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85B22-020F-2023-03EF-247F77174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802F50-65C3-7E09-449B-221AC6389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B8BF7F-361F-47C0-92F8-44CC7CF1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F8FD41-7EC9-2C0E-BFDD-1F3A65287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85A8D-6B5E-9A7E-9BBD-2586D113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048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4259-3D2A-B946-1215-1FDDCF09B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117D58-24FF-07AA-755B-BD32CCAEC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6087C-C0CE-075E-F7C8-A3F8AB23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B3F171-768B-0AB8-E36B-E8D2E87C7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9C3699-D0A5-B1B8-455D-0C00D060D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692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7AD140-B25F-1954-37AE-F85AE9069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6F1C34-B10C-8C8B-9519-06D1BD83B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27E8BF-C288-9E58-E85A-F3BBF820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6BC16-E2AF-9F97-CDB1-F0ADBD70E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68379E-03EF-B67A-A9F5-76FC30CAF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012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89D3-E3CD-26B5-E0E9-B225F52E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760274-95D1-7CDD-43CD-7FE69FE6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7B1D52-34D4-47B8-9EFE-AAC075184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9A787A-E78D-C411-6292-BCD556A2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F06D5-595A-B765-E20E-08EA0F16D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9490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7C294-3669-568F-3E98-C2D31A486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65E8D1-13CC-8F4A-41E8-D74027464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13155-C797-3C6F-DFCA-606094FA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264318-DFAB-005A-A7E6-A28753E1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4E7A9D-18B3-9C66-923D-4A4A283B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17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86BD82-9C04-B286-98EB-A31A67188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6C984B-5DBE-1E19-7688-59422D3F5F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C1D174-1E83-2CA5-352A-08FDA4FC5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B51D18-50D0-4C7F-1497-F2A0DE14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373DB-9F4E-CC89-A66B-02CD090B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55F93-755B-462B-01A9-8CD6A30B8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61EDD-D374-5801-80F2-81BB18701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CE7078-9CD0-A6C0-CDAF-42DEB53E7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0F6C4B-A54D-63CA-2B8E-86BD3A5C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DC8A64-0016-7252-E07B-89165F7FF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3F2FDE-50E3-85E1-AB43-69082742B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E277CDC-2A54-12C9-E118-F5422EAA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2E154A0-1C33-EDA6-F306-CE99FBDDC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AEEEB8-B504-F681-47B2-56B81B78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220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46178-5A24-75F8-0DCC-47E1079B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3A3B12-7735-B4ED-62A6-45056DA1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78FD52-997D-8600-51DB-A5ECE1E57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53A22A-7C91-D8BE-2E42-A141FF13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104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83CD0F8-3CF0-0C4B-DB21-6C58916A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55ED076-E793-044C-8EB7-42CD64FD1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4F9D19-D28E-57F1-85A3-8B943E479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404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96516-13FD-0A91-F089-A8EA7EEA9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D144DC-0FF8-1681-9B9D-BC60CB8A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54F320-7E8B-D276-E35E-3EB8E22A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F925B7-0D4A-CCEA-42CE-0430A1B6F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DB050C-E41B-0733-0A39-93B892419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5C733D-706E-1788-D003-4EC486B4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82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4DF7E-48BE-F7B4-70A1-D12B9F52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B2779D9-C963-5EC2-CB07-5CF1592B3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6B335-43A2-C4DF-3DF3-6A025F887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7087A9-3F20-F67B-645F-18E31DDC6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9DD927-5EDD-77C3-4652-8E7D46C4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A7FFDD-4B79-5425-5612-405747E43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2325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28E30A-6DFC-64C7-FCF6-649B3F4AB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4319FB-50AC-A3C6-A9EB-F0664D0CA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0056CB-CFC2-D18D-4FBA-2A3C0FB9B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A3CB61-D1B4-4144-9108-056D5835EC84}" type="datetimeFigureOut">
              <a:rPr lang="es-ES" smtClean="0"/>
              <a:t>6/11/24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F5A0AE-383E-54CB-225E-21EE919D8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DE9A86F-F417-1671-3558-753E20675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7C5E7-FC5C-0F49-AFC6-C37CA76940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847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7DD4C03-9B56-9E72-3535-9EC27EAADE97}"/>
              </a:ext>
            </a:extLst>
          </p:cNvPr>
          <p:cNvSpPr txBox="1"/>
          <p:nvPr/>
        </p:nvSpPr>
        <p:spPr>
          <a:xfrm>
            <a:off x="1149179" y="439179"/>
            <a:ext cx="95517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Fases:</a:t>
            </a:r>
          </a:p>
          <a:p>
            <a:pPr marL="342900" indent="-342900">
              <a:buAutoNum type="alphaUcParenR"/>
            </a:pPr>
            <a:r>
              <a:rPr lang="es-ES" dirty="0"/>
              <a:t>Selección y separación de variables en grupos de interés.</a:t>
            </a:r>
          </a:p>
          <a:p>
            <a:pPr marL="342900" indent="-342900">
              <a:buAutoNum type="alphaUcParenR"/>
            </a:pPr>
            <a:r>
              <a:rPr lang="es-ES" dirty="0" err="1"/>
              <a:t>Binarización</a:t>
            </a:r>
            <a:r>
              <a:rPr lang="es-ES" dirty="0"/>
              <a:t>/</a:t>
            </a:r>
            <a:r>
              <a:rPr lang="es-ES" dirty="0" err="1"/>
              <a:t>dummificación</a:t>
            </a:r>
            <a:r>
              <a:rPr lang="es-ES" dirty="0"/>
              <a:t> de las variables de tipo texto (“Sí”, “No”).</a:t>
            </a:r>
          </a:p>
          <a:p>
            <a:pPr marL="342900" indent="-342900">
              <a:buAutoNum type="alphaUcParenR"/>
            </a:pPr>
            <a:r>
              <a:rPr lang="es-ES" dirty="0"/>
              <a:t>Reconstrucción del </a:t>
            </a:r>
            <a:r>
              <a:rPr lang="es-ES" dirty="0" err="1"/>
              <a:t>dataset</a:t>
            </a:r>
            <a:r>
              <a:rPr lang="es-ES" dirty="0"/>
              <a:t> considerando variables de interés.</a:t>
            </a:r>
          </a:p>
          <a:p>
            <a:pPr marL="342900" indent="-342900">
              <a:buAutoNum type="alphaUcParenR"/>
            </a:pPr>
            <a:r>
              <a:rPr lang="es-ES" dirty="0"/>
              <a:t>Selección de una primera aproximación. En este caso: variables sociodemográficas, test neuropsicológicos y clúster (que llamamos “Target” de cara al estudio).</a:t>
            </a:r>
          </a:p>
          <a:p>
            <a:pPr marL="342900" indent="-342900">
              <a:buAutoNum type="alphaUcParenR"/>
            </a:pPr>
            <a:r>
              <a:rPr lang="es-ES" dirty="0"/>
              <a:t>Los siguientes resultados incluyen las siguientes variables:</a:t>
            </a:r>
          </a:p>
        </p:txBody>
      </p:sp>
      <p:pic>
        <p:nvPicPr>
          <p:cNvPr id="4" name="Imagen 3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6EFBF342-D418-2F84-5559-89D4DB27D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79" y="2897636"/>
            <a:ext cx="9377012" cy="300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10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CDD7E75-DD5C-E2CD-173F-5981F67F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27" t="16287" b="5756"/>
          <a:stretch/>
        </p:blipFill>
        <p:spPr>
          <a:xfrm>
            <a:off x="1285102" y="2310714"/>
            <a:ext cx="5615803" cy="323747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9E1ADCB-124D-877B-5C9D-F8843571D45F}"/>
              </a:ext>
            </a:extLst>
          </p:cNvPr>
          <p:cNvSpPr txBox="1"/>
          <p:nvPr/>
        </p:nvSpPr>
        <p:spPr>
          <a:xfrm>
            <a:off x="1735909" y="550391"/>
            <a:ext cx="872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MODELO 1: </a:t>
            </a:r>
            <a:r>
              <a:rPr lang="es-ES" dirty="0"/>
              <a:t>Una primera aproximación es realizar una clasificación multinomial: el modelo no está optimizado es solo una exploración. Para esta clasificación se utiliza un modelo </a:t>
            </a:r>
            <a:r>
              <a:rPr lang="es-ES" dirty="0" err="1"/>
              <a:t>XGBoost</a:t>
            </a:r>
            <a:r>
              <a:rPr lang="es-ES" dirty="0"/>
              <a:t>.</a:t>
            </a:r>
          </a:p>
        </p:txBody>
      </p:sp>
      <p:pic>
        <p:nvPicPr>
          <p:cNvPr id="8" name="Imagen 7" descr="Imagen de la pantalla de un celular de un mensaje en letras negras&#10;&#10;Descripción generada automáticamente con confianza media">
            <a:extLst>
              <a:ext uri="{FF2B5EF4-FFF2-40B4-BE49-F238E27FC236}">
                <a16:creationId xmlns:a16="http://schemas.microsoft.com/office/drawing/2014/main" id="{81E89A5B-0665-9FAB-1C2C-6664D8A30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1861" y="1974683"/>
            <a:ext cx="2784229" cy="347224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8E6209F-8ECD-8D94-B011-E4D4E174EE0B}"/>
              </a:ext>
            </a:extLst>
          </p:cNvPr>
          <p:cNvSpPr txBox="1"/>
          <p:nvPr/>
        </p:nvSpPr>
        <p:spPr>
          <a:xfrm>
            <a:off x="1303422" y="1951341"/>
            <a:ext cx="14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b="1" dirty="0"/>
              <a:t>Variable que más contribuye al modelo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27A7C95-6CCD-949D-32BD-0DE24C48E281}"/>
              </a:ext>
            </a:extLst>
          </p:cNvPr>
          <p:cNvSpPr txBox="1"/>
          <p:nvPr/>
        </p:nvSpPr>
        <p:spPr>
          <a:xfrm>
            <a:off x="2014604" y="5806305"/>
            <a:ext cx="8720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Conclusión: primer modelo básico y al mero efecto de comprobar funcionamiento de scripts y primeras acciones.</a:t>
            </a:r>
          </a:p>
        </p:txBody>
      </p:sp>
    </p:spTree>
    <p:extLst>
      <p:ext uri="{BB962C8B-B14F-4D97-AF65-F5344CB8AC3E}">
        <p14:creationId xmlns:p14="http://schemas.microsoft.com/office/powerpoint/2010/main" val="3335466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E5CBD2E-70D0-12F4-5A82-52D63BA03A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89" t="12657" b="9683"/>
          <a:stretch/>
        </p:blipFill>
        <p:spPr>
          <a:xfrm>
            <a:off x="1282614" y="2174788"/>
            <a:ext cx="5598469" cy="322511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99BBC7A-D15F-4915-D0EC-C447C851DC92}"/>
              </a:ext>
            </a:extLst>
          </p:cNvPr>
          <p:cNvSpPr txBox="1"/>
          <p:nvPr/>
        </p:nvSpPr>
        <p:spPr>
          <a:xfrm>
            <a:off x="1735909" y="550391"/>
            <a:ext cx="8720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MODELO 2: </a:t>
            </a:r>
            <a:r>
              <a:rPr lang="es-ES" dirty="0"/>
              <a:t>Probablemente una clasificación binaria puede mejorar considerando los objetivos del trabajo: se seleccionan los casos “No COVID” y ”</a:t>
            </a:r>
            <a:r>
              <a:rPr lang="es-ES" dirty="0" err="1"/>
              <a:t>LongCOVID</a:t>
            </a:r>
            <a:r>
              <a:rPr lang="es-ES" dirty="0"/>
              <a:t> </a:t>
            </a:r>
            <a:r>
              <a:rPr lang="es-ES" dirty="0" err="1"/>
              <a:t>Cog</a:t>
            </a:r>
            <a:r>
              <a:rPr lang="es-ES" dirty="0"/>
              <a:t>”. Hay un desbalance de clases, pero los modelos siguen siendo no optimizados.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3430A84-B36E-7D8B-6C8E-520BA8A8F0BB}"/>
              </a:ext>
            </a:extLst>
          </p:cNvPr>
          <p:cNvSpPr txBox="1"/>
          <p:nvPr/>
        </p:nvSpPr>
        <p:spPr>
          <a:xfrm>
            <a:off x="1303422" y="1951341"/>
            <a:ext cx="142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900" b="1" dirty="0"/>
              <a:t>Variable que más contribuye al modelo </a:t>
            </a:r>
          </a:p>
        </p:txBody>
      </p:sp>
      <p:pic>
        <p:nvPicPr>
          <p:cNvPr id="7" name="Imagen 6" descr="Tabla&#10;&#10;Descripción generada automáticamente con confianza media">
            <a:extLst>
              <a:ext uri="{FF2B5EF4-FFF2-40B4-BE49-F238E27FC236}">
                <a16:creationId xmlns:a16="http://schemas.microsoft.com/office/drawing/2014/main" id="{90CBAC55-640D-EB68-BEC1-77066AD3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186" y="1625085"/>
            <a:ext cx="2893758" cy="37748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22853E3-3745-2367-DCA4-96DD1F1E84EA}"/>
              </a:ext>
            </a:extLst>
          </p:cNvPr>
          <p:cNvSpPr txBox="1"/>
          <p:nvPr/>
        </p:nvSpPr>
        <p:spPr>
          <a:xfrm>
            <a:off x="2014604" y="5806305"/>
            <a:ext cx="8720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Conclusión: la única idea de este modelo es comprobar la utilidad del script.</a:t>
            </a:r>
          </a:p>
        </p:txBody>
      </p:sp>
    </p:spTree>
    <p:extLst>
      <p:ext uri="{BB962C8B-B14F-4D97-AF65-F5344CB8AC3E}">
        <p14:creationId xmlns:p14="http://schemas.microsoft.com/office/powerpoint/2010/main" val="32187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C22AE25-B797-0514-4455-4937836E2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37" y="1082540"/>
            <a:ext cx="6820930" cy="18869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9809AAE-85A2-361F-07D6-D2302351CA8E}"/>
              </a:ext>
            </a:extLst>
          </p:cNvPr>
          <p:cNvSpPr txBox="1"/>
          <p:nvPr/>
        </p:nvSpPr>
        <p:spPr>
          <a:xfrm>
            <a:off x="443138" y="298142"/>
            <a:ext cx="5547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MODELO 2: </a:t>
            </a:r>
            <a:r>
              <a:rPr lang="es-ES" dirty="0"/>
              <a:t>Valor SHAP para observación individual.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165255-5FB7-75B1-0BB1-CBD672148EA1}"/>
              </a:ext>
            </a:extLst>
          </p:cNvPr>
          <p:cNvSpPr txBox="1"/>
          <p:nvPr/>
        </p:nvSpPr>
        <p:spPr>
          <a:xfrm>
            <a:off x="443137" y="3317092"/>
            <a:ext cx="63885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MODELO 2: </a:t>
            </a:r>
            <a:r>
              <a:rPr lang="es-ES" dirty="0"/>
              <a:t>Valor SHAP medio para todas las observaciones</a:t>
            </a:r>
          </a:p>
        </p:txBody>
      </p:sp>
      <p:pic>
        <p:nvPicPr>
          <p:cNvPr id="11" name="Imagen 10" descr="Imagen que contiene Tabla&#10;&#10;Descripción generada automáticamente">
            <a:extLst>
              <a:ext uri="{FF2B5EF4-FFF2-40B4-BE49-F238E27FC236}">
                <a16:creationId xmlns:a16="http://schemas.microsoft.com/office/drawing/2014/main" id="{7360F371-A545-C5F2-214F-27B2ACC6D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137" y="4033988"/>
            <a:ext cx="7772400" cy="247394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27FAD25-5D67-BD15-DE35-1F1F7AB2E472}"/>
              </a:ext>
            </a:extLst>
          </p:cNvPr>
          <p:cNvSpPr txBox="1"/>
          <p:nvPr/>
        </p:nvSpPr>
        <p:spPr>
          <a:xfrm>
            <a:off x="8336406" y="3314385"/>
            <a:ext cx="30883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b="1" dirty="0"/>
              <a:t>Conclusión: </a:t>
            </a:r>
            <a:r>
              <a:rPr lang="es-ES" dirty="0"/>
              <a:t>los modelos </a:t>
            </a:r>
            <a:r>
              <a:rPr lang="es-ES" u="sng" dirty="0"/>
              <a:t>probablemente</a:t>
            </a:r>
            <a:r>
              <a:rPr lang="es-ES" dirty="0"/>
              <a:t> puedan ser aplicados. </a:t>
            </a:r>
          </a:p>
          <a:p>
            <a:pPr algn="just"/>
            <a:r>
              <a:rPr lang="es-ES" dirty="0"/>
              <a:t>Se requiere fase de análisis exploratorio y bivariante/multivariante tras selección de variables.</a:t>
            </a:r>
          </a:p>
          <a:p>
            <a:pPr algn="just"/>
            <a:r>
              <a:rPr lang="es-ES" dirty="0"/>
              <a:t>Las variables están reorganizadas y se regenerarán nuevos </a:t>
            </a:r>
            <a:r>
              <a:rPr lang="es-ES"/>
              <a:t>modelos optimizados.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743880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243</Words>
  <Application>Microsoft Macintosh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Ariel Cariaga Martínez</dc:creator>
  <cp:lastModifiedBy>Ariel Cariaga Martínez</cp:lastModifiedBy>
  <cp:revision>2</cp:revision>
  <dcterms:created xsi:type="dcterms:W3CDTF">2024-11-06T11:45:44Z</dcterms:created>
  <dcterms:modified xsi:type="dcterms:W3CDTF">2024-11-06T12:09:13Z</dcterms:modified>
</cp:coreProperties>
</file>