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5" saveSubsetFonts="1" autoCompressPictures="0">
  <p:sldMasterIdLst>
    <p:sldMasterId id="2147483648" r:id="rId1"/>
  </p:sldMasterIdLst>
  <p:notesMasterIdLst>
    <p:notesMasterId r:id="rId16"/>
  </p:notesMasterIdLst>
  <p:sldIdLst>
    <p:sldId id="257" r:id="rId2"/>
    <p:sldId id="256" r:id="rId3"/>
    <p:sldId id="260" r:id="rId4"/>
    <p:sldId id="261" r:id="rId5"/>
    <p:sldId id="262" r:id="rId6"/>
    <p:sldId id="263" r:id="rId7"/>
    <p:sldId id="264" r:id="rId8"/>
    <p:sldId id="265" r:id="rId9"/>
    <p:sldId id="266" r:id="rId10"/>
    <p:sldId id="267" r:id="rId11"/>
    <p:sldId id="268" r:id="rId12"/>
    <p:sldId id="269" r:id="rId13"/>
    <p:sldId id="271" r:id="rId14"/>
    <p:sldId id="270"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1D26B9-7D32-1A4C-B569-62B4A11D5B78}" type="datetimeFigureOut">
              <a:rPr lang="es-ES" smtClean="0"/>
              <a:t>6/12/24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88F4BE-A7AE-A642-BAD3-F3B27B11438F}" type="slidenum">
              <a:rPr lang="es-ES" smtClean="0"/>
              <a:t>‹Nº›</a:t>
            </a:fld>
            <a:endParaRPr lang="es-ES"/>
          </a:p>
        </p:txBody>
      </p:sp>
    </p:spTree>
    <p:extLst>
      <p:ext uri="{BB962C8B-B14F-4D97-AF65-F5344CB8AC3E}">
        <p14:creationId xmlns:p14="http://schemas.microsoft.com/office/powerpoint/2010/main" val="1912206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288F4BE-A7AE-A642-BAD3-F3B27B11438F}" type="slidenum">
              <a:rPr lang="es-ES" smtClean="0"/>
              <a:t>6</a:t>
            </a:fld>
            <a:endParaRPr lang="es-ES"/>
          </a:p>
        </p:txBody>
      </p:sp>
    </p:spTree>
    <p:extLst>
      <p:ext uri="{BB962C8B-B14F-4D97-AF65-F5344CB8AC3E}">
        <p14:creationId xmlns:p14="http://schemas.microsoft.com/office/powerpoint/2010/main" val="292451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19A44-A4BC-9B04-F193-BA67124A911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CC50F9D-96C1-8CFF-4797-D33FEB2F099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C3F536B-D606-25AB-C257-CC59B93306BD}"/>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5DF0F63D-F397-A399-DC6C-E7C74F556A11}"/>
              </a:ext>
            </a:extLst>
          </p:cNvPr>
          <p:cNvSpPr>
            <a:spLocks noGrp="1"/>
          </p:cNvSpPr>
          <p:nvPr>
            <p:ph type="sldNum" sz="quarter" idx="5"/>
          </p:nvPr>
        </p:nvSpPr>
        <p:spPr/>
        <p:txBody>
          <a:bodyPr/>
          <a:lstStyle/>
          <a:p>
            <a:fld id="{E288F4BE-A7AE-A642-BAD3-F3B27B11438F}" type="slidenum">
              <a:rPr lang="es-ES" smtClean="0"/>
              <a:t>7</a:t>
            </a:fld>
            <a:endParaRPr lang="es-ES"/>
          </a:p>
        </p:txBody>
      </p:sp>
    </p:spTree>
    <p:extLst>
      <p:ext uri="{BB962C8B-B14F-4D97-AF65-F5344CB8AC3E}">
        <p14:creationId xmlns:p14="http://schemas.microsoft.com/office/powerpoint/2010/main" val="567533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9DE99-9F84-97F2-D949-314BE3D3F64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0E6D13A-0828-FD3D-ED18-CF98D56630F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F631C5B-5DF9-6BFE-CA6B-BD58DDC6B836}"/>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55E235DB-BDFD-E917-AE69-A2B34727E689}"/>
              </a:ext>
            </a:extLst>
          </p:cNvPr>
          <p:cNvSpPr>
            <a:spLocks noGrp="1"/>
          </p:cNvSpPr>
          <p:nvPr>
            <p:ph type="sldNum" sz="quarter" idx="5"/>
          </p:nvPr>
        </p:nvSpPr>
        <p:spPr/>
        <p:txBody>
          <a:bodyPr/>
          <a:lstStyle/>
          <a:p>
            <a:fld id="{E288F4BE-A7AE-A642-BAD3-F3B27B11438F}" type="slidenum">
              <a:rPr lang="es-ES" smtClean="0"/>
              <a:t>8</a:t>
            </a:fld>
            <a:endParaRPr lang="es-ES"/>
          </a:p>
        </p:txBody>
      </p:sp>
    </p:spTree>
    <p:extLst>
      <p:ext uri="{BB962C8B-B14F-4D97-AF65-F5344CB8AC3E}">
        <p14:creationId xmlns:p14="http://schemas.microsoft.com/office/powerpoint/2010/main" val="4002684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EF908-1567-E944-7B2A-D2AE75B656A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19F53F8-127C-49E8-D0DD-B9775ED5A27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31DBE45-F804-7348-B8C7-DDE9062F9F46}"/>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778816DA-98A1-3E14-B0FA-2B3F0A93756C}"/>
              </a:ext>
            </a:extLst>
          </p:cNvPr>
          <p:cNvSpPr>
            <a:spLocks noGrp="1"/>
          </p:cNvSpPr>
          <p:nvPr>
            <p:ph type="sldNum" sz="quarter" idx="5"/>
          </p:nvPr>
        </p:nvSpPr>
        <p:spPr/>
        <p:txBody>
          <a:bodyPr/>
          <a:lstStyle/>
          <a:p>
            <a:fld id="{E288F4BE-A7AE-A642-BAD3-F3B27B11438F}" type="slidenum">
              <a:rPr lang="es-ES" smtClean="0"/>
              <a:t>9</a:t>
            </a:fld>
            <a:endParaRPr lang="es-ES"/>
          </a:p>
        </p:txBody>
      </p:sp>
    </p:spTree>
    <p:extLst>
      <p:ext uri="{BB962C8B-B14F-4D97-AF65-F5344CB8AC3E}">
        <p14:creationId xmlns:p14="http://schemas.microsoft.com/office/powerpoint/2010/main" val="15039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23075-31E5-497A-82E3-50144802900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334995E-555B-6811-2F11-6161F3BB780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2BD7388-37C9-7558-389C-62AA200C316D}"/>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FA279CE0-8CA4-C758-45AB-36D098B9BD4F}"/>
              </a:ext>
            </a:extLst>
          </p:cNvPr>
          <p:cNvSpPr>
            <a:spLocks noGrp="1"/>
          </p:cNvSpPr>
          <p:nvPr>
            <p:ph type="sldNum" sz="quarter" idx="5"/>
          </p:nvPr>
        </p:nvSpPr>
        <p:spPr/>
        <p:txBody>
          <a:bodyPr/>
          <a:lstStyle/>
          <a:p>
            <a:fld id="{E288F4BE-A7AE-A642-BAD3-F3B27B11438F}" type="slidenum">
              <a:rPr lang="es-ES" smtClean="0"/>
              <a:t>10</a:t>
            </a:fld>
            <a:endParaRPr lang="es-ES"/>
          </a:p>
        </p:txBody>
      </p:sp>
    </p:spTree>
    <p:extLst>
      <p:ext uri="{BB962C8B-B14F-4D97-AF65-F5344CB8AC3E}">
        <p14:creationId xmlns:p14="http://schemas.microsoft.com/office/powerpoint/2010/main" val="91891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288F4BE-A7AE-A642-BAD3-F3B27B11438F}" type="slidenum">
              <a:rPr lang="es-ES" smtClean="0"/>
              <a:t>18</a:t>
            </a:fld>
            <a:endParaRPr lang="es-ES"/>
          </a:p>
        </p:txBody>
      </p:sp>
    </p:spTree>
    <p:extLst>
      <p:ext uri="{BB962C8B-B14F-4D97-AF65-F5344CB8AC3E}">
        <p14:creationId xmlns:p14="http://schemas.microsoft.com/office/powerpoint/2010/main" val="2740657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285B22-020F-2023-03EF-247F771745C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88802F50-65C3-7E09-449B-221AC63890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D2B8BF7F-361F-47C0-92F8-44CC7CF1D249}"/>
              </a:ext>
            </a:extLst>
          </p:cNvPr>
          <p:cNvSpPr>
            <a:spLocks noGrp="1"/>
          </p:cNvSpPr>
          <p:nvPr>
            <p:ph type="dt" sz="half" idx="10"/>
          </p:nvPr>
        </p:nvSpPr>
        <p:spPr/>
        <p:txBody>
          <a:bodyPr/>
          <a:lstStyle/>
          <a:p>
            <a:fld id="{4220C623-1D93-1645-8BAB-BDC2C3684D6D}" type="datetime1">
              <a:rPr lang="es-ES" smtClean="0"/>
              <a:t>6/12/24</a:t>
            </a:fld>
            <a:endParaRPr lang="es-ES"/>
          </a:p>
        </p:txBody>
      </p:sp>
      <p:sp>
        <p:nvSpPr>
          <p:cNvPr id="5" name="Marcador de pie de página 4">
            <a:extLst>
              <a:ext uri="{FF2B5EF4-FFF2-40B4-BE49-F238E27FC236}">
                <a16:creationId xmlns:a16="http://schemas.microsoft.com/office/drawing/2014/main" id="{A6F8FD41-7EC9-2C0E-BFDD-1F3A65287CA5}"/>
              </a:ext>
            </a:extLst>
          </p:cNvPr>
          <p:cNvSpPr>
            <a:spLocks noGrp="1"/>
          </p:cNvSpPr>
          <p:nvPr>
            <p:ph type="ftr" sz="quarter" idx="11"/>
          </p:nvPr>
        </p:nvSpPr>
        <p:spPr/>
        <p:txBody>
          <a:bodyPr/>
          <a:lstStyle/>
          <a:p>
            <a:r>
              <a:rPr lang="es-ES"/>
              <a:t>PEC2 - Cariaga - PRELIMINAR</a:t>
            </a:r>
          </a:p>
        </p:txBody>
      </p:sp>
      <p:sp>
        <p:nvSpPr>
          <p:cNvPr id="6" name="Marcador de número de diapositiva 5">
            <a:extLst>
              <a:ext uri="{FF2B5EF4-FFF2-40B4-BE49-F238E27FC236}">
                <a16:creationId xmlns:a16="http://schemas.microsoft.com/office/drawing/2014/main" id="{A1285A8D-6B5E-9A7E-9BBD-2586D11334FF}"/>
              </a:ext>
            </a:extLst>
          </p:cNvPr>
          <p:cNvSpPr>
            <a:spLocks noGrp="1"/>
          </p:cNvSpPr>
          <p:nvPr>
            <p:ph type="sldNum" sz="quarter" idx="12"/>
          </p:nvPr>
        </p:nvSpPr>
        <p:spPr/>
        <p:txBody>
          <a:bodyPr/>
          <a:lstStyle/>
          <a:p>
            <a:fld id="{FBB7C5E7-FC5C-0F49-AFC6-C37CA7694034}" type="slidenum">
              <a:rPr lang="es-ES" smtClean="0"/>
              <a:t>‹Nº›</a:t>
            </a:fld>
            <a:endParaRPr lang="es-ES"/>
          </a:p>
        </p:txBody>
      </p:sp>
    </p:spTree>
    <p:extLst>
      <p:ext uri="{BB962C8B-B14F-4D97-AF65-F5344CB8AC3E}">
        <p14:creationId xmlns:p14="http://schemas.microsoft.com/office/powerpoint/2010/main" val="2917048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7A4259-3D2A-B946-1215-1FDDCF09B671}"/>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0117D58-24FF-07AA-755B-BD32CCAEC8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396087C-C0CE-075E-F7C8-A3F8AB236B92}"/>
              </a:ext>
            </a:extLst>
          </p:cNvPr>
          <p:cNvSpPr>
            <a:spLocks noGrp="1"/>
          </p:cNvSpPr>
          <p:nvPr>
            <p:ph type="dt" sz="half" idx="10"/>
          </p:nvPr>
        </p:nvSpPr>
        <p:spPr/>
        <p:txBody>
          <a:bodyPr/>
          <a:lstStyle/>
          <a:p>
            <a:fld id="{21CEBC6C-8C71-8041-8F0F-592B53095E03}" type="datetime1">
              <a:rPr lang="es-ES" smtClean="0"/>
              <a:t>6/12/24</a:t>
            </a:fld>
            <a:endParaRPr lang="es-ES"/>
          </a:p>
        </p:txBody>
      </p:sp>
      <p:sp>
        <p:nvSpPr>
          <p:cNvPr id="5" name="Marcador de pie de página 4">
            <a:extLst>
              <a:ext uri="{FF2B5EF4-FFF2-40B4-BE49-F238E27FC236}">
                <a16:creationId xmlns:a16="http://schemas.microsoft.com/office/drawing/2014/main" id="{0DB3F171-768B-0AB8-E36B-E8D2E87C788F}"/>
              </a:ext>
            </a:extLst>
          </p:cNvPr>
          <p:cNvSpPr>
            <a:spLocks noGrp="1"/>
          </p:cNvSpPr>
          <p:nvPr>
            <p:ph type="ftr" sz="quarter" idx="11"/>
          </p:nvPr>
        </p:nvSpPr>
        <p:spPr/>
        <p:txBody>
          <a:bodyPr/>
          <a:lstStyle/>
          <a:p>
            <a:r>
              <a:rPr lang="es-ES"/>
              <a:t>PEC2 - Cariaga - PRELIMINAR</a:t>
            </a:r>
          </a:p>
        </p:txBody>
      </p:sp>
      <p:sp>
        <p:nvSpPr>
          <p:cNvPr id="6" name="Marcador de número de diapositiva 5">
            <a:extLst>
              <a:ext uri="{FF2B5EF4-FFF2-40B4-BE49-F238E27FC236}">
                <a16:creationId xmlns:a16="http://schemas.microsoft.com/office/drawing/2014/main" id="{559C3699-D0A5-B1B8-455D-0C00D060D823}"/>
              </a:ext>
            </a:extLst>
          </p:cNvPr>
          <p:cNvSpPr>
            <a:spLocks noGrp="1"/>
          </p:cNvSpPr>
          <p:nvPr>
            <p:ph type="sldNum" sz="quarter" idx="12"/>
          </p:nvPr>
        </p:nvSpPr>
        <p:spPr/>
        <p:txBody>
          <a:bodyPr/>
          <a:lstStyle/>
          <a:p>
            <a:fld id="{FBB7C5E7-FC5C-0F49-AFC6-C37CA7694034}" type="slidenum">
              <a:rPr lang="es-ES" smtClean="0"/>
              <a:t>‹Nº›</a:t>
            </a:fld>
            <a:endParaRPr lang="es-ES"/>
          </a:p>
        </p:txBody>
      </p:sp>
    </p:spTree>
    <p:extLst>
      <p:ext uri="{BB962C8B-B14F-4D97-AF65-F5344CB8AC3E}">
        <p14:creationId xmlns:p14="http://schemas.microsoft.com/office/powerpoint/2010/main" val="123769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E7AD140-B25F-1954-37AE-F85AE90692F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06F1C34-B10C-8C8B-9519-06D1BD83BA0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627E8BF-C288-9E58-E85A-F3BBF82095BA}"/>
              </a:ext>
            </a:extLst>
          </p:cNvPr>
          <p:cNvSpPr>
            <a:spLocks noGrp="1"/>
          </p:cNvSpPr>
          <p:nvPr>
            <p:ph type="dt" sz="half" idx="10"/>
          </p:nvPr>
        </p:nvSpPr>
        <p:spPr/>
        <p:txBody>
          <a:bodyPr/>
          <a:lstStyle/>
          <a:p>
            <a:fld id="{133B2BCB-2D11-1842-9F02-BC23155928BD}" type="datetime1">
              <a:rPr lang="es-ES" smtClean="0"/>
              <a:t>6/12/24</a:t>
            </a:fld>
            <a:endParaRPr lang="es-ES"/>
          </a:p>
        </p:txBody>
      </p:sp>
      <p:sp>
        <p:nvSpPr>
          <p:cNvPr id="5" name="Marcador de pie de página 4">
            <a:extLst>
              <a:ext uri="{FF2B5EF4-FFF2-40B4-BE49-F238E27FC236}">
                <a16:creationId xmlns:a16="http://schemas.microsoft.com/office/drawing/2014/main" id="{1F06BC16-E2AF-9F97-CDB1-F0ADBD70E8A0}"/>
              </a:ext>
            </a:extLst>
          </p:cNvPr>
          <p:cNvSpPr>
            <a:spLocks noGrp="1"/>
          </p:cNvSpPr>
          <p:nvPr>
            <p:ph type="ftr" sz="quarter" idx="11"/>
          </p:nvPr>
        </p:nvSpPr>
        <p:spPr/>
        <p:txBody>
          <a:bodyPr/>
          <a:lstStyle/>
          <a:p>
            <a:r>
              <a:rPr lang="es-ES"/>
              <a:t>PEC2 - Cariaga - PRELIMINAR</a:t>
            </a:r>
          </a:p>
        </p:txBody>
      </p:sp>
      <p:sp>
        <p:nvSpPr>
          <p:cNvPr id="6" name="Marcador de número de diapositiva 5">
            <a:extLst>
              <a:ext uri="{FF2B5EF4-FFF2-40B4-BE49-F238E27FC236}">
                <a16:creationId xmlns:a16="http://schemas.microsoft.com/office/drawing/2014/main" id="{6268379E-03EF-B67A-A9F5-76FC30CAFA71}"/>
              </a:ext>
            </a:extLst>
          </p:cNvPr>
          <p:cNvSpPr>
            <a:spLocks noGrp="1"/>
          </p:cNvSpPr>
          <p:nvPr>
            <p:ph type="sldNum" sz="quarter" idx="12"/>
          </p:nvPr>
        </p:nvSpPr>
        <p:spPr/>
        <p:txBody>
          <a:bodyPr/>
          <a:lstStyle/>
          <a:p>
            <a:fld id="{FBB7C5E7-FC5C-0F49-AFC6-C37CA7694034}" type="slidenum">
              <a:rPr lang="es-ES" smtClean="0"/>
              <a:t>‹Nº›</a:t>
            </a:fld>
            <a:endParaRPr lang="es-ES"/>
          </a:p>
        </p:txBody>
      </p:sp>
    </p:spTree>
    <p:extLst>
      <p:ext uri="{BB962C8B-B14F-4D97-AF65-F5344CB8AC3E}">
        <p14:creationId xmlns:p14="http://schemas.microsoft.com/office/powerpoint/2010/main" val="700127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5789D3-E3CD-26B5-E0E9-B225F52E66E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A760274-95D1-7CDD-43CD-7FE69FE6797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47B1D52-34D4-47B8-9EFE-AAC07518414B}"/>
              </a:ext>
            </a:extLst>
          </p:cNvPr>
          <p:cNvSpPr>
            <a:spLocks noGrp="1"/>
          </p:cNvSpPr>
          <p:nvPr>
            <p:ph type="dt" sz="half" idx="10"/>
          </p:nvPr>
        </p:nvSpPr>
        <p:spPr/>
        <p:txBody>
          <a:bodyPr/>
          <a:lstStyle/>
          <a:p>
            <a:fld id="{7B4AC8D9-5A6D-834B-B25C-F3E55B6C77E2}" type="datetime1">
              <a:rPr lang="es-ES" smtClean="0"/>
              <a:t>6/12/24</a:t>
            </a:fld>
            <a:endParaRPr lang="es-ES"/>
          </a:p>
        </p:txBody>
      </p:sp>
      <p:sp>
        <p:nvSpPr>
          <p:cNvPr id="5" name="Marcador de pie de página 4">
            <a:extLst>
              <a:ext uri="{FF2B5EF4-FFF2-40B4-BE49-F238E27FC236}">
                <a16:creationId xmlns:a16="http://schemas.microsoft.com/office/drawing/2014/main" id="{719A787A-E78D-C411-6292-BCD556A274EF}"/>
              </a:ext>
            </a:extLst>
          </p:cNvPr>
          <p:cNvSpPr>
            <a:spLocks noGrp="1"/>
          </p:cNvSpPr>
          <p:nvPr>
            <p:ph type="ftr" sz="quarter" idx="11"/>
          </p:nvPr>
        </p:nvSpPr>
        <p:spPr/>
        <p:txBody>
          <a:bodyPr/>
          <a:lstStyle/>
          <a:p>
            <a:r>
              <a:rPr lang="es-ES"/>
              <a:t>PEC2 - Cariaga - PRELIMINAR</a:t>
            </a:r>
          </a:p>
        </p:txBody>
      </p:sp>
      <p:sp>
        <p:nvSpPr>
          <p:cNvPr id="6" name="Marcador de número de diapositiva 5">
            <a:extLst>
              <a:ext uri="{FF2B5EF4-FFF2-40B4-BE49-F238E27FC236}">
                <a16:creationId xmlns:a16="http://schemas.microsoft.com/office/drawing/2014/main" id="{B94F06D5-595A-B765-E20E-08EA0F16D1D3}"/>
              </a:ext>
            </a:extLst>
          </p:cNvPr>
          <p:cNvSpPr>
            <a:spLocks noGrp="1"/>
          </p:cNvSpPr>
          <p:nvPr>
            <p:ph type="sldNum" sz="quarter" idx="12"/>
          </p:nvPr>
        </p:nvSpPr>
        <p:spPr/>
        <p:txBody>
          <a:bodyPr/>
          <a:lstStyle/>
          <a:p>
            <a:fld id="{FBB7C5E7-FC5C-0F49-AFC6-C37CA7694034}" type="slidenum">
              <a:rPr lang="es-ES" smtClean="0"/>
              <a:t>‹Nº›</a:t>
            </a:fld>
            <a:endParaRPr lang="es-ES"/>
          </a:p>
        </p:txBody>
      </p:sp>
    </p:spTree>
    <p:extLst>
      <p:ext uri="{BB962C8B-B14F-4D97-AF65-F5344CB8AC3E}">
        <p14:creationId xmlns:p14="http://schemas.microsoft.com/office/powerpoint/2010/main" val="315949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C7C294-3669-568F-3E98-C2D31A4868C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B65E8D1-13CC-8F4A-41E8-D740274644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7B13155-C797-3C6F-DFCA-606094FA926C}"/>
              </a:ext>
            </a:extLst>
          </p:cNvPr>
          <p:cNvSpPr>
            <a:spLocks noGrp="1"/>
          </p:cNvSpPr>
          <p:nvPr>
            <p:ph type="dt" sz="half" idx="10"/>
          </p:nvPr>
        </p:nvSpPr>
        <p:spPr/>
        <p:txBody>
          <a:bodyPr/>
          <a:lstStyle/>
          <a:p>
            <a:fld id="{6162F782-FDE7-EB41-B1E4-A156B7812C7B}" type="datetime1">
              <a:rPr lang="es-ES" smtClean="0"/>
              <a:t>6/12/24</a:t>
            </a:fld>
            <a:endParaRPr lang="es-ES"/>
          </a:p>
        </p:txBody>
      </p:sp>
      <p:sp>
        <p:nvSpPr>
          <p:cNvPr id="5" name="Marcador de pie de página 4">
            <a:extLst>
              <a:ext uri="{FF2B5EF4-FFF2-40B4-BE49-F238E27FC236}">
                <a16:creationId xmlns:a16="http://schemas.microsoft.com/office/drawing/2014/main" id="{18264318-DFAB-005A-A7E6-A28753E16F57}"/>
              </a:ext>
            </a:extLst>
          </p:cNvPr>
          <p:cNvSpPr>
            <a:spLocks noGrp="1"/>
          </p:cNvSpPr>
          <p:nvPr>
            <p:ph type="ftr" sz="quarter" idx="11"/>
          </p:nvPr>
        </p:nvSpPr>
        <p:spPr/>
        <p:txBody>
          <a:bodyPr/>
          <a:lstStyle/>
          <a:p>
            <a:r>
              <a:rPr lang="es-ES"/>
              <a:t>PEC2 - Cariaga - PRELIMINAR</a:t>
            </a:r>
          </a:p>
        </p:txBody>
      </p:sp>
      <p:sp>
        <p:nvSpPr>
          <p:cNvPr id="6" name="Marcador de número de diapositiva 5">
            <a:extLst>
              <a:ext uri="{FF2B5EF4-FFF2-40B4-BE49-F238E27FC236}">
                <a16:creationId xmlns:a16="http://schemas.microsoft.com/office/drawing/2014/main" id="{3D4E7A9D-18B3-9C66-923D-4A4A283BE30D}"/>
              </a:ext>
            </a:extLst>
          </p:cNvPr>
          <p:cNvSpPr>
            <a:spLocks noGrp="1"/>
          </p:cNvSpPr>
          <p:nvPr>
            <p:ph type="sldNum" sz="quarter" idx="12"/>
          </p:nvPr>
        </p:nvSpPr>
        <p:spPr/>
        <p:txBody>
          <a:bodyPr/>
          <a:lstStyle/>
          <a:p>
            <a:fld id="{FBB7C5E7-FC5C-0F49-AFC6-C37CA7694034}" type="slidenum">
              <a:rPr lang="es-ES" smtClean="0"/>
              <a:t>‹Nº›</a:t>
            </a:fld>
            <a:endParaRPr lang="es-ES"/>
          </a:p>
        </p:txBody>
      </p:sp>
    </p:spTree>
    <p:extLst>
      <p:ext uri="{BB962C8B-B14F-4D97-AF65-F5344CB8AC3E}">
        <p14:creationId xmlns:p14="http://schemas.microsoft.com/office/powerpoint/2010/main" val="1501745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86BD82-9C04-B286-98EB-A31A67188C7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36C984B-5DBE-1E19-7688-59422D3F5FE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0C1D174-1E83-2CA5-352A-08FDA4FC54C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31B51D18-50D0-4C7F-1497-F2A0DE146FA1}"/>
              </a:ext>
            </a:extLst>
          </p:cNvPr>
          <p:cNvSpPr>
            <a:spLocks noGrp="1"/>
          </p:cNvSpPr>
          <p:nvPr>
            <p:ph type="dt" sz="half" idx="10"/>
          </p:nvPr>
        </p:nvSpPr>
        <p:spPr/>
        <p:txBody>
          <a:bodyPr/>
          <a:lstStyle/>
          <a:p>
            <a:fld id="{D1265ECF-D75D-E04B-8274-73CCCF07D616}" type="datetime1">
              <a:rPr lang="es-ES" smtClean="0"/>
              <a:t>6/12/24</a:t>
            </a:fld>
            <a:endParaRPr lang="es-ES"/>
          </a:p>
        </p:txBody>
      </p:sp>
      <p:sp>
        <p:nvSpPr>
          <p:cNvPr id="6" name="Marcador de pie de página 5">
            <a:extLst>
              <a:ext uri="{FF2B5EF4-FFF2-40B4-BE49-F238E27FC236}">
                <a16:creationId xmlns:a16="http://schemas.microsoft.com/office/drawing/2014/main" id="{BEA373DB-9F4E-CC89-A66B-02CD090B8283}"/>
              </a:ext>
            </a:extLst>
          </p:cNvPr>
          <p:cNvSpPr>
            <a:spLocks noGrp="1"/>
          </p:cNvSpPr>
          <p:nvPr>
            <p:ph type="ftr" sz="quarter" idx="11"/>
          </p:nvPr>
        </p:nvSpPr>
        <p:spPr/>
        <p:txBody>
          <a:bodyPr/>
          <a:lstStyle/>
          <a:p>
            <a:r>
              <a:rPr lang="es-ES"/>
              <a:t>PEC2 - Cariaga - PRELIMINAR</a:t>
            </a:r>
          </a:p>
        </p:txBody>
      </p:sp>
      <p:sp>
        <p:nvSpPr>
          <p:cNvPr id="7" name="Marcador de número de diapositiva 6">
            <a:extLst>
              <a:ext uri="{FF2B5EF4-FFF2-40B4-BE49-F238E27FC236}">
                <a16:creationId xmlns:a16="http://schemas.microsoft.com/office/drawing/2014/main" id="{1CF55F93-755B-462B-01A9-8CD6A30B8F00}"/>
              </a:ext>
            </a:extLst>
          </p:cNvPr>
          <p:cNvSpPr>
            <a:spLocks noGrp="1"/>
          </p:cNvSpPr>
          <p:nvPr>
            <p:ph type="sldNum" sz="quarter" idx="12"/>
          </p:nvPr>
        </p:nvSpPr>
        <p:spPr/>
        <p:txBody>
          <a:bodyPr/>
          <a:lstStyle/>
          <a:p>
            <a:fld id="{FBB7C5E7-FC5C-0F49-AFC6-C37CA7694034}" type="slidenum">
              <a:rPr lang="es-ES" smtClean="0"/>
              <a:t>‹Nº›</a:t>
            </a:fld>
            <a:endParaRPr lang="es-ES"/>
          </a:p>
        </p:txBody>
      </p:sp>
    </p:spTree>
    <p:extLst>
      <p:ext uri="{BB962C8B-B14F-4D97-AF65-F5344CB8AC3E}">
        <p14:creationId xmlns:p14="http://schemas.microsoft.com/office/powerpoint/2010/main" val="18661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A61EDD-D374-5801-80F2-81BB187019F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9CE7078-9CD0-A6C0-CDAF-42DEB53E7B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D0F6C4B-A54D-63CA-2B8E-86BD3A5C9B8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92DC8A64-0016-7252-E07B-89165F7FFB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23F2FDE-50E3-85E1-AB43-69082742BCA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E277CDC-2A54-12C9-E118-F5422EAAFC75}"/>
              </a:ext>
            </a:extLst>
          </p:cNvPr>
          <p:cNvSpPr>
            <a:spLocks noGrp="1"/>
          </p:cNvSpPr>
          <p:nvPr>
            <p:ph type="dt" sz="half" idx="10"/>
          </p:nvPr>
        </p:nvSpPr>
        <p:spPr/>
        <p:txBody>
          <a:bodyPr/>
          <a:lstStyle/>
          <a:p>
            <a:fld id="{58E3ABF4-CDF2-6747-8F3E-4A417E7A7C7B}" type="datetime1">
              <a:rPr lang="es-ES" smtClean="0"/>
              <a:t>6/12/24</a:t>
            </a:fld>
            <a:endParaRPr lang="es-ES"/>
          </a:p>
        </p:txBody>
      </p:sp>
      <p:sp>
        <p:nvSpPr>
          <p:cNvPr id="8" name="Marcador de pie de página 7">
            <a:extLst>
              <a:ext uri="{FF2B5EF4-FFF2-40B4-BE49-F238E27FC236}">
                <a16:creationId xmlns:a16="http://schemas.microsoft.com/office/drawing/2014/main" id="{C2E154A0-1C33-EDA6-F306-CE99FBDDC52E}"/>
              </a:ext>
            </a:extLst>
          </p:cNvPr>
          <p:cNvSpPr>
            <a:spLocks noGrp="1"/>
          </p:cNvSpPr>
          <p:nvPr>
            <p:ph type="ftr" sz="quarter" idx="11"/>
          </p:nvPr>
        </p:nvSpPr>
        <p:spPr/>
        <p:txBody>
          <a:bodyPr/>
          <a:lstStyle/>
          <a:p>
            <a:r>
              <a:rPr lang="es-ES"/>
              <a:t>PEC2 - Cariaga - PRELIMINAR</a:t>
            </a:r>
          </a:p>
        </p:txBody>
      </p:sp>
      <p:sp>
        <p:nvSpPr>
          <p:cNvPr id="9" name="Marcador de número de diapositiva 8">
            <a:extLst>
              <a:ext uri="{FF2B5EF4-FFF2-40B4-BE49-F238E27FC236}">
                <a16:creationId xmlns:a16="http://schemas.microsoft.com/office/drawing/2014/main" id="{47AEEEB8-B504-F681-47B2-56B81B781DAF}"/>
              </a:ext>
            </a:extLst>
          </p:cNvPr>
          <p:cNvSpPr>
            <a:spLocks noGrp="1"/>
          </p:cNvSpPr>
          <p:nvPr>
            <p:ph type="sldNum" sz="quarter" idx="12"/>
          </p:nvPr>
        </p:nvSpPr>
        <p:spPr/>
        <p:txBody>
          <a:bodyPr/>
          <a:lstStyle/>
          <a:p>
            <a:fld id="{FBB7C5E7-FC5C-0F49-AFC6-C37CA7694034}" type="slidenum">
              <a:rPr lang="es-ES" smtClean="0"/>
              <a:t>‹Nº›</a:t>
            </a:fld>
            <a:endParaRPr lang="es-ES"/>
          </a:p>
        </p:txBody>
      </p:sp>
    </p:spTree>
    <p:extLst>
      <p:ext uri="{BB962C8B-B14F-4D97-AF65-F5344CB8AC3E}">
        <p14:creationId xmlns:p14="http://schemas.microsoft.com/office/powerpoint/2010/main" val="3482207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846178-5A24-75F8-0DCC-47E1079B1C09}"/>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63A3B12-7735-B4ED-62A6-45056DA17442}"/>
              </a:ext>
            </a:extLst>
          </p:cNvPr>
          <p:cNvSpPr>
            <a:spLocks noGrp="1"/>
          </p:cNvSpPr>
          <p:nvPr>
            <p:ph type="dt" sz="half" idx="10"/>
          </p:nvPr>
        </p:nvSpPr>
        <p:spPr/>
        <p:txBody>
          <a:bodyPr/>
          <a:lstStyle/>
          <a:p>
            <a:fld id="{C63C33FD-DC42-5A47-9F29-E62476997DE8}" type="datetime1">
              <a:rPr lang="es-ES" smtClean="0"/>
              <a:t>6/12/24</a:t>
            </a:fld>
            <a:endParaRPr lang="es-ES"/>
          </a:p>
        </p:txBody>
      </p:sp>
      <p:sp>
        <p:nvSpPr>
          <p:cNvPr id="4" name="Marcador de pie de página 3">
            <a:extLst>
              <a:ext uri="{FF2B5EF4-FFF2-40B4-BE49-F238E27FC236}">
                <a16:creationId xmlns:a16="http://schemas.microsoft.com/office/drawing/2014/main" id="{AE78FD52-997D-8600-51DB-A5ECE1E57A6C}"/>
              </a:ext>
            </a:extLst>
          </p:cNvPr>
          <p:cNvSpPr>
            <a:spLocks noGrp="1"/>
          </p:cNvSpPr>
          <p:nvPr>
            <p:ph type="ftr" sz="quarter" idx="11"/>
          </p:nvPr>
        </p:nvSpPr>
        <p:spPr/>
        <p:txBody>
          <a:bodyPr/>
          <a:lstStyle/>
          <a:p>
            <a:r>
              <a:rPr lang="es-ES"/>
              <a:t>PEC2 - Cariaga - PRELIMINAR</a:t>
            </a:r>
          </a:p>
        </p:txBody>
      </p:sp>
      <p:sp>
        <p:nvSpPr>
          <p:cNvPr id="5" name="Marcador de número de diapositiva 4">
            <a:extLst>
              <a:ext uri="{FF2B5EF4-FFF2-40B4-BE49-F238E27FC236}">
                <a16:creationId xmlns:a16="http://schemas.microsoft.com/office/drawing/2014/main" id="{5A53A22A-7C91-D8BE-2E42-A141FF13FCA7}"/>
              </a:ext>
            </a:extLst>
          </p:cNvPr>
          <p:cNvSpPr>
            <a:spLocks noGrp="1"/>
          </p:cNvSpPr>
          <p:nvPr>
            <p:ph type="sldNum" sz="quarter" idx="12"/>
          </p:nvPr>
        </p:nvSpPr>
        <p:spPr/>
        <p:txBody>
          <a:bodyPr/>
          <a:lstStyle/>
          <a:p>
            <a:fld id="{FBB7C5E7-FC5C-0F49-AFC6-C37CA7694034}" type="slidenum">
              <a:rPr lang="es-ES" smtClean="0"/>
              <a:t>‹Nº›</a:t>
            </a:fld>
            <a:endParaRPr lang="es-ES"/>
          </a:p>
        </p:txBody>
      </p:sp>
    </p:spTree>
    <p:extLst>
      <p:ext uri="{BB962C8B-B14F-4D97-AF65-F5344CB8AC3E}">
        <p14:creationId xmlns:p14="http://schemas.microsoft.com/office/powerpoint/2010/main" val="1881044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83CD0F8-3CF0-0C4B-DB21-6C58916A6B13}"/>
              </a:ext>
            </a:extLst>
          </p:cNvPr>
          <p:cNvSpPr>
            <a:spLocks noGrp="1"/>
          </p:cNvSpPr>
          <p:nvPr>
            <p:ph type="dt" sz="half" idx="10"/>
          </p:nvPr>
        </p:nvSpPr>
        <p:spPr/>
        <p:txBody>
          <a:bodyPr/>
          <a:lstStyle/>
          <a:p>
            <a:fld id="{F7729776-4566-D74C-A960-B0AF9BA1AB25}" type="datetime1">
              <a:rPr lang="es-ES" smtClean="0"/>
              <a:t>6/12/24</a:t>
            </a:fld>
            <a:endParaRPr lang="es-ES"/>
          </a:p>
        </p:txBody>
      </p:sp>
      <p:sp>
        <p:nvSpPr>
          <p:cNvPr id="3" name="Marcador de pie de página 2">
            <a:extLst>
              <a:ext uri="{FF2B5EF4-FFF2-40B4-BE49-F238E27FC236}">
                <a16:creationId xmlns:a16="http://schemas.microsoft.com/office/drawing/2014/main" id="{F55ED076-E793-044C-8EB7-42CD64FD1181}"/>
              </a:ext>
            </a:extLst>
          </p:cNvPr>
          <p:cNvSpPr>
            <a:spLocks noGrp="1"/>
          </p:cNvSpPr>
          <p:nvPr>
            <p:ph type="ftr" sz="quarter" idx="11"/>
          </p:nvPr>
        </p:nvSpPr>
        <p:spPr/>
        <p:txBody>
          <a:bodyPr/>
          <a:lstStyle/>
          <a:p>
            <a:r>
              <a:rPr lang="es-ES"/>
              <a:t>PEC2 - Cariaga - PRELIMINAR</a:t>
            </a:r>
          </a:p>
        </p:txBody>
      </p:sp>
      <p:sp>
        <p:nvSpPr>
          <p:cNvPr id="4" name="Marcador de número de diapositiva 3">
            <a:extLst>
              <a:ext uri="{FF2B5EF4-FFF2-40B4-BE49-F238E27FC236}">
                <a16:creationId xmlns:a16="http://schemas.microsoft.com/office/drawing/2014/main" id="{474F9D19-D28E-57F1-85A3-8B943E479FD8}"/>
              </a:ext>
            </a:extLst>
          </p:cNvPr>
          <p:cNvSpPr>
            <a:spLocks noGrp="1"/>
          </p:cNvSpPr>
          <p:nvPr>
            <p:ph type="sldNum" sz="quarter" idx="12"/>
          </p:nvPr>
        </p:nvSpPr>
        <p:spPr/>
        <p:txBody>
          <a:bodyPr/>
          <a:lstStyle/>
          <a:p>
            <a:fld id="{FBB7C5E7-FC5C-0F49-AFC6-C37CA7694034}" type="slidenum">
              <a:rPr lang="es-ES" smtClean="0"/>
              <a:t>‹Nº›</a:t>
            </a:fld>
            <a:endParaRPr lang="es-ES"/>
          </a:p>
        </p:txBody>
      </p:sp>
    </p:spTree>
    <p:extLst>
      <p:ext uri="{BB962C8B-B14F-4D97-AF65-F5344CB8AC3E}">
        <p14:creationId xmlns:p14="http://schemas.microsoft.com/office/powerpoint/2010/main" val="378404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096516-13FD-0A91-F089-A8EA7EEA9F0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8D144DC-0FF8-1681-9B9D-BC60CB8AB6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054F320-7E8B-D276-E35E-3EB8E22A80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2F925B7-0D4A-CCEA-42CE-0430A1B6F86E}"/>
              </a:ext>
            </a:extLst>
          </p:cNvPr>
          <p:cNvSpPr>
            <a:spLocks noGrp="1"/>
          </p:cNvSpPr>
          <p:nvPr>
            <p:ph type="dt" sz="half" idx="10"/>
          </p:nvPr>
        </p:nvSpPr>
        <p:spPr/>
        <p:txBody>
          <a:bodyPr/>
          <a:lstStyle/>
          <a:p>
            <a:fld id="{85B2F36E-E875-E14B-A56F-FDE3EF7EBA36}" type="datetime1">
              <a:rPr lang="es-ES" smtClean="0"/>
              <a:t>6/12/24</a:t>
            </a:fld>
            <a:endParaRPr lang="es-ES"/>
          </a:p>
        </p:txBody>
      </p:sp>
      <p:sp>
        <p:nvSpPr>
          <p:cNvPr id="6" name="Marcador de pie de página 5">
            <a:extLst>
              <a:ext uri="{FF2B5EF4-FFF2-40B4-BE49-F238E27FC236}">
                <a16:creationId xmlns:a16="http://schemas.microsoft.com/office/drawing/2014/main" id="{44DB050C-E41B-0733-0A39-93B892419BB2}"/>
              </a:ext>
            </a:extLst>
          </p:cNvPr>
          <p:cNvSpPr>
            <a:spLocks noGrp="1"/>
          </p:cNvSpPr>
          <p:nvPr>
            <p:ph type="ftr" sz="quarter" idx="11"/>
          </p:nvPr>
        </p:nvSpPr>
        <p:spPr/>
        <p:txBody>
          <a:bodyPr/>
          <a:lstStyle/>
          <a:p>
            <a:r>
              <a:rPr lang="es-ES"/>
              <a:t>PEC2 - Cariaga - PRELIMINAR</a:t>
            </a:r>
          </a:p>
        </p:txBody>
      </p:sp>
      <p:sp>
        <p:nvSpPr>
          <p:cNvPr id="7" name="Marcador de número de diapositiva 6">
            <a:extLst>
              <a:ext uri="{FF2B5EF4-FFF2-40B4-BE49-F238E27FC236}">
                <a16:creationId xmlns:a16="http://schemas.microsoft.com/office/drawing/2014/main" id="{765C733D-706E-1788-D003-4EC486B46179}"/>
              </a:ext>
            </a:extLst>
          </p:cNvPr>
          <p:cNvSpPr>
            <a:spLocks noGrp="1"/>
          </p:cNvSpPr>
          <p:nvPr>
            <p:ph type="sldNum" sz="quarter" idx="12"/>
          </p:nvPr>
        </p:nvSpPr>
        <p:spPr/>
        <p:txBody>
          <a:bodyPr/>
          <a:lstStyle/>
          <a:p>
            <a:fld id="{FBB7C5E7-FC5C-0F49-AFC6-C37CA7694034}" type="slidenum">
              <a:rPr lang="es-ES" smtClean="0"/>
              <a:t>‹Nº›</a:t>
            </a:fld>
            <a:endParaRPr lang="es-ES"/>
          </a:p>
        </p:txBody>
      </p:sp>
    </p:spTree>
    <p:extLst>
      <p:ext uri="{BB962C8B-B14F-4D97-AF65-F5344CB8AC3E}">
        <p14:creationId xmlns:p14="http://schemas.microsoft.com/office/powerpoint/2010/main" val="877822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4DF7E-48BE-F7B4-70A1-D12B9F52C94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B2779D9-C963-5EC2-CB07-5CF1592B3F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CE16B335-43A2-C4DF-3DF3-6A025F887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F7087A9-3F20-F67B-645F-18E31DDC675F}"/>
              </a:ext>
            </a:extLst>
          </p:cNvPr>
          <p:cNvSpPr>
            <a:spLocks noGrp="1"/>
          </p:cNvSpPr>
          <p:nvPr>
            <p:ph type="dt" sz="half" idx="10"/>
          </p:nvPr>
        </p:nvSpPr>
        <p:spPr/>
        <p:txBody>
          <a:bodyPr/>
          <a:lstStyle/>
          <a:p>
            <a:fld id="{AA3C99EA-51CD-9947-B103-508B08211534}" type="datetime1">
              <a:rPr lang="es-ES" smtClean="0"/>
              <a:t>6/12/24</a:t>
            </a:fld>
            <a:endParaRPr lang="es-ES"/>
          </a:p>
        </p:txBody>
      </p:sp>
      <p:sp>
        <p:nvSpPr>
          <p:cNvPr id="6" name="Marcador de pie de página 5">
            <a:extLst>
              <a:ext uri="{FF2B5EF4-FFF2-40B4-BE49-F238E27FC236}">
                <a16:creationId xmlns:a16="http://schemas.microsoft.com/office/drawing/2014/main" id="{109DD927-5EDD-77C3-4652-8E7D46C4AF58}"/>
              </a:ext>
            </a:extLst>
          </p:cNvPr>
          <p:cNvSpPr>
            <a:spLocks noGrp="1"/>
          </p:cNvSpPr>
          <p:nvPr>
            <p:ph type="ftr" sz="quarter" idx="11"/>
          </p:nvPr>
        </p:nvSpPr>
        <p:spPr/>
        <p:txBody>
          <a:bodyPr/>
          <a:lstStyle/>
          <a:p>
            <a:r>
              <a:rPr lang="es-ES"/>
              <a:t>PEC2 - Cariaga - PRELIMINAR</a:t>
            </a:r>
          </a:p>
        </p:txBody>
      </p:sp>
      <p:sp>
        <p:nvSpPr>
          <p:cNvPr id="7" name="Marcador de número de diapositiva 6">
            <a:extLst>
              <a:ext uri="{FF2B5EF4-FFF2-40B4-BE49-F238E27FC236}">
                <a16:creationId xmlns:a16="http://schemas.microsoft.com/office/drawing/2014/main" id="{DEA7FFDD-4B79-5425-5612-405747E430CE}"/>
              </a:ext>
            </a:extLst>
          </p:cNvPr>
          <p:cNvSpPr>
            <a:spLocks noGrp="1"/>
          </p:cNvSpPr>
          <p:nvPr>
            <p:ph type="sldNum" sz="quarter" idx="12"/>
          </p:nvPr>
        </p:nvSpPr>
        <p:spPr/>
        <p:txBody>
          <a:bodyPr/>
          <a:lstStyle/>
          <a:p>
            <a:fld id="{FBB7C5E7-FC5C-0F49-AFC6-C37CA7694034}" type="slidenum">
              <a:rPr lang="es-ES" smtClean="0"/>
              <a:t>‹Nº›</a:t>
            </a:fld>
            <a:endParaRPr lang="es-ES"/>
          </a:p>
        </p:txBody>
      </p:sp>
    </p:spTree>
    <p:extLst>
      <p:ext uri="{BB962C8B-B14F-4D97-AF65-F5344CB8AC3E}">
        <p14:creationId xmlns:p14="http://schemas.microsoft.com/office/powerpoint/2010/main" val="135232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828E30A-6DFC-64C7-FCF6-649B3F4AB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04319FB-50AC-A3C6-A9EB-F0664D0CAD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B0056CB-CFC2-D18D-4FBA-2A3C0FB9B4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205E916-DC22-0741-BB31-7680A8C72D58}" type="datetime1">
              <a:rPr lang="es-ES" smtClean="0"/>
              <a:t>6/12/24</a:t>
            </a:fld>
            <a:endParaRPr lang="es-ES"/>
          </a:p>
        </p:txBody>
      </p:sp>
      <p:sp>
        <p:nvSpPr>
          <p:cNvPr id="5" name="Marcador de pie de página 4">
            <a:extLst>
              <a:ext uri="{FF2B5EF4-FFF2-40B4-BE49-F238E27FC236}">
                <a16:creationId xmlns:a16="http://schemas.microsoft.com/office/drawing/2014/main" id="{BEF5A0AE-383E-54CB-225E-21EE919D8B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s-ES"/>
              <a:t>PEC2 - Cariaga - PRELIMINAR</a:t>
            </a:r>
          </a:p>
        </p:txBody>
      </p:sp>
      <p:sp>
        <p:nvSpPr>
          <p:cNvPr id="6" name="Marcador de número de diapositiva 5">
            <a:extLst>
              <a:ext uri="{FF2B5EF4-FFF2-40B4-BE49-F238E27FC236}">
                <a16:creationId xmlns:a16="http://schemas.microsoft.com/office/drawing/2014/main" id="{ADE9A86F-F417-1671-3558-753E20675F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B7C5E7-FC5C-0F49-AFC6-C37CA7694034}" type="slidenum">
              <a:rPr lang="es-ES" smtClean="0"/>
              <a:t>‹Nº›</a:t>
            </a:fld>
            <a:endParaRPr lang="es-ES"/>
          </a:p>
        </p:txBody>
      </p:sp>
    </p:spTree>
    <p:extLst>
      <p:ext uri="{BB962C8B-B14F-4D97-AF65-F5344CB8AC3E}">
        <p14:creationId xmlns:p14="http://schemas.microsoft.com/office/powerpoint/2010/main" val="2978470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ariagamartinez/tfm_uoc_remote"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7DD4C03-9B56-9E72-3535-9EC27EAADE97}"/>
              </a:ext>
            </a:extLst>
          </p:cNvPr>
          <p:cNvSpPr txBox="1"/>
          <p:nvPr/>
        </p:nvSpPr>
        <p:spPr>
          <a:xfrm>
            <a:off x="1149179" y="902594"/>
            <a:ext cx="10602097" cy="2800767"/>
          </a:xfrm>
          <a:prstGeom prst="rect">
            <a:avLst/>
          </a:prstGeom>
          <a:noFill/>
        </p:spPr>
        <p:txBody>
          <a:bodyPr wrap="square" rtlCol="0">
            <a:spAutoFit/>
          </a:bodyPr>
          <a:lstStyle/>
          <a:p>
            <a:pPr algn="just"/>
            <a:r>
              <a:rPr lang="es-ES" sz="1600" b="1" dirty="0"/>
              <a:t>Fases</a:t>
            </a:r>
            <a:r>
              <a:rPr lang="es-ES" sz="1600" dirty="0"/>
              <a:t>:</a:t>
            </a:r>
          </a:p>
          <a:p>
            <a:pPr marL="342900" indent="-342900" algn="just">
              <a:buAutoNum type="alphaUcParenR"/>
            </a:pPr>
            <a:r>
              <a:rPr lang="es-ES" sz="1600" dirty="0"/>
              <a:t>Selección y separación de variables en grupos de interés.</a:t>
            </a:r>
          </a:p>
          <a:p>
            <a:pPr marL="342900" indent="-342900" algn="just">
              <a:buAutoNum type="alphaUcParenR"/>
            </a:pPr>
            <a:r>
              <a:rPr lang="es-ES" sz="1600" dirty="0" err="1"/>
              <a:t>Binarización</a:t>
            </a:r>
            <a:r>
              <a:rPr lang="es-ES" sz="1600" dirty="0"/>
              <a:t>/</a:t>
            </a:r>
            <a:r>
              <a:rPr lang="es-ES" sz="1600" dirty="0" err="1"/>
              <a:t>dummificación</a:t>
            </a:r>
            <a:r>
              <a:rPr lang="es-ES" sz="1600" dirty="0"/>
              <a:t> de las variables de tipo texto (“Sí”, “No”).</a:t>
            </a:r>
          </a:p>
          <a:p>
            <a:pPr marL="342900" indent="-342900" algn="just">
              <a:buAutoNum type="alphaUcParenR"/>
            </a:pPr>
            <a:r>
              <a:rPr lang="es-ES" sz="1600" dirty="0"/>
              <a:t>Reconstrucción del </a:t>
            </a:r>
            <a:r>
              <a:rPr lang="es-ES" sz="1600" dirty="0" err="1"/>
              <a:t>dataset</a:t>
            </a:r>
            <a:r>
              <a:rPr lang="es-ES" sz="1600" dirty="0"/>
              <a:t> considerando variables de interés.</a:t>
            </a:r>
          </a:p>
          <a:p>
            <a:pPr marL="342900" indent="-342900" algn="just">
              <a:buAutoNum type="alphaUcParenR"/>
            </a:pPr>
            <a:r>
              <a:rPr lang="es-ES" sz="1600" dirty="0"/>
              <a:t>Selección de una primera aproximación. En este caso: variables sociodemográficas, test neuropsicológicos y clúster (que denominamos “Target” de cara a los resultados seleccionados).</a:t>
            </a:r>
          </a:p>
          <a:p>
            <a:pPr marL="342900" indent="-342900" algn="just">
              <a:buAutoNum type="alphaUcParenR"/>
            </a:pPr>
            <a:r>
              <a:rPr lang="es-ES" sz="1600" dirty="0"/>
              <a:t>EXISTE UN DESBALANCE EN LA VARIABLE TARGET, HABIENDO MUCHOS CASOS DE LONG-COVID COG, PERO POCOS CONTROLES U OBSERVACIONES EN OTRAS CATEGORÍAS (COMO NO-LONG COVID O LONG COVID NO COG). HABRÍA QUE DECIDIR CONTRA QUÉ GRUPO SE REALIZAN LAS PREDICCIONES. DE FORMA PRELIMINAR EN ESTOS RESULTADOS HE SELECCIONADO ”NO COVID” VS “LONG COVID COG” (CON DESBALANCE DE CLASE).</a:t>
            </a:r>
          </a:p>
          <a:p>
            <a:pPr marL="342900" indent="-342900" algn="just">
              <a:buAutoNum type="alphaUcParenR"/>
            </a:pPr>
            <a:r>
              <a:rPr lang="es-ES" sz="1600" dirty="0"/>
              <a:t>Los siguientes resultados incluyen las siguientes variables (</a:t>
            </a:r>
            <a:r>
              <a:rPr lang="es-ES" sz="1600" b="1" u="sng" dirty="0"/>
              <a:t>96 variables en total</a:t>
            </a:r>
            <a:r>
              <a:rPr lang="es-ES" sz="1600" dirty="0"/>
              <a:t>):</a:t>
            </a:r>
          </a:p>
        </p:txBody>
      </p:sp>
      <p:pic>
        <p:nvPicPr>
          <p:cNvPr id="4" name="Imagen 3" descr="Interfaz de usuario gráfica&#10;&#10;Descripción generada automáticamente">
            <a:extLst>
              <a:ext uri="{FF2B5EF4-FFF2-40B4-BE49-F238E27FC236}">
                <a16:creationId xmlns:a16="http://schemas.microsoft.com/office/drawing/2014/main" id="{6EFBF342-D418-2F84-5559-89D4DB27DE0A}"/>
              </a:ext>
            </a:extLst>
          </p:cNvPr>
          <p:cNvPicPr>
            <a:picLocks noChangeAspect="1"/>
          </p:cNvPicPr>
          <p:nvPr/>
        </p:nvPicPr>
        <p:blipFill>
          <a:blip r:embed="rId2"/>
          <a:stretch>
            <a:fillRect/>
          </a:stretch>
        </p:blipFill>
        <p:spPr>
          <a:xfrm>
            <a:off x="1495168" y="3861709"/>
            <a:ext cx="9377012" cy="3000317"/>
          </a:xfrm>
          <a:prstGeom prst="rect">
            <a:avLst/>
          </a:prstGeom>
        </p:spPr>
      </p:pic>
      <p:sp>
        <p:nvSpPr>
          <p:cNvPr id="5" name="Marcador de número de diapositiva 4">
            <a:extLst>
              <a:ext uri="{FF2B5EF4-FFF2-40B4-BE49-F238E27FC236}">
                <a16:creationId xmlns:a16="http://schemas.microsoft.com/office/drawing/2014/main" id="{60CF6734-D038-9792-F279-3022DADCEEB9}"/>
              </a:ext>
            </a:extLst>
          </p:cNvPr>
          <p:cNvSpPr>
            <a:spLocks noGrp="1"/>
          </p:cNvSpPr>
          <p:nvPr>
            <p:ph type="sldNum" sz="quarter" idx="12"/>
          </p:nvPr>
        </p:nvSpPr>
        <p:spPr/>
        <p:txBody>
          <a:bodyPr/>
          <a:lstStyle/>
          <a:p>
            <a:r>
              <a:rPr lang="es-ES" dirty="0"/>
              <a:t>5</a:t>
            </a:r>
          </a:p>
        </p:txBody>
      </p:sp>
      <p:sp>
        <p:nvSpPr>
          <p:cNvPr id="6" name="CuadroTexto 5">
            <a:extLst>
              <a:ext uri="{FF2B5EF4-FFF2-40B4-BE49-F238E27FC236}">
                <a16:creationId xmlns:a16="http://schemas.microsoft.com/office/drawing/2014/main" id="{65EA0F25-42C7-EA38-6319-FE4B81A239D2}"/>
              </a:ext>
            </a:extLst>
          </p:cNvPr>
          <p:cNvSpPr txBox="1"/>
          <p:nvPr/>
        </p:nvSpPr>
        <p:spPr>
          <a:xfrm>
            <a:off x="1149179" y="374914"/>
            <a:ext cx="8720181" cy="369332"/>
          </a:xfrm>
          <a:prstGeom prst="rect">
            <a:avLst/>
          </a:prstGeom>
          <a:noFill/>
        </p:spPr>
        <p:txBody>
          <a:bodyPr wrap="square" rtlCol="0">
            <a:spAutoFit/>
          </a:bodyPr>
          <a:lstStyle/>
          <a:p>
            <a:pPr algn="just"/>
            <a:r>
              <a:rPr lang="es-ES" b="1" dirty="0"/>
              <a:t>AVANCE DE ACTIVIDADES. SELECCIÓN DE RESULTADOS.</a:t>
            </a:r>
            <a:endParaRPr lang="es-ES" dirty="0"/>
          </a:p>
        </p:txBody>
      </p:sp>
    </p:spTree>
    <p:extLst>
      <p:ext uri="{BB962C8B-B14F-4D97-AF65-F5344CB8AC3E}">
        <p14:creationId xmlns:p14="http://schemas.microsoft.com/office/powerpoint/2010/main" val="243710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A1406-CE2C-30D1-4498-94116DE5CDC7}"/>
            </a:ext>
          </a:extLst>
        </p:cNvPr>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B057A45-A21F-FDC8-A87B-730CF2F7913B}"/>
              </a:ext>
            </a:extLst>
          </p:cNvPr>
          <p:cNvSpPr>
            <a:spLocks noGrp="1"/>
          </p:cNvSpPr>
          <p:nvPr>
            <p:ph type="sldNum" sz="quarter" idx="12"/>
          </p:nvPr>
        </p:nvSpPr>
        <p:spPr/>
        <p:txBody>
          <a:bodyPr/>
          <a:lstStyle/>
          <a:p>
            <a:fld id="{FBB7C5E7-FC5C-0F49-AFC6-C37CA7694034}" type="slidenum">
              <a:rPr lang="es-ES" smtClean="0"/>
              <a:t>14</a:t>
            </a:fld>
            <a:endParaRPr lang="es-ES"/>
          </a:p>
        </p:txBody>
      </p:sp>
      <p:sp>
        <p:nvSpPr>
          <p:cNvPr id="4" name="CuadroTexto 3">
            <a:extLst>
              <a:ext uri="{FF2B5EF4-FFF2-40B4-BE49-F238E27FC236}">
                <a16:creationId xmlns:a16="http://schemas.microsoft.com/office/drawing/2014/main" id="{3CC20BDC-6DF1-DC81-853F-E26EB581244A}"/>
              </a:ext>
            </a:extLst>
          </p:cNvPr>
          <p:cNvSpPr txBox="1"/>
          <p:nvPr/>
        </p:nvSpPr>
        <p:spPr>
          <a:xfrm>
            <a:off x="1351883" y="350370"/>
            <a:ext cx="10083060" cy="646331"/>
          </a:xfrm>
          <a:prstGeom prst="rect">
            <a:avLst/>
          </a:prstGeom>
          <a:noFill/>
        </p:spPr>
        <p:txBody>
          <a:bodyPr wrap="square" rtlCol="0">
            <a:spAutoFit/>
          </a:bodyPr>
          <a:lstStyle/>
          <a:p>
            <a:pPr algn="just"/>
            <a:r>
              <a:rPr lang="es-ES" b="1" dirty="0"/>
              <a:t>RESULTADO SELECCIONADO 5 </a:t>
            </a:r>
            <a:r>
              <a:rPr lang="es-ES" b="1" dirty="0">
                <a:sym typeface="Wingdings" pitchFamily="2" charset="2"/>
              </a:rPr>
              <a:t>– </a:t>
            </a:r>
            <a:r>
              <a:rPr lang="es-ES" b="1" dirty="0"/>
              <a:t>ANÁLISIS EXPLORATORIO DE LOS DATOS: REDUCCIÓN DE LA DIMENSIONALIDAD</a:t>
            </a:r>
            <a:endParaRPr lang="es-ES" dirty="0"/>
          </a:p>
        </p:txBody>
      </p:sp>
      <p:sp>
        <p:nvSpPr>
          <p:cNvPr id="7" name="CuadroTexto 6">
            <a:extLst>
              <a:ext uri="{FF2B5EF4-FFF2-40B4-BE49-F238E27FC236}">
                <a16:creationId xmlns:a16="http://schemas.microsoft.com/office/drawing/2014/main" id="{F002D9A5-F063-F542-0E39-2137CE161DB4}"/>
              </a:ext>
            </a:extLst>
          </p:cNvPr>
          <p:cNvSpPr txBox="1"/>
          <p:nvPr/>
        </p:nvSpPr>
        <p:spPr>
          <a:xfrm>
            <a:off x="10288663" y="1905506"/>
            <a:ext cx="1846496" cy="3046988"/>
          </a:xfrm>
          <a:prstGeom prst="rect">
            <a:avLst/>
          </a:prstGeom>
          <a:noFill/>
        </p:spPr>
        <p:txBody>
          <a:bodyPr wrap="square" rtlCol="0">
            <a:spAutoFit/>
          </a:bodyPr>
          <a:lstStyle/>
          <a:p>
            <a:pPr algn="just"/>
            <a:r>
              <a:rPr lang="es-ES" sz="1200" b="1" dirty="0"/>
              <a:t>Acción: </a:t>
            </a:r>
            <a:r>
              <a:rPr lang="es-ES" sz="1200" dirty="0"/>
              <a:t>PCA para reducir la dimensionalidad</a:t>
            </a:r>
          </a:p>
          <a:p>
            <a:pPr algn="just"/>
            <a:r>
              <a:rPr lang="es-ES" sz="1200" b="1" dirty="0"/>
              <a:t>Conclusión: </a:t>
            </a:r>
            <a:r>
              <a:rPr lang="es-ES" sz="1200" dirty="0"/>
              <a:t>lamentablemente se requieren aproximadamente 30 componentes para explicar un mínimo dl 80% de la varianza por lo que las gráficas presentadas no son representativas: solo explican aproximadamente un 30% de la variabilidad)</a:t>
            </a:r>
          </a:p>
        </p:txBody>
      </p:sp>
      <p:pic>
        <p:nvPicPr>
          <p:cNvPr id="5" name="Imagen 4" descr="Gráfico&#10;&#10;Descripción generada automáticamente">
            <a:extLst>
              <a:ext uri="{FF2B5EF4-FFF2-40B4-BE49-F238E27FC236}">
                <a16:creationId xmlns:a16="http://schemas.microsoft.com/office/drawing/2014/main" id="{AE7F591A-6A85-B331-7695-FB29C0C5F9A1}"/>
              </a:ext>
            </a:extLst>
          </p:cNvPr>
          <p:cNvPicPr>
            <a:picLocks noChangeAspect="1"/>
          </p:cNvPicPr>
          <p:nvPr/>
        </p:nvPicPr>
        <p:blipFill>
          <a:blip r:embed="rId2"/>
          <a:stretch>
            <a:fillRect/>
          </a:stretch>
        </p:blipFill>
        <p:spPr>
          <a:xfrm>
            <a:off x="0" y="996701"/>
            <a:ext cx="10077716" cy="5510929"/>
          </a:xfrm>
          <a:prstGeom prst="rect">
            <a:avLst/>
          </a:prstGeom>
        </p:spPr>
      </p:pic>
    </p:spTree>
    <p:extLst>
      <p:ext uri="{BB962C8B-B14F-4D97-AF65-F5344CB8AC3E}">
        <p14:creationId xmlns:p14="http://schemas.microsoft.com/office/powerpoint/2010/main" val="2537266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DB050-ECB2-EDB2-CE92-9F6318F08192}"/>
            </a:ext>
          </a:extLst>
        </p:cNvPr>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2178E6A7-B7D8-18D2-E2FB-A4D466F1B304}"/>
              </a:ext>
            </a:extLst>
          </p:cNvPr>
          <p:cNvSpPr>
            <a:spLocks noGrp="1"/>
          </p:cNvSpPr>
          <p:nvPr>
            <p:ph type="sldNum" sz="quarter" idx="12"/>
          </p:nvPr>
        </p:nvSpPr>
        <p:spPr/>
        <p:txBody>
          <a:bodyPr/>
          <a:lstStyle/>
          <a:p>
            <a:fld id="{FBB7C5E7-FC5C-0F49-AFC6-C37CA7694034}" type="slidenum">
              <a:rPr lang="es-ES" smtClean="0"/>
              <a:t>15</a:t>
            </a:fld>
            <a:endParaRPr lang="es-ES"/>
          </a:p>
        </p:txBody>
      </p:sp>
      <p:sp>
        <p:nvSpPr>
          <p:cNvPr id="4" name="CuadroTexto 3">
            <a:extLst>
              <a:ext uri="{FF2B5EF4-FFF2-40B4-BE49-F238E27FC236}">
                <a16:creationId xmlns:a16="http://schemas.microsoft.com/office/drawing/2014/main" id="{AF96D2AF-EE33-1A6C-6090-D1A4F3921CBA}"/>
              </a:ext>
            </a:extLst>
          </p:cNvPr>
          <p:cNvSpPr txBox="1"/>
          <p:nvPr/>
        </p:nvSpPr>
        <p:spPr>
          <a:xfrm>
            <a:off x="1351883" y="350370"/>
            <a:ext cx="10083060" cy="646331"/>
          </a:xfrm>
          <a:prstGeom prst="rect">
            <a:avLst/>
          </a:prstGeom>
          <a:noFill/>
        </p:spPr>
        <p:txBody>
          <a:bodyPr wrap="square" rtlCol="0">
            <a:spAutoFit/>
          </a:bodyPr>
          <a:lstStyle/>
          <a:p>
            <a:pPr algn="just"/>
            <a:r>
              <a:rPr lang="es-ES" b="1" dirty="0"/>
              <a:t>RESULTADO SELECCIONADO 6 </a:t>
            </a:r>
            <a:r>
              <a:rPr lang="es-ES" b="1" dirty="0">
                <a:sym typeface="Wingdings" pitchFamily="2" charset="2"/>
              </a:rPr>
              <a:t>– </a:t>
            </a:r>
            <a:r>
              <a:rPr lang="es-ES" b="1" dirty="0"/>
              <a:t>ANÁLISIS EXPLORATORIO DE LOS DATOS: REDUCCIÓN DE LA DIMENSIONALIDAD. Localización de casos y controles</a:t>
            </a:r>
            <a:endParaRPr lang="es-ES" dirty="0"/>
          </a:p>
        </p:txBody>
      </p:sp>
      <p:sp>
        <p:nvSpPr>
          <p:cNvPr id="7" name="CuadroTexto 6">
            <a:extLst>
              <a:ext uri="{FF2B5EF4-FFF2-40B4-BE49-F238E27FC236}">
                <a16:creationId xmlns:a16="http://schemas.microsoft.com/office/drawing/2014/main" id="{6A281F7B-3126-FE7D-67C3-DBACB8C4B48E}"/>
              </a:ext>
            </a:extLst>
          </p:cNvPr>
          <p:cNvSpPr txBox="1"/>
          <p:nvPr/>
        </p:nvSpPr>
        <p:spPr>
          <a:xfrm>
            <a:off x="10288663" y="1905506"/>
            <a:ext cx="1846496" cy="3970318"/>
          </a:xfrm>
          <a:prstGeom prst="rect">
            <a:avLst/>
          </a:prstGeom>
          <a:noFill/>
        </p:spPr>
        <p:txBody>
          <a:bodyPr wrap="square" rtlCol="0">
            <a:spAutoFit/>
          </a:bodyPr>
          <a:lstStyle/>
          <a:p>
            <a:pPr algn="just"/>
            <a:r>
              <a:rPr lang="es-ES" sz="1200" b="1" dirty="0"/>
              <a:t>Acción: </a:t>
            </a:r>
            <a:r>
              <a:rPr lang="es-ES" sz="1200" dirty="0"/>
              <a:t>PCA para reducir la dimensionalidad y agrupar por caso y control.</a:t>
            </a:r>
          </a:p>
          <a:p>
            <a:pPr algn="just"/>
            <a:r>
              <a:rPr lang="es-ES" sz="1200" b="1" dirty="0"/>
              <a:t>Conclusión: </a:t>
            </a:r>
            <a:r>
              <a:rPr lang="es-ES" sz="1200" dirty="0"/>
              <a:t>aunque los grupos están desbalanceados, parece que los casos de Long COVID tienden a agruparse en la zona derecha (positivo y negativo para la componente 1 y exclusivamente positiva para la componente 2). Pero, nuevamente, la variabilidad explicada es muy baja con estas 2 componentes únicamente. </a:t>
            </a:r>
          </a:p>
        </p:txBody>
      </p:sp>
      <p:pic>
        <p:nvPicPr>
          <p:cNvPr id="6" name="Imagen 5" descr="Gráfico, Gráfico de dispersión&#10;&#10;Descripción generada automáticamente">
            <a:extLst>
              <a:ext uri="{FF2B5EF4-FFF2-40B4-BE49-F238E27FC236}">
                <a16:creationId xmlns:a16="http://schemas.microsoft.com/office/drawing/2014/main" id="{B15E0558-904B-0BC1-25D8-16ECB49B1782}"/>
              </a:ext>
            </a:extLst>
          </p:cNvPr>
          <p:cNvPicPr>
            <a:picLocks noChangeAspect="1"/>
          </p:cNvPicPr>
          <p:nvPr/>
        </p:nvPicPr>
        <p:blipFill>
          <a:blip r:embed="rId2"/>
          <a:stretch>
            <a:fillRect/>
          </a:stretch>
        </p:blipFill>
        <p:spPr>
          <a:xfrm>
            <a:off x="333632" y="1373001"/>
            <a:ext cx="9431411" cy="5118818"/>
          </a:xfrm>
          <a:prstGeom prst="rect">
            <a:avLst/>
          </a:prstGeom>
        </p:spPr>
      </p:pic>
    </p:spTree>
    <p:extLst>
      <p:ext uri="{BB962C8B-B14F-4D97-AF65-F5344CB8AC3E}">
        <p14:creationId xmlns:p14="http://schemas.microsoft.com/office/powerpoint/2010/main" val="123658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D6C6B-956A-2DAF-1933-A2B8A8F1147A}"/>
            </a:ext>
          </a:extLst>
        </p:cNvPr>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0B60E3E-58BE-9A49-A764-636B0A61CD9C}"/>
              </a:ext>
            </a:extLst>
          </p:cNvPr>
          <p:cNvSpPr>
            <a:spLocks noGrp="1"/>
          </p:cNvSpPr>
          <p:nvPr>
            <p:ph type="sldNum" sz="quarter" idx="12"/>
          </p:nvPr>
        </p:nvSpPr>
        <p:spPr/>
        <p:txBody>
          <a:bodyPr/>
          <a:lstStyle/>
          <a:p>
            <a:fld id="{FBB7C5E7-FC5C-0F49-AFC6-C37CA7694034}" type="slidenum">
              <a:rPr lang="es-ES" smtClean="0"/>
              <a:t>16</a:t>
            </a:fld>
            <a:endParaRPr lang="es-ES"/>
          </a:p>
        </p:txBody>
      </p:sp>
      <p:sp>
        <p:nvSpPr>
          <p:cNvPr id="4" name="CuadroTexto 3">
            <a:extLst>
              <a:ext uri="{FF2B5EF4-FFF2-40B4-BE49-F238E27FC236}">
                <a16:creationId xmlns:a16="http://schemas.microsoft.com/office/drawing/2014/main" id="{7527F6CF-24C3-B3A8-592F-CCDB1D8B0E2E}"/>
              </a:ext>
            </a:extLst>
          </p:cNvPr>
          <p:cNvSpPr txBox="1"/>
          <p:nvPr/>
        </p:nvSpPr>
        <p:spPr>
          <a:xfrm>
            <a:off x="1351883" y="350370"/>
            <a:ext cx="10083060" cy="369332"/>
          </a:xfrm>
          <a:prstGeom prst="rect">
            <a:avLst/>
          </a:prstGeom>
          <a:noFill/>
        </p:spPr>
        <p:txBody>
          <a:bodyPr wrap="square" rtlCol="0">
            <a:spAutoFit/>
          </a:bodyPr>
          <a:lstStyle/>
          <a:p>
            <a:pPr algn="just"/>
            <a:r>
              <a:rPr lang="es-ES" b="1" dirty="0"/>
              <a:t>RESULTADO SELECCIONADO 7 </a:t>
            </a:r>
            <a:r>
              <a:rPr lang="es-ES" b="1" dirty="0">
                <a:sym typeface="Wingdings" pitchFamily="2" charset="2"/>
              </a:rPr>
              <a:t>– </a:t>
            </a:r>
            <a:r>
              <a:rPr lang="es-ES" b="1" dirty="0"/>
              <a:t>ANÁLISIS EXPLORATORIO DE LOS DATOS: DENDROGRAMA</a:t>
            </a:r>
            <a:endParaRPr lang="es-ES" dirty="0"/>
          </a:p>
        </p:txBody>
      </p:sp>
      <p:sp>
        <p:nvSpPr>
          <p:cNvPr id="7" name="CuadroTexto 6">
            <a:extLst>
              <a:ext uri="{FF2B5EF4-FFF2-40B4-BE49-F238E27FC236}">
                <a16:creationId xmlns:a16="http://schemas.microsoft.com/office/drawing/2014/main" id="{0E8DD638-EE94-EE5D-3FC3-E06EF813AB61}"/>
              </a:ext>
            </a:extLst>
          </p:cNvPr>
          <p:cNvSpPr txBox="1"/>
          <p:nvPr/>
        </p:nvSpPr>
        <p:spPr>
          <a:xfrm>
            <a:off x="9576486" y="1997839"/>
            <a:ext cx="2138543" cy="2862322"/>
          </a:xfrm>
          <a:prstGeom prst="rect">
            <a:avLst/>
          </a:prstGeom>
          <a:noFill/>
        </p:spPr>
        <p:txBody>
          <a:bodyPr wrap="square" rtlCol="0">
            <a:spAutoFit/>
          </a:bodyPr>
          <a:lstStyle/>
          <a:p>
            <a:pPr algn="just"/>
            <a:r>
              <a:rPr lang="es-ES" sz="1200" b="1" dirty="0"/>
              <a:t>Acción:</a:t>
            </a:r>
            <a:r>
              <a:rPr lang="es-ES" sz="1200" dirty="0"/>
              <a:t> un primer </a:t>
            </a:r>
            <a:r>
              <a:rPr lang="es-ES" sz="1200" dirty="0" err="1"/>
              <a:t>dendrograma</a:t>
            </a:r>
            <a:r>
              <a:rPr lang="es-ES" sz="1200" dirty="0"/>
              <a:t>.</a:t>
            </a:r>
          </a:p>
          <a:p>
            <a:pPr algn="just"/>
            <a:r>
              <a:rPr lang="es-ES" sz="1200" b="1" dirty="0"/>
              <a:t>Conclusión: </a:t>
            </a:r>
            <a:r>
              <a:rPr lang="es-ES" sz="1200" dirty="0"/>
              <a:t>si cortamos el </a:t>
            </a:r>
            <a:r>
              <a:rPr lang="es-ES" sz="1200" dirty="0" err="1"/>
              <a:t>dendrograma</a:t>
            </a:r>
            <a:r>
              <a:rPr lang="es-ES" sz="1200" dirty="0"/>
              <a:t> en la primera división, se incluyen en ambas ramas observaciones de LONG-COVID COG: en el primero hay exclusivamente observaciones Long-</a:t>
            </a:r>
            <a:r>
              <a:rPr lang="es-ES" sz="1200" dirty="0" err="1"/>
              <a:t>Covid</a:t>
            </a:r>
            <a:r>
              <a:rPr lang="es-ES" sz="1200" dirty="0"/>
              <a:t> COG, en tanto que en el segundo grupo hay observaciones de los 2 niveles. Al estar desbalanceadas las clases la interpretación no es directa.</a:t>
            </a:r>
          </a:p>
        </p:txBody>
      </p:sp>
      <p:pic>
        <p:nvPicPr>
          <p:cNvPr id="8" name="Imagen 7" descr="Gráfico, Histograma&#10;&#10;Descripción generada automáticamente">
            <a:extLst>
              <a:ext uri="{FF2B5EF4-FFF2-40B4-BE49-F238E27FC236}">
                <a16:creationId xmlns:a16="http://schemas.microsoft.com/office/drawing/2014/main" id="{C08EC88F-20AB-1DF4-A670-B76DDD3BF9CA}"/>
              </a:ext>
            </a:extLst>
          </p:cNvPr>
          <p:cNvPicPr>
            <a:picLocks noChangeAspect="1"/>
          </p:cNvPicPr>
          <p:nvPr/>
        </p:nvPicPr>
        <p:blipFill>
          <a:blip r:embed="rId2"/>
          <a:stretch>
            <a:fillRect/>
          </a:stretch>
        </p:blipFill>
        <p:spPr>
          <a:xfrm>
            <a:off x="160637" y="1458576"/>
            <a:ext cx="8896866" cy="4464762"/>
          </a:xfrm>
          <a:prstGeom prst="rect">
            <a:avLst/>
          </a:prstGeom>
        </p:spPr>
      </p:pic>
    </p:spTree>
    <p:extLst>
      <p:ext uri="{BB962C8B-B14F-4D97-AF65-F5344CB8AC3E}">
        <p14:creationId xmlns:p14="http://schemas.microsoft.com/office/powerpoint/2010/main" val="3363550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435D7-6F8A-A0AA-383C-0C64DA647865}"/>
            </a:ext>
          </a:extLst>
        </p:cNvPr>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185DA86C-CEEB-5732-93BE-9F6E08B30A9F}"/>
              </a:ext>
            </a:extLst>
          </p:cNvPr>
          <p:cNvSpPr>
            <a:spLocks noGrp="1"/>
          </p:cNvSpPr>
          <p:nvPr>
            <p:ph type="sldNum" sz="quarter" idx="12"/>
          </p:nvPr>
        </p:nvSpPr>
        <p:spPr/>
        <p:txBody>
          <a:bodyPr/>
          <a:lstStyle/>
          <a:p>
            <a:fld id="{FBB7C5E7-FC5C-0F49-AFC6-C37CA7694034}" type="slidenum">
              <a:rPr lang="es-ES" smtClean="0"/>
              <a:t>17</a:t>
            </a:fld>
            <a:endParaRPr lang="es-ES"/>
          </a:p>
        </p:txBody>
      </p:sp>
      <p:sp>
        <p:nvSpPr>
          <p:cNvPr id="4" name="CuadroTexto 3">
            <a:extLst>
              <a:ext uri="{FF2B5EF4-FFF2-40B4-BE49-F238E27FC236}">
                <a16:creationId xmlns:a16="http://schemas.microsoft.com/office/drawing/2014/main" id="{34B7BCAE-AB1B-B123-F2A7-2E5FFCC96624}"/>
              </a:ext>
            </a:extLst>
          </p:cNvPr>
          <p:cNvSpPr txBox="1"/>
          <p:nvPr/>
        </p:nvSpPr>
        <p:spPr>
          <a:xfrm>
            <a:off x="1351883" y="350370"/>
            <a:ext cx="10083060" cy="646331"/>
          </a:xfrm>
          <a:prstGeom prst="rect">
            <a:avLst/>
          </a:prstGeom>
          <a:noFill/>
        </p:spPr>
        <p:txBody>
          <a:bodyPr wrap="square" rtlCol="0">
            <a:spAutoFit/>
          </a:bodyPr>
          <a:lstStyle/>
          <a:p>
            <a:pPr algn="just"/>
            <a:r>
              <a:rPr lang="es-ES" b="1" dirty="0"/>
              <a:t>RESULTADO SELECCIONADO 8 </a:t>
            </a:r>
            <a:r>
              <a:rPr lang="es-ES" b="1" dirty="0">
                <a:sym typeface="Wingdings" pitchFamily="2" charset="2"/>
              </a:rPr>
              <a:t>– </a:t>
            </a:r>
            <a:r>
              <a:rPr lang="es-ES" b="1" dirty="0"/>
              <a:t>ANÁLISIS EXPLORATORIO DE LOS DATOS: REDUCCIÓN DE LA DIMENSIONALIDAD (LDA)</a:t>
            </a:r>
            <a:endParaRPr lang="es-ES" dirty="0"/>
          </a:p>
        </p:txBody>
      </p:sp>
      <p:sp>
        <p:nvSpPr>
          <p:cNvPr id="7" name="CuadroTexto 6">
            <a:extLst>
              <a:ext uri="{FF2B5EF4-FFF2-40B4-BE49-F238E27FC236}">
                <a16:creationId xmlns:a16="http://schemas.microsoft.com/office/drawing/2014/main" id="{74A8EF82-F093-9011-FB3C-F2279D35A913}"/>
              </a:ext>
            </a:extLst>
          </p:cNvPr>
          <p:cNvSpPr txBox="1"/>
          <p:nvPr/>
        </p:nvSpPr>
        <p:spPr>
          <a:xfrm>
            <a:off x="5712941" y="2151727"/>
            <a:ext cx="3115790" cy="4031873"/>
          </a:xfrm>
          <a:prstGeom prst="rect">
            <a:avLst/>
          </a:prstGeom>
          <a:noFill/>
        </p:spPr>
        <p:txBody>
          <a:bodyPr wrap="square" rtlCol="0">
            <a:spAutoFit/>
          </a:bodyPr>
          <a:lstStyle/>
          <a:p>
            <a:pPr algn="just"/>
            <a:r>
              <a:rPr lang="es-ES" sz="1600" b="1" dirty="0"/>
              <a:t>Acción:</a:t>
            </a:r>
            <a:r>
              <a:rPr lang="es-ES" sz="1600" dirty="0"/>
              <a:t> un primer modelo de análisis discriminante lineal (LDA).</a:t>
            </a:r>
          </a:p>
          <a:p>
            <a:pPr algn="just"/>
            <a:r>
              <a:rPr lang="es-ES" sz="1600" b="1" dirty="0"/>
              <a:t>Conclusión: </a:t>
            </a:r>
            <a:r>
              <a:rPr lang="es-ES" sz="1600" dirty="0"/>
              <a:t>si suponemos que las clases son linealmente separables y que las distribuciones son aproximadamente lineales restaría por demostrar la homocedasticidad. A pesar de los buenos resultados de la matriz de confusión, esta aproximación presenta presunciones estadísticas que probablemente no terminen de cumplirse.</a:t>
            </a:r>
          </a:p>
        </p:txBody>
      </p:sp>
      <p:pic>
        <p:nvPicPr>
          <p:cNvPr id="5" name="Imagen 4" descr="Texto&#10;&#10;Descripción generada automáticamente con confianza media">
            <a:extLst>
              <a:ext uri="{FF2B5EF4-FFF2-40B4-BE49-F238E27FC236}">
                <a16:creationId xmlns:a16="http://schemas.microsoft.com/office/drawing/2014/main" id="{6417094B-7B4E-3869-3906-FC18EBA3B8E3}"/>
              </a:ext>
            </a:extLst>
          </p:cNvPr>
          <p:cNvPicPr>
            <a:picLocks noChangeAspect="1"/>
          </p:cNvPicPr>
          <p:nvPr/>
        </p:nvPicPr>
        <p:blipFill>
          <a:blip r:embed="rId2"/>
          <a:stretch>
            <a:fillRect/>
          </a:stretch>
        </p:blipFill>
        <p:spPr>
          <a:xfrm>
            <a:off x="1902940" y="1560266"/>
            <a:ext cx="3115790" cy="4578508"/>
          </a:xfrm>
          <a:prstGeom prst="rect">
            <a:avLst/>
          </a:prstGeom>
        </p:spPr>
      </p:pic>
    </p:spTree>
    <p:extLst>
      <p:ext uri="{BB962C8B-B14F-4D97-AF65-F5344CB8AC3E}">
        <p14:creationId xmlns:p14="http://schemas.microsoft.com/office/powerpoint/2010/main" val="149852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FB15E94F-71C7-A4CB-4E2C-F1909A97D314}"/>
              </a:ext>
            </a:extLst>
          </p:cNvPr>
          <p:cNvSpPr>
            <a:spLocks noGrp="1"/>
          </p:cNvSpPr>
          <p:nvPr>
            <p:ph type="sldNum" sz="quarter" idx="12"/>
          </p:nvPr>
        </p:nvSpPr>
        <p:spPr/>
        <p:txBody>
          <a:bodyPr/>
          <a:lstStyle/>
          <a:p>
            <a:fld id="{FBB7C5E7-FC5C-0F49-AFC6-C37CA7694034}" type="slidenum">
              <a:rPr lang="es-ES" smtClean="0"/>
              <a:t>18</a:t>
            </a:fld>
            <a:endParaRPr lang="es-ES"/>
          </a:p>
        </p:txBody>
      </p:sp>
      <p:sp>
        <p:nvSpPr>
          <p:cNvPr id="6" name="CuadroTexto 5">
            <a:extLst>
              <a:ext uri="{FF2B5EF4-FFF2-40B4-BE49-F238E27FC236}">
                <a16:creationId xmlns:a16="http://schemas.microsoft.com/office/drawing/2014/main" id="{E20AE1DC-E0D6-29D8-6D35-4EDE0C6D1B36}"/>
              </a:ext>
            </a:extLst>
          </p:cNvPr>
          <p:cNvSpPr txBox="1"/>
          <p:nvPr/>
        </p:nvSpPr>
        <p:spPr>
          <a:xfrm>
            <a:off x="1364240" y="1353282"/>
            <a:ext cx="2466355" cy="369332"/>
          </a:xfrm>
          <a:prstGeom prst="rect">
            <a:avLst/>
          </a:prstGeom>
          <a:noFill/>
        </p:spPr>
        <p:txBody>
          <a:bodyPr wrap="square" rtlCol="0">
            <a:spAutoFit/>
          </a:bodyPr>
          <a:lstStyle/>
          <a:p>
            <a:pPr algn="just"/>
            <a:r>
              <a:rPr lang="es-ES" b="1" dirty="0"/>
              <a:t>CONTINUACIÓN</a:t>
            </a:r>
            <a:endParaRPr lang="es-ES" dirty="0"/>
          </a:p>
        </p:txBody>
      </p:sp>
      <p:sp>
        <p:nvSpPr>
          <p:cNvPr id="7" name="CuadroTexto 6">
            <a:extLst>
              <a:ext uri="{FF2B5EF4-FFF2-40B4-BE49-F238E27FC236}">
                <a16:creationId xmlns:a16="http://schemas.microsoft.com/office/drawing/2014/main" id="{D2665E21-2BAF-598F-69B9-0D74222A046C}"/>
              </a:ext>
            </a:extLst>
          </p:cNvPr>
          <p:cNvSpPr txBox="1"/>
          <p:nvPr/>
        </p:nvSpPr>
        <p:spPr>
          <a:xfrm>
            <a:off x="1161536" y="1905506"/>
            <a:ext cx="10602097" cy="3046988"/>
          </a:xfrm>
          <a:prstGeom prst="rect">
            <a:avLst/>
          </a:prstGeom>
          <a:noFill/>
        </p:spPr>
        <p:txBody>
          <a:bodyPr wrap="square" rtlCol="0">
            <a:spAutoFit/>
          </a:bodyPr>
          <a:lstStyle/>
          <a:p>
            <a:pPr algn="just"/>
            <a:r>
              <a:rPr lang="es-ES" sz="1600" b="1" dirty="0"/>
              <a:t>Fases</a:t>
            </a:r>
            <a:r>
              <a:rPr lang="es-ES" sz="1600" dirty="0"/>
              <a:t>:</a:t>
            </a:r>
          </a:p>
          <a:p>
            <a:pPr marL="342900" indent="-342900" algn="just">
              <a:buAutoNum type="alphaUcParenR"/>
            </a:pPr>
            <a:r>
              <a:rPr lang="es-ES" sz="1600" dirty="0"/>
              <a:t>Análisis inferenciales posibles (t-test, ANOVA, </a:t>
            </a:r>
            <a:r>
              <a:rPr lang="es-ES" sz="1600" dirty="0" err="1"/>
              <a:t>etc</a:t>
            </a:r>
            <a:r>
              <a:rPr lang="es-ES" sz="1600" dirty="0"/>
              <a:t>).</a:t>
            </a:r>
          </a:p>
          <a:p>
            <a:pPr marL="342900" indent="-342900" algn="just">
              <a:buAutoNum type="alphaUcParenR"/>
            </a:pPr>
            <a:r>
              <a:rPr lang="es-ES" sz="1600" dirty="0"/>
              <a:t>Análisis multivariante (variables de interés: test multivariantes, ANOVA, etc.).</a:t>
            </a:r>
          </a:p>
          <a:p>
            <a:pPr marL="342900" indent="-342900" algn="just">
              <a:buAutoNum type="alphaUcParenR"/>
            </a:pPr>
            <a:r>
              <a:rPr lang="es-ES" sz="1600" dirty="0"/>
              <a:t>Re-validación del modelo.</a:t>
            </a:r>
          </a:p>
          <a:p>
            <a:pPr marL="342900" indent="-342900" algn="just">
              <a:buAutoNum type="alphaUcParenR"/>
            </a:pPr>
            <a:r>
              <a:rPr lang="es-ES" sz="1600" dirty="0"/>
              <a:t>Escribir los avances en forma de proyecto de R y </a:t>
            </a:r>
            <a:r>
              <a:rPr lang="es-ES" sz="1600" dirty="0" err="1"/>
              <a:t>Rmarkdown</a:t>
            </a:r>
            <a:r>
              <a:rPr lang="es-ES" sz="1600" dirty="0"/>
              <a:t> para que puedan ser bajados y reproducidos.</a:t>
            </a:r>
          </a:p>
          <a:p>
            <a:pPr marL="342900" indent="-342900" algn="just">
              <a:buAutoNum type="alphaUcParenR"/>
            </a:pPr>
            <a:endParaRPr lang="es-ES" sz="1600" dirty="0"/>
          </a:p>
          <a:p>
            <a:pPr marL="342900" indent="-342900" algn="just">
              <a:buAutoNum type="alphaUcParenR"/>
            </a:pPr>
            <a:endParaRPr lang="es-ES" sz="1600" dirty="0"/>
          </a:p>
          <a:p>
            <a:pPr algn="just"/>
            <a:r>
              <a:rPr lang="es-ES" sz="1600" dirty="0"/>
              <a:t>Los avances se van guardando en el repositorio: (no está disponible al público las bases de datos ni los diccionarios de datos):</a:t>
            </a:r>
          </a:p>
          <a:p>
            <a:pPr algn="just"/>
            <a:endParaRPr lang="es-ES" sz="1600" dirty="0"/>
          </a:p>
          <a:p>
            <a:pPr algn="just"/>
            <a:r>
              <a:rPr lang="es-ES" sz="1600" dirty="0">
                <a:hlinkClick r:id="rId3"/>
              </a:rPr>
              <a:t>https://github.com/cariagamartinez/tfm_uoc_remote</a:t>
            </a:r>
            <a:endParaRPr lang="es-ES" sz="1600" dirty="0"/>
          </a:p>
          <a:p>
            <a:pPr algn="just"/>
            <a:endParaRPr lang="es-ES" sz="1600" dirty="0"/>
          </a:p>
        </p:txBody>
      </p:sp>
    </p:spTree>
    <p:extLst>
      <p:ext uri="{BB962C8B-B14F-4D97-AF65-F5344CB8AC3E}">
        <p14:creationId xmlns:p14="http://schemas.microsoft.com/office/powerpoint/2010/main" val="2770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29E1ADCB-124D-877B-5C9D-F8843571D45F}"/>
              </a:ext>
            </a:extLst>
          </p:cNvPr>
          <p:cNvSpPr txBox="1"/>
          <p:nvPr/>
        </p:nvSpPr>
        <p:spPr>
          <a:xfrm>
            <a:off x="1478087" y="500686"/>
            <a:ext cx="9687771" cy="369332"/>
          </a:xfrm>
          <a:prstGeom prst="rect">
            <a:avLst/>
          </a:prstGeom>
          <a:noFill/>
        </p:spPr>
        <p:txBody>
          <a:bodyPr wrap="square" rtlCol="0">
            <a:spAutoFit/>
          </a:bodyPr>
          <a:lstStyle/>
          <a:p>
            <a:pPr algn="just"/>
            <a:r>
              <a:rPr lang="es-ES" b="1" dirty="0"/>
              <a:t>RESULTADO SELECCIONADO 1 </a:t>
            </a:r>
            <a:r>
              <a:rPr lang="es-ES" b="1" dirty="0">
                <a:sym typeface="Wingdings" pitchFamily="2" charset="2"/>
              </a:rPr>
              <a:t>– </a:t>
            </a:r>
            <a:r>
              <a:rPr lang="es-ES" b="1" dirty="0"/>
              <a:t>ANÁLISIS EXPLORATORIO DE LOS DATOS: </a:t>
            </a:r>
            <a:r>
              <a:rPr lang="es-ES" b="1" dirty="0" err="1"/>
              <a:t>NAs</a:t>
            </a:r>
            <a:endParaRPr lang="es-ES" dirty="0"/>
          </a:p>
        </p:txBody>
      </p:sp>
      <p:sp>
        <p:nvSpPr>
          <p:cNvPr id="10" name="CuadroTexto 9">
            <a:extLst>
              <a:ext uri="{FF2B5EF4-FFF2-40B4-BE49-F238E27FC236}">
                <a16:creationId xmlns:a16="http://schemas.microsoft.com/office/drawing/2014/main" id="{327A7C95-6CCD-949D-32BD-0DE24C48E281}"/>
              </a:ext>
            </a:extLst>
          </p:cNvPr>
          <p:cNvSpPr txBox="1"/>
          <p:nvPr/>
        </p:nvSpPr>
        <p:spPr>
          <a:xfrm>
            <a:off x="1576553" y="5655362"/>
            <a:ext cx="9490840" cy="923330"/>
          </a:xfrm>
          <a:prstGeom prst="rect">
            <a:avLst/>
          </a:prstGeom>
          <a:noFill/>
        </p:spPr>
        <p:txBody>
          <a:bodyPr wrap="square" rtlCol="0">
            <a:spAutoFit/>
          </a:bodyPr>
          <a:lstStyle/>
          <a:p>
            <a:pPr algn="just"/>
            <a:r>
              <a:rPr lang="es-ES" b="1" dirty="0"/>
              <a:t>Acción: </a:t>
            </a:r>
            <a:r>
              <a:rPr lang="es-ES" dirty="0"/>
              <a:t>imputación de </a:t>
            </a:r>
            <a:r>
              <a:rPr lang="es-ES" dirty="0" err="1"/>
              <a:t>NAs</a:t>
            </a:r>
            <a:r>
              <a:rPr lang="es-ES" dirty="0"/>
              <a:t> mediante </a:t>
            </a:r>
            <a:r>
              <a:rPr lang="es-ES" dirty="0" err="1"/>
              <a:t>kNN</a:t>
            </a:r>
            <a:r>
              <a:rPr lang="es-ES" b="1" dirty="0"/>
              <a:t>.</a:t>
            </a:r>
          </a:p>
          <a:p>
            <a:pPr algn="just"/>
            <a:r>
              <a:rPr lang="es-ES" b="1" dirty="0"/>
              <a:t>Conclusión: </a:t>
            </a:r>
            <a:r>
              <a:rPr lang="es-ES" dirty="0"/>
              <a:t>selecciono </a:t>
            </a:r>
            <a:r>
              <a:rPr lang="es-ES" dirty="0" err="1"/>
              <a:t>kNN</a:t>
            </a:r>
            <a:r>
              <a:rPr lang="es-ES" dirty="0"/>
              <a:t> ya que no conocemos las relaciones complejas entre variables. El porcentaje no es elevado así que también se podría optar por otras opciones de imputación</a:t>
            </a:r>
          </a:p>
        </p:txBody>
      </p:sp>
      <p:sp>
        <p:nvSpPr>
          <p:cNvPr id="3" name="Marcador de número de diapositiva 2">
            <a:extLst>
              <a:ext uri="{FF2B5EF4-FFF2-40B4-BE49-F238E27FC236}">
                <a16:creationId xmlns:a16="http://schemas.microsoft.com/office/drawing/2014/main" id="{7C64DAAB-6249-5E88-B292-3F1D2A03CE9D}"/>
              </a:ext>
            </a:extLst>
          </p:cNvPr>
          <p:cNvSpPr>
            <a:spLocks noGrp="1"/>
          </p:cNvSpPr>
          <p:nvPr>
            <p:ph type="sldNum" sz="quarter" idx="12"/>
          </p:nvPr>
        </p:nvSpPr>
        <p:spPr/>
        <p:txBody>
          <a:bodyPr/>
          <a:lstStyle/>
          <a:p>
            <a:r>
              <a:rPr lang="es-ES" dirty="0"/>
              <a:t>6</a:t>
            </a:r>
          </a:p>
        </p:txBody>
      </p:sp>
      <p:sp>
        <p:nvSpPr>
          <p:cNvPr id="4" name="CuadroTexto 3">
            <a:extLst>
              <a:ext uri="{FF2B5EF4-FFF2-40B4-BE49-F238E27FC236}">
                <a16:creationId xmlns:a16="http://schemas.microsoft.com/office/drawing/2014/main" id="{5B185725-8F4D-F9D3-2F57-855ADCC1C600}"/>
              </a:ext>
            </a:extLst>
          </p:cNvPr>
          <p:cNvSpPr txBox="1"/>
          <p:nvPr/>
        </p:nvSpPr>
        <p:spPr>
          <a:xfrm>
            <a:off x="830317" y="995401"/>
            <a:ext cx="11025351" cy="646331"/>
          </a:xfrm>
          <a:prstGeom prst="rect">
            <a:avLst/>
          </a:prstGeom>
          <a:noFill/>
        </p:spPr>
        <p:txBody>
          <a:bodyPr wrap="square" rtlCol="0">
            <a:spAutoFit/>
          </a:bodyPr>
          <a:lstStyle/>
          <a:p>
            <a:pPr algn="just"/>
            <a:r>
              <a:rPr lang="es-ES" dirty="0"/>
              <a:t>Siguiendo con las variables seleccionadas (diapositiva anterior), se analiza la presencia de datos faltantes. Faltan en variables como BMI (ptg19) y, en consecuencia, en aquellas relacionadas con el nivel de obesidad.</a:t>
            </a:r>
          </a:p>
        </p:txBody>
      </p:sp>
      <p:pic>
        <p:nvPicPr>
          <p:cNvPr id="12" name="Imagen 11" descr="Interfaz de usuario gráfica, Aplicación, Tabla, Excel&#10;&#10;Descripción generada automáticamente">
            <a:extLst>
              <a:ext uri="{FF2B5EF4-FFF2-40B4-BE49-F238E27FC236}">
                <a16:creationId xmlns:a16="http://schemas.microsoft.com/office/drawing/2014/main" id="{B50CDC81-7C1B-5414-DC42-BE67D6D650A3}"/>
              </a:ext>
            </a:extLst>
          </p:cNvPr>
          <p:cNvPicPr>
            <a:picLocks noChangeAspect="1"/>
          </p:cNvPicPr>
          <p:nvPr/>
        </p:nvPicPr>
        <p:blipFill>
          <a:blip r:embed="rId3"/>
          <a:stretch>
            <a:fillRect/>
          </a:stretch>
        </p:blipFill>
        <p:spPr>
          <a:xfrm>
            <a:off x="1075746" y="1998197"/>
            <a:ext cx="4388542" cy="3250534"/>
          </a:xfrm>
          <a:prstGeom prst="rect">
            <a:avLst/>
          </a:prstGeom>
        </p:spPr>
      </p:pic>
      <p:pic>
        <p:nvPicPr>
          <p:cNvPr id="14" name="Imagen 13" descr="Interfaz de usuario gráfica, Tabla&#10;&#10;Descripción generada automáticamente">
            <a:extLst>
              <a:ext uri="{FF2B5EF4-FFF2-40B4-BE49-F238E27FC236}">
                <a16:creationId xmlns:a16="http://schemas.microsoft.com/office/drawing/2014/main" id="{8C519B51-8C67-B4CB-C89B-4C1244596E3A}"/>
              </a:ext>
            </a:extLst>
          </p:cNvPr>
          <p:cNvPicPr>
            <a:picLocks noChangeAspect="1"/>
          </p:cNvPicPr>
          <p:nvPr/>
        </p:nvPicPr>
        <p:blipFill>
          <a:blip r:embed="rId4"/>
          <a:stretch>
            <a:fillRect/>
          </a:stretch>
        </p:blipFill>
        <p:spPr>
          <a:xfrm>
            <a:off x="6096000" y="1913521"/>
            <a:ext cx="4740578" cy="3599058"/>
          </a:xfrm>
          <a:prstGeom prst="rect">
            <a:avLst/>
          </a:prstGeom>
        </p:spPr>
      </p:pic>
      <p:sp>
        <p:nvSpPr>
          <p:cNvPr id="16" name="Marcador de pie de página 2">
            <a:extLst>
              <a:ext uri="{FF2B5EF4-FFF2-40B4-BE49-F238E27FC236}">
                <a16:creationId xmlns:a16="http://schemas.microsoft.com/office/drawing/2014/main" id="{47DBD71D-361F-C59C-1586-7A80E027397A}"/>
              </a:ext>
            </a:extLst>
          </p:cNvPr>
          <p:cNvSpPr txBox="1">
            <a:spLocks/>
          </p:cNvSpPr>
          <p:nvPr/>
        </p:nvSpPr>
        <p:spPr>
          <a:xfrm>
            <a:off x="6760506" y="1560106"/>
            <a:ext cx="4114800" cy="365125"/>
          </a:xfrm>
          <a:prstGeom prst="rect">
            <a:avLst/>
          </a:prstGeom>
        </p:spPr>
        <p:txBody>
          <a:bodyPr vert="horz" lIns="91440" tIns="45720" rIns="91440" bIns="45720" rtlCol="0" anchor="ctr"/>
          <a:lstStyle>
            <a:defPPr>
              <a:defRPr lang="es-E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a:t>Después de la imputación</a:t>
            </a:r>
          </a:p>
        </p:txBody>
      </p:sp>
    </p:spTree>
    <p:extLst>
      <p:ext uri="{BB962C8B-B14F-4D97-AF65-F5344CB8AC3E}">
        <p14:creationId xmlns:p14="http://schemas.microsoft.com/office/powerpoint/2010/main" val="333546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81CAF-832B-45A2-AAC5-628EFEC5B4FB}"/>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807079A0-AA24-90F0-7431-3A295AAC7115}"/>
              </a:ext>
            </a:extLst>
          </p:cNvPr>
          <p:cNvSpPr txBox="1"/>
          <p:nvPr/>
        </p:nvSpPr>
        <p:spPr>
          <a:xfrm>
            <a:off x="1499106" y="276229"/>
            <a:ext cx="9687771" cy="646331"/>
          </a:xfrm>
          <a:prstGeom prst="rect">
            <a:avLst/>
          </a:prstGeom>
          <a:noFill/>
        </p:spPr>
        <p:txBody>
          <a:bodyPr wrap="square" rtlCol="0">
            <a:spAutoFit/>
          </a:bodyPr>
          <a:lstStyle/>
          <a:p>
            <a:pPr algn="just"/>
            <a:r>
              <a:rPr lang="es-ES" b="1" dirty="0"/>
              <a:t>RESULTADO SELECCIONADO 2 </a:t>
            </a:r>
            <a:r>
              <a:rPr lang="es-ES" b="1" dirty="0">
                <a:sym typeface="Wingdings" pitchFamily="2" charset="2"/>
              </a:rPr>
              <a:t>– </a:t>
            </a:r>
            <a:r>
              <a:rPr lang="es-ES" b="1" dirty="0"/>
              <a:t>ANÁLISIS EXPLORATORIO DE LOS DATOS: ANÁLISIS UNIVARIANTE</a:t>
            </a:r>
            <a:endParaRPr lang="es-ES" dirty="0"/>
          </a:p>
        </p:txBody>
      </p:sp>
      <p:sp>
        <p:nvSpPr>
          <p:cNvPr id="10" name="CuadroTexto 9">
            <a:extLst>
              <a:ext uri="{FF2B5EF4-FFF2-40B4-BE49-F238E27FC236}">
                <a16:creationId xmlns:a16="http://schemas.microsoft.com/office/drawing/2014/main" id="{46600AA0-6850-387F-0BA8-5C8AB74CA55E}"/>
              </a:ext>
            </a:extLst>
          </p:cNvPr>
          <p:cNvSpPr txBox="1"/>
          <p:nvPr/>
        </p:nvSpPr>
        <p:spPr>
          <a:xfrm>
            <a:off x="8818179" y="2745624"/>
            <a:ext cx="3037489" cy="1815882"/>
          </a:xfrm>
          <a:prstGeom prst="rect">
            <a:avLst/>
          </a:prstGeom>
          <a:noFill/>
        </p:spPr>
        <p:txBody>
          <a:bodyPr wrap="square" rtlCol="0">
            <a:spAutoFit/>
          </a:bodyPr>
          <a:lstStyle/>
          <a:p>
            <a:pPr algn="just"/>
            <a:r>
              <a:rPr lang="es-ES" sz="1400" b="1" dirty="0"/>
              <a:t>Acción: </a:t>
            </a:r>
            <a:r>
              <a:rPr lang="es-ES" sz="1400" dirty="0"/>
              <a:t>gráficos univariantes</a:t>
            </a:r>
          </a:p>
          <a:p>
            <a:pPr algn="just"/>
            <a:r>
              <a:rPr lang="es-ES" sz="1400" b="1" dirty="0"/>
              <a:t>Conclusión: </a:t>
            </a:r>
            <a:r>
              <a:rPr lang="es-ES" sz="1400" dirty="0"/>
              <a:t>la mayor parte de las variables numéricas reales (no </a:t>
            </a:r>
            <a:r>
              <a:rPr lang="es-ES" sz="1400" dirty="0" err="1"/>
              <a:t>binarizadas</a:t>
            </a:r>
            <a:r>
              <a:rPr lang="es-ES" sz="1400" dirty="0"/>
              <a:t>, aunque estas están graficadas) presentan una distribución normal, excepto quizás el BMI y algunas mediciones neuropsicológicas.</a:t>
            </a:r>
          </a:p>
        </p:txBody>
      </p:sp>
      <p:sp>
        <p:nvSpPr>
          <p:cNvPr id="3" name="Marcador de número de diapositiva 2">
            <a:extLst>
              <a:ext uri="{FF2B5EF4-FFF2-40B4-BE49-F238E27FC236}">
                <a16:creationId xmlns:a16="http://schemas.microsoft.com/office/drawing/2014/main" id="{D79B53C0-64AD-2803-3F82-EB7C37C46FE3}"/>
              </a:ext>
            </a:extLst>
          </p:cNvPr>
          <p:cNvSpPr>
            <a:spLocks noGrp="1"/>
          </p:cNvSpPr>
          <p:nvPr>
            <p:ph type="sldNum" sz="quarter" idx="12"/>
          </p:nvPr>
        </p:nvSpPr>
        <p:spPr/>
        <p:txBody>
          <a:bodyPr/>
          <a:lstStyle/>
          <a:p>
            <a:r>
              <a:rPr lang="es-ES" dirty="0"/>
              <a:t>7</a:t>
            </a:r>
          </a:p>
        </p:txBody>
      </p:sp>
      <p:pic>
        <p:nvPicPr>
          <p:cNvPr id="5" name="Imagen 4" descr="Imagen que contiene Diagrama&#10;&#10;Descripción generada automáticamente">
            <a:extLst>
              <a:ext uri="{FF2B5EF4-FFF2-40B4-BE49-F238E27FC236}">
                <a16:creationId xmlns:a16="http://schemas.microsoft.com/office/drawing/2014/main" id="{EC7820FC-60AC-0244-FD2D-7CBA9E72A17E}"/>
              </a:ext>
            </a:extLst>
          </p:cNvPr>
          <p:cNvPicPr>
            <a:picLocks noChangeAspect="1"/>
          </p:cNvPicPr>
          <p:nvPr/>
        </p:nvPicPr>
        <p:blipFill>
          <a:blip r:embed="rId3"/>
          <a:srcRect t="923"/>
          <a:stretch/>
        </p:blipFill>
        <p:spPr>
          <a:xfrm>
            <a:off x="309525" y="953372"/>
            <a:ext cx="8301075" cy="5628399"/>
          </a:xfrm>
          <a:prstGeom prst="rect">
            <a:avLst/>
          </a:prstGeom>
        </p:spPr>
      </p:pic>
    </p:spTree>
    <p:extLst>
      <p:ext uri="{BB962C8B-B14F-4D97-AF65-F5344CB8AC3E}">
        <p14:creationId xmlns:p14="http://schemas.microsoft.com/office/powerpoint/2010/main" val="1046989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5AAF5-5F01-767B-F8C1-67CD2FBD2EFC}"/>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8B37FCFB-F053-663C-7D93-C42E92E3BE4F}"/>
              </a:ext>
            </a:extLst>
          </p:cNvPr>
          <p:cNvSpPr txBox="1"/>
          <p:nvPr/>
        </p:nvSpPr>
        <p:spPr>
          <a:xfrm>
            <a:off x="1499106" y="276229"/>
            <a:ext cx="9687771" cy="646331"/>
          </a:xfrm>
          <a:prstGeom prst="rect">
            <a:avLst/>
          </a:prstGeom>
          <a:noFill/>
        </p:spPr>
        <p:txBody>
          <a:bodyPr wrap="square" rtlCol="0">
            <a:spAutoFit/>
          </a:bodyPr>
          <a:lstStyle/>
          <a:p>
            <a:pPr algn="just"/>
            <a:r>
              <a:rPr lang="es-ES" b="1" dirty="0"/>
              <a:t>RESULTADO SELECCIONADO 3 </a:t>
            </a:r>
            <a:r>
              <a:rPr lang="es-ES" b="1" dirty="0">
                <a:sym typeface="Wingdings" pitchFamily="2" charset="2"/>
              </a:rPr>
              <a:t>– </a:t>
            </a:r>
            <a:r>
              <a:rPr lang="es-ES" b="1" dirty="0"/>
              <a:t>ANÁLISIS EXPLORATORIO DE LOS DATOS: ANÁLISIS UNIVARIANTE</a:t>
            </a:r>
            <a:endParaRPr lang="es-ES" dirty="0"/>
          </a:p>
        </p:txBody>
      </p:sp>
      <p:sp>
        <p:nvSpPr>
          <p:cNvPr id="10" name="CuadroTexto 9">
            <a:extLst>
              <a:ext uri="{FF2B5EF4-FFF2-40B4-BE49-F238E27FC236}">
                <a16:creationId xmlns:a16="http://schemas.microsoft.com/office/drawing/2014/main" id="{A391741E-D703-99A9-9179-A10833CFA46B}"/>
              </a:ext>
            </a:extLst>
          </p:cNvPr>
          <p:cNvSpPr txBox="1"/>
          <p:nvPr/>
        </p:nvSpPr>
        <p:spPr>
          <a:xfrm>
            <a:off x="8855250" y="1977461"/>
            <a:ext cx="3037489" cy="3323987"/>
          </a:xfrm>
          <a:prstGeom prst="rect">
            <a:avLst/>
          </a:prstGeom>
          <a:noFill/>
        </p:spPr>
        <p:txBody>
          <a:bodyPr wrap="square" rtlCol="0">
            <a:spAutoFit/>
          </a:bodyPr>
          <a:lstStyle/>
          <a:p>
            <a:pPr algn="just"/>
            <a:r>
              <a:rPr lang="es-ES" sz="1400" b="1" dirty="0"/>
              <a:t>Acción: </a:t>
            </a:r>
            <a:r>
              <a:rPr lang="es-ES" sz="1400" dirty="0"/>
              <a:t>gráficos univariantes</a:t>
            </a:r>
          </a:p>
          <a:p>
            <a:pPr algn="just"/>
            <a:r>
              <a:rPr lang="es-ES" sz="1400" b="1" dirty="0"/>
              <a:t>Conclusión: </a:t>
            </a:r>
            <a:r>
              <a:rPr lang="es-ES" sz="1400" dirty="0"/>
              <a:t>hay desbalance de clases principalmente para los datos demográficos. Esto es lo esperable por el tipo de datos recogidos, por lo que quizás (como un próximo proyecto) sería interesante entrenar modelos que tengan en cuenta (o estratifiquen) esta situación (quizás con un estudio más en profundidad de </a:t>
            </a:r>
            <a:r>
              <a:rPr lang="es-ES" sz="1400" dirty="0" err="1"/>
              <a:t>hiperparámetros</a:t>
            </a:r>
            <a:r>
              <a:rPr lang="es-ES" sz="1400" dirty="0"/>
              <a:t>). Para los modelos de tipo </a:t>
            </a:r>
            <a:r>
              <a:rPr lang="es-ES" sz="1400" dirty="0" err="1"/>
              <a:t>XGBoost</a:t>
            </a:r>
            <a:r>
              <a:rPr lang="es-ES" sz="1400" dirty="0"/>
              <a:t> que seleccionamos para este trabajo, este desbalance no suele representar un problema.</a:t>
            </a:r>
          </a:p>
        </p:txBody>
      </p:sp>
      <p:sp>
        <p:nvSpPr>
          <p:cNvPr id="3" name="Marcador de número de diapositiva 2">
            <a:extLst>
              <a:ext uri="{FF2B5EF4-FFF2-40B4-BE49-F238E27FC236}">
                <a16:creationId xmlns:a16="http://schemas.microsoft.com/office/drawing/2014/main" id="{20E59DAE-22C4-0367-5441-F467057F8BB2}"/>
              </a:ext>
            </a:extLst>
          </p:cNvPr>
          <p:cNvSpPr>
            <a:spLocks noGrp="1"/>
          </p:cNvSpPr>
          <p:nvPr>
            <p:ph type="sldNum" sz="quarter" idx="12"/>
          </p:nvPr>
        </p:nvSpPr>
        <p:spPr/>
        <p:txBody>
          <a:bodyPr/>
          <a:lstStyle/>
          <a:p>
            <a:r>
              <a:rPr lang="es-ES" dirty="0"/>
              <a:t>8</a:t>
            </a:r>
          </a:p>
        </p:txBody>
      </p:sp>
      <p:pic>
        <p:nvPicPr>
          <p:cNvPr id="4" name="Imagen 3" descr="Calendario&#10;&#10;Descripción generada automáticamente con confianza media">
            <a:extLst>
              <a:ext uri="{FF2B5EF4-FFF2-40B4-BE49-F238E27FC236}">
                <a16:creationId xmlns:a16="http://schemas.microsoft.com/office/drawing/2014/main" id="{5925B455-C2BB-4F60-9860-4BAE49999110}"/>
              </a:ext>
            </a:extLst>
          </p:cNvPr>
          <p:cNvPicPr>
            <a:picLocks noChangeAspect="1"/>
          </p:cNvPicPr>
          <p:nvPr/>
        </p:nvPicPr>
        <p:blipFill>
          <a:blip r:embed="rId3"/>
          <a:srcRect l="398"/>
          <a:stretch/>
        </p:blipFill>
        <p:spPr>
          <a:xfrm>
            <a:off x="506627" y="1060190"/>
            <a:ext cx="7741466" cy="5186750"/>
          </a:xfrm>
          <a:prstGeom prst="rect">
            <a:avLst/>
          </a:prstGeom>
        </p:spPr>
      </p:pic>
    </p:spTree>
    <p:extLst>
      <p:ext uri="{BB962C8B-B14F-4D97-AF65-F5344CB8AC3E}">
        <p14:creationId xmlns:p14="http://schemas.microsoft.com/office/powerpoint/2010/main" val="3322092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55422-5540-0CFF-3C7E-DA4B496E6F96}"/>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980AF3FC-D244-3BAF-555D-1D7D7C05C882}"/>
              </a:ext>
            </a:extLst>
          </p:cNvPr>
          <p:cNvSpPr txBox="1"/>
          <p:nvPr/>
        </p:nvSpPr>
        <p:spPr>
          <a:xfrm>
            <a:off x="8274961" y="325656"/>
            <a:ext cx="3414477" cy="923330"/>
          </a:xfrm>
          <a:prstGeom prst="rect">
            <a:avLst/>
          </a:prstGeom>
          <a:noFill/>
        </p:spPr>
        <p:txBody>
          <a:bodyPr wrap="square" rtlCol="0">
            <a:spAutoFit/>
          </a:bodyPr>
          <a:lstStyle/>
          <a:p>
            <a:pPr algn="just"/>
            <a:r>
              <a:rPr lang="es-ES" b="1" dirty="0"/>
              <a:t>RESULTADO SELECCIONADO 3 </a:t>
            </a:r>
            <a:r>
              <a:rPr lang="es-ES" b="1" dirty="0">
                <a:sym typeface="Wingdings" pitchFamily="2" charset="2"/>
              </a:rPr>
              <a:t>– </a:t>
            </a:r>
            <a:r>
              <a:rPr lang="es-ES" b="1" dirty="0"/>
              <a:t>ANÁLISIS EXPLORATORIO DE LOS DATOS: CORRELACIONES</a:t>
            </a:r>
            <a:endParaRPr lang="es-ES" dirty="0"/>
          </a:p>
        </p:txBody>
      </p:sp>
      <p:sp>
        <p:nvSpPr>
          <p:cNvPr id="10" name="CuadroTexto 9">
            <a:extLst>
              <a:ext uri="{FF2B5EF4-FFF2-40B4-BE49-F238E27FC236}">
                <a16:creationId xmlns:a16="http://schemas.microsoft.com/office/drawing/2014/main" id="{422E3169-BB56-637A-3A07-1D475DB6EB65}"/>
              </a:ext>
            </a:extLst>
          </p:cNvPr>
          <p:cNvSpPr txBox="1"/>
          <p:nvPr/>
        </p:nvSpPr>
        <p:spPr>
          <a:xfrm>
            <a:off x="8463454" y="1817509"/>
            <a:ext cx="3037489" cy="3970318"/>
          </a:xfrm>
          <a:prstGeom prst="rect">
            <a:avLst/>
          </a:prstGeom>
          <a:noFill/>
        </p:spPr>
        <p:txBody>
          <a:bodyPr wrap="square" rtlCol="0">
            <a:spAutoFit/>
          </a:bodyPr>
          <a:lstStyle/>
          <a:p>
            <a:pPr algn="just"/>
            <a:r>
              <a:rPr lang="es-ES" sz="1400" b="1" dirty="0"/>
              <a:t>Acción: </a:t>
            </a:r>
            <a:r>
              <a:rPr lang="es-ES" sz="1400" dirty="0" err="1"/>
              <a:t>heatmap</a:t>
            </a:r>
            <a:r>
              <a:rPr lang="es-ES" sz="1400" dirty="0"/>
              <a:t> de correlación</a:t>
            </a:r>
          </a:p>
          <a:p>
            <a:pPr algn="just"/>
            <a:r>
              <a:rPr lang="es-ES" sz="1400" b="1" dirty="0"/>
              <a:t>Conclusión: </a:t>
            </a:r>
            <a:r>
              <a:rPr lang="es-ES" sz="1400" dirty="0"/>
              <a:t>hay grupos de correlaciones cuyo interés podría analizarse, en particular entre test neuropsicológicos (que, por otra parte, es lo esperable ya que estos resultados y test deberían estar relacionados en las variables medidas y, además, muchos son complementarios o diferenciales generando altas correlaciones positivas o negativas). Es posible que dichas correlaciones estén descritas, aunque en este gráfico es solo una exploración. Es complejo de observar así que ha sido partido en varias visualizaciones en siguientes diapositivas.</a:t>
            </a:r>
          </a:p>
        </p:txBody>
      </p:sp>
      <p:sp>
        <p:nvSpPr>
          <p:cNvPr id="3" name="Marcador de número de diapositiva 2">
            <a:extLst>
              <a:ext uri="{FF2B5EF4-FFF2-40B4-BE49-F238E27FC236}">
                <a16:creationId xmlns:a16="http://schemas.microsoft.com/office/drawing/2014/main" id="{0FD1DC17-6C13-B7A0-D6A7-1BB458834277}"/>
              </a:ext>
            </a:extLst>
          </p:cNvPr>
          <p:cNvSpPr>
            <a:spLocks noGrp="1"/>
          </p:cNvSpPr>
          <p:nvPr>
            <p:ph type="sldNum" sz="quarter" idx="12"/>
          </p:nvPr>
        </p:nvSpPr>
        <p:spPr/>
        <p:txBody>
          <a:bodyPr/>
          <a:lstStyle/>
          <a:p>
            <a:fld id="{FBB7C5E7-FC5C-0F49-AFC6-C37CA7694034}" type="slidenum">
              <a:rPr lang="es-ES" smtClean="0"/>
              <a:t>9</a:t>
            </a:fld>
            <a:endParaRPr lang="es-ES"/>
          </a:p>
        </p:txBody>
      </p:sp>
      <p:pic>
        <p:nvPicPr>
          <p:cNvPr id="5" name="Imagen 4" descr="Interfaz de usuario gráfica, Gráfico&#10;&#10;Descripción generada automáticamente">
            <a:extLst>
              <a:ext uri="{FF2B5EF4-FFF2-40B4-BE49-F238E27FC236}">
                <a16:creationId xmlns:a16="http://schemas.microsoft.com/office/drawing/2014/main" id="{6AFF4F53-F496-F886-2BB6-327983578CE5}"/>
              </a:ext>
            </a:extLst>
          </p:cNvPr>
          <p:cNvPicPr>
            <a:picLocks noChangeAspect="1"/>
          </p:cNvPicPr>
          <p:nvPr/>
        </p:nvPicPr>
        <p:blipFill>
          <a:blip r:embed="rId3"/>
          <a:stretch>
            <a:fillRect/>
          </a:stretch>
        </p:blipFill>
        <p:spPr>
          <a:xfrm>
            <a:off x="0" y="63825"/>
            <a:ext cx="7772400" cy="6292525"/>
          </a:xfrm>
          <a:prstGeom prst="rect">
            <a:avLst/>
          </a:prstGeom>
        </p:spPr>
      </p:pic>
    </p:spTree>
    <p:extLst>
      <p:ext uri="{BB962C8B-B14F-4D97-AF65-F5344CB8AC3E}">
        <p14:creationId xmlns:p14="http://schemas.microsoft.com/office/powerpoint/2010/main" val="1565040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5F2F2-4160-4ED1-2970-EDE0106DF49B}"/>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A0E91E3B-B6A6-92AC-5AC4-7C5FEC83A6F0}"/>
              </a:ext>
            </a:extLst>
          </p:cNvPr>
          <p:cNvSpPr txBox="1"/>
          <p:nvPr/>
        </p:nvSpPr>
        <p:spPr>
          <a:xfrm>
            <a:off x="1351883" y="350370"/>
            <a:ext cx="10083060" cy="646331"/>
          </a:xfrm>
          <a:prstGeom prst="rect">
            <a:avLst/>
          </a:prstGeom>
          <a:noFill/>
        </p:spPr>
        <p:txBody>
          <a:bodyPr wrap="square" rtlCol="0">
            <a:spAutoFit/>
          </a:bodyPr>
          <a:lstStyle/>
          <a:p>
            <a:pPr algn="just"/>
            <a:r>
              <a:rPr lang="es-ES" b="1" dirty="0"/>
              <a:t>RESULTADO SELECCIONADO 3 </a:t>
            </a:r>
            <a:r>
              <a:rPr lang="es-ES" b="1" dirty="0">
                <a:sym typeface="Wingdings" pitchFamily="2" charset="2"/>
              </a:rPr>
              <a:t>– </a:t>
            </a:r>
            <a:r>
              <a:rPr lang="es-ES" b="1" dirty="0"/>
              <a:t>ANÁLISIS EXPLORATORIO DE LOS DATOS: CORRELACIONES (visualización partida)</a:t>
            </a:r>
            <a:endParaRPr lang="es-ES" dirty="0"/>
          </a:p>
        </p:txBody>
      </p:sp>
      <p:sp>
        <p:nvSpPr>
          <p:cNvPr id="3" name="Marcador de número de diapositiva 2">
            <a:extLst>
              <a:ext uri="{FF2B5EF4-FFF2-40B4-BE49-F238E27FC236}">
                <a16:creationId xmlns:a16="http://schemas.microsoft.com/office/drawing/2014/main" id="{914C4E75-503A-1A52-1478-9B13CF7982F8}"/>
              </a:ext>
            </a:extLst>
          </p:cNvPr>
          <p:cNvSpPr>
            <a:spLocks noGrp="1"/>
          </p:cNvSpPr>
          <p:nvPr>
            <p:ph type="sldNum" sz="quarter" idx="12"/>
          </p:nvPr>
        </p:nvSpPr>
        <p:spPr/>
        <p:txBody>
          <a:bodyPr/>
          <a:lstStyle/>
          <a:p>
            <a:fld id="{FBB7C5E7-FC5C-0F49-AFC6-C37CA7694034}" type="slidenum">
              <a:rPr lang="es-ES" smtClean="0"/>
              <a:t>10</a:t>
            </a:fld>
            <a:endParaRPr lang="es-ES"/>
          </a:p>
        </p:txBody>
      </p:sp>
      <p:pic>
        <p:nvPicPr>
          <p:cNvPr id="4" name="Imagen 3" descr="Gráfico&#10;&#10;Descripción generada automáticamente">
            <a:extLst>
              <a:ext uri="{FF2B5EF4-FFF2-40B4-BE49-F238E27FC236}">
                <a16:creationId xmlns:a16="http://schemas.microsoft.com/office/drawing/2014/main" id="{1BA160E7-D7CE-9727-4773-732560E7B546}"/>
              </a:ext>
            </a:extLst>
          </p:cNvPr>
          <p:cNvPicPr>
            <a:picLocks noChangeAspect="1"/>
          </p:cNvPicPr>
          <p:nvPr/>
        </p:nvPicPr>
        <p:blipFill>
          <a:blip r:embed="rId3"/>
          <a:stretch>
            <a:fillRect/>
          </a:stretch>
        </p:blipFill>
        <p:spPr>
          <a:xfrm>
            <a:off x="502562" y="1525985"/>
            <a:ext cx="5890851" cy="5332015"/>
          </a:xfrm>
          <a:prstGeom prst="rect">
            <a:avLst/>
          </a:prstGeom>
        </p:spPr>
      </p:pic>
      <p:pic>
        <p:nvPicPr>
          <p:cNvPr id="8" name="Imagen 7" descr="Imagen que contiene colorido, luz, azul&#10;&#10;Descripción generada automáticamente">
            <a:extLst>
              <a:ext uri="{FF2B5EF4-FFF2-40B4-BE49-F238E27FC236}">
                <a16:creationId xmlns:a16="http://schemas.microsoft.com/office/drawing/2014/main" id="{B86560C2-82E3-ACED-038E-A270A0B23F32}"/>
              </a:ext>
            </a:extLst>
          </p:cNvPr>
          <p:cNvPicPr>
            <a:picLocks noChangeAspect="1"/>
          </p:cNvPicPr>
          <p:nvPr/>
        </p:nvPicPr>
        <p:blipFill>
          <a:blip r:embed="rId4"/>
          <a:stretch>
            <a:fillRect/>
          </a:stretch>
        </p:blipFill>
        <p:spPr>
          <a:xfrm>
            <a:off x="6096000" y="1525985"/>
            <a:ext cx="6041298" cy="5332016"/>
          </a:xfrm>
          <a:prstGeom prst="rect">
            <a:avLst/>
          </a:prstGeom>
        </p:spPr>
      </p:pic>
    </p:spTree>
    <p:extLst>
      <p:ext uri="{BB962C8B-B14F-4D97-AF65-F5344CB8AC3E}">
        <p14:creationId xmlns:p14="http://schemas.microsoft.com/office/powerpoint/2010/main" val="82326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7E0DA6D0-88FA-0262-EE74-38237D934595}"/>
              </a:ext>
            </a:extLst>
          </p:cNvPr>
          <p:cNvSpPr>
            <a:spLocks noGrp="1"/>
          </p:cNvSpPr>
          <p:nvPr>
            <p:ph type="sldNum" sz="quarter" idx="12"/>
          </p:nvPr>
        </p:nvSpPr>
        <p:spPr/>
        <p:txBody>
          <a:bodyPr/>
          <a:lstStyle/>
          <a:p>
            <a:fld id="{FBB7C5E7-FC5C-0F49-AFC6-C37CA7694034}" type="slidenum">
              <a:rPr lang="es-ES" smtClean="0"/>
              <a:t>11</a:t>
            </a:fld>
            <a:endParaRPr lang="es-ES"/>
          </a:p>
        </p:txBody>
      </p:sp>
      <p:sp>
        <p:nvSpPr>
          <p:cNvPr id="4" name="CuadroTexto 3">
            <a:extLst>
              <a:ext uri="{FF2B5EF4-FFF2-40B4-BE49-F238E27FC236}">
                <a16:creationId xmlns:a16="http://schemas.microsoft.com/office/drawing/2014/main" id="{0C5127F1-03A5-C31A-1E23-B9BD7477C8BA}"/>
              </a:ext>
            </a:extLst>
          </p:cNvPr>
          <p:cNvSpPr txBox="1"/>
          <p:nvPr/>
        </p:nvSpPr>
        <p:spPr>
          <a:xfrm>
            <a:off x="1351883" y="350370"/>
            <a:ext cx="10083060" cy="646331"/>
          </a:xfrm>
          <a:prstGeom prst="rect">
            <a:avLst/>
          </a:prstGeom>
          <a:noFill/>
        </p:spPr>
        <p:txBody>
          <a:bodyPr wrap="square" rtlCol="0">
            <a:spAutoFit/>
          </a:bodyPr>
          <a:lstStyle/>
          <a:p>
            <a:pPr algn="just"/>
            <a:r>
              <a:rPr lang="es-ES" b="1" dirty="0"/>
              <a:t>RESULTADO SELECCIONADO 3 </a:t>
            </a:r>
            <a:r>
              <a:rPr lang="es-ES" b="1" dirty="0">
                <a:sym typeface="Wingdings" pitchFamily="2" charset="2"/>
              </a:rPr>
              <a:t>– </a:t>
            </a:r>
            <a:r>
              <a:rPr lang="es-ES" b="1" dirty="0"/>
              <a:t>ANÁLISIS EXPLORATORIO DE LOS DATOS: CORRELACIONES (visualización partida)</a:t>
            </a:r>
            <a:endParaRPr lang="es-ES" dirty="0"/>
          </a:p>
        </p:txBody>
      </p:sp>
      <p:pic>
        <p:nvPicPr>
          <p:cNvPr id="6" name="Imagen 5" descr="Imagen en blanco y negro de colores&#10;&#10;Descripción generada automáticamente con confianza baja">
            <a:extLst>
              <a:ext uri="{FF2B5EF4-FFF2-40B4-BE49-F238E27FC236}">
                <a16:creationId xmlns:a16="http://schemas.microsoft.com/office/drawing/2014/main" id="{2A0740EF-4BAB-24A0-DD38-67930FE0AEF2}"/>
              </a:ext>
            </a:extLst>
          </p:cNvPr>
          <p:cNvPicPr>
            <a:picLocks noChangeAspect="1"/>
          </p:cNvPicPr>
          <p:nvPr/>
        </p:nvPicPr>
        <p:blipFill>
          <a:blip r:embed="rId2"/>
          <a:stretch>
            <a:fillRect/>
          </a:stretch>
        </p:blipFill>
        <p:spPr>
          <a:xfrm>
            <a:off x="10756" y="1509789"/>
            <a:ext cx="6085244" cy="5348211"/>
          </a:xfrm>
          <a:prstGeom prst="rect">
            <a:avLst/>
          </a:prstGeom>
        </p:spPr>
      </p:pic>
      <p:pic>
        <p:nvPicPr>
          <p:cNvPr id="8" name="Imagen 7" descr="Imagen que contiene Gráfico de rectángulos&#10;&#10;Descripción generada automáticamente">
            <a:extLst>
              <a:ext uri="{FF2B5EF4-FFF2-40B4-BE49-F238E27FC236}">
                <a16:creationId xmlns:a16="http://schemas.microsoft.com/office/drawing/2014/main" id="{7FE531F2-3443-AA7C-C2E3-96298B650D71}"/>
              </a:ext>
            </a:extLst>
          </p:cNvPr>
          <p:cNvPicPr>
            <a:picLocks noChangeAspect="1"/>
          </p:cNvPicPr>
          <p:nvPr/>
        </p:nvPicPr>
        <p:blipFill>
          <a:blip r:embed="rId3"/>
          <a:stretch>
            <a:fillRect/>
          </a:stretch>
        </p:blipFill>
        <p:spPr>
          <a:xfrm>
            <a:off x="6159557" y="1566669"/>
            <a:ext cx="6032443" cy="5234450"/>
          </a:xfrm>
          <a:prstGeom prst="rect">
            <a:avLst/>
          </a:prstGeom>
        </p:spPr>
      </p:pic>
    </p:spTree>
    <p:extLst>
      <p:ext uri="{BB962C8B-B14F-4D97-AF65-F5344CB8AC3E}">
        <p14:creationId xmlns:p14="http://schemas.microsoft.com/office/powerpoint/2010/main" val="2211641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26C9D-5D09-A973-7579-36E56EE7F8AB}"/>
            </a:ext>
          </a:extLst>
        </p:cNvPr>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870B5C1-503C-2177-6961-AC206FFC8233}"/>
              </a:ext>
            </a:extLst>
          </p:cNvPr>
          <p:cNvSpPr>
            <a:spLocks noGrp="1"/>
          </p:cNvSpPr>
          <p:nvPr>
            <p:ph type="sldNum" sz="quarter" idx="12"/>
          </p:nvPr>
        </p:nvSpPr>
        <p:spPr/>
        <p:txBody>
          <a:bodyPr/>
          <a:lstStyle/>
          <a:p>
            <a:fld id="{FBB7C5E7-FC5C-0F49-AFC6-C37CA7694034}" type="slidenum">
              <a:rPr lang="es-ES" smtClean="0"/>
              <a:t>12</a:t>
            </a:fld>
            <a:endParaRPr lang="es-ES"/>
          </a:p>
        </p:txBody>
      </p:sp>
      <p:sp>
        <p:nvSpPr>
          <p:cNvPr id="4" name="CuadroTexto 3">
            <a:extLst>
              <a:ext uri="{FF2B5EF4-FFF2-40B4-BE49-F238E27FC236}">
                <a16:creationId xmlns:a16="http://schemas.microsoft.com/office/drawing/2014/main" id="{4C59D709-7E90-2566-B36C-6692510D1F1A}"/>
              </a:ext>
            </a:extLst>
          </p:cNvPr>
          <p:cNvSpPr txBox="1"/>
          <p:nvPr/>
        </p:nvSpPr>
        <p:spPr>
          <a:xfrm>
            <a:off x="1351883" y="350370"/>
            <a:ext cx="10083060" cy="646331"/>
          </a:xfrm>
          <a:prstGeom prst="rect">
            <a:avLst/>
          </a:prstGeom>
          <a:noFill/>
        </p:spPr>
        <p:txBody>
          <a:bodyPr wrap="square" rtlCol="0">
            <a:spAutoFit/>
          </a:bodyPr>
          <a:lstStyle/>
          <a:p>
            <a:pPr algn="just"/>
            <a:r>
              <a:rPr lang="es-ES" b="1" dirty="0"/>
              <a:t>RESULTADO SELECCIONADO 3 </a:t>
            </a:r>
            <a:r>
              <a:rPr lang="es-ES" b="1" dirty="0">
                <a:sym typeface="Wingdings" pitchFamily="2" charset="2"/>
              </a:rPr>
              <a:t>– </a:t>
            </a:r>
            <a:r>
              <a:rPr lang="es-ES" b="1" dirty="0"/>
              <a:t>ANÁLISIS EXPLORATORIO DE LOS DATOS: CORRELACIONES (visualización partida)</a:t>
            </a:r>
            <a:endParaRPr lang="es-ES" dirty="0"/>
          </a:p>
        </p:txBody>
      </p:sp>
      <p:pic>
        <p:nvPicPr>
          <p:cNvPr id="5" name="Imagen 4" descr="Gráfico&#10;&#10;Descripción generada automáticamente">
            <a:extLst>
              <a:ext uri="{FF2B5EF4-FFF2-40B4-BE49-F238E27FC236}">
                <a16:creationId xmlns:a16="http://schemas.microsoft.com/office/drawing/2014/main" id="{CC185925-0501-B9BD-041A-C43A8702E5EB}"/>
              </a:ext>
            </a:extLst>
          </p:cNvPr>
          <p:cNvPicPr>
            <a:picLocks noChangeAspect="1"/>
          </p:cNvPicPr>
          <p:nvPr/>
        </p:nvPicPr>
        <p:blipFill>
          <a:blip r:embed="rId2"/>
          <a:stretch>
            <a:fillRect/>
          </a:stretch>
        </p:blipFill>
        <p:spPr>
          <a:xfrm>
            <a:off x="3370267" y="950870"/>
            <a:ext cx="6046291" cy="5770605"/>
          </a:xfrm>
          <a:prstGeom prst="rect">
            <a:avLst/>
          </a:prstGeom>
        </p:spPr>
      </p:pic>
    </p:spTree>
    <p:extLst>
      <p:ext uri="{BB962C8B-B14F-4D97-AF65-F5344CB8AC3E}">
        <p14:creationId xmlns:p14="http://schemas.microsoft.com/office/powerpoint/2010/main" val="1321305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74769-CC6D-DC1D-0222-89CDC3BE15E0}"/>
            </a:ext>
          </a:extLst>
        </p:cNvPr>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F20D0916-10E9-3ACA-1612-B3FD11AB6A25}"/>
              </a:ext>
            </a:extLst>
          </p:cNvPr>
          <p:cNvSpPr>
            <a:spLocks noGrp="1"/>
          </p:cNvSpPr>
          <p:nvPr>
            <p:ph type="sldNum" sz="quarter" idx="12"/>
          </p:nvPr>
        </p:nvSpPr>
        <p:spPr/>
        <p:txBody>
          <a:bodyPr/>
          <a:lstStyle/>
          <a:p>
            <a:fld id="{FBB7C5E7-FC5C-0F49-AFC6-C37CA7694034}" type="slidenum">
              <a:rPr lang="es-ES" smtClean="0"/>
              <a:t>13</a:t>
            </a:fld>
            <a:endParaRPr lang="es-ES"/>
          </a:p>
        </p:txBody>
      </p:sp>
      <p:sp>
        <p:nvSpPr>
          <p:cNvPr id="4" name="CuadroTexto 3">
            <a:extLst>
              <a:ext uri="{FF2B5EF4-FFF2-40B4-BE49-F238E27FC236}">
                <a16:creationId xmlns:a16="http://schemas.microsoft.com/office/drawing/2014/main" id="{4A88B58A-B927-873D-C061-0631903B63CB}"/>
              </a:ext>
            </a:extLst>
          </p:cNvPr>
          <p:cNvSpPr txBox="1"/>
          <p:nvPr/>
        </p:nvSpPr>
        <p:spPr>
          <a:xfrm>
            <a:off x="1351883" y="350370"/>
            <a:ext cx="10083060" cy="646331"/>
          </a:xfrm>
          <a:prstGeom prst="rect">
            <a:avLst/>
          </a:prstGeom>
          <a:noFill/>
        </p:spPr>
        <p:txBody>
          <a:bodyPr wrap="square" rtlCol="0">
            <a:spAutoFit/>
          </a:bodyPr>
          <a:lstStyle/>
          <a:p>
            <a:pPr algn="just"/>
            <a:r>
              <a:rPr lang="es-ES" b="1" dirty="0"/>
              <a:t>RESULTADO SELECCIONADO 4 </a:t>
            </a:r>
            <a:r>
              <a:rPr lang="es-ES" b="1" dirty="0">
                <a:sym typeface="Wingdings" pitchFamily="2" charset="2"/>
              </a:rPr>
              <a:t>– </a:t>
            </a:r>
            <a:r>
              <a:rPr lang="es-ES" b="1" dirty="0"/>
              <a:t>ANÁLISIS EXPLORATORIO DE LOS DATOS: </a:t>
            </a:r>
            <a:r>
              <a:rPr lang="es-ES" b="1" dirty="0" err="1"/>
              <a:t>BOXPLOTs</a:t>
            </a:r>
            <a:r>
              <a:rPr lang="es-ES" b="1" dirty="0"/>
              <a:t> FRENTE A VARIABLE TARGET (LONG COVID COG = 0 ; NO COVID= 1)</a:t>
            </a:r>
            <a:endParaRPr lang="es-ES" dirty="0"/>
          </a:p>
        </p:txBody>
      </p:sp>
      <p:pic>
        <p:nvPicPr>
          <p:cNvPr id="6" name="Imagen 5" descr="Imagen que contiene Texto&#10;&#10;Descripción generada automáticamente">
            <a:extLst>
              <a:ext uri="{FF2B5EF4-FFF2-40B4-BE49-F238E27FC236}">
                <a16:creationId xmlns:a16="http://schemas.microsoft.com/office/drawing/2014/main" id="{37B63881-1B5B-D864-B06B-77F1914D4B20}"/>
              </a:ext>
            </a:extLst>
          </p:cNvPr>
          <p:cNvPicPr>
            <a:picLocks noChangeAspect="1"/>
          </p:cNvPicPr>
          <p:nvPr/>
        </p:nvPicPr>
        <p:blipFill>
          <a:blip r:embed="rId2"/>
          <a:stretch>
            <a:fillRect/>
          </a:stretch>
        </p:blipFill>
        <p:spPr>
          <a:xfrm>
            <a:off x="175893" y="1077226"/>
            <a:ext cx="9578584" cy="5461686"/>
          </a:xfrm>
          <a:prstGeom prst="rect">
            <a:avLst/>
          </a:prstGeom>
        </p:spPr>
      </p:pic>
      <p:sp>
        <p:nvSpPr>
          <p:cNvPr id="7" name="CuadroTexto 6">
            <a:extLst>
              <a:ext uri="{FF2B5EF4-FFF2-40B4-BE49-F238E27FC236}">
                <a16:creationId xmlns:a16="http://schemas.microsoft.com/office/drawing/2014/main" id="{EB86B847-F15A-678D-8239-7F2B41D97449}"/>
              </a:ext>
            </a:extLst>
          </p:cNvPr>
          <p:cNvSpPr txBox="1"/>
          <p:nvPr/>
        </p:nvSpPr>
        <p:spPr>
          <a:xfrm>
            <a:off x="9877845" y="1176579"/>
            <a:ext cx="2138262" cy="5078313"/>
          </a:xfrm>
          <a:prstGeom prst="rect">
            <a:avLst/>
          </a:prstGeom>
          <a:noFill/>
        </p:spPr>
        <p:txBody>
          <a:bodyPr wrap="square" rtlCol="0">
            <a:spAutoFit/>
          </a:bodyPr>
          <a:lstStyle/>
          <a:p>
            <a:pPr algn="just"/>
            <a:r>
              <a:rPr lang="es-ES" sz="1200" b="1" dirty="0"/>
              <a:t>Acción: </a:t>
            </a:r>
            <a:r>
              <a:rPr lang="es-ES" sz="1200" dirty="0"/>
              <a:t>gráficos bivariantes frente a Target.</a:t>
            </a:r>
          </a:p>
          <a:p>
            <a:pPr algn="just"/>
            <a:r>
              <a:rPr lang="es-ES" sz="1200" b="1" dirty="0"/>
              <a:t>Conclusión: </a:t>
            </a:r>
            <a:r>
              <a:rPr lang="es-ES" sz="1200" dirty="0"/>
              <a:t>estos gráficos son de interés para ver la presencia de posibles </a:t>
            </a:r>
            <a:r>
              <a:rPr lang="es-ES" sz="1200" dirty="0" err="1"/>
              <a:t>outliers</a:t>
            </a:r>
            <a:r>
              <a:rPr lang="es-ES" sz="1200" dirty="0"/>
              <a:t> así como una comparativa (exploratoria) rápida de cada variable que se incluirá en el modelo frente a la variable a predecir. En este caso, tal como se ha re-creado el </a:t>
            </a:r>
            <a:r>
              <a:rPr lang="es-ES" sz="1200" dirty="0" err="1"/>
              <a:t>dataset</a:t>
            </a:r>
            <a:r>
              <a:rPr lang="es-ES" sz="1200" dirty="0"/>
              <a:t> y para </a:t>
            </a:r>
            <a:r>
              <a:rPr lang="es-ES" sz="1200" dirty="0" err="1"/>
              <a:t>faciliar</a:t>
            </a:r>
            <a:r>
              <a:rPr lang="es-ES" sz="1200" dirty="0"/>
              <a:t> la creación de modelos se han incluido observaciones de “No COVID” codificada como “1” y “Long </a:t>
            </a:r>
            <a:r>
              <a:rPr lang="es-ES" sz="1200" dirty="0" err="1"/>
              <a:t>Covid</a:t>
            </a:r>
            <a:r>
              <a:rPr lang="es-ES" sz="1200" dirty="0"/>
              <a:t> COG” codificada como “0” (pero se pueden seleccionar otras observaciones. Se ha evitado a propósito tener varias categorías en Target para evitar modelos multinomiales, pero estos se pueden implementar sin mayores problemas en un proyecto futuro).</a:t>
            </a:r>
          </a:p>
        </p:txBody>
      </p:sp>
    </p:spTree>
    <p:extLst>
      <p:ext uri="{BB962C8B-B14F-4D97-AF65-F5344CB8AC3E}">
        <p14:creationId xmlns:p14="http://schemas.microsoft.com/office/powerpoint/2010/main" val="236601139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125</TotalTime>
  <Words>1093</Words>
  <Application>Microsoft Macintosh PowerPoint</Application>
  <PresentationFormat>Panorámica</PresentationFormat>
  <Paragraphs>71</Paragraphs>
  <Slides>14</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Aptos</vt:lpstr>
      <vt:lpstr>Aptos Display</vt:lpstr>
      <vt:lpstr>Arial</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Ariel Cariaga Martínez</dc:creator>
  <cp:lastModifiedBy>Ariel Cariaga Martínez</cp:lastModifiedBy>
  <cp:revision>18</cp:revision>
  <dcterms:created xsi:type="dcterms:W3CDTF">2024-11-06T11:45:44Z</dcterms:created>
  <dcterms:modified xsi:type="dcterms:W3CDTF">2024-12-06T13:35:15Z</dcterms:modified>
</cp:coreProperties>
</file>