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1" r:id="rId5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Luis Trejo Porras" initials="JLTP" lastIdx="10" clrIdx="0">
    <p:extLst>
      <p:ext uri="{19B8F6BF-5375-455C-9EA6-DF929625EA0E}">
        <p15:presenceInfo xmlns:p15="http://schemas.microsoft.com/office/powerpoint/2012/main" userId="S-1-5-21-746137067-1454471165-725345543-31930" providerId="AD"/>
      </p:ext>
    </p:extLst>
  </p:cmAuthor>
  <p:cmAuthor id="2" name="Jose Guadalupe Chavez Godinez" initials="JGCG" lastIdx="3" clrIdx="1">
    <p:extLst>
      <p:ext uri="{19B8F6BF-5375-455C-9EA6-DF929625EA0E}">
        <p15:presenceInfo xmlns:p15="http://schemas.microsoft.com/office/powerpoint/2012/main" userId="S-1-5-21-746137067-1454471165-725345543-1361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A42044"/>
    <a:srgbClr val="0000FF"/>
    <a:srgbClr val="BB9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71"/>
  </p:normalViewPr>
  <p:slideViewPr>
    <p:cSldViewPr snapToGrid="0" snapToObjects="1" showGuides="1">
      <p:cViewPr varScale="1">
        <p:scale>
          <a:sx n="112" d="100"/>
          <a:sy n="112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3F5083-F172-4796-B6ED-B917BA5DA484}" type="datetimeFigureOut">
              <a:rPr lang="es-MX" smtClean="0"/>
              <a:t>26/07/19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C950A9-5F18-4004-B12F-630C10F918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83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9B2B4-7A31-4AE6-8FFA-50D99B106667}" type="datetimeFigureOut">
              <a:rPr lang="es-MX" smtClean="0"/>
              <a:t>26/07/19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247A6-9F24-4742-B707-8A636A5CD3A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13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CF2FE-3CD8-C54F-AA42-A9985F1E3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6704F-050F-234F-9E6B-A755EA3A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7B968-B1C8-E94B-8F01-9C36CD03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9841-FCC8-4A3E-B33B-44F06C78915A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F6B27-3249-5841-BCEA-79F6CB0B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34D83-25B3-9449-836C-4F792086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2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A9DF-77F0-6048-9009-DEC3F66C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364001-8671-1249-9E8E-161FCE98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B25FD-935E-AB49-9B80-3806F90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C74-EC02-4EA2-BDFA-DD0CF42D6F1D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2C007-2062-7D44-B4F0-C7385286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20252-3542-2E43-B809-B48F42E8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36DA2-C657-CD49-87AA-77870AFB4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8B7AE9-2AD3-6A4F-A992-2FD89BDF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BED60-CBF8-C646-AC80-AA4CB056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2A11-C314-4023-9258-622C2036BA5F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A9E9C7-73D2-884A-8F15-9B014DE5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8E4D3-003D-6844-B909-B330F9E0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B093-6ACC-B942-9575-DACB36E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02675-6872-3340-BE11-8C8970E5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EEDA3-10D0-C741-85A8-238D56A3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52B7-AB37-4999-9E87-7F2798F7A9FA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3BCD1-9CD9-3645-8788-3600595B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3F439-F124-6A48-A4AC-1E3C061B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5793A-1069-EC45-94BE-400401D8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6442D-8E2A-DE42-83D3-6121763D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0AD9B-D548-BF41-B7B8-73D3ABAA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3741-4ACF-42AA-89D6-A3918B988F5E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20DCE1-4D9F-3B47-B8DA-A8503E91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46889-674A-F845-8E9C-6EFFA73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0B751-48F7-8A46-9710-1C315F3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1B9FB-B8D5-5240-AA30-C14AC0476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F6FFD-05B8-8647-B275-8393B17B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C54F7C-885F-D74D-903D-2BB78D20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3C1-63D7-42A0-90FE-A443B119EB6E}" type="datetime1">
              <a:rPr lang="es-MX" smtClean="0"/>
              <a:t>26/07/19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594EF-4154-B643-82D2-FCF927E1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05DD06-BB18-FD40-BBD2-C0695CB9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9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F639-5B70-C74B-BDF2-4A48AAC8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167CB-FE86-AF4B-A901-873847EE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32BC23-663F-E047-986C-76E8A98D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F6C746-81CB-674F-8A2B-29E36B409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A85789-B120-5E41-B05F-108F75FFC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3A6317-FD3A-334C-9B0C-8817BC16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AA26-C467-43AD-8822-8EE522C59C0A}" type="datetime1">
              <a:rPr lang="es-MX" smtClean="0"/>
              <a:t>26/07/19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885F00-9E97-FB45-A4FF-22398053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201233-C122-454E-922D-CAB511E2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33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0BD7-4533-ED44-BA92-776C8B8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10400D-8B20-AB4C-A027-7D8C1471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2411-7D21-4EE5-8A1E-D59BBF5D7A4D}" type="datetime1">
              <a:rPr lang="es-MX" smtClean="0"/>
              <a:t>26/07/19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EE61B6-FE35-7D4D-909D-6363F54E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DB399-5C6C-1641-9F57-5CBF3E42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CDBF4A-81E1-3F42-B6CD-DA0A7D85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6B5B-FF4F-4644-86A8-A725BCEE310A}" type="datetime1">
              <a:rPr lang="es-MX" smtClean="0"/>
              <a:t>26/07/19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E87B90-9C5F-9341-B826-A54EE570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793BE6-0B2A-F34B-8199-21029FE1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0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19823-B775-124A-937D-5247B72D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E81C1-4100-AA41-938F-60F87491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C00D8-B5DB-7E4D-B650-602BA41C7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0FCEBF-4898-2241-A914-3EAC529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4662-9C43-41F8-8329-271BF7449CFE}" type="datetime1">
              <a:rPr lang="es-MX" smtClean="0"/>
              <a:t>26/07/19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00A8D2-AB6A-8443-B27B-AC1A606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099C6-BA19-4547-A85D-C32B04B6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54BF2-E9D3-3249-9EB5-B859B2A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C22EE4-3516-9F4A-A648-BEBF999B0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6709A3-E266-1649-B4E3-FE32524D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833F9-EF8F-694D-89EA-1692EE4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7040-20AF-486D-ADAA-B4809D9C7215}" type="datetime1">
              <a:rPr lang="es-MX" smtClean="0"/>
              <a:t>26/07/19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8F259B-5FC4-C64E-954A-DE8E017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8FE56-310E-3240-9F84-9FE0300D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AD37EA-F72A-8746-8F99-59B059AF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FD9292-4ADB-A145-8CB2-1C42ACF4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A1A2C-5673-FE49-A025-995CF91FD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DC9C-1280-4754-87C0-11ABEFCB2F7A}" type="datetime1">
              <a:rPr lang="es-MX" smtClean="0"/>
              <a:t>26/07/19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C3E85-0C22-A746-87B3-6C4A66E0A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58656-4552-F04E-B0F1-EF39FF34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D839-AD8B-9F49-9D1F-410721A2F0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18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46D576-60A8-214C-BE94-96B1A0923A35}"/>
              </a:ext>
            </a:extLst>
          </p:cNvPr>
          <p:cNvSpPr txBox="1">
            <a:spLocks/>
          </p:cNvSpPr>
          <p:nvPr/>
        </p:nvSpPr>
        <p:spPr>
          <a:xfrm>
            <a:off x="338780" y="0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A42044"/>
                </a:solidFill>
                <a:latin typeface="Adobe Caslon Pro" panose="0205050205050A020403" pitchFamily="18" charset="0"/>
              </a:rPr>
              <a:t>Análisis primer semestre recaudación</a:t>
            </a:r>
          </a:p>
        </p:txBody>
      </p:sp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31F9A4D2-C8A8-7B48-B71F-89D0D93D2D97}"/>
              </a:ext>
            </a:extLst>
          </p:cNvPr>
          <p:cNvCxnSpPr/>
          <p:nvPr/>
        </p:nvCxnSpPr>
        <p:spPr>
          <a:xfrm>
            <a:off x="324056" y="607626"/>
            <a:ext cx="115160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98A83C-418B-C340-838C-48730BA2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91780"/>
              </p:ext>
            </p:extLst>
          </p:nvPr>
        </p:nvGraphicFramePr>
        <p:xfrm>
          <a:off x="1649791" y="2304681"/>
          <a:ext cx="8864539" cy="2457490"/>
        </p:xfrm>
        <a:graphic>
          <a:graphicData uri="http://schemas.openxmlformats.org/drawingml/2006/table">
            <a:tbl>
              <a:tblPr/>
              <a:tblGrid>
                <a:gridCol w="2587366">
                  <a:extLst>
                    <a:ext uri="{9D8B030D-6E8A-4147-A177-3AD203B41FA5}">
                      <a16:colId xmlns:a16="http://schemas.microsoft.com/office/drawing/2014/main" val="2452145533"/>
                    </a:ext>
                  </a:extLst>
                </a:gridCol>
                <a:gridCol w="1574918">
                  <a:extLst>
                    <a:ext uri="{9D8B030D-6E8A-4147-A177-3AD203B41FA5}">
                      <a16:colId xmlns:a16="http://schemas.microsoft.com/office/drawing/2014/main" val="1739269655"/>
                    </a:ext>
                  </a:extLst>
                </a:gridCol>
                <a:gridCol w="1574918">
                  <a:extLst>
                    <a:ext uri="{9D8B030D-6E8A-4147-A177-3AD203B41FA5}">
                      <a16:colId xmlns:a16="http://schemas.microsoft.com/office/drawing/2014/main" val="2871279851"/>
                    </a:ext>
                  </a:extLst>
                </a:gridCol>
                <a:gridCol w="1574918">
                  <a:extLst>
                    <a:ext uri="{9D8B030D-6E8A-4147-A177-3AD203B41FA5}">
                      <a16:colId xmlns:a16="http://schemas.microsoft.com/office/drawing/2014/main" val="1178855303"/>
                    </a:ext>
                  </a:extLst>
                </a:gridCol>
                <a:gridCol w="1552419">
                  <a:extLst>
                    <a:ext uri="{9D8B030D-6E8A-4147-A177-3AD203B41FA5}">
                      <a16:colId xmlns:a16="http://schemas.microsoft.com/office/drawing/2014/main" val="3591819303"/>
                    </a:ext>
                  </a:extLst>
                </a:gridCol>
              </a:tblGrid>
              <a:tr h="564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COMPARATIVO ANUAL RECAUDACIÓN</a:t>
                      </a:r>
                      <a:b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</a:b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(MDP de 2019)</a:t>
                      </a:r>
                    </a:p>
                  </a:txBody>
                  <a:tcPr marL="100584" marR="100584" marT="50292" marB="50292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5619"/>
                  </a:ext>
                </a:extLst>
              </a:tr>
              <a:tr h="811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semestre 2018</a:t>
                      </a:r>
                    </a:p>
                  </a:txBody>
                  <a:tcPr marL="16876" marR="16876" marT="1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semestre 2019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absoluto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porcentual (%)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18329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IVA bruto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839,452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820,257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-19,195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-2.29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659315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ISR bruto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1,054,044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1,059,718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5,674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0.54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42355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40954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IVA neto + ISR neto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1,394,694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1,403,816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9,122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0.65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1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46D576-60A8-214C-BE94-96B1A0923A35}"/>
              </a:ext>
            </a:extLst>
          </p:cNvPr>
          <p:cNvSpPr txBox="1">
            <a:spLocks/>
          </p:cNvSpPr>
          <p:nvPr/>
        </p:nvSpPr>
        <p:spPr>
          <a:xfrm>
            <a:off x="338780" y="0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A42044"/>
                </a:solidFill>
                <a:latin typeface="Adobe Caslon Pro" panose="0205050205050A020403" pitchFamily="18" charset="0"/>
              </a:rPr>
              <a:t>Análisis primer semestre PIB</a:t>
            </a:r>
          </a:p>
        </p:txBody>
      </p:sp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31F9A4D2-C8A8-7B48-B71F-89D0D93D2D97}"/>
              </a:ext>
            </a:extLst>
          </p:cNvPr>
          <p:cNvCxnSpPr/>
          <p:nvPr/>
        </p:nvCxnSpPr>
        <p:spPr>
          <a:xfrm>
            <a:off x="324056" y="607626"/>
            <a:ext cx="115160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A1786C-7CB9-BB42-90A2-2796C5FC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50710"/>
              </p:ext>
            </p:extLst>
          </p:nvPr>
        </p:nvGraphicFramePr>
        <p:xfrm>
          <a:off x="1708728" y="2801131"/>
          <a:ext cx="8774550" cy="2400325"/>
        </p:xfrm>
        <a:graphic>
          <a:graphicData uri="http://schemas.openxmlformats.org/drawingml/2006/table">
            <a:tbl>
              <a:tblPr/>
              <a:tblGrid>
                <a:gridCol w="1462425">
                  <a:extLst>
                    <a:ext uri="{9D8B030D-6E8A-4147-A177-3AD203B41FA5}">
                      <a16:colId xmlns:a16="http://schemas.microsoft.com/office/drawing/2014/main" val="1023534337"/>
                    </a:ext>
                  </a:extLst>
                </a:gridCol>
                <a:gridCol w="1462425">
                  <a:extLst>
                    <a:ext uri="{9D8B030D-6E8A-4147-A177-3AD203B41FA5}">
                      <a16:colId xmlns:a16="http://schemas.microsoft.com/office/drawing/2014/main" val="1419464748"/>
                    </a:ext>
                  </a:extLst>
                </a:gridCol>
                <a:gridCol w="1462425">
                  <a:extLst>
                    <a:ext uri="{9D8B030D-6E8A-4147-A177-3AD203B41FA5}">
                      <a16:colId xmlns:a16="http://schemas.microsoft.com/office/drawing/2014/main" val="2788804424"/>
                    </a:ext>
                  </a:extLst>
                </a:gridCol>
                <a:gridCol w="1462425">
                  <a:extLst>
                    <a:ext uri="{9D8B030D-6E8A-4147-A177-3AD203B41FA5}">
                      <a16:colId xmlns:a16="http://schemas.microsoft.com/office/drawing/2014/main" val="2697328974"/>
                    </a:ext>
                  </a:extLst>
                </a:gridCol>
                <a:gridCol w="1462425">
                  <a:extLst>
                    <a:ext uri="{9D8B030D-6E8A-4147-A177-3AD203B41FA5}">
                      <a16:colId xmlns:a16="http://schemas.microsoft.com/office/drawing/2014/main" val="148245023"/>
                    </a:ext>
                  </a:extLst>
                </a:gridCol>
                <a:gridCol w="1462425">
                  <a:extLst>
                    <a:ext uri="{9D8B030D-6E8A-4147-A177-3AD203B41FA5}">
                      <a16:colId xmlns:a16="http://schemas.microsoft.com/office/drawing/2014/main" val="2681705689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COMPARATIVO ANUAL PIB  (MDP de 2019)</a:t>
                      </a:r>
                    </a:p>
                  </a:txBody>
                  <a:tcPr marL="100584" marR="100584" marT="50292" marB="502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01471"/>
                  </a:ext>
                </a:extLst>
              </a:tr>
              <a:tr h="811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2017</a:t>
                      </a:r>
                    </a:p>
                  </a:txBody>
                  <a:tcPr marL="16876" marR="16876" marT="12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2018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2019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porcentual 17 a 18 (%)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porcentual 18 a 19 (%)</a:t>
                      </a:r>
                    </a:p>
                  </a:txBody>
                  <a:tcPr marL="16876" marR="16876" marT="126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823254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trimestre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22,404,124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22,677,514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22,960,148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1.22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1.25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82281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 trimestre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22,857,107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23,447,599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23,609,164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2.58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0.69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846700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22476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semestre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22,630,616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23,062,557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23,284,656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1.91</a:t>
                      </a:r>
                    </a:p>
                  </a:txBody>
                  <a:tcPr marL="16876" marR="16876" marT="126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0.96</a:t>
                      </a:r>
                    </a:p>
                  </a:txBody>
                  <a:tcPr marL="16876" marR="16876" marT="126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99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11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46D576-60A8-214C-BE94-96B1A0923A35}"/>
              </a:ext>
            </a:extLst>
          </p:cNvPr>
          <p:cNvSpPr txBox="1">
            <a:spLocks/>
          </p:cNvSpPr>
          <p:nvPr/>
        </p:nvSpPr>
        <p:spPr>
          <a:xfrm>
            <a:off x="338780" y="0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A42044"/>
                </a:solidFill>
                <a:latin typeface="Adobe Caslon Pro" panose="0205050205050A020403" pitchFamily="18" charset="0"/>
              </a:rPr>
              <a:t>Análisis primer semestre eficiencia recaudatoria</a:t>
            </a:r>
          </a:p>
        </p:txBody>
      </p:sp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31F9A4D2-C8A8-7B48-B71F-89D0D93D2D97}"/>
              </a:ext>
            </a:extLst>
          </p:cNvPr>
          <p:cNvCxnSpPr/>
          <p:nvPr/>
        </p:nvCxnSpPr>
        <p:spPr>
          <a:xfrm>
            <a:off x="324056" y="607626"/>
            <a:ext cx="115160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6A0B3E-9001-0B4A-ADCA-B1DF6DAE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97073"/>
              </p:ext>
            </p:extLst>
          </p:nvPr>
        </p:nvGraphicFramePr>
        <p:xfrm>
          <a:off x="2646109" y="2907875"/>
          <a:ext cx="6899781" cy="2234082"/>
        </p:xfrm>
        <a:graphic>
          <a:graphicData uri="http://schemas.openxmlformats.org/drawingml/2006/table">
            <a:tbl>
              <a:tblPr/>
              <a:tblGrid>
                <a:gridCol w="1104579">
                  <a:extLst>
                    <a:ext uri="{9D8B030D-6E8A-4147-A177-3AD203B41FA5}">
                      <a16:colId xmlns:a16="http://schemas.microsoft.com/office/drawing/2014/main" val="2783603868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337491930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1706318299"/>
                    </a:ext>
                  </a:extLst>
                </a:gridCol>
                <a:gridCol w="1165944">
                  <a:extLst>
                    <a:ext uri="{9D8B030D-6E8A-4147-A177-3AD203B41FA5}">
                      <a16:colId xmlns:a16="http://schemas.microsoft.com/office/drawing/2014/main" val="969494188"/>
                    </a:ext>
                  </a:extLst>
                </a:gridCol>
                <a:gridCol w="1304017">
                  <a:extLst>
                    <a:ext uri="{9D8B030D-6E8A-4147-A177-3AD203B41FA5}">
                      <a16:colId xmlns:a16="http://schemas.microsoft.com/office/drawing/2014/main" val="3727150554"/>
                    </a:ext>
                  </a:extLst>
                </a:gridCol>
                <a:gridCol w="1323193">
                  <a:extLst>
                    <a:ext uri="{9D8B030D-6E8A-4147-A177-3AD203B41FA5}">
                      <a16:colId xmlns:a16="http://schemas.microsoft.com/office/drawing/2014/main" val="2300176860"/>
                    </a:ext>
                  </a:extLst>
                </a:gridCol>
              </a:tblGrid>
              <a:tr h="51297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COMPARATIVO ANUAL DE EFICIENCIA RECAUDTORIA IVA + ISR</a:t>
                      </a:r>
                      <a:b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</a:b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Montserrat"/>
                        </a:rPr>
                        <a:t> (% DEL PIB)</a:t>
                      </a:r>
                    </a:p>
                  </a:txBody>
                  <a:tcPr marL="100584" marR="100584" marT="50292" marB="5029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9101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2017</a:t>
                      </a:r>
                    </a:p>
                  </a:txBody>
                  <a:tcPr marL="11526" marR="11526" marT="11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2018</a:t>
                      </a:r>
                    </a:p>
                  </a:txBody>
                  <a:tcPr marL="11526" marR="11526" marT="11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2019</a:t>
                      </a:r>
                    </a:p>
                  </a:txBody>
                  <a:tcPr marL="11526" marR="11526" marT="11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17 a 18 (Puntos %)</a:t>
                      </a:r>
                    </a:p>
                  </a:txBody>
                  <a:tcPr marL="11526" marR="11526" marT="11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Cambio 18 a 19 (Puntos %)</a:t>
                      </a:r>
                    </a:p>
                  </a:txBody>
                  <a:tcPr marL="11526" marR="11526" marT="115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31073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trimestre</a:t>
                      </a:r>
                    </a:p>
                  </a:txBody>
                  <a:tcPr marL="11526" marR="11526" marT="11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4.14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4.02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4.03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-0.13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0.01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181225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2 trimestre</a:t>
                      </a:r>
                    </a:p>
                  </a:txBody>
                  <a:tcPr marL="11526" marR="11526" marT="11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4.08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4.19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4.05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0.11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-0.14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66688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 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67102"/>
                  </a:ext>
                </a:extLst>
              </a:tr>
              <a:tr h="24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1 semestre</a:t>
                      </a:r>
                    </a:p>
                  </a:txBody>
                  <a:tcPr marL="11526" marR="11526" marT="11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8.23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8.21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8.07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-0.01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/>
                        </a:rPr>
                        <a:t>-0.14</a:t>
                      </a:r>
                    </a:p>
                  </a:txBody>
                  <a:tcPr marL="11526" marR="11526" marT="11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4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9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46D576-60A8-214C-BE94-96B1A0923A35}"/>
              </a:ext>
            </a:extLst>
          </p:cNvPr>
          <p:cNvSpPr txBox="1">
            <a:spLocks/>
          </p:cNvSpPr>
          <p:nvPr/>
        </p:nvSpPr>
        <p:spPr>
          <a:xfrm>
            <a:off x="338780" y="0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A42044"/>
                </a:solidFill>
                <a:latin typeface="Adobe Caslon Pro" panose="0205050205050A020403" pitchFamily="18" charset="0"/>
              </a:rPr>
              <a:t>Gráfica cambio en eficiencia recaudatoria de IVA + ISR</a:t>
            </a:r>
          </a:p>
        </p:txBody>
      </p:sp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31F9A4D2-C8A8-7B48-B71F-89D0D93D2D97}"/>
              </a:ext>
            </a:extLst>
          </p:cNvPr>
          <p:cNvCxnSpPr/>
          <p:nvPr/>
        </p:nvCxnSpPr>
        <p:spPr>
          <a:xfrm>
            <a:off x="324056" y="607626"/>
            <a:ext cx="115160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51F094F-5C83-C84D-A764-76B5CBA3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959736"/>
            <a:ext cx="8608695" cy="56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9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153</Words>
  <Application>Microsoft Macintosh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Caslon Pro</vt:lpstr>
      <vt:lpstr>Arial</vt:lpstr>
      <vt:lpstr>Calibri</vt:lpstr>
      <vt:lpstr>Calibri Light</vt:lpstr>
      <vt:lpstr>Montserrat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título título</dc:title>
  <dc:creator>Usuario de Microsoft Office</dc:creator>
  <cp:lastModifiedBy>Microsoft Office User</cp:lastModifiedBy>
  <cp:revision>132</cp:revision>
  <cp:lastPrinted>2019-07-05T15:50:18Z</cp:lastPrinted>
  <dcterms:created xsi:type="dcterms:W3CDTF">2019-06-10T16:39:06Z</dcterms:created>
  <dcterms:modified xsi:type="dcterms:W3CDTF">2019-07-29T23:34:03Z</dcterms:modified>
</cp:coreProperties>
</file>