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font" Target="fonts/Roboto-regular.fntdata"/><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Roboto-italic.fntdata"/><Relationship Id="rId21" Type="http://schemas.openxmlformats.org/officeDocument/2006/relationships/slide" Target="slides/slide14.xml"/><Relationship Id="rId43" Type="http://schemas.openxmlformats.org/officeDocument/2006/relationships/font" Target="fonts/Roboto-bold.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a5cecee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a5cece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6cbeaf380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6cbeaf38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6cbeaf380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6cbeaf38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6cbeaf380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6cbeaf3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6cbeaf380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6cbeaf38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6cbeaf380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6cbeaf38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c1af62bf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c1af62bf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6cbeaf380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6cbeaf38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6cbeaf380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6cbeaf38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6cbeaf380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6cbeaf38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6cbeaf380_0_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6cbeaf38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6cbeaf380_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16cbeaf38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6cbeaf380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6cbeaf38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16cbeaf380_0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16cbeaf38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16cbeaf380_0_1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16cbeaf38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1c1af62bf0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1c1af62bf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16cbeaf380_0_1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16cbeaf38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16cbeaf380_0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16cbeaf38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16cbeaf380_0_2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16cbeaf38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1c1af62bf0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1c1af62bf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67878ad62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67878ad6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267878ad62_0_1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267878ad62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16cbeaf380_0_2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16cbeaf380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16cbeaf380_0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16cbeaf380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2835890078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283589007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62bb18217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62bb1821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6cbeaf380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6cbeaf3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6cbeaf380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6cbeaf38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6cbeaf380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6cbeaf38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6cbeaf380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6cbeaf38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6cbeaf380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6cbeaf38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46"/>
          <p:cNvPicPr preferRelativeResize="0"/>
          <p:nvPr/>
        </p:nvPicPr>
        <p:blipFill>
          <a:blip r:embed="rId3">
            <a:alphaModFix/>
          </a:blip>
          <a:stretch>
            <a:fillRect/>
          </a:stretch>
        </p:blipFill>
        <p:spPr>
          <a:xfrm>
            <a:off x="5265225" y="1751625"/>
            <a:ext cx="3326700" cy="2111550"/>
          </a:xfrm>
          <a:prstGeom prst="rect">
            <a:avLst/>
          </a:prstGeom>
          <a:noFill/>
          <a:ln>
            <a:noFill/>
          </a:ln>
        </p:spPr>
      </p:pic>
      <p:pic>
        <p:nvPicPr>
          <p:cNvPr id="261" name="Google Shape;261;p46"/>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262" name="Google Shape;262;p4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Multilayer perceptron</a:t>
            </a:r>
            <a:r>
              <a:rPr lang="en">
                <a:solidFill>
                  <a:srgbClr val="4A86E8"/>
                </a:solidFill>
              </a:rPr>
              <a:t> (MLP)</a:t>
            </a:r>
            <a:endParaRPr>
              <a:solidFill>
                <a:srgbClr val="4A86E8"/>
              </a:solidFill>
            </a:endParaRPr>
          </a:p>
        </p:txBody>
      </p:sp>
      <p:sp>
        <p:nvSpPr>
          <p:cNvPr id="263" name="Google Shape;263;p46"/>
          <p:cNvSpPr txBox="1"/>
          <p:nvPr/>
        </p:nvSpPr>
        <p:spPr>
          <a:xfrm>
            <a:off x="311700" y="717650"/>
            <a:ext cx="8520600" cy="398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Consists of nodes (shown as circles) that represent numbers: an input value, an output value or an internal (hidden) value. Nodes are arranged in layers with connections, indicating learned parameters, between every node of a layer and every node of the next layer. For example, molecular properties can be used to predict drug toxicity as the prediction can be made from some complicated combination of independent input features.</a:t>
            </a:r>
            <a:endParaRPr sz="1200"/>
          </a:p>
          <a:p>
            <a:pPr indent="-304800" lvl="0" marL="457200" rtl="0" algn="l">
              <a:lnSpc>
                <a:spcPct val="115000"/>
              </a:lnSpc>
              <a:spcBef>
                <a:spcPts val="0"/>
              </a:spcBef>
              <a:spcAft>
                <a:spcPts val="0"/>
              </a:spcAft>
              <a:buSzPts val="1200"/>
              <a:buChar char="●"/>
            </a:pPr>
            <a:r>
              <a:rPr b="1" lang="en" sz="1200"/>
              <a:t>Type of data</a:t>
            </a:r>
            <a:endParaRPr b="1" sz="1200"/>
          </a:p>
          <a:p>
            <a:pPr indent="-304800" lvl="1" marL="914400" rtl="0" algn="l">
              <a:lnSpc>
                <a:spcPct val="115000"/>
              </a:lnSpc>
              <a:spcBef>
                <a:spcPts val="0"/>
              </a:spcBef>
              <a:spcAft>
                <a:spcPts val="0"/>
              </a:spcAft>
              <a:buSzPts val="1200"/>
              <a:buChar char="○"/>
            </a:pPr>
            <a:r>
              <a:rPr lang="en" sz="1200"/>
              <a:t>Labelled</a:t>
            </a:r>
            <a:endParaRPr sz="1200"/>
          </a:p>
          <a:p>
            <a:pPr indent="-304800" lvl="1" marL="914400" rtl="0" algn="l">
              <a:lnSpc>
                <a:spcPct val="115000"/>
              </a:lnSpc>
              <a:spcBef>
                <a:spcPts val="0"/>
              </a:spcBef>
              <a:spcAft>
                <a:spcPts val="0"/>
              </a:spcAft>
              <a:buSzPts val="1200"/>
              <a:buChar char="○"/>
            </a:pPr>
            <a:r>
              <a:rPr lang="en" sz="1200"/>
              <a:t>Fixed number of features</a:t>
            </a:r>
            <a:endParaRPr sz="1200"/>
          </a:p>
          <a:p>
            <a:pPr indent="-304800" lvl="0" marL="457200" rtl="0" algn="l">
              <a:lnSpc>
                <a:spcPct val="115000"/>
              </a:lnSpc>
              <a:spcBef>
                <a:spcPts val="0"/>
              </a:spcBef>
              <a:spcAft>
                <a:spcPts val="0"/>
              </a:spcAft>
              <a:buSzPts val="1200"/>
              <a:buChar char="●"/>
            </a:pPr>
            <a:r>
              <a:rPr b="1" lang="en" sz="1200"/>
              <a:t>Example applications</a:t>
            </a:r>
            <a:endParaRPr b="1" sz="1200"/>
          </a:p>
          <a:p>
            <a:pPr indent="-304800" lvl="1" marL="914400" rtl="0" algn="l">
              <a:lnSpc>
                <a:spcPct val="115000"/>
              </a:lnSpc>
              <a:spcBef>
                <a:spcPts val="0"/>
              </a:spcBef>
              <a:spcAft>
                <a:spcPts val="0"/>
              </a:spcAft>
              <a:buSzPts val="1200"/>
              <a:buChar char="○"/>
            </a:pPr>
            <a:r>
              <a:rPr lang="en" sz="1200"/>
              <a:t>Protein secondary structure prediction</a:t>
            </a:r>
            <a:endParaRPr sz="1200"/>
          </a:p>
          <a:p>
            <a:pPr indent="-304800" lvl="1" marL="914400" rtl="0" algn="l">
              <a:lnSpc>
                <a:spcPct val="115000"/>
              </a:lnSpc>
              <a:spcBef>
                <a:spcPts val="0"/>
              </a:spcBef>
              <a:spcAft>
                <a:spcPts val="0"/>
              </a:spcAft>
              <a:buSzPts val="1200"/>
              <a:buChar char="○"/>
            </a:pPr>
            <a:r>
              <a:rPr lang="en" sz="1200"/>
              <a:t>Drug toxicity prediction</a:t>
            </a:r>
            <a:endParaRPr sz="1200"/>
          </a:p>
          <a:p>
            <a:pPr indent="-304800" lvl="0" marL="457200" rtl="0" algn="l">
              <a:lnSpc>
                <a:spcPct val="115000"/>
              </a:lnSpc>
              <a:spcBef>
                <a:spcPts val="0"/>
              </a:spcBef>
              <a:spcAft>
                <a:spcPts val="0"/>
              </a:spcAft>
              <a:buSzPts val="1200"/>
              <a:buChar char="●"/>
            </a:pPr>
            <a:r>
              <a:rPr b="1" lang="en" sz="1200"/>
              <a:t>Advantages</a:t>
            </a:r>
            <a:endParaRPr b="1" sz="1200"/>
          </a:p>
          <a:p>
            <a:pPr indent="-304800" lvl="1" marL="914400" rtl="0" algn="l">
              <a:lnSpc>
                <a:spcPct val="115000"/>
              </a:lnSpc>
              <a:spcBef>
                <a:spcPts val="0"/>
              </a:spcBef>
              <a:spcAft>
                <a:spcPts val="0"/>
              </a:spcAft>
              <a:buSzPts val="1200"/>
              <a:buChar char="○"/>
            </a:pPr>
            <a:r>
              <a:rPr lang="en" sz="1200"/>
              <a:t>Can fit datasets with fewer layers than other complex architectures </a:t>
            </a:r>
            <a:endParaRPr sz="1200"/>
          </a:p>
          <a:p>
            <a:pPr indent="0" lvl="0" marL="914400" rtl="0" algn="l">
              <a:lnSpc>
                <a:spcPct val="115000"/>
              </a:lnSpc>
              <a:spcBef>
                <a:spcPts val="0"/>
              </a:spcBef>
              <a:spcAft>
                <a:spcPts val="0"/>
              </a:spcAft>
              <a:buNone/>
            </a:pPr>
            <a:r>
              <a:rPr lang="en" sz="1200"/>
              <a:t>such as convolutional neural networks</a:t>
            </a:r>
            <a:endParaRPr sz="1200"/>
          </a:p>
          <a:p>
            <a:pPr indent="-304800" lvl="1" marL="914400" rtl="0" algn="l">
              <a:lnSpc>
                <a:spcPct val="115000"/>
              </a:lnSpc>
              <a:spcBef>
                <a:spcPts val="0"/>
              </a:spcBef>
              <a:spcAft>
                <a:spcPts val="0"/>
              </a:spcAft>
              <a:buSzPts val="1200"/>
              <a:buChar char="○"/>
            </a:pPr>
            <a:r>
              <a:rPr lang="en" sz="1200"/>
              <a:t>Easier and faster to train</a:t>
            </a:r>
            <a:endParaRPr sz="1200"/>
          </a:p>
          <a:p>
            <a:pPr indent="-304800" lvl="0" marL="457200" rtl="0" algn="l">
              <a:lnSpc>
                <a:spcPct val="115000"/>
              </a:lnSpc>
              <a:spcBef>
                <a:spcPts val="0"/>
              </a:spcBef>
              <a:spcAft>
                <a:spcPts val="0"/>
              </a:spcAft>
              <a:buSzPts val="1200"/>
              <a:buChar char="●"/>
            </a:pPr>
            <a:r>
              <a:rPr b="1" lang="en" sz="1200"/>
              <a:t>Disadvantages</a:t>
            </a:r>
            <a:endParaRPr b="1" sz="1200"/>
          </a:p>
          <a:p>
            <a:pPr indent="-304800" lvl="1" marL="914400" rtl="0" algn="l">
              <a:lnSpc>
                <a:spcPct val="115000"/>
              </a:lnSpc>
              <a:spcBef>
                <a:spcPts val="0"/>
              </a:spcBef>
              <a:spcAft>
                <a:spcPts val="0"/>
              </a:spcAft>
              <a:buSzPts val="1200"/>
              <a:buChar char="○"/>
            </a:pPr>
            <a:r>
              <a:rPr lang="en" sz="1200"/>
              <a:t>Easy to overfit</a:t>
            </a:r>
            <a:endParaRPr sz="1200"/>
          </a:p>
          <a:p>
            <a:pPr indent="-304800" lvl="1" marL="914400" rtl="0" algn="l">
              <a:lnSpc>
                <a:spcPct val="115000"/>
              </a:lnSpc>
              <a:spcBef>
                <a:spcPts val="0"/>
              </a:spcBef>
              <a:spcAft>
                <a:spcPts val="0"/>
              </a:spcAft>
              <a:buSzPts val="1200"/>
              <a:buChar char="○"/>
            </a:pPr>
            <a:r>
              <a:rPr lang="en" sz="1200"/>
              <a:t>Large number of parameters</a:t>
            </a:r>
            <a:endParaRPr sz="1200"/>
          </a:p>
          <a:p>
            <a:pPr indent="-304800" lvl="1" marL="914400" rtl="0" algn="l">
              <a:lnSpc>
                <a:spcPct val="115000"/>
              </a:lnSpc>
              <a:spcBef>
                <a:spcPts val="0"/>
              </a:spcBef>
              <a:spcAft>
                <a:spcPts val="0"/>
              </a:spcAft>
              <a:buSzPts val="1200"/>
              <a:buChar char="○"/>
            </a:pPr>
            <a:r>
              <a:rPr lang="en" sz="1200"/>
              <a:t>Hard to interpret</a:t>
            </a:r>
            <a:endParaRPr sz="1200"/>
          </a:p>
        </p:txBody>
      </p:sp>
      <p:sp>
        <p:nvSpPr>
          <p:cNvPr id="264" name="Google Shape;264;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5" name="Google Shape;265;p46"/>
          <p:cNvSpPr txBox="1"/>
          <p:nvPr/>
        </p:nvSpPr>
        <p:spPr>
          <a:xfrm>
            <a:off x="6115313" y="3930725"/>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1" name="Google Shape;271;p47"/>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Convolutional neural network (CNN)</a:t>
            </a:r>
            <a:endParaRPr>
              <a:solidFill>
                <a:srgbClr val="4A86E8"/>
              </a:solidFill>
            </a:endParaRPr>
          </a:p>
        </p:txBody>
      </p:sp>
      <p:sp>
        <p:nvSpPr>
          <p:cNvPr id="272" name="Google Shape;272;p47"/>
          <p:cNvSpPr txBox="1"/>
          <p:nvPr/>
        </p:nvSpPr>
        <p:spPr>
          <a:xfrm>
            <a:off x="311700" y="617475"/>
            <a:ext cx="8520600" cy="398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Uses filters that move across the input layer to calculate the values in the next layer. The filters operating across the whole layer mean that parameters are shared, allowing similar entities to be detected regardless of location. A 2D CNN is shown operating on a microscopy image, but 1D and 3D CNNs also find applications in biology. For example, biological sequences can be considered 1D and magnetic resonance imaging data can be considered 3D.</a:t>
            </a:r>
            <a:endParaRPr sz="1200"/>
          </a:p>
          <a:p>
            <a:pPr indent="-304800" lvl="0" marL="457200" rtl="0" algn="l">
              <a:lnSpc>
                <a:spcPct val="115000"/>
              </a:lnSpc>
              <a:spcBef>
                <a:spcPts val="0"/>
              </a:spcBef>
              <a:spcAft>
                <a:spcPts val="0"/>
              </a:spcAft>
              <a:buSzPts val="1200"/>
              <a:buChar char="●"/>
            </a:pPr>
            <a:r>
              <a:rPr b="1" lang="en" sz="1200"/>
              <a:t>Type of data</a:t>
            </a:r>
            <a:endParaRPr b="1" sz="1200"/>
          </a:p>
          <a:p>
            <a:pPr indent="-304800" lvl="1" marL="914400" rtl="0" algn="l">
              <a:lnSpc>
                <a:spcPct val="115000"/>
              </a:lnSpc>
              <a:spcBef>
                <a:spcPts val="0"/>
              </a:spcBef>
              <a:spcAft>
                <a:spcPts val="0"/>
              </a:spcAft>
              <a:buSzPts val="1200"/>
              <a:buChar char="○"/>
            </a:pPr>
            <a:r>
              <a:rPr lang="en" sz="1200"/>
              <a:t>Spatial data arranged in a grid. e.g. 2D image (pixels), </a:t>
            </a:r>
            <a:endParaRPr sz="1200"/>
          </a:p>
          <a:p>
            <a:pPr indent="0" lvl="0" marL="914400" rtl="0" algn="l">
              <a:lnSpc>
                <a:spcPct val="115000"/>
              </a:lnSpc>
              <a:spcBef>
                <a:spcPts val="0"/>
              </a:spcBef>
              <a:spcAft>
                <a:spcPts val="0"/>
              </a:spcAft>
              <a:buNone/>
            </a:pPr>
            <a:r>
              <a:rPr lang="en" sz="1200"/>
              <a:t>3D volumes (voxels)</a:t>
            </a:r>
            <a:endParaRPr sz="1200"/>
          </a:p>
          <a:p>
            <a:pPr indent="-304800" lvl="1" marL="914400" rtl="0" algn="l">
              <a:lnSpc>
                <a:spcPct val="115000"/>
              </a:lnSpc>
              <a:spcBef>
                <a:spcPts val="0"/>
              </a:spcBef>
              <a:spcAft>
                <a:spcPts val="0"/>
              </a:spcAft>
              <a:buSzPts val="1200"/>
              <a:buChar char="○"/>
            </a:pPr>
            <a:r>
              <a:rPr lang="en" sz="1200"/>
              <a:t>Allows variable input size</a:t>
            </a:r>
            <a:endParaRPr sz="1200"/>
          </a:p>
          <a:p>
            <a:pPr indent="-304800" lvl="0" marL="457200" rtl="0" algn="l">
              <a:lnSpc>
                <a:spcPct val="115000"/>
              </a:lnSpc>
              <a:spcBef>
                <a:spcPts val="0"/>
              </a:spcBef>
              <a:spcAft>
                <a:spcPts val="0"/>
              </a:spcAft>
              <a:buSzPts val="1200"/>
              <a:buChar char="●"/>
            </a:pPr>
            <a:r>
              <a:rPr b="1" lang="en" sz="1200"/>
              <a:t>Example applications</a:t>
            </a:r>
            <a:endParaRPr b="1" sz="1200"/>
          </a:p>
          <a:p>
            <a:pPr indent="-304800" lvl="1" marL="914400" rtl="0" algn="l">
              <a:lnSpc>
                <a:spcPct val="115000"/>
              </a:lnSpc>
              <a:spcBef>
                <a:spcPts val="0"/>
              </a:spcBef>
              <a:spcAft>
                <a:spcPts val="0"/>
              </a:spcAft>
              <a:buSzPts val="1200"/>
              <a:buChar char="○"/>
            </a:pPr>
            <a:r>
              <a:rPr lang="en" sz="1200"/>
              <a:t>Protein residue-residue contact and distance prediction</a:t>
            </a:r>
            <a:endParaRPr sz="1200"/>
          </a:p>
          <a:p>
            <a:pPr indent="-304800" lvl="1" marL="914400" rtl="0" algn="l">
              <a:lnSpc>
                <a:spcPct val="115000"/>
              </a:lnSpc>
              <a:spcBef>
                <a:spcPts val="0"/>
              </a:spcBef>
              <a:spcAft>
                <a:spcPts val="0"/>
              </a:spcAft>
              <a:buSzPts val="1200"/>
              <a:buChar char="○"/>
            </a:pPr>
            <a:r>
              <a:rPr lang="en" sz="1200"/>
              <a:t>Medical image recognition</a:t>
            </a:r>
            <a:endParaRPr sz="1200"/>
          </a:p>
          <a:p>
            <a:pPr indent="-304800" lvl="0" marL="457200" rtl="0" algn="l">
              <a:lnSpc>
                <a:spcPct val="115000"/>
              </a:lnSpc>
              <a:spcBef>
                <a:spcPts val="0"/>
              </a:spcBef>
              <a:spcAft>
                <a:spcPts val="0"/>
              </a:spcAft>
              <a:buSzPts val="1200"/>
              <a:buChar char="●"/>
            </a:pPr>
            <a:r>
              <a:rPr b="1" lang="en" sz="1200"/>
              <a:t>Advantages</a:t>
            </a:r>
            <a:endParaRPr b="1" sz="1200"/>
          </a:p>
          <a:p>
            <a:pPr indent="-304800" lvl="1" marL="914400" rtl="0" algn="l">
              <a:lnSpc>
                <a:spcPct val="115000"/>
              </a:lnSpc>
              <a:spcBef>
                <a:spcPts val="0"/>
              </a:spcBef>
              <a:spcAft>
                <a:spcPts val="0"/>
              </a:spcAft>
              <a:buSzPts val="1200"/>
              <a:buChar char="○"/>
            </a:pPr>
            <a:r>
              <a:rPr lang="en" sz="1200"/>
              <a:t>Variable input size</a:t>
            </a:r>
            <a:endParaRPr sz="1200"/>
          </a:p>
          <a:p>
            <a:pPr indent="-304800" lvl="1" marL="914400" rtl="0" algn="l">
              <a:lnSpc>
                <a:spcPct val="115000"/>
              </a:lnSpc>
              <a:spcBef>
                <a:spcPts val="0"/>
              </a:spcBef>
              <a:spcAft>
                <a:spcPts val="0"/>
              </a:spcAft>
              <a:buSzPts val="1200"/>
              <a:buChar char="○"/>
            </a:pPr>
            <a:r>
              <a:rPr lang="en" sz="1200"/>
              <a:t>Learns patterns irrespective of location in input</a:t>
            </a:r>
            <a:endParaRPr sz="1200"/>
          </a:p>
          <a:p>
            <a:pPr indent="-304800" lvl="0" marL="457200" rtl="0" algn="l">
              <a:lnSpc>
                <a:spcPct val="115000"/>
              </a:lnSpc>
              <a:spcBef>
                <a:spcPts val="0"/>
              </a:spcBef>
              <a:spcAft>
                <a:spcPts val="0"/>
              </a:spcAft>
              <a:buSzPts val="1200"/>
              <a:buChar char="●"/>
            </a:pPr>
            <a:r>
              <a:rPr b="1" lang="en" sz="1200"/>
              <a:t>Disadvantages</a:t>
            </a:r>
            <a:endParaRPr b="1" sz="1200"/>
          </a:p>
          <a:p>
            <a:pPr indent="-304800" lvl="1" marL="914400" rtl="0" algn="l">
              <a:lnSpc>
                <a:spcPct val="115000"/>
              </a:lnSpc>
              <a:spcBef>
                <a:spcPts val="0"/>
              </a:spcBef>
              <a:spcAft>
                <a:spcPts val="0"/>
              </a:spcAft>
              <a:buSzPts val="1200"/>
              <a:buChar char="○"/>
            </a:pPr>
            <a:r>
              <a:rPr lang="en" sz="1200"/>
              <a:t>The amount of input that is considered when predicting the output for each pixel can be limited.</a:t>
            </a:r>
            <a:endParaRPr sz="1200"/>
          </a:p>
          <a:p>
            <a:pPr indent="-304800" lvl="1" marL="914400" rtl="0" algn="l">
              <a:lnSpc>
                <a:spcPct val="115000"/>
              </a:lnSpc>
              <a:spcBef>
                <a:spcPts val="0"/>
              </a:spcBef>
              <a:spcAft>
                <a:spcPts val="0"/>
              </a:spcAft>
              <a:buSzPts val="1200"/>
              <a:buChar char="○"/>
            </a:pPr>
            <a:r>
              <a:rPr lang="en" sz="1200"/>
              <a:t>Hard to train deeper architectures that use many layers to increase the receptive field and make more complex predictions</a:t>
            </a:r>
            <a:endParaRPr sz="1200"/>
          </a:p>
        </p:txBody>
      </p:sp>
      <p:sp>
        <p:nvSpPr>
          <p:cNvPr id="273" name="Google Shape;273;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74" name="Google Shape;274;p47"/>
          <p:cNvPicPr preferRelativeResize="0"/>
          <p:nvPr/>
        </p:nvPicPr>
        <p:blipFill>
          <a:blip r:embed="rId4">
            <a:alphaModFix/>
          </a:blip>
          <a:stretch>
            <a:fillRect/>
          </a:stretch>
        </p:blipFill>
        <p:spPr>
          <a:xfrm>
            <a:off x="5444100" y="1576550"/>
            <a:ext cx="3059275" cy="2274850"/>
          </a:xfrm>
          <a:prstGeom prst="rect">
            <a:avLst/>
          </a:prstGeom>
          <a:noFill/>
          <a:ln>
            <a:noFill/>
          </a:ln>
        </p:spPr>
      </p:pic>
      <p:sp>
        <p:nvSpPr>
          <p:cNvPr id="275" name="Google Shape;275;p47"/>
          <p:cNvSpPr txBox="1"/>
          <p:nvPr/>
        </p:nvSpPr>
        <p:spPr>
          <a:xfrm>
            <a:off x="5336013" y="3421150"/>
            <a:ext cx="198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(Greener et al. 2022)</a:t>
            </a:r>
            <a:endParaRPr sz="11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1" name="Google Shape;281;p48"/>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Recurrent neural network</a:t>
            </a:r>
            <a:r>
              <a:rPr lang="en">
                <a:solidFill>
                  <a:srgbClr val="4A86E8"/>
                </a:solidFill>
              </a:rPr>
              <a:t> (RNN)</a:t>
            </a:r>
            <a:endParaRPr>
              <a:solidFill>
                <a:srgbClr val="4A86E8"/>
              </a:solidFill>
            </a:endParaRPr>
          </a:p>
        </p:txBody>
      </p:sp>
      <p:sp>
        <p:nvSpPr>
          <p:cNvPr id="282" name="Google Shape;282;p48"/>
          <p:cNvSpPr txBox="1"/>
          <p:nvPr/>
        </p:nvSpPr>
        <p:spPr>
          <a:xfrm>
            <a:off x="311700" y="612600"/>
            <a:ext cx="8683800" cy="41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Given</a:t>
            </a:r>
            <a:r>
              <a:rPr lang="en"/>
              <a:t> an output and an updated hidden state for every input, RNN p</a:t>
            </a:r>
            <a:r>
              <a:rPr lang="en"/>
              <a:t>rocesses each part of a sequential input using the same learned parameters, The hidden state is used to carry information about the preceding parts of the sequence. In this case the probability of transcription factor binding is predicted for each base in a DNA sequence. </a:t>
            </a:r>
            <a:endParaRPr/>
          </a:p>
          <a:p>
            <a:pPr indent="-317500" lvl="0" marL="457200" rtl="0" algn="l">
              <a:lnSpc>
                <a:spcPct val="115000"/>
              </a:lnSpc>
              <a:spcBef>
                <a:spcPts val="0"/>
              </a:spcBef>
              <a:spcAft>
                <a:spcPts val="0"/>
              </a:spcAft>
              <a:buSzPts val="1400"/>
              <a:buChar char="●"/>
            </a:pPr>
            <a:r>
              <a:rPr b="1" lang="en"/>
              <a:t>Type of data</a:t>
            </a:r>
            <a:endParaRPr b="1"/>
          </a:p>
          <a:p>
            <a:pPr indent="-317500" lvl="1" marL="914400" rtl="0" algn="l">
              <a:lnSpc>
                <a:spcPct val="115000"/>
              </a:lnSpc>
              <a:spcBef>
                <a:spcPts val="0"/>
              </a:spcBef>
              <a:spcAft>
                <a:spcPts val="0"/>
              </a:spcAft>
              <a:buSzPts val="1400"/>
              <a:buChar char="○"/>
            </a:pPr>
            <a:r>
              <a:rPr lang="en"/>
              <a:t>Sequential data, e.g. biological sequences or time-series data</a:t>
            </a:r>
            <a:endParaRPr/>
          </a:p>
          <a:p>
            <a:pPr indent="-317500" lvl="1" marL="914400" rtl="0" algn="l">
              <a:lnSpc>
                <a:spcPct val="115000"/>
              </a:lnSpc>
              <a:spcBef>
                <a:spcPts val="0"/>
              </a:spcBef>
              <a:spcAft>
                <a:spcPts val="0"/>
              </a:spcAft>
              <a:buSzPts val="1400"/>
              <a:buChar char="○"/>
            </a:pPr>
            <a:r>
              <a:rPr lang="en"/>
              <a:t>Allow variable input size</a:t>
            </a:r>
            <a:endParaRPr/>
          </a:p>
          <a:p>
            <a:pPr indent="-317500" lvl="0" marL="457200" rtl="0" algn="l">
              <a:lnSpc>
                <a:spcPct val="115000"/>
              </a:lnSpc>
              <a:spcBef>
                <a:spcPts val="0"/>
              </a:spcBef>
              <a:spcAft>
                <a:spcPts val="0"/>
              </a:spcAft>
              <a:buSzPts val="1400"/>
              <a:buChar char="●"/>
            </a:pPr>
            <a:r>
              <a:rPr b="1" lang="en"/>
              <a:t>Example applications</a:t>
            </a:r>
            <a:endParaRPr b="1"/>
          </a:p>
          <a:p>
            <a:pPr indent="-317500" lvl="1" marL="914400" rtl="0" algn="l">
              <a:lnSpc>
                <a:spcPct val="115000"/>
              </a:lnSpc>
              <a:spcBef>
                <a:spcPts val="0"/>
              </a:spcBef>
              <a:spcAft>
                <a:spcPts val="0"/>
              </a:spcAft>
              <a:buSzPts val="1400"/>
              <a:buChar char="○"/>
            </a:pPr>
            <a:r>
              <a:rPr lang="en"/>
              <a:t>Protein engineering</a:t>
            </a:r>
            <a:endParaRPr/>
          </a:p>
          <a:p>
            <a:pPr indent="-317500" lvl="1" marL="914400" rtl="0" algn="l">
              <a:lnSpc>
                <a:spcPct val="115000"/>
              </a:lnSpc>
              <a:spcBef>
                <a:spcPts val="0"/>
              </a:spcBef>
              <a:spcAft>
                <a:spcPts val="0"/>
              </a:spcAft>
              <a:buSzPts val="1400"/>
              <a:buChar char="○"/>
            </a:pPr>
            <a:r>
              <a:rPr lang="en"/>
              <a:t>Clinical event prediction</a:t>
            </a:r>
            <a:endParaRPr/>
          </a:p>
          <a:p>
            <a:pPr indent="-317500" lvl="0" marL="457200" rtl="0" algn="l">
              <a:lnSpc>
                <a:spcPct val="115000"/>
              </a:lnSpc>
              <a:spcBef>
                <a:spcPts val="0"/>
              </a:spcBef>
              <a:spcAft>
                <a:spcPts val="0"/>
              </a:spcAft>
              <a:buSzPts val="1400"/>
              <a:buChar char="●"/>
            </a:pPr>
            <a:r>
              <a:rPr b="1" lang="en"/>
              <a:t>Advantages</a:t>
            </a:r>
            <a:endParaRPr b="1"/>
          </a:p>
          <a:p>
            <a:pPr indent="-317500" lvl="1" marL="914400" rtl="0" algn="l">
              <a:lnSpc>
                <a:spcPct val="115000"/>
              </a:lnSpc>
              <a:spcBef>
                <a:spcPts val="0"/>
              </a:spcBef>
              <a:spcAft>
                <a:spcPts val="0"/>
              </a:spcAft>
              <a:buSzPts val="1400"/>
              <a:buChar char="○"/>
            </a:pPr>
            <a:r>
              <a:rPr lang="en"/>
              <a:t>Variable input size</a:t>
            </a:r>
            <a:endParaRPr/>
          </a:p>
          <a:p>
            <a:pPr indent="-317500" lvl="1" marL="914400" rtl="0" algn="l">
              <a:lnSpc>
                <a:spcPct val="115000"/>
              </a:lnSpc>
              <a:spcBef>
                <a:spcPts val="0"/>
              </a:spcBef>
              <a:spcAft>
                <a:spcPts val="0"/>
              </a:spcAft>
              <a:buSzPts val="1400"/>
              <a:buChar char="○"/>
            </a:pPr>
            <a:r>
              <a:rPr lang="en"/>
              <a:t>Sequences are found in many areas of biology</a:t>
            </a:r>
            <a:endParaRPr/>
          </a:p>
          <a:p>
            <a:pPr indent="-317500" lvl="0" marL="457200" rtl="0" algn="l">
              <a:lnSpc>
                <a:spcPct val="115000"/>
              </a:lnSpc>
              <a:spcBef>
                <a:spcPts val="0"/>
              </a:spcBef>
              <a:spcAft>
                <a:spcPts val="0"/>
              </a:spcAft>
              <a:buSzPts val="1400"/>
              <a:buChar char="●"/>
            </a:pPr>
            <a:r>
              <a:rPr b="1" lang="en"/>
              <a:t>Disadvantages</a:t>
            </a:r>
            <a:endParaRPr b="1" sz="1500"/>
          </a:p>
          <a:p>
            <a:pPr indent="-317500" lvl="1" marL="914400" rtl="0" algn="l">
              <a:lnSpc>
                <a:spcPct val="115000"/>
              </a:lnSpc>
              <a:spcBef>
                <a:spcPts val="0"/>
              </a:spcBef>
              <a:spcAft>
                <a:spcPts val="0"/>
              </a:spcAft>
              <a:buSzPts val="1400"/>
              <a:buChar char="○"/>
            </a:pPr>
            <a:r>
              <a:rPr lang="en"/>
              <a:t>Long training times</a:t>
            </a:r>
            <a:endParaRPr/>
          </a:p>
          <a:p>
            <a:pPr indent="-317500" lvl="1" marL="914400" rtl="0" algn="l">
              <a:lnSpc>
                <a:spcPct val="115000"/>
              </a:lnSpc>
              <a:spcBef>
                <a:spcPts val="0"/>
              </a:spcBef>
              <a:spcAft>
                <a:spcPts val="0"/>
              </a:spcAft>
              <a:buSzPts val="1400"/>
              <a:buChar char="○"/>
            </a:pPr>
            <a:r>
              <a:rPr lang="en"/>
              <a:t>High computing memory requirements</a:t>
            </a:r>
            <a:endParaRPr/>
          </a:p>
        </p:txBody>
      </p:sp>
      <p:sp>
        <p:nvSpPr>
          <p:cNvPr id="283" name="Google Shape;283;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4" name="Google Shape;284;p48"/>
          <p:cNvSpPr txBox="1"/>
          <p:nvPr/>
        </p:nvSpPr>
        <p:spPr>
          <a:xfrm>
            <a:off x="6593588" y="40047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285" name="Google Shape;285;p48"/>
          <p:cNvPicPr preferRelativeResize="0"/>
          <p:nvPr/>
        </p:nvPicPr>
        <p:blipFill>
          <a:blip r:embed="rId4">
            <a:alphaModFix/>
          </a:blip>
          <a:stretch>
            <a:fillRect/>
          </a:stretch>
        </p:blipFill>
        <p:spPr>
          <a:xfrm>
            <a:off x="5856412" y="1829100"/>
            <a:ext cx="3139075" cy="217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49"/>
          <p:cNvPicPr preferRelativeResize="0"/>
          <p:nvPr/>
        </p:nvPicPr>
        <p:blipFill>
          <a:blip r:embed="rId3">
            <a:alphaModFix/>
          </a:blip>
          <a:stretch>
            <a:fillRect/>
          </a:stretch>
        </p:blipFill>
        <p:spPr>
          <a:xfrm>
            <a:off x="0" y="4710300"/>
            <a:ext cx="9144000" cy="433200"/>
          </a:xfrm>
          <a:prstGeom prst="rect">
            <a:avLst/>
          </a:prstGeom>
          <a:noFill/>
          <a:ln>
            <a:noFill/>
          </a:ln>
        </p:spPr>
      </p:pic>
      <p:pic>
        <p:nvPicPr>
          <p:cNvPr id="291" name="Google Shape;291;p49"/>
          <p:cNvPicPr preferRelativeResize="0"/>
          <p:nvPr/>
        </p:nvPicPr>
        <p:blipFill>
          <a:blip r:embed="rId4">
            <a:alphaModFix/>
          </a:blip>
          <a:stretch>
            <a:fillRect/>
          </a:stretch>
        </p:blipFill>
        <p:spPr>
          <a:xfrm>
            <a:off x="4912100" y="1742062"/>
            <a:ext cx="3920201" cy="1503525"/>
          </a:xfrm>
          <a:prstGeom prst="rect">
            <a:avLst/>
          </a:prstGeom>
          <a:noFill/>
          <a:ln>
            <a:noFill/>
          </a:ln>
        </p:spPr>
      </p:pic>
      <p:sp>
        <p:nvSpPr>
          <p:cNvPr id="292" name="Google Shape;292;p49"/>
          <p:cNvSpPr txBox="1"/>
          <p:nvPr/>
        </p:nvSpPr>
        <p:spPr>
          <a:xfrm>
            <a:off x="311700" y="717650"/>
            <a:ext cx="8520600" cy="383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Uses information from connected nodes in a graph, such as a protein–protein interaction network, to update node properties in the network by combining predictions from all neighbouring nodes. The updated node properties form the next layer in the network and predict the desired property in the output layer.</a:t>
            </a:r>
            <a:endParaRPr sz="1300"/>
          </a:p>
          <a:p>
            <a:pPr indent="-311150" lvl="0" marL="457200" rtl="0" algn="l">
              <a:lnSpc>
                <a:spcPct val="115000"/>
              </a:lnSpc>
              <a:spcBef>
                <a:spcPts val="0"/>
              </a:spcBef>
              <a:spcAft>
                <a:spcPts val="0"/>
              </a:spcAft>
              <a:buSzPts val="1300"/>
              <a:buChar char="●"/>
            </a:pPr>
            <a:r>
              <a:rPr b="1" lang="en" sz="1300"/>
              <a:t>Type of data</a:t>
            </a:r>
            <a:endParaRPr b="1" sz="1300"/>
          </a:p>
          <a:p>
            <a:pPr indent="-311150" lvl="1" marL="914400" rtl="0" algn="l">
              <a:lnSpc>
                <a:spcPct val="115000"/>
              </a:lnSpc>
              <a:spcBef>
                <a:spcPts val="0"/>
              </a:spcBef>
              <a:spcAft>
                <a:spcPts val="0"/>
              </a:spcAft>
              <a:buSzPts val="1300"/>
              <a:buChar char="○"/>
            </a:pPr>
            <a:r>
              <a:rPr lang="en" sz="1300"/>
              <a:t>Data characterized by connections between entities (spatial, interaction or association)</a:t>
            </a:r>
            <a:endParaRPr sz="1300"/>
          </a:p>
          <a:p>
            <a:pPr indent="-311150" lvl="1" marL="914400" rtl="0" algn="l">
              <a:lnSpc>
                <a:spcPct val="115000"/>
              </a:lnSpc>
              <a:spcBef>
                <a:spcPts val="0"/>
              </a:spcBef>
              <a:spcAft>
                <a:spcPts val="0"/>
              </a:spcAft>
              <a:buSzPts val="1300"/>
              <a:buChar char="○"/>
            </a:pPr>
            <a:r>
              <a:rPr lang="en" sz="1300"/>
              <a:t>Allows variable input size</a:t>
            </a:r>
            <a:endParaRPr sz="1300"/>
          </a:p>
          <a:p>
            <a:pPr indent="-311150" lvl="0" marL="457200" rtl="0" algn="l">
              <a:lnSpc>
                <a:spcPct val="115000"/>
              </a:lnSpc>
              <a:spcBef>
                <a:spcPts val="0"/>
              </a:spcBef>
              <a:spcAft>
                <a:spcPts val="0"/>
              </a:spcAft>
              <a:buSzPts val="1300"/>
              <a:buChar char="●"/>
            </a:pPr>
            <a:r>
              <a:rPr b="1" lang="en" sz="1300"/>
              <a:t>Example applications</a:t>
            </a:r>
            <a:endParaRPr b="1" sz="1300"/>
          </a:p>
          <a:p>
            <a:pPr indent="-311150" lvl="1" marL="914400" rtl="0" algn="l">
              <a:lnSpc>
                <a:spcPct val="115000"/>
              </a:lnSpc>
              <a:spcBef>
                <a:spcPts val="0"/>
              </a:spcBef>
              <a:spcAft>
                <a:spcPts val="0"/>
              </a:spcAft>
              <a:buSzPts val="1300"/>
              <a:buChar char="○"/>
            </a:pPr>
            <a:r>
              <a:rPr lang="en" sz="1300"/>
              <a:t>Predicting drug properties</a:t>
            </a:r>
            <a:endParaRPr sz="1300"/>
          </a:p>
          <a:p>
            <a:pPr indent="-311150" lvl="1" marL="914400" rtl="0" algn="l">
              <a:lnSpc>
                <a:spcPct val="115000"/>
              </a:lnSpc>
              <a:spcBef>
                <a:spcPts val="0"/>
              </a:spcBef>
              <a:spcAft>
                <a:spcPts val="0"/>
              </a:spcAft>
              <a:buSzPts val="1300"/>
              <a:buChar char="○"/>
            </a:pPr>
            <a:r>
              <a:rPr lang="en" sz="1300"/>
              <a:t>Interpreting molecular structures</a:t>
            </a:r>
            <a:endParaRPr sz="1300"/>
          </a:p>
          <a:p>
            <a:pPr indent="-311150" lvl="1" marL="914400" rtl="0" algn="l">
              <a:lnSpc>
                <a:spcPct val="115000"/>
              </a:lnSpc>
              <a:spcBef>
                <a:spcPts val="0"/>
              </a:spcBef>
              <a:spcAft>
                <a:spcPts val="0"/>
              </a:spcAft>
              <a:buSzPts val="1300"/>
              <a:buChar char="○"/>
            </a:pPr>
            <a:r>
              <a:rPr lang="en" sz="1300"/>
              <a:t>Knowledge extraction</a:t>
            </a:r>
            <a:endParaRPr sz="1300"/>
          </a:p>
          <a:p>
            <a:pPr indent="-311150" lvl="0" marL="457200" rtl="0" algn="l">
              <a:lnSpc>
                <a:spcPct val="115000"/>
              </a:lnSpc>
              <a:spcBef>
                <a:spcPts val="0"/>
              </a:spcBef>
              <a:spcAft>
                <a:spcPts val="0"/>
              </a:spcAft>
              <a:buSzPts val="1300"/>
              <a:buChar char="●"/>
            </a:pPr>
            <a:r>
              <a:rPr b="1" lang="en" sz="1300"/>
              <a:t>Advantages</a:t>
            </a:r>
            <a:endParaRPr b="1" sz="1300"/>
          </a:p>
          <a:p>
            <a:pPr indent="-311150" lvl="1" marL="914400" rtl="0" algn="l">
              <a:lnSpc>
                <a:spcPct val="115000"/>
              </a:lnSpc>
              <a:spcBef>
                <a:spcPts val="0"/>
              </a:spcBef>
              <a:spcAft>
                <a:spcPts val="0"/>
              </a:spcAft>
              <a:buSzPts val="1300"/>
              <a:buChar char="○"/>
            </a:pPr>
            <a:r>
              <a:rPr lang="en" sz="1300"/>
              <a:t>Variable graph sizes supported, which is important because most graphs in biology have variable size</a:t>
            </a:r>
            <a:endParaRPr sz="1300"/>
          </a:p>
          <a:p>
            <a:pPr indent="-311150" lvl="1" marL="914400" rtl="0" algn="l">
              <a:lnSpc>
                <a:spcPct val="115000"/>
              </a:lnSpc>
              <a:spcBef>
                <a:spcPts val="0"/>
              </a:spcBef>
              <a:spcAft>
                <a:spcPts val="0"/>
              </a:spcAft>
              <a:buSzPts val="1300"/>
              <a:buChar char="○"/>
            </a:pPr>
            <a:r>
              <a:rPr lang="en" sz="1300"/>
              <a:t>Learns patterns by following graph connectivity so predictor uses most relevant associations</a:t>
            </a:r>
            <a:endParaRPr sz="1300"/>
          </a:p>
          <a:p>
            <a:pPr indent="-311150" lvl="0" marL="457200" rtl="0" algn="l">
              <a:lnSpc>
                <a:spcPct val="115000"/>
              </a:lnSpc>
              <a:spcBef>
                <a:spcPts val="0"/>
              </a:spcBef>
              <a:spcAft>
                <a:spcPts val="0"/>
              </a:spcAft>
              <a:buSzPts val="1300"/>
              <a:buChar char="●"/>
            </a:pPr>
            <a:r>
              <a:rPr b="1" lang="en" sz="1300"/>
              <a:t>Disadvantages</a:t>
            </a:r>
            <a:endParaRPr b="1" sz="1300"/>
          </a:p>
          <a:p>
            <a:pPr indent="-311150" lvl="1" marL="914400" rtl="0" algn="l">
              <a:lnSpc>
                <a:spcPct val="115000"/>
              </a:lnSpc>
              <a:spcBef>
                <a:spcPts val="0"/>
              </a:spcBef>
              <a:spcAft>
                <a:spcPts val="0"/>
              </a:spcAft>
              <a:buSzPts val="1300"/>
              <a:buChar char="○"/>
            </a:pPr>
            <a:r>
              <a:rPr lang="en" sz="1300"/>
              <a:t>High computing memory requirements for large, densely connected graphs</a:t>
            </a:r>
            <a:endParaRPr sz="1300"/>
          </a:p>
          <a:p>
            <a:pPr indent="-311150" lvl="1" marL="914400" rtl="0" algn="l">
              <a:lnSpc>
                <a:spcPct val="115000"/>
              </a:lnSpc>
              <a:spcBef>
                <a:spcPts val="0"/>
              </a:spcBef>
              <a:spcAft>
                <a:spcPts val="0"/>
              </a:spcAft>
              <a:buSzPts val="1300"/>
              <a:buChar char="○"/>
            </a:pPr>
            <a:r>
              <a:rPr lang="en" sz="1300"/>
              <a:t>Hard to train deeper architectures</a:t>
            </a:r>
            <a:endParaRPr sz="1300"/>
          </a:p>
        </p:txBody>
      </p:sp>
      <p:sp>
        <p:nvSpPr>
          <p:cNvPr id="293" name="Google Shape;293;p49"/>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Graph convolutional network (GCN)</a:t>
            </a:r>
            <a:endParaRPr>
              <a:solidFill>
                <a:srgbClr val="4A86E8"/>
              </a:solidFill>
            </a:endParaRPr>
          </a:p>
        </p:txBody>
      </p:sp>
      <p:sp>
        <p:nvSpPr>
          <p:cNvPr id="294" name="Google Shape;294;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5" name="Google Shape;295;p49"/>
          <p:cNvSpPr txBox="1"/>
          <p:nvPr/>
        </p:nvSpPr>
        <p:spPr>
          <a:xfrm>
            <a:off x="5955463" y="2984825"/>
            <a:ext cx="1989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(Greener et al. 2022)</a:t>
            </a:r>
            <a:endParaRPr sz="10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1" name="Google Shape;301;p5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Autoencoders</a:t>
            </a:r>
            <a:endParaRPr>
              <a:solidFill>
                <a:srgbClr val="4A86E8"/>
              </a:solidFill>
            </a:endParaRPr>
          </a:p>
        </p:txBody>
      </p:sp>
      <p:sp>
        <p:nvSpPr>
          <p:cNvPr id="302" name="Google Shape;302;p50"/>
          <p:cNvSpPr txBox="1"/>
          <p:nvPr/>
        </p:nvSpPr>
        <p:spPr>
          <a:xfrm>
            <a:off x="311700" y="662000"/>
            <a:ext cx="8520600" cy="398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C</a:t>
            </a:r>
            <a:r>
              <a:rPr lang="en" sz="1200"/>
              <a:t>onsists of an encoder neural network, which converts an input into a lower-dimensional latent representation, and a decoder neural network, which converts this latent representation back to the original input form. For example, protein sequences can be encoded and the latent representation used to generate novel protein sequences. In the example, four of the five residues are the same as the input after encoding and decoding by the autoencoder, indicating an accuracy of 80% on this sequence.</a:t>
            </a:r>
            <a:endParaRPr sz="1200"/>
          </a:p>
          <a:p>
            <a:pPr indent="-304800" lvl="0" marL="457200" rtl="0" algn="l">
              <a:lnSpc>
                <a:spcPct val="115000"/>
              </a:lnSpc>
              <a:spcBef>
                <a:spcPts val="0"/>
              </a:spcBef>
              <a:spcAft>
                <a:spcPts val="0"/>
              </a:spcAft>
              <a:buSzPts val="1200"/>
              <a:buChar char="●"/>
            </a:pPr>
            <a:r>
              <a:rPr b="1" lang="en" sz="1200"/>
              <a:t>Type of data</a:t>
            </a:r>
            <a:endParaRPr b="1" sz="1200"/>
          </a:p>
          <a:p>
            <a:pPr indent="-304800" lvl="1" marL="914400" rtl="0" algn="l">
              <a:lnSpc>
                <a:spcPct val="115000"/>
              </a:lnSpc>
              <a:spcBef>
                <a:spcPts val="0"/>
              </a:spcBef>
              <a:spcAft>
                <a:spcPts val="0"/>
              </a:spcAft>
              <a:buSzPts val="1200"/>
              <a:buChar char="○"/>
            </a:pPr>
            <a:r>
              <a:rPr lang="en" sz="1200"/>
              <a:t>Labelled or unlabelled data</a:t>
            </a:r>
            <a:endParaRPr sz="1200"/>
          </a:p>
          <a:p>
            <a:pPr indent="-304800" lvl="1" marL="914400" rtl="0" algn="l">
              <a:lnSpc>
                <a:spcPct val="115000"/>
              </a:lnSpc>
              <a:spcBef>
                <a:spcPts val="0"/>
              </a:spcBef>
              <a:spcAft>
                <a:spcPts val="0"/>
              </a:spcAft>
              <a:buSzPts val="1200"/>
              <a:buChar char="○"/>
            </a:pPr>
            <a:r>
              <a:rPr lang="en" sz="1200"/>
              <a:t>Fixed or variable input size depending on architecture</a:t>
            </a:r>
            <a:endParaRPr sz="1200"/>
          </a:p>
          <a:p>
            <a:pPr indent="-304800" lvl="0" marL="457200" rtl="0" algn="l">
              <a:lnSpc>
                <a:spcPct val="115000"/>
              </a:lnSpc>
              <a:spcBef>
                <a:spcPts val="0"/>
              </a:spcBef>
              <a:spcAft>
                <a:spcPts val="0"/>
              </a:spcAft>
              <a:buSzPts val="1200"/>
              <a:buChar char="●"/>
            </a:pPr>
            <a:r>
              <a:rPr b="1" lang="en" sz="1200"/>
              <a:t>Example applications</a:t>
            </a:r>
            <a:endParaRPr b="1" sz="1200"/>
          </a:p>
          <a:p>
            <a:pPr indent="-304800" lvl="1" marL="914400" rtl="0" algn="l">
              <a:lnSpc>
                <a:spcPct val="115000"/>
              </a:lnSpc>
              <a:spcBef>
                <a:spcPts val="0"/>
              </a:spcBef>
              <a:spcAft>
                <a:spcPts val="0"/>
              </a:spcAft>
              <a:buSzPts val="1200"/>
              <a:buChar char="○"/>
            </a:pPr>
            <a:r>
              <a:rPr lang="en" sz="1200"/>
              <a:t>Protein and gene engineering</a:t>
            </a:r>
            <a:endParaRPr sz="1200"/>
          </a:p>
          <a:p>
            <a:pPr indent="-304800" lvl="1" marL="914400" rtl="0" algn="l">
              <a:lnSpc>
                <a:spcPct val="115000"/>
              </a:lnSpc>
              <a:spcBef>
                <a:spcPts val="0"/>
              </a:spcBef>
              <a:spcAft>
                <a:spcPts val="0"/>
              </a:spcAft>
              <a:buSzPts val="1200"/>
              <a:buChar char="○"/>
            </a:pPr>
            <a:r>
              <a:rPr lang="en" sz="1200"/>
              <a:t>Prediction of DNA methylation</a:t>
            </a:r>
            <a:endParaRPr sz="1200"/>
          </a:p>
          <a:p>
            <a:pPr indent="-304800" lvl="1" marL="914400" rtl="0" algn="l">
              <a:lnSpc>
                <a:spcPct val="115000"/>
              </a:lnSpc>
              <a:spcBef>
                <a:spcPts val="0"/>
              </a:spcBef>
              <a:spcAft>
                <a:spcPts val="0"/>
              </a:spcAft>
              <a:buSzPts val="1200"/>
              <a:buChar char="○"/>
            </a:pPr>
            <a:r>
              <a:rPr lang="en" sz="1200"/>
              <a:t>Neural population dynamics</a:t>
            </a:r>
            <a:endParaRPr sz="1200"/>
          </a:p>
          <a:p>
            <a:pPr indent="-304800" lvl="0" marL="457200" rtl="0" algn="l">
              <a:lnSpc>
                <a:spcPct val="115000"/>
              </a:lnSpc>
              <a:spcBef>
                <a:spcPts val="0"/>
              </a:spcBef>
              <a:spcAft>
                <a:spcPts val="0"/>
              </a:spcAft>
              <a:buSzPts val="1200"/>
              <a:buChar char="●"/>
            </a:pPr>
            <a:r>
              <a:rPr b="1" lang="en" sz="1200"/>
              <a:t>Advantages</a:t>
            </a:r>
            <a:endParaRPr b="1" sz="1200"/>
          </a:p>
          <a:p>
            <a:pPr indent="-304800" lvl="1" marL="914400" rtl="0" algn="l">
              <a:lnSpc>
                <a:spcPct val="115000"/>
              </a:lnSpc>
              <a:spcBef>
                <a:spcPts val="0"/>
              </a:spcBef>
              <a:spcAft>
                <a:spcPts val="0"/>
              </a:spcAft>
              <a:buSzPts val="1200"/>
              <a:buChar char="○"/>
            </a:pPr>
            <a:r>
              <a:rPr lang="en" sz="1200"/>
              <a:t>Latent space provides low-dimensional representation that can be used to visualize input data</a:t>
            </a:r>
            <a:endParaRPr sz="1200"/>
          </a:p>
          <a:p>
            <a:pPr indent="-304800" lvl="1" marL="914400" rtl="0" algn="l">
              <a:lnSpc>
                <a:spcPct val="115000"/>
              </a:lnSpc>
              <a:spcBef>
                <a:spcPts val="0"/>
              </a:spcBef>
              <a:spcAft>
                <a:spcPts val="0"/>
              </a:spcAft>
              <a:buSzPts val="1200"/>
              <a:buChar char="○"/>
            </a:pPr>
            <a:r>
              <a:rPr lang="en" sz="1200"/>
              <a:t>Can generate new samples, which is useful in areas such as protein design</a:t>
            </a:r>
            <a:endParaRPr sz="1200"/>
          </a:p>
          <a:p>
            <a:pPr indent="-304800" lvl="0" marL="457200" rtl="0" algn="l">
              <a:lnSpc>
                <a:spcPct val="115000"/>
              </a:lnSpc>
              <a:spcBef>
                <a:spcPts val="0"/>
              </a:spcBef>
              <a:spcAft>
                <a:spcPts val="0"/>
              </a:spcAft>
              <a:buSzPts val="1200"/>
              <a:buChar char="●"/>
            </a:pPr>
            <a:r>
              <a:rPr b="1" lang="en" sz="1200"/>
              <a:t>Disadvantages</a:t>
            </a:r>
            <a:endParaRPr b="1" sz="1200"/>
          </a:p>
          <a:p>
            <a:pPr indent="-304800" lvl="1" marL="914400" rtl="0" algn="l">
              <a:lnSpc>
                <a:spcPct val="115000"/>
              </a:lnSpc>
              <a:spcBef>
                <a:spcPts val="0"/>
              </a:spcBef>
              <a:spcAft>
                <a:spcPts val="0"/>
              </a:spcAft>
              <a:buSzPts val="1200"/>
              <a:buChar char="○"/>
            </a:pPr>
            <a:r>
              <a:rPr lang="en" sz="1200"/>
              <a:t>Latent space specific to data in training set and may not be appropriate to other datasets</a:t>
            </a:r>
            <a:endParaRPr sz="1200"/>
          </a:p>
          <a:p>
            <a:pPr indent="-304800" lvl="1" marL="914400" rtl="0" algn="l">
              <a:lnSpc>
                <a:spcPct val="115000"/>
              </a:lnSpc>
              <a:spcBef>
                <a:spcPts val="0"/>
              </a:spcBef>
              <a:spcAft>
                <a:spcPts val="0"/>
              </a:spcAft>
              <a:buSzPts val="1200"/>
              <a:buChar char="○"/>
            </a:pPr>
            <a:r>
              <a:rPr lang="en" sz="1200"/>
              <a:t>Testing newly generated samples often requires wet laboratory experiments</a:t>
            </a:r>
            <a:endParaRPr sz="1200"/>
          </a:p>
        </p:txBody>
      </p:sp>
      <p:sp>
        <p:nvSpPr>
          <p:cNvPr id="303" name="Google Shape;303;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4" name="Google Shape;304;p50"/>
          <p:cNvSpPr txBox="1"/>
          <p:nvPr/>
        </p:nvSpPr>
        <p:spPr>
          <a:xfrm>
            <a:off x="6163825" y="3262450"/>
            <a:ext cx="198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(Greener et al. 2022)</a:t>
            </a:r>
            <a:endParaRPr sz="1100">
              <a:latin typeface="Roboto"/>
              <a:ea typeface="Roboto"/>
              <a:cs typeface="Roboto"/>
              <a:sym typeface="Roboto"/>
            </a:endParaRPr>
          </a:p>
        </p:txBody>
      </p:sp>
      <p:pic>
        <p:nvPicPr>
          <p:cNvPr id="305" name="Google Shape;305;p50"/>
          <p:cNvPicPr preferRelativeResize="0"/>
          <p:nvPr/>
        </p:nvPicPr>
        <p:blipFill>
          <a:blip r:embed="rId4">
            <a:alphaModFix/>
          </a:blip>
          <a:stretch>
            <a:fillRect/>
          </a:stretch>
        </p:blipFill>
        <p:spPr>
          <a:xfrm>
            <a:off x="5477500" y="1705351"/>
            <a:ext cx="3219900" cy="1656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1" name="Google Shape;311;p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12" name="Google Shape;312;p51"/>
          <p:cNvSpPr txBox="1"/>
          <p:nvPr>
            <p:ph idx="12" type="sldNum"/>
          </p:nvPr>
        </p:nvSpPr>
        <p:spPr>
          <a:xfrm>
            <a:off x="8" y="47300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3" name="Google Shape;313;p51"/>
          <p:cNvSpPr txBox="1"/>
          <p:nvPr/>
        </p:nvSpPr>
        <p:spPr>
          <a:xfrm>
            <a:off x="1738525" y="1581850"/>
            <a:ext cx="7239300" cy="2524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Comparison of different AI/ML algorithms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Recommendations for the use of AI/ML strategies for different data types</a:t>
            </a:r>
            <a:endParaRPr b="1"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Multi-omics Data Analysis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Protein structure prediction with AlphaFold</a:t>
            </a:r>
            <a:endParaRPr sz="1900">
              <a:latin typeface="Roboto"/>
              <a:ea typeface="Roboto"/>
              <a:cs typeface="Roboto"/>
              <a:sym typeface="Roboto"/>
            </a:endParaRPr>
          </a:p>
        </p:txBody>
      </p:sp>
      <p:pic>
        <p:nvPicPr>
          <p:cNvPr id="314" name="Google Shape;314;p51"/>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0" name="Google Shape;320;p5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Gene S</a:t>
            </a:r>
            <a:r>
              <a:rPr lang="en">
                <a:solidFill>
                  <a:srgbClr val="4A86E8"/>
                </a:solidFill>
              </a:rPr>
              <a:t>equence</a:t>
            </a:r>
            <a:endParaRPr>
              <a:solidFill>
                <a:srgbClr val="4A86E8"/>
              </a:solidFill>
            </a:endParaRPr>
          </a:p>
        </p:txBody>
      </p:sp>
      <p:sp>
        <p:nvSpPr>
          <p:cNvPr id="321" name="Google Shape;321;p52"/>
          <p:cNvSpPr txBox="1"/>
          <p:nvPr/>
        </p:nvSpPr>
        <p:spPr>
          <a:xfrm>
            <a:off x="4408725" y="717650"/>
            <a:ext cx="44901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DNA accessibility</a:t>
            </a:r>
            <a:endParaRPr/>
          </a:p>
          <a:p>
            <a:pPr indent="-317500" lvl="1" marL="914400" rtl="0" algn="l">
              <a:lnSpc>
                <a:spcPct val="115000"/>
              </a:lnSpc>
              <a:spcBef>
                <a:spcPts val="0"/>
              </a:spcBef>
              <a:spcAft>
                <a:spcPts val="0"/>
              </a:spcAft>
              <a:buSzPts val="1400"/>
              <a:buChar char="○"/>
            </a:pPr>
            <a:r>
              <a:rPr lang="en"/>
              <a:t>3D genome organization</a:t>
            </a:r>
            <a:endParaRPr/>
          </a:p>
          <a:p>
            <a:pPr indent="-317500" lvl="1" marL="914400" rtl="0" algn="l">
              <a:lnSpc>
                <a:spcPct val="115000"/>
              </a:lnSpc>
              <a:spcBef>
                <a:spcPts val="0"/>
              </a:spcBef>
              <a:spcAft>
                <a:spcPts val="0"/>
              </a:spcAft>
              <a:buSzPts val="1400"/>
              <a:buChar char="○"/>
            </a:pPr>
            <a:r>
              <a:rPr lang="en"/>
              <a:t>Enhancer-promoter interactions</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1D CNNs</a:t>
            </a:r>
            <a:endParaRPr/>
          </a:p>
          <a:p>
            <a:pPr indent="-317500" lvl="1" marL="914400" rtl="0" algn="l">
              <a:lnSpc>
                <a:spcPct val="115000"/>
              </a:lnSpc>
              <a:spcBef>
                <a:spcPts val="0"/>
              </a:spcBef>
              <a:spcAft>
                <a:spcPts val="0"/>
              </a:spcAft>
              <a:buSzPts val="1400"/>
              <a:buChar char="○"/>
            </a:pPr>
            <a:r>
              <a:rPr lang="en"/>
              <a:t>RNNs</a:t>
            </a:r>
            <a:endParaRPr/>
          </a:p>
          <a:p>
            <a:pPr indent="-317500" lvl="1" marL="914400" rtl="0" algn="l">
              <a:lnSpc>
                <a:spcPct val="115000"/>
              </a:lnSpc>
              <a:spcBef>
                <a:spcPts val="0"/>
              </a:spcBef>
              <a:spcAft>
                <a:spcPts val="0"/>
              </a:spcAft>
              <a:buSzPts val="1400"/>
              <a:buChar char="○"/>
            </a:pPr>
            <a:r>
              <a:rPr lang="en"/>
              <a:t>Transformers</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Repetitive regions in genome</a:t>
            </a:r>
            <a:endParaRPr/>
          </a:p>
          <a:p>
            <a:pPr indent="-317500" lvl="1" marL="914400" rtl="0" algn="l">
              <a:lnSpc>
                <a:spcPct val="115000"/>
              </a:lnSpc>
              <a:spcBef>
                <a:spcPts val="0"/>
              </a:spcBef>
              <a:spcAft>
                <a:spcPts val="0"/>
              </a:spcAft>
              <a:buSzPts val="1400"/>
              <a:buChar char="○"/>
            </a:pPr>
            <a:r>
              <a:rPr lang="en"/>
              <a:t>Sparse regions of interest</a:t>
            </a:r>
            <a:endParaRPr/>
          </a:p>
          <a:p>
            <a:pPr indent="-317500" lvl="1" marL="914400" rtl="0" algn="l">
              <a:lnSpc>
                <a:spcPct val="115000"/>
              </a:lnSpc>
              <a:spcBef>
                <a:spcPts val="0"/>
              </a:spcBef>
              <a:spcAft>
                <a:spcPts val="0"/>
              </a:spcAft>
              <a:buSzPts val="1400"/>
              <a:buChar char="○"/>
            </a:pPr>
            <a:r>
              <a:rPr lang="en"/>
              <a:t>Very long sequences</a:t>
            </a:r>
            <a:endParaRPr/>
          </a:p>
          <a:p>
            <a:pPr indent="0" lvl="0" marL="0" rtl="0" algn="l">
              <a:lnSpc>
                <a:spcPct val="115000"/>
              </a:lnSpc>
              <a:spcBef>
                <a:spcPts val="0"/>
              </a:spcBef>
              <a:spcAft>
                <a:spcPts val="0"/>
              </a:spcAft>
              <a:buNone/>
            </a:pPr>
            <a:r>
              <a:t/>
            </a:r>
            <a:endParaRPr/>
          </a:p>
        </p:txBody>
      </p:sp>
      <p:sp>
        <p:nvSpPr>
          <p:cNvPr id="322" name="Google Shape;322;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23" name="Google Shape;323;p52"/>
          <p:cNvPicPr preferRelativeResize="0"/>
          <p:nvPr/>
        </p:nvPicPr>
        <p:blipFill>
          <a:blip r:embed="rId4">
            <a:alphaModFix/>
          </a:blip>
          <a:stretch>
            <a:fillRect/>
          </a:stretch>
        </p:blipFill>
        <p:spPr>
          <a:xfrm>
            <a:off x="766756" y="840825"/>
            <a:ext cx="3592144" cy="3810374"/>
          </a:xfrm>
          <a:prstGeom prst="rect">
            <a:avLst/>
          </a:prstGeom>
          <a:noFill/>
          <a:ln>
            <a:noFill/>
          </a:ln>
        </p:spPr>
      </p:pic>
      <p:sp>
        <p:nvSpPr>
          <p:cNvPr id="324" name="Google Shape;324;p52"/>
          <p:cNvSpPr txBox="1"/>
          <p:nvPr/>
        </p:nvSpPr>
        <p:spPr>
          <a:xfrm>
            <a:off x="3250871" y="4224025"/>
            <a:ext cx="1388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(Genbank)</a:t>
            </a:r>
            <a:endParaRPr sz="11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0" name="Google Shape;330;p5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Protein</a:t>
            </a:r>
            <a:r>
              <a:rPr lang="en">
                <a:solidFill>
                  <a:srgbClr val="4A86E8"/>
                </a:solidFill>
              </a:rPr>
              <a:t> Sequence</a:t>
            </a:r>
            <a:endParaRPr>
              <a:solidFill>
                <a:srgbClr val="4A86E8"/>
              </a:solidFill>
            </a:endParaRPr>
          </a:p>
        </p:txBody>
      </p:sp>
      <p:sp>
        <p:nvSpPr>
          <p:cNvPr id="331" name="Google Shape;331;p53"/>
          <p:cNvSpPr txBox="1"/>
          <p:nvPr/>
        </p:nvSpPr>
        <p:spPr>
          <a:xfrm>
            <a:off x="4275100" y="717650"/>
            <a:ext cx="46239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Protein structure</a:t>
            </a:r>
            <a:endParaRPr/>
          </a:p>
          <a:p>
            <a:pPr indent="-317500" lvl="1" marL="914400" rtl="0" algn="l">
              <a:lnSpc>
                <a:spcPct val="115000"/>
              </a:lnSpc>
              <a:spcBef>
                <a:spcPts val="0"/>
              </a:spcBef>
              <a:spcAft>
                <a:spcPts val="0"/>
              </a:spcAft>
              <a:buSzPts val="1400"/>
              <a:buChar char="○"/>
            </a:pPr>
            <a:r>
              <a:rPr lang="en"/>
              <a:t>Protein function</a:t>
            </a:r>
            <a:endParaRPr/>
          </a:p>
          <a:p>
            <a:pPr indent="-317500" lvl="1" marL="914400" rtl="0" algn="l">
              <a:lnSpc>
                <a:spcPct val="115000"/>
              </a:lnSpc>
              <a:spcBef>
                <a:spcPts val="0"/>
              </a:spcBef>
              <a:spcAft>
                <a:spcPts val="0"/>
              </a:spcAft>
              <a:buSzPts val="1400"/>
              <a:buChar char="○"/>
            </a:pPr>
            <a:r>
              <a:rPr lang="en"/>
              <a:t>Protein-protein interactions</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2D CNNs and residual networks using co-variation data</a:t>
            </a:r>
            <a:endParaRPr/>
          </a:p>
          <a:p>
            <a:pPr indent="-317500" lvl="1" marL="914400" rtl="0" algn="l">
              <a:lnSpc>
                <a:spcPct val="115000"/>
              </a:lnSpc>
              <a:spcBef>
                <a:spcPts val="0"/>
              </a:spcBef>
              <a:spcAft>
                <a:spcPts val="0"/>
              </a:spcAft>
              <a:buSzPts val="1400"/>
              <a:buChar char="○"/>
            </a:pPr>
            <a:r>
              <a:rPr lang="en"/>
              <a:t>Multilayer perceptrons with windowing</a:t>
            </a:r>
            <a:endParaRPr/>
          </a:p>
          <a:p>
            <a:pPr indent="-317500" lvl="1" marL="914400" rtl="0" algn="l">
              <a:lnSpc>
                <a:spcPct val="115000"/>
              </a:lnSpc>
              <a:spcBef>
                <a:spcPts val="0"/>
              </a:spcBef>
              <a:spcAft>
                <a:spcPts val="0"/>
              </a:spcAft>
              <a:buSzPts val="1400"/>
              <a:buChar char="○"/>
            </a:pPr>
            <a:r>
              <a:rPr lang="en"/>
              <a:t>Transformers</a:t>
            </a:r>
            <a:endParaRPr/>
          </a:p>
          <a:p>
            <a:pPr indent="-317500" lvl="0" marL="457200" rtl="0" algn="l">
              <a:lnSpc>
                <a:spcPct val="115000"/>
              </a:lnSpc>
              <a:spcBef>
                <a:spcPts val="0"/>
              </a:spcBef>
              <a:spcAft>
                <a:spcPts val="0"/>
              </a:spcAft>
              <a:buSzPts val="1400"/>
              <a:buChar char="●"/>
            </a:pPr>
            <a:r>
              <a:rPr b="1" lang="en"/>
              <a:t>Challenges</a:t>
            </a:r>
            <a:endParaRPr/>
          </a:p>
          <a:p>
            <a:pPr indent="-317500" lvl="1" marL="914400" rtl="0" algn="l">
              <a:lnSpc>
                <a:spcPct val="115000"/>
              </a:lnSpc>
              <a:spcBef>
                <a:spcPts val="0"/>
              </a:spcBef>
              <a:spcAft>
                <a:spcPts val="0"/>
              </a:spcAft>
              <a:buSzPts val="1400"/>
              <a:buChar char="○"/>
            </a:pPr>
            <a:r>
              <a:rPr lang="en"/>
              <a:t>Data leakage (from homology) can make validation difficult</a:t>
            </a:r>
            <a:endParaRPr/>
          </a:p>
          <a:p>
            <a:pPr indent="0" lvl="0" marL="0" rtl="0" algn="l">
              <a:lnSpc>
                <a:spcPct val="115000"/>
              </a:lnSpc>
              <a:spcBef>
                <a:spcPts val="0"/>
              </a:spcBef>
              <a:spcAft>
                <a:spcPts val="0"/>
              </a:spcAft>
              <a:buNone/>
            </a:pPr>
            <a:r>
              <a:t/>
            </a:r>
            <a:endParaRPr/>
          </a:p>
        </p:txBody>
      </p:sp>
      <p:sp>
        <p:nvSpPr>
          <p:cNvPr id="332" name="Google Shape;332;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33" name="Google Shape;333;p53"/>
          <p:cNvPicPr preferRelativeResize="0"/>
          <p:nvPr/>
        </p:nvPicPr>
        <p:blipFill>
          <a:blip r:embed="rId4">
            <a:alphaModFix/>
          </a:blip>
          <a:stretch>
            <a:fillRect/>
          </a:stretch>
        </p:blipFill>
        <p:spPr>
          <a:xfrm>
            <a:off x="137775" y="1329150"/>
            <a:ext cx="4137324" cy="2058604"/>
          </a:xfrm>
          <a:prstGeom prst="rect">
            <a:avLst/>
          </a:prstGeom>
          <a:noFill/>
          <a:ln>
            <a:noFill/>
          </a:ln>
        </p:spPr>
      </p:pic>
      <p:sp>
        <p:nvSpPr>
          <p:cNvPr id="334" name="Google Shape;334;p53"/>
          <p:cNvSpPr txBox="1"/>
          <p:nvPr/>
        </p:nvSpPr>
        <p:spPr>
          <a:xfrm>
            <a:off x="1042713" y="32683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(UniProt)</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0" name="Google Shape;340;p54"/>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Protein 3D Structure</a:t>
            </a:r>
            <a:endParaRPr>
              <a:solidFill>
                <a:srgbClr val="4A86E8"/>
              </a:solidFill>
            </a:endParaRPr>
          </a:p>
        </p:txBody>
      </p:sp>
      <p:sp>
        <p:nvSpPr>
          <p:cNvPr id="341" name="Google Shape;341;p54"/>
          <p:cNvSpPr txBox="1"/>
          <p:nvPr/>
        </p:nvSpPr>
        <p:spPr>
          <a:xfrm>
            <a:off x="4275100" y="717650"/>
            <a:ext cx="46239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Protein model refinement</a:t>
            </a:r>
            <a:endParaRPr/>
          </a:p>
          <a:p>
            <a:pPr indent="-317500" lvl="1" marL="914400" rtl="0" algn="l">
              <a:lnSpc>
                <a:spcPct val="115000"/>
              </a:lnSpc>
              <a:spcBef>
                <a:spcPts val="0"/>
              </a:spcBef>
              <a:spcAft>
                <a:spcPts val="0"/>
              </a:spcAft>
              <a:buSzPts val="1400"/>
              <a:buChar char="○"/>
            </a:pPr>
            <a:r>
              <a:rPr lang="en"/>
              <a:t>Protein model quality assessment</a:t>
            </a:r>
            <a:endParaRPr/>
          </a:p>
          <a:p>
            <a:pPr indent="-317500" lvl="1" marL="914400" rtl="0" algn="l">
              <a:lnSpc>
                <a:spcPct val="115000"/>
              </a:lnSpc>
              <a:spcBef>
                <a:spcPts val="0"/>
              </a:spcBef>
              <a:spcAft>
                <a:spcPts val="0"/>
              </a:spcAft>
              <a:buSzPts val="1400"/>
              <a:buChar char="○"/>
            </a:pPr>
            <a:r>
              <a:rPr lang="en"/>
              <a:t>Change in stability upon mutation</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GCNs using molecular graph</a:t>
            </a:r>
            <a:endParaRPr/>
          </a:p>
          <a:p>
            <a:pPr indent="-317500" lvl="1" marL="914400" rtl="0" algn="l">
              <a:lnSpc>
                <a:spcPct val="115000"/>
              </a:lnSpc>
              <a:spcBef>
                <a:spcPts val="0"/>
              </a:spcBef>
              <a:spcAft>
                <a:spcPts val="0"/>
              </a:spcAft>
              <a:buSzPts val="1400"/>
              <a:buChar char="○"/>
            </a:pPr>
            <a:r>
              <a:rPr lang="en"/>
              <a:t>3D CNNs using coordinates</a:t>
            </a:r>
            <a:endParaRPr/>
          </a:p>
          <a:p>
            <a:pPr indent="-317500" lvl="1" marL="914400" rtl="0" algn="l">
              <a:lnSpc>
                <a:spcPct val="115000"/>
              </a:lnSpc>
              <a:spcBef>
                <a:spcPts val="0"/>
              </a:spcBef>
              <a:spcAft>
                <a:spcPts val="0"/>
              </a:spcAft>
              <a:buSzPts val="1400"/>
              <a:buChar char="○"/>
            </a:pPr>
            <a:r>
              <a:rPr lang="en"/>
              <a:t>Traditional methods using structural features</a:t>
            </a:r>
            <a:endParaRPr/>
          </a:p>
          <a:p>
            <a:pPr indent="-317500" lvl="1" marL="914400" rtl="0" algn="l">
              <a:lnSpc>
                <a:spcPct val="115000"/>
              </a:lnSpc>
              <a:spcBef>
                <a:spcPts val="0"/>
              </a:spcBef>
              <a:spcAft>
                <a:spcPts val="0"/>
              </a:spcAft>
              <a:buSzPts val="1400"/>
              <a:buChar char="○"/>
            </a:pPr>
            <a:r>
              <a:rPr lang="en"/>
              <a:t>Clustering</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Lack of data, particularly on protein complexes</a:t>
            </a:r>
            <a:endParaRPr/>
          </a:p>
          <a:p>
            <a:pPr indent="-317500" lvl="1" marL="914400" rtl="0" algn="l">
              <a:lnSpc>
                <a:spcPct val="115000"/>
              </a:lnSpc>
              <a:spcBef>
                <a:spcPts val="0"/>
              </a:spcBef>
              <a:spcAft>
                <a:spcPts val="0"/>
              </a:spcAft>
              <a:buSzPts val="1400"/>
              <a:buChar char="○"/>
            </a:pPr>
            <a:r>
              <a:rPr lang="en"/>
              <a:t>Lack of data on disordered proteins</a:t>
            </a:r>
            <a:endParaRPr/>
          </a:p>
          <a:p>
            <a:pPr indent="0" lvl="0" marL="0" rtl="0" algn="l">
              <a:lnSpc>
                <a:spcPct val="115000"/>
              </a:lnSpc>
              <a:spcBef>
                <a:spcPts val="0"/>
              </a:spcBef>
              <a:spcAft>
                <a:spcPts val="0"/>
              </a:spcAft>
              <a:buNone/>
            </a:pPr>
            <a:r>
              <a:t/>
            </a:r>
            <a:endParaRPr/>
          </a:p>
        </p:txBody>
      </p:sp>
      <p:sp>
        <p:nvSpPr>
          <p:cNvPr id="342" name="Google Shape;342;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43" name="Google Shape;343;p54"/>
          <p:cNvPicPr preferRelativeResize="0"/>
          <p:nvPr/>
        </p:nvPicPr>
        <p:blipFill>
          <a:blip r:embed="rId4">
            <a:alphaModFix/>
          </a:blip>
          <a:stretch>
            <a:fillRect/>
          </a:stretch>
        </p:blipFill>
        <p:spPr>
          <a:xfrm>
            <a:off x="377325" y="1050000"/>
            <a:ext cx="3970301" cy="2917222"/>
          </a:xfrm>
          <a:prstGeom prst="rect">
            <a:avLst/>
          </a:prstGeom>
          <a:noFill/>
          <a:ln>
            <a:noFill/>
          </a:ln>
        </p:spPr>
      </p:pic>
      <p:sp>
        <p:nvSpPr>
          <p:cNvPr id="344" name="Google Shape;344;p54"/>
          <p:cNvSpPr txBox="1"/>
          <p:nvPr/>
        </p:nvSpPr>
        <p:spPr>
          <a:xfrm>
            <a:off x="1522588" y="40917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(PDBe)</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0" name="Google Shape;350;p5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Gene Expression</a:t>
            </a:r>
            <a:endParaRPr>
              <a:solidFill>
                <a:srgbClr val="4A86E8"/>
              </a:solidFill>
            </a:endParaRPr>
          </a:p>
        </p:txBody>
      </p:sp>
      <p:sp>
        <p:nvSpPr>
          <p:cNvPr id="351" name="Google Shape;351;p55"/>
          <p:cNvSpPr txBox="1"/>
          <p:nvPr/>
        </p:nvSpPr>
        <p:spPr>
          <a:xfrm>
            <a:off x="4122700" y="870050"/>
            <a:ext cx="4909500" cy="2916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Example prediction tasks</a:t>
            </a:r>
            <a:endParaRPr b="1" sz="1300"/>
          </a:p>
          <a:p>
            <a:pPr indent="-311150" lvl="1" marL="914400" rtl="0" algn="l">
              <a:lnSpc>
                <a:spcPct val="115000"/>
              </a:lnSpc>
              <a:spcBef>
                <a:spcPts val="0"/>
              </a:spcBef>
              <a:spcAft>
                <a:spcPts val="0"/>
              </a:spcAft>
              <a:buSzPts val="1300"/>
              <a:buChar char="○"/>
            </a:pPr>
            <a:r>
              <a:rPr lang="en" sz="1300"/>
              <a:t>Intergenic interactions or co-expression</a:t>
            </a:r>
            <a:endParaRPr sz="1300"/>
          </a:p>
          <a:p>
            <a:pPr indent="-311150" lvl="1" marL="914400" rtl="0" algn="l">
              <a:lnSpc>
                <a:spcPct val="115000"/>
              </a:lnSpc>
              <a:spcBef>
                <a:spcPts val="0"/>
              </a:spcBef>
              <a:spcAft>
                <a:spcPts val="0"/>
              </a:spcAft>
              <a:buSzPts val="1300"/>
              <a:buChar char="○"/>
            </a:pPr>
            <a:r>
              <a:rPr lang="en" sz="1300"/>
              <a:t>Organization of transcription machinery</a:t>
            </a:r>
            <a:endParaRPr sz="1300"/>
          </a:p>
          <a:p>
            <a:pPr indent="-311150" lvl="0" marL="457200" rtl="0" algn="l">
              <a:lnSpc>
                <a:spcPct val="115000"/>
              </a:lnSpc>
              <a:spcBef>
                <a:spcPts val="0"/>
              </a:spcBef>
              <a:spcAft>
                <a:spcPts val="0"/>
              </a:spcAft>
              <a:buSzPts val="1300"/>
              <a:buChar char="●"/>
            </a:pPr>
            <a:r>
              <a:rPr b="1" lang="en" sz="1300"/>
              <a:t>Recommended models</a:t>
            </a:r>
            <a:endParaRPr b="1" sz="1300"/>
          </a:p>
          <a:p>
            <a:pPr indent="-311150" lvl="1" marL="914400" rtl="0" algn="l">
              <a:lnSpc>
                <a:spcPct val="115000"/>
              </a:lnSpc>
              <a:spcBef>
                <a:spcPts val="0"/>
              </a:spcBef>
              <a:spcAft>
                <a:spcPts val="0"/>
              </a:spcAft>
              <a:buSzPts val="1300"/>
              <a:buChar char="○"/>
            </a:pPr>
            <a:r>
              <a:rPr lang="en" sz="1300"/>
              <a:t>Clustering</a:t>
            </a:r>
            <a:endParaRPr sz="1300"/>
          </a:p>
          <a:p>
            <a:pPr indent="-311150" lvl="1" marL="914400" rtl="0" algn="l">
              <a:lnSpc>
                <a:spcPct val="115000"/>
              </a:lnSpc>
              <a:spcBef>
                <a:spcPts val="0"/>
              </a:spcBef>
              <a:spcAft>
                <a:spcPts val="0"/>
              </a:spcAft>
              <a:buSzPts val="1300"/>
              <a:buChar char="○"/>
            </a:pPr>
            <a:r>
              <a:rPr lang="en" sz="1300"/>
              <a:t>CNNs</a:t>
            </a:r>
            <a:endParaRPr sz="1300"/>
          </a:p>
          <a:p>
            <a:pPr indent="-311150" lvl="1" marL="914400" rtl="0" algn="l">
              <a:lnSpc>
                <a:spcPct val="115000"/>
              </a:lnSpc>
              <a:spcBef>
                <a:spcPts val="0"/>
              </a:spcBef>
              <a:spcAft>
                <a:spcPts val="0"/>
              </a:spcAft>
              <a:buSzPts val="1300"/>
              <a:buChar char="○"/>
            </a:pPr>
            <a:r>
              <a:rPr lang="en" sz="1300"/>
              <a:t>Autoencoders</a:t>
            </a:r>
            <a:endParaRPr sz="1300"/>
          </a:p>
          <a:p>
            <a:pPr indent="-311150" lvl="0" marL="457200" rtl="0" algn="l">
              <a:lnSpc>
                <a:spcPct val="115000"/>
              </a:lnSpc>
              <a:spcBef>
                <a:spcPts val="0"/>
              </a:spcBef>
              <a:spcAft>
                <a:spcPts val="0"/>
              </a:spcAft>
              <a:buSzPts val="1300"/>
              <a:buChar char="●"/>
            </a:pPr>
            <a:r>
              <a:rPr b="1" lang="en" sz="1300"/>
              <a:t>Challenges</a:t>
            </a:r>
            <a:endParaRPr b="1" sz="1300"/>
          </a:p>
          <a:p>
            <a:pPr indent="-311150" lvl="1" marL="914400" rtl="0" algn="l">
              <a:lnSpc>
                <a:spcPct val="115000"/>
              </a:lnSpc>
              <a:spcBef>
                <a:spcPts val="0"/>
              </a:spcBef>
              <a:spcAft>
                <a:spcPts val="0"/>
              </a:spcAft>
              <a:buSzPts val="1300"/>
              <a:buChar char="○"/>
            </a:pPr>
            <a:r>
              <a:rPr lang="en" sz="1300"/>
              <a:t>Unclear link between co-expression and function</a:t>
            </a:r>
            <a:endParaRPr sz="1300"/>
          </a:p>
          <a:p>
            <a:pPr indent="-311150" lvl="1" marL="914400" rtl="0" algn="l">
              <a:lnSpc>
                <a:spcPct val="115000"/>
              </a:lnSpc>
              <a:spcBef>
                <a:spcPts val="0"/>
              </a:spcBef>
              <a:spcAft>
                <a:spcPts val="0"/>
              </a:spcAft>
              <a:buSzPts val="1300"/>
              <a:buChar char="○"/>
            </a:pPr>
            <a:r>
              <a:rPr lang="en" sz="1300"/>
              <a:t>High dimensionality</a:t>
            </a:r>
            <a:endParaRPr sz="1300"/>
          </a:p>
          <a:p>
            <a:pPr indent="-311150" lvl="1" marL="914400" rtl="0" algn="l">
              <a:lnSpc>
                <a:spcPct val="115000"/>
              </a:lnSpc>
              <a:spcBef>
                <a:spcPts val="0"/>
              </a:spcBef>
              <a:spcAft>
                <a:spcPts val="0"/>
              </a:spcAft>
              <a:buSzPts val="1300"/>
              <a:buChar char="○"/>
            </a:pPr>
            <a:r>
              <a:rPr lang="en" sz="1300"/>
              <a:t>High noise</a:t>
            </a:r>
            <a:endParaRPr sz="1300"/>
          </a:p>
          <a:p>
            <a:pPr indent="0" lvl="0" marL="0" rtl="0" algn="l">
              <a:lnSpc>
                <a:spcPct val="115000"/>
              </a:lnSpc>
              <a:spcBef>
                <a:spcPts val="0"/>
              </a:spcBef>
              <a:spcAft>
                <a:spcPts val="0"/>
              </a:spcAft>
              <a:buNone/>
            </a:pPr>
            <a:r>
              <a:t/>
            </a:r>
            <a:endParaRPr sz="1300"/>
          </a:p>
        </p:txBody>
      </p:sp>
      <p:sp>
        <p:nvSpPr>
          <p:cNvPr id="352" name="Google Shape;352;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53" name="Google Shape;353;p55"/>
          <p:cNvPicPr preferRelativeResize="0"/>
          <p:nvPr/>
        </p:nvPicPr>
        <p:blipFill>
          <a:blip r:embed="rId4">
            <a:alphaModFix/>
          </a:blip>
          <a:stretch>
            <a:fillRect/>
          </a:stretch>
        </p:blipFill>
        <p:spPr>
          <a:xfrm>
            <a:off x="584025" y="870050"/>
            <a:ext cx="3538675" cy="3538675"/>
          </a:xfrm>
          <a:prstGeom prst="rect">
            <a:avLst/>
          </a:prstGeom>
          <a:noFill/>
          <a:ln>
            <a:noFill/>
          </a:ln>
        </p:spPr>
      </p:pic>
      <p:sp>
        <p:nvSpPr>
          <p:cNvPr id="354" name="Google Shape;354;p55"/>
          <p:cNvSpPr txBox="1"/>
          <p:nvPr/>
        </p:nvSpPr>
        <p:spPr>
          <a:xfrm>
            <a:off x="1436488" y="43101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kurzweilai.net</a:t>
            </a:r>
            <a:r>
              <a:rPr lang="en">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chemeClr val="accent2"/>
                </a:solidFill>
              </a:rPr>
              <a:t>AI/ML Applications </a:t>
            </a:r>
            <a:endParaRPr sz="4000">
              <a:solidFill>
                <a:schemeClr val="accent2"/>
              </a:solidFill>
            </a:endParaRPr>
          </a:p>
          <a:p>
            <a:pPr indent="0" lvl="0" marL="0" rtl="0" algn="ctr">
              <a:spcBef>
                <a:spcPts val="0"/>
              </a:spcBef>
              <a:spcAft>
                <a:spcPts val="0"/>
              </a:spcAft>
              <a:buNone/>
            </a:pPr>
            <a:r>
              <a:rPr lang="en" sz="4000">
                <a:solidFill>
                  <a:schemeClr val="accent2"/>
                </a:solidFill>
              </a:rPr>
              <a:t>in Biology and Chemistry</a:t>
            </a:r>
            <a:endParaRPr sz="4000">
              <a:solidFill>
                <a:schemeClr val="accent2"/>
              </a:solidFill>
            </a:endParaRPr>
          </a:p>
        </p:txBody>
      </p:sp>
      <p:sp>
        <p:nvSpPr>
          <p:cNvPr id="185" name="Google Shape;185;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0" name="Google Shape;360;p5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Mass Spectrometry</a:t>
            </a:r>
            <a:endParaRPr>
              <a:solidFill>
                <a:srgbClr val="4A86E8"/>
              </a:solidFill>
            </a:endParaRPr>
          </a:p>
        </p:txBody>
      </p:sp>
      <p:sp>
        <p:nvSpPr>
          <p:cNvPr id="361" name="Google Shape;361;p56"/>
          <p:cNvSpPr txBox="1"/>
          <p:nvPr/>
        </p:nvSpPr>
        <p:spPr>
          <a:xfrm>
            <a:off x="3990175" y="783700"/>
            <a:ext cx="46239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Detecting peaks in spectra</a:t>
            </a:r>
            <a:endParaRPr/>
          </a:p>
          <a:p>
            <a:pPr indent="-317500" lvl="1" marL="914400" rtl="0" algn="l">
              <a:lnSpc>
                <a:spcPct val="115000"/>
              </a:lnSpc>
              <a:spcBef>
                <a:spcPts val="0"/>
              </a:spcBef>
              <a:spcAft>
                <a:spcPts val="0"/>
              </a:spcAft>
              <a:buSzPts val="1400"/>
              <a:buChar char="○"/>
            </a:pPr>
            <a:r>
              <a:rPr lang="en"/>
              <a:t>Metabolite annotation</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CNNs using spectral data</a:t>
            </a:r>
            <a:endParaRPr/>
          </a:p>
          <a:p>
            <a:pPr indent="-317500" lvl="1" marL="914400" rtl="0" algn="l">
              <a:lnSpc>
                <a:spcPct val="115000"/>
              </a:lnSpc>
              <a:spcBef>
                <a:spcPts val="0"/>
              </a:spcBef>
              <a:spcAft>
                <a:spcPts val="0"/>
              </a:spcAft>
              <a:buSzPts val="1400"/>
              <a:buChar char="○"/>
            </a:pPr>
            <a:r>
              <a:rPr lang="en"/>
              <a:t>Traditional methods using derived features</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Lack of standardized benchmarks</a:t>
            </a:r>
            <a:endParaRPr/>
          </a:p>
          <a:p>
            <a:pPr indent="-317500" lvl="1" marL="914400" rtl="0" algn="l">
              <a:lnSpc>
                <a:spcPct val="115000"/>
              </a:lnSpc>
              <a:spcBef>
                <a:spcPts val="0"/>
              </a:spcBef>
              <a:spcAft>
                <a:spcPts val="0"/>
              </a:spcAft>
              <a:buSzPts val="1400"/>
              <a:buChar char="○"/>
            </a:pPr>
            <a:r>
              <a:rPr lang="en"/>
              <a:t>Normalization required between different datasets</a:t>
            </a:r>
            <a:endParaRPr/>
          </a:p>
          <a:p>
            <a:pPr indent="0" lvl="0" marL="0" rtl="0" algn="l">
              <a:lnSpc>
                <a:spcPct val="115000"/>
              </a:lnSpc>
              <a:spcBef>
                <a:spcPts val="0"/>
              </a:spcBef>
              <a:spcAft>
                <a:spcPts val="0"/>
              </a:spcAft>
              <a:buNone/>
            </a:pPr>
            <a:r>
              <a:t/>
            </a:r>
            <a:endParaRPr/>
          </a:p>
        </p:txBody>
      </p:sp>
      <p:sp>
        <p:nvSpPr>
          <p:cNvPr id="362" name="Google Shape;362;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3" name="Google Shape;363;p56"/>
          <p:cNvSpPr txBox="1"/>
          <p:nvPr/>
        </p:nvSpPr>
        <p:spPr>
          <a:xfrm>
            <a:off x="875563" y="4063313"/>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(wikipedia)</a:t>
            </a:r>
            <a:endParaRPr>
              <a:latin typeface="Roboto"/>
              <a:ea typeface="Roboto"/>
              <a:cs typeface="Roboto"/>
              <a:sym typeface="Roboto"/>
            </a:endParaRPr>
          </a:p>
        </p:txBody>
      </p:sp>
      <p:pic>
        <p:nvPicPr>
          <p:cNvPr id="364" name="Google Shape;364;p56"/>
          <p:cNvPicPr preferRelativeResize="0"/>
          <p:nvPr/>
        </p:nvPicPr>
        <p:blipFill>
          <a:blip r:embed="rId4">
            <a:alphaModFix/>
          </a:blip>
          <a:stretch>
            <a:fillRect/>
          </a:stretch>
        </p:blipFill>
        <p:spPr>
          <a:xfrm>
            <a:off x="501000" y="975025"/>
            <a:ext cx="3418350" cy="3088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0" name="Google Shape;370;p57"/>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Images</a:t>
            </a:r>
            <a:endParaRPr>
              <a:solidFill>
                <a:srgbClr val="4A86E8"/>
              </a:solidFill>
            </a:endParaRPr>
          </a:p>
        </p:txBody>
      </p:sp>
      <p:sp>
        <p:nvSpPr>
          <p:cNvPr id="371" name="Google Shape;371;p57"/>
          <p:cNvSpPr txBox="1"/>
          <p:nvPr/>
        </p:nvSpPr>
        <p:spPr>
          <a:xfrm>
            <a:off x="4172550" y="760800"/>
            <a:ext cx="46239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Medical image recognition</a:t>
            </a:r>
            <a:endParaRPr/>
          </a:p>
          <a:p>
            <a:pPr indent="-317500" lvl="1" marL="914400" rtl="0" algn="l">
              <a:lnSpc>
                <a:spcPct val="115000"/>
              </a:lnSpc>
              <a:spcBef>
                <a:spcPts val="0"/>
              </a:spcBef>
              <a:spcAft>
                <a:spcPts val="0"/>
              </a:spcAft>
              <a:buSzPts val="1400"/>
              <a:buChar char="○"/>
            </a:pPr>
            <a:r>
              <a:rPr lang="en"/>
              <a:t>Cryo-EM image reconstruction</a:t>
            </a:r>
            <a:endParaRPr/>
          </a:p>
          <a:p>
            <a:pPr indent="-317500" lvl="1" marL="914400" rtl="0" algn="l">
              <a:lnSpc>
                <a:spcPct val="115000"/>
              </a:lnSpc>
              <a:spcBef>
                <a:spcPts val="0"/>
              </a:spcBef>
              <a:spcAft>
                <a:spcPts val="0"/>
              </a:spcAft>
              <a:buSzPts val="1400"/>
              <a:buChar char="○"/>
            </a:pPr>
            <a:r>
              <a:rPr lang="en"/>
              <a:t>RNA-sequencing profiles</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2D CNNs and residual networks</a:t>
            </a:r>
            <a:endParaRPr/>
          </a:p>
          <a:p>
            <a:pPr indent="-317500" lvl="1" marL="914400" rtl="0" algn="l">
              <a:lnSpc>
                <a:spcPct val="115000"/>
              </a:lnSpc>
              <a:spcBef>
                <a:spcPts val="0"/>
              </a:spcBef>
              <a:spcAft>
                <a:spcPts val="0"/>
              </a:spcAft>
              <a:buSzPts val="1400"/>
              <a:buChar char="○"/>
            </a:pPr>
            <a:r>
              <a:rPr lang="en"/>
              <a:t>Autoencoders</a:t>
            </a:r>
            <a:endParaRPr/>
          </a:p>
          <a:p>
            <a:pPr indent="-317500" lvl="1" marL="914400" rtl="0" algn="l">
              <a:lnSpc>
                <a:spcPct val="115000"/>
              </a:lnSpc>
              <a:spcBef>
                <a:spcPts val="0"/>
              </a:spcBef>
              <a:spcAft>
                <a:spcPts val="0"/>
              </a:spcAft>
              <a:buSzPts val="1400"/>
              <a:buChar char="○"/>
            </a:pPr>
            <a:r>
              <a:rPr lang="en"/>
              <a:t>Traditional methods using image features</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Systematic difference in data collection affect prediction</a:t>
            </a:r>
            <a:endParaRPr/>
          </a:p>
          <a:p>
            <a:pPr indent="-317500" lvl="1" marL="914400" rtl="0" algn="l">
              <a:lnSpc>
                <a:spcPct val="115000"/>
              </a:lnSpc>
              <a:spcBef>
                <a:spcPts val="0"/>
              </a:spcBef>
              <a:spcAft>
                <a:spcPts val="0"/>
              </a:spcAft>
              <a:buSzPts val="1400"/>
              <a:buChar char="○"/>
            </a:pPr>
            <a:r>
              <a:rPr lang="en"/>
              <a:t>Hard to obtain large datasets of consistent data</a:t>
            </a:r>
            <a:endParaRPr/>
          </a:p>
          <a:p>
            <a:pPr indent="0" lvl="0" marL="0" rtl="0" algn="l">
              <a:lnSpc>
                <a:spcPct val="115000"/>
              </a:lnSpc>
              <a:spcBef>
                <a:spcPts val="0"/>
              </a:spcBef>
              <a:spcAft>
                <a:spcPts val="0"/>
              </a:spcAft>
              <a:buNone/>
            </a:pPr>
            <a:r>
              <a:t/>
            </a:r>
            <a:endParaRPr/>
          </a:p>
        </p:txBody>
      </p:sp>
      <p:sp>
        <p:nvSpPr>
          <p:cNvPr id="372" name="Google Shape;372;p57"/>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3" name="Google Shape;373;p57"/>
          <p:cNvSpPr txBox="1"/>
          <p:nvPr/>
        </p:nvSpPr>
        <p:spPr>
          <a:xfrm>
            <a:off x="898763" y="34759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Ross, 2020</a:t>
            </a:r>
            <a:r>
              <a:rPr lang="en">
                <a:latin typeface="Roboto"/>
                <a:ea typeface="Roboto"/>
                <a:cs typeface="Roboto"/>
                <a:sym typeface="Roboto"/>
              </a:rPr>
              <a:t>)</a:t>
            </a:r>
            <a:endParaRPr>
              <a:latin typeface="Roboto"/>
              <a:ea typeface="Roboto"/>
              <a:cs typeface="Roboto"/>
              <a:sym typeface="Roboto"/>
            </a:endParaRPr>
          </a:p>
        </p:txBody>
      </p:sp>
      <p:pic>
        <p:nvPicPr>
          <p:cNvPr id="374" name="Google Shape;374;p57"/>
          <p:cNvPicPr preferRelativeResize="0"/>
          <p:nvPr/>
        </p:nvPicPr>
        <p:blipFill>
          <a:blip r:embed="rId4">
            <a:alphaModFix/>
          </a:blip>
          <a:stretch>
            <a:fillRect/>
          </a:stretch>
        </p:blipFill>
        <p:spPr>
          <a:xfrm>
            <a:off x="191725" y="1364900"/>
            <a:ext cx="3980825" cy="2111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0" name="Google Shape;380;p58"/>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Molecular Structure</a:t>
            </a:r>
            <a:endParaRPr>
              <a:solidFill>
                <a:srgbClr val="4A86E8"/>
              </a:solidFill>
            </a:endParaRPr>
          </a:p>
        </p:txBody>
      </p:sp>
      <p:sp>
        <p:nvSpPr>
          <p:cNvPr id="381" name="Google Shape;381;p58"/>
          <p:cNvSpPr txBox="1"/>
          <p:nvPr/>
        </p:nvSpPr>
        <p:spPr>
          <a:xfrm>
            <a:off x="3801175" y="638975"/>
            <a:ext cx="48351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Antibiotic activity</a:t>
            </a:r>
            <a:endParaRPr/>
          </a:p>
          <a:p>
            <a:pPr indent="-317500" lvl="1" marL="914400" rtl="0" algn="l">
              <a:lnSpc>
                <a:spcPct val="115000"/>
              </a:lnSpc>
              <a:spcBef>
                <a:spcPts val="0"/>
              </a:spcBef>
              <a:spcAft>
                <a:spcPts val="0"/>
              </a:spcAft>
              <a:buSzPts val="1400"/>
              <a:buChar char="○"/>
            </a:pPr>
            <a:r>
              <a:rPr lang="en"/>
              <a:t>Drug toxicity</a:t>
            </a:r>
            <a:endParaRPr/>
          </a:p>
          <a:p>
            <a:pPr indent="-317500" lvl="1" marL="914400" rtl="0" algn="l">
              <a:lnSpc>
                <a:spcPct val="115000"/>
              </a:lnSpc>
              <a:spcBef>
                <a:spcPts val="0"/>
              </a:spcBef>
              <a:spcAft>
                <a:spcPts val="0"/>
              </a:spcAft>
              <a:buSzPts val="1400"/>
              <a:buChar char="○"/>
            </a:pPr>
            <a:r>
              <a:rPr lang="en"/>
              <a:t>Protein-ligand docking</a:t>
            </a:r>
            <a:endParaRPr/>
          </a:p>
          <a:p>
            <a:pPr indent="-317500" lvl="1" marL="914400" rtl="0" algn="l">
              <a:lnSpc>
                <a:spcPct val="115000"/>
              </a:lnSpc>
              <a:spcBef>
                <a:spcPts val="0"/>
              </a:spcBef>
              <a:spcAft>
                <a:spcPts val="0"/>
              </a:spcAft>
              <a:buSzPts val="1400"/>
              <a:buChar char="○"/>
            </a:pPr>
            <a:r>
              <a:rPr lang="en"/>
              <a:t>Novel drug discovery</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CNNs using molecular graph</a:t>
            </a:r>
            <a:endParaRPr/>
          </a:p>
          <a:p>
            <a:pPr indent="-317500" lvl="1" marL="914400" rtl="0" algn="l">
              <a:lnSpc>
                <a:spcPct val="115000"/>
              </a:lnSpc>
              <a:spcBef>
                <a:spcPts val="0"/>
              </a:spcBef>
              <a:spcAft>
                <a:spcPts val="0"/>
              </a:spcAft>
              <a:buSzPts val="1400"/>
              <a:buChar char="○"/>
            </a:pPr>
            <a:r>
              <a:rPr lang="en"/>
              <a:t>Traditional methods or multilayer perceptrons using molecular properties</a:t>
            </a:r>
            <a:endParaRPr/>
          </a:p>
          <a:p>
            <a:pPr indent="-317500" lvl="1" marL="914400" rtl="0" algn="l">
              <a:lnSpc>
                <a:spcPct val="115000"/>
              </a:lnSpc>
              <a:spcBef>
                <a:spcPts val="0"/>
              </a:spcBef>
              <a:spcAft>
                <a:spcPts val="0"/>
              </a:spcAft>
              <a:buSzPts val="1400"/>
              <a:buChar char="○"/>
            </a:pPr>
            <a:r>
              <a:rPr lang="en"/>
              <a:t>RNNs using text-based representations of molecular structure such as SMILES</a:t>
            </a:r>
            <a:endParaRPr/>
          </a:p>
          <a:p>
            <a:pPr indent="-317500" lvl="1" marL="914400" rtl="0" algn="l">
              <a:lnSpc>
                <a:spcPct val="115000"/>
              </a:lnSpc>
              <a:spcBef>
                <a:spcPts val="0"/>
              </a:spcBef>
              <a:spcAft>
                <a:spcPts val="0"/>
              </a:spcAft>
              <a:buSzPts val="1400"/>
              <a:buChar char="○"/>
            </a:pPr>
            <a:r>
              <a:rPr lang="en"/>
              <a:t>Autoencoders</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Experimental data available for only a tiny fraction of possible small molecules</a:t>
            </a:r>
            <a:endParaRPr/>
          </a:p>
        </p:txBody>
      </p:sp>
      <p:sp>
        <p:nvSpPr>
          <p:cNvPr id="382" name="Google Shape;382;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3" name="Google Shape;383;p58"/>
          <p:cNvSpPr txBox="1"/>
          <p:nvPr/>
        </p:nvSpPr>
        <p:spPr>
          <a:xfrm>
            <a:off x="1198688" y="42510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(wikipedia)</a:t>
            </a:r>
            <a:endParaRPr>
              <a:latin typeface="Roboto"/>
              <a:ea typeface="Roboto"/>
              <a:cs typeface="Roboto"/>
              <a:sym typeface="Roboto"/>
            </a:endParaRPr>
          </a:p>
        </p:txBody>
      </p:sp>
      <p:pic>
        <p:nvPicPr>
          <p:cNvPr id="384" name="Google Shape;384;p58"/>
          <p:cNvPicPr preferRelativeResize="0"/>
          <p:nvPr/>
        </p:nvPicPr>
        <p:blipFill>
          <a:blip r:embed="rId4">
            <a:alphaModFix/>
          </a:blip>
          <a:stretch>
            <a:fillRect/>
          </a:stretch>
        </p:blipFill>
        <p:spPr>
          <a:xfrm>
            <a:off x="719801" y="893425"/>
            <a:ext cx="2696450" cy="3181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0" name="Google Shape;390;p59"/>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Protein-protein Interaction Network</a:t>
            </a:r>
            <a:endParaRPr>
              <a:solidFill>
                <a:srgbClr val="4A86E8"/>
              </a:solidFill>
            </a:endParaRPr>
          </a:p>
        </p:txBody>
      </p:sp>
      <p:sp>
        <p:nvSpPr>
          <p:cNvPr id="391" name="Google Shape;391;p59"/>
          <p:cNvSpPr txBox="1"/>
          <p:nvPr/>
        </p:nvSpPr>
        <p:spPr>
          <a:xfrm>
            <a:off x="3778900" y="783700"/>
            <a:ext cx="5160900" cy="2630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Polypharmacology side effects</a:t>
            </a:r>
            <a:endParaRPr/>
          </a:p>
          <a:p>
            <a:pPr indent="-317500" lvl="1" marL="914400" rtl="0" algn="l">
              <a:lnSpc>
                <a:spcPct val="115000"/>
              </a:lnSpc>
              <a:spcBef>
                <a:spcPts val="0"/>
              </a:spcBef>
              <a:spcAft>
                <a:spcPts val="0"/>
              </a:spcAft>
              <a:buSzPts val="1400"/>
              <a:buChar char="○"/>
            </a:pPr>
            <a:r>
              <a:rPr lang="en"/>
              <a:t>Protein function</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CNNs </a:t>
            </a:r>
            <a:endParaRPr/>
          </a:p>
          <a:p>
            <a:pPr indent="-317500" lvl="1" marL="914400" rtl="0" algn="l">
              <a:lnSpc>
                <a:spcPct val="115000"/>
              </a:lnSpc>
              <a:spcBef>
                <a:spcPts val="0"/>
              </a:spcBef>
              <a:spcAft>
                <a:spcPts val="0"/>
              </a:spcAft>
              <a:buSzPts val="1400"/>
              <a:buChar char="○"/>
            </a:pPr>
            <a:r>
              <a:rPr lang="en"/>
              <a:t>Graph embedding</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Interaction networks can be incomplete</a:t>
            </a:r>
            <a:endParaRPr/>
          </a:p>
          <a:p>
            <a:pPr indent="-317500" lvl="1" marL="914400" rtl="0" algn="l">
              <a:lnSpc>
                <a:spcPct val="115000"/>
              </a:lnSpc>
              <a:spcBef>
                <a:spcPts val="0"/>
              </a:spcBef>
              <a:spcAft>
                <a:spcPts val="0"/>
              </a:spcAft>
              <a:buSzPts val="1400"/>
              <a:buChar char="○"/>
            </a:pPr>
            <a:r>
              <a:rPr lang="en"/>
              <a:t>Cellular location affects whether proteins interact</a:t>
            </a:r>
            <a:endParaRPr/>
          </a:p>
          <a:p>
            <a:pPr indent="-317500" lvl="1" marL="914400" rtl="0" algn="l">
              <a:lnSpc>
                <a:spcPct val="115000"/>
              </a:lnSpc>
              <a:spcBef>
                <a:spcPts val="0"/>
              </a:spcBef>
              <a:spcAft>
                <a:spcPts val="0"/>
              </a:spcAft>
              <a:buSzPts val="1400"/>
              <a:buChar char="○"/>
            </a:pPr>
            <a:r>
              <a:rPr lang="en"/>
              <a:t>High number of possible combinations</a:t>
            </a:r>
            <a:endParaRPr/>
          </a:p>
        </p:txBody>
      </p:sp>
      <p:sp>
        <p:nvSpPr>
          <p:cNvPr id="392" name="Google Shape;392;p59"/>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3" name="Google Shape;393;p59"/>
          <p:cNvSpPr txBox="1"/>
          <p:nvPr/>
        </p:nvSpPr>
        <p:spPr>
          <a:xfrm>
            <a:off x="1288663" y="39957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(wikipedia)</a:t>
            </a:r>
            <a:endParaRPr>
              <a:latin typeface="Roboto"/>
              <a:ea typeface="Roboto"/>
              <a:cs typeface="Roboto"/>
              <a:sym typeface="Roboto"/>
            </a:endParaRPr>
          </a:p>
        </p:txBody>
      </p:sp>
      <p:pic>
        <p:nvPicPr>
          <p:cNvPr id="394" name="Google Shape;394;p59"/>
          <p:cNvPicPr preferRelativeResize="0"/>
          <p:nvPr/>
        </p:nvPicPr>
        <p:blipFill>
          <a:blip r:embed="rId4">
            <a:alphaModFix/>
          </a:blip>
          <a:stretch>
            <a:fillRect/>
          </a:stretch>
        </p:blipFill>
        <p:spPr>
          <a:xfrm>
            <a:off x="764600" y="1147763"/>
            <a:ext cx="2857500" cy="2847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0" name="Google Shape;400;p60"/>
          <p:cNvSpPr txBox="1"/>
          <p:nvPr>
            <p:ph type="title"/>
          </p:nvPr>
        </p:nvSpPr>
        <p:spPr>
          <a:xfrm>
            <a:off x="311700" y="542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How to choose a Machine Learning method?</a:t>
            </a:r>
            <a:endParaRPr>
              <a:solidFill>
                <a:srgbClr val="4A86E8"/>
              </a:solidFill>
            </a:endParaRPr>
          </a:p>
        </p:txBody>
      </p:sp>
      <p:sp>
        <p:nvSpPr>
          <p:cNvPr id="401" name="Google Shape;401;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02" name="Google Shape;402;p60"/>
          <p:cNvPicPr preferRelativeResize="0"/>
          <p:nvPr/>
        </p:nvPicPr>
        <p:blipFill>
          <a:blip r:embed="rId4">
            <a:alphaModFix/>
          </a:blip>
          <a:stretch>
            <a:fillRect/>
          </a:stretch>
        </p:blipFill>
        <p:spPr>
          <a:xfrm>
            <a:off x="482350" y="662086"/>
            <a:ext cx="8179300" cy="3920764"/>
          </a:xfrm>
          <a:prstGeom prst="rect">
            <a:avLst/>
          </a:prstGeom>
          <a:noFill/>
          <a:ln>
            <a:noFill/>
          </a:ln>
        </p:spPr>
      </p:pic>
      <p:sp>
        <p:nvSpPr>
          <p:cNvPr id="403" name="Google Shape;403;p60"/>
          <p:cNvSpPr txBox="1"/>
          <p:nvPr/>
        </p:nvSpPr>
        <p:spPr>
          <a:xfrm>
            <a:off x="6603813" y="41826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9" name="Google Shape;409;p6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10" name="Google Shape;410;p61"/>
          <p:cNvSpPr txBox="1"/>
          <p:nvPr>
            <p:ph idx="12" type="sldNum"/>
          </p:nvPr>
        </p:nvSpPr>
        <p:spPr>
          <a:xfrm>
            <a:off x="8" y="47300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11" name="Google Shape;411;p61"/>
          <p:cNvSpPr txBox="1"/>
          <p:nvPr/>
        </p:nvSpPr>
        <p:spPr>
          <a:xfrm>
            <a:off x="1738525" y="1581850"/>
            <a:ext cx="7239300" cy="2524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Comparison of different AI/ML algorithms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Recommendations for the use of AI/ML strategies for different data types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Multi-omics Data Analysis</a:t>
            </a:r>
            <a:endParaRPr b="1"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Protein structure prediction with AlphaFold</a:t>
            </a:r>
            <a:endParaRPr sz="1900">
              <a:latin typeface="Roboto"/>
              <a:ea typeface="Roboto"/>
              <a:cs typeface="Roboto"/>
              <a:sym typeface="Roboto"/>
            </a:endParaRPr>
          </a:p>
        </p:txBody>
      </p:sp>
      <p:pic>
        <p:nvPicPr>
          <p:cNvPr id="412" name="Google Shape;412;p61"/>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62"/>
          <p:cNvPicPr preferRelativeResize="0"/>
          <p:nvPr/>
        </p:nvPicPr>
        <p:blipFill>
          <a:blip r:embed="rId3">
            <a:alphaModFix/>
          </a:blip>
          <a:stretch>
            <a:fillRect/>
          </a:stretch>
        </p:blipFill>
        <p:spPr>
          <a:xfrm>
            <a:off x="0" y="4710300"/>
            <a:ext cx="9144000" cy="433200"/>
          </a:xfrm>
          <a:prstGeom prst="rect">
            <a:avLst/>
          </a:prstGeom>
          <a:noFill/>
          <a:ln>
            <a:noFill/>
          </a:ln>
        </p:spPr>
      </p:pic>
      <p:pic>
        <p:nvPicPr>
          <p:cNvPr id="418" name="Google Shape;418;p62"/>
          <p:cNvPicPr preferRelativeResize="0"/>
          <p:nvPr/>
        </p:nvPicPr>
        <p:blipFill>
          <a:blip r:embed="rId4">
            <a:alphaModFix/>
          </a:blip>
          <a:stretch>
            <a:fillRect/>
          </a:stretch>
        </p:blipFill>
        <p:spPr>
          <a:xfrm>
            <a:off x="105350" y="513000"/>
            <a:ext cx="3632666" cy="3956774"/>
          </a:xfrm>
          <a:prstGeom prst="rect">
            <a:avLst/>
          </a:prstGeom>
          <a:noFill/>
          <a:ln>
            <a:noFill/>
          </a:ln>
        </p:spPr>
      </p:pic>
      <p:sp>
        <p:nvSpPr>
          <p:cNvPr id="419" name="Google Shape;419;p62"/>
          <p:cNvSpPr txBox="1"/>
          <p:nvPr/>
        </p:nvSpPr>
        <p:spPr>
          <a:xfrm>
            <a:off x="3540325" y="513000"/>
            <a:ext cx="5364900" cy="4066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Sequencing-based technologies are used to sequence DNA (WGS, WXS) and RNA (RNA-seq)</a:t>
            </a:r>
            <a:endParaRPr sz="1300"/>
          </a:p>
          <a:p>
            <a:pPr indent="-311150" lvl="0" marL="457200" rtl="0" algn="l">
              <a:lnSpc>
                <a:spcPct val="115000"/>
              </a:lnSpc>
              <a:spcBef>
                <a:spcPts val="0"/>
              </a:spcBef>
              <a:spcAft>
                <a:spcPts val="0"/>
              </a:spcAft>
              <a:buSzPts val="1300"/>
              <a:buChar char="●"/>
            </a:pPr>
            <a:r>
              <a:rPr lang="en" sz="1300"/>
              <a:t>Short sequencing reads </a:t>
            </a:r>
            <a:r>
              <a:rPr lang="en" sz="1300"/>
              <a:t>assembled</a:t>
            </a:r>
            <a:r>
              <a:rPr lang="en" sz="1300"/>
              <a:t> into </a:t>
            </a:r>
            <a:r>
              <a:rPr lang="en" sz="1300"/>
              <a:t>genomes</a:t>
            </a:r>
            <a:r>
              <a:rPr lang="en" sz="1300"/>
              <a:t>, exomes, </a:t>
            </a:r>
            <a:r>
              <a:rPr lang="en" sz="1300"/>
              <a:t>transcriptomes</a:t>
            </a:r>
            <a:r>
              <a:rPr lang="en" sz="1300"/>
              <a:t> by de novo or reference based assembly methods.</a:t>
            </a:r>
            <a:endParaRPr sz="1300"/>
          </a:p>
          <a:p>
            <a:pPr indent="-311150" lvl="0" marL="457200" rtl="0" algn="l">
              <a:lnSpc>
                <a:spcPct val="115000"/>
              </a:lnSpc>
              <a:spcBef>
                <a:spcPts val="0"/>
              </a:spcBef>
              <a:spcAft>
                <a:spcPts val="0"/>
              </a:spcAft>
              <a:buSzPts val="1300"/>
              <a:buChar char="●"/>
            </a:pPr>
            <a:r>
              <a:rPr lang="en" sz="1300"/>
              <a:t>Sample specific aberrations are detected and nucleotide sequences are transformed into personalized, amino acid-centric sequence databases.</a:t>
            </a:r>
            <a:endParaRPr sz="1300"/>
          </a:p>
          <a:p>
            <a:pPr indent="-311150" lvl="0" marL="457200" rtl="0" algn="l">
              <a:lnSpc>
                <a:spcPct val="115000"/>
              </a:lnSpc>
              <a:spcBef>
                <a:spcPts val="0"/>
              </a:spcBef>
              <a:spcAft>
                <a:spcPts val="0"/>
              </a:spcAft>
              <a:buSzPts val="1300"/>
              <a:buChar char="●"/>
            </a:pPr>
            <a:r>
              <a:rPr lang="en" sz="1300"/>
              <a:t>Peptide mass spectra derived by LC-MS/MS analysis are then scored and validated against the personalized database</a:t>
            </a:r>
            <a:endParaRPr sz="1300"/>
          </a:p>
          <a:p>
            <a:pPr indent="-311150" lvl="0" marL="457200" rtl="0" algn="l">
              <a:lnSpc>
                <a:spcPct val="115000"/>
              </a:lnSpc>
              <a:spcBef>
                <a:spcPts val="0"/>
              </a:spcBef>
              <a:spcAft>
                <a:spcPts val="0"/>
              </a:spcAft>
              <a:buSzPts val="1300"/>
              <a:buChar char="●"/>
            </a:pPr>
            <a:r>
              <a:rPr lang="en" sz="1300"/>
              <a:t>Depending on the scope of the proteogenomic project, these peptides can then be used to</a:t>
            </a:r>
            <a:endParaRPr sz="1300"/>
          </a:p>
          <a:p>
            <a:pPr indent="-311150" lvl="1" marL="914400" rtl="0" algn="l">
              <a:lnSpc>
                <a:spcPct val="115000"/>
              </a:lnSpc>
              <a:spcBef>
                <a:spcPts val="0"/>
              </a:spcBef>
              <a:spcAft>
                <a:spcPts val="0"/>
              </a:spcAft>
              <a:buSzPts val="1300"/>
              <a:buChar char="○"/>
            </a:pPr>
            <a:r>
              <a:rPr lang="en" sz="1300"/>
              <a:t>aid genome annotation by detection of peptides in unannotated genome regions</a:t>
            </a:r>
            <a:r>
              <a:rPr lang="en" sz="1300"/>
              <a:t>;</a:t>
            </a:r>
            <a:endParaRPr sz="1300"/>
          </a:p>
          <a:p>
            <a:pPr indent="-311150" lvl="1" marL="914400" rtl="0" algn="l">
              <a:lnSpc>
                <a:spcPct val="115000"/>
              </a:lnSpc>
              <a:spcBef>
                <a:spcPts val="0"/>
              </a:spcBef>
              <a:spcAft>
                <a:spcPts val="0"/>
              </a:spcAft>
              <a:buSzPts val="1300"/>
              <a:buChar char="○"/>
            </a:pPr>
            <a:r>
              <a:rPr lang="en" sz="1300"/>
              <a:t>identify tumor-specific mutations translated into the proteome as well as novel protein splice variants; </a:t>
            </a:r>
            <a:endParaRPr sz="1300"/>
          </a:p>
          <a:p>
            <a:pPr indent="-311150" lvl="1" marL="914400" rtl="0" algn="l">
              <a:lnSpc>
                <a:spcPct val="115000"/>
              </a:lnSpc>
              <a:spcBef>
                <a:spcPts val="0"/>
              </a:spcBef>
              <a:spcAft>
                <a:spcPts val="0"/>
              </a:spcAft>
              <a:buSzPts val="1300"/>
              <a:buChar char="○"/>
            </a:pPr>
            <a:r>
              <a:rPr lang="en" sz="1300"/>
              <a:t>detect species-specific peptides in microbial communities.</a:t>
            </a:r>
            <a:endParaRPr sz="1300"/>
          </a:p>
        </p:txBody>
      </p:sp>
      <p:sp>
        <p:nvSpPr>
          <p:cNvPr id="420" name="Google Shape;420;p62"/>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4A86E8"/>
                </a:solidFill>
              </a:rPr>
              <a:t>Sequence-centric Proteogenomics </a:t>
            </a:r>
            <a:endParaRPr sz="2900">
              <a:solidFill>
                <a:srgbClr val="4A86E8"/>
              </a:solidFill>
            </a:endParaRPr>
          </a:p>
        </p:txBody>
      </p:sp>
      <p:sp>
        <p:nvSpPr>
          <p:cNvPr id="421" name="Google Shape;421;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22" name="Google Shape;422;p62"/>
          <p:cNvSpPr txBox="1"/>
          <p:nvPr/>
        </p:nvSpPr>
        <p:spPr>
          <a:xfrm>
            <a:off x="990938" y="4371600"/>
            <a:ext cx="1989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a:t>
            </a:r>
            <a:r>
              <a:rPr lang="en" sz="1000">
                <a:latin typeface="Roboto"/>
                <a:ea typeface="Roboto"/>
                <a:cs typeface="Roboto"/>
                <a:sym typeface="Roboto"/>
              </a:rPr>
              <a:t>Ruggles et al. 2017</a:t>
            </a:r>
            <a:r>
              <a:rPr lang="en" sz="1000">
                <a:latin typeface="Roboto"/>
                <a:ea typeface="Roboto"/>
                <a:cs typeface="Roboto"/>
                <a:sym typeface="Roboto"/>
              </a:rPr>
              <a:t>)</a:t>
            </a:r>
            <a:endParaRPr sz="10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6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8" name="Google Shape;428;p63"/>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Analysis of Proteogenomic relationships</a:t>
            </a:r>
            <a:r>
              <a:rPr lang="en" sz="2800">
                <a:solidFill>
                  <a:srgbClr val="4A86E8"/>
                </a:solidFill>
              </a:rPr>
              <a:t> </a:t>
            </a:r>
            <a:endParaRPr sz="2800">
              <a:solidFill>
                <a:srgbClr val="4A86E8"/>
              </a:solidFill>
            </a:endParaRPr>
          </a:p>
        </p:txBody>
      </p:sp>
      <p:sp>
        <p:nvSpPr>
          <p:cNvPr id="429" name="Google Shape;429;p63"/>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30" name="Google Shape;430;p63"/>
          <p:cNvSpPr txBox="1"/>
          <p:nvPr/>
        </p:nvSpPr>
        <p:spPr>
          <a:xfrm>
            <a:off x="6145475" y="658475"/>
            <a:ext cx="2916900" cy="2401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latin typeface="Roboto"/>
                <a:ea typeface="Roboto"/>
                <a:cs typeface="Roboto"/>
                <a:sym typeface="Roboto"/>
              </a:rPr>
              <a:t>Explores relationships between genomic and proteomic data using correlation, with application to deciphering the effect of mutations on signaling.</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(Ruggles et al. 2017)</a:t>
            </a:r>
            <a:endParaRPr sz="1200">
              <a:latin typeface="Roboto"/>
              <a:ea typeface="Roboto"/>
              <a:cs typeface="Roboto"/>
              <a:sym typeface="Roboto"/>
            </a:endParaRPr>
          </a:p>
        </p:txBody>
      </p:sp>
      <p:sp>
        <p:nvSpPr>
          <p:cNvPr id="431" name="Google Shape;431;p63"/>
          <p:cNvSpPr txBox="1"/>
          <p:nvPr/>
        </p:nvSpPr>
        <p:spPr>
          <a:xfrm>
            <a:off x="223350" y="3220400"/>
            <a:ext cx="8697300" cy="1535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t>A -</a:t>
            </a:r>
            <a:r>
              <a:rPr lang="en" sz="1300"/>
              <a:t> Correlation analysis of mRNA and protein pairs across samples enables the assessment of global</a:t>
            </a:r>
            <a:endParaRPr sz="1300"/>
          </a:p>
          <a:p>
            <a:pPr indent="0" lvl="0" marL="0" rtl="0" algn="just">
              <a:lnSpc>
                <a:spcPct val="115000"/>
              </a:lnSpc>
              <a:spcBef>
                <a:spcPts val="0"/>
              </a:spcBef>
              <a:spcAft>
                <a:spcPts val="0"/>
              </a:spcAft>
              <a:buNone/>
            </a:pPr>
            <a:r>
              <a:rPr lang="en" sz="1300"/>
              <a:t>correlation structure.</a:t>
            </a:r>
            <a:endParaRPr sz="1300"/>
          </a:p>
          <a:p>
            <a:pPr indent="0" lvl="0" marL="0" rtl="0" algn="just">
              <a:lnSpc>
                <a:spcPct val="115000"/>
              </a:lnSpc>
              <a:spcBef>
                <a:spcPts val="0"/>
              </a:spcBef>
              <a:spcAft>
                <a:spcPts val="0"/>
              </a:spcAft>
              <a:buNone/>
            </a:pPr>
            <a:r>
              <a:rPr b="1" lang="en" sz="1300"/>
              <a:t>B - </a:t>
            </a:r>
            <a:r>
              <a:rPr lang="en" sz="1300"/>
              <a:t>Regulatory effects on RNA and protein expression levels caused by copy number aberrations (CNA), genetic variants (eQTL) and microRNAs (miRNAs) can be studied by different correlation-based approaches.</a:t>
            </a:r>
            <a:endParaRPr sz="1300"/>
          </a:p>
          <a:p>
            <a:pPr indent="0" lvl="0" marL="0" rtl="0" algn="just">
              <a:lnSpc>
                <a:spcPct val="115000"/>
              </a:lnSpc>
              <a:spcBef>
                <a:spcPts val="0"/>
              </a:spcBef>
              <a:spcAft>
                <a:spcPts val="0"/>
              </a:spcAft>
              <a:buNone/>
            </a:pPr>
            <a:r>
              <a:rPr b="1" lang="en" sz="1300"/>
              <a:t>C - </a:t>
            </a:r>
            <a:r>
              <a:rPr lang="en" sz="1300"/>
              <a:t>Integrative analysis of genetic variants and PTM sites like phosphorylation can identify functional consequences of genetic variants at the molecular level.</a:t>
            </a:r>
            <a:endParaRPr sz="1300"/>
          </a:p>
        </p:txBody>
      </p:sp>
      <p:pic>
        <p:nvPicPr>
          <p:cNvPr id="432" name="Google Shape;432;p63"/>
          <p:cNvPicPr preferRelativeResize="0"/>
          <p:nvPr/>
        </p:nvPicPr>
        <p:blipFill>
          <a:blip r:embed="rId4">
            <a:alphaModFix/>
          </a:blip>
          <a:stretch>
            <a:fillRect/>
          </a:stretch>
        </p:blipFill>
        <p:spPr>
          <a:xfrm>
            <a:off x="504975" y="497725"/>
            <a:ext cx="5718424" cy="27226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p64"/>
          <p:cNvPicPr preferRelativeResize="0"/>
          <p:nvPr/>
        </p:nvPicPr>
        <p:blipFill>
          <a:blip r:embed="rId3">
            <a:alphaModFix/>
          </a:blip>
          <a:stretch>
            <a:fillRect/>
          </a:stretch>
        </p:blipFill>
        <p:spPr>
          <a:xfrm>
            <a:off x="554225" y="717650"/>
            <a:ext cx="4659151" cy="3746725"/>
          </a:xfrm>
          <a:prstGeom prst="rect">
            <a:avLst/>
          </a:prstGeom>
          <a:noFill/>
          <a:ln>
            <a:noFill/>
          </a:ln>
        </p:spPr>
      </p:pic>
      <p:pic>
        <p:nvPicPr>
          <p:cNvPr id="438" name="Google Shape;438;p64"/>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439" name="Google Shape;439;p64"/>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Integrative modeling of proteogenomic data</a:t>
            </a:r>
            <a:r>
              <a:rPr lang="en" sz="2800">
                <a:solidFill>
                  <a:srgbClr val="4A86E8"/>
                </a:solidFill>
              </a:rPr>
              <a:t> </a:t>
            </a:r>
            <a:endParaRPr sz="2800">
              <a:solidFill>
                <a:srgbClr val="4A86E8"/>
              </a:solidFill>
            </a:endParaRPr>
          </a:p>
        </p:txBody>
      </p:sp>
      <p:sp>
        <p:nvSpPr>
          <p:cNvPr id="440" name="Google Shape;440;p6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41" name="Google Shape;441;p64"/>
          <p:cNvSpPr txBox="1"/>
          <p:nvPr/>
        </p:nvSpPr>
        <p:spPr>
          <a:xfrm>
            <a:off x="479838" y="4261825"/>
            <a:ext cx="1989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(Ruggles et al. 2017)</a:t>
            </a:r>
            <a:endParaRPr sz="1200">
              <a:latin typeface="Roboto"/>
              <a:ea typeface="Roboto"/>
              <a:cs typeface="Roboto"/>
              <a:sym typeface="Roboto"/>
            </a:endParaRPr>
          </a:p>
        </p:txBody>
      </p:sp>
      <p:sp>
        <p:nvSpPr>
          <p:cNvPr id="442" name="Google Shape;442;p64"/>
          <p:cNvSpPr txBox="1"/>
          <p:nvPr/>
        </p:nvSpPr>
        <p:spPr>
          <a:xfrm>
            <a:off x="5213375" y="768600"/>
            <a:ext cx="3837900" cy="36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Use</a:t>
            </a:r>
            <a:r>
              <a:rPr lang="en" sz="1300"/>
              <a:t> statistical and machine learning approaches to do </a:t>
            </a:r>
            <a:r>
              <a:rPr lang="en" sz="1300"/>
              <a:t>integrative modeling and analysis of proteogenomic data.</a:t>
            </a:r>
            <a:endParaRPr sz="1300"/>
          </a:p>
          <a:p>
            <a:pPr indent="0" lvl="0" marL="0" rtl="0" algn="l">
              <a:lnSpc>
                <a:spcPct val="115000"/>
              </a:lnSpc>
              <a:spcBef>
                <a:spcPts val="0"/>
              </a:spcBef>
              <a:spcAft>
                <a:spcPts val="0"/>
              </a:spcAft>
              <a:buNone/>
            </a:pPr>
            <a:r>
              <a:t/>
            </a:r>
            <a:endParaRPr b="1" sz="1300"/>
          </a:p>
          <a:p>
            <a:pPr indent="0" lvl="0" marL="0" rtl="0" algn="l">
              <a:lnSpc>
                <a:spcPct val="115000"/>
              </a:lnSpc>
              <a:spcBef>
                <a:spcPts val="0"/>
              </a:spcBef>
              <a:spcAft>
                <a:spcPts val="0"/>
              </a:spcAft>
              <a:buNone/>
            </a:pPr>
            <a:r>
              <a:rPr b="1" lang="en" sz="1300"/>
              <a:t>A</a:t>
            </a:r>
            <a:r>
              <a:rPr lang="en" sz="1300"/>
              <a:t> - Clustering techniques can be used to do</a:t>
            </a:r>
            <a:endParaRPr sz="1300"/>
          </a:p>
          <a:p>
            <a:pPr indent="0" lvl="0" marL="0" rtl="0" algn="l">
              <a:lnSpc>
                <a:spcPct val="115000"/>
              </a:lnSpc>
              <a:spcBef>
                <a:spcPts val="0"/>
              </a:spcBef>
              <a:spcAft>
                <a:spcPts val="0"/>
              </a:spcAft>
              <a:buNone/>
            </a:pPr>
            <a:r>
              <a:rPr lang="en" sz="1300"/>
              <a:t>multi-omic hierarchical clustering analysis.</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B</a:t>
            </a:r>
            <a:r>
              <a:rPr lang="en" sz="1300"/>
              <a:t> - M</a:t>
            </a:r>
            <a:r>
              <a:rPr lang="en" sz="1300"/>
              <a:t>ultiple data modalities can be used to do p</a:t>
            </a:r>
            <a:r>
              <a:rPr lang="en" sz="1300"/>
              <a:t>redictive modeling for disease diagnosis, prognosis, drug response and drug toxicity.</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C</a:t>
            </a:r>
            <a:r>
              <a:rPr lang="en" sz="1300"/>
              <a:t> - </a:t>
            </a:r>
            <a:r>
              <a:rPr lang="en" sz="1300"/>
              <a:t> Proteogenomic pathway and network modeling can be used to inform network composition and pathway and GO term enrichment.</a:t>
            </a:r>
            <a:endParaRPr sz="1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id="447" name="Google Shape;447;p6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8" name="Google Shape;448;p6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49" name="Google Shape;449;p65"/>
          <p:cNvSpPr txBox="1"/>
          <p:nvPr>
            <p:ph idx="12" type="sldNum"/>
          </p:nvPr>
        </p:nvSpPr>
        <p:spPr>
          <a:xfrm>
            <a:off x="8" y="47300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0" name="Google Shape;450;p65"/>
          <p:cNvSpPr txBox="1"/>
          <p:nvPr/>
        </p:nvSpPr>
        <p:spPr>
          <a:xfrm>
            <a:off x="1738525" y="1581850"/>
            <a:ext cx="7239300" cy="2524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Comparison of different AI/ML algorithms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Recommendations for the use of AI/ML strategies for different data types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Multi-omics Data Analysis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Protein structure prediction with AlphaFold</a:t>
            </a:r>
            <a:endParaRPr b="1" sz="1900">
              <a:latin typeface="Roboto"/>
              <a:ea typeface="Roboto"/>
              <a:cs typeface="Roboto"/>
              <a:sym typeface="Roboto"/>
            </a:endParaRPr>
          </a:p>
        </p:txBody>
      </p:sp>
      <p:pic>
        <p:nvPicPr>
          <p:cNvPr id="451" name="Google Shape;451;p65"/>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2" name="Google Shape;192;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3" name="Google Shape;193;p39"/>
          <p:cNvSpPr txBox="1"/>
          <p:nvPr>
            <p:ph idx="12" type="sldNum"/>
          </p:nvPr>
        </p:nvSpPr>
        <p:spPr>
          <a:xfrm>
            <a:off x="8" y="47300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4" name="Google Shape;194;p39"/>
          <p:cNvSpPr txBox="1"/>
          <p:nvPr/>
        </p:nvSpPr>
        <p:spPr>
          <a:xfrm>
            <a:off x="1738525" y="1581850"/>
            <a:ext cx="7239300" cy="2524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900">
                <a:latin typeface="Roboto"/>
                <a:ea typeface="Roboto"/>
                <a:cs typeface="Roboto"/>
                <a:sym typeface="Roboto"/>
              </a:rPr>
              <a:t>Comparison of different AI/ML algorithms</a:t>
            </a:r>
            <a:endParaRPr b="1"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Recommendations for the use of AI/ML strategies for different data types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Multi-omics Data Analysis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Protein structure prediction with AlphaFold</a:t>
            </a:r>
            <a:endParaRPr sz="1900">
              <a:latin typeface="Roboto"/>
              <a:ea typeface="Roboto"/>
              <a:cs typeface="Roboto"/>
              <a:sym typeface="Roboto"/>
            </a:endParaRPr>
          </a:p>
        </p:txBody>
      </p:sp>
      <p:pic>
        <p:nvPicPr>
          <p:cNvPr id="195" name="Google Shape;195;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6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57" name="Google Shape;457;p66"/>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AlphaFold </a:t>
            </a:r>
            <a:endParaRPr sz="2800">
              <a:solidFill>
                <a:srgbClr val="4A86E8"/>
              </a:solidFill>
            </a:endParaRPr>
          </a:p>
        </p:txBody>
      </p:sp>
      <p:sp>
        <p:nvSpPr>
          <p:cNvPr id="458" name="Google Shape;458;p6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9" name="Google Shape;459;p66"/>
          <p:cNvSpPr txBox="1"/>
          <p:nvPr/>
        </p:nvSpPr>
        <p:spPr>
          <a:xfrm>
            <a:off x="158038" y="607800"/>
            <a:ext cx="8520600" cy="26967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Char char="●"/>
            </a:pPr>
            <a:r>
              <a:rPr lang="en" sz="1600"/>
              <a:t>Determining the 3D structure of proteins is one of the fundamental grand challenges in biology, and solving it has the potential to dramatically deepen our understanding of human health, disease and our environment, with implications for areas like drug design and sustainability.</a:t>
            </a:r>
            <a:endParaRPr sz="1600"/>
          </a:p>
          <a:p>
            <a:pPr indent="-330200" lvl="0" marL="457200" rtl="0" algn="just">
              <a:lnSpc>
                <a:spcPct val="115000"/>
              </a:lnSpc>
              <a:spcBef>
                <a:spcPts val="0"/>
              </a:spcBef>
              <a:spcAft>
                <a:spcPts val="0"/>
              </a:spcAft>
              <a:buSzPts val="1600"/>
              <a:buChar char="●"/>
            </a:pPr>
            <a:r>
              <a:rPr lang="en" sz="1600"/>
              <a:t>AlphaFold, a state-of-the-art AI system developed by DeepMind, is able to computationally predict protein structures with unprecedented accuracy and speed. These predictions are being made freely and openly available to the global scientific community in partnership with EMBL’s European Bioinformatics Institute (EMBL-EBI), opening up new and exciting research avenues at https://alphafold.ebi.ac.uk/.</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pic>
        <p:nvPicPr>
          <p:cNvPr id="464" name="Google Shape;464;p6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65" name="Google Shape;465;p67"/>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AlphaFold Produces Highly Accurate Structures</a:t>
            </a:r>
            <a:endParaRPr sz="2800">
              <a:solidFill>
                <a:srgbClr val="4A86E8"/>
              </a:solidFill>
            </a:endParaRPr>
          </a:p>
        </p:txBody>
      </p:sp>
      <p:sp>
        <p:nvSpPr>
          <p:cNvPr id="466" name="Google Shape;466;p67"/>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67" name="Google Shape;467;p67"/>
          <p:cNvSpPr txBox="1"/>
          <p:nvPr/>
        </p:nvSpPr>
        <p:spPr>
          <a:xfrm>
            <a:off x="311700" y="3029650"/>
            <a:ext cx="8697300" cy="164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200"/>
              <a:t>a</a:t>
            </a:r>
            <a:r>
              <a:rPr b="1" lang="en" sz="1200"/>
              <a:t> -</a:t>
            </a:r>
            <a:r>
              <a:rPr lang="en" sz="1200"/>
              <a:t>The performance of AlphaFold on the CASP14 dataset (n = 87 protein domains) relative to the top-15 entries (out of 146 entries)</a:t>
            </a:r>
            <a:r>
              <a:rPr lang="en" sz="1200"/>
              <a:t>.</a:t>
            </a:r>
            <a:endParaRPr sz="1200"/>
          </a:p>
          <a:p>
            <a:pPr indent="0" lvl="0" marL="0" rtl="0" algn="just">
              <a:lnSpc>
                <a:spcPct val="115000"/>
              </a:lnSpc>
              <a:spcBef>
                <a:spcPts val="0"/>
              </a:spcBef>
              <a:spcAft>
                <a:spcPts val="0"/>
              </a:spcAft>
              <a:buNone/>
            </a:pPr>
            <a:r>
              <a:rPr b="1" lang="en" sz="1200"/>
              <a:t>b</a:t>
            </a:r>
            <a:r>
              <a:rPr b="1" lang="en" sz="1200"/>
              <a:t> - </a:t>
            </a:r>
            <a:r>
              <a:rPr lang="en" sz="1200"/>
              <a:t>Prediction of CASP14 target T1049 (PDB 6Y4F, blue) compared with the true (experimental) structure (green)</a:t>
            </a:r>
            <a:r>
              <a:rPr lang="en" sz="1200"/>
              <a:t>.</a:t>
            </a:r>
            <a:endParaRPr sz="1200"/>
          </a:p>
          <a:p>
            <a:pPr indent="0" lvl="0" marL="0" rtl="0" algn="just">
              <a:lnSpc>
                <a:spcPct val="115000"/>
              </a:lnSpc>
              <a:spcBef>
                <a:spcPts val="0"/>
              </a:spcBef>
              <a:spcAft>
                <a:spcPts val="0"/>
              </a:spcAft>
              <a:buNone/>
            </a:pPr>
            <a:r>
              <a:rPr b="1" lang="en" sz="1200"/>
              <a:t>c</a:t>
            </a:r>
            <a:r>
              <a:rPr b="1" lang="en" sz="1200"/>
              <a:t> - </a:t>
            </a:r>
            <a:r>
              <a:rPr lang="en" sz="1200"/>
              <a:t>CASP14 target T1056 (PDB 6YJ1). An example of a well-predicted zinc-binding site (AlphaFold has accurate side chains even though it does not explicitly predict the zinc ion).</a:t>
            </a:r>
            <a:endParaRPr sz="1200"/>
          </a:p>
          <a:p>
            <a:pPr indent="0" lvl="0" marL="0" rtl="0" algn="just">
              <a:lnSpc>
                <a:spcPct val="115000"/>
              </a:lnSpc>
              <a:spcBef>
                <a:spcPts val="0"/>
              </a:spcBef>
              <a:spcAft>
                <a:spcPts val="0"/>
              </a:spcAft>
              <a:buNone/>
            </a:pPr>
            <a:r>
              <a:rPr b="1" lang="en" sz="1200"/>
              <a:t>d -</a:t>
            </a:r>
            <a:r>
              <a:rPr lang="en" sz="1200"/>
              <a:t> CASP target T1044 (PDB 6VR4)—a 2,180-residue single chain—was predicted with correct domain packing (the prediction was made after CASP using AlphaFold without intervention)</a:t>
            </a:r>
            <a:endParaRPr sz="1200"/>
          </a:p>
        </p:txBody>
      </p:sp>
      <p:pic>
        <p:nvPicPr>
          <p:cNvPr id="468" name="Google Shape;468;p67"/>
          <p:cNvPicPr preferRelativeResize="0"/>
          <p:nvPr/>
        </p:nvPicPr>
        <p:blipFill>
          <a:blip r:embed="rId4">
            <a:alphaModFix/>
          </a:blip>
          <a:stretch>
            <a:fillRect/>
          </a:stretch>
        </p:blipFill>
        <p:spPr>
          <a:xfrm>
            <a:off x="492100" y="607800"/>
            <a:ext cx="7968326" cy="2421854"/>
          </a:xfrm>
          <a:prstGeom prst="rect">
            <a:avLst/>
          </a:prstGeom>
          <a:noFill/>
          <a:ln>
            <a:noFill/>
          </a:ln>
        </p:spPr>
      </p:pic>
      <p:sp>
        <p:nvSpPr>
          <p:cNvPr id="469" name="Google Shape;469;p67"/>
          <p:cNvSpPr txBox="1"/>
          <p:nvPr/>
        </p:nvSpPr>
        <p:spPr>
          <a:xfrm>
            <a:off x="3479675" y="2788325"/>
            <a:ext cx="1582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(Jumper et al. 2021)</a:t>
            </a:r>
            <a:endParaRPr sz="12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6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75" name="Google Shape;475;p68"/>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AlphaFold Model Architecture</a:t>
            </a:r>
            <a:endParaRPr sz="2800">
              <a:solidFill>
                <a:srgbClr val="4A86E8"/>
              </a:solidFill>
            </a:endParaRPr>
          </a:p>
        </p:txBody>
      </p:sp>
      <p:sp>
        <p:nvSpPr>
          <p:cNvPr id="476" name="Google Shape;476;p6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77" name="Google Shape;477;p68"/>
          <p:cNvPicPr preferRelativeResize="0"/>
          <p:nvPr/>
        </p:nvPicPr>
        <p:blipFill>
          <a:blip r:embed="rId4">
            <a:alphaModFix/>
          </a:blip>
          <a:stretch>
            <a:fillRect/>
          </a:stretch>
        </p:blipFill>
        <p:spPr>
          <a:xfrm>
            <a:off x="268225" y="522625"/>
            <a:ext cx="7847823" cy="2687900"/>
          </a:xfrm>
          <a:prstGeom prst="rect">
            <a:avLst/>
          </a:prstGeom>
          <a:noFill/>
          <a:ln>
            <a:noFill/>
          </a:ln>
        </p:spPr>
      </p:pic>
      <p:sp>
        <p:nvSpPr>
          <p:cNvPr id="478" name="Google Shape;478;p68"/>
          <p:cNvSpPr txBox="1"/>
          <p:nvPr/>
        </p:nvSpPr>
        <p:spPr>
          <a:xfrm>
            <a:off x="548700" y="2752175"/>
            <a:ext cx="1582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(Jumper et al. 2021)</a:t>
            </a:r>
            <a:endParaRPr sz="1200">
              <a:latin typeface="Roboto"/>
              <a:ea typeface="Roboto"/>
              <a:cs typeface="Roboto"/>
              <a:sym typeface="Roboto"/>
            </a:endParaRPr>
          </a:p>
        </p:txBody>
      </p:sp>
      <p:sp>
        <p:nvSpPr>
          <p:cNvPr id="479" name="Google Shape;479;p68"/>
          <p:cNvSpPr txBox="1"/>
          <p:nvPr/>
        </p:nvSpPr>
        <p:spPr>
          <a:xfrm>
            <a:off x="223350" y="3121475"/>
            <a:ext cx="8697300" cy="16392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SzPts val="1400"/>
              <a:buChar char="●"/>
            </a:pPr>
            <a:r>
              <a:rPr lang="en"/>
              <a:t>I</a:t>
            </a:r>
            <a:r>
              <a:rPr lang="en"/>
              <a:t>ncorporating novel neural network architectures and training procedures based on the evolutionary, physical and geometric constraints of protein structures.</a:t>
            </a:r>
            <a:endParaRPr/>
          </a:p>
          <a:p>
            <a:pPr indent="-317500" lvl="0" marL="457200" rtl="0" algn="just">
              <a:lnSpc>
                <a:spcPct val="115000"/>
              </a:lnSpc>
              <a:spcBef>
                <a:spcPts val="0"/>
              </a:spcBef>
              <a:spcAft>
                <a:spcPts val="0"/>
              </a:spcAft>
              <a:buSzPts val="1400"/>
              <a:buChar char="●"/>
            </a:pPr>
            <a:r>
              <a:rPr lang="en"/>
              <a:t>Jointly embed multiple sequence alignments (MSAs) and pairwise features, a new output representation and associated loss that enable accurate end-to-end structure prediction.</a:t>
            </a:r>
            <a:endParaRPr/>
          </a:p>
          <a:p>
            <a:pPr indent="-317500" lvl="0" marL="457200" rtl="0" algn="just">
              <a:lnSpc>
                <a:spcPct val="115000"/>
              </a:lnSpc>
              <a:spcBef>
                <a:spcPts val="0"/>
              </a:spcBef>
              <a:spcAft>
                <a:spcPts val="0"/>
              </a:spcAft>
              <a:buSzPts val="1400"/>
              <a:buChar char="●"/>
            </a:pPr>
            <a:r>
              <a:rPr lang="en"/>
              <a:t>Use of intermediate losses to achieve iterative refinement of predictions, masked MSA loss to jointly train with the structure.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pic>
        <p:nvPicPr>
          <p:cNvPr id="484" name="Google Shape;484;p69"/>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85" name="Google Shape;485;p69"/>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86" name="Google Shape;486;p69"/>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87" name="Google Shape;487;p69"/>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tasks can we use ML algorithms to solve</a:t>
            </a:r>
            <a:r>
              <a:rPr lang="en" sz="1800">
                <a:latin typeface="Roboto"/>
                <a:ea typeface="Roboto"/>
                <a:cs typeface="Roboto"/>
                <a:sym typeface="Roboto"/>
              </a:rPr>
              <a:t>?</a:t>
            </a:r>
            <a:endParaRPr sz="1800">
              <a:latin typeface="Roboto"/>
              <a:ea typeface="Roboto"/>
              <a:cs typeface="Roboto"/>
              <a:sym typeface="Roboto"/>
            </a:endParaRPr>
          </a:p>
        </p:txBody>
      </p:sp>
      <p:sp>
        <p:nvSpPr>
          <p:cNvPr id="488" name="Google Shape;488;p69"/>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89" name="Google Shape;489;p69"/>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Protein structure prediction</a:t>
            </a:r>
            <a:endParaRPr/>
          </a:p>
          <a:p>
            <a:pPr indent="-317500" lvl="0" marL="457200" rtl="0" algn="l">
              <a:spcBef>
                <a:spcPts val="0"/>
              </a:spcBef>
              <a:spcAft>
                <a:spcPts val="0"/>
              </a:spcAft>
              <a:buSzPts val="1400"/>
              <a:buChar char="❏"/>
            </a:pPr>
            <a:r>
              <a:rPr lang="en"/>
              <a:t>Prediction of chemical reactions</a:t>
            </a:r>
            <a:endParaRPr/>
          </a:p>
          <a:p>
            <a:pPr indent="-317500" lvl="0" marL="457200" rtl="0" algn="l">
              <a:spcBef>
                <a:spcPts val="0"/>
              </a:spcBef>
              <a:spcAft>
                <a:spcPts val="0"/>
              </a:spcAft>
              <a:buSzPts val="1400"/>
              <a:buChar char="❏"/>
            </a:pPr>
            <a:r>
              <a:rPr lang="en"/>
              <a:t>Medical image recognition</a:t>
            </a:r>
            <a:endParaRPr/>
          </a:p>
          <a:p>
            <a:pPr indent="-317500" lvl="0" marL="457200" rtl="0" algn="l">
              <a:spcBef>
                <a:spcPts val="0"/>
              </a:spcBef>
              <a:spcAft>
                <a:spcPts val="0"/>
              </a:spcAft>
              <a:buSzPts val="1400"/>
              <a:buChar char="❏"/>
            </a:pPr>
            <a:r>
              <a:rPr lang="en"/>
              <a:t> All of the above</a:t>
            </a:r>
            <a:endParaRPr/>
          </a:p>
        </p:txBody>
      </p:sp>
      <p:sp>
        <p:nvSpPr>
          <p:cNvPr id="490" name="Google Shape;490;p69"/>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prediction task can’t we use </a:t>
            </a:r>
            <a:r>
              <a:rPr lang="en" sz="1800">
                <a:latin typeface="Roboto"/>
                <a:ea typeface="Roboto"/>
                <a:cs typeface="Roboto"/>
                <a:sym typeface="Roboto"/>
              </a:rPr>
              <a:t>molecule</a:t>
            </a:r>
            <a:r>
              <a:rPr lang="en" sz="1800">
                <a:latin typeface="Roboto"/>
                <a:ea typeface="Roboto"/>
                <a:cs typeface="Roboto"/>
                <a:sym typeface="Roboto"/>
              </a:rPr>
              <a:t> structure data for?</a:t>
            </a:r>
            <a:endParaRPr sz="1800">
              <a:latin typeface="Roboto"/>
              <a:ea typeface="Roboto"/>
              <a:cs typeface="Roboto"/>
              <a:sym typeface="Roboto"/>
            </a:endParaRPr>
          </a:p>
        </p:txBody>
      </p:sp>
      <p:sp>
        <p:nvSpPr>
          <p:cNvPr id="491" name="Google Shape;491;p69"/>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Drug toxicity</a:t>
            </a:r>
            <a:endParaRPr/>
          </a:p>
          <a:p>
            <a:pPr indent="-317500" lvl="0" marL="457200" rtl="0" algn="l">
              <a:spcBef>
                <a:spcPts val="0"/>
              </a:spcBef>
              <a:spcAft>
                <a:spcPts val="0"/>
              </a:spcAft>
              <a:buSzPts val="1400"/>
              <a:buChar char="❏"/>
            </a:pPr>
            <a:r>
              <a:rPr lang="en">
                <a:solidFill>
                  <a:schemeClr val="dk1"/>
                </a:solidFill>
              </a:rPr>
              <a:t>Intergenic interactions or co-expression</a:t>
            </a:r>
            <a:endParaRPr>
              <a:solidFill>
                <a:schemeClr val="dk1"/>
              </a:solidFill>
            </a:endParaRPr>
          </a:p>
          <a:p>
            <a:pPr indent="-317500" lvl="0" marL="457200" rtl="0" algn="l">
              <a:spcBef>
                <a:spcPts val="0"/>
              </a:spcBef>
              <a:spcAft>
                <a:spcPts val="0"/>
              </a:spcAft>
              <a:buSzPts val="1400"/>
              <a:buChar char="❏"/>
            </a:pPr>
            <a:r>
              <a:rPr lang="en"/>
              <a:t>Protein-ligand docking</a:t>
            </a:r>
            <a:endParaRPr/>
          </a:p>
          <a:p>
            <a:pPr indent="-317500" lvl="0" marL="457200" rtl="0" algn="l">
              <a:spcBef>
                <a:spcPts val="0"/>
              </a:spcBef>
              <a:spcAft>
                <a:spcPts val="0"/>
              </a:spcAft>
              <a:buSzPts val="1400"/>
              <a:buChar char="❏"/>
            </a:pPr>
            <a:r>
              <a:rPr lang="en"/>
              <a:t>Novel drug generation</a:t>
            </a:r>
            <a:endParaRPr/>
          </a:p>
        </p:txBody>
      </p:sp>
      <p:sp>
        <p:nvSpPr>
          <p:cNvPr id="492" name="Google Shape;492;p69"/>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prediction task can’t we use Graph Convolutional Network for?</a:t>
            </a:r>
            <a:endParaRPr sz="1800">
              <a:latin typeface="Roboto"/>
              <a:ea typeface="Roboto"/>
              <a:cs typeface="Roboto"/>
              <a:sym typeface="Roboto"/>
            </a:endParaRPr>
          </a:p>
        </p:txBody>
      </p:sp>
      <p:sp>
        <p:nvSpPr>
          <p:cNvPr id="493" name="Google Shape;493;p69"/>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Predicting drug properties</a:t>
            </a:r>
            <a:endParaRPr/>
          </a:p>
          <a:p>
            <a:pPr indent="-317500" lvl="0" marL="457200" rtl="0" algn="l">
              <a:spcBef>
                <a:spcPts val="0"/>
              </a:spcBef>
              <a:spcAft>
                <a:spcPts val="0"/>
              </a:spcAft>
              <a:buSzPts val="1400"/>
              <a:buChar char="❏"/>
            </a:pPr>
            <a:r>
              <a:rPr lang="en"/>
              <a:t>Interpreting molecular structures</a:t>
            </a:r>
            <a:endParaRPr/>
          </a:p>
          <a:p>
            <a:pPr indent="-317500" lvl="0" marL="457200" rtl="0" algn="l">
              <a:spcBef>
                <a:spcPts val="0"/>
              </a:spcBef>
              <a:spcAft>
                <a:spcPts val="0"/>
              </a:spcAft>
              <a:buSzPts val="1400"/>
              <a:buChar char="❏"/>
            </a:pPr>
            <a:r>
              <a:rPr lang="en"/>
              <a:t>Protein-protein interaction</a:t>
            </a:r>
            <a:endParaRPr/>
          </a:p>
          <a:p>
            <a:pPr indent="-317500" lvl="0" marL="457200" rtl="0" algn="l">
              <a:lnSpc>
                <a:spcPct val="115000"/>
              </a:lnSpc>
              <a:spcBef>
                <a:spcPts val="0"/>
              </a:spcBef>
              <a:spcAft>
                <a:spcPts val="0"/>
              </a:spcAft>
              <a:buSzPts val="1400"/>
              <a:buChar char="❏"/>
            </a:pPr>
            <a:r>
              <a:rPr lang="en">
                <a:solidFill>
                  <a:schemeClr val="dk1"/>
                </a:solidFill>
              </a:rPr>
              <a:t>Protein clustering</a:t>
            </a:r>
            <a:endParaRPr/>
          </a:p>
        </p:txBody>
      </p:sp>
      <p:sp>
        <p:nvSpPr>
          <p:cNvPr id="494" name="Google Shape;494;p69"/>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95" name="Google Shape;495;p69"/>
          <p:cNvSpPr txBox="1"/>
          <p:nvPr/>
        </p:nvSpPr>
        <p:spPr>
          <a:xfrm>
            <a:off x="622000" y="23720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96" name="Google Shape;496;p69"/>
          <p:cNvSpPr txBox="1"/>
          <p:nvPr/>
        </p:nvSpPr>
        <p:spPr>
          <a:xfrm>
            <a:off x="661900" y="4214700"/>
            <a:ext cx="34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7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502" name="Google Shape;502;p7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503" name="Google Shape;503;p70"/>
          <p:cNvSpPr txBox="1"/>
          <p:nvPr/>
        </p:nvSpPr>
        <p:spPr>
          <a:xfrm>
            <a:off x="311700" y="639725"/>
            <a:ext cx="86973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Greener, J.G., Kandathil, S.M., Moffat, L. et al. A guide to machine learning for biologists. Nat Rev Mol Cell Biol 23, 40–55 (2022). (https://doi.org/10.1038/s41580-021-00407-0)</a:t>
            </a:r>
            <a:endParaRPr/>
          </a:p>
          <a:p>
            <a:pPr indent="-317500" lvl="0" marL="457200" rtl="0" algn="l">
              <a:lnSpc>
                <a:spcPct val="115000"/>
              </a:lnSpc>
              <a:spcBef>
                <a:spcPts val="0"/>
              </a:spcBef>
              <a:spcAft>
                <a:spcPts val="0"/>
              </a:spcAft>
              <a:buSzPts val="1400"/>
              <a:buChar char="●"/>
            </a:pPr>
            <a:r>
              <a:rPr lang="en"/>
              <a:t>What is a random forest? (https://www.tibco.com/reference-center/what-is-a-random-forest</a:t>
            </a:r>
            <a:endParaRPr/>
          </a:p>
          <a:p>
            <a:pPr indent="-317500" lvl="0" marL="457200" rtl="0" algn="l">
              <a:lnSpc>
                <a:spcPct val="115000"/>
              </a:lnSpc>
              <a:spcBef>
                <a:spcPts val="0"/>
              </a:spcBef>
              <a:spcAft>
                <a:spcPts val="0"/>
              </a:spcAft>
              <a:buSzPts val="1400"/>
              <a:buChar char="●"/>
            </a:pPr>
            <a:r>
              <a:rPr lang="en"/>
              <a:t>Gene-expression data to hit one million deposited data sets). (https://www.kurzweilai.net/gene-expression-data-to-hit-one-million-deposited-data-sets)</a:t>
            </a:r>
            <a:endParaRPr/>
          </a:p>
          <a:p>
            <a:pPr indent="-317500" lvl="0" marL="457200" rtl="0" algn="l">
              <a:lnSpc>
                <a:spcPct val="115000"/>
              </a:lnSpc>
              <a:spcBef>
                <a:spcPts val="0"/>
              </a:spcBef>
              <a:spcAft>
                <a:spcPts val="0"/>
              </a:spcAft>
              <a:buSzPts val="1400"/>
              <a:buChar char="●"/>
            </a:pPr>
            <a:r>
              <a:rPr lang="en"/>
              <a:t>Matt Ross. </a:t>
            </a:r>
            <a:r>
              <a:rPr lang="en"/>
              <a:t>Mar 29, 2020. </a:t>
            </a:r>
            <a:r>
              <a:rPr lang="en"/>
              <a:t>COVID-CXR: An open source explainable deep CNN model for predicting the presence of COVID-19 in chest X-rays. (https://towardsdatascience.com/covid-cxr-an-open-source-explainable-deep-cnn-model-for-predicting-the-presence-of-covid-19-in-75a83b26cab5)</a:t>
            </a:r>
            <a:endParaRPr/>
          </a:p>
          <a:p>
            <a:pPr indent="-317500" lvl="0" marL="457200" rtl="0" algn="l">
              <a:lnSpc>
                <a:spcPct val="115000"/>
              </a:lnSpc>
              <a:spcBef>
                <a:spcPts val="0"/>
              </a:spcBef>
              <a:spcAft>
                <a:spcPts val="0"/>
              </a:spcAft>
              <a:buSzPts val="1400"/>
              <a:buChar char="●"/>
            </a:pPr>
            <a:r>
              <a:rPr lang="en"/>
              <a:t>Ruggles KV, Krug K, Wang X, Clauser KR, Wang J, Payne SH, Fenyö D, Zhang B, Mani DR. Methods, Tools and Current Perspectives in Proteogenomics. Mol Cell Proteomics. 2017 Jun;16(6):959-981. doi: 10.1074/mcp.MR117.000024. Epub 2017 Apr 29. PMID: 28456751; PMCID: PMC5461547.</a:t>
            </a:r>
            <a:endParaRPr/>
          </a:p>
          <a:p>
            <a:pPr indent="-317500" lvl="0" marL="457200" rtl="0" algn="l">
              <a:lnSpc>
                <a:spcPct val="115000"/>
              </a:lnSpc>
              <a:spcBef>
                <a:spcPts val="0"/>
              </a:spcBef>
              <a:spcAft>
                <a:spcPts val="0"/>
              </a:spcAft>
              <a:buSzPts val="1400"/>
              <a:buChar char="●"/>
            </a:pPr>
            <a:r>
              <a:rPr lang="en"/>
              <a:t>Jumper, J., Evans, R., Pritzel, A. et al. Highly accurate protein structure prediction with AlphaFold. Nature 596, 583–589 (2021). https://doi.org/10.1038/s41586-021-03819-2</a:t>
            </a:r>
            <a:endParaRPr/>
          </a:p>
        </p:txBody>
      </p:sp>
      <p:sp>
        <p:nvSpPr>
          <p:cNvPr id="504" name="Google Shape;504;p70"/>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1" name="Google Shape;201;p4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Regression (Ridge and LASSO/elastic)</a:t>
            </a:r>
            <a:endParaRPr>
              <a:solidFill>
                <a:srgbClr val="4A86E8"/>
              </a:solidFill>
            </a:endParaRPr>
          </a:p>
        </p:txBody>
      </p:sp>
      <p:sp>
        <p:nvSpPr>
          <p:cNvPr id="202" name="Google Shape;202;p40"/>
          <p:cNvSpPr txBox="1"/>
          <p:nvPr/>
        </p:nvSpPr>
        <p:spPr>
          <a:xfrm>
            <a:off x="311700" y="717650"/>
            <a:ext cx="5241000" cy="406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Finds the relationship between a dependent variable (the observed property) and one or more independent variables (features); e.g. predicting the weight of a person from the person’s height.</a:t>
            </a:r>
            <a:endParaRPr sz="1300"/>
          </a:p>
          <a:p>
            <a:pPr indent="-311150" lvl="0" marL="457200" rtl="0" algn="l">
              <a:lnSpc>
                <a:spcPct val="115000"/>
              </a:lnSpc>
              <a:spcBef>
                <a:spcPts val="0"/>
              </a:spcBef>
              <a:spcAft>
                <a:spcPts val="0"/>
              </a:spcAft>
              <a:buSzPts val="1300"/>
              <a:buChar char="●"/>
            </a:pPr>
            <a:r>
              <a:rPr b="1" lang="en" sz="1300"/>
              <a:t>Type of data</a:t>
            </a:r>
            <a:endParaRPr b="1" sz="1300"/>
          </a:p>
          <a:p>
            <a:pPr indent="-311150" lvl="1" marL="914400" rtl="0" algn="l">
              <a:lnSpc>
                <a:spcPct val="115000"/>
              </a:lnSpc>
              <a:spcBef>
                <a:spcPts val="0"/>
              </a:spcBef>
              <a:spcAft>
                <a:spcPts val="0"/>
              </a:spcAft>
              <a:buSzPts val="1300"/>
              <a:buChar char="○"/>
            </a:pPr>
            <a:r>
              <a:rPr lang="en" sz="1300"/>
              <a:t>Labelled</a:t>
            </a:r>
            <a:endParaRPr sz="1300"/>
          </a:p>
          <a:p>
            <a:pPr indent="-311150" lvl="1" marL="914400" rtl="0" algn="l">
              <a:lnSpc>
                <a:spcPct val="115000"/>
              </a:lnSpc>
              <a:spcBef>
                <a:spcPts val="0"/>
              </a:spcBef>
              <a:spcAft>
                <a:spcPts val="0"/>
              </a:spcAft>
              <a:buSzPts val="1300"/>
              <a:buChar char="○"/>
            </a:pPr>
            <a:r>
              <a:rPr lang="en" sz="1300"/>
              <a:t>Fixed number of features</a:t>
            </a:r>
            <a:endParaRPr sz="1300"/>
          </a:p>
          <a:p>
            <a:pPr indent="-311150" lvl="0" marL="457200" rtl="0" algn="l">
              <a:lnSpc>
                <a:spcPct val="115000"/>
              </a:lnSpc>
              <a:spcBef>
                <a:spcPts val="0"/>
              </a:spcBef>
              <a:spcAft>
                <a:spcPts val="0"/>
              </a:spcAft>
              <a:buSzPts val="1300"/>
              <a:buChar char="●"/>
            </a:pPr>
            <a:r>
              <a:rPr b="1" lang="en" sz="1300"/>
              <a:t>Example applications</a:t>
            </a:r>
            <a:endParaRPr b="1" sz="1300"/>
          </a:p>
          <a:p>
            <a:pPr indent="-311150" lvl="1" marL="914400" rtl="0" algn="l">
              <a:lnSpc>
                <a:spcPct val="115000"/>
              </a:lnSpc>
              <a:spcBef>
                <a:spcPts val="0"/>
              </a:spcBef>
              <a:spcAft>
                <a:spcPts val="0"/>
              </a:spcAft>
              <a:buSzPts val="1300"/>
              <a:buChar char="○"/>
            </a:pPr>
            <a:r>
              <a:rPr lang="en" sz="1300"/>
              <a:t>Protein variant effect prediction</a:t>
            </a:r>
            <a:endParaRPr sz="1300"/>
          </a:p>
          <a:p>
            <a:pPr indent="-311150" lvl="1" marL="914400" rtl="0" algn="l">
              <a:lnSpc>
                <a:spcPct val="115000"/>
              </a:lnSpc>
              <a:spcBef>
                <a:spcPts val="0"/>
              </a:spcBef>
              <a:spcAft>
                <a:spcPts val="0"/>
              </a:spcAft>
              <a:buSzPts val="1300"/>
              <a:buChar char="○"/>
            </a:pPr>
            <a:r>
              <a:rPr lang="en" sz="1300"/>
              <a:t>Chemical/biochemical reaction </a:t>
            </a:r>
            <a:r>
              <a:rPr lang="en" sz="1300"/>
              <a:t>kinetics</a:t>
            </a:r>
            <a:endParaRPr sz="1300"/>
          </a:p>
          <a:p>
            <a:pPr indent="-311150" lvl="1" marL="914400" rtl="0" algn="l">
              <a:lnSpc>
                <a:spcPct val="115000"/>
              </a:lnSpc>
              <a:spcBef>
                <a:spcPts val="0"/>
              </a:spcBef>
              <a:spcAft>
                <a:spcPts val="0"/>
              </a:spcAft>
              <a:buSzPts val="1300"/>
              <a:buChar char="○"/>
            </a:pPr>
            <a:r>
              <a:rPr lang="en" sz="1300"/>
              <a:t>Estrogen receptor binding prediction</a:t>
            </a:r>
            <a:endParaRPr sz="1300"/>
          </a:p>
          <a:p>
            <a:pPr indent="-311150" lvl="0" marL="457200" rtl="0" algn="l">
              <a:lnSpc>
                <a:spcPct val="115000"/>
              </a:lnSpc>
              <a:spcBef>
                <a:spcPts val="0"/>
              </a:spcBef>
              <a:spcAft>
                <a:spcPts val="0"/>
              </a:spcAft>
              <a:buSzPts val="1300"/>
              <a:buChar char="●"/>
            </a:pPr>
            <a:r>
              <a:rPr b="1" lang="en" sz="1300"/>
              <a:t>Advantages</a:t>
            </a:r>
            <a:endParaRPr b="1" sz="1300"/>
          </a:p>
          <a:p>
            <a:pPr indent="-311150" lvl="1" marL="914400" rtl="0" algn="l">
              <a:lnSpc>
                <a:spcPct val="115000"/>
              </a:lnSpc>
              <a:spcBef>
                <a:spcPts val="0"/>
              </a:spcBef>
              <a:spcAft>
                <a:spcPts val="0"/>
              </a:spcAft>
              <a:buSzPts val="1300"/>
              <a:buChar char="○"/>
            </a:pPr>
            <a:r>
              <a:rPr lang="en" sz="1300"/>
              <a:t>Easy to </a:t>
            </a:r>
            <a:r>
              <a:rPr lang="en" sz="1300"/>
              <a:t>interpret</a:t>
            </a:r>
            <a:endParaRPr sz="1300"/>
          </a:p>
          <a:p>
            <a:pPr indent="-311150" lvl="1" marL="914400" rtl="0" algn="l">
              <a:lnSpc>
                <a:spcPct val="115000"/>
              </a:lnSpc>
              <a:spcBef>
                <a:spcPts val="0"/>
              </a:spcBef>
              <a:spcAft>
                <a:spcPts val="0"/>
              </a:spcAft>
              <a:buSzPts val="1300"/>
              <a:buChar char="○"/>
            </a:pPr>
            <a:r>
              <a:rPr lang="en" sz="1300"/>
              <a:t>Easy to train</a:t>
            </a:r>
            <a:endParaRPr sz="1300"/>
          </a:p>
          <a:p>
            <a:pPr indent="-311150" lvl="1" marL="914400" rtl="0" algn="l">
              <a:lnSpc>
                <a:spcPct val="115000"/>
              </a:lnSpc>
              <a:spcBef>
                <a:spcPts val="0"/>
              </a:spcBef>
              <a:spcAft>
                <a:spcPts val="0"/>
              </a:spcAft>
              <a:buSzPts val="1300"/>
              <a:buChar char="○"/>
            </a:pPr>
            <a:r>
              <a:rPr lang="en" sz="1300"/>
              <a:t>Good benchmark</a:t>
            </a:r>
            <a:endParaRPr sz="1300"/>
          </a:p>
          <a:p>
            <a:pPr indent="-311150" lvl="0" marL="457200" rtl="0" algn="l">
              <a:lnSpc>
                <a:spcPct val="115000"/>
              </a:lnSpc>
              <a:spcBef>
                <a:spcPts val="0"/>
              </a:spcBef>
              <a:spcAft>
                <a:spcPts val="0"/>
              </a:spcAft>
              <a:buSzPts val="1300"/>
              <a:buChar char="●"/>
            </a:pPr>
            <a:r>
              <a:rPr b="1" lang="en" sz="1300"/>
              <a:t>Disadvantages</a:t>
            </a:r>
            <a:endParaRPr b="1" sz="1300"/>
          </a:p>
          <a:p>
            <a:pPr indent="-311150" lvl="1" marL="914400" rtl="0" algn="l">
              <a:lnSpc>
                <a:spcPct val="115000"/>
              </a:lnSpc>
              <a:spcBef>
                <a:spcPts val="0"/>
              </a:spcBef>
              <a:spcAft>
                <a:spcPts val="0"/>
              </a:spcAft>
              <a:buSzPts val="1300"/>
              <a:buChar char="○"/>
            </a:pPr>
            <a:r>
              <a:rPr lang="en" sz="1300"/>
              <a:t>Cannot learn complex feature relationships</a:t>
            </a:r>
            <a:endParaRPr sz="1300"/>
          </a:p>
          <a:p>
            <a:pPr indent="-311150" lvl="1" marL="914400" rtl="0" algn="l">
              <a:lnSpc>
                <a:spcPct val="115000"/>
              </a:lnSpc>
              <a:spcBef>
                <a:spcPts val="0"/>
              </a:spcBef>
              <a:spcAft>
                <a:spcPts val="0"/>
              </a:spcAft>
              <a:buSzPts val="1300"/>
              <a:buChar char="○"/>
            </a:pPr>
            <a:r>
              <a:rPr lang="en" sz="1300"/>
              <a:t>Overfits with a large number of features</a:t>
            </a:r>
            <a:endParaRPr sz="1300"/>
          </a:p>
        </p:txBody>
      </p:sp>
      <p:sp>
        <p:nvSpPr>
          <p:cNvPr id="203" name="Google Shape;203;p4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4" name="Google Shape;204;p40"/>
          <p:cNvSpPr txBox="1"/>
          <p:nvPr/>
        </p:nvSpPr>
        <p:spPr>
          <a:xfrm>
            <a:off x="6277875" y="43101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205" name="Google Shape;205;p40"/>
          <p:cNvPicPr preferRelativeResize="0"/>
          <p:nvPr/>
        </p:nvPicPr>
        <p:blipFill>
          <a:blip r:embed="rId4">
            <a:alphaModFix/>
          </a:blip>
          <a:stretch>
            <a:fillRect/>
          </a:stretch>
        </p:blipFill>
        <p:spPr>
          <a:xfrm>
            <a:off x="5314994" y="811600"/>
            <a:ext cx="3458705" cy="3408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41"/>
          <p:cNvPicPr preferRelativeResize="0"/>
          <p:nvPr/>
        </p:nvPicPr>
        <p:blipFill>
          <a:blip r:embed="rId3">
            <a:alphaModFix/>
          </a:blip>
          <a:stretch>
            <a:fillRect/>
          </a:stretch>
        </p:blipFill>
        <p:spPr>
          <a:xfrm>
            <a:off x="6148650" y="1876713"/>
            <a:ext cx="2389000" cy="2180425"/>
          </a:xfrm>
          <a:prstGeom prst="rect">
            <a:avLst/>
          </a:prstGeom>
          <a:noFill/>
          <a:ln>
            <a:noFill/>
          </a:ln>
        </p:spPr>
      </p:pic>
      <p:pic>
        <p:nvPicPr>
          <p:cNvPr id="211" name="Google Shape;211;p41"/>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212" name="Google Shape;212;p4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Support Vector Machine (SVM)</a:t>
            </a:r>
            <a:endParaRPr>
              <a:solidFill>
                <a:srgbClr val="4A86E8"/>
              </a:solidFill>
            </a:endParaRPr>
          </a:p>
        </p:txBody>
      </p:sp>
      <p:sp>
        <p:nvSpPr>
          <p:cNvPr id="213" name="Google Shape;213;p41"/>
          <p:cNvSpPr txBox="1"/>
          <p:nvPr/>
        </p:nvSpPr>
        <p:spPr>
          <a:xfrm>
            <a:off x="233775" y="648450"/>
            <a:ext cx="8304000" cy="3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T</a:t>
            </a:r>
            <a:r>
              <a:rPr lang="en"/>
              <a:t>ransforms the original input data into their transformed versions (called the ‘latent representation’), such that data belonging to separate categories can be divided by a clear gap that is made as wide as possible. In this case we show a prediction of whether a protein is ordered or disordered, with the axes representing dimensions of the transformed data.</a:t>
            </a:r>
            <a:endParaRPr/>
          </a:p>
          <a:p>
            <a:pPr indent="-317500" lvl="0" marL="457200" rtl="0" algn="l">
              <a:lnSpc>
                <a:spcPct val="115000"/>
              </a:lnSpc>
              <a:spcBef>
                <a:spcPts val="0"/>
              </a:spcBef>
              <a:spcAft>
                <a:spcPts val="0"/>
              </a:spcAft>
              <a:buSzPts val="1400"/>
              <a:buChar char="●"/>
            </a:pPr>
            <a:r>
              <a:rPr b="1" lang="en"/>
              <a:t>Type of data</a:t>
            </a:r>
            <a:endParaRPr b="1"/>
          </a:p>
          <a:p>
            <a:pPr indent="-317500" lvl="1" marL="914400" rtl="0" algn="l">
              <a:lnSpc>
                <a:spcPct val="115000"/>
              </a:lnSpc>
              <a:spcBef>
                <a:spcPts val="0"/>
              </a:spcBef>
              <a:spcAft>
                <a:spcPts val="0"/>
              </a:spcAft>
              <a:buSzPts val="1400"/>
              <a:buChar char="○"/>
            </a:pPr>
            <a:r>
              <a:rPr lang="en"/>
              <a:t>Labelled</a:t>
            </a:r>
            <a:endParaRPr/>
          </a:p>
          <a:p>
            <a:pPr indent="-317500" lvl="1" marL="914400" rtl="0" algn="l">
              <a:lnSpc>
                <a:spcPct val="115000"/>
              </a:lnSpc>
              <a:spcBef>
                <a:spcPts val="0"/>
              </a:spcBef>
              <a:spcAft>
                <a:spcPts val="0"/>
              </a:spcAft>
              <a:buSzPts val="1400"/>
              <a:buChar char="○"/>
            </a:pPr>
            <a:r>
              <a:rPr lang="en"/>
              <a:t>Fixed number of features</a:t>
            </a:r>
            <a:endParaRPr/>
          </a:p>
          <a:p>
            <a:pPr indent="-317500" lvl="0" marL="457200" rtl="0" algn="l">
              <a:lnSpc>
                <a:spcPct val="115000"/>
              </a:lnSpc>
              <a:spcBef>
                <a:spcPts val="0"/>
              </a:spcBef>
              <a:spcAft>
                <a:spcPts val="0"/>
              </a:spcAft>
              <a:buSzPts val="1400"/>
              <a:buChar char="●"/>
            </a:pPr>
            <a:r>
              <a:rPr b="1" lang="en"/>
              <a:t>Example applications</a:t>
            </a:r>
            <a:endParaRPr b="1"/>
          </a:p>
          <a:p>
            <a:pPr indent="-317500" lvl="1" marL="914400" rtl="0" algn="l">
              <a:lnSpc>
                <a:spcPct val="115000"/>
              </a:lnSpc>
              <a:spcBef>
                <a:spcPts val="0"/>
              </a:spcBef>
              <a:spcAft>
                <a:spcPts val="0"/>
              </a:spcAft>
              <a:buSzPts val="1400"/>
              <a:buChar char="○"/>
            </a:pPr>
            <a:r>
              <a:rPr lang="en"/>
              <a:t>Protein function prediction</a:t>
            </a:r>
            <a:endParaRPr/>
          </a:p>
          <a:p>
            <a:pPr indent="-317500" lvl="1" marL="914400" rtl="0" algn="l">
              <a:lnSpc>
                <a:spcPct val="115000"/>
              </a:lnSpc>
              <a:spcBef>
                <a:spcPts val="0"/>
              </a:spcBef>
              <a:spcAft>
                <a:spcPts val="0"/>
              </a:spcAft>
              <a:buSzPts val="1400"/>
              <a:buChar char="○"/>
            </a:pPr>
            <a:r>
              <a:rPr lang="en"/>
              <a:t>Transmembrane</a:t>
            </a:r>
            <a:r>
              <a:rPr lang="en"/>
              <a:t>-protein topology prediction</a:t>
            </a:r>
            <a:endParaRPr/>
          </a:p>
          <a:p>
            <a:pPr indent="-317500" lvl="0" marL="457200" rtl="0" algn="l">
              <a:lnSpc>
                <a:spcPct val="115000"/>
              </a:lnSpc>
              <a:spcBef>
                <a:spcPts val="0"/>
              </a:spcBef>
              <a:spcAft>
                <a:spcPts val="0"/>
              </a:spcAft>
              <a:buSzPts val="1400"/>
              <a:buChar char="●"/>
            </a:pPr>
            <a:r>
              <a:rPr b="1" lang="en"/>
              <a:t>Advantages</a:t>
            </a:r>
            <a:endParaRPr b="1"/>
          </a:p>
          <a:p>
            <a:pPr indent="-317500" lvl="1" marL="914400" rtl="0" algn="l">
              <a:lnSpc>
                <a:spcPct val="115000"/>
              </a:lnSpc>
              <a:spcBef>
                <a:spcPts val="0"/>
              </a:spcBef>
              <a:spcAft>
                <a:spcPts val="0"/>
              </a:spcAft>
              <a:buSzPts val="1400"/>
              <a:buChar char="○"/>
            </a:pPr>
            <a:r>
              <a:rPr lang="en"/>
              <a:t>Can perform both linear and non-linear classification and </a:t>
            </a:r>
            <a:endParaRPr/>
          </a:p>
          <a:p>
            <a:pPr indent="0" lvl="0" marL="914400" rtl="0" algn="l">
              <a:lnSpc>
                <a:spcPct val="115000"/>
              </a:lnSpc>
              <a:spcBef>
                <a:spcPts val="0"/>
              </a:spcBef>
              <a:spcAft>
                <a:spcPts val="0"/>
              </a:spcAft>
              <a:buNone/>
            </a:pPr>
            <a:r>
              <a:rPr lang="en"/>
              <a:t>regression analysis</a:t>
            </a:r>
            <a:endParaRPr/>
          </a:p>
          <a:p>
            <a:pPr indent="-317500" lvl="0" marL="457200" rtl="0" algn="l">
              <a:lnSpc>
                <a:spcPct val="115000"/>
              </a:lnSpc>
              <a:spcBef>
                <a:spcPts val="0"/>
              </a:spcBef>
              <a:spcAft>
                <a:spcPts val="0"/>
              </a:spcAft>
              <a:buSzPts val="1400"/>
              <a:buChar char="●"/>
            </a:pPr>
            <a:r>
              <a:rPr b="1" lang="en"/>
              <a:t>Disadvantages</a:t>
            </a:r>
            <a:endParaRPr b="1"/>
          </a:p>
          <a:p>
            <a:pPr indent="-317500" lvl="1" marL="914400" rtl="0" algn="l">
              <a:lnSpc>
                <a:spcPct val="115000"/>
              </a:lnSpc>
              <a:spcBef>
                <a:spcPts val="0"/>
              </a:spcBef>
              <a:spcAft>
                <a:spcPts val="0"/>
              </a:spcAft>
              <a:buSzPts val="1400"/>
              <a:buChar char="○"/>
            </a:pPr>
            <a:r>
              <a:rPr lang="en"/>
              <a:t>Scaling to large datasets is often difficult</a:t>
            </a:r>
            <a:endParaRPr/>
          </a:p>
        </p:txBody>
      </p:sp>
      <p:sp>
        <p:nvSpPr>
          <p:cNvPr id="214" name="Google Shape;214;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15" name="Google Shape;215;p41"/>
          <p:cNvSpPr txBox="1"/>
          <p:nvPr/>
        </p:nvSpPr>
        <p:spPr>
          <a:xfrm>
            <a:off x="6548338" y="40571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1" name="Google Shape;221;p4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Random Forest</a:t>
            </a:r>
            <a:endParaRPr>
              <a:solidFill>
                <a:srgbClr val="4A86E8"/>
              </a:solidFill>
            </a:endParaRPr>
          </a:p>
        </p:txBody>
      </p:sp>
      <p:sp>
        <p:nvSpPr>
          <p:cNvPr id="222" name="Google Shape;222;p42"/>
          <p:cNvSpPr txBox="1"/>
          <p:nvPr/>
        </p:nvSpPr>
        <p:spPr>
          <a:xfrm>
            <a:off x="256050" y="650875"/>
            <a:ext cx="6446100" cy="398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An ensemble learning method for classification, regression and other tasks that operates by constructing a multitude of decision trees at training time.</a:t>
            </a:r>
            <a:endParaRPr sz="1200"/>
          </a:p>
          <a:p>
            <a:pPr indent="-304800" lvl="0" marL="457200" rtl="0" algn="l">
              <a:lnSpc>
                <a:spcPct val="115000"/>
              </a:lnSpc>
              <a:spcBef>
                <a:spcPts val="0"/>
              </a:spcBef>
              <a:spcAft>
                <a:spcPts val="0"/>
              </a:spcAft>
              <a:buSzPts val="1200"/>
              <a:buChar char="●"/>
            </a:pPr>
            <a:r>
              <a:rPr b="1" lang="en" sz="1200"/>
              <a:t>Type of data</a:t>
            </a:r>
            <a:endParaRPr b="1" sz="1200"/>
          </a:p>
          <a:p>
            <a:pPr indent="-304800" lvl="1" marL="914400" rtl="0" algn="l">
              <a:lnSpc>
                <a:spcPct val="115000"/>
              </a:lnSpc>
              <a:spcBef>
                <a:spcPts val="0"/>
              </a:spcBef>
              <a:spcAft>
                <a:spcPts val="0"/>
              </a:spcAft>
              <a:buSzPts val="1200"/>
              <a:buChar char="○"/>
            </a:pPr>
            <a:r>
              <a:rPr lang="en" sz="1200"/>
              <a:t>Labelled</a:t>
            </a:r>
            <a:endParaRPr sz="1200"/>
          </a:p>
          <a:p>
            <a:pPr indent="-304800" lvl="1" marL="914400" rtl="0" algn="l">
              <a:lnSpc>
                <a:spcPct val="115000"/>
              </a:lnSpc>
              <a:spcBef>
                <a:spcPts val="0"/>
              </a:spcBef>
              <a:spcAft>
                <a:spcPts val="0"/>
              </a:spcAft>
              <a:buSzPts val="1200"/>
              <a:buChar char="○"/>
            </a:pPr>
            <a:r>
              <a:rPr lang="en" sz="1200"/>
              <a:t>Fixed number of features</a:t>
            </a:r>
            <a:endParaRPr sz="1200"/>
          </a:p>
          <a:p>
            <a:pPr indent="-304800" lvl="0" marL="457200" rtl="0" algn="l">
              <a:lnSpc>
                <a:spcPct val="115000"/>
              </a:lnSpc>
              <a:spcBef>
                <a:spcPts val="0"/>
              </a:spcBef>
              <a:spcAft>
                <a:spcPts val="0"/>
              </a:spcAft>
              <a:buSzPts val="1200"/>
              <a:buChar char="●"/>
            </a:pPr>
            <a:r>
              <a:rPr b="1" lang="en" sz="1200"/>
              <a:t>Example applications</a:t>
            </a:r>
            <a:endParaRPr b="1" sz="1200"/>
          </a:p>
          <a:p>
            <a:pPr indent="-304800" lvl="1" marL="914400" rtl="0" algn="l">
              <a:lnSpc>
                <a:spcPct val="115000"/>
              </a:lnSpc>
              <a:spcBef>
                <a:spcPts val="0"/>
              </a:spcBef>
              <a:spcAft>
                <a:spcPts val="0"/>
              </a:spcAft>
              <a:buSzPts val="1200"/>
              <a:buChar char="○"/>
            </a:pPr>
            <a:r>
              <a:rPr lang="en" sz="1200"/>
              <a:t>Prediction of disease-associated genome mutations</a:t>
            </a:r>
            <a:endParaRPr sz="1200"/>
          </a:p>
          <a:p>
            <a:pPr indent="-304800" lvl="1" marL="914400" rtl="0" algn="l">
              <a:lnSpc>
                <a:spcPct val="115000"/>
              </a:lnSpc>
              <a:spcBef>
                <a:spcPts val="0"/>
              </a:spcBef>
              <a:spcAft>
                <a:spcPts val="0"/>
              </a:spcAft>
              <a:buSzPts val="1200"/>
              <a:buChar char="○"/>
            </a:pPr>
            <a:r>
              <a:rPr lang="en" sz="1200"/>
              <a:t>Scoring of protein-ligand interactions</a:t>
            </a:r>
            <a:endParaRPr sz="1200"/>
          </a:p>
          <a:p>
            <a:pPr indent="-304800" lvl="1" marL="914400" rtl="0" algn="l">
              <a:lnSpc>
                <a:spcPct val="115000"/>
              </a:lnSpc>
              <a:spcBef>
                <a:spcPts val="0"/>
              </a:spcBef>
              <a:spcAft>
                <a:spcPts val="0"/>
              </a:spcAft>
              <a:buSzPts val="1200"/>
              <a:buChar char="○"/>
            </a:pPr>
            <a:r>
              <a:rPr lang="en" sz="1200"/>
              <a:t>quantitative structure-activity relationship (QSAR) classification and regression analysis of a number of pharmacological transporters, targets and properties</a:t>
            </a:r>
            <a:endParaRPr sz="1200"/>
          </a:p>
          <a:p>
            <a:pPr indent="-304800" lvl="0" marL="457200" rtl="0" algn="l">
              <a:lnSpc>
                <a:spcPct val="115000"/>
              </a:lnSpc>
              <a:spcBef>
                <a:spcPts val="0"/>
              </a:spcBef>
              <a:spcAft>
                <a:spcPts val="0"/>
              </a:spcAft>
              <a:buSzPts val="1200"/>
              <a:buChar char="●"/>
            </a:pPr>
            <a:r>
              <a:rPr b="1" lang="en" sz="1200"/>
              <a:t>Advantages</a:t>
            </a:r>
            <a:endParaRPr b="1" sz="1100"/>
          </a:p>
          <a:p>
            <a:pPr indent="-304800" lvl="1" marL="914400" rtl="0" algn="l">
              <a:lnSpc>
                <a:spcPct val="115000"/>
              </a:lnSpc>
              <a:spcBef>
                <a:spcPts val="0"/>
              </a:spcBef>
              <a:spcAft>
                <a:spcPts val="0"/>
              </a:spcAft>
              <a:buSzPts val="1200"/>
              <a:buChar char="○"/>
            </a:pPr>
            <a:r>
              <a:rPr lang="en" sz="1200"/>
              <a:t>Learns how important each feature is to the prediction</a:t>
            </a:r>
            <a:endParaRPr sz="1200"/>
          </a:p>
          <a:p>
            <a:pPr indent="-304800" lvl="1" marL="914400" rtl="0" algn="l">
              <a:lnSpc>
                <a:spcPct val="115000"/>
              </a:lnSpc>
              <a:spcBef>
                <a:spcPts val="0"/>
              </a:spcBef>
              <a:spcAft>
                <a:spcPts val="0"/>
              </a:spcAft>
              <a:buSzPts val="1200"/>
              <a:buChar char="○"/>
            </a:pPr>
            <a:r>
              <a:rPr lang="en" sz="1200"/>
              <a:t>Individual decision trees are human readable, allowing interpretation of how a decision is made</a:t>
            </a:r>
            <a:endParaRPr sz="1200"/>
          </a:p>
          <a:p>
            <a:pPr indent="-304800" lvl="1" marL="914400" rtl="0" algn="l">
              <a:lnSpc>
                <a:spcPct val="115000"/>
              </a:lnSpc>
              <a:spcBef>
                <a:spcPts val="0"/>
              </a:spcBef>
              <a:spcAft>
                <a:spcPts val="0"/>
              </a:spcAft>
              <a:buSzPts val="1200"/>
              <a:buChar char="○"/>
            </a:pPr>
            <a:r>
              <a:rPr lang="en" sz="1200"/>
              <a:t>Less sensitive to feature scaling and normalization so easier to train and tune</a:t>
            </a:r>
            <a:endParaRPr sz="1200"/>
          </a:p>
          <a:p>
            <a:pPr indent="-304800" lvl="0" marL="457200" rtl="0" algn="l">
              <a:lnSpc>
                <a:spcPct val="115000"/>
              </a:lnSpc>
              <a:spcBef>
                <a:spcPts val="0"/>
              </a:spcBef>
              <a:spcAft>
                <a:spcPts val="0"/>
              </a:spcAft>
              <a:buSzPts val="1200"/>
              <a:buChar char="●"/>
            </a:pPr>
            <a:r>
              <a:rPr b="1" lang="en" sz="1200"/>
              <a:t>Disadvantages</a:t>
            </a:r>
            <a:endParaRPr b="1" sz="1200"/>
          </a:p>
          <a:p>
            <a:pPr indent="-304800" lvl="1" marL="914400" rtl="0" algn="l">
              <a:lnSpc>
                <a:spcPct val="115000"/>
              </a:lnSpc>
              <a:spcBef>
                <a:spcPts val="0"/>
              </a:spcBef>
              <a:spcAft>
                <a:spcPts val="0"/>
              </a:spcAft>
              <a:buSzPts val="1200"/>
              <a:buChar char="○"/>
            </a:pPr>
            <a:r>
              <a:rPr lang="en" sz="1200"/>
              <a:t>Less appropriate for regression analysis</a:t>
            </a:r>
            <a:endParaRPr sz="1200"/>
          </a:p>
          <a:p>
            <a:pPr indent="-304800" lvl="1" marL="914400" rtl="0" algn="l">
              <a:lnSpc>
                <a:spcPct val="115000"/>
              </a:lnSpc>
              <a:spcBef>
                <a:spcPts val="0"/>
              </a:spcBef>
              <a:spcAft>
                <a:spcPts val="0"/>
              </a:spcAft>
              <a:buSzPts val="1200"/>
              <a:buChar char="○"/>
            </a:pPr>
            <a:r>
              <a:rPr lang="en" sz="1200"/>
              <a:t>Many decision trees are hard to interpret</a:t>
            </a:r>
            <a:endParaRPr sz="1200"/>
          </a:p>
        </p:txBody>
      </p:sp>
      <p:sp>
        <p:nvSpPr>
          <p:cNvPr id="223" name="Google Shape;223;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4" name="Google Shape;224;p42"/>
          <p:cNvSpPr txBox="1"/>
          <p:nvPr/>
        </p:nvSpPr>
        <p:spPr>
          <a:xfrm>
            <a:off x="6781563" y="29174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(tibco.com)</a:t>
            </a:r>
            <a:endParaRPr>
              <a:latin typeface="Roboto"/>
              <a:ea typeface="Roboto"/>
              <a:cs typeface="Roboto"/>
              <a:sym typeface="Roboto"/>
            </a:endParaRPr>
          </a:p>
        </p:txBody>
      </p:sp>
      <p:pic>
        <p:nvPicPr>
          <p:cNvPr id="225" name="Google Shape;225;p42"/>
          <p:cNvPicPr preferRelativeResize="0"/>
          <p:nvPr/>
        </p:nvPicPr>
        <p:blipFill>
          <a:blip r:embed="rId4">
            <a:alphaModFix/>
          </a:blip>
          <a:stretch>
            <a:fillRect/>
          </a:stretch>
        </p:blipFill>
        <p:spPr>
          <a:xfrm>
            <a:off x="6105800" y="930675"/>
            <a:ext cx="2903325" cy="222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1" name="Google Shape;231;p4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Gradient Boosting (e.g. XGBoost)</a:t>
            </a:r>
            <a:endParaRPr>
              <a:solidFill>
                <a:srgbClr val="4A86E8"/>
              </a:solidFill>
            </a:endParaRPr>
          </a:p>
        </p:txBody>
      </p:sp>
      <p:sp>
        <p:nvSpPr>
          <p:cNvPr id="232" name="Google Shape;232;p43"/>
          <p:cNvSpPr txBox="1"/>
          <p:nvPr/>
        </p:nvSpPr>
        <p:spPr>
          <a:xfrm>
            <a:off x="311700" y="613050"/>
            <a:ext cx="6479400" cy="413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50"/>
              <a:t>Uses an ensemble of weak prediction models, typically decision trees, to make predictions. For example, active drugs can be predicted from molecular descriptors such as molecular weight and the presence of particular chemical groups. Individual predictors are combined in a stage-wise manner to make the final prediction.</a:t>
            </a:r>
            <a:endParaRPr sz="1250"/>
          </a:p>
          <a:p>
            <a:pPr indent="-307975" lvl="0" marL="457200" rtl="0" algn="l">
              <a:lnSpc>
                <a:spcPct val="115000"/>
              </a:lnSpc>
              <a:spcBef>
                <a:spcPts val="0"/>
              </a:spcBef>
              <a:spcAft>
                <a:spcPts val="0"/>
              </a:spcAft>
              <a:buSzPts val="1250"/>
              <a:buChar char="●"/>
            </a:pPr>
            <a:r>
              <a:rPr b="1" lang="en" sz="1250"/>
              <a:t>Type of data</a:t>
            </a:r>
            <a:endParaRPr b="1" sz="1250"/>
          </a:p>
          <a:p>
            <a:pPr indent="-307975" lvl="1" marL="914400" rtl="0" algn="l">
              <a:lnSpc>
                <a:spcPct val="115000"/>
              </a:lnSpc>
              <a:spcBef>
                <a:spcPts val="0"/>
              </a:spcBef>
              <a:spcAft>
                <a:spcPts val="0"/>
              </a:spcAft>
              <a:buSzPts val="1250"/>
              <a:buChar char="○"/>
            </a:pPr>
            <a:r>
              <a:rPr lang="en" sz="1250"/>
              <a:t>Labelled</a:t>
            </a:r>
            <a:endParaRPr sz="1250"/>
          </a:p>
          <a:p>
            <a:pPr indent="-307975" lvl="1" marL="914400" rtl="0" algn="l">
              <a:lnSpc>
                <a:spcPct val="115000"/>
              </a:lnSpc>
              <a:spcBef>
                <a:spcPts val="0"/>
              </a:spcBef>
              <a:spcAft>
                <a:spcPts val="0"/>
              </a:spcAft>
              <a:buSzPts val="1250"/>
              <a:buChar char="○"/>
            </a:pPr>
            <a:r>
              <a:rPr lang="en" sz="1250"/>
              <a:t>Fixed number of features</a:t>
            </a:r>
            <a:endParaRPr sz="1250"/>
          </a:p>
          <a:p>
            <a:pPr indent="-307975" lvl="0" marL="457200" rtl="0" algn="l">
              <a:lnSpc>
                <a:spcPct val="115000"/>
              </a:lnSpc>
              <a:spcBef>
                <a:spcPts val="0"/>
              </a:spcBef>
              <a:spcAft>
                <a:spcPts val="0"/>
              </a:spcAft>
              <a:buSzPts val="1250"/>
              <a:buChar char="●"/>
            </a:pPr>
            <a:r>
              <a:rPr b="1" lang="en" sz="1250"/>
              <a:t>Example applications</a:t>
            </a:r>
            <a:endParaRPr b="1" sz="1250"/>
          </a:p>
          <a:p>
            <a:pPr indent="-307975" lvl="1" marL="914400" rtl="0" algn="l">
              <a:lnSpc>
                <a:spcPct val="115000"/>
              </a:lnSpc>
              <a:spcBef>
                <a:spcPts val="0"/>
              </a:spcBef>
              <a:spcAft>
                <a:spcPts val="0"/>
              </a:spcAft>
              <a:buSzPts val="1250"/>
              <a:buChar char="○"/>
            </a:pPr>
            <a:r>
              <a:rPr lang="en" sz="1250"/>
              <a:t>Gene expression profiling</a:t>
            </a:r>
            <a:endParaRPr sz="1250"/>
          </a:p>
          <a:p>
            <a:pPr indent="-307975" lvl="0" marL="457200" rtl="0" algn="l">
              <a:lnSpc>
                <a:spcPct val="115000"/>
              </a:lnSpc>
              <a:spcBef>
                <a:spcPts val="0"/>
              </a:spcBef>
              <a:spcAft>
                <a:spcPts val="0"/>
              </a:spcAft>
              <a:buSzPts val="1250"/>
              <a:buChar char="●"/>
            </a:pPr>
            <a:r>
              <a:rPr b="1" lang="en" sz="1250"/>
              <a:t>Advantages</a:t>
            </a:r>
            <a:endParaRPr b="1" sz="1250"/>
          </a:p>
          <a:p>
            <a:pPr indent="-307975" lvl="1" marL="914400" rtl="0" algn="l">
              <a:lnSpc>
                <a:spcPct val="115000"/>
              </a:lnSpc>
              <a:spcBef>
                <a:spcPts val="0"/>
              </a:spcBef>
              <a:spcAft>
                <a:spcPts val="0"/>
              </a:spcAft>
              <a:buSzPts val="1250"/>
              <a:buChar char="○"/>
            </a:pPr>
            <a:r>
              <a:rPr lang="en" sz="1250"/>
              <a:t>Learns how important each feature is to the prediction</a:t>
            </a:r>
            <a:endParaRPr sz="1250"/>
          </a:p>
          <a:p>
            <a:pPr indent="-307975" lvl="1" marL="914400" rtl="0" algn="l">
              <a:lnSpc>
                <a:spcPct val="115000"/>
              </a:lnSpc>
              <a:spcBef>
                <a:spcPts val="0"/>
              </a:spcBef>
              <a:spcAft>
                <a:spcPts val="0"/>
              </a:spcAft>
              <a:buSzPts val="1250"/>
              <a:buChar char="○"/>
            </a:pPr>
            <a:r>
              <a:rPr lang="en" sz="1250"/>
              <a:t>Decision trees are human-readable, allowing interpretation of how a decision is made</a:t>
            </a:r>
            <a:endParaRPr sz="1250"/>
          </a:p>
          <a:p>
            <a:pPr indent="-307975" lvl="1" marL="914400" rtl="0" algn="l">
              <a:lnSpc>
                <a:spcPct val="115000"/>
              </a:lnSpc>
              <a:spcBef>
                <a:spcPts val="0"/>
              </a:spcBef>
              <a:spcAft>
                <a:spcPts val="0"/>
              </a:spcAft>
              <a:buSzPts val="1250"/>
              <a:buChar char="○"/>
            </a:pPr>
            <a:r>
              <a:rPr lang="en" sz="1250"/>
              <a:t>Less sensitive to feature scaling and normalization so easier to train and tune</a:t>
            </a:r>
            <a:endParaRPr sz="1250"/>
          </a:p>
          <a:p>
            <a:pPr indent="-307975" lvl="0" marL="457200" rtl="0" algn="l">
              <a:lnSpc>
                <a:spcPct val="115000"/>
              </a:lnSpc>
              <a:spcBef>
                <a:spcPts val="0"/>
              </a:spcBef>
              <a:spcAft>
                <a:spcPts val="0"/>
              </a:spcAft>
              <a:buSzPts val="1250"/>
              <a:buChar char="●"/>
            </a:pPr>
            <a:r>
              <a:rPr b="1" lang="en" sz="1250"/>
              <a:t>Disadvantages</a:t>
            </a:r>
            <a:endParaRPr b="1" sz="1250"/>
          </a:p>
          <a:p>
            <a:pPr indent="-307975" lvl="1" marL="914400" rtl="0" algn="l">
              <a:lnSpc>
                <a:spcPct val="115000"/>
              </a:lnSpc>
              <a:spcBef>
                <a:spcPts val="0"/>
              </a:spcBef>
              <a:spcAft>
                <a:spcPts val="0"/>
              </a:spcAft>
              <a:buSzPts val="1250"/>
              <a:buChar char="○"/>
            </a:pPr>
            <a:r>
              <a:rPr lang="en" sz="1250"/>
              <a:t>Can struggle to learn underlying signal if noise is present</a:t>
            </a:r>
            <a:endParaRPr sz="1250"/>
          </a:p>
          <a:p>
            <a:pPr indent="-307975" lvl="1" marL="914400" rtl="0" algn="l">
              <a:lnSpc>
                <a:spcPct val="115000"/>
              </a:lnSpc>
              <a:spcBef>
                <a:spcPts val="0"/>
              </a:spcBef>
              <a:spcAft>
                <a:spcPts val="0"/>
              </a:spcAft>
              <a:buSzPts val="1250"/>
              <a:buChar char="○"/>
            </a:pPr>
            <a:r>
              <a:rPr lang="en" sz="1250"/>
              <a:t>Less appropriate for regression analysis</a:t>
            </a:r>
            <a:endParaRPr sz="1250"/>
          </a:p>
        </p:txBody>
      </p:sp>
      <p:sp>
        <p:nvSpPr>
          <p:cNvPr id="233" name="Google Shape;233;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34" name="Google Shape;234;p43"/>
          <p:cNvSpPr txBox="1"/>
          <p:nvPr/>
        </p:nvSpPr>
        <p:spPr>
          <a:xfrm>
            <a:off x="6913563" y="34778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235" name="Google Shape;235;p43"/>
          <p:cNvPicPr preferRelativeResize="0"/>
          <p:nvPr/>
        </p:nvPicPr>
        <p:blipFill>
          <a:blip r:embed="rId4">
            <a:alphaModFix/>
          </a:blip>
          <a:stretch>
            <a:fillRect/>
          </a:stretch>
        </p:blipFill>
        <p:spPr>
          <a:xfrm>
            <a:off x="6448294" y="1419700"/>
            <a:ext cx="2560832" cy="2144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1" name="Google Shape;241;p44"/>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Clustering</a:t>
            </a:r>
            <a:endParaRPr>
              <a:solidFill>
                <a:srgbClr val="4A86E8"/>
              </a:solidFill>
            </a:endParaRPr>
          </a:p>
        </p:txBody>
      </p:sp>
      <p:sp>
        <p:nvSpPr>
          <p:cNvPr id="242" name="Google Shape;242;p44"/>
          <p:cNvSpPr txBox="1"/>
          <p:nvPr/>
        </p:nvSpPr>
        <p:spPr>
          <a:xfrm>
            <a:off x="311700" y="717650"/>
            <a:ext cx="6724500" cy="386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t>Uses one of various algorithms to group sets of similar objects (for example, grouping cell types on the basis of gene expression profiles).</a:t>
            </a:r>
            <a:endParaRPr sz="1500"/>
          </a:p>
          <a:p>
            <a:pPr indent="-323850" lvl="0" marL="457200" rtl="0" algn="l">
              <a:lnSpc>
                <a:spcPct val="115000"/>
              </a:lnSpc>
              <a:spcBef>
                <a:spcPts val="0"/>
              </a:spcBef>
              <a:spcAft>
                <a:spcPts val="0"/>
              </a:spcAft>
              <a:buSzPts val="1500"/>
              <a:buChar char="●"/>
            </a:pPr>
            <a:r>
              <a:rPr b="1" lang="en" sz="1500"/>
              <a:t>Type of data</a:t>
            </a:r>
            <a:endParaRPr b="1" sz="1500"/>
          </a:p>
          <a:p>
            <a:pPr indent="-323850" lvl="1" marL="914400" rtl="0" algn="l">
              <a:lnSpc>
                <a:spcPct val="115000"/>
              </a:lnSpc>
              <a:spcBef>
                <a:spcPts val="0"/>
              </a:spcBef>
              <a:spcAft>
                <a:spcPts val="0"/>
              </a:spcAft>
              <a:buSzPts val="1500"/>
              <a:buChar char="○"/>
            </a:pPr>
            <a:r>
              <a:rPr lang="en" sz="1500"/>
              <a:t>Unl</a:t>
            </a:r>
            <a:r>
              <a:rPr lang="en" sz="1500"/>
              <a:t>abelled</a:t>
            </a:r>
            <a:endParaRPr sz="1500"/>
          </a:p>
          <a:p>
            <a:pPr indent="-323850" lvl="1" marL="914400" rtl="0" algn="l">
              <a:lnSpc>
                <a:spcPct val="115000"/>
              </a:lnSpc>
              <a:spcBef>
                <a:spcPts val="0"/>
              </a:spcBef>
              <a:spcAft>
                <a:spcPts val="0"/>
              </a:spcAft>
              <a:buSzPts val="1500"/>
              <a:buChar char="○"/>
            </a:pPr>
            <a:r>
              <a:rPr lang="en" sz="1500"/>
              <a:t>Fixed number of features</a:t>
            </a:r>
            <a:endParaRPr sz="1500"/>
          </a:p>
          <a:p>
            <a:pPr indent="-323850" lvl="0" marL="457200" rtl="0" algn="l">
              <a:lnSpc>
                <a:spcPct val="115000"/>
              </a:lnSpc>
              <a:spcBef>
                <a:spcPts val="0"/>
              </a:spcBef>
              <a:spcAft>
                <a:spcPts val="0"/>
              </a:spcAft>
              <a:buSzPts val="1500"/>
              <a:buChar char="●"/>
            </a:pPr>
            <a:r>
              <a:rPr b="1" lang="en" sz="1500"/>
              <a:t>Example applications</a:t>
            </a:r>
            <a:endParaRPr b="1" sz="1500"/>
          </a:p>
          <a:p>
            <a:pPr indent="-323850" lvl="1" marL="914400" rtl="0" algn="l">
              <a:lnSpc>
                <a:spcPct val="115000"/>
              </a:lnSpc>
              <a:spcBef>
                <a:spcPts val="0"/>
              </a:spcBef>
              <a:spcAft>
                <a:spcPts val="0"/>
              </a:spcAft>
              <a:buSzPts val="1500"/>
              <a:buChar char="○"/>
            </a:pPr>
            <a:r>
              <a:rPr lang="en" sz="1500"/>
              <a:t>Differential gene expression analysis</a:t>
            </a:r>
            <a:endParaRPr sz="1500"/>
          </a:p>
          <a:p>
            <a:pPr indent="-323850" lvl="1" marL="914400" rtl="0" algn="l">
              <a:lnSpc>
                <a:spcPct val="115000"/>
              </a:lnSpc>
              <a:spcBef>
                <a:spcPts val="0"/>
              </a:spcBef>
              <a:spcAft>
                <a:spcPts val="0"/>
              </a:spcAft>
              <a:buSzPts val="1500"/>
              <a:buChar char="○"/>
            </a:pPr>
            <a:r>
              <a:rPr lang="en" sz="1500"/>
              <a:t>Model selection in protein structure prediction</a:t>
            </a:r>
            <a:endParaRPr sz="1500"/>
          </a:p>
          <a:p>
            <a:pPr indent="-323850" lvl="0" marL="457200" rtl="0" algn="l">
              <a:lnSpc>
                <a:spcPct val="115000"/>
              </a:lnSpc>
              <a:spcBef>
                <a:spcPts val="0"/>
              </a:spcBef>
              <a:spcAft>
                <a:spcPts val="0"/>
              </a:spcAft>
              <a:buSzPts val="1500"/>
              <a:buChar char="●"/>
            </a:pPr>
            <a:r>
              <a:rPr b="1" lang="en" sz="1500"/>
              <a:t>Advantages</a:t>
            </a:r>
            <a:endParaRPr b="1" sz="1500"/>
          </a:p>
          <a:p>
            <a:pPr indent="-323850" lvl="1" marL="914400" rtl="0" algn="l">
              <a:lnSpc>
                <a:spcPct val="115000"/>
              </a:lnSpc>
              <a:spcBef>
                <a:spcPts val="0"/>
              </a:spcBef>
              <a:spcAft>
                <a:spcPts val="0"/>
              </a:spcAft>
              <a:buSzPts val="1500"/>
              <a:buChar char="○"/>
            </a:pPr>
            <a:r>
              <a:rPr lang="en" sz="1500"/>
              <a:t>For low-dimensional data, good clustering is easily identifiable</a:t>
            </a:r>
            <a:endParaRPr sz="1500"/>
          </a:p>
          <a:p>
            <a:pPr indent="-323850" lvl="1" marL="914400" rtl="0" algn="l">
              <a:lnSpc>
                <a:spcPct val="115000"/>
              </a:lnSpc>
              <a:spcBef>
                <a:spcPts val="0"/>
              </a:spcBef>
              <a:spcAft>
                <a:spcPts val="0"/>
              </a:spcAft>
              <a:buSzPts val="1500"/>
              <a:buChar char="○"/>
            </a:pPr>
            <a:r>
              <a:rPr lang="en" sz="1500"/>
              <a:t>Cluster validation metrics are available to assess performance</a:t>
            </a:r>
            <a:endParaRPr sz="1500"/>
          </a:p>
          <a:p>
            <a:pPr indent="-323850" lvl="0" marL="457200" rtl="0" algn="l">
              <a:lnSpc>
                <a:spcPct val="115000"/>
              </a:lnSpc>
              <a:spcBef>
                <a:spcPts val="0"/>
              </a:spcBef>
              <a:spcAft>
                <a:spcPts val="0"/>
              </a:spcAft>
              <a:buSzPts val="1500"/>
              <a:buChar char="●"/>
            </a:pPr>
            <a:r>
              <a:rPr b="1" lang="en" sz="1500"/>
              <a:t>Disadvantages</a:t>
            </a:r>
            <a:endParaRPr b="1" sz="1500"/>
          </a:p>
          <a:p>
            <a:pPr indent="-323850" lvl="1" marL="914400" rtl="0" algn="l">
              <a:lnSpc>
                <a:spcPct val="115000"/>
              </a:lnSpc>
              <a:spcBef>
                <a:spcPts val="0"/>
              </a:spcBef>
              <a:spcAft>
                <a:spcPts val="0"/>
              </a:spcAft>
              <a:buSzPts val="1500"/>
              <a:buChar char="○"/>
            </a:pPr>
            <a:r>
              <a:rPr lang="en" sz="1500"/>
              <a:t>Scaling to large datasets is difficult for some methods</a:t>
            </a:r>
            <a:endParaRPr sz="1500"/>
          </a:p>
          <a:p>
            <a:pPr indent="-323850" lvl="1" marL="914400" rtl="0" algn="l">
              <a:lnSpc>
                <a:spcPct val="115000"/>
              </a:lnSpc>
              <a:spcBef>
                <a:spcPts val="0"/>
              </a:spcBef>
              <a:spcAft>
                <a:spcPts val="0"/>
              </a:spcAft>
              <a:buSzPts val="1500"/>
              <a:buChar char="○"/>
            </a:pPr>
            <a:r>
              <a:rPr lang="en" sz="1500"/>
              <a:t>Noisy datasets sometimes yield contradictory results</a:t>
            </a:r>
            <a:endParaRPr sz="1500"/>
          </a:p>
        </p:txBody>
      </p:sp>
      <p:sp>
        <p:nvSpPr>
          <p:cNvPr id="243" name="Google Shape;243;p44"/>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4" name="Google Shape;244;p44"/>
          <p:cNvSpPr txBox="1"/>
          <p:nvPr/>
        </p:nvSpPr>
        <p:spPr>
          <a:xfrm>
            <a:off x="6842988" y="3263675"/>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245" name="Google Shape;245;p44"/>
          <p:cNvPicPr preferRelativeResize="0"/>
          <p:nvPr/>
        </p:nvPicPr>
        <p:blipFill>
          <a:blip r:embed="rId4">
            <a:alphaModFix/>
          </a:blip>
          <a:stretch>
            <a:fillRect/>
          </a:stretch>
        </p:blipFill>
        <p:spPr>
          <a:xfrm>
            <a:off x="6467535" y="1214025"/>
            <a:ext cx="2541590" cy="2004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1" name="Google Shape;251;p4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Dimensionality Reduction (e.g. PCA)</a:t>
            </a:r>
            <a:endParaRPr>
              <a:solidFill>
                <a:srgbClr val="4A86E8"/>
              </a:solidFill>
            </a:endParaRPr>
          </a:p>
        </p:txBody>
      </p:sp>
      <p:sp>
        <p:nvSpPr>
          <p:cNvPr id="252" name="Google Shape;252;p45"/>
          <p:cNvSpPr txBox="1"/>
          <p:nvPr/>
        </p:nvSpPr>
        <p:spPr>
          <a:xfrm>
            <a:off x="335850" y="643800"/>
            <a:ext cx="8472300" cy="383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Finds a series of feature combinations that best describe the data. It is commonly used for dimensionality reduction. In the case of the height and weight of a person, the first principal component (PC1), corresponding to a linear combination of height and weight, describes the strong positive correlation, whereas PC2 might describe other variables that do not correlate strongly with those, such as percentage body fat or muscle mass.</a:t>
            </a:r>
            <a:endParaRPr sz="1300"/>
          </a:p>
          <a:p>
            <a:pPr indent="-311150" lvl="0" marL="457200" rtl="0" algn="l">
              <a:lnSpc>
                <a:spcPct val="115000"/>
              </a:lnSpc>
              <a:spcBef>
                <a:spcPts val="0"/>
              </a:spcBef>
              <a:spcAft>
                <a:spcPts val="0"/>
              </a:spcAft>
              <a:buSzPts val="1300"/>
              <a:buChar char="●"/>
            </a:pPr>
            <a:r>
              <a:rPr b="1" lang="en" sz="1300"/>
              <a:t>Type of data</a:t>
            </a:r>
            <a:endParaRPr b="1" sz="1300"/>
          </a:p>
          <a:p>
            <a:pPr indent="-311150" lvl="1" marL="914400" rtl="0" algn="l">
              <a:lnSpc>
                <a:spcPct val="115000"/>
              </a:lnSpc>
              <a:spcBef>
                <a:spcPts val="0"/>
              </a:spcBef>
              <a:spcAft>
                <a:spcPts val="0"/>
              </a:spcAft>
              <a:buSzPts val="1300"/>
              <a:buChar char="○"/>
            </a:pPr>
            <a:r>
              <a:rPr lang="en" sz="1300"/>
              <a:t>Unlabelled</a:t>
            </a:r>
            <a:endParaRPr sz="1300"/>
          </a:p>
          <a:p>
            <a:pPr indent="-311150" lvl="1" marL="914400" rtl="0" algn="l">
              <a:lnSpc>
                <a:spcPct val="115000"/>
              </a:lnSpc>
              <a:spcBef>
                <a:spcPts val="0"/>
              </a:spcBef>
              <a:spcAft>
                <a:spcPts val="0"/>
              </a:spcAft>
              <a:buSzPts val="1300"/>
              <a:buChar char="○"/>
            </a:pPr>
            <a:r>
              <a:rPr lang="en" sz="1300"/>
              <a:t>Large and fixed number of features</a:t>
            </a:r>
            <a:endParaRPr sz="1300"/>
          </a:p>
          <a:p>
            <a:pPr indent="-311150" lvl="0" marL="457200" rtl="0" algn="l">
              <a:lnSpc>
                <a:spcPct val="115000"/>
              </a:lnSpc>
              <a:spcBef>
                <a:spcPts val="0"/>
              </a:spcBef>
              <a:spcAft>
                <a:spcPts val="0"/>
              </a:spcAft>
              <a:buSzPts val="1300"/>
              <a:buChar char="●"/>
            </a:pPr>
            <a:r>
              <a:rPr b="1" lang="en" sz="1300"/>
              <a:t>Example applications</a:t>
            </a:r>
            <a:endParaRPr b="1" sz="1300"/>
          </a:p>
          <a:p>
            <a:pPr indent="-311150" lvl="1" marL="914400" rtl="0" algn="l">
              <a:lnSpc>
                <a:spcPct val="115000"/>
              </a:lnSpc>
              <a:spcBef>
                <a:spcPts val="0"/>
              </a:spcBef>
              <a:spcAft>
                <a:spcPts val="0"/>
              </a:spcAft>
              <a:buSzPts val="1300"/>
              <a:buChar char="○"/>
            </a:pPr>
            <a:r>
              <a:rPr lang="en" sz="1300"/>
              <a:t>Single-cell transcriptomics</a:t>
            </a:r>
            <a:endParaRPr sz="1300"/>
          </a:p>
          <a:p>
            <a:pPr indent="-311150" lvl="1" marL="914400" rtl="0" algn="l">
              <a:lnSpc>
                <a:spcPct val="115000"/>
              </a:lnSpc>
              <a:spcBef>
                <a:spcPts val="0"/>
              </a:spcBef>
              <a:spcAft>
                <a:spcPts val="0"/>
              </a:spcAft>
              <a:buSzPts val="1300"/>
              <a:buChar char="○"/>
            </a:pPr>
            <a:r>
              <a:rPr lang="en" sz="1300"/>
              <a:t>Analysis of molecular-dynamics trajectories</a:t>
            </a:r>
            <a:endParaRPr sz="1300"/>
          </a:p>
          <a:p>
            <a:pPr indent="-311150" lvl="0" marL="457200" rtl="0" algn="l">
              <a:lnSpc>
                <a:spcPct val="115000"/>
              </a:lnSpc>
              <a:spcBef>
                <a:spcPts val="0"/>
              </a:spcBef>
              <a:spcAft>
                <a:spcPts val="0"/>
              </a:spcAft>
              <a:buSzPts val="1300"/>
              <a:buChar char="●"/>
            </a:pPr>
            <a:r>
              <a:rPr b="1" lang="en" sz="1300"/>
              <a:t>Advantages</a:t>
            </a:r>
            <a:endParaRPr b="1" sz="1300"/>
          </a:p>
          <a:p>
            <a:pPr indent="-311150" lvl="1" marL="914400" rtl="0" algn="l">
              <a:lnSpc>
                <a:spcPct val="115000"/>
              </a:lnSpc>
              <a:spcBef>
                <a:spcPts val="0"/>
              </a:spcBef>
              <a:spcAft>
                <a:spcPts val="0"/>
              </a:spcAft>
              <a:buSzPts val="1300"/>
              <a:buChar char="○"/>
            </a:pPr>
            <a:r>
              <a:rPr lang="en" sz="1300"/>
              <a:t>Provide visual representation of data</a:t>
            </a:r>
            <a:endParaRPr sz="1300"/>
          </a:p>
          <a:p>
            <a:pPr indent="-311150" lvl="1" marL="914400" rtl="0" algn="l">
              <a:lnSpc>
                <a:spcPct val="115000"/>
              </a:lnSpc>
              <a:spcBef>
                <a:spcPts val="0"/>
              </a:spcBef>
              <a:spcAft>
                <a:spcPts val="0"/>
              </a:spcAft>
              <a:buSzPts val="1300"/>
              <a:buChar char="○"/>
            </a:pPr>
            <a:r>
              <a:rPr lang="en" sz="1300"/>
              <a:t>Goodness-of-fit evaluations usually available to assess performance</a:t>
            </a:r>
            <a:endParaRPr sz="1300"/>
          </a:p>
          <a:p>
            <a:pPr indent="-311150" lvl="0" marL="457200" rtl="0" algn="l">
              <a:lnSpc>
                <a:spcPct val="115000"/>
              </a:lnSpc>
              <a:spcBef>
                <a:spcPts val="0"/>
              </a:spcBef>
              <a:spcAft>
                <a:spcPts val="0"/>
              </a:spcAft>
              <a:buSzPts val="1300"/>
              <a:buChar char="●"/>
            </a:pPr>
            <a:r>
              <a:rPr b="1" lang="en" sz="1300"/>
              <a:t>Disadvantages</a:t>
            </a:r>
            <a:endParaRPr b="1" sz="1300"/>
          </a:p>
          <a:p>
            <a:pPr indent="-311150" lvl="1" marL="914400" rtl="0" algn="l">
              <a:lnSpc>
                <a:spcPct val="115000"/>
              </a:lnSpc>
              <a:spcBef>
                <a:spcPts val="0"/>
              </a:spcBef>
              <a:spcAft>
                <a:spcPts val="0"/>
              </a:spcAft>
              <a:buSzPts val="1300"/>
              <a:buChar char="○"/>
            </a:pPr>
            <a:r>
              <a:rPr lang="en" sz="1300"/>
              <a:t>Hard to preserve both global and local differences in data</a:t>
            </a:r>
            <a:endParaRPr sz="1300"/>
          </a:p>
          <a:p>
            <a:pPr indent="-311150" lvl="1" marL="914400" rtl="0" algn="l">
              <a:lnSpc>
                <a:spcPct val="115000"/>
              </a:lnSpc>
              <a:spcBef>
                <a:spcPts val="0"/>
              </a:spcBef>
              <a:spcAft>
                <a:spcPts val="0"/>
              </a:spcAft>
              <a:buSzPts val="1300"/>
              <a:buChar char="○"/>
            </a:pPr>
            <a:r>
              <a:rPr lang="en" sz="1300"/>
              <a:t>Scaling to large number of samples is difficult for some methods</a:t>
            </a:r>
            <a:endParaRPr sz="1300"/>
          </a:p>
        </p:txBody>
      </p:sp>
      <p:sp>
        <p:nvSpPr>
          <p:cNvPr id="253" name="Google Shape;253;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54" name="Google Shape;254;p45"/>
          <p:cNvPicPr preferRelativeResize="0"/>
          <p:nvPr/>
        </p:nvPicPr>
        <p:blipFill>
          <a:blip r:embed="rId4">
            <a:alphaModFix/>
          </a:blip>
          <a:stretch>
            <a:fillRect/>
          </a:stretch>
        </p:blipFill>
        <p:spPr>
          <a:xfrm>
            <a:off x="6506650" y="1719938"/>
            <a:ext cx="2235300" cy="1928976"/>
          </a:xfrm>
          <a:prstGeom prst="rect">
            <a:avLst/>
          </a:prstGeom>
          <a:noFill/>
          <a:ln>
            <a:noFill/>
          </a:ln>
        </p:spPr>
      </p:pic>
      <p:sp>
        <p:nvSpPr>
          <p:cNvPr id="255" name="Google Shape;255;p45"/>
          <p:cNvSpPr txBox="1"/>
          <p:nvPr/>
        </p:nvSpPr>
        <p:spPr>
          <a:xfrm>
            <a:off x="6964138" y="37159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