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81" r:id="rId4"/>
    <p:sldMasterId id="2147483682" r:id="rId5"/>
    <p:sldMasterId id="2147483683"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Lst>
  <p:sldSz cy="5143500" cx="9144000"/>
  <p:notesSz cx="6858000" cy="9144000"/>
  <p:embeddedFontLst>
    <p:embeddedFont>
      <p:font typeface="Roboto"/>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slideMaster" Target="slideMasters/slideMaster2.xml"/><Relationship Id="rId6" Type="http://schemas.openxmlformats.org/officeDocument/2006/relationships/slideMaster" Target="slideMasters/slideMaster3.xml"/><Relationship Id="rId29" Type="http://schemas.openxmlformats.org/officeDocument/2006/relationships/slide" Target="slides/slide2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11" Type="http://schemas.openxmlformats.org/officeDocument/2006/relationships/slide" Target="slides/slide4.xml"/><Relationship Id="rId33" Type="http://schemas.openxmlformats.org/officeDocument/2006/relationships/slide" Target="slides/slide26.xml"/><Relationship Id="rId10" Type="http://schemas.openxmlformats.org/officeDocument/2006/relationships/slide" Target="slides/slide3.xml"/><Relationship Id="rId32" Type="http://schemas.openxmlformats.org/officeDocument/2006/relationships/slide" Target="slides/slide25.xml"/><Relationship Id="rId13" Type="http://schemas.openxmlformats.org/officeDocument/2006/relationships/slide" Target="slides/slide6.xml"/><Relationship Id="rId35" Type="http://schemas.openxmlformats.org/officeDocument/2006/relationships/font" Target="fonts/Roboto-bold.fntdata"/><Relationship Id="rId12" Type="http://schemas.openxmlformats.org/officeDocument/2006/relationships/slide" Target="slides/slide5.xml"/><Relationship Id="rId34" Type="http://schemas.openxmlformats.org/officeDocument/2006/relationships/font" Target="fonts/Roboto-regular.fntdata"/><Relationship Id="rId15" Type="http://schemas.openxmlformats.org/officeDocument/2006/relationships/slide" Target="slides/slide8.xml"/><Relationship Id="rId37" Type="http://schemas.openxmlformats.org/officeDocument/2006/relationships/font" Target="fonts/Roboto-boldItalic.fntdata"/><Relationship Id="rId14" Type="http://schemas.openxmlformats.org/officeDocument/2006/relationships/slide" Target="slides/slide7.xml"/><Relationship Id="rId36" Type="http://schemas.openxmlformats.org/officeDocument/2006/relationships/font" Target="fonts/Roboto-italic.fntdata"/><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129ba1ef8f5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129ba1ef8f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11edce180b9_0_1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11edce180b9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11edce180b9_0_2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11edce180b9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11edce180b9_0_3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11edce180b9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11edce180b9_0_5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11edce180b9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11c1ae6140b_0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11c1ae6140b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11edce180b9_0_5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11edce180b9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110a238f71a_0_1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110a238f71a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110a238f71a_0_1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110a238f71a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110a238f71a_0_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110a238f71a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110a238f71a_0_2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110a238f71a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11be0e5f55c_0_10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11be0e5f55c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110a238f71a_0_3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110a238f71a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900">
                <a:solidFill>
                  <a:schemeClr val="dk1"/>
                </a:solidFill>
              </a:rPr>
              <a:t>Feature selection techniques may generally grouped into those that use the target variable</a:t>
            </a:r>
            <a:endParaRPr sz="9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900">
                <a:solidFill>
                  <a:schemeClr val="dk1"/>
                </a:solidFill>
              </a:rPr>
              <a:t>(supervised) and those that do not (unsupervised). Additionally, the supervised techniques</a:t>
            </a:r>
            <a:endParaRPr sz="9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900">
                <a:solidFill>
                  <a:schemeClr val="dk1"/>
                </a:solidFill>
              </a:rPr>
              <a:t>can be further divided into models that automatically select features as part of fitting the</a:t>
            </a:r>
            <a:endParaRPr sz="9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900">
                <a:solidFill>
                  <a:schemeClr val="dk1"/>
                </a:solidFill>
              </a:rPr>
              <a:t>model (intrinsic), those that explicitly choose features that result in the best performing model</a:t>
            </a:r>
            <a:endParaRPr sz="9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900">
                <a:solidFill>
                  <a:schemeClr val="dk1"/>
                </a:solidFill>
              </a:rPr>
              <a:t>(wrapper) and those that score each input feature and allow a subset to be selected (filter).</a:t>
            </a:r>
            <a:endParaRPr sz="9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110a238f71a_0_4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110a238f71a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110a238f71a_0_5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110a238f71a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110a238f71a_0_6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110a238f71a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g11ba22b7cc1_0_6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76" name="Google Shape;376;g11ba22b7cc1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g110c9cc373d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93" name="Google Shape;393;g110c9cc373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g11c1ae6140b_0_1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01" name="Google Shape;401;g11c1ae6140b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11be0e5f55c_0_13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11be0e5f55c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11c1ae6140b_0_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11c1ae6140b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c6f9e470d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c6f9e47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10c858bddf3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10c858bddf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110a238f71a_0_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110a238f71a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11edce180b9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11edce180b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11edce180b9_0_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11edce180b9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5" name="Shape 85"/>
        <p:cNvGrpSpPr/>
        <p:nvPr/>
      </p:nvGrpSpPr>
      <p:grpSpPr>
        <a:xfrm>
          <a:off x="0" y="0"/>
          <a:ext cx="0" cy="0"/>
          <a:chOff x="0" y="0"/>
          <a:chExt cx="0" cy="0"/>
        </a:xfrm>
      </p:grpSpPr>
      <p:sp>
        <p:nvSpPr>
          <p:cNvPr id="86" name="Google Shape;86;p14"/>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87" name="Google Shape;87;p14"/>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88" name="Google Shape;88;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89" name="Shape 89"/>
        <p:cNvGrpSpPr/>
        <p:nvPr/>
      </p:nvGrpSpPr>
      <p:grpSpPr>
        <a:xfrm>
          <a:off x="0" y="0"/>
          <a:ext cx="0" cy="0"/>
          <a:chOff x="0" y="0"/>
          <a:chExt cx="0" cy="0"/>
        </a:xfrm>
      </p:grpSpPr>
      <p:sp>
        <p:nvSpPr>
          <p:cNvPr id="90" name="Google Shape;90;p15"/>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91" name="Google Shape;91;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92" name="Shape 92"/>
        <p:cNvGrpSpPr/>
        <p:nvPr/>
      </p:nvGrpSpPr>
      <p:grpSpPr>
        <a:xfrm>
          <a:off x="0" y="0"/>
          <a:ext cx="0" cy="0"/>
          <a:chOff x="0" y="0"/>
          <a:chExt cx="0" cy="0"/>
        </a:xfrm>
      </p:grpSpPr>
      <p:sp>
        <p:nvSpPr>
          <p:cNvPr id="93" name="Google Shape;93;p1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4" name="Google Shape;94;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95" name="Google Shape;95;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6" name="Shape 96"/>
        <p:cNvGrpSpPr/>
        <p:nvPr/>
      </p:nvGrpSpPr>
      <p:grpSpPr>
        <a:xfrm>
          <a:off x="0" y="0"/>
          <a:ext cx="0" cy="0"/>
          <a:chOff x="0" y="0"/>
          <a:chExt cx="0" cy="0"/>
        </a:xfrm>
      </p:grpSpPr>
      <p:sp>
        <p:nvSpPr>
          <p:cNvPr id="97" name="Google Shape;97;p17"/>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8" name="Google Shape;98;p17"/>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99" name="Google Shape;99;p17"/>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100" name="Google Shape;100;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01" name="Shape 101"/>
        <p:cNvGrpSpPr/>
        <p:nvPr/>
      </p:nvGrpSpPr>
      <p:grpSpPr>
        <a:xfrm>
          <a:off x="0" y="0"/>
          <a:ext cx="0" cy="0"/>
          <a:chOff x="0" y="0"/>
          <a:chExt cx="0" cy="0"/>
        </a:xfrm>
      </p:grpSpPr>
      <p:sp>
        <p:nvSpPr>
          <p:cNvPr id="102" name="Google Shape;102;p18"/>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03" name="Google Shape;103;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4" name="Shape 104"/>
        <p:cNvGrpSpPr/>
        <p:nvPr/>
      </p:nvGrpSpPr>
      <p:grpSpPr>
        <a:xfrm>
          <a:off x="0" y="0"/>
          <a:ext cx="0" cy="0"/>
          <a:chOff x="0" y="0"/>
          <a:chExt cx="0" cy="0"/>
        </a:xfrm>
      </p:grpSpPr>
      <p:sp>
        <p:nvSpPr>
          <p:cNvPr id="105" name="Google Shape;105;p19"/>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06" name="Google Shape;106;p19"/>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107" name="Google Shape;107;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08" name="Shape 108"/>
        <p:cNvGrpSpPr/>
        <p:nvPr/>
      </p:nvGrpSpPr>
      <p:grpSpPr>
        <a:xfrm>
          <a:off x="0" y="0"/>
          <a:ext cx="0" cy="0"/>
          <a:chOff x="0" y="0"/>
          <a:chExt cx="0" cy="0"/>
        </a:xfrm>
      </p:grpSpPr>
      <p:sp>
        <p:nvSpPr>
          <p:cNvPr id="109" name="Google Shape;109;p20"/>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110" name="Google Shape;110;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11" name="Shape 111"/>
        <p:cNvGrpSpPr/>
        <p:nvPr/>
      </p:nvGrpSpPr>
      <p:grpSpPr>
        <a:xfrm>
          <a:off x="0" y="0"/>
          <a:ext cx="0" cy="0"/>
          <a:chOff x="0" y="0"/>
          <a:chExt cx="0" cy="0"/>
        </a:xfrm>
      </p:grpSpPr>
      <p:sp>
        <p:nvSpPr>
          <p:cNvPr id="112" name="Google Shape;112;p2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21"/>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114" name="Google Shape;114;p21"/>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15" name="Google Shape;115;p21"/>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16" name="Google Shape;116;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17" name="Shape 117"/>
        <p:cNvGrpSpPr/>
        <p:nvPr/>
      </p:nvGrpSpPr>
      <p:grpSpPr>
        <a:xfrm>
          <a:off x="0" y="0"/>
          <a:ext cx="0" cy="0"/>
          <a:chOff x="0" y="0"/>
          <a:chExt cx="0" cy="0"/>
        </a:xfrm>
      </p:grpSpPr>
      <p:sp>
        <p:nvSpPr>
          <p:cNvPr id="118" name="Google Shape;118;p22"/>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119" name="Google Shape;119;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20" name="Shape 120"/>
        <p:cNvGrpSpPr/>
        <p:nvPr/>
      </p:nvGrpSpPr>
      <p:grpSpPr>
        <a:xfrm>
          <a:off x="0" y="0"/>
          <a:ext cx="0" cy="0"/>
          <a:chOff x="0" y="0"/>
          <a:chExt cx="0" cy="0"/>
        </a:xfrm>
      </p:grpSpPr>
      <p:sp>
        <p:nvSpPr>
          <p:cNvPr id="121" name="Google Shape;121;p23"/>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22" name="Google Shape;122;p23"/>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123" name="Google Shape;123;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4" name="Shape 124"/>
        <p:cNvGrpSpPr/>
        <p:nvPr/>
      </p:nvGrpSpPr>
      <p:grpSpPr>
        <a:xfrm>
          <a:off x="0" y="0"/>
          <a:ext cx="0" cy="0"/>
          <a:chOff x="0" y="0"/>
          <a:chExt cx="0" cy="0"/>
        </a:xfrm>
      </p:grpSpPr>
      <p:sp>
        <p:nvSpPr>
          <p:cNvPr id="125" name="Google Shape;125;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0" name="Shape 130"/>
        <p:cNvGrpSpPr/>
        <p:nvPr/>
      </p:nvGrpSpPr>
      <p:grpSpPr>
        <a:xfrm>
          <a:off x="0" y="0"/>
          <a:ext cx="0" cy="0"/>
          <a:chOff x="0" y="0"/>
          <a:chExt cx="0" cy="0"/>
        </a:xfrm>
      </p:grpSpPr>
      <p:sp>
        <p:nvSpPr>
          <p:cNvPr id="131" name="Google Shape;131;p26"/>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32" name="Google Shape;132;p26"/>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33" name="Google Shape;133;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4" name="Shape 134"/>
        <p:cNvGrpSpPr/>
        <p:nvPr/>
      </p:nvGrpSpPr>
      <p:grpSpPr>
        <a:xfrm>
          <a:off x="0" y="0"/>
          <a:ext cx="0" cy="0"/>
          <a:chOff x="0" y="0"/>
          <a:chExt cx="0" cy="0"/>
        </a:xfrm>
      </p:grpSpPr>
      <p:sp>
        <p:nvSpPr>
          <p:cNvPr id="135" name="Google Shape;135;p27"/>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36" name="Google Shape;136;p2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7" name="Shape 137"/>
        <p:cNvGrpSpPr/>
        <p:nvPr/>
      </p:nvGrpSpPr>
      <p:grpSpPr>
        <a:xfrm>
          <a:off x="0" y="0"/>
          <a:ext cx="0" cy="0"/>
          <a:chOff x="0" y="0"/>
          <a:chExt cx="0" cy="0"/>
        </a:xfrm>
      </p:grpSpPr>
      <p:sp>
        <p:nvSpPr>
          <p:cNvPr id="138" name="Google Shape;138;p28"/>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39" name="Google Shape;139;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40" name="Google Shape;140;p2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41" name="Shape 141"/>
        <p:cNvGrpSpPr/>
        <p:nvPr/>
      </p:nvGrpSpPr>
      <p:grpSpPr>
        <a:xfrm>
          <a:off x="0" y="0"/>
          <a:ext cx="0" cy="0"/>
          <a:chOff x="0" y="0"/>
          <a:chExt cx="0" cy="0"/>
        </a:xfrm>
      </p:grpSpPr>
      <p:sp>
        <p:nvSpPr>
          <p:cNvPr id="142" name="Google Shape;142;p29"/>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43" name="Google Shape;143;p29"/>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144" name="Google Shape;144;p29"/>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145" name="Google Shape;145;p2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46" name="Shape 146"/>
        <p:cNvGrpSpPr/>
        <p:nvPr/>
      </p:nvGrpSpPr>
      <p:grpSpPr>
        <a:xfrm>
          <a:off x="0" y="0"/>
          <a:ext cx="0" cy="0"/>
          <a:chOff x="0" y="0"/>
          <a:chExt cx="0" cy="0"/>
        </a:xfrm>
      </p:grpSpPr>
      <p:sp>
        <p:nvSpPr>
          <p:cNvPr id="147" name="Google Shape;147;p30"/>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48" name="Google Shape;148;p3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49" name="Shape 149"/>
        <p:cNvGrpSpPr/>
        <p:nvPr/>
      </p:nvGrpSpPr>
      <p:grpSpPr>
        <a:xfrm>
          <a:off x="0" y="0"/>
          <a:ext cx="0" cy="0"/>
          <a:chOff x="0" y="0"/>
          <a:chExt cx="0" cy="0"/>
        </a:xfrm>
      </p:grpSpPr>
      <p:sp>
        <p:nvSpPr>
          <p:cNvPr id="150" name="Google Shape;150;p31"/>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51" name="Google Shape;151;p31"/>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152" name="Google Shape;152;p3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53" name="Shape 153"/>
        <p:cNvGrpSpPr/>
        <p:nvPr/>
      </p:nvGrpSpPr>
      <p:grpSpPr>
        <a:xfrm>
          <a:off x="0" y="0"/>
          <a:ext cx="0" cy="0"/>
          <a:chOff x="0" y="0"/>
          <a:chExt cx="0" cy="0"/>
        </a:xfrm>
      </p:grpSpPr>
      <p:sp>
        <p:nvSpPr>
          <p:cNvPr id="154" name="Google Shape;154;p32"/>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155" name="Google Shape;155;p3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56" name="Shape 156"/>
        <p:cNvGrpSpPr/>
        <p:nvPr/>
      </p:nvGrpSpPr>
      <p:grpSpPr>
        <a:xfrm>
          <a:off x="0" y="0"/>
          <a:ext cx="0" cy="0"/>
          <a:chOff x="0" y="0"/>
          <a:chExt cx="0" cy="0"/>
        </a:xfrm>
      </p:grpSpPr>
      <p:sp>
        <p:nvSpPr>
          <p:cNvPr id="157" name="Google Shape;157;p33"/>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33"/>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159" name="Google Shape;159;p33"/>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60" name="Google Shape;160;p33"/>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61" name="Google Shape;161;p3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62" name="Shape 162"/>
        <p:cNvGrpSpPr/>
        <p:nvPr/>
      </p:nvGrpSpPr>
      <p:grpSpPr>
        <a:xfrm>
          <a:off x="0" y="0"/>
          <a:ext cx="0" cy="0"/>
          <a:chOff x="0" y="0"/>
          <a:chExt cx="0" cy="0"/>
        </a:xfrm>
      </p:grpSpPr>
      <p:sp>
        <p:nvSpPr>
          <p:cNvPr id="163" name="Google Shape;163;p34"/>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164" name="Google Shape;164;p3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65" name="Shape 165"/>
        <p:cNvGrpSpPr/>
        <p:nvPr/>
      </p:nvGrpSpPr>
      <p:grpSpPr>
        <a:xfrm>
          <a:off x="0" y="0"/>
          <a:ext cx="0" cy="0"/>
          <a:chOff x="0" y="0"/>
          <a:chExt cx="0" cy="0"/>
        </a:xfrm>
      </p:grpSpPr>
      <p:sp>
        <p:nvSpPr>
          <p:cNvPr id="166" name="Google Shape;166;p35"/>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67" name="Google Shape;167;p35"/>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168" name="Google Shape;168;p3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69" name="Shape 169"/>
        <p:cNvGrpSpPr/>
        <p:nvPr/>
      </p:nvGrpSpPr>
      <p:grpSpPr>
        <a:xfrm>
          <a:off x="0" y="0"/>
          <a:ext cx="0" cy="0"/>
          <a:chOff x="0" y="0"/>
          <a:chExt cx="0" cy="0"/>
        </a:xfrm>
      </p:grpSpPr>
      <p:sp>
        <p:nvSpPr>
          <p:cNvPr id="170" name="Google Shape;170;p3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11" Type="http://schemas.openxmlformats.org/officeDocument/2006/relationships/slideLayout" Target="../slideLayouts/slideLayout33.xml"/><Relationship Id="rId10" Type="http://schemas.openxmlformats.org/officeDocument/2006/relationships/slideLayout" Target="../slideLayouts/slideLayout32.xml"/><Relationship Id="rId12" Type="http://schemas.openxmlformats.org/officeDocument/2006/relationships/theme" Target="../theme/theme4.xml"/><Relationship Id="rId9" Type="http://schemas.openxmlformats.org/officeDocument/2006/relationships/slideLayout" Target="../slideLayouts/slideLayout31.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81" name="Shape 81"/>
        <p:cNvGrpSpPr/>
        <p:nvPr/>
      </p:nvGrpSpPr>
      <p:grpSpPr>
        <a:xfrm>
          <a:off x="0" y="0"/>
          <a:ext cx="0" cy="0"/>
          <a:chOff x="0" y="0"/>
          <a:chExt cx="0" cy="0"/>
        </a:xfrm>
      </p:grpSpPr>
      <p:sp>
        <p:nvSpPr>
          <p:cNvPr id="82" name="Google Shape;82;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83" name="Google Shape;83;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0"/>
              </a:spcBef>
              <a:spcAft>
                <a:spcPts val="0"/>
              </a:spcAft>
              <a:buClr>
                <a:schemeClr val="dk2"/>
              </a:buClr>
              <a:buSzPts val="1400"/>
              <a:buChar char="○"/>
              <a:defRPr>
                <a:solidFill>
                  <a:schemeClr val="dk2"/>
                </a:solidFill>
              </a:defRPr>
            </a:lvl2pPr>
            <a:lvl3pPr indent="-317500" lvl="2" marL="1371600" rtl="0">
              <a:lnSpc>
                <a:spcPct val="115000"/>
              </a:lnSpc>
              <a:spcBef>
                <a:spcPts val="0"/>
              </a:spcBef>
              <a:spcAft>
                <a:spcPts val="0"/>
              </a:spcAft>
              <a:buClr>
                <a:schemeClr val="dk2"/>
              </a:buClr>
              <a:buSzPts val="1400"/>
              <a:buChar char="■"/>
              <a:defRPr>
                <a:solidFill>
                  <a:schemeClr val="dk2"/>
                </a:solidFill>
              </a:defRPr>
            </a:lvl3pPr>
            <a:lvl4pPr indent="-317500" lvl="3" marL="1828800" rtl="0">
              <a:lnSpc>
                <a:spcPct val="115000"/>
              </a:lnSpc>
              <a:spcBef>
                <a:spcPts val="0"/>
              </a:spcBef>
              <a:spcAft>
                <a:spcPts val="0"/>
              </a:spcAft>
              <a:buClr>
                <a:schemeClr val="dk2"/>
              </a:buClr>
              <a:buSzPts val="1400"/>
              <a:buChar char="●"/>
              <a:defRPr>
                <a:solidFill>
                  <a:schemeClr val="dk2"/>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84" name="Google Shape;84;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126" name="Shape 126"/>
        <p:cNvGrpSpPr/>
        <p:nvPr/>
      </p:nvGrpSpPr>
      <p:grpSpPr>
        <a:xfrm>
          <a:off x="0" y="0"/>
          <a:ext cx="0" cy="0"/>
          <a:chOff x="0" y="0"/>
          <a:chExt cx="0" cy="0"/>
        </a:xfrm>
      </p:grpSpPr>
      <p:sp>
        <p:nvSpPr>
          <p:cNvPr id="127" name="Google Shape;127;p2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128" name="Google Shape;128;p2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0"/>
              </a:spcBef>
              <a:spcAft>
                <a:spcPts val="0"/>
              </a:spcAft>
              <a:buClr>
                <a:schemeClr val="dk2"/>
              </a:buClr>
              <a:buSzPts val="1400"/>
              <a:buChar char="○"/>
              <a:defRPr>
                <a:solidFill>
                  <a:schemeClr val="dk2"/>
                </a:solidFill>
              </a:defRPr>
            </a:lvl2pPr>
            <a:lvl3pPr indent="-317500" lvl="2" marL="1371600" rtl="0">
              <a:lnSpc>
                <a:spcPct val="115000"/>
              </a:lnSpc>
              <a:spcBef>
                <a:spcPts val="0"/>
              </a:spcBef>
              <a:spcAft>
                <a:spcPts val="0"/>
              </a:spcAft>
              <a:buClr>
                <a:schemeClr val="dk2"/>
              </a:buClr>
              <a:buSzPts val="1400"/>
              <a:buChar char="■"/>
              <a:defRPr>
                <a:solidFill>
                  <a:schemeClr val="dk2"/>
                </a:solidFill>
              </a:defRPr>
            </a:lvl3pPr>
            <a:lvl4pPr indent="-317500" lvl="3" marL="1828800" rtl="0">
              <a:lnSpc>
                <a:spcPct val="115000"/>
              </a:lnSpc>
              <a:spcBef>
                <a:spcPts val="0"/>
              </a:spcBef>
              <a:spcAft>
                <a:spcPts val="0"/>
              </a:spcAft>
              <a:buClr>
                <a:schemeClr val="dk2"/>
              </a:buClr>
              <a:buSzPts val="1400"/>
              <a:buChar char="●"/>
              <a:defRPr>
                <a:solidFill>
                  <a:schemeClr val="dk2"/>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129" name="Google Shape;129;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1.xml"/><Relationship Id="rId3" Type="http://schemas.openxmlformats.org/officeDocument/2006/relationships/hyperlink" Target="https://github.com/udel-cbcb/al_ml_workshop" TargetMode="External"/><Relationship Id="rId4" Type="http://schemas.openxmlformats.org/officeDocument/2006/relationships/image" Target="../media/image3.png"/><Relationship Id="rId5"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4.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4.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4.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4.png"/><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4.png"/><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 Id="rId3" Type="http://schemas.openxmlformats.org/officeDocument/2006/relationships/image" Target="../media/image4.png"/><Relationship Id="rId4" Type="http://schemas.openxmlformats.org/officeDocument/2006/relationships/image" Target="../media/image9.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image" Target="../media/image4.png"/><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 Id="rId3" Type="http://schemas.openxmlformats.org/officeDocument/2006/relationships/image" Target="../media/image4.png"/><Relationship Id="rId4" Type="http://schemas.openxmlformats.org/officeDocument/2006/relationships/image" Target="../media/image11.png"/><Relationship Id="rId5" Type="http://schemas.openxmlformats.org/officeDocument/2006/relationships/image" Target="../media/image1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 Id="rId3" Type="http://schemas.openxmlformats.org/officeDocument/2006/relationships/image" Target="../media/image4.png"/><Relationship Id="rId4" Type="http://schemas.openxmlformats.org/officeDocument/2006/relationships/image" Target="../media/image1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 Id="rId3" Type="http://schemas.openxmlformats.org/officeDocument/2006/relationships/image" Target="../media/image4.png"/><Relationship Id="rId4" Type="http://schemas.openxmlformats.org/officeDocument/2006/relationships/image" Target="../media/image1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4.xml"/><Relationship Id="rId3" Type="http://schemas.openxmlformats.org/officeDocument/2006/relationships/image" Target="../media/image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 Id="rId3" Type="http://schemas.openxmlformats.org/officeDocument/2006/relationships/image" Target="../media/image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 Id="rId3" Type="http://schemas.openxmlformats.org/officeDocument/2006/relationships/image" Target="../media/image4.png"/><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7"/>
          <p:cNvSpPr txBox="1"/>
          <p:nvPr>
            <p:ph type="title"/>
          </p:nvPr>
        </p:nvSpPr>
        <p:spPr>
          <a:xfrm>
            <a:off x="311700" y="109850"/>
            <a:ext cx="8520600" cy="872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Practical AI/ML for Computational Biology and Chemistry</a:t>
            </a:r>
            <a:endParaRPr>
              <a:solidFill>
                <a:srgbClr val="4A86E8"/>
              </a:solidFill>
            </a:endParaRPr>
          </a:p>
          <a:p>
            <a:pPr indent="0" lvl="0" marL="0" rtl="0" algn="ctr">
              <a:spcBef>
                <a:spcPts val="0"/>
              </a:spcBef>
              <a:spcAft>
                <a:spcPts val="0"/>
              </a:spcAft>
              <a:buNone/>
            </a:pPr>
            <a:r>
              <a:rPr lang="en">
                <a:solidFill>
                  <a:srgbClr val="4A86E8"/>
                </a:solidFill>
              </a:rPr>
              <a:t>(Day 2)</a:t>
            </a:r>
            <a:endParaRPr>
              <a:solidFill>
                <a:srgbClr val="4A86E8"/>
              </a:solidFill>
            </a:endParaRPr>
          </a:p>
        </p:txBody>
      </p:sp>
      <p:sp>
        <p:nvSpPr>
          <p:cNvPr id="176" name="Google Shape;176;p37"/>
          <p:cNvSpPr txBox="1"/>
          <p:nvPr/>
        </p:nvSpPr>
        <p:spPr>
          <a:xfrm>
            <a:off x="535050" y="786275"/>
            <a:ext cx="8073900" cy="40419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t/>
            </a:r>
            <a:endParaRPr sz="2400"/>
          </a:p>
          <a:p>
            <a:pPr indent="0" lvl="0" marL="0" rtl="0" algn="ctr">
              <a:lnSpc>
                <a:spcPct val="115000"/>
              </a:lnSpc>
              <a:spcBef>
                <a:spcPts val="0"/>
              </a:spcBef>
              <a:spcAft>
                <a:spcPts val="0"/>
              </a:spcAft>
              <a:buNone/>
            </a:pPr>
            <a:r>
              <a:rPr lang="en" sz="2400"/>
              <a:t>Chuming Chen </a:t>
            </a:r>
            <a:endParaRPr sz="2400"/>
          </a:p>
          <a:p>
            <a:pPr indent="0" lvl="0" marL="0" rtl="0" algn="ctr">
              <a:lnSpc>
                <a:spcPct val="115000"/>
              </a:lnSpc>
              <a:spcBef>
                <a:spcPts val="0"/>
              </a:spcBef>
              <a:spcAft>
                <a:spcPts val="0"/>
              </a:spcAft>
              <a:buNone/>
            </a:pPr>
            <a:r>
              <a:rPr lang="en" sz="2000"/>
              <a:t>chenc@udel.edu</a:t>
            </a:r>
            <a:endParaRPr sz="2000"/>
          </a:p>
          <a:p>
            <a:pPr indent="0" lvl="0" marL="0" rtl="0" algn="ctr">
              <a:lnSpc>
                <a:spcPct val="115000"/>
              </a:lnSpc>
              <a:spcBef>
                <a:spcPts val="0"/>
              </a:spcBef>
              <a:spcAft>
                <a:spcPts val="0"/>
              </a:spcAft>
              <a:buNone/>
            </a:pPr>
            <a:r>
              <a:t/>
            </a:r>
            <a:endParaRPr sz="2400"/>
          </a:p>
          <a:p>
            <a:pPr indent="0" lvl="0" marL="0" rtl="0" algn="ctr">
              <a:lnSpc>
                <a:spcPct val="115000"/>
              </a:lnSpc>
              <a:spcBef>
                <a:spcPts val="0"/>
              </a:spcBef>
              <a:spcAft>
                <a:spcPts val="0"/>
              </a:spcAft>
              <a:buNone/>
            </a:pPr>
            <a:r>
              <a:rPr lang="en" sz="1600"/>
              <a:t>Research Associate Professor</a:t>
            </a:r>
            <a:endParaRPr sz="1600"/>
          </a:p>
          <a:p>
            <a:pPr indent="0" lvl="0" marL="0" rtl="0" algn="ctr">
              <a:lnSpc>
                <a:spcPct val="115000"/>
              </a:lnSpc>
              <a:spcBef>
                <a:spcPts val="0"/>
              </a:spcBef>
              <a:spcAft>
                <a:spcPts val="0"/>
              </a:spcAft>
              <a:buNone/>
            </a:pPr>
            <a:r>
              <a:rPr lang="en" sz="1600"/>
              <a:t>Computer and Information Sciences</a:t>
            </a:r>
            <a:endParaRPr sz="1600"/>
          </a:p>
          <a:p>
            <a:pPr indent="0" lvl="0" marL="0" rtl="0" algn="ctr">
              <a:lnSpc>
                <a:spcPct val="115000"/>
              </a:lnSpc>
              <a:spcBef>
                <a:spcPts val="0"/>
              </a:spcBef>
              <a:spcAft>
                <a:spcPts val="0"/>
              </a:spcAft>
              <a:buNone/>
            </a:pPr>
            <a:r>
              <a:rPr lang="en" sz="1600"/>
              <a:t>Center for Bioinformatics and Computational Biology</a:t>
            </a:r>
            <a:endParaRPr sz="1600"/>
          </a:p>
          <a:p>
            <a:pPr indent="0" lvl="0" marL="0" rtl="0" algn="ctr">
              <a:lnSpc>
                <a:spcPct val="115000"/>
              </a:lnSpc>
              <a:spcBef>
                <a:spcPts val="0"/>
              </a:spcBef>
              <a:spcAft>
                <a:spcPts val="0"/>
              </a:spcAft>
              <a:buNone/>
            </a:pPr>
            <a:r>
              <a:rPr lang="en" sz="1600"/>
              <a:t>Data Science Institute</a:t>
            </a:r>
            <a:endParaRPr sz="1600"/>
          </a:p>
          <a:p>
            <a:pPr indent="0" lvl="0" marL="0" rtl="0" algn="ctr">
              <a:lnSpc>
                <a:spcPct val="115000"/>
              </a:lnSpc>
              <a:spcBef>
                <a:spcPts val="0"/>
              </a:spcBef>
              <a:spcAft>
                <a:spcPts val="0"/>
              </a:spcAft>
              <a:buNone/>
            </a:pPr>
            <a:r>
              <a:t/>
            </a:r>
            <a:endParaRPr sz="1600"/>
          </a:p>
          <a:p>
            <a:pPr indent="0" lvl="0" marL="0" rtl="0" algn="ctr">
              <a:lnSpc>
                <a:spcPct val="115000"/>
              </a:lnSpc>
              <a:spcBef>
                <a:spcPts val="0"/>
              </a:spcBef>
              <a:spcAft>
                <a:spcPts val="0"/>
              </a:spcAft>
              <a:buNone/>
            </a:pPr>
            <a:r>
              <a:rPr lang="en" sz="1600"/>
              <a:t>Slides and notebooks: </a:t>
            </a:r>
            <a:r>
              <a:rPr lang="en" sz="1600" u="sng">
                <a:solidFill>
                  <a:schemeClr val="hlink"/>
                </a:solidFill>
                <a:hlinkClick r:id="rId3"/>
              </a:rPr>
              <a:t>https://github.com/udel-cbcb/al_ml_workshop</a:t>
            </a:r>
            <a:endParaRPr sz="1600"/>
          </a:p>
          <a:p>
            <a:pPr indent="0" lvl="0" marL="0" rtl="0" algn="ctr">
              <a:lnSpc>
                <a:spcPct val="115000"/>
              </a:lnSpc>
              <a:spcBef>
                <a:spcPts val="0"/>
              </a:spcBef>
              <a:spcAft>
                <a:spcPts val="0"/>
              </a:spcAft>
              <a:buNone/>
            </a:pPr>
            <a:r>
              <a:t/>
            </a:r>
            <a:endParaRPr sz="1600"/>
          </a:p>
          <a:p>
            <a:pPr indent="0" lvl="0" marL="0" rtl="0" algn="ctr">
              <a:lnSpc>
                <a:spcPct val="115000"/>
              </a:lnSpc>
              <a:spcBef>
                <a:spcPts val="0"/>
              </a:spcBef>
              <a:spcAft>
                <a:spcPts val="0"/>
              </a:spcAft>
              <a:buNone/>
            </a:pPr>
            <a:r>
              <a:rPr lang="en" sz="1600"/>
              <a:t>June 14, 2022</a:t>
            </a:r>
            <a:endParaRPr sz="1600"/>
          </a:p>
        </p:txBody>
      </p:sp>
      <p:pic>
        <p:nvPicPr>
          <p:cNvPr id="177" name="Google Shape;177;p37"/>
          <p:cNvPicPr preferRelativeResize="0"/>
          <p:nvPr/>
        </p:nvPicPr>
        <p:blipFill>
          <a:blip r:embed="rId4">
            <a:alphaModFix/>
          </a:blip>
          <a:stretch>
            <a:fillRect/>
          </a:stretch>
        </p:blipFill>
        <p:spPr>
          <a:xfrm>
            <a:off x="0" y="4710300"/>
            <a:ext cx="9144000" cy="433200"/>
          </a:xfrm>
          <a:prstGeom prst="rect">
            <a:avLst/>
          </a:prstGeom>
          <a:noFill/>
          <a:ln>
            <a:noFill/>
          </a:ln>
        </p:spPr>
      </p:pic>
      <p:sp>
        <p:nvSpPr>
          <p:cNvPr id="178" name="Google Shape;178;p37"/>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79" name="Google Shape;179;p37"/>
          <p:cNvPicPr preferRelativeResize="0"/>
          <p:nvPr/>
        </p:nvPicPr>
        <p:blipFill>
          <a:blip r:embed="rId5">
            <a:alphaModFix/>
          </a:blip>
          <a:stretch>
            <a:fillRect/>
          </a:stretch>
        </p:blipFill>
        <p:spPr>
          <a:xfrm>
            <a:off x="7959900" y="3603500"/>
            <a:ext cx="872400" cy="8724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pic>
        <p:nvPicPr>
          <p:cNvPr id="250" name="Google Shape;250;p46"/>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51" name="Google Shape;251;p46"/>
          <p:cNvSpPr txBox="1"/>
          <p:nvPr>
            <p:ph type="title"/>
          </p:nvPr>
        </p:nvSpPr>
        <p:spPr>
          <a:xfrm>
            <a:off x="311700" y="132925"/>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A86E8"/>
                </a:solidFill>
              </a:rPr>
              <a:t>eXtensible Markup Language</a:t>
            </a:r>
            <a:r>
              <a:rPr lang="en">
                <a:solidFill>
                  <a:srgbClr val="4A86E8"/>
                </a:solidFill>
              </a:rPr>
              <a:t> (XML)</a:t>
            </a:r>
            <a:endParaRPr>
              <a:solidFill>
                <a:srgbClr val="4A86E8"/>
              </a:solidFill>
            </a:endParaRPr>
          </a:p>
        </p:txBody>
      </p:sp>
      <p:sp>
        <p:nvSpPr>
          <p:cNvPr id="252" name="Google Shape;252;p46"/>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253" name="Google Shape;253;p46"/>
          <p:cNvSpPr txBox="1"/>
          <p:nvPr/>
        </p:nvSpPr>
        <p:spPr>
          <a:xfrm>
            <a:off x="452100" y="740725"/>
            <a:ext cx="8520600" cy="1477500"/>
          </a:xfrm>
          <a:prstGeom prst="rect">
            <a:avLst/>
          </a:prstGeom>
          <a:noFill/>
          <a:ln>
            <a:noFill/>
          </a:ln>
        </p:spPr>
        <p:txBody>
          <a:bodyPr anchorCtr="0" anchor="t" bIns="91425" lIns="91425" spcFirstLastPara="1" rIns="91425" wrap="square" tIns="91425">
            <a:spAutoFit/>
          </a:bodyPr>
          <a:lstStyle/>
          <a:p>
            <a:pPr indent="-323850" lvl="0" marL="457200" rtl="0" algn="l">
              <a:lnSpc>
                <a:spcPct val="115000"/>
              </a:lnSpc>
              <a:spcBef>
                <a:spcPts val="0"/>
              </a:spcBef>
              <a:spcAft>
                <a:spcPts val="0"/>
              </a:spcAft>
              <a:buSzPts val="1500"/>
              <a:buChar char="●"/>
            </a:pPr>
            <a:r>
              <a:rPr lang="en" sz="1500"/>
              <a:t>XML is a markup language that defines rules for encoding data/documents to be shared across the Internet. More details on key concepts and details can be browsed at https://www.w3schools.com/xml/.</a:t>
            </a:r>
            <a:endParaRPr sz="1500"/>
          </a:p>
          <a:p>
            <a:pPr indent="-323850" lvl="0" marL="457200" rtl="0" algn="l">
              <a:lnSpc>
                <a:spcPct val="115000"/>
              </a:lnSpc>
              <a:spcBef>
                <a:spcPts val="0"/>
              </a:spcBef>
              <a:spcAft>
                <a:spcPts val="0"/>
              </a:spcAft>
              <a:buSzPts val="1500"/>
              <a:buChar char="●"/>
            </a:pPr>
            <a:r>
              <a:rPr lang="en" sz="1500"/>
              <a:t>XML is  a text format that is human readable. Its design goals involved strong support for various human languages (via Unicode), platform independence, and simplicity.</a:t>
            </a:r>
            <a:endParaRPr sz="1500"/>
          </a:p>
        </p:txBody>
      </p:sp>
      <p:pic>
        <p:nvPicPr>
          <p:cNvPr id="254" name="Google Shape;254;p46"/>
          <p:cNvPicPr preferRelativeResize="0"/>
          <p:nvPr/>
        </p:nvPicPr>
        <p:blipFill>
          <a:blip r:embed="rId4">
            <a:alphaModFix/>
          </a:blip>
          <a:stretch>
            <a:fillRect/>
          </a:stretch>
        </p:blipFill>
        <p:spPr>
          <a:xfrm>
            <a:off x="1971275" y="2121400"/>
            <a:ext cx="4454699" cy="24741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pic>
        <p:nvPicPr>
          <p:cNvPr id="259" name="Google Shape;259;p47"/>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60" name="Google Shape;260;p47"/>
          <p:cNvSpPr txBox="1"/>
          <p:nvPr>
            <p:ph type="title"/>
          </p:nvPr>
        </p:nvSpPr>
        <p:spPr>
          <a:xfrm>
            <a:off x="311700" y="132925"/>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A86E8"/>
                </a:solidFill>
              </a:rPr>
              <a:t>Java Script Object Notation</a:t>
            </a:r>
            <a:r>
              <a:rPr lang="en">
                <a:solidFill>
                  <a:srgbClr val="4A86E8"/>
                </a:solidFill>
              </a:rPr>
              <a:t> (JSON)</a:t>
            </a:r>
            <a:endParaRPr>
              <a:solidFill>
                <a:srgbClr val="4A86E8"/>
              </a:solidFill>
            </a:endParaRPr>
          </a:p>
        </p:txBody>
      </p:sp>
      <p:sp>
        <p:nvSpPr>
          <p:cNvPr id="261" name="Google Shape;261;p47"/>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262" name="Google Shape;262;p47"/>
          <p:cNvSpPr txBox="1"/>
          <p:nvPr/>
        </p:nvSpPr>
        <p:spPr>
          <a:xfrm>
            <a:off x="248200" y="740725"/>
            <a:ext cx="8895900" cy="2274300"/>
          </a:xfrm>
          <a:prstGeom prst="rect">
            <a:avLst/>
          </a:prstGeom>
          <a:noFill/>
          <a:ln>
            <a:noFill/>
          </a:ln>
        </p:spPr>
        <p:txBody>
          <a:bodyPr anchorCtr="0" anchor="t" bIns="91425" lIns="91425" spcFirstLastPara="1" rIns="91425" wrap="square" tIns="91425">
            <a:spAutoFit/>
          </a:bodyPr>
          <a:lstStyle/>
          <a:p>
            <a:pPr indent="-323850" lvl="0" marL="457200" rtl="0" algn="l">
              <a:lnSpc>
                <a:spcPct val="115000"/>
              </a:lnSpc>
              <a:spcBef>
                <a:spcPts val="0"/>
              </a:spcBef>
              <a:spcAft>
                <a:spcPts val="0"/>
              </a:spcAft>
              <a:buSzPts val="1500"/>
              <a:buChar char="●"/>
            </a:pPr>
            <a:r>
              <a:rPr lang="en" sz="1500"/>
              <a:t>One of the most widely used data interchange formats across the digital realm. </a:t>
            </a:r>
            <a:endParaRPr sz="1500"/>
          </a:p>
          <a:p>
            <a:pPr indent="-323850" lvl="0" marL="457200" rtl="0" algn="l">
              <a:lnSpc>
                <a:spcPct val="115000"/>
              </a:lnSpc>
              <a:spcBef>
                <a:spcPts val="0"/>
              </a:spcBef>
              <a:spcAft>
                <a:spcPts val="0"/>
              </a:spcAft>
              <a:buSzPts val="1500"/>
              <a:buChar char="●"/>
            </a:pPr>
            <a:r>
              <a:rPr lang="en" sz="1500"/>
              <a:t>A lightweight alternative to legacy formats like XML. </a:t>
            </a:r>
            <a:endParaRPr sz="1500"/>
          </a:p>
          <a:p>
            <a:pPr indent="-323850" lvl="0" marL="457200" rtl="0" algn="l">
              <a:lnSpc>
                <a:spcPct val="115000"/>
              </a:lnSpc>
              <a:spcBef>
                <a:spcPts val="0"/>
              </a:spcBef>
              <a:spcAft>
                <a:spcPts val="0"/>
              </a:spcAft>
              <a:buSzPts val="1500"/>
              <a:buChar char="●"/>
            </a:pPr>
            <a:r>
              <a:rPr lang="en" sz="1500"/>
              <a:t>A text format that is language independent with certain defined conventions. </a:t>
            </a:r>
            <a:endParaRPr sz="1500"/>
          </a:p>
          <a:p>
            <a:pPr indent="-323850" lvl="0" marL="457200" rtl="0" algn="l">
              <a:lnSpc>
                <a:spcPct val="115000"/>
              </a:lnSpc>
              <a:spcBef>
                <a:spcPts val="0"/>
              </a:spcBef>
              <a:spcAft>
                <a:spcPts val="0"/>
              </a:spcAft>
              <a:buSzPts val="1500"/>
              <a:buChar char="●"/>
            </a:pPr>
            <a:r>
              <a:rPr lang="en" sz="1500"/>
              <a:t>A human-readable format that is easy/simple to parse in most programming/scripting languages. </a:t>
            </a:r>
            <a:endParaRPr sz="1500"/>
          </a:p>
          <a:p>
            <a:pPr indent="-323850" lvl="0" marL="457200" rtl="0" algn="l">
              <a:lnSpc>
                <a:spcPct val="115000"/>
              </a:lnSpc>
              <a:spcBef>
                <a:spcPts val="0"/>
              </a:spcBef>
              <a:spcAft>
                <a:spcPts val="0"/>
              </a:spcAft>
              <a:buSzPts val="1500"/>
              <a:buChar char="●"/>
            </a:pPr>
            <a:r>
              <a:rPr lang="en" sz="1500"/>
              <a:t>A JSON file/object is simply a collection of name(key)-value pairs. Such key-value pair structures have corresponding data structures available in programming languages in the form of dictionaries (Python dict), struct, object, record, keyed lists, and so on. More details are available at http://www.json.org/.</a:t>
            </a:r>
            <a:endParaRPr sz="1500"/>
          </a:p>
        </p:txBody>
      </p:sp>
      <p:pic>
        <p:nvPicPr>
          <p:cNvPr id="263" name="Google Shape;263;p47"/>
          <p:cNvPicPr preferRelativeResize="0"/>
          <p:nvPr/>
        </p:nvPicPr>
        <p:blipFill>
          <a:blip r:embed="rId4">
            <a:alphaModFix/>
          </a:blip>
          <a:stretch>
            <a:fillRect/>
          </a:stretch>
        </p:blipFill>
        <p:spPr>
          <a:xfrm>
            <a:off x="3050450" y="2706175"/>
            <a:ext cx="4500124" cy="19450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pic>
        <p:nvPicPr>
          <p:cNvPr id="268" name="Google Shape;268;p48"/>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69" name="Google Shape;269;p48"/>
          <p:cNvSpPr txBox="1"/>
          <p:nvPr>
            <p:ph type="title"/>
          </p:nvPr>
        </p:nvSpPr>
        <p:spPr>
          <a:xfrm>
            <a:off x="311700" y="132925"/>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A86E8"/>
                </a:solidFill>
              </a:rPr>
              <a:t>Hyper Text Markup Language</a:t>
            </a:r>
            <a:r>
              <a:rPr lang="en">
                <a:solidFill>
                  <a:srgbClr val="4A86E8"/>
                </a:solidFill>
              </a:rPr>
              <a:t> (HTML)</a:t>
            </a:r>
            <a:endParaRPr>
              <a:solidFill>
                <a:srgbClr val="4A86E8"/>
              </a:solidFill>
            </a:endParaRPr>
          </a:p>
        </p:txBody>
      </p:sp>
      <p:sp>
        <p:nvSpPr>
          <p:cNvPr id="270" name="Google Shape;270;p48"/>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271" name="Google Shape;271;p48"/>
          <p:cNvSpPr txBox="1"/>
          <p:nvPr/>
        </p:nvSpPr>
        <p:spPr>
          <a:xfrm>
            <a:off x="248200" y="740725"/>
            <a:ext cx="8895900" cy="4048800"/>
          </a:xfrm>
          <a:prstGeom prst="rect">
            <a:avLst/>
          </a:prstGeom>
          <a:noFill/>
          <a:ln>
            <a:noFill/>
          </a:ln>
        </p:spPr>
        <p:txBody>
          <a:bodyPr anchorCtr="0" anchor="t" bIns="91425" lIns="91425" spcFirstLastPara="1" rIns="91425" wrap="square" tIns="91425">
            <a:spAutoFit/>
          </a:bodyPr>
          <a:lstStyle/>
          <a:p>
            <a:pPr indent="-323850" lvl="0" marL="457200" rtl="0" algn="l">
              <a:lnSpc>
                <a:spcPct val="115000"/>
              </a:lnSpc>
              <a:spcBef>
                <a:spcPts val="0"/>
              </a:spcBef>
              <a:spcAft>
                <a:spcPts val="0"/>
              </a:spcAft>
              <a:buSzPts val="1500"/>
              <a:buChar char="●"/>
            </a:pPr>
            <a:r>
              <a:rPr lang="en" sz="1500"/>
              <a:t>A markup language similar to XML. Mainly used by web browsers and similar applications to render web pages for consumption.</a:t>
            </a:r>
            <a:endParaRPr sz="1500"/>
          </a:p>
          <a:p>
            <a:pPr indent="-323850" lvl="0" marL="457200" rtl="0" algn="l">
              <a:lnSpc>
                <a:spcPct val="115000"/>
              </a:lnSpc>
              <a:spcBef>
                <a:spcPts val="0"/>
              </a:spcBef>
              <a:spcAft>
                <a:spcPts val="0"/>
              </a:spcAft>
              <a:buSzPts val="1500"/>
              <a:buChar char="●"/>
            </a:pPr>
            <a:r>
              <a:rPr lang="en" sz="1500"/>
              <a:t>Defines rules and structure to describe web pages using markup.</a:t>
            </a:r>
            <a:endParaRPr sz="1500"/>
          </a:p>
          <a:p>
            <a:pPr indent="-323850" lvl="0" marL="457200" rtl="0" algn="l">
              <a:lnSpc>
                <a:spcPct val="115000"/>
              </a:lnSpc>
              <a:spcBef>
                <a:spcPts val="0"/>
              </a:spcBef>
              <a:spcAft>
                <a:spcPts val="0"/>
              </a:spcAft>
              <a:buSzPts val="1500"/>
              <a:buChar char="●"/>
            </a:pPr>
            <a:r>
              <a:rPr lang="en" sz="1500"/>
              <a:t>Browsers use markup tags to understand special instructions like text formatting, positioning,</a:t>
            </a:r>
            <a:endParaRPr sz="1500"/>
          </a:p>
          <a:p>
            <a:pPr indent="0" lvl="0" marL="457200" rtl="0" algn="l">
              <a:lnSpc>
                <a:spcPct val="115000"/>
              </a:lnSpc>
              <a:spcBef>
                <a:spcPts val="0"/>
              </a:spcBef>
              <a:spcAft>
                <a:spcPts val="0"/>
              </a:spcAft>
              <a:buNone/>
            </a:pPr>
            <a:r>
              <a:rPr lang="en" sz="1500"/>
              <a:t>hyperlinks, and so on but only renders the content for the end user to see.</a:t>
            </a:r>
            <a:endParaRPr sz="1500"/>
          </a:p>
          <a:p>
            <a:pPr indent="0" lvl="0" marL="457200" rtl="0" algn="l">
              <a:lnSpc>
                <a:spcPct val="115000"/>
              </a:lnSpc>
              <a:spcBef>
                <a:spcPts val="0"/>
              </a:spcBef>
              <a:spcAft>
                <a:spcPts val="0"/>
              </a:spcAft>
              <a:buNone/>
            </a:pPr>
            <a:r>
              <a:t/>
            </a:r>
            <a:endParaRPr sz="1500"/>
          </a:p>
          <a:p>
            <a:pPr indent="0" lvl="0" marL="457200" rtl="0" algn="l">
              <a:lnSpc>
                <a:spcPct val="115000"/>
              </a:lnSpc>
              <a:spcBef>
                <a:spcPts val="0"/>
              </a:spcBef>
              <a:spcAft>
                <a:spcPts val="0"/>
              </a:spcAft>
              <a:buNone/>
            </a:pPr>
            <a:r>
              <a:rPr lang="en" sz="1300"/>
              <a:t>&lt;!DOCTYPE html&gt;</a:t>
            </a:r>
            <a:endParaRPr sz="1300"/>
          </a:p>
          <a:p>
            <a:pPr indent="0" lvl="0" marL="457200" rtl="0" algn="l">
              <a:lnSpc>
                <a:spcPct val="115000"/>
              </a:lnSpc>
              <a:spcBef>
                <a:spcPts val="0"/>
              </a:spcBef>
              <a:spcAft>
                <a:spcPts val="0"/>
              </a:spcAft>
              <a:buNone/>
            </a:pPr>
            <a:r>
              <a:rPr lang="en" sz="1300"/>
              <a:t>&lt;html&gt;</a:t>
            </a:r>
            <a:endParaRPr sz="1300"/>
          </a:p>
          <a:p>
            <a:pPr indent="0" lvl="0" marL="457200" rtl="0" algn="l">
              <a:lnSpc>
                <a:spcPct val="115000"/>
              </a:lnSpc>
              <a:spcBef>
                <a:spcPts val="0"/>
              </a:spcBef>
              <a:spcAft>
                <a:spcPts val="0"/>
              </a:spcAft>
              <a:buNone/>
            </a:pPr>
            <a:r>
              <a:rPr lang="en" sz="1300"/>
              <a:t>&lt;head&gt;</a:t>
            </a:r>
            <a:endParaRPr sz="1300"/>
          </a:p>
          <a:p>
            <a:pPr indent="0" lvl="0" marL="457200" rtl="0" algn="l">
              <a:lnSpc>
                <a:spcPct val="115000"/>
              </a:lnSpc>
              <a:spcBef>
                <a:spcPts val="0"/>
              </a:spcBef>
              <a:spcAft>
                <a:spcPts val="0"/>
              </a:spcAft>
              <a:buNone/>
            </a:pPr>
            <a:r>
              <a:rPr lang="en" sz="1300"/>
              <a:t>&lt;title&gt;Sample HTML Page&lt;/title&gt;</a:t>
            </a:r>
            <a:endParaRPr sz="1300"/>
          </a:p>
          <a:p>
            <a:pPr indent="0" lvl="0" marL="457200" rtl="0" algn="l">
              <a:lnSpc>
                <a:spcPct val="115000"/>
              </a:lnSpc>
              <a:spcBef>
                <a:spcPts val="0"/>
              </a:spcBef>
              <a:spcAft>
                <a:spcPts val="0"/>
              </a:spcAft>
              <a:buNone/>
            </a:pPr>
            <a:r>
              <a:rPr lang="en" sz="1300"/>
              <a:t>&lt;/head&gt;</a:t>
            </a:r>
            <a:endParaRPr sz="1300"/>
          </a:p>
          <a:p>
            <a:pPr indent="0" lvl="0" marL="457200" rtl="0" algn="l">
              <a:lnSpc>
                <a:spcPct val="115000"/>
              </a:lnSpc>
              <a:spcBef>
                <a:spcPts val="0"/>
              </a:spcBef>
              <a:spcAft>
                <a:spcPts val="0"/>
              </a:spcAft>
              <a:buNone/>
            </a:pPr>
            <a:r>
              <a:rPr lang="en" sz="1300"/>
              <a:t>&lt;body&gt;</a:t>
            </a:r>
            <a:endParaRPr sz="1300"/>
          </a:p>
          <a:p>
            <a:pPr indent="0" lvl="0" marL="457200" rtl="0" algn="l">
              <a:lnSpc>
                <a:spcPct val="115000"/>
              </a:lnSpc>
              <a:spcBef>
                <a:spcPts val="0"/>
              </a:spcBef>
              <a:spcAft>
                <a:spcPts val="0"/>
              </a:spcAft>
              <a:buNone/>
            </a:pPr>
            <a:r>
              <a:rPr lang="en" sz="1300"/>
              <a:t>&lt;h1&gt;Sample WebPage&lt;/h1&gt;</a:t>
            </a:r>
            <a:endParaRPr sz="1300"/>
          </a:p>
          <a:p>
            <a:pPr indent="0" lvl="0" marL="457200" rtl="0" algn="l">
              <a:lnSpc>
                <a:spcPct val="115000"/>
              </a:lnSpc>
              <a:spcBef>
                <a:spcPts val="0"/>
              </a:spcBef>
              <a:spcAft>
                <a:spcPts val="0"/>
              </a:spcAft>
              <a:buNone/>
            </a:pPr>
            <a:r>
              <a:rPr lang="en" sz="1300"/>
              <a:t>&lt;p&gt;HTML has been rendered&lt;/p&gt;</a:t>
            </a:r>
            <a:endParaRPr sz="1300"/>
          </a:p>
          <a:p>
            <a:pPr indent="0" lvl="0" marL="457200" rtl="0" algn="l">
              <a:lnSpc>
                <a:spcPct val="115000"/>
              </a:lnSpc>
              <a:spcBef>
                <a:spcPts val="0"/>
              </a:spcBef>
              <a:spcAft>
                <a:spcPts val="0"/>
              </a:spcAft>
              <a:buNone/>
            </a:pPr>
            <a:r>
              <a:rPr lang="en" sz="1300"/>
              <a:t>&lt;/body&gt;</a:t>
            </a:r>
            <a:endParaRPr sz="1300"/>
          </a:p>
          <a:p>
            <a:pPr indent="0" lvl="0" marL="457200" rtl="0" algn="l">
              <a:lnSpc>
                <a:spcPct val="115000"/>
              </a:lnSpc>
              <a:spcBef>
                <a:spcPts val="0"/>
              </a:spcBef>
              <a:spcAft>
                <a:spcPts val="0"/>
              </a:spcAft>
              <a:buNone/>
            </a:pPr>
            <a:r>
              <a:rPr lang="en" sz="1300"/>
              <a:t>&lt;/html&gt;</a:t>
            </a:r>
            <a:endParaRPr sz="1300"/>
          </a:p>
        </p:txBody>
      </p:sp>
      <p:pic>
        <p:nvPicPr>
          <p:cNvPr id="272" name="Google Shape;272;p48"/>
          <p:cNvPicPr preferRelativeResize="0"/>
          <p:nvPr/>
        </p:nvPicPr>
        <p:blipFill>
          <a:blip r:embed="rId4">
            <a:alphaModFix/>
          </a:blip>
          <a:stretch>
            <a:fillRect/>
          </a:stretch>
        </p:blipFill>
        <p:spPr>
          <a:xfrm>
            <a:off x="3978613" y="2471713"/>
            <a:ext cx="4772025" cy="20478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pic>
        <p:nvPicPr>
          <p:cNvPr id="277" name="Google Shape;277;p49"/>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78" name="Google Shape;278;p49"/>
          <p:cNvSpPr txBox="1"/>
          <p:nvPr>
            <p:ph type="title"/>
          </p:nvPr>
        </p:nvSpPr>
        <p:spPr>
          <a:xfrm>
            <a:off x="311700" y="132925"/>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A86E8"/>
                </a:solidFill>
              </a:rPr>
              <a:t>Structured Query Language (SQL)</a:t>
            </a:r>
            <a:endParaRPr>
              <a:solidFill>
                <a:srgbClr val="4A86E8"/>
              </a:solidFill>
            </a:endParaRPr>
          </a:p>
        </p:txBody>
      </p:sp>
      <p:sp>
        <p:nvSpPr>
          <p:cNvPr id="279" name="Google Shape;279;p49"/>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280" name="Google Shape;280;p49"/>
          <p:cNvSpPr txBox="1"/>
          <p:nvPr/>
        </p:nvSpPr>
        <p:spPr>
          <a:xfrm>
            <a:off x="248200" y="740725"/>
            <a:ext cx="8520600" cy="3070800"/>
          </a:xfrm>
          <a:prstGeom prst="rect">
            <a:avLst/>
          </a:prstGeom>
          <a:noFill/>
          <a:ln>
            <a:noFill/>
          </a:ln>
        </p:spPr>
        <p:txBody>
          <a:bodyPr anchorCtr="0" anchor="t" bIns="91425" lIns="91425" spcFirstLastPara="1" rIns="91425" wrap="square" tIns="91425">
            <a:spAutoFit/>
          </a:bodyPr>
          <a:lstStyle/>
          <a:p>
            <a:pPr indent="-323850" lvl="0" marL="457200" rtl="0" algn="l">
              <a:lnSpc>
                <a:spcPct val="115000"/>
              </a:lnSpc>
              <a:spcBef>
                <a:spcPts val="0"/>
              </a:spcBef>
              <a:spcAft>
                <a:spcPts val="0"/>
              </a:spcAft>
              <a:buSzPts val="1500"/>
              <a:buChar char="●"/>
            </a:pPr>
            <a:r>
              <a:rPr lang="en" sz="1500"/>
              <a:t>Data available in the form of tables in databases, or to be more specific, relational databases, comprise of another format of structured data that we encounter when working on different use cases, most of them conforming to the SQL standard.</a:t>
            </a:r>
            <a:endParaRPr sz="1500"/>
          </a:p>
          <a:p>
            <a:pPr indent="-323850" lvl="0" marL="457200" rtl="0" algn="l">
              <a:lnSpc>
                <a:spcPct val="115000"/>
              </a:lnSpc>
              <a:spcBef>
                <a:spcPts val="0"/>
              </a:spcBef>
              <a:spcAft>
                <a:spcPts val="0"/>
              </a:spcAft>
              <a:buSzPts val="1500"/>
              <a:buChar char="●"/>
            </a:pPr>
            <a:r>
              <a:rPr lang="en" sz="1500"/>
              <a:t>The most common way used while working on data science and related use cases is to access data using SQL queries directly. To access data using SQL queries, powerful libraries like </a:t>
            </a:r>
            <a:r>
              <a:rPr i="1" lang="en" sz="1500"/>
              <a:t>sqlalchemy</a:t>
            </a:r>
            <a:r>
              <a:rPr lang="en" sz="1500"/>
              <a:t> and </a:t>
            </a:r>
            <a:r>
              <a:rPr i="1" lang="en" sz="1500"/>
              <a:t>pyodbc</a:t>
            </a:r>
            <a:r>
              <a:rPr lang="en" sz="1500"/>
              <a:t> provide convenient interfaces to connect, extract, and manipulate data from a variety of relational databases like MS SQL Server, Oracle and so on.</a:t>
            </a:r>
            <a:endParaRPr sz="1500"/>
          </a:p>
          <a:p>
            <a:pPr indent="-323850" lvl="0" marL="457200" rtl="0" algn="l">
              <a:lnSpc>
                <a:spcPct val="115000"/>
              </a:lnSpc>
              <a:spcBef>
                <a:spcPts val="0"/>
              </a:spcBef>
              <a:spcAft>
                <a:spcPts val="0"/>
              </a:spcAft>
              <a:buSzPts val="1500"/>
              <a:buChar char="●"/>
            </a:pPr>
            <a:r>
              <a:rPr lang="en" sz="1500"/>
              <a:t>The second way of interacting with databases is the ORM or the Object Relational Mapper method. This method is synonymous to the object oriented model of data, i.e., relational data is mapped in terms of objects and classes. Sqlalchemy provides a high-level interface to interact with databases in the ORM fashion.</a:t>
            </a:r>
            <a:endParaRPr sz="15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pic>
        <p:nvPicPr>
          <p:cNvPr id="285" name="Google Shape;285;p50"/>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86" name="Google Shape;286;p50"/>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Lecture outline</a:t>
            </a:r>
            <a:endParaRPr>
              <a:solidFill>
                <a:srgbClr val="4A86E8"/>
              </a:solidFill>
            </a:endParaRPr>
          </a:p>
        </p:txBody>
      </p:sp>
      <p:sp>
        <p:nvSpPr>
          <p:cNvPr id="287" name="Google Shape;287;p50"/>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288" name="Google Shape;288;p50"/>
          <p:cNvSpPr txBox="1"/>
          <p:nvPr/>
        </p:nvSpPr>
        <p:spPr>
          <a:xfrm>
            <a:off x="1935300" y="1527400"/>
            <a:ext cx="6897000" cy="23736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0"/>
              </a:spcBef>
              <a:spcAft>
                <a:spcPts val="0"/>
              </a:spcAft>
              <a:buNone/>
            </a:pPr>
            <a:r>
              <a:rPr lang="en" sz="1800"/>
              <a:t>Review of Day 1</a:t>
            </a:r>
            <a:endParaRPr sz="1800"/>
          </a:p>
          <a:p>
            <a:pPr indent="0" lvl="0" marL="457200" rtl="0" algn="l">
              <a:lnSpc>
                <a:spcPct val="115000"/>
              </a:lnSpc>
              <a:spcBef>
                <a:spcPts val="0"/>
              </a:spcBef>
              <a:spcAft>
                <a:spcPts val="0"/>
              </a:spcAft>
              <a:buNone/>
            </a:pPr>
            <a:r>
              <a:t/>
            </a:r>
            <a:endParaRPr sz="1800"/>
          </a:p>
          <a:p>
            <a:pPr indent="0" lvl="0" marL="457200" rtl="0" algn="l">
              <a:lnSpc>
                <a:spcPct val="115000"/>
              </a:lnSpc>
              <a:spcBef>
                <a:spcPts val="0"/>
              </a:spcBef>
              <a:spcAft>
                <a:spcPts val="0"/>
              </a:spcAft>
              <a:buNone/>
            </a:pPr>
            <a:r>
              <a:rPr lang="en" sz="1800"/>
              <a:t>Data Collection</a:t>
            </a:r>
            <a:endParaRPr sz="1800"/>
          </a:p>
          <a:p>
            <a:pPr indent="0" lvl="0" marL="457200" rtl="0" algn="l">
              <a:lnSpc>
                <a:spcPct val="115000"/>
              </a:lnSpc>
              <a:spcBef>
                <a:spcPts val="0"/>
              </a:spcBef>
              <a:spcAft>
                <a:spcPts val="0"/>
              </a:spcAft>
              <a:buNone/>
            </a:pPr>
            <a:r>
              <a:t/>
            </a:r>
            <a:endParaRPr sz="1800"/>
          </a:p>
          <a:p>
            <a:pPr indent="0" lvl="0" marL="457200" rtl="0" algn="l">
              <a:lnSpc>
                <a:spcPct val="115000"/>
              </a:lnSpc>
              <a:spcBef>
                <a:spcPts val="0"/>
              </a:spcBef>
              <a:spcAft>
                <a:spcPts val="0"/>
              </a:spcAft>
              <a:buNone/>
            </a:pPr>
            <a:r>
              <a:rPr b="1" lang="en" sz="1800"/>
              <a:t>Data Preparation</a:t>
            </a:r>
            <a:endParaRPr b="1" sz="1800"/>
          </a:p>
          <a:p>
            <a:pPr indent="0" lvl="0" marL="457200" rtl="0" algn="l">
              <a:lnSpc>
                <a:spcPct val="115000"/>
              </a:lnSpc>
              <a:spcBef>
                <a:spcPts val="0"/>
              </a:spcBef>
              <a:spcAft>
                <a:spcPts val="0"/>
              </a:spcAft>
              <a:buNone/>
            </a:pPr>
            <a:r>
              <a:t/>
            </a:r>
            <a:endParaRPr sz="1800"/>
          </a:p>
          <a:p>
            <a:pPr indent="0" lvl="0" marL="457200" rtl="0" algn="l">
              <a:lnSpc>
                <a:spcPct val="115000"/>
              </a:lnSpc>
              <a:spcBef>
                <a:spcPts val="0"/>
              </a:spcBef>
              <a:spcAft>
                <a:spcPts val="0"/>
              </a:spcAft>
              <a:buNone/>
            </a:pPr>
            <a:r>
              <a:rPr lang="en" sz="1800"/>
              <a:t>Data Readiness for AI/ML Checklist</a:t>
            </a:r>
            <a:endParaRPr sz="1800"/>
          </a:p>
        </p:txBody>
      </p:sp>
      <p:pic>
        <p:nvPicPr>
          <p:cNvPr id="289" name="Google Shape;289;p50"/>
          <p:cNvPicPr preferRelativeResize="0"/>
          <p:nvPr/>
        </p:nvPicPr>
        <p:blipFill rotWithShape="1">
          <a:blip r:embed="rId4">
            <a:alphaModFix/>
          </a:blip>
          <a:srcRect b="0" l="0" r="43813" t="0"/>
          <a:stretch/>
        </p:blipFill>
        <p:spPr>
          <a:xfrm>
            <a:off x="340300" y="0"/>
            <a:ext cx="1156000" cy="47301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pic>
        <p:nvPicPr>
          <p:cNvPr id="294" name="Google Shape;294;p51"/>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95" name="Google Shape;295;p51"/>
          <p:cNvSpPr txBox="1"/>
          <p:nvPr>
            <p:ph type="title"/>
          </p:nvPr>
        </p:nvSpPr>
        <p:spPr>
          <a:xfrm>
            <a:off x="311700" y="132925"/>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A86E8"/>
                </a:solidFill>
              </a:rPr>
              <a:t>Data Description (Types)</a:t>
            </a:r>
            <a:endParaRPr>
              <a:solidFill>
                <a:srgbClr val="4A86E8"/>
              </a:solidFill>
            </a:endParaRPr>
          </a:p>
        </p:txBody>
      </p:sp>
      <p:sp>
        <p:nvSpPr>
          <p:cNvPr id="296" name="Google Shape;296;p51"/>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297" name="Google Shape;297;p51"/>
          <p:cNvSpPr txBox="1"/>
          <p:nvPr/>
        </p:nvSpPr>
        <p:spPr>
          <a:xfrm>
            <a:off x="259350" y="651650"/>
            <a:ext cx="8520600" cy="33741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SzPts val="1400"/>
              <a:buChar char="●"/>
            </a:pPr>
            <a:r>
              <a:rPr b="1" lang="en"/>
              <a:t>Numeric</a:t>
            </a:r>
            <a:endParaRPr b="1"/>
          </a:p>
          <a:p>
            <a:pPr indent="-374650" lvl="1" marL="800100" rtl="0" algn="l">
              <a:lnSpc>
                <a:spcPct val="115000"/>
              </a:lnSpc>
              <a:spcBef>
                <a:spcPts val="0"/>
              </a:spcBef>
              <a:spcAft>
                <a:spcPts val="0"/>
              </a:spcAft>
              <a:buSzPts val="1400"/>
              <a:buChar char="○"/>
            </a:pPr>
            <a:r>
              <a:rPr lang="en"/>
              <a:t>This is simplest of the data types available. It is also the type that is directly usable and understood by most algorithms. </a:t>
            </a:r>
            <a:endParaRPr/>
          </a:p>
          <a:p>
            <a:pPr indent="-374650" lvl="1" marL="800100" rtl="0" algn="l">
              <a:lnSpc>
                <a:spcPct val="115000"/>
              </a:lnSpc>
              <a:spcBef>
                <a:spcPts val="0"/>
              </a:spcBef>
              <a:spcAft>
                <a:spcPts val="0"/>
              </a:spcAft>
              <a:buSzPts val="1400"/>
              <a:buChar char="○"/>
            </a:pPr>
            <a:r>
              <a:rPr lang="en"/>
              <a:t>Numeric data represents scalar information about entities being observed. </a:t>
            </a:r>
            <a:endParaRPr/>
          </a:p>
          <a:p>
            <a:pPr indent="-374650" lvl="1" marL="800100" rtl="0" algn="l">
              <a:lnSpc>
                <a:spcPct val="115000"/>
              </a:lnSpc>
              <a:spcBef>
                <a:spcPts val="0"/>
              </a:spcBef>
              <a:spcAft>
                <a:spcPts val="0"/>
              </a:spcAft>
              <a:buSzPts val="1400"/>
              <a:buChar char="○"/>
            </a:pPr>
            <a:r>
              <a:rPr lang="en"/>
              <a:t>Numeric values also form the basis of vector features, where each dimension is represented by a scalar value. The scale, range, and distribution of numeric data has an implicit effect on the algorithm and/or the overall workflow.</a:t>
            </a:r>
            <a:endParaRPr/>
          </a:p>
          <a:p>
            <a:pPr indent="-317500" lvl="0" marL="514350" rtl="0" algn="l">
              <a:lnSpc>
                <a:spcPct val="115000"/>
              </a:lnSpc>
              <a:spcBef>
                <a:spcPts val="0"/>
              </a:spcBef>
              <a:spcAft>
                <a:spcPts val="0"/>
              </a:spcAft>
              <a:buSzPts val="1400"/>
              <a:buChar char="●"/>
            </a:pPr>
            <a:r>
              <a:rPr b="1" lang="en"/>
              <a:t>Categorical</a:t>
            </a:r>
            <a:endParaRPr b="1"/>
          </a:p>
          <a:p>
            <a:pPr indent="-317500" lvl="1" marL="800100" rtl="0" algn="l">
              <a:lnSpc>
                <a:spcPct val="115000"/>
              </a:lnSpc>
              <a:spcBef>
                <a:spcPts val="0"/>
              </a:spcBef>
              <a:spcAft>
                <a:spcPts val="0"/>
              </a:spcAft>
              <a:buSzPts val="1400"/>
              <a:buChar char="○"/>
            </a:pPr>
            <a:r>
              <a:rPr lang="en"/>
              <a:t>Categorical variables are used to represent categories of entities being observed.</a:t>
            </a:r>
            <a:endParaRPr/>
          </a:p>
          <a:p>
            <a:pPr indent="-317500" lvl="2" marL="1828800" rtl="0" algn="l">
              <a:lnSpc>
                <a:spcPct val="115000"/>
              </a:lnSpc>
              <a:spcBef>
                <a:spcPts val="0"/>
              </a:spcBef>
              <a:spcAft>
                <a:spcPts val="0"/>
              </a:spcAft>
              <a:buSzPts val="1400"/>
              <a:buChar char="■"/>
            </a:pPr>
            <a:r>
              <a:rPr lang="en" u="sng"/>
              <a:t>Nominal</a:t>
            </a:r>
            <a:r>
              <a:rPr lang="en"/>
              <a:t>: define the category of the data point without any ordering possible. e.g., hair color can be black, brown, blonde, etc.</a:t>
            </a:r>
            <a:endParaRPr/>
          </a:p>
          <a:p>
            <a:pPr indent="-317500" lvl="2" marL="1828800" rtl="0" algn="l">
              <a:lnSpc>
                <a:spcPct val="115000"/>
              </a:lnSpc>
              <a:spcBef>
                <a:spcPts val="0"/>
              </a:spcBef>
              <a:spcAft>
                <a:spcPts val="0"/>
              </a:spcAft>
              <a:buSzPts val="1400"/>
              <a:buChar char="■"/>
            </a:pPr>
            <a:r>
              <a:rPr lang="en" u="sng"/>
              <a:t>Ordinal</a:t>
            </a:r>
            <a:r>
              <a:rPr lang="en"/>
              <a:t>: define the categories of data but can also be ordered based on rules on the context. e.g., people categorized by economic status of low, medium, or high.</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pic>
        <p:nvPicPr>
          <p:cNvPr id="302" name="Google Shape;302;p52"/>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03" name="Google Shape;303;p52"/>
          <p:cNvSpPr txBox="1"/>
          <p:nvPr>
            <p:ph type="title"/>
          </p:nvPr>
        </p:nvSpPr>
        <p:spPr>
          <a:xfrm>
            <a:off x="311700" y="132925"/>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A86E8"/>
                </a:solidFill>
              </a:rPr>
              <a:t>Why </a:t>
            </a:r>
            <a:r>
              <a:rPr lang="en">
                <a:solidFill>
                  <a:srgbClr val="4A86E8"/>
                </a:solidFill>
              </a:rPr>
              <a:t>r</a:t>
            </a:r>
            <a:r>
              <a:rPr lang="en">
                <a:solidFill>
                  <a:srgbClr val="4A86E8"/>
                </a:solidFill>
              </a:rPr>
              <a:t>aw </a:t>
            </a:r>
            <a:r>
              <a:rPr lang="en">
                <a:solidFill>
                  <a:srgbClr val="4A86E8"/>
                </a:solidFill>
              </a:rPr>
              <a:t>d</a:t>
            </a:r>
            <a:r>
              <a:rPr lang="en">
                <a:solidFill>
                  <a:srgbClr val="4A86E8"/>
                </a:solidFill>
              </a:rPr>
              <a:t>ata </a:t>
            </a:r>
            <a:r>
              <a:rPr lang="en">
                <a:solidFill>
                  <a:srgbClr val="4A86E8"/>
                </a:solidFill>
              </a:rPr>
              <a:t>n</a:t>
            </a:r>
            <a:r>
              <a:rPr lang="en">
                <a:solidFill>
                  <a:srgbClr val="4A86E8"/>
                </a:solidFill>
              </a:rPr>
              <a:t>eeds to be prepared?</a:t>
            </a:r>
            <a:endParaRPr>
              <a:solidFill>
                <a:srgbClr val="4A86E8"/>
              </a:solidFill>
            </a:endParaRPr>
          </a:p>
        </p:txBody>
      </p:sp>
      <p:sp>
        <p:nvSpPr>
          <p:cNvPr id="304" name="Google Shape;304;p52"/>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305" name="Google Shape;305;p52"/>
          <p:cNvSpPr txBox="1"/>
          <p:nvPr/>
        </p:nvSpPr>
        <p:spPr>
          <a:xfrm>
            <a:off x="452100" y="740725"/>
            <a:ext cx="8520600" cy="12807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b="1" lang="en" sz="1600"/>
              <a:t>Raw data</a:t>
            </a:r>
            <a:r>
              <a:rPr lang="en" sz="1600"/>
              <a:t>: data in the form </a:t>
            </a:r>
            <a:r>
              <a:rPr lang="en" sz="1600"/>
              <a:t>provided from the domain of interest</a:t>
            </a:r>
            <a:endParaRPr sz="1600"/>
          </a:p>
          <a:p>
            <a:pPr indent="-330200" lvl="0" marL="457200" rtl="0" algn="l">
              <a:lnSpc>
                <a:spcPct val="115000"/>
              </a:lnSpc>
              <a:spcBef>
                <a:spcPts val="0"/>
              </a:spcBef>
              <a:spcAft>
                <a:spcPts val="0"/>
              </a:spcAft>
              <a:buSzPts val="1600"/>
              <a:buChar char="●"/>
            </a:pPr>
            <a:r>
              <a:rPr lang="en" sz="1600"/>
              <a:t>Machine Learning algorithms expect numbers</a:t>
            </a:r>
            <a:endParaRPr sz="1600"/>
          </a:p>
          <a:p>
            <a:pPr indent="-330200" lvl="0" marL="457200" rtl="0" algn="l">
              <a:lnSpc>
                <a:spcPct val="115000"/>
              </a:lnSpc>
              <a:spcBef>
                <a:spcPts val="0"/>
              </a:spcBef>
              <a:spcAft>
                <a:spcPts val="0"/>
              </a:spcAft>
              <a:buSzPts val="1600"/>
              <a:buChar char="●"/>
            </a:pPr>
            <a:r>
              <a:rPr lang="en" sz="1600"/>
              <a:t>Statistical noise and errors in the data need to be corrected</a:t>
            </a:r>
            <a:endParaRPr sz="1600"/>
          </a:p>
          <a:p>
            <a:pPr indent="-330200" lvl="0" marL="457200" rtl="0" algn="l">
              <a:lnSpc>
                <a:spcPct val="115000"/>
              </a:lnSpc>
              <a:spcBef>
                <a:spcPts val="0"/>
              </a:spcBef>
              <a:spcAft>
                <a:spcPts val="0"/>
              </a:spcAft>
              <a:buSzPts val="1600"/>
              <a:buChar char="●"/>
            </a:pPr>
            <a:r>
              <a:rPr lang="en" sz="1600"/>
              <a:t>Model performance also depends on the quality of data</a:t>
            </a:r>
            <a:endParaRPr sz="16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pic>
        <p:nvPicPr>
          <p:cNvPr id="310" name="Google Shape;310;p53"/>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11" name="Google Shape;311;p53"/>
          <p:cNvSpPr txBox="1"/>
          <p:nvPr>
            <p:ph type="title"/>
          </p:nvPr>
        </p:nvSpPr>
        <p:spPr>
          <a:xfrm>
            <a:off x="311700" y="132925"/>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A86E8"/>
                </a:solidFill>
              </a:rPr>
              <a:t>Machine Learning is mostly data preparation</a:t>
            </a:r>
            <a:endParaRPr>
              <a:solidFill>
                <a:srgbClr val="4A86E8"/>
              </a:solidFill>
            </a:endParaRPr>
          </a:p>
        </p:txBody>
      </p:sp>
      <p:sp>
        <p:nvSpPr>
          <p:cNvPr id="312" name="Google Shape;312;p53"/>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313" name="Google Shape;313;p53"/>
          <p:cNvSpPr txBox="1"/>
          <p:nvPr/>
        </p:nvSpPr>
        <p:spPr>
          <a:xfrm>
            <a:off x="171300" y="839400"/>
            <a:ext cx="8520600" cy="15639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Most ML algorithms are well understood and well parameterized and there are standard definitions and implementations</a:t>
            </a:r>
            <a:r>
              <a:rPr lang="en" sz="1600"/>
              <a:t> </a:t>
            </a:r>
            <a:endParaRPr sz="1600"/>
          </a:p>
          <a:p>
            <a:pPr indent="-330200" lvl="0" marL="457200" rtl="0" algn="l">
              <a:lnSpc>
                <a:spcPct val="115000"/>
              </a:lnSpc>
              <a:spcBef>
                <a:spcPts val="0"/>
              </a:spcBef>
              <a:spcAft>
                <a:spcPts val="0"/>
              </a:spcAft>
              <a:buSzPts val="1600"/>
              <a:buChar char="●"/>
            </a:pPr>
            <a:r>
              <a:rPr lang="en" sz="1600"/>
              <a:t>Each ML project is empirically rather than theoretical and require systematic experimentation on data</a:t>
            </a:r>
            <a:endParaRPr sz="1600"/>
          </a:p>
          <a:p>
            <a:pPr indent="-330200" lvl="0" marL="457200" rtl="0" algn="l">
              <a:lnSpc>
                <a:spcPct val="115000"/>
              </a:lnSpc>
              <a:spcBef>
                <a:spcPts val="0"/>
              </a:spcBef>
              <a:spcAft>
                <a:spcPts val="0"/>
              </a:spcAft>
              <a:buSzPts val="1600"/>
              <a:buChar char="●"/>
            </a:pPr>
            <a:r>
              <a:rPr lang="en" sz="1600"/>
              <a:t>One thing that changes from project to project is the specific data used in the project</a:t>
            </a:r>
            <a:endParaRPr sz="16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pic>
        <p:nvPicPr>
          <p:cNvPr id="318" name="Google Shape;318;p54"/>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19" name="Google Shape;319;p54"/>
          <p:cNvSpPr txBox="1"/>
          <p:nvPr>
            <p:ph type="title"/>
          </p:nvPr>
        </p:nvSpPr>
        <p:spPr>
          <a:xfrm>
            <a:off x="311700" y="132925"/>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A86E8"/>
                </a:solidFill>
              </a:rPr>
              <a:t>What is data preparation?</a:t>
            </a:r>
            <a:endParaRPr>
              <a:solidFill>
                <a:srgbClr val="4A86E8"/>
              </a:solidFill>
            </a:endParaRPr>
          </a:p>
        </p:txBody>
      </p:sp>
      <p:sp>
        <p:nvSpPr>
          <p:cNvPr id="320" name="Google Shape;320;p54"/>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321" name="Google Shape;321;p54"/>
          <p:cNvSpPr txBox="1"/>
          <p:nvPr/>
        </p:nvSpPr>
        <p:spPr>
          <a:xfrm>
            <a:off x="171300" y="839400"/>
            <a:ext cx="8801400" cy="32631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b="1" lang="en" sz="1600"/>
              <a:t>Data preparation</a:t>
            </a:r>
            <a:r>
              <a:rPr lang="en" sz="1600"/>
              <a:t> </a:t>
            </a:r>
            <a:endParaRPr sz="1600"/>
          </a:p>
          <a:p>
            <a:pPr indent="-330200" lvl="1" marL="914400" rtl="0" algn="l">
              <a:lnSpc>
                <a:spcPct val="115000"/>
              </a:lnSpc>
              <a:spcBef>
                <a:spcPts val="0"/>
              </a:spcBef>
              <a:spcAft>
                <a:spcPts val="0"/>
              </a:spcAft>
              <a:buSzPts val="1600"/>
              <a:buChar char="○"/>
            </a:pPr>
            <a:r>
              <a:rPr lang="en" sz="1600"/>
              <a:t>A </a:t>
            </a:r>
            <a:r>
              <a:rPr lang="en" sz="1600"/>
              <a:t>step in predictive modeling project where the raw data must be pre-processed before being use to fit and evaluate a machine learning model.</a:t>
            </a:r>
            <a:endParaRPr sz="1600"/>
          </a:p>
          <a:p>
            <a:pPr indent="-330200" lvl="1" marL="914400" rtl="0" algn="l">
              <a:lnSpc>
                <a:spcPct val="115000"/>
              </a:lnSpc>
              <a:spcBef>
                <a:spcPts val="0"/>
              </a:spcBef>
              <a:spcAft>
                <a:spcPts val="0"/>
              </a:spcAft>
              <a:buSzPts val="1600"/>
              <a:buChar char="○"/>
            </a:pPr>
            <a:r>
              <a:rPr lang="en" sz="1600"/>
              <a:t>The goal is to discover how to best expose the underlying structure of the data to the learning algorithms.</a:t>
            </a:r>
            <a:endParaRPr sz="1600"/>
          </a:p>
          <a:p>
            <a:pPr indent="-330200" lvl="0" marL="457200" rtl="0" algn="l">
              <a:lnSpc>
                <a:spcPct val="115000"/>
              </a:lnSpc>
              <a:spcBef>
                <a:spcPts val="0"/>
              </a:spcBef>
              <a:spcAft>
                <a:spcPts val="0"/>
              </a:spcAft>
              <a:buSzPts val="1600"/>
              <a:buChar char="●"/>
            </a:pPr>
            <a:r>
              <a:rPr lang="en" sz="1600"/>
              <a:t>The tasks of data preparation:</a:t>
            </a:r>
            <a:endParaRPr sz="1600"/>
          </a:p>
          <a:p>
            <a:pPr indent="-330200" lvl="1" marL="914400" rtl="0" algn="l">
              <a:lnSpc>
                <a:spcPct val="115000"/>
              </a:lnSpc>
              <a:spcBef>
                <a:spcPts val="0"/>
              </a:spcBef>
              <a:spcAft>
                <a:spcPts val="0"/>
              </a:spcAft>
              <a:buSzPts val="1600"/>
              <a:buChar char="○"/>
            </a:pPr>
            <a:r>
              <a:rPr b="1" lang="en" sz="1600"/>
              <a:t>Data cleaning</a:t>
            </a:r>
            <a:r>
              <a:rPr lang="en" sz="1600"/>
              <a:t>: identifying and correcting mistakes or errors in the data</a:t>
            </a:r>
            <a:endParaRPr sz="1600"/>
          </a:p>
          <a:p>
            <a:pPr indent="-330200" lvl="1" marL="914400" rtl="0" algn="l">
              <a:lnSpc>
                <a:spcPct val="115000"/>
              </a:lnSpc>
              <a:spcBef>
                <a:spcPts val="0"/>
              </a:spcBef>
              <a:spcAft>
                <a:spcPts val="0"/>
              </a:spcAft>
              <a:buSzPts val="1600"/>
              <a:buChar char="○"/>
            </a:pPr>
            <a:r>
              <a:rPr b="1" lang="en" sz="1600"/>
              <a:t>Data transformation</a:t>
            </a:r>
            <a:r>
              <a:rPr lang="en" sz="1600"/>
              <a:t>: changing the scale or distribution of the input variables</a:t>
            </a:r>
            <a:endParaRPr sz="1600"/>
          </a:p>
          <a:p>
            <a:pPr indent="-330200" lvl="1" marL="914400" rtl="0" algn="l">
              <a:lnSpc>
                <a:spcPct val="115000"/>
              </a:lnSpc>
              <a:spcBef>
                <a:spcPts val="0"/>
              </a:spcBef>
              <a:spcAft>
                <a:spcPts val="0"/>
              </a:spcAft>
              <a:buSzPts val="1600"/>
              <a:buChar char="○"/>
            </a:pPr>
            <a:r>
              <a:rPr b="1" lang="en" sz="1600"/>
              <a:t>Feature selection</a:t>
            </a:r>
            <a:r>
              <a:rPr lang="en" sz="1600"/>
              <a:t>: identifying those input variables that are most relevant</a:t>
            </a:r>
            <a:endParaRPr sz="1600"/>
          </a:p>
          <a:p>
            <a:pPr indent="-330200" lvl="1" marL="914400" rtl="0" algn="l">
              <a:lnSpc>
                <a:spcPct val="115000"/>
              </a:lnSpc>
              <a:spcBef>
                <a:spcPts val="0"/>
              </a:spcBef>
              <a:spcAft>
                <a:spcPts val="0"/>
              </a:spcAft>
              <a:buSzPts val="1600"/>
              <a:buChar char="○"/>
            </a:pPr>
            <a:r>
              <a:rPr b="1" lang="en" sz="1600"/>
              <a:t>Feature engineering</a:t>
            </a:r>
            <a:r>
              <a:rPr lang="en" sz="1600"/>
              <a:t>: deriving new variables from available data</a:t>
            </a:r>
            <a:endParaRPr sz="1600"/>
          </a:p>
          <a:p>
            <a:pPr indent="-330200" lvl="1" marL="914400" rtl="0" algn="l">
              <a:lnSpc>
                <a:spcPct val="115000"/>
              </a:lnSpc>
              <a:spcBef>
                <a:spcPts val="0"/>
              </a:spcBef>
              <a:spcAft>
                <a:spcPts val="0"/>
              </a:spcAft>
              <a:buSzPts val="1600"/>
              <a:buChar char="○"/>
            </a:pPr>
            <a:r>
              <a:rPr b="1" lang="en" sz="1600"/>
              <a:t>Dimensionality reduction</a:t>
            </a:r>
            <a:r>
              <a:rPr lang="en" sz="1600"/>
              <a:t>: creating compact </a:t>
            </a:r>
            <a:r>
              <a:rPr lang="en" sz="1600"/>
              <a:t>projections</a:t>
            </a:r>
            <a:r>
              <a:rPr lang="en" sz="1600"/>
              <a:t> of the data</a:t>
            </a:r>
            <a:endParaRPr sz="16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pic>
        <p:nvPicPr>
          <p:cNvPr id="326" name="Google Shape;326;p55"/>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27" name="Google Shape;327;p55"/>
          <p:cNvSpPr txBox="1"/>
          <p:nvPr>
            <p:ph type="title"/>
          </p:nvPr>
        </p:nvSpPr>
        <p:spPr>
          <a:xfrm>
            <a:off x="311700" y="132925"/>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A86E8"/>
                </a:solidFill>
              </a:rPr>
              <a:t>Data Cleaning</a:t>
            </a:r>
            <a:endParaRPr>
              <a:solidFill>
                <a:srgbClr val="4A86E8"/>
              </a:solidFill>
            </a:endParaRPr>
          </a:p>
        </p:txBody>
      </p:sp>
      <p:sp>
        <p:nvSpPr>
          <p:cNvPr id="328" name="Google Shape;328;p55"/>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329" name="Google Shape;329;p55"/>
          <p:cNvSpPr txBox="1"/>
          <p:nvPr/>
        </p:nvSpPr>
        <p:spPr>
          <a:xfrm>
            <a:off x="171300" y="740725"/>
            <a:ext cx="8801400" cy="9975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Involves fixing systematic problems or errors in messy data. </a:t>
            </a:r>
            <a:endParaRPr sz="1600"/>
          </a:p>
          <a:p>
            <a:pPr indent="-330200" lvl="0" marL="457200" rtl="0" algn="l">
              <a:lnSpc>
                <a:spcPct val="115000"/>
              </a:lnSpc>
              <a:spcBef>
                <a:spcPts val="0"/>
              </a:spcBef>
              <a:spcAft>
                <a:spcPts val="0"/>
              </a:spcAft>
              <a:buSzPts val="1600"/>
              <a:buChar char="●"/>
            </a:pPr>
            <a:r>
              <a:rPr lang="en" sz="1600"/>
              <a:t>Involves deep domain expertise.</a:t>
            </a:r>
            <a:endParaRPr sz="1600"/>
          </a:p>
          <a:p>
            <a:pPr indent="-330200" lvl="0" marL="457200" rtl="0" algn="l">
              <a:lnSpc>
                <a:spcPct val="115000"/>
              </a:lnSpc>
              <a:spcBef>
                <a:spcPts val="0"/>
              </a:spcBef>
              <a:spcAft>
                <a:spcPts val="0"/>
              </a:spcAft>
              <a:buSzPts val="1600"/>
              <a:buChar char="●"/>
            </a:pPr>
            <a:r>
              <a:rPr lang="en" sz="1600"/>
              <a:t>The goal is to identify and address specific observations that may be incorrect.</a:t>
            </a:r>
            <a:endParaRPr sz="1600"/>
          </a:p>
        </p:txBody>
      </p:sp>
      <p:pic>
        <p:nvPicPr>
          <p:cNvPr id="330" name="Google Shape;330;p55"/>
          <p:cNvPicPr preferRelativeResize="0"/>
          <p:nvPr/>
        </p:nvPicPr>
        <p:blipFill>
          <a:blip r:embed="rId4">
            <a:alphaModFix/>
          </a:blip>
          <a:stretch>
            <a:fillRect/>
          </a:stretch>
        </p:blipFill>
        <p:spPr>
          <a:xfrm>
            <a:off x="1123050" y="1836900"/>
            <a:ext cx="5631048" cy="2450501"/>
          </a:xfrm>
          <a:prstGeom prst="rect">
            <a:avLst/>
          </a:prstGeom>
          <a:noFill/>
          <a:ln>
            <a:noFill/>
          </a:ln>
        </p:spPr>
      </p:pic>
      <p:sp>
        <p:nvSpPr>
          <p:cNvPr id="331" name="Google Shape;331;p55"/>
          <p:cNvSpPr txBox="1"/>
          <p:nvPr/>
        </p:nvSpPr>
        <p:spPr>
          <a:xfrm>
            <a:off x="3223650" y="4153250"/>
            <a:ext cx="1652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(Brownlee, 2020)</a:t>
            </a:r>
            <a:endParaRPr>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pic>
        <p:nvPicPr>
          <p:cNvPr id="184" name="Google Shape;184;p38"/>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185" name="Google Shape;185;p3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Lecture outline</a:t>
            </a:r>
            <a:endParaRPr>
              <a:solidFill>
                <a:srgbClr val="4A86E8"/>
              </a:solidFill>
            </a:endParaRPr>
          </a:p>
        </p:txBody>
      </p:sp>
      <p:sp>
        <p:nvSpPr>
          <p:cNvPr id="186" name="Google Shape;186;p38"/>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187" name="Google Shape;187;p38"/>
          <p:cNvSpPr txBox="1"/>
          <p:nvPr/>
        </p:nvSpPr>
        <p:spPr>
          <a:xfrm>
            <a:off x="1935300" y="1527400"/>
            <a:ext cx="6897000" cy="23736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0"/>
              </a:spcBef>
              <a:spcAft>
                <a:spcPts val="0"/>
              </a:spcAft>
              <a:buNone/>
            </a:pPr>
            <a:r>
              <a:rPr b="1" lang="en" sz="1800"/>
              <a:t>Review of Day 1</a:t>
            </a:r>
            <a:endParaRPr b="1" sz="1800"/>
          </a:p>
          <a:p>
            <a:pPr indent="0" lvl="0" marL="457200" rtl="0" algn="l">
              <a:lnSpc>
                <a:spcPct val="115000"/>
              </a:lnSpc>
              <a:spcBef>
                <a:spcPts val="0"/>
              </a:spcBef>
              <a:spcAft>
                <a:spcPts val="0"/>
              </a:spcAft>
              <a:buNone/>
            </a:pPr>
            <a:r>
              <a:t/>
            </a:r>
            <a:endParaRPr sz="1800"/>
          </a:p>
          <a:p>
            <a:pPr indent="0" lvl="0" marL="457200" rtl="0" algn="l">
              <a:lnSpc>
                <a:spcPct val="115000"/>
              </a:lnSpc>
              <a:spcBef>
                <a:spcPts val="0"/>
              </a:spcBef>
              <a:spcAft>
                <a:spcPts val="0"/>
              </a:spcAft>
              <a:buNone/>
            </a:pPr>
            <a:r>
              <a:rPr lang="en" sz="1800"/>
              <a:t>Data Collection</a:t>
            </a:r>
            <a:endParaRPr sz="1800"/>
          </a:p>
          <a:p>
            <a:pPr indent="0" lvl="0" marL="457200" rtl="0" algn="l">
              <a:lnSpc>
                <a:spcPct val="115000"/>
              </a:lnSpc>
              <a:spcBef>
                <a:spcPts val="0"/>
              </a:spcBef>
              <a:spcAft>
                <a:spcPts val="0"/>
              </a:spcAft>
              <a:buNone/>
            </a:pPr>
            <a:r>
              <a:t/>
            </a:r>
            <a:endParaRPr sz="1800"/>
          </a:p>
          <a:p>
            <a:pPr indent="0" lvl="0" marL="457200" rtl="0" algn="l">
              <a:lnSpc>
                <a:spcPct val="115000"/>
              </a:lnSpc>
              <a:spcBef>
                <a:spcPts val="0"/>
              </a:spcBef>
              <a:spcAft>
                <a:spcPts val="0"/>
              </a:spcAft>
              <a:buNone/>
            </a:pPr>
            <a:r>
              <a:rPr lang="en" sz="1800"/>
              <a:t>Data Preparation</a:t>
            </a:r>
            <a:endParaRPr sz="1800"/>
          </a:p>
          <a:p>
            <a:pPr indent="0" lvl="0" marL="457200" rtl="0" algn="l">
              <a:lnSpc>
                <a:spcPct val="115000"/>
              </a:lnSpc>
              <a:spcBef>
                <a:spcPts val="0"/>
              </a:spcBef>
              <a:spcAft>
                <a:spcPts val="0"/>
              </a:spcAft>
              <a:buNone/>
            </a:pPr>
            <a:r>
              <a:t/>
            </a:r>
            <a:endParaRPr sz="1800"/>
          </a:p>
          <a:p>
            <a:pPr indent="0" lvl="0" marL="457200" rtl="0" algn="l">
              <a:lnSpc>
                <a:spcPct val="115000"/>
              </a:lnSpc>
              <a:spcBef>
                <a:spcPts val="0"/>
              </a:spcBef>
              <a:spcAft>
                <a:spcPts val="0"/>
              </a:spcAft>
              <a:buNone/>
            </a:pPr>
            <a:r>
              <a:rPr lang="en" sz="1800"/>
              <a:t>Data Readiness for AI/ML Checklist</a:t>
            </a:r>
            <a:endParaRPr sz="1800"/>
          </a:p>
        </p:txBody>
      </p:sp>
      <p:pic>
        <p:nvPicPr>
          <p:cNvPr id="188" name="Google Shape;188;p38"/>
          <p:cNvPicPr preferRelativeResize="0"/>
          <p:nvPr/>
        </p:nvPicPr>
        <p:blipFill rotWithShape="1">
          <a:blip r:embed="rId4">
            <a:alphaModFix/>
          </a:blip>
          <a:srcRect b="0" l="0" r="43813" t="0"/>
          <a:stretch/>
        </p:blipFill>
        <p:spPr>
          <a:xfrm>
            <a:off x="340300" y="0"/>
            <a:ext cx="1156000" cy="47301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pic>
        <p:nvPicPr>
          <p:cNvPr id="336" name="Google Shape;336;p56"/>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37" name="Google Shape;337;p56"/>
          <p:cNvSpPr txBox="1"/>
          <p:nvPr>
            <p:ph type="title"/>
          </p:nvPr>
        </p:nvSpPr>
        <p:spPr>
          <a:xfrm>
            <a:off x="311700" y="132925"/>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A86E8"/>
                </a:solidFill>
              </a:rPr>
              <a:t>Feature Selection</a:t>
            </a:r>
            <a:endParaRPr>
              <a:solidFill>
                <a:srgbClr val="4A86E8"/>
              </a:solidFill>
            </a:endParaRPr>
          </a:p>
        </p:txBody>
      </p:sp>
      <p:sp>
        <p:nvSpPr>
          <p:cNvPr id="338" name="Google Shape;338;p56"/>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339" name="Google Shape;339;p56"/>
          <p:cNvSpPr txBox="1"/>
          <p:nvPr/>
        </p:nvSpPr>
        <p:spPr>
          <a:xfrm>
            <a:off x="171300" y="636825"/>
            <a:ext cx="8801400" cy="15639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Techniques for selecting a subset of input features that are most relevant to the target variable that is being predicted.</a:t>
            </a:r>
            <a:endParaRPr sz="1600"/>
          </a:p>
          <a:p>
            <a:pPr indent="-330200" lvl="0" marL="457200" rtl="0" algn="l">
              <a:lnSpc>
                <a:spcPct val="115000"/>
              </a:lnSpc>
              <a:spcBef>
                <a:spcPts val="0"/>
              </a:spcBef>
              <a:spcAft>
                <a:spcPts val="0"/>
              </a:spcAft>
              <a:buSzPts val="1600"/>
              <a:buChar char="●"/>
            </a:pPr>
            <a:r>
              <a:rPr lang="en" sz="1600"/>
              <a:t>Irrelevant and redundant input variables can distract or mislead learning algorithms possibly resulting in lower predictive performance.</a:t>
            </a:r>
            <a:endParaRPr sz="1600"/>
          </a:p>
          <a:p>
            <a:pPr indent="-330200" lvl="0" marL="457200" rtl="0" algn="l">
              <a:lnSpc>
                <a:spcPct val="115000"/>
              </a:lnSpc>
              <a:spcBef>
                <a:spcPts val="0"/>
              </a:spcBef>
              <a:spcAft>
                <a:spcPts val="0"/>
              </a:spcAft>
              <a:buSzPts val="1600"/>
              <a:buChar char="●"/>
            </a:pPr>
            <a:r>
              <a:rPr lang="en" sz="1600"/>
              <a:t>The goal is to favor the simplest possible well performing model.</a:t>
            </a:r>
            <a:endParaRPr sz="1600"/>
          </a:p>
        </p:txBody>
      </p:sp>
      <p:pic>
        <p:nvPicPr>
          <p:cNvPr id="340" name="Google Shape;340;p56"/>
          <p:cNvPicPr preferRelativeResize="0"/>
          <p:nvPr/>
        </p:nvPicPr>
        <p:blipFill>
          <a:blip r:embed="rId4">
            <a:alphaModFix/>
          </a:blip>
          <a:stretch>
            <a:fillRect/>
          </a:stretch>
        </p:blipFill>
        <p:spPr>
          <a:xfrm>
            <a:off x="2397475" y="2146225"/>
            <a:ext cx="3968326" cy="2440600"/>
          </a:xfrm>
          <a:prstGeom prst="rect">
            <a:avLst/>
          </a:prstGeom>
          <a:noFill/>
          <a:ln>
            <a:noFill/>
          </a:ln>
        </p:spPr>
      </p:pic>
      <p:sp>
        <p:nvSpPr>
          <p:cNvPr id="341" name="Google Shape;341;p56"/>
          <p:cNvSpPr txBox="1"/>
          <p:nvPr/>
        </p:nvSpPr>
        <p:spPr>
          <a:xfrm>
            <a:off x="3248523" y="4329900"/>
            <a:ext cx="1705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(Brownlee, 2020)</a:t>
            </a:r>
            <a:endParaRPr>
              <a:latin typeface="Roboto"/>
              <a:ea typeface="Roboto"/>
              <a:cs typeface="Roboto"/>
              <a:sym typeface="Robo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pic>
        <p:nvPicPr>
          <p:cNvPr id="346" name="Google Shape;346;p57"/>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47" name="Google Shape;347;p57"/>
          <p:cNvSpPr txBox="1"/>
          <p:nvPr>
            <p:ph type="title"/>
          </p:nvPr>
        </p:nvSpPr>
        <p:spPr>
          <a:xfrm>
            <a:off x="311700" y="132925"/>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A86E8"/>
                </a:solidFill>
              </a:rPr>
              <a:t>Data Transformation</a:t>
            </a:r>
            <a:endParaRPr>
              <a:solidFill>
                <a:srgbClr val="4A86E8"/>
              </a:solidFill>
            </a:endParaRPr>
          </a:p>
        </p:txBody>
      </p:sp>
      <p:sp>
        <p:nvSpPr>
          <p:cNvPr id="348" name="Google Shape;348;p57"/>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349" name="Google Shape;349;p57"/>
          <p:cNvSpPr txBox="1"/>
          <p:nvPr/>
        </p:nvSpPr>
        <p:spPr>
          <a:xfrm>
            <a:off x="171300" y="740725"/>
            <a:ext cx="8801400" cy="7143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Change the type or distribution of data variables.</a:t>
            </a:r>
            <a:endParaRPr sz="1600"/>
          </a:p>
          <a:p>
            <a:pPr indent="-330200" lvl="0" marL="457200" rtl="0" algn="l">
              <a:lnSpc>
                <a:spcPct val="115000"/>
              </a:lnSpc>
              <a:spcBef>
                <a:spcPts val="0"/>
              </a:spcBef>
              <a:spcAft>
                <a:spcPts val="0"/>
              </a:spcAft>
              <a:buSzPts val="1600"/>
              <a:buChar char="●"/>
            </a:pPr>
            <a:r>
              <a:rPr lang="en" sz="1600"/>
              <a:t>Operations are generally performed separately for each variable.</a:t>
            </a:r>
            <a:endParaRPr sz="1600"/>
          </a:p>
        </p:txBody>
      </p:sp>
      <p:sp>
        <p:nvSpPr>
          <p:cNvPr id="350" name="Google Shape;350;p57"/>
          <p:cNvSpPr txBox="1"/>
          <p:nvPr/>
        </p:nvSpPr>
        <p:spPr>
          <a:xfrm>
            <a:off x="3435163" y="4358550"/>
            <a:ext cx="2095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(Brownlee, 2020)</a:t>
            </a:r>
            <a:endParaRPr>
              <a:latin typeface="Roboto"/>
              <a:ea typeface="Roboto"/>
              <a:cs typeface="Roboto"/>
              <a:sym typeface="Roboto"/>
            </a:endParaRPr>
          </a:p>
        </p:txBody>
      </p:sp>
      <p:pic>
        <p:nvPicPr>
          <p:cNvPr id="351" name="Google Shape;351;p57"/>
          <p:cNvPicPr preferRelativeResize="0"/>
          <p:nvPr/>
        </p:nvPicPr>
        <p:blipFill>
          <a:blip r:embed="rId4">
            <a:alphaModFix/>
          </a:blip>
          <a:stretch>
            <a:fillRect/>
          </a:stretch>
        </p:blipFill>
        <p:spPr>
          <a:xfrm>
            <a:off x="218100" y="1767275"/>
            <a:ext cx="4353901" cy="2279009"/>
          </a:xfrm>
          <a:prstGeom prst="rect">
            <a:avLst/>
          </a:prstGeom>
          <a:noFill/>
          <a:ln>
            <a:noFill/>
          </a:ln>
        </p:spPr>
      </p:pic>
      <p:pic>
        <p:nvPicPr>
          <p:cNvPr id="352" name="Google Shape;352;p57"/>
          <p:cNvPicPr preferRelativeResize="0"/>
          <p:nvPr/>
        </p:nvPicPr>
        <p:blipFill>
          <a:blip r:embed="rId5">
            <a:alphaModFix/>
          </a:blip>
          <a:stretch>
            <a:fillRect/>
          </a:stretch>
        </p:blipFill>
        <p:spPr>
          <a:xfrm>
            <a:off x="4705500" y="1464813"/>
            <a:ext cx="4267201" cy="2883934"/>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pic>
        <p:nvPicPr>
          <p:cNvPr id="357" name="Google Shape;357;p58"/>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58" name="Google Shape;358;p58"/>
          <p:cNvSpPr txBox="1"/>
          <p:nvPr>
            <p:ph type="title"/>
          </p:nvPr>
        </p:nvSpPr>
        <p:spPr>
          <a:xfrm>
            <a:off x="311700" y="132925"/>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A86E8"/>
                </a:solidFill>
              </a:rPr>
              <a:t>Feature Engineering</a:t>
            </a:r>
            <a:endParaRPr>
              <a:solidFill>
                <a:srgbClr val="4A86E8"/>
              </a:solidFill>
            </a:endParaRPr>
          </a:p>
        </p:txBody>
      </p:sp>
      <p:sp>
        <p:nvSpPr>
          <p:cNvPr id="359" name="Google Shape;359;p58"/>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360" name="Google Shape;360;p58"/>
          <p:cNvSpPr txBox="1"/>
          <p:nvPr/>
        </p:nvSpPr>
        <p:spPr>
          <a:xfrm>
            <a:off x="171300" y="740725"/>
            <a:ext cx="8801400" cy="12807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The process of creating new input variables from the available data.</a:t>
            </a:r>
            <a:endParaRPr sz="1600"/>
          </a:p>
          <a:p>
            <a:pPr indent="-330200" lvl="0" marL="457200" rtl="0" algn="l">
              <a:lnSpc>
                <a:spcPct val="115000"/>
              </a:lnSpc>
              <a:spcBef>
                <a:spcPts val="0"/>
              </a:spcBef>
              <a:spcAft>
                <a:spcPts val="0"/>
              </a:spcAft>
              <a:buSzPts val="1600"/>
              <a:buChar char="●"/>
            </a:pPr>
            <a:r>
              <a:rPr lang="en" sz="1600"/>
              <a:t>Usually require the collaboration of a subject matter expert to help identify new features.</a:t>
            </a:r>
            <a:endParaRPr sz="1600"/>
          </a:p>
          <a:p>
            <a:pPr indent="-330200" lvl="0" marL="457200" rtl="0" algn="l">
              <a:lnSpc>
                <a:spcPct val="115000"/>
              </a:lnSpc>
              <a:spcBef>
                <a:spcPts val="0"/>
              </a:spcBef>
              <a:spcAft>
                <a:spcPts val="0"/>
              </a:spcAft>
              <a:buSzPts val="1600"/>
              <a:buChar char="●"/>
            </a:pPr>
            <a:r>
              <a:rPr lang="en" sz="1600"/>
              <a:t>To add broader context to a single observation or decompose a complex variable in order to provide more straightforward perspectives on the input data.</a:t>
            </a:r>
            <a:endParaRPr sz="1600"/>
          </a:p>
        </p:txBody>
      </p:sp>
      <p:pic>
        <p:nvPicPr>
          <p:cNvPr id="361" name="Google Shape;361;p58"/>
          <p:cNvPicPr preferRelativeResize="0"/>
          <p:nvPr/>
        </p:nvPicPr>
        <p:blipFill>
          <a:blip r:embed="rId4">
            <a:alphaModFix/>
          </a:blip>
          <a:stretch>
            <a:fillRect/>
          </a:stretch>
        </p:blipFill>
        <p:spPr>
          <a:xfrm>
            <a:off x="5834150" y="2188951"/>
            <a:ext cx="2998149" cy="1828875"/>
          </a:xfrm>
          <a:prstGeom prst="rect">
            <a:avLst/>
          </a:prstGeom>
          <a:noFill/>
          <a:ln>
            <a:noFill/>
          </a:ln>
        </p:spPr>
      </p:pic>
      <p:sp>
        <p:nvSpPr>
          <p:cNvPr id="362" name="Google Shape;362;p58"/>
          <p:cNvSpPr txBox="1"/>
          <p:nvPr/>
        </p:nvSpPr>
        <p:spPr>
          <a:xfrm>
            <a:off x="171300" y="1830925"/>
            <a:ext cx="5509200" cy="26967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Popular techniques:</a:t>
            </a:r>
            <a:endParaRPr sz="1600"/>
          </a:p>
          <a:p>
            <a:pPr indent="-330200" lvl="1" marL="914400" rtl="0" algn="l">
              <a:lnSpc>
                <a:spcPct val="115000"/>
              </a:lnSpc>
              <a:spcBef>
                <a:spcPts val="0"/>
              </a:spcBef>
              <a:spcAft>
                <a:spcPts val="0"/>
              </a:spcAft>
              <a:buSzPts val="1600"/>
              <a:buChar char="○"/>
            </a:pPr>
            <a:r>
              <a:rPr lang="en" sz="1600"/>
              <a:t>Adding a boolean flag variable for some state.</a:t>
            </a:r>
            <a:endParaRPr sz="1600"/>
          </a:p>
          <a:p>
            <a:pPr indent="-330200" lvl="1" marL="914400" rtl="0" algn="l">
              <a:lnSpc>
                <a:spcPct val="115000"/>
              </a:lnSpc>
              <a:spcBef>
                <a:spcPts val="0"/>
              </a:spcBef>
              <a:spcAft>
                <a:spcPts val="0"/>
              </a:spcAft>
              <a:buSzPts val="1600"/>
              <a:buChar char="○"/>
            </a:pPr>
            <a:r>
              <a:rPr lang="en" sz="1600"/>
              <a:t>Adding a group or global summary statistic, such as mean.</a:t>
            </a:r>
            <a:endParaRPr sz="1600"/>
          </a:p>
          <a:p>
            <a:pPr indent="-330200" lvl="1" marL="914400" rtl="0" algn="l">
              <a:lnSpc>
                <a:spcPct val="115000"/>
              </a:lnSpc>
              <a:spcBef>
                <a:spcPts val="0"/>
              </a:spcBef>
              <a:spcAft>
                <a:spcPts val="0"/>
              </a:spcAft>
              <a:buSzPts val="1600"/>
              <a:buChar char="○"/>
            </a:pPr>
            <a:r>
              <a:rPr lang="en" sz="1600"/>
              <a:t>Adding new variables for each component of a compound variable, such as a date-time.</a:t>
            </a:r>
            <a:endParaRPr sz="1600"/>
          </a:p>
          <a:p>
            <a:pPr indent="-330200" lvl="1" marL="914400" rtl="0" algn="l">
              <a:lnSpc>
                <a:spcPct val="115000"/>
              </a:lnSpc>
              <a:spcBef>
                <a:spcPts val="0"/>
              </a:spcBef>
              <a:spcAft>
                <a:spcPts val="0"/>
              </a:spcAft>
              <a:buSzPts val="1600"/>
              <a:buChar char="○"/>
            </a:pPr>
            <a:r>
              <a:rPr lang="en" sz="1600"/>
              <a:t>Creating copies of numerical input variables that have been changed with a simple mathematical operation.</a:t>
            </a:r>
            <a:endParaRPr sz="1600"/>
          </a:p>
        </p:txBody>
      </p:sp>
      <p:sp>
        <p:nvSpPr>
          <p:cNvPr id="363" name="Google Shape;363;p58"/>
          <p:cNvSpPr txBox="1"/>
          <p:nvPr/>
        </p:nvSpPr>
        <p:spPr>
          <a:xfrm>
            <a:off x="6671300" y="4017825"/>
            <a:ext cx="1670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a:t>
            </a:r>
            <a:r>
              <a:rPr lang="en">
                <a:latin typeface="Roboto"/>
                <a:ea typeface="Roboto"/>
                <a:cs typeface="Roboto"/>
                <a:sym typeface="Roboto"/>
              </a:rPr>
              <a:t>Koehrsen, 2018</a:t>
            </a:r>
            <a:r>
              <a:rPr lang="en">
                <a:latin typeface="Roboto"/>
                <a:ea typeface="Roboto"/>
                <a:cs typeface="Roboto"/>
                <a:sym typeface="Roboto"/>
              </a:rPr>
              <a:t>)</a:t>
            </a:r>
            <a:endParaRPr>
              <a:latin typeface="Roboto"/>
              <a:ea typeface="Roboto"/>
              <a:cs typeface="Roboto"/>
              <a:sym typeface="Robot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pic>
        <p:nvPicPr>
          <p:cNvPr id="368" name="Google Shape;368;p59"/>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69" name="Google Shape;369;p59"/>
          <p:cNvSpPr txBox="1"/>
          <p:nvPr>
            <p:ph type="title"/>
          </p:nvPr>
        </p:nvSpPr>
        <p:spPr>
          <a:xfrm>
            <a:off x="311700" y="132925"/>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A86E8"/>
                </a:solidFill>
              </a:rPr>
              <a:t>Dimensionality Reduction</a:t>
            </a:r>
            <a:endParaRPr>
              <a:solidFill>
                <a:srgbClr val="4A86E8"/>
              </a:solidFill>
            </a:endParaRPr>
          </a:p>
        </p:txBody>
      </p:sp>
      <p:sp>
        <p:nvSpPr>
          <p:cNvPr id="370" name="Google Shape;370;p59"/>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371" name="Google Shape;371;p59"/>
          <p:cNvSpPr txBox="1"/>
          <p:nvPr/>
        </p:nvSpPr>
        <p:spPr>
          <a:xfrm>
            <a:off x="171300" y="740725"/>
            <a:ext cx="8801400" cy="15639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b="1" lang="en" sz="1600"/>
              <a:t>T</a:t>
            </a:r>
            <a:r>
              <a:rPr b="1" lang="en" sz="1600"/>
              <a:t>he curse of dimensionality</a:t>
            </a:r>
            <a:r>
              <a:rPr lang="en" sz="1600"/>
              <a:t>: </a:t>
            </a:r>
            <a:r>
              <a:rPr lang="en" sz="1600"/>
              <a:t>The problem is, the more dimensions (e.g. the more input variables) the dataset has, the more likely it is that the dataset represents a very sparse and likely unrepresentative sampling space. </a:t>
            </a:r>
            <a:endParaRPr sz="1600"/>
          </a:p>
          <a:p>
            <a:pPr indent="-330200" lvl="0" marL="457200" rtl="0" algn="l">
              <a:lnSpc>
                <a:spcPct val="115000"/>
              </a:lnSpc>
              <a:spcBef>
                <a:spcPts val="0"/>
              </a:spcBef>
              <a:spcAft>
                <a:spcPts val="0"/>
              </a:spcAft>
              <a:buSzPts val="1600"/>
              <a:buChar char="●"/>
            </a:pPr>
            <a:r>
              <a:rPr lang="en" sz="1600"/>
              <a:t>This motivates creating a projection of the data into a lower-dimensional space that still preserves the most important properties of the original data.</a:t>
            </a:r>
            <a:endParaRPr sz="1600"/>
          </a:p>
        </p:txBody>
      </p:sp>
      <p:pic>
        <p:nvPicPr>
          <p:cNvPr id="372" name="Google Shape;372;p59"/>
          <p:cNvPicPr preferRelativeResize="0"/>
          <p:nvPr/>
        </p:nvPicPr>
        <p:blipFill>
          <a:blip r:embed="rId4">
            <a:alphaModFix/>
          </a:blip>
          <a:stretch>
            <a:fillRect/>
          </a:stretch>
        </p:blipFill>
        <p:spPr>
          <a:xfrm>
            <a:off x="2710975" y="2252600"/>
            <a:ext cx="3401100" cy="2288225"/>
          </a:xfrm>
          <a:prstGeom prst="rect">
            <a:avLst/>
          </a:prstGeom>
          <a:noFill/>
          <a:ln>
            <a:noFill/>
          </a:ln>
        </p:spPr>
      </p:pic>
      <p:sp>
        <p:nvSpPr>
          <p:cNvPr id="373" name="Google Shape;373;p59"/>
          <p:cNvSpPr txBox="1"/>
          <p:nvPr/>
        </p:nvSpPr>
        <p:spPr>
          <a:xfrm>
            <a:off x="6307513" y="3652250"/>
            <a:ext cx="2095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(Brownlee, 2020)</a:t>
            </a:r>
            <a:endParaRPr>
              <a:latin typeface="Roboto"/>
              <a:ea typeface="Roboto"/>
              <a:cs typeface="Roboto"/>
              <a:sym typeface="Robot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pic>
        <p:nvPicPr>
          <p:cNvPr id="378" name="Google Shape;378;p60"/>
          <p:cNvPicPr preferRelativeResize="0"/>
          <p:nvPr/>
        </p:nvPicPr>
        <p:blipFill>
          <a:blip r:embed="rId3">
            <a:alphaModFix/>
          </a:blip>
          <a:stretch>
            <a:fillRect/>
          </a:stretch>
        </p:blipFill>
        <p:spPr>
          <a:xfrm>
            <a:off x="0" y="4572400"/>
            <a:ext cx="9144000" cy="433200"/>
          </a:xfrm>
          <a:prstGeom prst="rect">
            <a:avLst/>
          </a:prstGeom>
          <a:noFill/>
          <a:ln>
            <a:noFill/>
          </a:ln>
        </p:spPr>
      </p:pic>
      <p:sp>
        <p:nvSpPr>
          <p:cNvPr id="379" name="Google Shape;379;p60"/>
          <p:cNvSpPr txBox="1"/>
          <p:nvPr>
            <p:ph type="title"/>
          </p:nvPr>
        </p:nvSpPr>
        <p:spPr>
          <a:xfrm>
            <a:off x="311700" y="1295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accent1"/>
                </a:solidFill>
              </a:rPr>
              <a:t>Quiz</a:t>
            </a:r>
            <a:endParaRPr>
              <a:solidFill>
                <a:schemeClr val="accent1"/>
              </a:solidFill>
            </a:endParaRPr>
          </a:p>
        </p:txBody>
      </p:sp>
      <p:sp>
        <p:nvSpPr>
          <p:cNvPr id="380" name="Google Shape;380;p60"/>
          <p:cNvSpPr txBox="1"/>
          <p:nvPr>
            <p:ph idx="12" type="sldNum"/>
          </p:nvPr>
        </p:nvSpPr>
        <p:spPr>
          <a:xfrm>
            <a:off x="8" y="45921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
        <p:nvSpPr>
          <p:cNvPr id="381" name="Google Shape;381;p60"/>
          <p:cNvSpPr txBox="1"/>
          <p:nvPr/>
        </p:nvSpPr>
        <p:spPr>
          <a:xfrm>
            <a:off x="405900" y="579225"/>
            <a:ext cx="8332200" cy="4617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Font typeface="Roboto"/>
              <a:buChar char="●"/>
            </a:pPr>
            <a:r>
              <a:rPr lang="en" sz="1800">
                <a:latin typeface="Roboto"/>
                <a:ea typeface="Roboto"/>
                <a:cs typeface="Roboto"/>
                <a:sym typeface="Roboto"/>
              </a:rPr>
              <a:t>How can we handle missing or corrupted dataset</a:t>
            </a:r>
            <a:r>
              <a:rPr lang="en" sz="1800">
                <a:latin typeface="Roboto"/>
                <a:ea typeface="Roboto"/>
                <a:cs typeface="Roboto"/>
                <a:sym typeface="Roboto"/>
              </a:rPr>
              <a:t>?</a:t>
            </a:r>
            <a:endParaRPr sz="1800">
              <a:latin typeface="Roboto"/>
              <a:ea typeface="Roboto"/>
              <a:cs typeface="Roboto"/>
              <a:sym typeface="Roboto"/>
            </a:endParaRPr>
          </a:p>
        </p:txBody>
      </p:sp>
      <p:sp>
        <p:nvSpPr>
          <p:cNvPr id="382" name="Google Shape;382;p60"/>
          <p:cNvSpPr txBox="1"/>
          <p:nvPr/>
        </p:nvSpPr>
        <p:spPr>
          <a:xfrm>
            <a:off x="661900" y="1378950"/>
            <a:ext cx="7143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383" name="Google Shape;383;p60"/>
          <p:cNvSpPr txBox="1"/>
          <p:nvPr/>
        </p:nvSpPr>
        <p:spPr>
          <a:xfrm>
            <a:off x="548700" y="900500"/>
            <a:ext cx="76947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a:t>Drop missing rows or columns</a:t>
            </a:r>
            <a:endParaRPr/>
          </a:p>
          <a:p>
            <a:pPr indent="-317500" lvl="0" marL="457200" rtl="0" algn="l">
              <a:spcBef>
                <a:spcPts val="0"/>
              </a:spcBef>
              <a:spcAft>
                <a:spcPts val="0"/>
              </a:spcAft>
              <a:buSzPts val="1400"/>
              <a:buChar char="❏"/>
            </a:pPr>
            <a:r>
              <a:rPr lang="en"/>
              <a:t>Assign a unique category to missing values</a:t>
            </a:r>
            <a:endParaRPr/>
          </a:p>
          <a:p>
            <a:pPr indent="-317500" lvl="0" marL="457200" rtl="0" algn="l">
              <a:spcBef>
                <a:spcPts val="0"/>
              </a:spcBef>
              <a:spcAft>
                <a:spcPts val="0"/>
              </a:spcAft>
              <a:buSzPts val="1400"/>
              <a:buChar char="❏"/>
            </a:pPr>
            <a:r>
              <a:rPr lang="en"/>
              <a:t>Replace missing values with mean/median/mode</a:t>
            </a:r>
            <a:endParaRPr/>
          </a:p>
          <a:p>
            <a:pPr indent="-317500" lvl="0" marL="457200" rtl="0" algn="l">
              <a:spcBef>
                <a:spcPts val="0"/>
              </a:spcBef>
              <a:spcAft>
                <a:spcPts val="0"/>
              </a:spcAft>
              <a:buSzPts val="1400"/>
              <a:buChar char="❏"/>
            </a:pPr>
            <a:r>
              <a:rPr lang="en"/>
              <a:t>All of the above</a:t>
            </a:r>
            <a:endParaRPr/>
          </a:p>
        </p:txBody>
      </p:sp>
      <p:sp>
        <p:nvSpPr>
          <p:cNvPr id="384" name="Google Shape;384;p60"/>
          <p:cNvSpPr txBox="1"/>
          <p:nvPr/>
        </p:nvSpPr>
        <p:spPr>
          <a:xfrm>
            <a:off x="405900" y="1821625"/>
            <a:ext cx="8332200" cy="4617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Font typeface="Roboto"/>
              <a:buChar char="●"/>
            </a:pPr>
            <a:r>
              <a:rPr lang="en" sz="1800">
                <a:latin typeface="Roboto"/>
                <a:ea typeface="Roboto"/>
                <a:cs typeface="Roboto"/>
                <a:sym typeface="Roboto"/>
              </a:rPr>
              <a:t>Which of the following is not a data transformation method?</a:t>
            </a:r>
            <a:endParaRPr sz="1800">
              <a:latin typeface="Roboto"/>
              <a:ea typeface="Roboto"/>
              <a:cs typeface="Roboto"/>
              <a:sym typeface="Roboto"/>
            </a:endParaRPr>
          </a:p>
        </p:txBody>
      </p:sp>
      <p:sp>
        <p:nvSpPr>
          <p:cNvPr id="385" name="Google Shape;385;p60"/>
          <p:cNvSpPr txBox="1"/>
          <p:nvPr/>
        </p:nvSpPr>
        <p:spPr>
          <a:xfrm>
            <a:off x="548700" y="2199288"/>
            <a:ext cx="76947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a:t>Normalization</a:t>
            </a:r>
            <a:endParaRPr/>
          </a:p>
          <a:p>
            <a:pPr indent="-317500" lvl="0" marL="457200" rtl="0" algn="l">
              <a:spcBef>
                <a:spcPts val="0"/>
              </a:spcBef>
              <a:spcAft>
                <a:spcPts val="0"/>
              </a:spcAft>
              <a:buSzPts val="1400"/>
              <a:buChar char="❏"/>
            </a:pPr>
            <a:r>
              <a:rPr lang="en"/>
              <a:t>Imputation</a:t>
            </a:r>
            <a:endParaRPr/>
          </a:p>
          <a:p>
            <a:pPr indent="-317500" lvl="0" marL="457200" rtl="0" algn="l">
              <a:spcBef>
                <a:spcPts val="0"/>
              </a:spcBef>
              <a:spcAft>
                <a:spcPts val="0"/>
              </a:spcAft>
              <a:buSzPts val="1400"/>
              <a:buChar char="❏"/>
            </a:pPr>
            <a:r>
              <a:rPr lang="en"/>
              <a:t>Quantization</a:t>
            </a:r>
            <a:endParaRPr/>
          </a:p>
          <a:p>
            <a:pPr indent="-317500" lvl="0" marL="457200" rtl="0" algn="l">
              <a:spcBef>
                <a:spcPts val="0"/>
              </a:spcBef>
              <a:spcAft>
                <a:spcPts val="0"/>
              </a:spcAft>
              <a:buSzPts val="1400"/>
              <a:buChar char="❏"/>
            </a:pPr>
            <a:r>
              <a:rPr lang="en"/>
              <a:t>One-hot encoding</a:t>
            </a:r>
            <a:endParaRPr/>
          </a:p>
        </p:txBody>
      </p:sp>
      <p:sp>
        <p:nvSpPr>
          <p:cNvPr id="386" name="Google Shape;386;p60"/>
          <p:cNvSpPr txBox="1"/>
          <p:nvPr/>
        </p:nvSpPr>
        <p:spPr>
          <a:xfrm>
            <a:off x="405900" y="3197025"/>
            <a:ext cx="8584800" cy="4617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Font typeface="Roboto"/>
              <a:buChar char="●"/>
            </a:pPr>
            <a:r>
              <a:rPr lang="en" sz="1800">
                <a:latin typeface="Roboto"/>
                <a:ea typeface="Roboto"/>
                <a:cs typeface="Roboto"/>
                <a:sym typeface="Roboto"/>
              </a:rPr>
              <a:t>Which</a:t>
            </a:r>
            <a:r>
              <a:rPr lang="en" sz="1800">
                <a:latin typeface="Roboto"/>
                <a:ea typeface="Roboto"/>
                <a:cs typeface="Roboto"/>
                <a:sym typeface="Roboto"/>
              </a:rPr>
              <a:t> of the following is considered data preparation for AI/ML</a:t>
            </a:r>
            <a:r>
              <a:rPr lang="en" sz="1800">
                <a:latin typeface="Roboto"/>
                <a:ea typeface="Roboto"/>
                <a:cs typeface="Roboto"/>
                <a:sym typeface="Roboto"/>
              </a:rPr>
              <a:t>?</a:t>
            </a:r>
            <a:endParaRPr sz="1800">
              <a:latin typeface="Roboto"/>
              <a:ea typeface="Roboto"/>
              <a:cs typeface="Roboto"/>
              <a:sym typeface="Roboto"/>
            </a:endParaRPr>
          </a:p>
        </p:txBody>
      </p:sp>
      <p:sp>
        <p:nvSpPr>
          <p:cNvPr id="387" name="Google Shape;387;p60"/>
          <p:cNvSpPr txBox="1"/>
          <p:nvPr/>
        </p:nvSpPr>
        <p:spPr>
          <a:xfrm>
            <a:off x="548700" y="3545488"/>
            <a:ext cx="76947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a:t>Data cleansing and transformation</a:t>
            </a:r>
            <a:endParaRPr/>
          </a:p>
          <a:p>
            <a:pPr indent="-317500" lvl="0" marL="457200" rtl="0" algn="l">
              <a:spcBef>
                <a:spcPts val="0"/>
              </a:spcBef>
              <a:spcAft>
                <a:spcPts val="0"/>
              </a:spcAft>
              <a:buSzPts val="1400"/>
              <a:buChar char="❏"/>
            </a:pPr>
            <a:r>
              <a:rPr lang="en"/>
              <a:t>Feature engineering and selection</a:t>
            </a:r>
            <a:endParaRPr/>
          </a:p>
          <a:p>
            <a:pPr indent="-317500" lvl="0" marL="457200" rtl="0" algn="l">
              <a:spcBef>
                <a:spcPts val="0"/>
              </a:spcBef>
              <a:spcAft>
                <a:spcPts val="0"/>
              </a:spcAft>
              <a:buSzPts val="1400"/>
              <a:buChar char="❏"/>
            </a:pPr>
            <a:r>
              <a:rPr lang="en"/>
              <a:t>Dimension reduction</a:t>
            </a:r>
            <a:endParaRPr/>
          </a:p>
          <a:p>
            <a:pPr indent="-317500" lvl="0" marL="457200" rtl="0" algn="l">
              <a:spcBef>
                <a:spcPts val="0"/>
              </a:spcBef>
              <a:spcAft>
                <a:spcPts val="0"/>
              </a:spcAft>
              <a:buSzPts val="1400"/>
              <a:buChar char="❏"/>
            </a:pPr>
            <a:r>
              <a:rPr lang="en"/>
              <a:t>All of the above</a:t>
            </a:r>
            <a:endParaRPr/>
          </a:p>
        </p:txBody>
      </p:sp>
      <p:sp>
        <p:nvSpPr>
          <p:cNvPr id="388" name="Google Shape;388;p60"/>
          <p:cNvSpPr txBox="1"/>
          <p:nvPr/>
        </p:nvSpPr>
        <p:spPr>
          <a:xfrm>
            <a:off x="661900" y="1499600"/>
            <a:ext cx="427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t>
            </a:r>
            <a:endParaRPr/>
          </a:p>
        </p:txBody>
      </p:sp>
      <p:sp>
        <p:nvSpPr>
          <p:cNvPr id="389" name="Google Shape;389;p60"/>
          <p:cNvSpPr txBox="1"/>
          <p:nvPr/>
        </p:nvSpPr>
        <p:spPr>
          <a:xfrm>
            <a:off x="661900" y="2372013"/>
            <a:ext cx="427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t>
            </a:r>
            <a:endParaRPr/>
          </a:p>
        </p:txBody>
      </p:sp>
      <p:sp>
        <p:nvSpPr>
          <p:cNvPr id="390" name="Google Shape;390;p60"/>
          <p:cNvSpPr txBox="1"/>
          <p:nvPr/>
        </p:nvSpPr>
        <p:spPr>
          <a:xfrm>
            <a:off x="661900" y="4172200"/>
            <a:ext cx="427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8"/>
                                        </p:tgtEl>
                                        <p:attrNameLst>
                                          <p:attrName>style.visibility</p:attrName>
                                        </p:attrNameLst>
                                      </p:cBhvr>
                                      <p:to>
                                        <p:strVal val="visible"/>
                                      </p:to>
                                    </p:set>
                                    <p:animEffect filter="fade" transition="in">
                                      <p:cBhvr>
                                        <p:cTn dur="1000"/>
                                        <p:tgtEl>
                                          <p:spTgt spid="38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9"/>
                                        </p:tgtEl>
                                        <p:attrNameLst>
                                          <p:attrName>style.visibility</p:attrName>
                                        </p:attrNameLst>
                                      </p:cBhvr>
                                      <p:to>
                                        <p:strVal val="visible"/>
                                      </p:to>
                                    </p:set>
                                    <p:animEffect filter="fade" transition="in">
                                      <p:cBhvr>
                                        <p:cTn dur="1000"/>
                                        <p:tgtEl>
                                          <p:spTgt spid="38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0"/>
                                        </p:tgtEl>
                                        <p:attrNameLst>
                                          <p:attrName>style.visibility</p:attrName>
                                        </p:attrNameLst>
                                      </p:cBhvr>
                                      <p:to>
                                        <p:strVal val="visible"/>
                                      </p:to>
                                    </p:set>
                                    <p:animEffect filter="fade" transition="in">
                                      <p:cBhvr>
                                        <p:cTn dur="1000"/>
                                        <p:tgtEl>
                                          <p:spTgt spid="39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pic>
        <p:nvPicPr>
          <p:cNvPr id="395" name="Google Shape;395;p61"/>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96" name="Google Shape;396;p61"/>
          <p:cNvSpPr txBox="1"/>
          <p:nvPr>
            <p:ph type="title"/>
          </p:nvPr>
        </p:nvSpPr>
        <p:spPr>
          <a:xfrm>
            <a:off x="311700" y="10985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A86E8"/>
                </a:solidFill>
              </a:rPr>
              <a:t>References</a:t>
            </a:r>
            <a:endParaRPr>
              <a:solidFill>
                <a:srgbClr val="4A86E8"/>
              </a:solidFill>
            </a:endParaRPr>
          </a:p>
        </p:txBody>
      </p:sp>
      <p:sp>
        <p:nvSpPr>
          <p:cNvPr id="397" name="Google Shape;397;p61"/>
          <p:cNvSpPr txBox="1"/>
          <p:nvPr/>
        </p:nvSpPr>
        <p:spPr>
          <a:xfrm>
            <a:off x="311700" y="717650"/>
            <a:ext cx="8697300" cy="26967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Will Koehrsen. Feature Engineering: What Powers Machine Learning. </a:t>
            </a:r>
            <a:r>
              <a:rPr lang="en" sz="1600"/>
              <a:t>Nov 12, 2018. </a:t>
            </a:r>
            <a:endParaRPr sz="1600"/>
          </a:p>
          <a:p>
            <a:pPr indent="0" lvl="0" marL="457200" rtl="0" algn="l">
              <a:lnSpc>
                <a:spcPct val="115000"/>
              </a:lnSpc>
              <a:spcBef>
                <a:spcPts val="0"/>
              </a:spcBef>
              <a:spcAft>
                <a:spcPts val="0"/>
              </a:spcAft>
              <a:buNone/>
            </a:pPr>
            <a:r>
              <a:rPr lang="en" sz="1600"/>
              <a:t>(https://towardsdatascience.com/feature-engineering-what-powers-machine-learning-93ab191bcc2d)</a:t>
            </a:r>
            <a:endParaRPr sz="1600"/>
          </a:p>
          <a:p>
            <a:pPr indent="-330200" lvl="0" marL="457200" rtl="0" algn="l">
              <a:lnSpc>
                <a:spcPct val="115000"/>
              </a:lnSpc>
              <a:spcBef>
                <a:spcPts val="0"/>
              </a:spcBef>
              <a:spcAft>
                <a:spcPts val="0"/>
              </a:spcAft>
              <a:buSzPts val="1600"/>
              <a:buChar char="●"/>
            </a:pPr>
            <a:r>
              <a:rPr lang="en" sz="1600"/>
              <a:t>Jason Brownlee. 2020. </a:t>
            </a:r>
            <a:r>
              <a:rPr lang="en" sz="1600"/>
              <a:t>Data Preparation for Machine Learning. (https://machinelearningmastery.com/data-preparation-for-machine-learning/)</a:t>
            </a:r>
            <a:endParaRPr sz="1600"/>
          </a:p>
          <a:p>
            <a:pPr indent="-330200" lvl="0" marL="457200" rtl="0" algn="l">
              <a:lnSpc>
                <a:spcPct val="115000"/>
              </a:lnSpc>
              <a:spcBef>
                <a:spcPts val="0"/>
              </a:spcBef>
              <a:spcAft>
                <a:spcPts val="0"/>
              </a:spcAft>
              <a:buSzPts val="1600"/>
              <a:buChar char="●"/>
            </a:pPr>
            <a:r>
              <a:rPr lang="en" sz="1600"/>
              <a:t>Chirag Goyal. </a:t>
            </a:r>
            <a:r>
              <a:rPr lang="en" sz="1600"/>
              <a:t>Data Leakage And Its Effect On The Performance of An ML Model. </a:t>
            </a:r>
            <a:r>
              <a:rPr lang="en" sz="1600"/>
              <a:t>July 23, 2021 (https://www.analyticsvidhya.com/blog/2021/07/data-leakage-and-its-effect-on-the-performance-of-an-ml-model/)</a:t>
            </a:r>
            <a:endParaRPr sz="1600"/>
          </a:p>
        </p:txBody>
      </p:sp>
      <p:sp>
        <p:nvSpPr>
          <p:cNvPr id="398" name="Google Shape;398;p61"/>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pic>
        <p:nvPicPr>
          <p:cNvPr id="403" name="Google Shape;403;p62"/>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404" name="Google Shape;404;p62"/>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Lecture outline</a:t>
            </a:r>
            <a:endParaRPr>
              <a:solidFill>
                <a:srgbClr val="4A86E8"/>
              </a:solidFill>
            </a:endParaRPr>
          </a:p>
        </p:txBody>
      </p:sp>
      <p:sp>
        <p:nvSpPr>
          <p:cNvPr id="405" name="Google Shape;405;p62"/>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406" name="Google Shape;406;p62"/>
          <p:cNvSpPr txBox="1"/>
          <p:nvPr/>
        </p:nvSpPr>
        <p:spPr>
          <a:xfrm>
            <a:off x="1935300" y="1527400"/>
            <a:ext cx="6897000" cy="23736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0"/>
              </a:spcBef>
              <a:spcAft>
                <a:spcPts val="0"/>
              </a:spcAft>
              <a:buNone/>
            </a:pPr>
            <a:r>
              <a:rPr lang="en" sz="1800"/>
              <a:t>Review of Day 1</a:t>
            </a:r>
            <a:endParaRPr sz="1800"/>
          </a:p>
          <a:p>
            <a:pPr indent="0" lvl="0" marL="457200" rtl="0" algn="l">
              <a:lnSpc>
                <a:spcPct val="115000"/>
              </a:lnSpc>
              <a:spcBef>
                <a:spcPts val="0"/>
              </a:spcBef>
              <a:spcAft>
                <a:spcPts val="0"/>
              </a:spcAft>
              <a:buNone/>
            </a:pPr>
            <a:r>
              <a:t/>
            </a:r>
            <a:endParaRPr sz="1800"/>
          </a:p>
          <a:p>
            <a:pPr indent="0" lvl="0" marL="457200" rtl="0" algn="l">
              <a:lnSpc>
                <a:spcPct val="115000"/>
              </a:lnSpc>
              <a:spcBef>
                <a:spcPts val="0"/>
              </a:spcBef>
              <a:spcAft>
                <a:spcPts val="0"/>
              </a:spcAft>
              <a:buNone/>
            </a:pPr>
            <a:r>
              <a:rPr lang="en" sz="1800"/>
              <a:t>Data Collection</a:t>
            </a:r>
            <a:endParaRPr sz="1800"/>
          </a:p>
          <a:p>
            <a:pPr indent="0" lvl="0" marL="457200" rtl="0" algn="l">
              <a:lnSpc>
                <a:spcPct val="115000"/>
              </a:lnSpc>
              <a:spcBef>
                <a:spcPts val="0"/>
              </a:spcBef>
              <a:spcAft>
                <a:spcPts val="0"/>
              </a:spcAft>
              <a:buNone/>
            </a:pPr>
            <a:r>
              <a:t/>
            </a:r>
            <a:endParaRPr sz="1800"/>
          </a:p>
          <a:p>
            <a:pPr indent="0" lvl="0" marL="457200" rtl="0" algn="l">
              <a:lnSpc>
                <a:spcPct val="115000"/>
              </a:lnSpc>
              <a:spcBef>
                <a:spcPts val="0"/>
              </a:spcBef>
              <a:spcAft>
                <a:spcPts val="0"/>
              </a:spcAft>
              <a:buNone/>
            </a:pPr>
            <a:r>
              <a:rPr lang="en" sz="1800"/>
              <a:t>Data Preparation</a:t>
            </a:r>
            <a:endParaRPr sz="1800"/>
          </a:p>
          <a:p>
            <a:pPr indent="0" lvl="0" marL="457200" rtl="0" algn="l">
              <a:lnSpc>
                <a:spcPct val="115000"/>
              </a:lnSpc>
              <a:spcBef>
                <a:spcPts val="0"/>
              </a:spcBef>
              <a:spcAft>
                <a:spcPts val="0"/>
              </a:spcAft>
              <a:buNone/>
            </a:pPr>
            <a:r>
              <a:t/>
            </a:r>
            <a:endParaRPr sz="1800"/>
          </a:p>
          <a:p>
            <a:pPr indent="0" lvl="0" marL="457200" rtl="0" algn="l">
              <a:lnSpc>
                <a:spcPct val="115000"/>
              </a:lnSpc>
              <a:spcBef>
                <a:spcPts val="0"/>
              </a:spcBef>
              <a:spcAft>
                <a:spcPts val="0"/>
              </a:spcAft>
              <a:buNone/>
            </a:pPr>
            <a:r>
              <a:rPr b="1" lang="en" sz="1800"/>
              <a:t>Data Readiness for AI/ML Checklist</a:t>
            </a:r>
            <a:endParaRPr b="1" sz="1800"/>
          </a:p>
        </p:txBody>
      </p:sp>
      <p:pic>
        <p:nvPicPr>
          <p:cNvPr id="407" name="Google Shape;407;p62"/>
          <p:cNvPicPr preferRelativeResize="0"/>
          <p:nvPr/>
        </p:nvPicPr>
        <p:blipFill rotWithShape="1">
          <a:blip r:embed="rId4">
            <a:alphaModFix/>
          </a:blip>
          <a:srcRect b="0" l="0" r="43813" t="0"/>
          <a:stretch/>
        </p:blipFill>
        <p:spPr>
          <a:xfrm>
            <a:off x="340300" y="0"/>
            <a:ext cx="1156000" cy="47301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pic>
        <p:nvPicPr>
          <p:cNvPr id="193" name="Google Shape;193;p39"/>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194" name="Google Shape;194;p39"/>
          <p:cNvSpPr txBox="1"/>
          <p:nvPr>
            <p:ph type="title"/>
          </p:nvPr>
        </p:nvSpPr>
        <p:spPr>
          <a:xfrm>
            <a:off x="281850" y="10985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A86E8"/>
                </a:solidFill>
              </a:rPr>
              <a:t>Review of Day 1</a:t>
            </a:r>
            <a:endParaRPr>
              <a:solidFill>
                <a:srgbClr val="4A86E8"/>
              </a:solidFill>
            </a:endParaRPr>
          </a:p>
        </p:txBody>
      </p:sp>
      <p:sp>
        <p:nvSpPr>
          <p:cNvPr id="195" name="Google Shape;195;p39"/>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196" name="Google Shape;196;p39"/>
          <p:cNvSpPr txBox="1"/>
          <p:nvPr/>
        </p:nvSpPr>
        <p:spPr>
          <a:xfrm>
            <a:off x="311700" y="656999"/>
            <a:ext cx="8460900" cy="35463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Introduction to AI/ML</a:t>
            </a:r>
            <a:endParaRPr sz="1600"/>
          </a:p>
          <a:p>
            <a:pPr indent="-330200" lvl="1" marL="914400" rtl="0" algn="l">
              <a:lnSpc>
                <a:spcPct val="115000"/>
              </a:lnSpc>
              <a:spcBef>
                <a:spcPts val="0"/>
              </a:spcBef>
              <a:spcAft>
                <a:spcPts val="0"/>
              </a:spcAft>
              <a:buSzPts val="1600"/>
              <a:buChar char="○"/>
            </a:pPr>
            <a:r>
              <a:rPr lang="en" sz="1600"/>
              <a:t>Overview of Artificial Intelligence and Machine Learning</a:t>
            </a:r>
            <a:endParaRPr sz="1600"/>
          </a:p>
          <a:p>
            <a:pPr indent="-330200" lvl="1" marL="914400" rtl="0" algn="l">
              <a:lnSpc>
                <a:spcPct val="115000"/>
              </a:lnSpc>
              <a:spcBef>
                <a:spcPts val="0"/>
              </a:spcBef>
              <a:spcAft>
                <a:spcPts val="0"/>
              </a:spcAft>
              <a:buSzPts val="1600"/>
              <a:buChar char="○"/>
            </a:pPr>
            <a:r>
              <a:rPr lang="en" sz="1600"/>
              <a:t>Key concepts in AI/ML</a:t>
            </a:r>
            <a:endParaRPr sz="1600"/>
          </a:p>
          <a:p>
            <a:pPr indent="-330200" lvl="1" marL="914400" rtl="0" algn="l">
              <a:lnSpc>
                <a:spcPct val="115000"/>
              </a:lnSpc>
              <a:spcBef>
                <a:spcPts val="0"/>
              </a:spcBef>
              <a:spcAft>
                <a:spcPts val="0"/>
              </a:spcAft>
              <a:buSzPts val="1600"/>
              <a:buChar char="○"/>
            </a:pPr>
            <a:r>
              <a:rPr lang="en" sz="1600"/>
              <a:t>Python AI/ML Ecosystem</a:t>
            </a:r>
            <a:endParaRPr sz="1600"/>
          </a:p>
          <a:p>
            <a:pPr indent="-330200" lvl="0" marL="457200" rtl="0" algn="l">
              <a:lnSpc>
                <a:spcPct val="115000"/>
              </a:lnSpc>
              <a:spcBef>
                <a:spcPts val="0"/>
              </a:spcBef>
              <a:spcAft>
                <a:spcPts val="0"/>
              </a:spcAft>
              <a:buSzPts val="1600"/>
              <a:buChar char="●"/>
            </a:pPr>
            <a:r>
              <a:rPr lang="en" sz="1600"/>
              <a:t>AI/ML Applications in Biology and Chemistry</a:t>
            </a:r>
            <a:endParaRPr sz="1600"/>
          </a:p>
          <a:p>
            <a:pPr indent="-330200" lvl="1" marL="914400" rtl="0" algn="l">
              <a:lnSpc>
                <a:spcPct val="115000"/>
              </a:lnSpc>
              <a:spcBef>
                <a:spcPts val="0"/>
              </a:spcBef>
              <a:spcAft>
                <a:spcPts val="0"/>
              </a:spcAft>
              <a:buSzPts val="1600"/>
              <a:buChar char="○"/>
            </a:pPr>
            <a:r>
              <a:rPr lang="en" sz="1600"/>
              <a:t>Comparison of different AI/ML algorithms</a:t>
            </a:r>
            <a:endParaRPr sz="1600"/>
          </a:p>
          <a:p>
            <a:pPr indent="-330200" lvl="1" marL="914400" rtl="0" algn="l">
              <a:lnSpc>
                <a:spcPct val="115000"/>
              </a:lnSpc>
              <a:spcBef>
                <a:spcPts val="0"/>
              </a:spcBef>
              <a:spcAft>
                <a:spcPts val="0"/>
              </a:spcAft>
              <a:buSzPts val="1600"/>
              <a:buChar char="○"/>
            </a:pPr>
            <a:r>
              <a:rPr lang="en" sz="1600"/>
              <a:t>Recommendations for the use of AI/ML strategies for different data types</a:t>
            </a:r>
            <a:endParaRPr sz="1600"/>
          </a:p>
          <a:p>
            <a:pPr indent="-330200" lvl="1" marL="914400" rtl="0" algn="l">
              <a:lnSpc>
                <a:spcPct val="115000"/>
              </a:lnSpc>
              <a:spcBef>
                <a:spcPts val="0"/>
              </a:spcBef>
              <a:spcAft>
                <a:spcPts val="0"/>
              </a:spcAft>
              <a:buSzPts val="1600"/>
              <a:buChar char="○"/>
            </a:pPr>
            <a:r>
              <a:rPr lang="en" sz="1600"/>
              <a:t>Multi-omics Data Analysis</a:t>
            </a:r>
            <a:endParaRPr sz="1600"/>
          </a:p>
          <a:p>
            <a:pPr indent="-330200" lvl="1" marL="914400" rtl="0" algn="l">
              <a:lnSpc>
                <a:spcPct val="115000"/>
              </a:lnSpc>
              <a:spcBef>
                <a:spcPts val="0"/>
              </a:spcBef>
              <a:spcAft>
                <a:spcPts val="0"/>
              </a:spcAft>
              <a:buSzPts val="1600"/>
              <a:buChar char="○"/>
            </a:pPr>
            <a:r>
              <a:rPr lang="en" sz="1600"/>
              <a:t>Protein structure prediction with AlphaFold</a:t>
            </a:r>
            <a:endParaRPr sz="1600"/>
          </a:p>
          <a:p>
            <a:pPr indent="-330200" lvl="0" marL="457200" rtl="0" algn="l">
              <a:lnSpc>
                <a:spcPct val="115000"/>
              </a:lnSpc>
              <a:spcBef>
                <a:spcPts val="0"/>
              </a:spcBef>
              <a:spcAft>
                <a:spcPts val="0"/>
              </a:spcAft>
              <a:buSzPts val="1600"/>
              <a:buChar char="●"/>
            </a:pPr>
            <a:r>
              <a:rPr lang="en" sz="1600"/>
              <a:t>Live Demo</a:t>
            </a:r>
            <a:endParaRPr sz="1600"/>
          </a:p>
          <a:p>
            <a:pPr indent="-330200" lvl="1" marL="914400" rtl="0" algn="l">
              <a:lnSpc>
                <a:spcPct val="115000"/>
              </a:lnSpc>
              <a:spcBef>
                <a:spcPts val="0"/>
              </a:spcBef>
              <a:spcAft>
                <a:spcPts val="0"/>
              </a:spcAft>
              <a:buSzPts val="1600"/>
              <a:buChar char="○"/>
            </a:pPr>
            <a:r>
              <a:rPr lang="en" sz="1600"/>
              <a:t>Introduction to Google Colab, NumPy and Pandas, Gene family prediction</a:t>
            </a:r>
            <a:endParaRPr sz="1600"/>
          </a:p>
          <a:p>
            <a:pPr indent="-330200" lvl="0" marL="457200" rtl="0" algn="l">
              <a:lnSpc>
                <a:spcPct val="115000"/>
              </a:lnSpc>
              <a:spcBef>
                <a:spcPts val="0"/>
              </a:spcBef>
              <a:spcAft>
                <a:spcPts val="0"/>
              </a:spcAft>
              <a:buSzPts val="1600"/>
              <a:buChar char="●"/>
            </a:pPr>
            <a:r>
              <a:rPr lang="en" sz="1600"/>
              <a:t>Exercise</a:t>
            </a:r>
            <a:endParaRPr sz="1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pic>
        <p:nvPicPr>
          <p:cNvPr id="201" name="Google Shape;201;p40"/>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02" name="Google Shape;202;p40"/>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Lecture outline</a:t>
            </a:r>
            <a:endParaRPr>
              <a:solidFill>
                <a:srgbClr val="4A86E8"/>
              </a:solidFill>
            </a:endParaRPr>
          </a:p>
        </p:txBody>
      </p:sp>
      <p:sp>
        <p:nvSpPr>
          <p:cNvPr id="203" name="Google Shape;203;p40"/>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204" name="Google Shape;204;p40"/>
          <p:cNvSpPr txBox="1"/>
          <p:nvPr/>
        </p:nvSpPr>
        <p:spPr>
          <a:xfrm>
            <a:off x="1935300" y="1527400"/>
            <a:ext cx="6897000" cy="23736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0"/>
              </a:spcBef>
              <a:spcAft>
                <a:spcPts val="0"/>
              </a:spcAft>
              <a:buNone/>
            </a:pPr>
            <a:r>
              <a:rPr lang="en" sz="1800"/>
              <a:t>Review of Day 1</a:t>
            </a:r>
            <a:endParaRPr sz="1800"/>
          </a:p>
          <a:p>
            <a:pPr indent="0" lvl="0" marL="457200" rtl="0" algn="l">
              <a:lnSpc>
                <a:spcPct val="115000"/>
              </a:lnSpc>
              <a:spcBef>
                <a:spcPts val="0"/>
              </a:spcBef>
              <a:spcAft>
                <a:spcPts val="0"/>
              </a:spcAft>
              <a:buNone/>
            </a:pPr>
            <a:r>
              <a:t/>
            </a:r>
            <a:endParaRPr sz="1800"/>
          </a:p>
          <a:p>
            <a:pPr indent="0" lvl="0" marL="457200" rtl="0" algn="l">
              <a:lnSpc>
                <a:spcPct val="115000"/>
              </a:lnSpc>
              <a:spcBef>
                <a:spcPts val="0"/>
              </a:spcBef>
              <a:spcAft>
                <a:spcPts val="0"/>
              </a:spcAft>
              <a:buNone/>
            </a:pPr>
            <a:r>
              <a:rPr b="1" lang="en" sz="1800"/>
              <a:t>Data Collection</a:t>
            </a:r>
            <a:endParaRPr b="1" sz="1800"/>
          </a:p>
          <a:p>
            <a:pPr indent="0" lvl="0" marL="457200" rtl="0" algn="l">
              <a:lnSpc>
                <a:spcPct val="115000"/>
              </a:lnSpc>
              <a:spcBef>
                <a:spcPts val="0"/>
              </a:spcBef>
              <a:spcAft>
                <a:spcPts val="0"/>
              </a:spcAft>
              <a:buNone/>
            </a:pPr>
            <a:r>
              <a:t/>
            </a:r>
            <a:endParaRPr sz="1800"/>
          </a:p>
          <a:p>
            <a:pPr indent="0" lvl="0" marL="457200" rtl="0" algn="l">
              <a:lnSpc>
                <a:spcPct val="115000"/>
              </a:lnSpc>
              <a:spcBef>
                <a:spcPts val="0"/>
              </a:spcBef>
              <a:spcAft>
                <a:spcPts val="0"/>
              </a:spcAft>
              <a:buNone/>
            </a:pPr>
            <a:r>
              <a:rPr lang="en" sz="1800"/>
              <a:t>Data Preparation</a:t>
            </a:r>
            <a:endParaRPr sz="1800"/>
          </a:p>
          <a:p>
            <a:pPr indent="0" lvl="0" marL="457200" rtl="0" algn="l">
              <a:lnSpc>
                <a:spcPct val="115000"/>
              </a:lnSpc>
              <a:spcBef>
                <a:spcPts val="0"/>
              </a:spcBef>
              <a:spcAft>
                <a:spcPts val="0"/>
              </a:spcAft>
              <a:buNone/>
            </a:pPr>
            <a:r>
              <a:t/>
            </a:r>
            <a:endParaRPr sz="1800"/>
          </a:p>
          <a:p>
            <a:pPr indent="0" lvl="0" marL="457200" rtl="0" algn="l">
              <a:lnSpc>
                <a:spcPct val="115000"/>
              </a:lnSpc>
              <a:spcBef>
                <a:spcPts val="0"/>
              </a:spcBef>
              <a:spcAft>
                <a:spcPts val="0"/>
              </a:spcAft>
              <a:buNone/>
            </a:pPr>
            <a:r>
              <a:rPr lang="en" sz="1800"/>
              <a:t>Data Readiness for AI/ML Checklist</a:t>
            </a:r>
            <a:endParaRPr sz="1800"/>
          </a:p>
        </p:txBody>
      </p:sp>
      <p:pic>
        <p:nvPicPr>
          <p:cNvPr id="205" name="Google Shape;205;p40"/>
          <p:cNvPicPr preferRelativeResize="0"/>
          <p:nvPr/>
        </p:nvPicPr>
        <p:blipFill rotWithShape="1">
          <a:blip r:embed="rId4">
            <a:alphaModFix/>
          </a:blip>
          <a:srcRect b="0" l="0" r="43813" t="0"/>
          <a:stretch/>
        </p:blipFill>
        <p:spPr>
          <a:xfrm>
            <a:off x="340300" y="0"/>
            <a:ext cx="1156000" cy="47301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41"/>
          <p:cNvSpPr txBox="1"/>
          <p:nvPr>
            <p:ph idx="4294967295" type="ctrTitle"/>
          </p:nvPr>
        </p:nvSpPr>
        <p:spPr>
          <a:xfrm>
            <a:off x="598100" y="1775222"/>
            <a:ext cx="8222100" cy="838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000">
                <a:solidFill>
                  <a:srgbClr val="4A86E8"/>
                </a:solidFill>
              </a:rPr>
              <a:t>Data Collection and Data Preparation</a:t>
            </a:r>
            <a:endParaRPr sz="4000">
              <a:solidFill>
                <a:srgbClr val="4A86E8"/>
              </a:solidFill>
            </a:endParaRPr>
          </a:p>
        </p:txBody>
      </p:sp>
      <p:sp>
        <p:nvSpPr>
          <p:cNvPr id="211" name="Google Shape;211;p4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12" name="Google Shape;212;p41"/>
          <p:cNvPicPr preferRelativeResize="0"/>
          <p:nvPr/>
        </p:nvPicPr>
        <p:blipFill>
          <a:blip r:embed="rId3">
            <a:alphaModFix/>
          </a:blip>
          <a:stretch>
            <a:fillRect/>
          </a:stretch>
        </p:blipFill>
        <p:spPr>
          <a:xfrm>
            <a:off x="0" y="4710300"/>
            <a:ext cx="9144000" cy="4332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pic>
        <p:nvPicPr>
          <p:cNvPr id="217" name="Google Shape;217;p42"/>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18" name="Google Shape;218;p42"/>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A86E8"/>
                </a:solidFill>
              </a:rPr>
              <a:t>Common Steps of</a:t>
            </a:r>
            <a:r>
              <a:rPr lang="en">
                <a:solidFill>
                  <a:srgbClr val="4A86E8"/>
                </a:solidFill>
              </a:rPr>
              <a:t> Machine Learning Process</a:t>
            </a:r>
            <a:endParaRPr>
              <a:solidFill>
                <a:srgbClr val="4A86E8"/>
              </a:solidFill>
            </a:endParaRPr>
          </a:p>
        </p:txBody>
      </p:sp>
      <p:sp>
        <p:nvSpPr>
          <p:cNvPr id="219" name="Google Shape;219;p42"/>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220" name="Google Shape;220;p42"/>
          <p:cNvSpPr txBox="1"/>
          <p:nvPr/>
        </p:nvSpPr>
        <p:spPr>
          <a:xfrm>
            <a:off x="341550" y="1237199"/>
            <a:ext cx="8460900" cy="26967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b="1" lang="en" sz="1600"/>
              <a:t>Define the problem</a:t>
            </a:r>
            <a:endParaRPr b="1" sz="1600"/>
          </a:p>
          <a:p>
            <a:pPr indent="-330200" lvl="1" marL="914400" rtl="0" algn="l">
              <a:lnSpc>
                <a:spcPct val="115000"/>
              </a:lnSpc>
              <a:spcBef>
                <a:spcPts val="0"/>
              </a:spcBef>
              <a:spcAft>
                <a:spcPts val="0"/>
              </a:spcAft>
              <a:buSzPts val="1600"/>
              <a:buChar char="○"/>
            </a:pPr>
            <a:r>
              <a:rPr lang="en" sz="1600"/>
              <a:t>Learning enough about the project to select the model or models for the prediction task.</a:t>
            </a:r>
            <a:endParaRPr sz="1600"/>
          </a:p>
          <a:p>
            <a:pPr indent="-330200" lvl="0" marL="457200" rtl="0" algn="l">
              <a:lnSpc>
                <a:spcPct val="115000"/>
              </a:lnSpc>
              <a:spcBef>
                <a:spcPts val="0"/>
              </a:spcBef>
              <a:spcAft>
                <a:spcPts val="0"/>
              </a:spcAft>
              <a:buSzPts val="1600"/>
              <a:buChar char="●"/>
            </a:pPr>
            <a:r>
              <a:rPr b="1" lang="en" sz="1600"/>
              <a:t>Prepare the data</a:t>
            </a:r>
            <a:endParaRPr b="1" sz="1600"/>
          </a:p>
          <a:p>
            <a:pPr indent="-330200" lvl="1" marL="914400" rtl="0" algn="l">
              <a:lnSpc>
                <a:spcPct val="115000"/>
              </a:lnSpc>
              <a:spcBef>
                <a:spcPts val="0"/>
              </a:spcBef>
              <a:spcAft>
                <a:spcPts val="0"/>
              </a:spcAft>
              <a:buSzPts val="1600"/>
              <a:buChar char="○"/>
            </a:pPr>
            <a:r>
              <a:rPr lang="en" sz="1600"/>
              <a:t>Transforming the raw data into a form that can be used in modeling</a:t>
            </a:r>
            <a:endParaRPr sz="1600"/>
          </a:p>
          <a:p>
            <a:pPr indent="-330200" lvl="0" marL="457200" rtl="0" algn="l">
              <a:lnSpc>
                <a:spcPct val="115000"/>
              </a:lnSpc>
              <a:spcBef>
                <a:spcPts val="0"/>
              </a:spcBef>
              <a:spcAft>
                <a:spcPts val="0"/>
              </a:spcAft>
              <a:buSzPts val="1600"/>
              <a:buChar char="●"/>
            </a:pPr>
            <a:r>
              <a:rPr b="1" lang="en" sz="1600"/>
              <a:t>Evaluate the models</a:t>
            </a:r>
            <a:endParaRPr b="1" sz="1600"/>
          </a:p>
          <a:p>
            <a:pPr indent="-330200" lvl="1" marL="914400" rtl="0" algn="l">
              <a:lnSpc>
                <a:spcPct val="115000"/>
              </a:lnSpc>
              <a:spcBef>
                <a:spcPts val="0"/>
              </a:spcBef>
              <a:spcAft>
                <a:spcPts val="0"/>
              </a:spcAft>
              <a:buSzPts val="1600"/>
              <a:buChar char="○"/>
            </a:pPr>
            <a:r>
              <a:rPr lang="en" sz="1600"/>
              <a:t>Evaluating machine learning models on your dataset.</a:t>
            </a:r>
            <a:endParaRPr sz="1600"/>
          </a:p>
          <a:p>
            <a:pPr indent="-330200" lvl="0" marL="457200" rtl="0" algn="l">
              <a:lnSpc>
                <a:spcPct val="115000"/>
              </a:lnSpc>
              <a:spcBef>
                <a:spcPts val="0"/>
              </a:spcBef>
              <a:spcAft>
                <a:spcPts val="0"/>
              </a:spcAft>
              <a:buSzPts val="1600"/>
              <a:buChar char="●"/>
            </a:pPr>
            <a:r>
              <a:rPr b="1" lang="en" sz="1600"/>
              <a:t>Finalize the model</a:t>
            </a:r>
            <a:endParaRPr b="1" sz="1600"/>
          </a:p>
          <a:p>
            <a:pPr indent="-330200" lvl="1" marL="914400" rtl="0" algn="l">
              <a:lnSpc>
                <a:spcPct val="115000"/>
              </a:lnSpc>
              <a:spcBef>
                <a:spcPts val="0"/>
              </a:spcBef>
              <a:spcAft>
                <a:spcPts val="0"/>
              </a:spcAft>
              <a:buSzPts val="1600"/>
              <a:buChar char="○"/>
            </a:pPr>
            <a:r>
              <a:rPr lang="en" sz="1600"/>
              <a:t>Selecting and deploying the final model</a:t>
            </a:r>
            <a:endParaRPr sz="16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pic>
        <p:nvPicPr>
          <p:cNvPr id="225" name="Google Shape;225;p43"/>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26" name="Google Shape;226;p43"/>
          <p:cNvSpPr txBox="1"/>
          <p:nvPr>
            <p:ph type="title"/>
          </p:nvPr>
        </p:nvSpPr>
        <p:spPr>
          <a:xfrm>
            <a:off x="311700" y="132925"/>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A86E8"/>
                </a:solidFill>
              </a:rPr>
              <a:t>What is data?</a:t>
            </a:r>
            <a:endParaRPr>
              <a:solidFill>
                <a:srgbClr val="4A86E8"/>
              </a:solidFill>
            </a:endParaRPr>
          </a:p>
        </p:txBody>
      </p:sp>
      <p:sp>
        <p:nvSpPr>
          <p:cNvPr id="227" name="Google Shape;227;p43"/>
          <p:cNvSpPr txBox="1"/>
          <p:nvPr>
            <p:ph idx="12" type="sldNum"/>
          </p:nvPr>
        </p:nvSpPr>
        <p:spPr>
          <a:xfrm>
            <a:off x="6" y="47102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228" name="Google Shape;228;p43"/>
          <p:cNvSpPr txBox="1"/>
          <p:nvPr/>
        </p:nvSpPr>
        <p:spPr>
          <a:xfrm>
            <a:off x="171300" y="740725"/>
            <a:ext cx="8801400" cy="35463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Refers to examples or cases from the domain that characterize the problem we want to solve.</a:t>
            </a:r>
            <a:endParaRPr sz="1600"/>
          </a:p>
          <a:p>
            <a:pPr indent="-330200" lvl="0" marL="457200" rtl="0" algn="l">
              <a:lnSpc>
                <a:spcPct val="115000"/>
              </a:lnSpc>
              <a:spcBef>
                <a:spcPts val="0"/>
              </a:spcBef>
              <a:spcAft>
                <a:spcPts val="0"/>
              </a:spcAft>
              <a:buSzPts val="1600"/>
              <a:buChar char="●"/>
            </a:pPr>
            <a:r>
              <a:rPr lang="en" sz="1600"/>
              <a:t>In supervised learning, data consists of </a:t>
            </a:r>
            <a:r>
              <a:rPr lang="en" sz="1600"/>
              <a:t>examples</a:t>
            </a:r>
            <a:r>
              <a:rPr lang="en" sz="1600"/>
              <a:t> where each example has an input that will be </a:t>
            </a:r>
            <a:r>
              <a:rPr lang="en" sz="1600"/>
              <a:t>provided to the model and an output or target that the model is going to predict.</a:t>
            </a:r>
            <a:endParaRPr sz="1600"/>
          </a:p>
          <a:p>
            <a:pPr indent="-330200" lvl="0" marL="457200" rtl="0" algn="l">
              <a:lnSpc>
                <a:spcPct val="115000"/>
              </a:lnSpc>
              <a:spcBef>
                <a:spcPts val="0"/>
              </a:spcBef>
              <a:spcAft>
                <a:spcPts val="0"/>
              </a:spcAft>
              <a:buSzPts val="1600"/>
              <a:buChar char="●"/>
            </a:pPr>
            <a:r>
              <a:rPr b="1" lang="en" sz="1600"/>
              <a:t>Output data</a:t>
            </a:r>
            <a:r>
              <a:rPr lang="en" sz="1600"/>
              <a:t>: a label (classification), a number (regression)</a:t>
            </a:r>
            <a:endParaRPr sz="1600"/>
          </a:p>
          <a:p>
            <a:pPr indent="-330200" lvl="0" marL="457200" rtl="0" algn="l">
              <a:lnSpc>
                <a:spcPct val="115000"/>
              </a:lnSpc>
              <a:spcBef>
                <a:spcPts val="0"/>
              </a:spcBef>
              <a:spcAft>
                <a:spcPts val="0"/>
              </a:spcAft>
              <a:buSzPts val="1600"/>
              <a:buChar char="●"/>
            </a:pPr>
            <a:r>
              <a:rPr b="1" lang="en" sz="1600"/>
              <a:t>Input data</a:t>
            </a:r>
            <a:r>
              <a:rPr lang="en" sz="1600"/>
              <a:t>: </a:t>
            </a:r>
            <a:r>
              <a:rPr lang="en" sz="1600"/>
              <a:t>usually</a:t>
            </a:r>
            <a:r>
              <a:rPr lang="en" sz="1600"/>
              <a:t> is </a:t>
            </a:r>
            <a:r>
              <a:rPr lang="en" sz="1600"/>
              <a:t>tabular</a:t>
            </a:r>
            <a:r>
              <a:rPr lang="en" sz="1600"/>
              <a:t> or structured data (spreadsheet, database table, CSV, TSV)</a:t>
            </a:r>
            <a:endParaRPr sz="1600"/>
          </a:p>
          <a:p>
            <a:pPr indent="-330200" lvl="1" marL="914400" rtl="0" algn="l">
              <a:lnSpc>
                <a:spcPct val="115000"/>
              </a:lnSpc>
              <a:spcBef>
                <a:spcPts val="0"/>
              </a:spcBef>
              <a:spcAft>
                <a:spcPts val="0"/>
              </a:spcAft>
              <a:buSzPts val="1600"/>
              <a:buChar char="○"/>
            </a:pPr>
            <a:r>
              <a:rPr lang="en" sz="1600" u="sng"/>
              <a:t>Row</a:t>
            </a:r>
            <a:r>
              <a:rPr lang="en" sz="1600"/>
              <a:t>: a single example from the domain, also called an instance, an example or a case.</a:t>
            </a:r>
            <a:endParaRPr sz="1600"/>
          </a:p>
          <a:p>
            <a:pPr indent="-330200" lvl="1" marL="914400" rtl="0" algn="l">
              <a:lnSpc>
                <a:spcPct val="115000"/>
              </a:lnSpc>
              <a:spcBef>
                <a:spcPts val="0"/>
              </a:spcBef>
              <a:spcAft>
                <a:spcPts val="0"/>
              </a:spcAft>
              <a:buSzPts val="1600"/>
              <a:buChar char="○"/>
            </a:pPr>
            <a:r>
              <a:rPr lang="en" sz="1600" u="sng"/>
              <a:t>Column</a:t>
            </a:r>
            <a:r>
              <a:rPr lang="en" sz="1600"/>
              <a:t>: a single property observed about that example, also called a variable, a predictor or feature.</a:t>
            </a:r>
            <a:endParaRPr sz="1600"/>
          </a:p>
          <a:p>
            <a:pPr indent="-330200" lvl="1" marL="914400" rtl="0" algn="l">
              <a:lnSpc>
                <a:spcPct val="115000"/>
              </a:lnSpc>
              <a:spcBef>
                <a:spcPts val="0"/>
              </a:spcBef>
              <a:spcAft>
                <a:spcPts val="0"/>
              </a:spcAft>
              <a:buSzPts val="1600"/>
              <a:buChar char="○"/>
            </a:pPr>
            <a:r>
              <a:rPr lang="en" sz="1600" u="sng"/>
              <a:t>Input variables</a:t>
            </a:r>
            <a:r>
              <a:rPr lang="en" sz="1600"/>
              <a:t>: columns in the dataset provided to the model to make a prediction</a:t>
            </a:r>
            <a:endParaRPr sz="1600"/>
          </a:p>
          <a:p>
            <a:pPr indent="-330200" lvl="1" marL="914400" rtl="0" algn="l">
              <a:lnSpc>
                <a:spcPct val="115000"/>
              </a:lnSpc>
              <a:spcBef>
                <a:spcPts val="0"/>
              </a:spcBef>
              <a:spcAft>
                <a:spcPts val="0"/>
              </a:spcAft>
              <a:buSzPts val="1600"/>
              <a:buChar char="○"/>
            </a:pPr>
            <a:r>
              <a:rPr lang="en" sz="1600" u="sng"/>
              <a:t>Output variables</a:t>
            </a:r>
            <a:r>
              <a:rPr lang="en" sz="1600"/>
              <a:t>: column in the dataset to be predicted by the model</a:t>
            </a:r>
            <a:endParaRPr sz="16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pic>
        <p:nvPicPr>
          <p:cNvPr id="233" name="Google Shape;233;p44"/>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34" name="Google Shape;234;p44"/>
          <p:cNvSpPr txBox="1"/>
          <p:nvPr>
            <p:ph type="title"/>
          </p:nvPr>
        </p:nvSpPr>
        <p:spPr>
          <a:xfrm>
            <a:off x="311700" y="132925"/>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A86E8"/>
                </a:solidFill>
              </a:rPr>
              <a:t>Data Collection</a:t>
            </a:r>
            <a:endParaRPr>
              <a:solidFill>
                <a:srgbClr val="4A86E8"/>
              </a:solidFill>
            </a:endParaRPr>
          </a:p>
        </p:txBody>
      </p:sp>
      <p:sp>
        <p:nvSpPr>
          <p:cNvPr id="235" name="Google Shape;235;p44"/>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236" name="Google Shape;236;p44"/>
          <p:cNvSpPr txBox="1"/>
          <p:nvPr/>
        </p:nvSpPr>
        <p:spPr>
          <a:xfrm>
            <a:off x="452100" y="740725"/>
            <a:ext cx="8279700" cy="26967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Data collection is where everything begins. Though listed as a step that comes post business understanding and problem definition, data collection often happens in parallel. </a:t>
            </a:r>
            <a:endParaRPr sz="1600"/>
          </a:p>
          <a:p>
            <a:pPr indent="-330200" lvl="0" marL="457200" rtl="0" algn="l">
              <a:lnSpc>
                <a:spcPct val="115000"/>
              </a:lnSpc>
              <a:spcBef>
                <a:spcPts val="0"/>
              </a:spcBef>
              <a:spcAft>
                <a:spcPts val="0"/>
              </a:spcAft>
              <a:buSzPts val="1600"/>
              <a:buChar char="●"/>
            </a:pPr>
            <a:r>
              <a:rPr lang="en" sz="1600"/>
              <a:t>Of course, data collection takes a formal and better form once the problem statement is defined and the project gets underway.</a:t>
            </a:r>
            <a:endParaRPr sz="1600"/>
          </a:p>
          <a:p>
            <a:pPr indent="-330200" lvl="0" marL="457200" rtl="0" algn="l">
              <a:lnSpc>
                <a:spcPct val="115000"/>
              </a:lnSpc>
              <a:spcBef>
                <a:spcPts val="0"/>
              </a:spcBef>
              <a:spcAft>
                <a:spcPts val="0"/>
              </a:spcAft>
              <a:buSzPts val="1600"/>
              <a:buChar char="●"/>
            </a:pPr>
            <a:r>
              <a:rPr lang="en" sz="1600"/>
              <a:t>We should also realize that data can be present in different formats, shapes, and sizes and exists in systems such as legacy machines (say mainframes), web (say web sites and web applications), databases, flat files, sensors, mobile devices, and so on.</a:t>
            </a:r>
            <a:endParaRPr sz="16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pic>
        <p:nvPicPr>
          <p:cNvPr id="241" name="Google Shape;241;p45"/>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42" name="Google Shape;242;p45"/>
          <p:cNvSpPr txBox="1"/>
          <p:nvPr>
            <p:ph type="title"/>
          </p:nvPr>
        </p:nvSpPr>
        <p:spPr>
          <a:xfrm>
            <a:off x="311700" y="132925"/>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A86E8"/>
                </a:solidFill>
              </a:rPr>
              <a:t>Comma Separated Values (CSV)</a:t>
            </a:r>
            <a:endParaRPr>
              <a:solidFill>
                <a:srgbClr val="4A86E8"/>
              </a:solidFill>
            </a:endParaRPr>
          </a:p>
        </p:txBody>
      </p:sp>
      <p:sp>
        <p:nvSpPr>
          <p:cNvPr id="243" name="Google Shape;243;p45"/>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244" name="Google Shape;244;p45"/>
          <p:cNvSpPr txBox="1"/>
          <p:nvPr/>
        </p:nvSpPr>
        <p:spPr>
          <a:xfrm>
            <a:off x="452100" y="740725"/>
            <a:ext cx="8520600" cy="2539800"/>
          </a:xfrm>
          <a:prstGeom prst="rect">
            <a:avLst/>
          </a:prstGeom>
          <a:noFill/>
          <a:ln>
            <a:noFill/>
          </a:ln>
        </p:spPr>
        <p:txBody>
          <a:bodyPr anchorCtr="0" anchor="t" bIns="91425" lIns="91425" spcFirstLastPara="1" rIns="91425" wrap="square" tIns="91425">
            <a:spAutoFit/>
          </a:bodyPr>
          <a:lstStyle/>
          <a:p>
            <a:pPr indent="-323850" lvl="0" marL="457200" rtl="0" algn="l">
              <a:lnSpc>
                <a:spcPct val="115000"/>
              </a:lnSpc>
              <a:spcBef>
                <a:spcPts val="0"/>
              </a:spcBef>
              <a:spcAft>
                <a:spcPts val="0"/>
              </a:spcAft>
              <a:buSzPts val="1500"/>
              <a:buChar char="●"/>
            </a:pPr>
            <a:r>
              <a:rPr lang="en" sz="1500"/>
              <a:t>A CSV data file is one of the most widely available formats of data. It is also one of the oldest formats still used and preferred by different systems across domains. </a:t>
            </a:r>
            <a:endParaRPr sz="1500"/>
          </a:p>
          <a:p>
            <a:pPr indent="-323850" lvl="0" marL="457200" rtl="0" algn="l">
              <a:lnSpc>
                <a:spcPct val="115000"/>
              </a:lnSpc>
              <a:spcBef>
                <a:spcPts val="0"/>
              </a:spcBef>
              <a:spcAft>
                <a:spcPts val="0"/>
              </a:spcAft>
              <a:buSzPts val="1500"/>
              <a:buChar char="●"/>
            </a:pPr>
            <a:r>
              <a:rPr lang="en" sz="1500"/>
              <a:t>Comma Separated Values (CSV) are data files that contain data with each of its attributes delimited by a “,” (a comma). </a:t>
            </a:r>
            <a:endParaRPr sz="1500"/>
          </a:p>
          <a:p>
            <a:pPr indent="-323850" lvl="0" marL="457200" rtl="0" algn="l">
              <a:lnSpc>
                <a:spcPct val="115000"/>
              </a:lnSpc>
              <a:spcBef>
                <a:spcPts val="0"/>
              </a:spcBef>
              <a:spcAft>
                <a:spcPts val="0"/>
              </a:spcAft>
              <a:buSzPts val="1500"/>
              <a:buChar char="●"/>
            </a:pPr>
            <a:r>
              <a:rPr lang="en" sz="1500"/>
              <a:t>A CSV may contain an optional header row (as shown in the example below).</a:t>
            </a:r>
            <a:endParaRPr sz="1500"/>
          </a:p>
          <a:p>
            <a:pPr indent="-323850" lvl="0" marL="457200" rtl="0" algn="l">
              <a:lnSpc>
                <a:spcPct val="115000"/>
              </a:lnSpc>
              <a:spcBef>
                <a:spcPts val="0"/>
              </a:spcBef>
              <a:spcAft>
                <a:spcPts val="0"/>
              </a:spcAft>
              <a:buSzPts val="1500"/>
              <a:buChar char="●"/>
            </a:pPr>
            <a:r>
              <a:rPr lang="en" sz="1500"/>
              <a:t>CSVs may also optionally enclose each of the attributes in single or double quotes.</a:t>
            </a:r>
            <a:endParaRPr sz="1500"/>
          </a:p>
          <a:p>
            <a:pPr indent="-323850" lvl="0" marL="457200" rtl="0" algn="l">
              <a:lnSpc>
                <a:spcPct val="115000"/>
              </a:lnSpc>
              <a:spcBef>
                <a:spcPts val="0"/>
              </a:spcBef>
              <a:spcAft>
                <a:spcPts val="0"/>
              </a:spcAft>
              <a:buSzPts val="1500"/>
              <a:buChar char="●"/>
            </a:pPr>
            <a:r>
              <a:rPr lang="en" sz="1500"/>
              <a:t>CSVs are usually used to store tabular data, i.e., data in the form of rows and columns.</a:t>
            </a:r>
            <a:endParaRPr sz="1500"/>
          </a:p>
          <a:p>
            <a:pPr indent="-323850" lvl="0" marL="457200" rtl="0" algn="l">
              <a:lnSpc>
                <a:spcPct val="115000"/>
              </a:lnSpc>
              <a:spcBef>
                <a:spcPts val="0"/>
              </a:spcBef>
              <a:spcAft>
                <a:spcPts val="0"/>
              </a:spcAft>
              <a:buSzPts val="1500"/>
              <a:buChar char="●"/>
            </a:pPr>
            <a:r>
              <a:rPr lang="en" sz="1500"/>
              <a:t>CSVs come in different variations and just changing the delimiter to a tab makes one a TSV (or a tab separated values) file.</a:t>
            </a:r>
            <a:endParaRPr sz="1500"/>
          </a:p>
        </p:txBody>
      </p:sp>
      <p:pic>
        <p:nvPicPr>
          <p:cNvPr id="245" name="Google Shape;245;p45"/>
          <p:cNvPicPr preferRelativeResize="0"/>
          <p:nvPr/>
        </p:nvPicPr>
        <p:blipFill>
          <a:blip r:embed="rId4">
            <a:alphaModFix/>
          </a:blip>
          <a:stretch>
            <a:fillRect/>
          </a:stretch>
        </p:blipFill>
        <p:spPr>
          <a:xfrm>
            <a:off x="4267863" y="2989125"/>
            <a:ext cx="2005310" cy="14839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