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y="5143500" cx="9144000"/>
  <p:notesSz cx="6858000" cy="9144000"/>
  <p:embeddedFontLst>
    <p:embeddedFont>
      <p:font typeface="Robo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font" Target="fonts/Roboto-bold.fntdata"/><Relationship Id="rId21" Type="http://schemas.openxmlformats.org/officeDocument/2006/relationships/slide" Target="slides/slide14.xml"/><Relationship Id="rId43" Type="http://schemas.openxmlformats.org/officeDocument/2006/relationships/font" Target="fonts/Roboto-regular.fntdata"/><Relationship Id="rId24" Type="http://schemas.openxmlformats.org/officeDocument/2006/relationships/slide" Target="slides/slide17.xml"/><Relationship Id="rId46" Type="http://schemas.openxmlformats.org/officeDocument/2006/relationships/font" Target="fonts/Roboto-boldItalic.fntdata"/><Relationship Id="rId23" Type="http://schemas.openxmlformats.org/officeDocument/2006/relationships/slide" Target="slides/slide16.xml"/><Relationship Id="rId45" Type="http://schemas.openxmlformats.org/officeDocument/2006/relationships/font" Target="fonts/Roboto-italic.fntdata"/><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9b3c8117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9b3c811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172bfcbe77_0_1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172bfcbe7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172bfcbe77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172bfcbe7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172bfcbe77_0_1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172bfcbe7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172bfcbe77_0_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172bfcbe7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172bfcbe77_0_1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172bfcbe77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172bfcbe77_0_1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172bfcbe7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29d47b8340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29d47b834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172bfcbe77_0_1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172bfcbe77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172bfcbe77_0_1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172bfcbe77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172bfcbe77_0_1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172bfcbe77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172bfcbe77_0_1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172bfcbe77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172bfcbe77_0_1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172bfcbe77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172bfcbe77_0_1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172bfcbe77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172bfcbe77_0_2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172bfcbe77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29d47b8340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29d47b834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172bfcbe77_0_2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172bfcbe77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172bfcbe77_0_2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172bfcbe77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172bfcbe77_0_2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172bfcbe77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172bfcbe77_0_2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172bfcbe77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172bfcbe77_0_2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172bfcbe77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bed6970e4_0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bed6970e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172bfcbe77_0_2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172bfcbe77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172bfcbe77_0_2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172bfcbe77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172bfcbe77_0_2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172bfcbe77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172bfcbe77_0_2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172bfcbe77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29b3c81172_0_1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29b3c8117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10c9cc373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110c9cc37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c858bddf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c858bdd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172bfcbe77_0_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172bfcbe7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172bfcbe77_0_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172bfcbe7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172bfcbe77_0_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172bfcbe7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172bfcbe77_0_1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172bfcbe7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172bfcbe77_0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172bfcbe7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8" name="Google Shape;8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1" name="Google Shape;9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5" name="Google Shape;9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9" name="Google Shape;99;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sp>
        <p:nvSpPr>
          <p:cNvPr id="109" name="Google Shape;109;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4" name="Google Shape;114;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5" name="Google Shape;115;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 name="Google Shape;122;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3" name="Google Shape;12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0" name="Shape 130"/>
        <p:cNvGrpSpPr/>
        <p:nvPr/>
      </p:nvGrpSpPr>
      <p:grpSpPr>
        <a:xfrm>
          <a:off x="0" y="0"/>
          <a:ext cx="0" cy="0"/>
          <a:chOff x="0" y="0"/>
          <a:chExt cx="0" cy="0"/>
        </a:xfrm>
      </p:grpSpPr>
      <p:sp>
        <p:nvSpPr>
          <p:cNvPr id="131" name="Google Shape;131;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 name="Google Shape;132;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3" name="Google Shape;13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6" name="Google Shape;13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4" name="Google Shape;144;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5" name="Google Shape;14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2" name="Google Shape;15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3" name="Shape 153"/>
        <p:cNvGrpSpPr/>
        <p:nvPr/>
      </p:nvGrpSpPr>
      <p:grpSpPr>
        <a:xfrm>
          <a:off x="0" y="0"/>
          <a:ext cx="0" cy="0"/>
          <a:chOff x="0" y="0"/>
          <a:chExt cx="0" cy="0"/>
        </a:xfrm>
      </p:grpSpPr>
      <p:sp>
        <p:nvSpPr>
          <p:cNvPr id="154" name="Google Shape;154;p3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6" name="Shape 156"/>
        <p:cNvGrpSpPr/>
        <p:nvPr/>
      </p:nvGrpSpPr>
      <p:grpSpPr>
        <a:xfrm>
          <a:off x="0" y="0"/>
          <a:ext cx="0" cy="0"/>
          <a:chOff x="0" y="0"/>
          <a:chExt cx="0" cy="0"/>
        </a:xfrm>
      </p:grpSpPr>
      <p:sp>
        <p:nvSpPr>
          <p:cNvPr id="157" name="Google Shape;157;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9" name="Google Shape;159;p3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0" name="Google Shape;160;p3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1" name="Google Shape;16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64" name="Google Shape;16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5" name="Shape 165"/>
        <p:cNvGrpSpPr/>
        <p:nvPr/>
      </p:nvGrpSpPr>
      <p:grpSpPr>
        <a:xfrm>
          <a:off x="0" y="0"/>
          <a:ext cx="0" cy="0"/>
          <a:chOff x="0" y="0"/>
          <a:chExt cx="0" cy="0"/>
        </a:xfrm>
      </p:grpSpPr>
      <p:sp>
        <p:nvSpPr>
          <p:cNvPr id="166" name="Google Shape;166;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7" name="Google Shape;167;p3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8" name="Google Shape;16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1.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3" name="Google Shape;8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4" name="Google Shape;8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8" name="Google Shape;12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29" name="Google Shape;1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2.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7"/>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2)</a:t>
            </a:r>
            <a:endParaRPr>
              <a:solidFill>
                <a:srgbClr val="4A86E8"/>
              </a:solidFill>
            </a:endParaRPr>
          </a:p>
        </p:txBody>
      </p:sp>
      <p:sp>
        <p:nvSpPr>
          <p:cNvPr id="176" name="Google Shape;176;p37"/>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14, 2022</a:t>
            </a:r>
            <a:endParaRPr sz="1600"/>
          </a:p>
        </p:txBody>
      </p:sp>
      <p:pic>
        <p:nvPicPr>
          <p:cNvPr id="177" name="Google Shape;177;p37"/>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78" name="Google Shape;178;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37"/>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9" name="Google Shape;249;p46"/>
          <p:cNvSpPr txBox="1"/>
          <p:nvPr>
            <p:ph type="title"/>
          </p:nvPr>
        </p:nvSpPr>
        <p:spPr>
          <a:xfrm>
            <a:off x="213850" y="130475"/>
            <a:ext cx="8661600" cy="104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Is the data easily accessible by the team and machines performing the ML?</a:t>
            </a:r>
            <a:endParaRPr sz="2800">
              <a:solidFill>
                <a:srgbClr val="4A86E8"/>
              </a:solidFill>
            </a:endParaRPr>
          </a:p>
        </p:txBody>
      </p:sp>
      <p:sp>
        <p:nvSpPr>
          <p:cNvPr id="250" name="Google Shape;250;p46"/>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1" name="Google Shape;251;p46"/>
          <p:cNvSpPr txBox="1"/>
          <p:nvPr/>
        </p:nvSpPr>
        <p:spPr>
          <a:xfrm>
            <a:off x="314200" y="1365011"/>
            <a:ext cx="84609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If there are strict restrictions that prevent easy access, you should address them before the ML tasks start.</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7" name="Google Shape;257;p47"/>
          <p:cNvSpPr txBox="1"/>
          <p:nvPr>
            <p:ph type="title"/>
          </p:nvPr>
        </p:nvSpPr>
        <p:spPr>
          <a:xfrm>
            <a:off x="213850" y="130475"/>
            <a:ext cx="8661600" cy="62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Can you read the data fast enough</a:t>
            </a:r>
            <a:r>
              <a:rPr lang="en" sz="2800">
                <a:solidFill>
                  <a:srgbClr val="4A86E8"/>
                </a:solidFill>
              </a:rPr>
              <a:t>?</a:t>
            </a:r>
            <a:endParaRPr sz="2800">
              <a:solidFill>
                <a:srgbClr val="4A86E8"/>
              </a:solidFill>
            </a:endParaRPr>
          </a:p>
        </p:txBody>
      </p:sp>
      <p:sp>
        <p:nvSpPr>
          <p:cNvPr id="258" name="Google Shape;258;p4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9" name="Google Shape;259;p47"/>
          <p:cNvSpPr txBox="1"/>
          <p:nvPr/>
        </p:nvSpPr>
        <p:spPr>
          <a:xfrm>
            <a:off x="341550" y="861836"/>
            <a:ext cx="84609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You don’t want to wait days to generate your features and/or labels each time you make a change to your data preparation pipeline. </a:t>
            </a:r>
            <a:endParaRPr sz="1600"/>
          </a:p>
          <a:p>
            <a:pPr indent="-330200" lvl="0" marL="457200" rtl="0" algn="l">
              <a:lnSpc>
                <a:spcPct val="115000"/>
              </a:lnSpc>
              <a:spcBef>
                <a:spcPts val="0"/>
              </a:spcBef>
              <a:spcAft>
                <a:spcPts val="0"/>
              </a:spcAft>
              <a:buSzPts val="1600"/>
              <a:buChar char="●"/>
            </a:pPr>
            <a:r>
              <a:rPr lang="en" sz="1600"/>
              <a:t>For example, suppose you have a massive database of sensor readings that can be accessed using an API.  If you want to generate a new feature that is the sum of all sensor readings, you’ll want to be able to do so within a reasonable amount of time.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5" name="Google Shape;265;p48"/>
          <p:cNvSpPr txBox="1"/>
          <p:nvPr>
            <p:ph type="title"/>
          </p:nvPr>
        </p:nvSpPr>
        <p:spPr>
          <a:xfrm>
            <a:off x="213850" y="130475"/>
            <a:ext cx="8661600" cy="62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Do you have documentation for each field of data?</a:t>
            </a:r>
            <a:endParaRPr sz="2800">
              <a:solidFill>
                <a:srgbClr val="4A86E8"/>
              </a:solidFill>
            </a:endParaRPr>
          </a:p>
        </p:txBody>
      </p:sp>
      <p:sp>
        <p:nvSpPr>
          <p:cNvPr id="266" name="Google Shape;266;p4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67" name="Google Shape;267;p48"/>
          <p:cNvSpPr txBox="1"/>
          <p:nvPr/>
        </p:nvSpPr>
        <p:spPr>
          <a:xfrm>
            <a:off x="341550" y="861836"/>
            <a:ext cx="84609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Can you provide a brief description for each field that includes its name and type, what it represents, how its value is measured, when the data is collected, whether the original values can get updated, and what its applicability to the use case? </a:t>
            </a:r>
            <a:endParaRPr sz="1600"/>
          </a:p>
          <a:p>
            <a:pPr indent="-330200" lvl="0" marL="457200" rtl="0" algn="l">
              <a:lnSpc>
                <a:spcPct val="115000"/>
              </a:lnSpc>
              <a:spcBef>
                <a:spcPts val="0"/>
              </a:spcBef>
              <a:spcAft>
                <a:spcPts val="0"/>
              </a:spcAft>
              <a:buSzPts val="1600"/>
              <a:buChar char="●"/>
            </a:pPr>
            <a:r>
              <a:rPr lang="en" sz="1600"/>
              <a:t>Do you have records of any changes in the method of collection or in the measurement of a field? (For example, switching from miles to kilometers or replacing a broken IoT sensor.)</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3" name="Google Shape;273;p49"/>
          <p:cNvSpPr txBox="1"/>
          <p:nvPr>
            <p:ph type="title"/>
          </p:nvPr>
        </p:nvSpPr>
        <p:spPr>
          <a:xfrm>
            <a:off x="213850" y="130475"/>
            <a:ext cx="8661600" cy="9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Are the missing values a small percentage of the fields of interest?</a:t>
            </a:r>
            <a:endParaRPr sz="2800">
              <a:solidFill>
                <a:srgbClr val="4A86E8"/>
              </a:solidFill>
            </a:endParaRPr>
          </a:p>
        </p:txBody>
      </p:sp>
      <p:sp>
        <p:nvSpPr>
          <p:cNvPr id="274" name="Google Shape;274;p49"/>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75" name="Google Shape;275;p49"/>
          <p:cNvSpPr txBox="1"/>
          <p:nvPr/>
        </p:nvSpPr>
        <p:spPr>
          <a:xfrm>
            <a:off x="314200" y="1309086"/>
            <a:ext cx="84609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Note that missing values can be represented in different forms even for the same field: " " , </a:t>
            </a:r>
            <a:r>
              <a:rPr i="1" lang="en" sz="1600"/>
              <a:t>None</a:t>
            </a:r>
            <a:r>
              <a:rPr lang="en" sz="1600"/>
              <a:t> , </a:t>
            </a:r>
            <a:r>
              <a:rPr i="1" lang="en" sz="1600"/>
              <a:t>NULL</a:t>
            </a:r>
            <a:r>
              <a:rPr lang="en" sz="1600"/>
              <a:t> , </a:t>
            </a:r>
            <a:r>
              <a:rPr i="1" lang="en" sz="1600"/>
              <a:t>NaN</a:t>
            </a:r>
            <a:r>
              <a:rPr lang="en" sz="1600"/>
              <a:t> , </a:t>
            </a:r>
            <a:r>
              <a:rPr i="1" lang="en" sz="1600"/>
              <a:t>0</a:t>
            </a:r>
            <a:r>
              <a:rPr lang="en" sz="1600"/>
              <a:t> , </a:t>
            </a:r>
            <a:r>
              <a:rPr i="1" lang="en" sz="1600"/>
              <a:t>-1</a:t>
            </a:r>
            <a:r>
              <a:rPr lang="en" sz="1600"/>
              <a:t> , </a:t>
            </a:r>
            <a:r>
              <a:rPr i="1" lang="en" sz="1600"/>
              <a:t>9999 </a:t>
            </a:r>
            <a:r>
              <a:rPr lang="en" sz="1600"/>
              <a:t>, and so on. The more missing values, the less useful the data. </a:t>
            </a:r>
            <a:endParaRPr sz="1600"/>
          </a:p>
          <a:p>
            <a:pPr indent="-330200" lvl="0" marL="457200" rtl="0" algn="l">
              <a:lnSpc>
                <a:spcPct val="115000"/>
              </a:lnSpc>
              <a:spcBef>
                <a:spcPts val="0"/>
              </a:spcBef>
              <a:spcAft>
                <a:spcPts val="0"/>
              </a:spcAft>
              <a:buSzPts val="1600"/>
              <a:buChar char="●"/>
            </a:pPr>
            <a:r>
              <a:rPr lang="en" sz="1600"/>
              <a:t>As a check, do you have enough useful data left if you consider only data with no missing values?</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1" name="Google Shape;281;p50"/>
          <p:cNvSpPr txBox="1"/>
          <p:nvPr>
            <p:ph type="title"/>
          </p:nvPr>
        </p:nvSpPr>
        <p:spPr>
          <a:xfrm>
            <a:off x="213850" y="130475"/>
            <a:ext cx="8661600" cy="9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If your data is periodic, do you have data for 3 ✕ period?</a:t>
            </a:r>
            <a:endParaRPr sz="2800">
              <a:solidFill>
                <a:srgbClr val="4A86E8"/>
              </a:solidFill>
            </a:endParaRPr>
          </a:p>
        </p:txBody>
      </p:sp>
      <p:sp>
        <p:nvSpPr>
          <p:cNvPr id="282" name="Google Shape;282;p5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83" name="Google Shape;283;p50"/>
          <p:cNvSpPr txBox="1"/>
          <p:nvPr/>
        </p:nvSpPr>
        <p:spPr>
          <a:xfrm>
            <a:off x="314200" y="1309086"/>
            <a:ext cx="84609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if you want to forecast sales for a seasonal item such as an ice bag, a rule of thumb is that you’ll need more than three years of data. </a:t>
            </a:r>
            <a:endParaRPr sz="1600"/>
          </a:p>
          <a:p>
            <a:pPr indent="-330200" lvl="0" marL="457200" rtl="0" algn="l">
              <a:lnSpc>
                <a:spcPct val="115000"/>
              </a:lnSpc>
              <a:spcBef>
                <a:spcPts val="0"/>
              </a:spcBef>
              <a:spcAft>
                <a:spcPts val="0"/>
              </a:spcAft>
              <a:buSzPts val="1600"/>
              <a:buChar char="●"/>
            </a:pPr>
            <a:r>
              <a:rPr lang="en" sz="1600"/>
              <a:t>If the seasonality pattern of your data is weekly, you’ll need at least three weeks. </a:t>
            </a:r>
            <a:endParaRPr sz="1600"/>
          </a:p>
          <a:p>
            <a:pPr indent="-330200" lvl="0" marL="457200" rtl="0" algn="l">
              <a:lnSpc>
                <a:spcPct val="115000"/>
              </a:lnSpc>
              <a:spcBef>
                <a:spcPts val="0"/>
              </a:spcBef>
              <a:spcAft>
                <a:spcPts val="0"/>
              </a:spcAft>
              <a:buSzPts val="1600"/>
              <a:buChar char="●"/>
            </a:pPr>
            <a:r>
              <a:rPr lang="en" sz="1600"/>
              <a:t>Often you’ll need more than 3 ✕ period to train a model and properly evaluate its quality prior to using it to make business decisions.</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9" name="Google Shape;289;p51"/>
          <p:cNvSpPr txBox="1"/>
          <p:nvPr>
            <p:ph type="title"/>
          </p:nvPr>
        </p:nvSpPr>
        <p:spPr>
          <a:xfrm>
            <a:off x="213850" y="130475"/>
            <a:ext cx="8661600" cy="10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If you want to forecast n periods in advance, do you have n + 2 periods of data?</a:t>
            </a:r>
            <a:endParaRPr sz="2800">
              <a:solidFill>
                <a:srgbClr val="4A86E8"/>
              </a:solidFill>
            </a:endParaRPr>
          </a:p>
        </p:txBody>
      </p:sp>
      <p:sp>
        <p:nvSpPr>
          <p:cNvPr id="290" name="Google Shape;290;p51"/>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91" name="Google Shape;291;p51"/>
          <p:cNvSpPr txBox="1"/>
          <p:nvPr/>
        </p:nvSpPr>
        <p:spPr>
          <a:xfrm>
            <a:off x="314200" y="1323061"/>
            <a:ext cx="84609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if you want to build an ML model to forecast customer spending in the next five years, you would need at least seven years of data to train and evaluate the model properly. </a:t>
            </a:r>
            <a:endParaRPr sz="1600"/>
          </a:p>
          <a:p>
            <a:pPr indent="-330200" lvl="0" marL="457200" rtl="0" algn="l">
              <a:lnSpc>
                <a:spcPct val="115000"/>
              </a:lnSpc>
              <a:spcBef>
                <a:spcPts val="0"/>
              </a:spcBef>
              <a:spcAft>
                <a:spcPts val="0"/>
              </a:spcAft>
              <a:buSzPts val="1600"/>
              <a:buChar char="●"/>
            </a:pPr>
            <a:r>
              <a:rPr lang="en" sz="1600"/>
              <a:t>You’ll need five years to record your first labels, one more year for the model to learn the general trend (that is, increasing, decreasing, or unchanging) for customer spending, and one more year to evaluate the model.</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7" name="Google Shape;297;p52"/>
          <p:cNvSpPr txBox="1"/>
          <p:nvPr>
            <p:ph type="title"/>
          </p:nvPr>
        </p:nvSpPr>
        <p:spPr>
          <a:xfrm>
            <a:off x="213850" y="1304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298" name="Google Shape;298;p5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99" name="Google Shape;299;p52"/>
          <p:cNvSpPr txBox="1"/>
          <p:nvPr/>
        </p:nvSpPr>
        <p:spPr>
          <a:xfrm>
            <a:off x="2621150" y="1453800"/>
            <a:ext cx="5938200" cy="182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t>Essential checks</a:t>
            </a:r>
            <a:endParaRPr sz="1900"/>
          </a:p>
          <a:p>
            <a:pPr indent="0" lvl="0" marL="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rPr b="1" lang="en" sz="1900"/>
              <a:t>Additional checks</a:t>
            </a:r>
            <a:endParaRPr b="1" sz="1900"/>
          </a:p>
          <a:p>
            <a:pPr indent="0" lvl="0" marL="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rPr lang="en" sz="1900"/>
              <a:t>Data preparation</a:t>
            </a:r>
            <a:endParaRPr sz="1900"/>
          </a:p>
        </p:txBody>
      </p:sp>
      <p:pic>
        <p:nvPicPr>
          <p:cNvPr id="300" name="Google Shape;300;p52"/>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6" name="Google Shape;306;p53"/>
          <p:cNvSpPr txBox="1"/>
          <p:nvPr>
            <p:ph type="title"/>
          </p:nvPr>
        </p:nvSpPr>
        <p:spPr>
          <a:xfrm>
            <a:off x="185600" y="9042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Additional</a:t>
            </a:r>
            <a:r>
              <a:rPr lang="en">
                <a:solidFill>
                  <a:srgbClr val="4A86E8"/>
                </a:solidFill>
              </a:rPr>
              <a:t> Checks</a:t>
            </a:r>
            <a:endParaRPr>
              <a:solidFill>
                <a:srgbClr val="4A86E8"/>
              </a:solidFill>
            </a:endParaRPr>
          </a:p>
        </p:txBody>
      </p:sp>
      <p:sp>
        <p:nvSpPr>
          <p:cNvPr id="307" name="Google Shape;307;p5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08" name="Google Shape;308;p53"/>
          <p:cNvSpPr txBox="1"/>
          <p:nvPr/>
        </p:nvSpPr>
        <p:spPr>
          <a:xfrm>
            <a:off x="963750" y="1778325"/>
            <a:ext cx="78660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Use the following items to better understand your data and set expectations appropriately. </a:t>
            </a:r>
            <a:endParaRPr sz="1600"/>
          </a:p>
          <a:p>
            <a:pPr indent="-330200" lvl="0" marL="457200" rtl="0" algn="l">
              <a:lnSpc>
                <a:spcPct val="115000"/>
              </a:lnSpc>
              <a:spcBef>
                <a:spcPts val="0"/>
              </a:spcBef>
              <a:spcAft>
                <a:spcPts val="0"/>
              </a:spcAft>
              <a:buSzPts val="1600"/>
              <a:buChar char="●"/>
            </a:pPr>
            <a:r>
              <a:rPr lang="en" sz="1600"/>
              <a:t>The answers to the following questions should all be “yes.” </a:t>
            </a:r>
            <a:endParaRPr sz="1600"/>
          </a:p>
          <a:p>
            <a:pPr indent="-330200" lvl="0" marL="457200" rtl="0" algn="l">
              <a:lnSpc>
                <a:spcPct val="115000"/>
              </a:lnSpc>
              <a:spcBef>
                <a:spcPts val="0"/>
              </a:spcBef>
              <a:spcAft>
                <a:spcPts val="0"/>
              </a:spcAft>
              <a:buSzPts val="1600"/>
              <a:buChar char="●"/>
            </a:pPr>
            <a:r>
              <a:rPr lang="en" sz="1600"/>
              <a:t>Please discuss any “no” answers with a data scientist. </a:t>
            </a:r>
            <a:endParaRPr sz="1600"/>
          </a:p>
          <a:p>
            <a:pPr indent="-330200" lvl="0" marL="457200" rtl="0" algn="l">
              <a:lnSpc>
                <a:spcPct val="115000"/>
              </a:lnSpc>
              <a:spcBef>
                <a:spcPts val="0"/>
              </a:spcBef>
              <a:spcAft>
                <a:spcPts val="0"/>
              </a:spcAft>
              <a:buSzPts val="1600"/>
              <a:buChar char="●"/>
            </a:pPr>
            <a:r>
              <a:rPr lang="en" sz="1600"/>
              <a:t>Most “no” answers are manageable problems, but it is important that you know beforehand about the limitations to find an appropriate solution.</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id="313" name="Google Shape;313;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4" name="Google Shape;314;p54"/>
          <p:cNvSpPr txBox="1"/>
          <p:nvPr>
            <p:ph type="title"/>
          </p:nvPr>
        </p:nvSpPr>
        <p:spPr>
          <a:xfrm>
            <a:off x="213850" y="130475"/>
            <a:ext cx="8661600" cy="49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Is your data unbiased?</a:t>
            </a:r>
            <a:endParaRPr sz="2800">
              <a:solidFill>
                <a:srgbClr val="4A86E8"/>
              </a:solidFill>
            </a:endParaRPr>
          </a:p>
        </p:txBody>
      </p:sp>
      <p:sp>
        <p:nvSpPr>
          <p:cNvPr id="315" name="Google Shape;315;p5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16" name="Google Shape;316;p54"/>
          <p:cNvSpPr txBox="1"/>
          <p:nvPr/>
        </p:nvSpPr>
        <p:spPr>
          <a:xfrm>
            <a:off x="314200" y="708086"/>
            <a:ext cx="8460900" cy="3126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If you are considering building a model on a subset of your data, make sure that subset does not introduce bias</a:t>
            </a:r>
            <a:r>
              <a:rPr lang="en"/>
              <a:t>.</a:t>
            </a:r>
            <a:endParaRPr/>
          </a:p>
          <a:p>
            <a:pPr indent="-317500" lvl="1" marL="742950" rtl="0" algn="l">
              <a:lnSpc>
                <a:spcPct val="115000"/>
              </a:lnSpc>
              <a:spcBef>
                <a:spcPts val="0"/>
              </a:spcBef>
              <a:spcAft>
                <a:spcPts val="0"/>
              </a:spcAft>
              <a:buSzPts val="1400"/>
              <a:buChar char="○"/>
            </a:pPr>
            <a:r>
              <a:rPr lang="en"/>
              <a:t>For example, if you want to predict hotel bookings in regions across the world, but have data only for Europe, your model may not work well for other regions.</a:t>
            </a:r>
            <a:endParaRPr/>
          </a:p>
          <a:p>
            <a:pPr indent="-317500" lvl="0" marL="457200" rtl="0" algn="l">
              <a:lnSpc>
                <a:spcPct val="115000"/>
              </a:lnSpc>
              <a:spcBef>
                <a:spcPts val="0"/>
              </a:spcBef>
              <a:spcAft>
                <a:spcPts val="0"/>
              </a:spcAft>
              <a:buSzPts val="1400"/>
              <a:buChar char="●"/>
            </a:pPr>
            <a:r>
              <a:rPr b="1" lang="en"/>
              <a:t>If you use a subset of data for training, make sure it is unbiased</a:t>
            </a:r>
            <a:r>
              <a:rPr lang="en"/>
              <a:t>.</a:t>
            </a:r>
            <a:endParaRPr/>
          </a:p>
          <a:p>
            <a:pPr indent="-317500" lvl="1" marL="742950" rtl="0" algn="l">
              <a:lnSpc>
                <a:spcPct val="115000"/>
              </a:lnSpc>
              <a:spcBef>
                <a:spcPts val="0"/>
              </a:spcBef>
              <a:spcAft>
                <a:spcPts val="0"/>
              </a:spcAft>
              <a:buSzPts val="1400"/>
              <a:buChar char="○"/>
            </a:pPr>
            <a:r>
              <a:rPr lang="en"/>
              <a:t>If you have to use a subset of your data (for example, due to regulations, privacy, data size, or limited resources) to train the model, make sure it has the same statistical distribution as the original data. </a:t>
            </a:r>
            <a:endParaRPr/>
          </a:p>
          <a:p>
            <a:pPr indent="-317500" lvl="1" marL="742950" rtl="0" algn="l">
              <a:lnSpc>
                <a:spcPct val="115000"/>
              </a:lnSpc>
              <a:spcBef>
                <a:spcPts val="0"/>
              </a:spcBef>
              <a:spcAft>
                <a:spcPts val="0"/>
              </a:spcAft>
              <a:buSzPts val="1400"/>
              <a:buChar char="○"/>
            </a:pPr>
            <a:r>
              <a:rPr lang="en"/>
              <a:t>When you have too much data, there can be the temptation to randomly drop what feels like unnecessary excess, taking files 1-15, for example, and ignoring files 15-100. This is a mistake. </a:t>
            </a:r>
            <a:endParaRPr/>
          </a:p>
          <a:p>
            <a:pPr indent="-317500" lvl="1" marL="742950" rtl="0" algn="l">
              <a:lnSpc>
                <a:spcPct val="115000"/>
              </a:lnSpc>
              <a:spcBef>
                <a:spcPts val="0"/>
              </a:spcBef>
              <a:spcAft>
                <a:spcPts val="0"/>
              </a:spcAft>
              <a:buSzPts val="1400"/>
              <a:buChar char="○"/>
            </a:pPr>
            <a:r>
              <a:rPr lang="en"/>
              <a:t>Try to sample all the files. If you cannot sample them with the same probability, account for that by using weights in the training.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2" name="Google Shape;322;p55"/>
          <p:cNvSpPr txBox="1"/>
          <p:nvPr>
            <p:ph type="title"/>
          </p:nvPr>
        </p:nvSpPr>
        <p:spPr>
          <a:xfrm>
            <a:off x="213850" y="130475"/>
            <a:ext cx="8661600" cy="70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If there are missing values, do you know the causes?</a:t>
            </a:r>
            <a:endParaRPr sz="2800">
              <a:solidFill>
                <a:srgbClr val="4A86E8"/>
              </a:solidFill>
            </a:endParaRPr>
          </a:p>
        </p:txBody>
      </p:sp>
      <p:sp>
        <p:nvSpPr>
          <p:cNvPr id="323" name="Google Shape;323;p5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24" name="Google Shape;324;p55"/>
          <p:cNvSpPr txBox="1"/>
          <p:nvPr/>
        </p:nvSpPr>
        <p:spPr>
          <a:xfrm>
            <a:off x="314200" y="838786"/>
            <a:ext cx="84609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Handling missing data is possible, but if the cause of the missing data is not well understood, ML may not be as successful.</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8"/>
          <p:cNvSpPr txBox="1"/>
          <p:nvPr>
            <p:ph idx="4294967295" type="ctrTitle"/>
          </p:nvPr>
        </p:nvSpPr>
        <p:spPr>
          <a:xfrm>
            <a:off x="598100" y="1775222"/>
            <a:ext cx="8222100" cy="83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4A86E8"/>
                </a:solidFill>
              </a:rPr>
              <a:t>Data Readiness for AI/ML CheckList</a:t>
            </a:r>
            <a:endParaRPr sz="4000">
              <a:solidFill>
                <a:srgbClr val="4A86E8"/>
              </a:solidFill>
            </a:endParaRPr>
          </a:p>
        </p:txBody>
      </p:sp>
      <p:sp>
        <p:nvSpPr>
          <p:cNvPr id="185" name="Google Shape;185;p3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6" name="Google Shape;186;p38"/>
          <p:cNvPicPr preferRelativeResize="0"/>
          <p:nvPr/>
        </p:nvPicPr>
        <p:blipFill>
          <a:blip r:embed="rId3">
            <a:alphaModFix/>
          </a:blip>
          <a:stretch>
            <a:fillRect/>
          </a:stretch>
        </p:blipFill>
        <p:spPr>
          <a:xfrm>
            <a:off x="0" y="4710300"/>
            <a:ext cx="9144000" cy="433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0" name="Google Shape;330;p56"/>
          <p:cNvSpPr txBox="1"/>
          <p:nvPr>
            <p:ph type="title"/>
          </p:nvPr>
        </p:nvSpPr>
        <p:spPr>
          <a:xfrm>
            <a:off x="213850" y="130475"/>
            <a:ext cx="8661600" cy="70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If there are missing values, do they occur at random?</a:t>
            </a:r>
            <a:endParaRPr sz="2800">
              <a:solidFill>
                <a:srgbClr val="4A86E8"/>
              </a:solidFill>
            </a:endParaRPr>
          </a:p>
        </p:txBody>
      </p:sp>
      <p:sp>
        <p:nvSpPr>
          <p:cNvPr id="331" name="Google Shape;331;p56"/>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32" name="Google Shape;332;p56"/>
          <p:cNvSpPr txBox="1"/>
          <p:nvPr/>
        </p:nvSpPr>
        <p:spPr>
          <a:xfrm>
            <a:off x="314200" y="838786"/>
            <a:ext cx="8460900" cy="2696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Missing values are common. If the values are missing completely at random (MCAR) — that is, if there is nothing systematic happening that makes some data more likely to be missing than other data — then the available data is unbiased. </a:t>
            </a:r>
            <a:endParaRPr sz="1600"/>
          </a:p>
          <a:p>
            <a:pPr indent="-330200" lvl="0" marL="457200" rtl="0" algn="l">
              <a:lnSpc>
                <a:spcPct val="115000"/>
              </a:lnSpc>
              <a:spcBef>
                <a:spcPts val="0"/>
              </a:spcBef>
              <a:spcAft>
                <a:spcPts val="0"/>
              </a:spcAft>
              <a:buSzPts val="1600"/>
              <a:buChar char="●"/>
            </a:pPr>
            <a:r>
              <a:rPr lang="en" sz="1600"/>
              <a:t>For values not MCAR, there are two cases. If the missing values can be fully accounted for by other variables, this group is called missing at random (MAR). In this case, you should impute the missing values properly using the available data to build a model that is reasonably unbiased. </a:t>
            </a:r>
            <a:endParaRPr sz="1600"/>
          </a:p>
          <a:p>
            <a:pPr indent="-330200" lvl="0" marL="457200" rtl="0" algn="l">
              <a:lnSpc>
                <a:spcPct val="115000"/>
              </a:lnSpc>
              <a:spcBef>
                <a:spcPts val="0"/>
              </a:spcBef>
              <a:spcAft>
                <a:spcPts val="0"/>
              </a:spcAft>
              <a:buSzPts val="1600"/>
              <a:buChar char="●"/>
            </a:pPr>
            <a:r>
              <a:rPr lang="en" sz="1600"/>
              <a:t>But if the values are missing systematically, that is, missing not at random (MNAR), the model built on this data may be biased and so may underperform at deployment.</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pic>
        <p:nvPicPr>
          <p:cNvPr id="337" name="Google Shape;337;p5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8" name="Google Shape;338;p57"/>
          <p:cNvSpPr txBox="1"/>
          <p:nvPr>
            <p:ph type="title"/>
          </p:nvPr>
        </p:nvSpPr>
        <p:spPr>
          <a:xfrm>
            <a:off x="213850" y="130475"/>
            <a:ext cx="8661600" cy="9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For each field (input or target), does the data have the same unit?</a:t>
            </a:r>
            <a:endParaRPr sz="2800">
              <a:solidFill>
                <a:srgbClr val="4A86E8"/>
              </a:solidFill>
            </a:endParaRPr>
          </a:p>
        </p:txBody>
      </p:sp>
      <p:sp>
        <p:nvSpPr>
          <p:cNvPr id="339" name="Google Shape;339;p57"/>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40" name="Google Shape;340;p57"/>
          <p:cNvSpPr txBox="1"/>
          <p:nvPr/>
        </p:nvSpPr>
        <p:spPr>
          <a:xfrm>
            <a:off x="213850" y="1388100"/>
            <a:ext cx="85776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a data field called </a:t>
            </a:r>
            <a:r>
              <a:rPr i="1" lang="en" sz="1600"/>
              <a:t>item_cost</a:t>
            </a:r>
            <a:r>
              <a:rPr lang="en" sz="1600"/>
              <a:t> has prices that can be in different currencies. </a:t>
            </a:r>
            <a:endParaRPr sz="1600"/>
          </a:p>
          <a:p>
            <a:pPr indent="-330200" lvl="0" marL="457200" rtl="0" algn="l">
              <a:lnSpc>
                <a:spcPct val="115000"/>
              </a:lnSpc>
              <a:spcBef>
                <a:spcPts val="0"/>
              </a:spcBef>
              <a:spcAft>
                <a:spcPts val="0"/>
              </a:spcAft>
              <a:buSzPts val="1600"/>
              <a:buChar char="●"/>
            </a:pPr>
            <a:r>
              <a:rPr lang="en" sz="1600"/>
              <a:t>All the values should be converted to one currency.</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id="345" name="Google Shape;345;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6" name="Google Shape;346;p58"/>
          <p:cNvSpPr txBox="1"/>
          <p:nvPr>
            <p:ph type="title"/>
          </p:nvPr>
        </p:nvSpPr>
        <p:spPr>
          <a:xfrm>
            <a:off x="213850" y="130475"/>
            <a:ext cx="8661600" cy="9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For each field (input or target), is the meaning of the data consistent?</a:t>
            </a:r>
            <a:endParaRPr sz="2800">
              <a:solidFill>
                <a:srgbClr val="4A86E8"/>
              </a:solidFill>
            </a:endParaRPr>
          </a:p>
        </p:txBody>
      </p:sp>
      <p:sp>
        <p:nvSpPr>
          <p:cNvPr id="347" name="Google Shape;347;p5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48" name="Google Shape;348;p58"/>
          <p:cNvSpPr txBox="1"/>
          <p:nvPr/>
        </p:nvSpPr>
        <p:spPr>
          <a:xfrm>
            <a:off x="213850" y="1388100"/>
            <a:ext cx="85776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the data is inconsistent in a field </a:t>
            </a:r>
            <a:r>
              <a:rPr i="1" lang="en" sz="1600"/>
              <a:t>item_price</a:t>
            </a:r>
            <a:r>
              <a:rPr lang="en" sz="1600"/>
              <a:t> where some values record the wholesale price and some values instead record the retail price. </a:t>
            </a:r>
            <a:endParaRPr sz="1600"/>
          </a:p>
          <a:p>
            <a:pPr indent="-330200" lvl="0" marL="457200" rtl="0" algn="l">
              <a:lnSpc>
                <a:spcPct val="115000"/>
              </a:lnSpc>
              <a:spcBef>
                <a:spcPts val="0"/>
              </a:spcBef>
              <a:spcAft>
                <a:spcPts val="0"/>
              </a:spcAft>
              <a:buSzPts val="1600"/>
              <a:buChar char="●"/>
            </a:pPr>
            <a:r>
              <a:rPr lang="en" sz="1600"/>
              <a:t>If it is not possible to determine the meaning of each value, the data field may not be useful for ML. Try to make all the values consistent. </a:t>
            </a:r>
            <a:endParaRPr sz="1600"/>
          </a:p>
          <a:p>
            <a:pPr indent="-330200" lvl="0" marL="457200" rtl="0" algn="l">
              <a:lnSpc>
                <a:spcPct val="115000"/>
              </a:lnSpc>
              <a:spcBef>
                <a:spcPts val="0"/>
              </a:spcBef>
              <a:spcAft>
                <a:spcPts val="0"/>
              </a:spcAft>
              <a:buSzPts val="1600"/>
              <a:buChar char="●"/>
            </a:pPr>
            <a:r>
              <a:rPr lang="en" sz="1600"/>
              <a:t>If that is not possible, create a new feature that identifies the meaning (for example, wholesale price or retail price). </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pic>
        <p:nvPicPr>
          <p:cNvPr id="353" name="Google Shape;353;p5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4" name="Google Shape;354;p59"/>
          <p:cNvSpPr txBox="1"/>
          <p:nvPr>
            <p:ph type="title"/>
          </p:nvPr>
        </p:nvSpPr>
        <p:spPr>
          <a:xfrm>
            <a:off x="213850" y="130475"/>
            <a:ext cx="8661600" cy="9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Is the same value recorded in the same way everywhere?</a:t>
            </a:r>
            <a:endParaRPr sz="2800">
              <a:solidFill>
                <a:srgbClr val="4A86E8"/>
              </a:solidFill>
            </a:endParaRPr>
          </a:p>
        </p:txBody>
      </p:sp>
      <p:sp>
        <p:nvSpPr>
          <p:cNvPr id="355" name="Google Shape;355;p5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56" name="Google Shape;356;p59"/>
          <p:cNvSpPr txBox="1"/>
          <p:nvPr/>
        </p:nvSpPr>
        <p:spPr>
          <a:xfrm>
            <a:off x="213850" y="1388100"/>
            <a:ext cx="85776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in a field </a:t>
            </a:r>
            <a:r>
              <a:rPr i="1" lang="en" sz="1600"/>
              <a:t>job_title</a:t>
            </a:r>
            <a:r>
              <a:rPr lang="en" sz="1600"/>
              <a:t> , if “Engineer” is recorded in multiple ways such as </a:t>
            </a:r>
            <a:r>
              <a:rPr i="1" lang="en" sz="1600"/>
              <a:t>engineer</a:t>
            </a:r>
            <a:r>
              <a:rPr lang="en" sz="1600"/>
              <a:t> , </a:t>
            </a:r>
            <a:r>
              <a:rPr i="1" lang="en" sz="1600"/>
              <a:t>Eng</a:t>
            </a:r>
            <a:r>
              <a:rPr lang="en" sz="1600"/>
              <a:t> , and </a:t>
            </a:r>
            <a:r>
              <a:rPr i="1" lang="en" sz="1600"/>
              <a:t>eng</a:t>
            </a:r>
            <a:r>
              <a:rPr lang="en" sz="1600"/>
              <a:t> , then the same value is not represented consistently. </a:t>
            </a:r>
            <a:endParaRPr sz="1600"/>
          </a:p>
          <a:p>
            <a:pPr indent="-330200" lvl="0" marL="457200" rtl="0" algn="l">
              <a:lnSpc>
                <a:spcPct val="115000"/>
              </a:lnSpc>
              <a:spcBef>
                <a:spcPts val="0"/>
              </a:spcBef>
              <a:spcAft>
                <a:spcPts val="0"/>
              </a:spcAft>
              <a:buSzPts val="1600"/>
              <a:buChar char="●"/>
            </a:pPr>
            <a:r>
              <a:rPr lang="en" sz="1600"/>
              <a:t>To improve the ML outcome, any such inconsistency should be identified and made consistent.</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p6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2" name="Google Shape;362;p60"/>
          <p:cNvSpPr txBox="1"/>
          <p:nvPr>
            <p:ph type="title"/>
          </p:nvPr>
        </p:nvSpPr>
        <p:spPr>
          <a:xfrm>
            <a:off x="213850" y="1304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63" name="Google Shape;363;p6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64" name="Google Shape;364;p60"/>
          <p:cNvSpPr txBox="1"/>
          <p:nvPr/>
        </p:nvSpPr>
        <p:spPr>
          <a:xfrm>
            <a:off x="2621150" y="1453800"/>
            <a:ext cx="5938200" cy="182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t>Essential check</a:t>
            </a:r>
            <a:endParaRPr sz="1900"/>
          </a:p>
          <a:p>
            <a:pPr indent="0" lvl="0" marL="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rPr lang="en" sz="1900"/>
              <a:t>Additional check</a:t>
            </a:r>
            <a:endParaRPr sz="1900"/>
          </a:p>
          <a:p>
            <a:pPr indent="0" lvl="0" marL="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rPr b="1" lang="en" sz="1900"/>
              <a:t>Data preparation</a:t>
            </a:r>
            <a:endParaRPr b="1" sz="1900"/>
          </a:p>
        </p:txBody>
      </p:sp>
      <p:pic>
        <p:nvPicPr>
          <p:cNvPr id="365" name="Google Shape;365;p6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6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1" name="Google Shape;371;p61"/>
          <p:cNvSpPr txBox="1"/>
          <p:nvPr>
            <p:ph type="title"/>
          </p:nvPr>
        </p:nvSpPr>
        <p:spPr>
          <a:xfrm>
            <a:off x="311700" y="8007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Data Preparation Tasks</a:t>
            </a:r>
            <a:endParaRPr>
              <a:solidFill>
                <a:srgbClr val="4A86E8"/>
              </a:solidFill>
            </a:endParaRPr>
          </a:p>
        </p:txBody>
      </p:sp>
      <p:sp>
        <p:nvSpPr>
          <p:cNvPr id="372" name="Google Shape;372;p61"/>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73" name="Google Shape;373;p61"/>
          <p:cNvSpPr txBox="1"/>
          <p:nvPr/>
        </p:nvSpPr>
        <p:spPr>
          <a:xfrm>
            <a:off x="966300" y="1655550"/>
            <a:ext cx="78660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The following tasks will help you prepare the data for ML. </a:t>
            </a:r>
            <a:endParaRPr sz="1600"/>
          </a:p>
          <a:p>
            <a:pPr indent="-330200" lvl="0" marL="457200" rtl="0" algn="l">
              <a:lnSpc>
                <a:spcPct val="115000"/>
              </a:lnSpc>
              <a:spcBef>
                <a:spcPts val="0"/>
              </a:spcBef>
              <a:spcAft>
                <a:spcPts val="0"/>
              </a:spcAft>
              <a:buSzPts val="1600"/>
              <a:buChar char="●"/>
            </a:pPr>
            <a:r>
              <a:rPr lang="en" sz="1600"/>
              <a:t>This preparation can significantly accelerate the development of the ML model. </a:t>
            </a:r>
            <a:endParaRPr sz="1600"/>
          </a:p>
          <a:p>
            <a:pPr indent="-330200" lvl="0" marL="457200" rtl="0" algn="l">
              <a:lnSpc>
                <a:spcPct val="115000"/>
              </a:lnSpc>
              <a:spcBef>
                <a:spcPts val="0"/>
              </a:spcBef>
              <a:spcAft>
                <a:spcPts val="0"/>
              </a:spcAft>
              <a:buSzPts val="1600"/>
              <a:buChar char="●"/>
            </a:pPr>
            <a:r>
              <a:rPr lang="en" sz="1600"/>
              <a:t>Additionally, these tasks include some of the common ways to improve the speed and performance of your ML model.</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pic>
        <p:nvPicPr>
          <p:cNvPr id="378" name="Google Shape;378;p6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9" name="Google Shape;379;p62"/>
          <p:cNvSpPr txBox="1"/>
          <p:nvPr>
            <p:ph type="title"/>
          </p:nvPr>
        </p:nvSpPr>
        <p:spPr>
          <a:xfrm>
            <a:off x="213850" y="130475"/>
            <a:ext cx="8661600" cy="9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Integrate data from diverse input sources</a:t>
            </a:r>
            <a:endParaRPr sz="2800">
              <a:solidFill>
                <a:srgbClr val="4A86E8"/>
              </a:solidFill>
            </a:endParaRPr>
          </a:p>
        </p:txBody>
      </p:sp>
      <p:sp>
        <p:nvSpPr>
          <p:cNvPr id="380" name="Google Shape;380;p6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81" name="Google Shape;381;p62"/>
          <p:cNvSpPr txBox="1"/>
          <p:nvPr/>
        </p:nvSpPr>
        <p:spPr>
          <a:xfrm>
            <a:off x="213850" y="1388100"/>
            <a:ext cx="85776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paper documents, text files, image files, data warehouses, and slides can all contain useful information that you should integrate together.</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pic>
        <p:nvPicPr>
          <p:cNvPr id="386" name="Google Shape;386;p6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7" name="Google Shape;387;p63"/>
          <p:cNvSpPr txBox="1"/>
          <p:nvPr>
            <p:ph type="title"/>
          </p:nvPr>
        </p:nvSpPr>
        <p:spPr>
          <a:xfrm>
            <a:off x="213850" y="130475"/>
            <a:ext cx="8661600" cy="9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If your data is scattered, identify and consolidate it</a:t>
            </a:r>
            <a:endParaRPr sz="2800">
              <a:solidFill>
                <a:srgbClr val="4A86E8"/>
              </a:solidFill>
            </a:endParaRPr>
          </a:p>
        </p:txBody>
      </p:sp>
      <p:sp>
        <p:nvSpPr>
          <p:cNvPr id="388" name="Google Shape;388;p6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89" name="Google Shape;389;p63"/>
          <p:cNvSpPr txBox="1"/>
          <p:nvPr/>
        </p:nvSpPr>
        <p:spPr>
          <a:xfrm>
            <a:off x="213850" y="1048175"/>
            <a:ext cx="85776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if the shipping address of some of your customers is stored under </a:t>
            </a:r>
            <a:r>
              <a:rPr i="1" lang="en" sz="1600"/>
              <a:t>mailing_address</a:t>
            </a:r>
            <a:r>
              <a:rPr lang="en" sz="1600"/>
              <a:t> and the rest under </a:t>
            </a:r>
            <a:r>
              <a:rPr i="1" lang="en" sz="1600"/>
              <a:t>shipping_address</a:t>
            </a:r>
            <a:r>
              <a:rPr lang="en" sz="1600"/>
              <a:t>, identify this fact and, if possible, consolidate the two into one feature. </a:t>
            </a:r>
            <a:endParaRPr sz="1600"/>
          </a:p>
          <a:p>
            <a:pPr indent="-330200" lvl="0" marL="457200" rtl="0" algn="l">
              <a:lnSpc>
                <a:spcPct val="115000"/>
              </a:lnSpc>
              <a:spcBef>
                <a:spcPts val="0"/>
              </a:spcBef>
              <a:spcAft>
                <a:spcPts val="0"/>
              </a:spcAft>
              <a:buSzPts val="1600"/>
              <a:buChar char="●"/>
            </a:pPr>
            <a:r>
              <a:rPr lang="en" sz="1600"/>
              <a:t>Consolidating your data can ease handling of the data and interpretability of the model.</a:t>
            </a:r>
            <a:endParaRPr sz="1600"/>
          </a:p>
          <a:p>
            <a:pPr indent="-330200" lvl="0" marL="457200" rtl="0" algn="l">
              <a:lnSpc>
                <a:spcPct val="115000"/>
              </a:lnSpc>
              <a:spcBef>
                <a:spcPts val="0"/>
              </a:spcBef>
              <a:spcAft>
                <a:spcPts val="0"/>
              </a:spcAft>
              <a:buSzPts val="1600"/>
              <a:buChar char="●"/>
            </a:pPr>
            <a:r>
              <a:rPr lang="en" sz="1600"/>
              <a:t>However, if</a:t>
            </a:r>
            <a:r>
              <a:rPr lang="en" sz="1600"/>
              <a:t> the redundant values stored in two different places do not match, do not arbitrarily drop one.</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pic>
        <p:nvPicPr>
          <p:cNvPr id="394" name="Google Shape;394;p6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5" name="Google Shape;395;p64"/>
          <p:cNvSpPr txBox="1"/>
          <p:nvPr>
            <p:ph type="title"/>
          </p:nvPr>
        </p:nvSpPr>
        <p:spPr>
          <a:xfrm>
            <a:off x="213850" y="130475"/>
            <a:ext cx="8661600" cy="9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Identify and impute missing values</a:t>
            </a:r>
            <a:endParaRPr sz="2800">
              <a:solidFill>
                <a:srgbClr val="4A86E8"/>
              </a:solidFill>
            </a:endParaRPr>
          </a:p>
        </p:txBody>
      </p:sp>
      <p:sp>
        <p:nvSpPr>
          <p:cNvPr id="396" name="Google Shape;396;p64"/>
          <p:cNvSpPr txBox="1"/>
          <p:nvPr>
            <p:ph idx="12" type="sldNum"/>
          </p:nvPr>
        </p:nvSpPr>
        <p:spPr>
          <a:xfrm>
            <a:off x="6260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97" name="Google Shape;397;p64"/>
          <p:cNvSpPr txBox="1"/>
          <p:nvPr/>
        </p:nvSpPr>
        <p:spPr>
          <a:xfrm>
            <a:off x="213850" y="1048175"/>
            <a:ext cx="85776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Make sure you don’t lose any information during the imputation. </a:t>
            </a:r>
            <a:endParaRPr sz="1600"/>
          </a:p>
          <a:p>
            <a:pPr indent="-330200" lvl="0" marL="457200" rtl="0" algn="l">
              <a:lnSpc>
                <a:spcPct val="115000"/>
              </a:lnSpc>
              <a:spcBef>
                <a:spcPts val="0"/>
              </a:spcBef>
              <a:spcAft>
                <a:spcPts val="0"/>
              </a:spcAft>
              <a:buSzPts val="1600"/>
              <a:buChar char="●"/>
            </a:pPr>
            <a:r>
              <a:rPr lang="en" sz="1600"/>
              <a:t>For example, for a feature </a:t>
            </a:r>
            <a:r>
              <a:rPr i="1" lang="en" sz="1600"/>
              <a:t>payment_amount</a:t>
            </a:r>
            <a:r>
              <a:rPr lang="en" sz="1600"/>
              <a:t> that contains both None and NA, create two new features named </a:t>
            </a:r>
            <a:r>
              <a:rPr i="1" lang="en" sz="1600"/>
              <a:t>payment_amount_is_None</a:t>
            </a:r>
            <a:r>
              <a:rPr lang="en" sz="1600"/>
              <a:t> and </a:t>
            </a:r>
            <a:r>
              <a:rPr i="1" lang="en" sz="1600"/>
              <a:t>payment_amount_is_NA</a:t>
            </a:r>
            <a:r>
              <a:rPr lang="en" sz="1600"/>
              <a:t> and record whether the feature is None or NA, respectively. </a:t>
            </a:r>
            <a:endParaRPr sz="1600"/>
          </a:p>
          <a:p>
            <a:pPr indent="-330200" lvl="0" marL="457200" rtl="0" algn="l">
              <a:lnSpc>
                <a:spcPct val="115000"/>
              </a:lnSpc>
              <a:spcBef>
                <a:spcPts val="0"/>
              </a:spcBef>
              <a:spcAft>
                <a:spcPts val="0"/>
              </a:spcAft>
              <a:buSzPts val="1600"/>
              <a:buChar char="●"/>
            </a:pPr>
            <a:r>
              <a:rPr lang="en" sz="1600"/>
              <a:t>This way, you capture hidden information in missing values. </a:t>
            </a:r>
            <a:endParaRPr sz="1600"/>
          </a:p>
          <a:p>
            <a:pPr indent="-330200" lvl="0" marL="457200" rtl="0" algn="l">
              <a:lnSpc>
                <a:spcPct val="115000"/>
              </a:lnSpc>
              <a:spcBef>
                <a:spcPts val="0"/>
              </a:spcBef>
              <a:spcAft>
                <a:spcPts val="0"/>
              </a:spcAft>
              <a:buSzPts val="1600"/>
              <a:buChar char="●"/>
            </a:pPr>
            <a:r>
              <a:rPr lang="en" sz="1600"/>
              <a:t>If None means no payment and NA means information was not recorded, the ML model learns the difference.</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p6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03" name="Google Shape;403;p65"/>
          <p:cNvSpPr txBox="1"/>
          <p:nvPr>
            <p:ph type="title"/>
          </p:nvPr>
        </p:nvSpPr>
        <p:spPr>
          <a:xfrm>
            <a:off x="213850" y="130475"/>
            <a:ext cx="8661600" cy="9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Remove all sources of noise from your data</a:t>
            </a:r>
            <a:endParaRPr sz="2800">
              <a:solidFill>
                <a:srgbClr val="4A86E8"/>
              </a:solidFill>
            </a:endParaRPr>
          </a:p>
        </p:txBody>
      </p:sp>
      <p:sp>
        <p:nvSpPr>
          <p:cNvPr id="404" name="Google Shape;404;p6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05" name="Google Shape;405;p65"/>
          <p:cNvSpPr txBox="1"/>
          <p:nvPr/>
        </p:nvSpPr>
        <p:spPr>
          <a:xfrm>
            <a:off x="213850" y="1048175"/>
            <a:ext cx="85776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Treat noise similarly to errors. Identify and remove as much as possible. </a:t>
            </a:r>
            <a:endParaRPr sz="1600"/>
          </a:p>
          <a:p>
            <a:pPr indent="-330200" lvl="0" marL="457200" rtl="0" algn="l">
              <a:lnSpc>
                <a:spcPct val="115000"/>
              </a:lnSpc>
              <a:spcBef>
                <a:spcPts val="0"/>
              </a:spcBef>
              <a:spcAft>
                <a:spcPts val="0"/>
              </a:spcAft>
              <a:buSzPts val="1600"/>
              <a:buChar char="●"/>
            </a:pPr>
            <a:r>
              <a:rPr lang="en" sz="1600"/>
              <a:t>For example, apply notch filters to reduce periodic noise from images before doing image classification. Or, to do NLP on scanned documents, first remove any scanning artifacts and irrelevant material (for example, a copier cover page) that is not useful for the ML model.</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92" name="Google Shape;192;p39"/>
          <p:cNvSpPr txBox="1"/>
          <p:nvPr>
            <p:ph type="title"/>
          </p:nvPr>
        </p:nvSpPr>
        <p:spPr>
          <a:xfrm>
            <a:off x="213850" y="1304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93" name="Google Shape;193;p3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94" name="Google Shape;194;p39"/>
          <p:cNvSpPr txBox="1"/>
          <p:nvPr/>
        </p:nvSpPr>
        <p:spPr>
          <a:xfrm>
            <a:off x="2621150" y="1453800"/>
            <a:ext cx="5938200" cy="182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900"/>
              <a:t>Essential checks</a:t>
            </a:r>
            <a:endParaRPr b="1" sz="1900"/>
          </a:p>
          <a:p>
            <a:pPr indent="0" lvl="0" marL="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rPr lang="en" sz="1900"/>
              <a:t>Additional checks</a:t>
            </a:r>
            <a:endParaRPr sz="1900"/>
          </a:p>
          <a:p>
            <a:pPr indent="0" lvl="0" marL="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rPr lang="en" sz="1900"/>
              <a:t>Data preparation</a:t>
            </a:r>
            <a:endParaRPr sz="1900"/>
          </a:p>
        </p:txBody>
      </p:sp>
      <p:pic>
        <p:nvPicPr>
          <p:cNvPr id="195" name="Google Shape;195;p39"/>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pic>
        <p:nvPicPr>
          <p:cNvPr id="410" name="Google Shape;410;p6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11" name="Google Shape;411;p66"/>
          <p:cNvSpPr txBox="1"/>
          <p:nvPr>
            <p:ph type="title"/>
          </p:nvPr>
        </p:nvSpPr>
        <p:spPr>
          <a:xfrm>
            <a:off x="213850" y="130475"/>
            <a:ext cx="8661600" cy="9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Create new features that improve predicting the target</a:t>
            </a:r>
            <a:endParaRPr sz="2800">
              <a:solidFill>
                <a:srgbClr val="4A86E8"/>
              </a:solidFill>
            </a:endParaRPr>
          </a:p>
        </p:txBody>
      </p:sp>
      <p:sp>
        <p:nvSpPr>
          <p:cNvPr id="412" name="Google Shape;412;p6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13" name="Google Shape;413;p66"/>
          <p:cNvSpPr txBox="1"/>
          <p:nvPr/>
        </p:nvSpPr>
        <p:spPr>
          <a:xfrm>
            <a:off x="143975" y="1481450"/>
            <a:ext cx="85776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This is called feature engineering . </a:t>
            </a:r>
            <a:endParaRPr sz="1600"/>
          </a:p>
          <a:p>
            <a:pPr indent="-330200" lvl="0" marL="457200" rtl="0" algn="l">
              <a:lnSpc>
                <a:spcPct val="115000"/>
              </a:lnSpc>
              <a:spcBef>
                <a:spcPts val="0"/>
              </a:spcBef>
              <a:spcAft>
                <a:spcPts val="0"/>
              </a:spcAft>
              <a:buSzPts val="1600"/>
              <a:buChar char="●"/>
            </a:pPr>
            <a:r>
              <a:rPr lang="en" sz="1600"/>
              <a:t>Be careful that the new features don’t lead to pitfalls such as data leakage.</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pic>
        <p:nvPicPr>
          <p:cNvPr id="418" name="Google Shape;418;p6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19" name="Google Shape;419;p67"/>
          <p:cNvSpPr txBox="1"/>
          <p:nvPr>
            <p:ph type="title"/>
          </p:nvPr>
        </p:nvSpPr>
        <p:spPr>
          <a:xfrm>
            <a:off x="213850" y="130475"/>
            <a:ext cx="8661600" cy="9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Identify and remove all sources of data leakage</a:t>
            </a:r>
            <a:endParaRPr sz="2800">
              <a:solidFill>
                <a:srgbClr val="4A86E8"/>
              </a:solidFill>
            </a:endParaRPr>
          </a:p>
        </p:txBody>
      </p:sp>
      <p:sp>
        <p:nvSpPr>
          <p:cNvPr id="420" name="Google Shape;420;p6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21" name="Google Shape;421;p67"/>
          <p:cNvSpPr txBox="1"/>
          <p:nvPr/>
        </p:nvSpPr>
        <p:spPr>
          <a:xfrm>
            <a:off x="255850" y="1048175"/>
            <a:ext cx="85776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Data leakage happens if you train your model using predictive information that won’t be available at serving time (that is, prediction time). </a:t>
            </a:r>
            <a:endParaRPr sz="1600"/>
          </a:p>
          <a:p>
            <a:pPr indent="-330200" lvl="0" marL="457200" rtl="0" algn="l">
              <a:lnSpc>
                <a:spcPct val="115000"/>
              </a:lnSpc>
              <a:spcBef>
                <a:spcPts val="0"/>
              </a:spcBef>
              <a:spcAft>
                <a:spcPts val="0"/>
              </a:spcAft>
              <a:buSzPts val="1600"/>
              <a:buChar char="●"/>
            </a:pPr>
            <a:r>
              <a:rPr lang="en" sz="1600"/>
              <a:t>For example, suppose you’d like to use the electronic health records (hundreds of fields of data) to predict whether someone would need surgery. </a:t>
            </a:r>
            <a:endParaRPr sz="1600"/>
          </a:p>
          <a:p>
            <a:pPr indent="-330200" lvl="0" marL="457200" rtl="0" algn="l">
              <a:lnSpc>
                <a:spcPct val="115000"/>
              </a:lnSpc>
              <a:spcBef>
                <a:spcPts val="0"/>
              </a:spcBef>
              <a:spcAft>
                <a:spcPts val="0"/>
              </a:spcAft>
              <a:buSzPts val="1600"/>
              <a:buChar char="●"/>
            </a:pPr>
            <a:r>
              <a:rPr lang="en" sz="1600"/>
              <a:t>Drop the field </a:t>
            </a:r>
            <a:r>
              <a:rPr i="1" lang="en" sz="1600"/>
              <a:t>surgery_room_number</a:t>
            </a:r>
            <a:r>
              <a:rPr lang="en" sz="1600"/>
              <a:t> . Otherwise, the model can learn that whoever had a valid value for this field also had surgery.</a:t>
            </a:r>
            <a:endParaRPr sz="16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pic>
        <p:nvPicPr>
          <p:cNvPr id="426" name="Google Shape;426;p6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27" name="Google Shape;427;p68"/>
          <p:cNvSpPr txBox="1"/>
          <p:nvPr>
            <p:ph type="title"/>
          </p:nvPr>
        </p:nvSpPr>
        <p:spPr>
          <a:xfrm>
            <a:off x="213850" y="130475"/>
            <a:ext cx="8661600" cy="9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Integrate all the features of an instance into one object</a:t>
            </a:r>
            <a:endParaRPr sz="2800">
              <a:solidFill>
                <a:srgbClr val="4A86E8"/>
              </a:solidFill>
            </a:endParaRPr>
          </a:p>
        </p:txBody>
      </p:sp>
      <p:sp>
        <p:nvSpPr>
          <p:cNvPr id="428" name="Google Shape;428;p6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29" name="Google Shape;429;p68"/>
          <p:cNvSpPr txBox="1"/>
          <p:nvPr/>
        </p:nvSpPr>
        <p:spPr>
          <a:xfrm>
            <a:off x="255850" y="1048175"/>
            <a:ext cx="85776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suppose your data is stored in a relational database across multiple tables such as user profile, account info, click history, and so on. </a:t>
            </a:r>
            <a:endParaRPr sz="1600"/>
          </a:p>
          <a:p>
            <a:pPr indent="-330200" lvl="0" marL="457200" rtl="0" algn="l">
              <a:lnSpc>
                <a:spcPct val="115000"/>
              </a:lnSpc>
              <a:spcBef>
                <a:spcPts val="0"/>
              </a:spcBef>
              <a:spcAft>
                <a:spcPts val="0"/>
              </a:spcAft>
              <a:buSzPts val="1600"/>
              <a:buChar char="●"/>
            </a:pPr>
            <a:r>
              <a:rPr lang="en" sz="1600"/>
              <a:t>Integrate (that is, denormalize) those tables into one single table in which each row contains one instance with all the relevant information.</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pic>
        <p:nvPicPr>
          <p:cNvPr id="434" name="Google Shape;434;p6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35" name="Google Shape;435;p69"/>
          <p:cNvSpPr txBox="1"/>
          <p:nvPr>
            <p:ph type="title"/>
          </p:nvPr>
        </p:nvSpPr>
        <p:spPr>
          <a:xfrm>
            <a:off x="213850" y="130475"/>
            <a:ext cx="8661600" cy="9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Implement data quality checks</a:t>
            </a:r>
            <a:endParaRPr sz="2800">
              <a:solidFill>
                <a:srgbClr val="4A86E8"/>
              </a:solidFill>
            </a:endParaRPr>
          </a:p>
        </p:txBody>
      </p:sp>
      <p:sp>
        <p:nvSpPr>
          <p:cNvPr id="436" name="Google Shape;436;p6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37" name="Google Shape;437;p69"/>
          <p:cNvSpPr txBox="1"/>
          <p:nvPr/>
        </p:nvSpPr>
        <p:spPr>
          <a:xfrm>
            <a:off x="283200" y="885725"/>
            <a:ext cx="8577600" cy="2413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There are no missing values.</a:t>
            </a:r>
            <a:endParaRPr sz="1600"/>
          </a:p>
          <a:p>
            <a:pPr indent="-330200" lvl="0" marL="457200" rtl="0" algn="l">
              <a:lnSpc>
                <a:spcPct val="115000"/>
              </a:lnSpc>
              <a:spcBef>
                <a:spcPts val="0"/>
              </a:spcBef>
              <a:spcAft>
                <a:spcPts val="0"/>
              </a:spcAft>
              <a:buSzPts val="1600"/>
              <a:buChar char="●"/>
            </a:pPr>
            <a:r>
              <a:rPr lang="en" sz="1600"/>
              <a:t>There are no erroneous values.</a:t>
            </a:r>
            <a:endParaRPr sz="1600"/>
          </a:p>
          <a:p>
            <a:pPr indent="-330200" lvl="0" marL="457200" rtl="0" algn="l">
              <a:lnSpc>
                <a:spcPct val="115000"/>
              </a:lnSpc>
              <a:spcBef>
                <a:spcPts val="0"/>
              </a:spcBef>
              <a:spcAft>
                <a:spcPts val="0"/>
              </a:spcAft>
              <a:buSzPts val="1600"/>
              <a:buChar char="●"/>
            </a:pPr>
            <a:r>
              <a:rPr lang="en" sz="1600"/>
              <a:t>There are no duplicate values.</a:t>
            </a:r>
            <a:endParaRPr sz="1600"/>
          </a:p>
          <a:p>
            <a:pPr indent="-330200" lvl="0" marL="457200" rtl="0" algn="l">
              <a:lnSpc>
                <a:spcPct val="115000"/>
              </a:lnSpc>
              <a:spcBef>
                <a:spcPts val="0"/>
              </a:spcBef>
              <a:spcAft>
                <a:spcPts val="0"/>
              </a:spcAft>
              <a:buSzPts val="1600"/>
              <a:buChar char="●"/>
            </a:pPr>
            <a:r>
              <a:rPr lang="en" sz="1600"/>
              <a:t>There are no denormalization mistakes (for example, incorrect mappings)</a:t>
            </a:r>
            <a:endParaRPr sz="1600"/>
          </a:p>
          <a:p>
            <a:pPr indent="-330200" lvl="0" marL="457200" rtl="0" algn="l">
              <a:lnSpc>
                <a:spcPct val="115000"/>
              </a:lnSpc>
              <a:spcBef>
                <a:spcPts val="0"/>
              </a:spcBef>
              <a:spcAft>
                <a:spcPts val="0"/>
              </a:spcAft>
              <a:buSzPts val="1600"/>
              <a:buChar char="●"/>
            </a:pPr>
            <a:r>
              <a:rPr lang="en" sz="1600"/>
              <a:t>The distribution of features and label are as expected. If you expect a specific feature to have a mean of zero, it is alarming if the mean of the values are three standard deviations away from zero.</a:t>
            </a:r>
            <a:endParaRPr sz="1600"/>
          </a:p>
          <a:p>
            <a:pPr indent="-330200" lvl="0" marL="457200" rtl="0" algn="l">
              <a:lnSpc>
                <a:spcPct val="115000"/>
              </a:lnSpc>
              <a:spcBef>
                <a:spcPts val="0"/>
              </a:spcBef>
              <a:spcAft>
                <a:spcPts val="0"/>
              </a:spcAft>
              <a:buSzPts val="1600"/>
              <a:buChar char="●"/>
            </a:pPr>
            <a:r>
              <a:rPr lang="en" sz="1600"/>
              <a:t>There is consistency between testing and training, including no data leakage.</a:t>
            </a:r>
            <a:endParaRPr sz="16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pic>
        <p:nvPicPr>
          <p:cNvPr id="442" name="Google Shape;442;p70"/>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443" name="Google Shape;443;p70"/>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44" name="Google Shape;444;p70"/>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45" name="Google Shape;445;p70"/>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is NOT an essential question for checking AI/ML readiness ?</a:t>
            </a:r>
            <a:endParaRPr sz="1800">
              <a:latin typeface="Roboto"/>
              <a:ea typeface="Roboto"/>
              <a:cs typeface="Roboto"/>
              <a:sym typeface="Roboto"/>
            </a:endParaRPr>
          </a:p>
        </p:txBody>
      </p:sp>
      <p:sp>
        <p:nvSpPr>
          <p:cNvPr id="446" name="Google Shape;446;p70"/>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47" name="Google Shape;447;p70"/>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Do you already have labeled data?</a:t>
            </a:r>
            <a:endParaRPr/>
          </a:p>
          <a:p>
            <a:pPr indent="-317500" lvl="0" marL="457200" rtl="0" algn="l">
              <a:spcBef>
                <a:spcPts val="0"/>
              </a:spcBef>
              <a:spcAft>
                <a:spcPts val="0"/>
              </a:spcAft>
              <a:buSzPts val="1400"/>
              <a:buChar char="❏"/>
            </a:pPr>
            <a:r>
              <a:rPr lang="en"/>
              <a:t>Is your data correct/accurate?</a:t>
            </a:r>
            <a:endParaRPr/>
          </a:p>
          <a:p>
            <a:pPr indent="-317500" lvl="0" marL="457200" rtl="0" algn="l">
              <a:spcBef>
                <a:spcPts val="0"/>
              </a:spcBef>
              <a:spcAft>
                <a:spcPts val="0"/>
              </a:spcAft>
              <a:buSzPts val="1400"/>
              <a:buChar char="❏"/>
            </a:pPr>
            <a:r>
              <a:rPr lang="en"/>
              <a:t>Is your data unbiased?</a:t>
            </a:r>
            <a:endParaRPr/>
          </a:p>
          <a:p>
            <a:pPr indent="-317500" lvl="0" marL="457200" rtl="0" algn="l">
              <a:spcBef>
                <a:spcPts val="0"/>
              </a:spcBef>
              <a:spcAft>
                <a:spcPts val="0"/>
              </a:spcAft>
              <a:buSzPts val="1400"/>
              <a:buChar char="❏"/>
            </a:pPr>
            <a:r>
              <a:rPr lang="en"/>
              <a:t>Do you have enough data?</a:t>
            </a:r>
            <a:endParaRPr/>
          </a:p>
        </p:txBody>
      </p:sp>
      <p:sp>
        <p:nvSpPr>
          <p:cNvPr id="448" name="Google Shape;448;p70"/>
          <p:cNvSpPr txBox="1"/>
          <p:nvPr/>
        </p:nvSpPr>
        <p:spPr>
          <a:xfrm>
            <a:off x="405900" y="18216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should you ask for your data?</a:t>
            </a:r>
            <a:endParaRPr sz="1800">
              <a:latin typeface="Roboto"/>
              <a:ea typeface="Roboto"/>
              <a:cs typeface="Roboto"/>
              <a:sym typeface="Roboto"/>
            </a:endParaRPr>
          </a:p>
        </p:txBody>
      </p:sp>
      <p:sp>
        <p:nvSpPr>
          <p:cNvPr id="449" name="Google Shape;449;p70"/>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a:t>
            </a:r>
            <a:r>
              <a:rPr lang="en"/>
              <a:t>oes the data have the same unit?</a:t>
            </a:r>
            <a:endParaRPr/>
          </a:p>
          <a:p>
            <a:pPr indent="-317500" lvl="0" marL="457200" rtl="0" algn="l">
              <a:spcBef>
                <a:spcPts val="0"/>
              </a:spcBef>
              <a:spcAft>
                <a:spcPts val="0"/>
              </a:spcAft>
              <a:buSzPts val="1400"/>
              <a:buChar char="❏"/>
            </a:pPr>
            <a:r>
              <a:rPr lang="en"/>
              <a:t>I</a:t>
            </a:r>
            <a:r>
              <a:rPr lang="en"/>
              <a:t>s the meaning of the data consistent?</a:t>
            </a:r>
            <a:endParaRPr/>
          </a:p>
          <a:p>
            <a:pPr indent="-317500" lvl="0" marL="457200" rtl="0" algn="l">
              <a:spcBef>
                <a:spcPts val="0"/>
              </a:spcBef>
              <a:spcAft>
                <a:spcPts val="0"/>
              </a:spcAft>
              <a:buSzPts val="1400"/>
              <a:buChar char="❏"/>
            </a:pPr>
            <a:r>
              <a:rPr lang="en"/>
              <a:t>Is the same value recorded in the same way everywhere?</a:t>
            </a:r>
            <a:endParaRPr/>
          </a:p>
          <a:p>
            <a:pPr indent="-317500" lvl="0" marL="457200" rtl="0" algn="l">
              <a:spcBef>
                <a:spcPts val="0"/>
              </a:spcBef>
              <a:spcAft>
                <a:spcPts val="0"/>
              </a:spcAft>
              <a:buSzPts val="1400"/>
              <a:buChar char="❏"/>
            </a:pPr>
            <a:r>
              <a:rPr lang="en"/>
              <a:t>All of the above</a:t>
            </a:r>
            <a:endParaRPr/>
          </a:p>
        </p:txBody>
      </p:sp>
      <p:sp>
        <p:nvSpPr>
          <p:cNvPr id="450" name="Google Shape;450;p70"/>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kind of data quality checks should you use for your data?</a:t>
            </a:r>
            <a:endParaRPr sz="1800">
              <a:latin typeface="Roboto"/>
              <a:ea typeface="Roboto"/>
              <a:cs typeface="Roboto"/>
              <a:sym typeface="Roboto"/>
            </a:endParaRPr>
          </a:p>
        </p:txBody>
      </p:sp>
      <p:sp>
        <p:nvSpPr>
          <p:cNvPr id="451" name="Google Shape;451;p70"/>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Check if there</a:t>
            </a:r>
            <a:r>
              <a:rPr lang="en"/>
              <a:t> are missing values.</a:t>
            </a:r>
            <a:endParaRPr/>
          </a:p>
          <a:p>
            <a:pPr indent="-317500" lvl="0" marL="457200" rtl="0" algn="l">
              <a:spcBef>
                <a:spcPts val="0"/>
              </a:spcBef>
              <a:spcAft>
                <a:spcPts val="0"/>
              </a:spcAft>
              <a:buSzPts val="1400"/>
              <a:buChar char="❏"/>
            </a:pPr>
            <a:r>
              <a:rPr lang="en"/>
              <a:t>Check if there are erroneous values.</a:t>
            </a:r>
            <a:endParaRPr/>
          </a:p>
          <a:p>
            <a:pPr indent="-317500" lvl="0" marL="457200" rtl="0" algn="l">
              <a:spcBef>
                <a:spcPts val="0"/>
              </a:spcBef>
              <a:spcAft>
                <a:spcPts val="0"/>
              </a:spcAft>
              <a:buSzPts val="1400"/>
              <a:buChar char="❏"/>
            </a:pPr>
            <a:r>
              <a:rPr lang="en"/>
              <a:t>Check if there are duplicate values.</a:t>
            </a:r>
            <a:endParaRPr/>
          </a:p>
          <a:p>
            <a:pPr indent="-317500" lvl="0" marL="457200" rtl="0" algn="l">
              <a:spcBef>
                <a:spcPts val="0"/>
              </a:spcBef>
              <a:spcAft>
                <a:spcPts val="0"/>
              </a:spcAft>
              <a:buSzPts val="1400"/>
              <a:buChar char="❏"/>
            </a:pPr>
            <a:r>
              <a:rPr lang="en"/>
              <a:t>All of the above</a:t>
            </a:r>
            <a:endParaRPr/>
          </a:p>
        </p:txBody>
      </p:sp>
      <p:sp>
        <p:nvSpPr>
          <p:cNvPr id="452" name="Google Shape;452;p70"/>
          <p:cNvSpPr txBox="1"/>
          <p:nvPr/>
        </p:nvSpPr>
        <p:spPr>
          <a:xfrm>
            <a:off x="661900" y="1313025"/>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53" name="Google Shape;453;p70"/>
          <p:cNvSpPr txBox="1"/>
          <p:nvPr/>
        </p:nvSpPr>
        <p:spPr>
          <a:xfrm>
            <a:off x="661900" y="2796825"/>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54" name="Google Shape;454;p70"/>
          <p:cNvSpPr txBox="1"/>
          <p:nvPr/>
        </p:nvSpPr>
        <p:spPr>
          <a:xfrm>
            <a:off x="661900" y="41532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1000"/>
                                        <p:tgtEl>
                                          <p:spTgt spid="4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000"/>
                                        <p:tgtEl>
                                          <p:spTgt spid="4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1000"/>
                                        <p:tgtEl>
                                          <p:spTgt spid="4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pic>
        <p:nvPicPr>
          <p:cNvPr id="459" name="Google Shape;459;p7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60" name="Google Shape;460;p71"/>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References</a:t>
            </a:r>
            <a:endParaRPr>
              <a:solidFill>
                <a:srgbClr val="4A86E8"/>
              </a:solidFill>
            </a:endParaRPr>
          </a:p>
        </p:txBody>
      </p:sp>
      <p:sp>
        <p:nvSpPr>
          <p:cNvPr id="461" name="Google Shape;461;p71"/>
          <p:cNvSpPr txBox="1"/>
          <p:nvPr/>
        </p:nvSpPr>
        <p:spPr>
          <a:xfrm>
            <a:off x="311700" y="717650"/>
            <a:ext cx="86973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Google. Is My Data Any Good? A Pre-ML Checklist (https://services.google.com/fh/files/blogs/data-prep-checklist-ml-bd-wp-v2.pdf)</a:t>
            </a:r>
            <a:endParaRPr sz="1600"/>
          </a:p>
        </p:txBody>
      </p:sp>
      <p:sp>
        <p:nvSpPr>
          <p:cNvPr id="462" name="Google Shape;462;p7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1" name="Google Shape;201;p40"/>
          <p:cNvSpPr txBox="1"/>
          <p:nvPr>
            <p:ph type="title"/>
          </p:nvPr>
        </p:nvSpPr>
        <p:spPr>
          <a:xfrm>
            <a:off x="898200" y="1257300"/>
            <a:ext cx="7347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Essential</a:t>
            </a:r>
            <a:r>
              <a:rPr lang="en">
                <a:solidFill>
                  <a:srgbClr val="4A86E8"/>
                </a:solidFill>
              </a:rPr>
              <a:t> Checks</a:t>
            </a:r>
            <a:endParaRPr>
              <a:solidFill>
                <a:srgbClr val="4A86E8"/>
              </a:solidFill>
            </a:endParaRPr>
          </a:p>
        </p:txBody>
      </p:sp>
      <p:sp>
        <p:nvSpPr>
          <p:cNvPr id="202" name="Google Shape;202;p40"/>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03" name="Google Shape;203;p40"/>
          <p:cNvSpPr txBox="1"/>
          <p:nvPr/>
        </p:nvSpPr>
        <p:spPr>
          <a:xfrm>
            <a:off x="548700" y="2096125"/>
            <a:ext cx="82695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Use the following questions to determine whether your data meets the minimum requirements for ML. </a:t>
            </a:r>
            <a:endParaRPr sz="1600"/>
          </a:p>
          <a:p>
            <a:pPr indent="-330200" lvl="0" marL="457200" rtl="0" algn="l">
              <a:lnSpc>
                <a:spcPct val="115000"/>
              </a:lnSpc>
              <a:spcBef>
                <a:spcPts val="0"/>
              </a:spcBef>
              <a:spcAft>
                <a:spcPts val="0"/>
              </a:spcAft>
              <a:buSzPts val="1600"/>
              <a:buChar char="●"/>
            </a:pPr>
            <a:r>
              <a:rPr lang="en" sz="1600"/>
              <a:t>The answers should all be “yes.” </a:t>
            </a:r>
            <a:endParaRPr sz="1600"/>
          </a:p>
          <a:p>
            <a:pPr indent="-330200" lvl="0" marL="457200" rtl="0" algn="l">
              <a:lnSpc>
                <a:spcPct val="115000"/>
              </a:lnSpc>
              <a:spcBef>
                <a:spcPts val="0"/>
              </a:spcBef>
              <a:spcAft>
                <a:spcPts val="0"/>
              </a:spcAft>
              <a:buSzPts val="1600"/>
              <a:buChar char="●"/>
            </a:pPr>
            <a:r>
              <a:rPr lang="en" sz="1600"/>
              <a:t>A “no” wouldn’t automatically disqualify your data, but you would most likely need to discuss it with a data scientist to explore the solutions and evaluate the limitations.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9" name="Google Shape;209;p41"/>
          <p:cNvSpPr txBox="1"/>
          <p:nvPr>
            <p:ph type="title"/>
          </p:nvPr>
        </p:nvSpPr>
        <p:spPr>
          <a:xfrm>
            <a:off x="213850" y="1304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Does the data include information that can predict the target?</a:t>
            </a:r>
            <a:endParaRPr>
              <a:solidFill>
                <a:srgbClr val="4A86E8"/>
              </a:solidFill>
            </a:endParaRPr>
          </a:p>
        </p:txBody>
      </p:sp>
      <p:sp>
        <p:nvSpPr>
          <p:cNvPr id="210" name="Google Shape;210;p4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11" name="Google Shape;211;p41"/>
          <p:cNvSpPr txBox="1"/>
          <p:nvPr/>
        </p:nvSpPr>
        <p:spPr>
          <a:xfrm>
            <a:off x="341550" y="1237199"/>
            <a:ext cx="84609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to detect a fraudulent credit card transaction, you’ll need to have information on the transaction amount, the transaction location, the card holder primary</a:t>
            </a:r>
            <a:endParaRPr sz="1600"/>
          </a:p>
          <a:p>
            <a:pPr indent="0" lvl="0" marL="457200" rtl="0" algn="l">
              <a:lnSpc>
                <a:spcPct val="115000"/>
              </a:lnSpc>
              <a:spcBef>
                <a:spcPts val="0"/>
              </a:spcBef>
              <a:spcAft>
                <a:spcPts val="0"/>
              </a:spcAft>
              <a:buNone/>
            </a:pPr>
            <a:r>
              <a:rPr lang="en" sz="1600"/>
              <a:t>location, and so on. </a:t>
            </a:r>
            <a:endParaRPr sz="1600"/>
          </a:p>
          <a:p>
            <a:pPr indent="-330200" lvl="0" marL="457200" rtl="0" algn="l">
              <a:lnSpc>
                <a:spcPct val="115000"/>
              </a:lnSpc>
              <a:spcBef>
                <a:spcPts val="0"/>
              </a:spcBef>
              <a:spcAft>
                <a:spcPts val="0"/>
              </a:spcAft>
              <a:buSzPts val="1600"/>
              <a:buChar char="●"/>
            </a:pPr>
            <a:r>
              <a:rPr lang="en" sz="1600"/>
              <a:t>Data such as the name of the cardholder is not useful.</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7" name="Google Shape;217;p42"/>
          <p:cNvSpPr txBox="1"/>
          <p:nvPr>
            <p:ph type="title"/>
          </p:nvPr>
        </p:nvSpPr>
        <p:spPr>
          <a:xfrm>
            <a:off x="213850" y="1304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Does the granularity of training and prediction match?</a:t>
            </a:r>
            <a:endParaRPr>
              <a:solidFill>
                <a:srgbClr val="4A86E8"/>
              </a:solidFill>
            </a:endParaRPr>
          </a:p>
        </p:txBody>
      </p:sp>
      <p:sp>
        <p:nvSpPr>
          <p:cNvPr id="218" name="Google Shape;218;p4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19" name="Google Shape;219;p42"/>
          <p:cNvSpPr txBox="1"/>
          <p:nvPr/>
        </p:nvSpPr>
        <p:spPr>
          <a:xfrm>
            <a:off x="341550" y="1237199"/>
            <a:ext cx="84609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if you want to predict the weather temperature hourly, but you have been recording the temperature once a day or once a week, your data doesn’t have enough signal. </a:t>
            </a:r>
            <a:endParaRPr sz="1600"/>
          </a:p>
          <a:p>
            <a:pPr indent="-330200" lvl="0" marL="457200" rtl="0" algn="l">
              <a:lnSpc>
                <a:spcPct val="115000"/>
              </a:lnSpc>
              <a:spcBef>
                <a:spcPts val="0"/>
              </a:spcBef>
              <a:spcAft>
                <a:spcPts val="0"/>
              </a:spcAft>
              <a:buSzPts val="1600"/>
              <a:buChar char="●"/>
            </a:pPr>
            <a:r>
              <a:rPr lang="en" sz="1600"/>
              <a:t>Similarly, you cannot predict a very granular characteristic based on aggregates.</a:t>
            </a:r>
            <a:endParaRPr sz="1600"/>
          </a:p>
          <a:p>
            <a:pPr indent="-330200" lvl="0" marL="457200" rtl="0" algn="l">
              <a:lnSpc>
                <a:spcPct val="115000"/>
              </a:lnSpc>
              <a:spcBef>
                <a:spcPts val="0"/>
              </a:spcBef>
              <a:spcAft>
                <a:spcPts val="0"/>
              </a:spcAft>
              <a:buSzPts val="1600"/>
              <a:buChar char="●"/>
            </a:pPr>
            <a:r>
              <a:rPr lang="en" sz="1600"/>
              <a:t>You can build a model to convert blurry images to sharp images, but you first need t</a:t>
            </a:r>
            <a:r>
              <a:rPr lang="en" sz="1600"/>
              <a:t>o </a:t>
            </a:r>
            <a:r>
              <a:rPr lang="en" sz="1600"/>
              <a:t>give it some sharp images as training data to learn from.</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5" name="Google Shape;225;p43"/>
          <p:cNvSpPr txBox="1"/>
          <p:nvPr>
            <p:ph type="title"/>
          </p:nvPr>
        </p:nvSpPr>
        <p:spPr>
          <a:xfrm>
            <a:off x="213850" y="1304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Do you already have labeled data?</a:t>
            </a:r>
            <a:endParaRPr sz="2700">
              <a:solidFill>
                <a:srgbClr val="4A86E8"/>
              </a:solidFill>
            </a:endParaRPr>
          </a:p>
        </p:txBody>
      </p:sp>
      <p:sp>
        <p:nvSpPr>
          <p:cNvPr id="226" name="Google Shape;226;p4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27" name="Google Shape;227;p43"/>
          <p:cNvSpPr txBox="1"/>
          <p:nvPr/>
        </p:nvSpPr>
        <p:spPr>
          <a:xfrm>
            <a:off x="396125" y="865149"/>
            <a:ext cx="8460900" cy="3601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Unless you are planning to do unsupervised learning, you will need labeled data.</a:t>
            </a:r>
            <a:endParaRPr sz="1500"/>
          </a:p>
          <a:p>
            <a:pPr indent="-323850" lvl="0" marL="457200" rtl="0" algn="l">
              <a:lnSpc>
                <a:spcPct val="115000"/>
              </a:lnSpc>
              <a:spcBef>
                <a:spcPts val="0"/>
              </a:spcBef>
              <a:spcAft>
                <a:spcPts val="0"/>
              </a:spcAft>
              <a:buSzPts val="1500"/>
              <a:buChar char="●"/>
            </a:pPr>
            <a:r>
              <a:rPr b="1" lang="en" sz="1500"/>
              <a:t>If you have a categorical target, you’ll need some labeled data for each of the categories</a:t>
            </a:r>
            <a:r>
              <a:rPr lang="en" sz="1500"/>
              <a:t>.</a:t>
            </a:r>
            <a:endParaRPr sz="1500"/>
          </a:p>
          <a:p>
            <a:pPr indent="-323850" lvl="1" marL="1371600" rtl="0" algn="l">
              <a:lnSpc>
                <a:spcPct val="115000"/>
              </a:lnSpc>
              <a:spcBef>
                <a:spcPts val="0"/>
              </a:spcBef>
              <a:spcAft>
                <a:spcPts val="0"/>
              </a:spcAft>
              <a:buSzPts val="1500"/>
              <a:buChar char="○"/>
            </a:pPr>
            <a:r>
              <a:rPr lang="en" sz="1500"/>
              <a:t>For example, in a spam email classification problem, you’ll need some examples both of correctly identified spam emails and of correctly identified non-spam emails. </a:t>
            </a:r>
            <a:endParaRPr sz="1500"/>
          </a:p>
          <a:p>
            <a:pPr indent="-323850" lvl="1" marL="1371600" rtl="0" algn="l">
              <a:lnSpc>
                <a:spcPct val="115000"/>
              </a:lnSpc>
              <a:spcBef>
                <a:spcPts val="0"/>
              </a:spcBef>
              <a:spcAft>
                <a:spcPts val="0"/>
              </a:spcAft>
              <a:buSzPts val="1500"/>
              <a:buChar char="○"/>
            </a:pPr>
            <a:r>
              <a:rPr lang="en" sz="1500"/>
              <a:t>You cannot build the model if you have examples for only one of the categories but not all.</a:t>
            </a:r>
            <a:endParaRPr sz="1500"/>
          </a:p>
          <a:p>
            <a:pPr indent="-323850" lvl="0" marL="457200" rtl="0" algn="l">
              <a:lnSpc>
                <a:spcPct val="115000"/>
              </a:lnSpc>
              <a:spcBef>
                <a:spcPts val="0"/>
              </a:spcBef>
              <a:spcAft>
                <a:spcPts val="0"/>
              </a:spcAft>
              <a:buSzPts val="1500"/>
              <a:buChar char="●"/>
            </a:pPr>
            <a:r>
              <a:rPr b="1" lang="en" sz="1500"/>
              <a:t>If you have a numerical target, you’ll need some labeled data for different ranges of Values</a:t>
            </a:r>
            <a:r>
              <a:rPr lang="en" sz="1500"/>
              <a:t>.</a:t>
            </a:r>
            <a:endParaRPr sz="1500"/>
          </a:p>
          <a:p>
            <a:pPr indent="-323850" lvl="1" marL="1371600" rtl="0" algn="l">
              <a:lnSpc>
                <a:spcPct val="115000"/>
              </a:lnSpc>
              <a:spcBef>
                <a:spcPts val="0"/>
              </a:spcBef>
              <a:spcAft>
                <a:spcPts val="0"/>
              </a:spcAft>
              <a:buSzPts val="1500"/>
              <a:buChar char="○"/>
            </a:pPr>
            <a:r>
              <a:rPr lang="en" sz="1500"/>
              <a:t>For example, if you want to predict the height of a person from her photo, you’ll need some photos of tall persons, of average-height persons, and of short persons, all with the correct heights assigned to them.</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3" name="Google Shape;233;p44"/>
          <p:cNvSpPr txBox="1"/>
          <p:nvPr>
            <p:ph type="title"/>
          </p:nvPr>
        </p:nvSpPr>
        <p:spPr>
          <a:xfrm>
            <a:off x="213850" y="1304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Is your data correct/accurate?</a:t>
            </a:r>
            <a:endParaRPr sz="2700">
              <a:solidFill>
                <a:srgbClr val="4A86E8"/>
              </a:solidFill>
            </a:endParaRPr>
          </a:p>
        </p:txBody>
      </p:sp>
      <p:sp>
        <p:nvSpPr>
          <p:cNvPr id="234" name="Google Shape;234;p4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35" name="Google Shape;235;p44"/>
          <p:cNvSpPr txBox="1"/>
          <p:nvPr/>
        </p:nvSpPr>
        <p:spPr>
          <a:xfrm>
            <a:off x="341550" y="779986"/>
            <a:ext cx="8460900" cy="2413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You cannot expect great performance from a model trained on data when the labels and/or features of that data are incorrect or inaccurate. </a:t>
            </a:r>
            <a:endParaRPr sz="1600"/>
          </a:p>
          <a:p>
            <a:pPr indent="-330200" lvl="0" marL="457200" rtl="0" algn="l">
              <a:lnSpc>
                <a:spcPct val="115000"/>
              </a:lnSpc>
              <a:spcBef>
                <a:spcPts val="0"/>
              </a:spcBef>
              <a:spcAft>
                <a:spcPts val="0"/>
              </a:spcAft>
              <a:buSzPts val="1600"/>
              <a:buChar char="●"/>
            </a:pPr>
            <a:r>
              <a:rPr lang="en" sz="1600"/>
              <a:t>If you have erroneous values in your data, for example, due to software or hardware failure, you should try to identify and impute the correct values as much as possible. </a:t>
            </a:r>
            <a:endParaRPr sz="1600"/>
          </a:p>
          <a:p>
            <a:pPr indent="-330200" lvl="0" marL="457200" rtl="0" algn="l">
              <a:lnSpc>
                <a:spcPct val="115000"/>
              </a:lnSpc>
              <a:spcBef>
                <a:spcPts val="0"/>
              </a:spcBef>
              <a:spcAft>
                <a:spcPts val="0"/>
              </a:spcAft>
              <a:buSzPts val="1600"/>
              <a:buChar char="●"/>
            </a:pPr>
            <a:r>
              <a:rPr lang="en" sz="1600"/>
              <a:t>But when you correct the values, do not delete the errors or replace them. Instead, create a new field to store the corrected values. </a:t>
            </a:r>
            <a:endParaRPr sz="1600"/>
          </a:p>
          <a:p>
            <a:pPr indent="-330200" lvl="0" marL="457200" rtl="0" algn="l">
              <a:lnSpc>
                <a:spcPct val="115000"/>
              </a:lnSpc>
              <a:spcBef>
                <a:spcPts val="0"/>
              </a:spcBef>
              <a:spcAft>
                <a:spcPts val="0"/>
              </a:spcAft>
              <a:buSzPts val="1600"/>
              <a:buChar char="●"/>
            </a:pPr>
            <a:r>
              <a:rPr lang="en" sz="1600"/>
              <a:t>Keep in mind, in some problems (for example, a failure forecast), data errors can be an important predictor field.</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1" name="Google Shape;241;p45"/>
          <p:cNvSpPr txBox="1"/>
          <p:nvPr>
            <p:ph type="title"/>
          </p:nvPr>
        </p:nvSpPr>
        <p:spPr>
          <a:xfrm>
            <a:off x="213850" y="1304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Do you have enough data?</a:t>
            </a:r>
            <a:endParaRPr sz="2700">
              <a:solidFill>
                <a:srgbClr val="4A86E8"/>
              </a:solidFill>
            </a:endParaRPr>
          </a:p>
        </p:txBody>
      </p:sp>
      <p:sp>
        <p:nvSpPr>
          <p:cNvPr id="242" name="Google Shape;242;p4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43" name="Google Shape;243;p45"/>
          <p:cNvSpPr txBox="1"/>
          <p:nvPr/>
        </p:nvSpPr>
        <p:spPr>
          <a:xfrm>
            <a:off x="281850" y="779975"/>
            <a:ext cx="8520600" cy="29160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b="1" lang="en" sz="1300"/>
              <a:t>If you are predicting a category, the number of examples you’ll need for each category is 10 ✕ number of features.</a:t>
            </a:r>
            <a:endParaRPr b="1" sz="1300"/>
          </a:p>
          <a:p>
            <a:pPr indent="-311150" lvl="1" marL="857250" rtl="0" algn="l">
              <a:lnSpc>
                <a:spcPct val="115000"/>
              </a:lnSpc>
              <a:spcBef>
                <a:spcPts val="0"/>
              </a:spcBef>
              <a:spcAft>
                <a:spcPts val="0"/>
              </a:spcAft>
              <a:buSzPts val="1300"/>
              <a:buChar char="○"/>
            </a:pPr>
            <a:r>
              <a:rPr lang="en" sz="1300"/>
              <a:t>For example, suppose you want to categorize 10 ✕ 10 images of handwritten digits. Each image has 100 pixels (that is, features) and there are 10 categories (0–9). Following the rule of thumb for number of examples per category, you’ll need 10,000 images. </a:t>
            </a:r>
            <a:endParaRPr sz="1300"/>
          </a:p>
          <a:p>
            <a:pPr indent="-311150" lvl="0" marL="514350" rtl="0" algn="l">
              <a:lnSpc>
                <a:spcPct val="115000"/>
              </a:lnSpc>
              <a:spcBef>
                <a:spcPts val="0"/>
              </a:spcBef>
              <a:spcAft>
                <a:spcPts val="0"/>
              </a:spcAft>
              <a:buSzPts val="1300"/>
              <a:buChar char="●"/>
            </a:pPr>
            <a:r>
              <a:rPr b="1" lang="en" sz="1300"/>
              <a:t>If you are predicting a number, you’ll need 50 ✕ number of features.</a:t>
            </a:r>
            <a:endParaRPr b="1" sz="1300"/>
          </a:p>
          <a:p>
            <a:pPr indent="-311150" lvl="1" marL="857250" rtl="0" algn="l">
              <a:lnSpc>
                <a:spcPct val="115000"/>
              </a:lnSpc>
              <a:spcBef>
                <a:spcPts val="0"/>
              </a:spcBef>
              <a:spcAft>
                <a:spcPts val="0"/>
              </a:spcAft>
              <a:buSzPts val="1300"/>
              <a:buChar char="○"/>
            </a:pPr>
            <a:r>
              <a:rPr lang="en" sz="1300"/>
              <a:t>This statement is assuming samples are distributed evenly across the range of target values. Sample imbalance requires more data.</a:t>
            </a:r>
            <a:endParaRPr sz="1300"/>
          </a:p>
          <a:p>
            <a:pPr indent="-311150" lvl="0" marL="457200" rtl="0" algn="l">
              <a:lnSpc>
                <a:spcPct val="115000"/>
              </a:lnSpc>
              <a:spcBef>
                <a:spcPts val="0"/>
              </a:spcBef>
              <a:spcAft>
                <a:spcPts val="0"/>
              </a:spcAft>
              <a:buSzPts val="1300"/>
              <a:buChar char="●"/>
            </a:pPr>
            <a:r>
              <a:rPr b="1" lang="en" sz="1300"/>
              <a:t>If the acquisition of sufficient labeled data is difficult, semi-supervised learning can be of great practical value.</a:t>
            </a:r>
            <a:endParaRPr b="1" sz="1300"/>
          </a:p>
          <a:p>
            <a:pPr indent="-311150" lvl="1" marL="857250" rtl="0" algn="l">
              <a:lnSpc>
                <a:spcPct val="115000"/>
              </a:lnSpc>
              <a:spcBef>
                <a:spcPts val="0"/>
              </a:spcBef>
              <a:spcAft>
                <a:spcPts val="0"/>
              </a:spcAft>
              <a:buSzPts val="1300"/>
              <a:buChar char="○"/>
            </a:pPr>
            <a:r>
              <a:rPr lang="en" sz="1300"/>
              <a:t>In semi-supervised learning, you use a small amount of labeled data in combination with a large amount of unlabeled data to improve learning performance.</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