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bc635730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bc6357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0821d2d52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0821d2d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0821d2d52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0821d2d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0821d2d52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0821d2d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0821d2d52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0821d2d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0821d2d52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0821d2d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821d2d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0821d2d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21d2d52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0821d2d5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0821d2d52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0821d2d5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c0f1a12b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c0f1a12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0821d2d52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0821d2d5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b83a9f343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b83a9f34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b83a9f343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b83a9f34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b83a9f343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b83a9f34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c0f1a12b6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c0f1a12b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0821d2d5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0821d2d5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b83a9f343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b83a9f34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b83a9f343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b83a9f34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b83a9f343_0_1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b83a9f34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b83a9f343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b83a9f3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ba4d756e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1ba4d756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b83a9f343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b83a9f3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9b335d049_1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9b335d049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c0f1a12b6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c0f1a12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0821d2d52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0821d2d5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0821d2d5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0821d2d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c0f1a12b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c0f1a12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3)</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15,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8" name="Google Shape;178;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is feature engineering?</a:t>
            </a:r>
            <a:endParaRPr>
              <a:solidFill>
                <a:srgbClr val="4A86E8"/>
              </a:solidFill>
            </a:endParaRPr>
          </a:p>
        </p:txBody>
      </p:sp>
      <p:sp>
        <p:nvSpPr>
          <p:cNvPr id="179" name="Google Shape;179;p34"/>
          <p:cNvSpPr txBox="1"/>
          <p:nvPr/>
        </p:nvSpPr>
        <p:spPr>
          <a:xfrm>
            <a:off x="311700" y="717650"/>
            <a:ext cx="86973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“Feature engineering is the process of transforming </a:t>
            </a:r>
            <a:r>
              <a:rPr b="1" lang="en" sz="1600"/>
              <a:t>raw data</a:t>
            </a:r>
            <a:r>
              <a:rPr lang="en" sz="1600"/>
              <a:t> into </a:t>
            </a:r>
            <a:r>
              <a:rPr b="1" lang="en" sz="1600"/>
              <a:t>features</a:t>
            </a:r>
            <a:r>
              <a:rPr lang="en" sz="1600"/>
              <a:t> that better</a:t>
            </a:r>
            <a:endParaRPr sz="1600"/>
          </a:p>
          <a:p>
            <a:pPr indent="0" lvl="0" marL="457200" rtl="0" algn="l">
              <a:lnSpc>
                <a:spcPct val="115000"/>
              </a:lnSpc>
              <a:spcBef>
                <a:spcPts val="0"/>
              </a:spcBef>
              <a:spcAft>
                <a:spcPts val="0"/>
              </a:spcAft>
              <a:buNone/>
            </a:pPr>
            <a:r>
              <a:rPr lang="en" sz="1600"/>
              <a:t>represent </a:t>
            </a:r>
            <a:r>
              <a:rPr b="1" lang="en" sz="1600"/>
              <a:t>the underlying problem</a:t>
            </a:r>
            <a:r>
              <a:rPr lang="en" sz="1600"/>
              <a:t> to </a:t>
            </a:r>
            <a:r>
              <a:rPr b="1" lang="en" sz="1600"/>
              <a:t>the predictive models</a:t>
            </a:r>
            <a:r>
              <a:rPr lang="en" sz="1600"/>
              <a:t>, resulting in improved </a:t>
            </a:r>
            <a:r>
              <a:rPr b="1" lang="en" sz="1600"/>
              <a:t>model accuracy</a:t>
            </a:r>
            <a:r>
              <a:rPr lang="en" sz="1600"/>
              <a:t> on </a:t>
            </a:r>
            <a:r>
              <a:rPr b="1" lang="en" sz="1600"/>
              <a:t>unseen data</a:t>
            </a:r>
            <a:r>
              <a:rPr lang="en" sz="1600"/>
              <a:t>.” - Dr. Jason Brownlee</a:t>
            </a:r>
            <a:endParaRPr sz="1600"/>
          </a:p>
          <a:p>
            <a:pPr indent="-330200" lvl="0" marL="914400" rtl="0" algn="l">
              <a:lnSpc>
                <a:spcPct val="115000"/>
              </a:lnSpc>
              <a:spcBef>
                <a:spcPts val="0"/>
              </a:spcBef>
              <a:spcAft>
                <a:spcPts val="0"/>
              </a:spcAft>
              <a:buSzPts val="1600"/>
              <a:buChar char="❏"/>
            </a:pPr>
            <a:r>
              <a:rPr b="1" lang="en" sz="1600"/>
              <a:t>Raw data</a:t>
            </a:r>
            <a:r>
              <a:rPr lang="en" sz="1600"/>
              <a:t>: data in its native form after data retrieval from source. Typically, some data processing and wrangling is also done.</a:t>
            </a:r>
            <a:endParaRPr sz="1600"/>
          </a:p>
          <a:p>
            <a:pPr indent="-330200" lvl="0" marL="914400" rtl="0" algn="l">
              <a:lnSpc>
                <a:spcPct val="115000"/>
              </a:lnSpc>
              <a:spcBef>
                <a:spcPts val="0"/>
              </a:spcBef>
              <a:spcAft>
                <a:spcPts val="0"/>
              </a:spcAft>
              <a:buSzPts val="1600"/>
              <a:buChar char="❏"/>
            </a:pPr>
            <a:r>
              <a:rPr b="1" lang="en" sz="1600"/>
              <a:t>Features</a:t>
            </a:r>
            <a:r>
              <a:rPr lang="en" sz="1600"/>
              <a:t>: specific representations of raw data after the process of feature engineering</a:t>
            </a:r>
            <a:endParaRPr sz="1600"/>
          </a:p>
          <a:p>
            <a:pPr indent="-330200" lvl="0" marL="914400" rtl="0" algn="l">
              <a:lnSpc>
                <a:spcPct val="115000"/>
              </a:lnSpc>
              <a:spcBef>
                <a:spcPts val="0"/>
              </a:spcBef>
              <a:spcAft>
                <a:spcPts val="0"/>
              </a:spcAft>
              <a:buSzPts val="1600"/>
              <a:buChar char="❏"/>
            </a:pPr>
            <a:r>
              <a:rPr b="1" lang="en" sz="1600"/>
              <a:t>The underlying problem</a:t>
            </a:r>
            <a:r>
              <a:rPr lang="en" sz="1600"/>
              <a:t>:The problem we want to solve or the ML task we want to perform.</a:t>
            </a:r>
            <a:endParaRPr sz="1600"/>
          </a:p>
          <a:p>
            <a:pPr indent="-330200" lvl="0" marL="914400" rtl="0" algn="l">
              <a:lnSpc>
                <a:spcPct val="115000"/>
              </a:lnSpc>
              <a:spcBef>
                <a:spcPts val="0"/>
              </a:spcBef>
              <a:spcAft>
                <a:spcPts val="0"/>
              </a:spcAft>
              <a:buSzPts val="1600"/>
              <a:buChar char="❏"/>
            </a:pPr>
            <a:r>
              <a:rPr b="1" lang="en" sz="1600"/>
              <a:t>The predictive models</a:t>
            </a:r>
            <a:r>
              <a:rPr lang="en" sz="1600"/>
              <a:t>: the ML models that learn about the data.</a:t>
            </a:r>
            <a:endParaRPr sz="1600"/>
          </a:p>
          <a:p>
            <a:pPr indent="-330200" lvl="0" marL="914400" rtl="0" algn="l">
              <a:lnSpc>
                <a:spcPct val="115000"/>
              </a:lnSpc>
              <a:spcBef>
                <a:spcPts val="0"/>
              </a:spcBef>
              <a:spcAft>
                <a:spcPts val="0"/>
              </a:spcAft>
              <a:buSzPts val="1600"/>
              <a:buChar char="❏"/>
            </a:pPr>
            <a:r>
              <a:rPr b="1" lang="en" sz="1600"/>
              <a:t>Model </a:t>
            </a:r>
            <a:r>
              <a:rPr b="1" lang="en" sz="1600"/>
              <a:t>accuracy</a:t>
            </a:r>
            <a:r>
              <a:rPr lang="en" sz="1600"/>
              <a:t>: model performance metrics that are used to evaluate the model.</a:t>
            </a:r>
            <a:endParaRPr sz="1600"/>
          </a:p>
          <a:p>
            <a:pPr indent="-330200" lvl="0" marL="914400" rtl="0" algn="l">
              <a:lnSpc>
                <a:spcPct val="115000"/>
              </a:lnSpc>
              <a:spcBef>
                <a:spcPts val="0"/>
              </a:spcBef>
              <a:spcAft>
                <a:spcPts val="0"/>
              </a:spcAft>
              <a:buSzPts val="1600"/>
              <a:buChar char="❏"/>
            </a:pPr>
            <a:r>
              <a:rPr b="1" lang="en" sz="1600"/>
              <a:t>Unseen data</a:t>
            </a:r>
            <a:r>
              <a:rPr lang="en" sz="1600"/>
              <a:t>: new data not used previously to build or train the model. The model is expected to learn and generalize well from unseen data using good quality features.</a:t>
            </a:r>
            <a:endParaRPr sz="1600"/>
          </a:p>
        </p:txBody>
      </p:sp>
      <p:sp>
        <p:nvSpPr>
          <p:cNvPr id="180" name="Google Shape;180;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6" name="Google Shape;186;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Why do we need to do feature engineering?</a:t>
            </a:r>
            <a:endParaRPr>
              <a:solidFill>
                <a:srgbClr val="4A86E8"/>
              </a:solidFill>
            </a:endParaRPr>
          </a:p>
        </p:txBody>
      </p:sp>
      <p:sp>
        <p:nvSpPr>
          <p:cNvPr id="187" name="Google Shape;187;p35"/>
          <p:cNvSpPr txBox="1"/>
          <p:nvPr/>
        </p:nvSpPr>
        <p:spPr>
          <a:xfrm>
            <a:off x="311700" y="717650"/>
            <a:ext cx="86973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Better representation of data can be better understood by the ML algorithms.</a:t>
            </a:r>
            <a:endParaRPr sz="1600"/>
          </a:p>
          <a:p>
            <a:pPr indent="-330200" lvl="0" marL="457200" rtl="0" algn="l">
              <a:lnSpc>
                <a:spcPct val="115000"/>
              </a:lnSpc>
              <a:spcBef>
                <a:spcPts val="0"/>
              </a:spcBef>
              <a:spcAft>
                <a:spcPts val="0"/>
              </a:spcAft>
              <a:buSzPts val="1600"/>
              <a:buChar char="●"/>
            </a:pPr>
            <a:r>
              <a:rPr lang="en" sz="1600"/>
              <a:t>In general if you have the right feature set, even a simple model will perform well.</a:t>
            </a:r>
            <a:endParaRPr sz="1600"/>
          </a:p>
          <a:p>
            <a:pPr indent="-330200" lvl="0" marL="457200" rtl="0" algn="l">
              <a:lnSpc>
                <a:spcPct val="115000"/>
              </a:lnSpc>
              <a:spcBef>
                <a:spcPts val="0"/>
              </a:spcBef>
              <a:spcAft>
                <a:spcPts val="0"/>
              </a:spcAft>
              <a:buSzPts val="1600"/>
              <a:buChar char="●"/>
            </a:pPr>
            <a:r>
              <a:rPr lang="en" sz="1600"/>
              <a:t>Raw data cannot be used to build ML models. Feature engineering is essential for model building and evaluation.</a:t>
            </a:r>
            <a:endParaRPr sz="1600"/>
          </a:p>
          <a:p>
            <a:pPr indent="-330200" lvl="0" marL="457200" rtl="0" algn="l">
              <a:lnSpc>
                <a:spcPct val="115000"/>
              </a:lnSpc>
              <a:spcBef>
                <a:spcPts val="0"/>
              </a:spcBef>
              <a:spcAft>
                <a:spcPts val="0"/>
              </a:spcAft>
              <a:buSzPts val="1600"/>
              <a:buChar char="●"/>
            </a:pPr>
            <a:r>
              <a:rPr lang="en" sz="1600"/>
              <a:t>Feature engineering helps us build models on diverse data types therefore enables us to work on complex unstructured data.</a:t>
            </a:r>
            <a:endParaRPr sz="1600"/>
          </a:p>
          <a:p>
            <a:pPr indent="-330200" lvl="0" marL="457200" rtl="0" algn="l">
              <a:lnSpc>
                <a:spcPct val="115000"/>
              </a:lnSpc>
              <a:spcBef>
                <a:spcPts val="0"/>
              </a:spcBef>
              <a:spcAft>
                <a:spcPts val="0"/>
              </a:spcAft>
              <a:buSzPts val="1600"/>
              <a:buChar char="●"/>
            </a:pPr>
            <a:r>
              <a:rPr lang="en" sz="1600"/>
              <a:t>Feature engineering enables data scientists to take a step back and try to understand the domain and the business problem better by taking inputs from domain experts.</a:t>
            </a:r>
            <a:endParaRPr sz="1600"/>
          </a:p>
        </p:txBody>
      </p:sp>
      <p:sp>
        <p:nvSpPr>
          <p:cNvPr id="188" name="Google Shape;188;p35"/>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4" name="Google Shape;194;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How to engineer features?</a:t>
            </a:r>
            <a:endParaRPr>
              <a:solidFill>
                <a:srgbClr val="4A86E8"/>
              </a:solidFill>
            </a:endParaRPr>
          </a:p>
        </p:txBody>
      </p:sp>
      <p:sp>
        <p:nvSpPr>
          <p:cNvPr id="195" name="Google Shape;195;p36"/>
          <p:cNvSpPr txBox="1"/>
          <p:nvPr/>
        </p:nvSpPr>
        <p:spPr>
          <a:xfrm>
            <a:off x="311700" y="648900"/>
            <a:ext cx="86973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It involves using a combination of domain knowledge and business constraints, hand-crafted transformations and mathematical transformations to transform the raw data into desired features.</a:t>
            </a:r>
            <a:endParaRPr sz="1600"/>
          </a:p>
          <a:p>
            <a:pPr indent="-330200" lvl="0" marL="457200" rtl="0" algn="l">
              <a:lnSpc>
                <a:spcPct val="115000"/>
              </a:lnSpc>
              <a:spcBef>
                <a:spcPts val="0"/>
              </a:spcBef>
              <a:spcAft>
                <a:spcPts val="0"/>
              </a:spcAft>
              <a:buSzPts val="1600"/>
              <a:buChar char="●"/>
            </a:pPr>
            <a:r>
              <a:rPr lang="en" sz="1600"/>
              <a:t>Different data types need different techniques for feature extraction</a:t>
            </a:r>
            <a:endParaRPr sz="1600"/>
          </a:p>
          <a:p>
            <a:pPr indent="-330200" lvl="1" marL="914400" rtl="0" algn="l">
              <a:lnSpc>
                <a:spcPct val="115000"/>
              </a:lnSpc>
              <a:spcBef>
                <a:spcPts val="0"/>
              </a:spcBef>
              <a:spcAft>
                <a:spcPts val="0"/>
              </a:spcAft>
              <a:buSzPts val="1600"/>
              <a:buChar char="○"/>
            </a:pPr>
            <a:r>
              <a:rPr lang="en" sz="1600"/>
              <a:t>Numeric, Categorical, Text, Temporal, Audio/Video/Image data</a:t>
            </a:r>
            <a:endParaRPr sz="1600"/>
          </a:p>
          <a:p>
            <a:pPr indent="-330200" lvl="0" marL="457200" rtl="0" algn="l">
              <a:lnSpc>
                <a:spcPct val="115000"/>
              </a:lnSpc>
              <a:spcBef>
                <a:spcPts val="0"/>
              </a:spcBef>
              <a:spcAft>
                <a:spcPts val="0"/>
              </a:spcAft>
              <a:buSzPts val="1600"/>
              <a:buChar char="●"/>
            </a:pPr>
            <a:r>
              <a:rPr lang="en" sz="1600"/>
              <a:t>Recently, </a:t>
            </a:r>
            <a:r>
              <a:rPr b="1" lang="en" sz="1600"/>
              <a:t>auto feature generation</a:t>
            </a:r>
            <a:r>
              <a:rPr lang="en" sz="1600"/>
              <a:t> becomes popular. It uses Deep Learning to make the machine detect patterns and extract useful data representations from the raw data directly and use them as features.</a:t>
            </a:r>
            <a:endParaRPr sz="1600"/>
          </a:p>
          <a:p>
            <a:pPr indent="-330200" lvl="1" marL="914400" rtl="0" algn="l">
              <a:lnSpc>
                <a:spcPct val="115000"/>
              </a:lnSpc>
              <a:spcBef>
                <a:spcPts val="0"/>
              </a:spcBef>
              <a:spcAft>
                <a:spcPts val="0"/>
              </a:spcAft>
              <a:buSzPts val="1600"/>
              <a:buChar char="○"/>
            </a:pPr>
            <a:r>
              <a:rPr lang="en" sz="1600"/>
              <a:t>Convolutional neural networks (CNNs)</a:t>
            </a:r>
            <a:endParaRPr sz="1600"/>
          </a:p>
          <a:p>
            <a:pPr indent="-330200" lvl="1" marL="914400" rtl="0" algn="l">
              <a:lnSpc>
                <a:spcPct val="115000"/>
              </a:lnSpc>
              <a:spcBef>
                <a:spcPts val="0"/>
              </a:spcBef>
              <a:spcAft>
                <a:spcPts val="0"/>
              </a:spcAft>
              <a:buSzPts val="1600"/>
              <a:buChar char="○"/>
            </a:pPr>
            <a:r>
              <a:rPr lang="en" sz="1600"/>
              <a:t>Recurrent neural networks (RNNs)</a:t>
            </a:r>
            <a:endParaRPr sz="1600"/>
          </a:p>
          <a:p>
            <a:pPr indent="-330200" lvl="1" marL="914400" rtl="0" algn="l">
              <a:lnSpc>
                <a:spcPct val="115000"/>
              </a:lnSpc>
              <a:spcBef>
                <a:spcPts val="0"/>
              </a:spcBef>
              <a:spcAft>
                <a:spcPts val="0"/>
              </a:spcAft>
              <a:buSzPts val="1600"/>
              <a:buChar char="○"/>
            </a:pPr>
            <a:r>
              <a:rPr lang="en" sz="1600"/>
              <a:t>Long Short Term Memory networks (LSTMs)</a:t>
            </a:r>
            <a:endParaRPr sz="1600"/>
          </a:p>
        </p:txBody>
      </p:sp>
      <p:sp>
        <p:nvSpPr>
          <p:cNvPr id="196" name="Google Shape;196;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97" name="Google Shape;197;p36"/>
          <p:cNvPicPr preferRelativeResize="0"/>
          <p:nvPr/>
        </p:nvPicPr>
        <p:blipFill>
          <a:blip r:embed="rId4">
            <a:alphaModFix/>
          </a:blip>
          <a:stretch>
            <a:fillRect/>
          </a:stretch>
        </p:blipFill>
        <p:spPr>
          <a:xfrm>
            <a:off x="5738778" y="2706600"/>
            <a:ext cx="3093522" cy="1887050"/>
          </a:xfrm>
          <a:prstGeom prst="rect">
            <a:avLst/>
          </a:prstGeom>
          <a:noFill/>
          <a:ln>
            <a:noFill/>
          </a:ln>
        </p:spPr>
      </p:pic>
      <p:sp>
        <p:nvSpPr>
          <p:cNvPr id="198" name="Google Shape;198;p36"/>
          <p:cNvSpPr txBox="1"/>
          <p:nvPr/>
        </p:nvSpPr>
        <p:spPr>
          <a:xfrm>
            <a:off x="3981175" y="4048725"/>
            <a:ext cx="16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(Koehrsen, 2018)</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4" name="Google Shape;204;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numeric data</a:t>
            </a:r>
            <a:endParaRPr>
              <a:solidFill>
                <a:srgbClr val="4A86E8"/>
              </a:solidFill>
            </a:endParaRPr>
          </a:p>
        </p:txBody>
      </p:sp>
      <p:sp>
        <p:nvSpPr>
          <p:cNvPr id="205" name="Google Shape;205;p37"/>
          <p:cNvSpPr txBox="1"/>
          <p:nvPr/>
        </p:nvSpPr>
        <p:spPr>
          <a:xfrm>
            <a:off x="145500" y="595200"/>
            <a:ext cx="88530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Raw measures</a:t>
            </a:r>
            <a:endParaRPr b="1" sz="1500"/>
          </a:p>
          <a:p>
            <a:pPr indent="-323850" lvl="1" marL="914400" rtl="0" algn="l">
              <a:lnSpc>
                <a:spcPct val="115000"/>
              </a:lnSpc>
              <a:spcBef>
                <a:spcPts val="0"/>
              </a:spcBef>
              <a:spcAft>
                <a:spcPts val="0"/>
              </a:spcAft>
              <a:buSzPts val="1500"/>
              <a:buChar char="○"/>
            </a:pPr>
            <a:r>
              <a:rPr lang="en" sz="1500" u="sng"/>
              <a:t>Values</a:t>
            </a:r>
            <a:r>
              <a:rPr lang="en" sz="1500"/>
              <a:t>: average, standard deviation, quartiles</a:t>
            </a:r>
            <a:endParaRPr sz="1500"/>
          </a:p>
          <a:p>
            <a:pPr indent="-323850" lvl="1" marL="914400" rtl="0" algn="l">
              <a:lnSpc>
                <a:spcPct val="115000"/>
              </a:lnSpc>
              <a:spcBef>
                <a:spcPts val="0"/>
              </a:spcBef>
              <a:spcAft>
                <a:spcPts val="0"/>
              </a:spcAft>
              <a:buSzPts val="1500"/>
              <a:buChar char="○"/>
            </a:pPr>
            <a:r>
              <a:rPr lang="en" sz="1500" u="sng"/>
              <a:t>Counts</a:t>
            </a:r>
            <a:r>
              <a:rPr lang="en" sz="1500"/>
              <a:t>: frequencies and occurrences of specific attributes</a:t>
            </a:r>
            <a:endParaRPr sz="1500"/>
          </a:p>
          <a:p>
            <a:pPr indent="-323850" lvl="0" marL="457200" rtl="0" algn="l">
              <a:lnSpc>
                <a:spcPct val="115000"/>
              </a:lnSpc>
              <a:spcBef>
                <a:spcPts val="0"/>
              </a:spcBef>
              <a:spcAft>
                <a:spcPts val="0"/>
              </a:spcAft>
              <a:buSzPts val="1500"/>
              <a:buChar char="●"/>
            </a:pPr>
            <a:r>
              <a:rPr b="1" lang="en" sz="1500"/>
              <a:t>Binarization</a:t>
            </a:r>
            <a:r>
              <a:rPr lang="en" sz="1500"/>
              <a:t>: binary feature is preferred as opposed to a count base measure.</a:t>
            </a:r>
            <a:endParaRPr sz="1500"/>
          </a:p>
          <a:p>
            <a:pPr indent="-323850" lvl="0" marL="457200" rtl="0" algn="l">
              <a:lnSpc>
                <a:spcPct val="115000"/>
              </a:lnSpc>
              <a:spcBef>
                <a:spcPts val="0"/>
              </a:spcBef>
              <a:spcAft>
                <a:spcPts val="0"/>
              </a:spcAft>
              <a:buSzPts val="1500"/>
              <a:buChar char="●"/>
            </a:pPr>
            <a:r>
              <a:rPr b="1" lang="en" sz="1500"/>
              <a:t>Rounding</a:t>
            </a:r>
            <a:r>
              <a:rPr lang="en" sz="1500"/>
              <a:t>: round off high precision percentages into numeric integers</a:t>
            </a:r>
            <a:endParaRPr sz="1500"/>
          </a:p>
          <a:p>
            <a:pPr indent="-323850" lvl="0" marL="457200" rtl="0" algn="l">
              <a:lnSpc>
                <a:spcPct val="115000"/>
              </a:lnSpc>
              <a:spcBef>
                <a:spcPts val="0"/>
              </a:spcBef>
              <a:spcAft>
                <a:spcPts val="0"/>
              </a:spcAft>
              <a:buSzPts val="1500"/>
              <a:buChar char="●"/>
            </a:pPr>
            <a:r>
              <a:rPr b="1" lang="en" sz="1500"/>
              <a:t>Interactions</a:t>
            </a:r>
            <a:r>
              <a:rPr lang="en" sz="1500"/>
              <a:t>: capture the interactions between feature variables as a part of the input feature set</a:t>
            </a:r>
            <a:endParaRPr sz="1500"/>
          </a:p>
          <a:p>
            <a:pPr indent="-323850" lvl="0" marL="457200" rtl="0" algn="l">
              <a:lnSpc>
                <a:spcPct val="115000"/>
              </a:lnSpc>
              <a:spcBef>
                <a:spcPts val="0"/>
              </a:spcBef>
              <a:spcAft>
                <a:spcPts val="0"/>
              </a:spcAft>
              <a:buSzPts val="1500"/>
              <a:buChar char="●"/>
            </a:pPr>
            <a:r>
              <a:rPr b="1" lang="en" sz="1500"/>
              <a:t>Binning</a:t>
            </a:r>
            <a:r>
              <a:rPr lang="en" sz="1500"/>
              <a:t>: also called quantization. It is the operation to transform continuous numeric values into discrete ones.</a:t>
            </a:r>
            <a:endParaRPr sz="1500"/>
          </a:p>
          <a:p>
            <a:pPr indent="-323850" lvl="1" marL="914400" rtl="0" algn="l">
              <a:lnSpc>
                <a:spcPct val="115000"/>
              </a:lnSpc>
              <a:spcBef>
                <a:spcPts val="0"/>
              </a:spcBef>
              <a:spcAft>
                <a:spcPts val="0"/>
              </a:spcAft>
              <a:buSzPts val="1500"/>
              <a:buChar char="○"/>
            </a:pPr>
            <a:r>
              <a:rPr lang="en" sz="1500" u="sng"/>
              <a:t>Fixed-Width Binning</a:t>
            </a:r>
            <a:r>
              <a:rPr lang="en" sz="1500"/>
              <a:t>: use pre-defined fixed widths for each bin</a:t>
            </a:r>
            <a:endParaRPr sz="1500"/>
          </a:p>
          <a:p>
            <a:pPr indent="-323850" lvl="1" marL="914400" rtl="0" algn="l">
              <a:lnSpc>
                <a:spcPct val="115000"/>
              </a:lnSpc>
              <a:spcBef>
                <a:spcPts val="0"/>
              </a:spcBef>
              <a:spcAft>
                <a:spcPts val="0"/>
              </a:spcAft>
              <a:buSzPts val="1500"/>
              <a:buChar char="○"/>
            </a:pPr>
            <a:r>
              <a:rPr lang="en" sz="1500" u="sng"/>
              <a:t>Adaptive Binning</a:t>
            </a:r>
            <a:r>
              <a:rPr lang="en" sz="1500"/>
              <a:t>: use data distribution itself (Quantile) to decide the appropriate bins.</a:t>
            </a:r>
            <a:endParaRPr sz="1500"/>
          </a:p>
          <a:p>
            <a:pPr indent="-323850" lvl="0" marL="457200" rtl="0" algn="l">
              <a:lnSpc>
                <a:spcPct val="115000"/>
              </a:lnSpc>
              <a:spcBef>
                <a:spcPts val="0"/>
              </a:spcBef>
              <a:spcAft>
                <a:spcPts val="0"/>
              </a:spcAft>
              <a:buSzPts val="1500"/>
              <a:buChar char="●"/>
            </a:pPr>
            <a:r>
              <a:rPr b="1" lang="en" sz="1500"/>
              <a:t>Statistical or </a:t>
            </a:r>
            <a:r>
              <a:rPr b="1" lang="en" sz="1500"/>
              <a:t>Mathematical</a:t>
            </a:r>
            <a:r>
              <a:rPr b="1" lang="en" sz="1500"/>
              <a:t> Transformation</a:t>
            </a:r>
            <a:endParaRPr b="1" sz="1500"/>
          </a:p>
          <a:p>
            <a:pPr indent="-323850" lvl="1" marL="914400" rtl="0" algn="l">
              <a:lnSpc>
                <a:spcPct val="115000"/>
              </a:lnSpc>
              <a:spcBef>
                <a:spcPts val="0"/>
              </a:spcBef>
              <a:spcAft>
                <a:spcPts val="0"/>
              </a:spcAft>
              <a:buSzPts val="1500"/>
              <a:buChar char="○"/>
            </a:pPr>
            <a:r>
              <a:rPr lang="en" sz="1500" u="sng"/>
              <a:t>Log Transformation</a:t>
            </a:r>
            <a:endParaRPr sz="1500" u="sng"/>
          </a:p>
          <a:p>
            <a:pPr indent="-323850" lvl="1" marL="914400" rtl="0" algn="l">
              <a:lnSpc>
                <a:spcPct val="115000"/>
              </a:lnSpc>
              <a:spcBef>
                <a:spcPts val="0"/>
              </a:spcBef>
              <a:spcAft>
                <a:spcPts val="0"/>
              </a:spcAft>
              <a:buSzPts val="1500"/>
              <a:buChar char="○"/>
            </a:pPr>
            <a:r>
              <a:rPr lang="en" sz="1500" u="sng"/>
              <a:t>Box-Cox Transformation</a:t>
            </a:r>
            <a:endParaRPr sz="1500" u="sng"/>
          </a:p>
          <a:p>
            <a:pPr indent="0" lvl="0" marL="914400" rtl="0" algn="l">
              <a:lnSpc>
                <a:spcPct val="115000"/>
              </a:lnSpc>
              <a:spcBef>
                <a:spcPts val="0"/>
              </a:spcBef>
              <a:spcAft>
                <a:spcPts val="0"/>
              </a:spcAft>
              <a:buNone/>
            </a:pPr>
            <a:r>
              <a:t/>
            </a:r>
            <a:endParaRPr sz="1500"/>
          </a:p>
        </p:txBody>
      </p:sp>
      <p:sp>
        <p:nvSpPr>
          <p:cNvPr id="206" name="Google Shape;206;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07" name="Google Shape;207;p37"/>
          <p:cNvPicPr preferRelativeResize="0"/>
          <p:nvPr/>
        </p:nvPicPr>
        <p:blipFill>
          <a:blip r:embed="rId4">
            <a:alphaModFix/>
          </a:blip>
          <a:stretch>
            <a:fillRect/>
          </a:stretch>
        </p:blipFill>
        <p:spPr>
          <a:xfrm>
            <a:off x="5324205" y="3496400"/>
            <a:ext cx="2473244" cy="96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3" name="Google Shape;213;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categorical data</a:t>
            </a:r>
            <a:endParaRPr>
              <a:solidFill>
                <a:srgbClr val="4A86E8"/>
              </a:solidFill>
            </a:endParaRPr>
          </a:p>
        </p:txBody>
      </p:sp>
      <p:sp>
        <p:nvSpPr>
          <p:cNvPr id="214" name="Google Shape;214;p38"/>
          <p:cNvSpPr txBox="1"/>
          <p:nvPr/>
        </p:nvSpPr>
        <p:spPr>
          <a:xfrm>
            <a:off x="145500" y="572925"/>
            <a:ext cx="8883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Nominal Features: </a:t>
            </a:r>
            <a:r>
              <a:rPr lang="en"/>
              <a:t>Nominal categorical features usually have a finite set of distinct discrete values without ordering among the values</a:t>
            </a:r>
            <a:endParaRPr/>
          </a:p>
          <a:p>
            <a:pPr indent="-317500" lvl="0" marL="457200" rtl="0" algn="l">
              <a:lnSpc>
                <a:spcPct val="115000"/>
              </a:lnSpc>
              <a:spcBef>
                <a:spcPts val="0"/>
              </a:spcBef>
              <a:spcAft>
                <a:spcPts val="0"/>
              </a:spcAft>
              <a:buSzPts val="1400"/>
              <a:buChar char="●"/>
            </a:pPr>
            <a:r>
              <a:rPr b="1" lang="en"/>
              <a:t>Ordinal Features</a:t>
            </a:r>
            <a:r>
              <a:rPr lang="en"/>
              <a:t>: Ordinal features are similar to </a:t>
            </a:r>
            <a:r>
              <a:rPr lang="en"/>
              <a:t>nominal</a:t>
            </a:r>
            <a:r>
              <a:rPr lang="en"/>
              <a:t> features except </a:t>
            </a:r>
            <a:r>
              <a:rPr lang="en"/>
              <a:t>that</a:t>
            </a:r>
            <a:r>
              <a:rPr lang="en"/>
              <a:t> order matters.</a:t>
            </a:r>
            <a:endParaRPr/>
          </a:p>
          <a:p>
            <a:pPr indent="-317500" lvl="0" marL="457200" rtl="0" algn="l">
              <a:lnSpc>
                <a:spcPct val="115000"/>
              </a:lnSpc>
              <a:spcBef>
                <a:spcPts val="0"/>
              </a:spcBef>
              <a:spcAft>
                <a:spcPts val="0"/>
              </a:spcAft>
              <a:buSzPts val="1400"/>
              <a:buChar char="●"/>
            </a:pPr>
            <a:r>
              <a:rPr b="1" lang="en"/>
              <a:t>Encoding Categorical Features</a:t>
            </a:r>
            <a:r>
              <a:rPr lang="en"/>
              <a:t>: The ML models will directly interpret </a:t>
            </a:r>
            <a:r>
              <a:rPr lang="en"/>
              <a:t>transformed numeric representations of categorical features</a:t>
            </a:r>
            <a:r>
              <a:rPr lang="en"/>
              <a:t> as raw numeric features and their magnitude will be wrongly interpreted.</a:t>
            </a:r>
            <a:endParaRPr/>
          </a:p>
          <a:p>
            <a:pPr indent="-317500" lvl="1" marL="914400" rtl="0" algn="l">
              <a:lnSpc>
                <a:spcPct val="115000"/>
              </a:lnSpc>
              <a:spcBef>
                <a:spcPts val="0"/>
              </a:spcBef>
              <a:spcAft>
                <a:spcPts val="0"/>
              </a:spcAft>
              <a:buSzPts val="1400"/>
              <a:buChar char="○"/>
            </a:pPr>
            <a:r>
              <a:rPr lang="en" u="sng"/>
              <a:t>One Hot Encoding</a:t>
            </a:r>
            <a:r>
              <a:rPr lang="en"/>
              <a:t>: Encode a feature with m distinct labels into m binary features. Each observation is converted into a vector of size m with only one of the values of 1.</a:t>
            </a:r>
            <a:endParaRPr/>
          </a:p>
          <a:p>
            <a:pPr indent="-317500" lvl="1" marL="914400" rtl="0" algn="l">
              <a:lnSpc>
                <a:spcPct val="115000"/>
              </a:lnSpc>
              <a:spcBef>
                <a:spcPts val="0"/>
              </a:spcBef>
              <a:spcAft>
                <a:spcPts val="0"/>
              </a:spcAft>
              <a:buSzPts val="1400"/>
              <a:buChar char="○"/>
            </a:pPr>
            <a:r>
              <a:rPr lang="en" u="sng"/>
              <a:t>Dummy Encoding</a:t>
            </a:r>
            <a:r>
              <a:rPr lang="en"/>
              <a:t>: Encoe </a:t>
            </a:r>
            <a:r>
              <a:rPr lang="en"/>
              <a:t>a feature with </a:t>
            </a:r>
            <a:r>
              <a:rPr lang="en"/>
              <a:t>m distinct labels to get m-1 binary features, such that each value gets converted into a vector of size m-1. 0th or m-1th feature will be all 0s.</a:t>
            </a:r>
            <a:endParaRPr/>
          </a:p>
          <a:p>
            <a:pPr indent="-317500" lvl="1" marL="914400" rtl="0" algn="l">
              <a:lnSpc>
                <a:spcPct val="115000"/>
              </a:lnSpc>
              <a:spcBef>
                <a:spcPts val="0"/>
              </a:spcBef>
              <a:spcAft>
                <a:spcPts val="0"/>
              </a:spcAft>
              <a:buSzPts val="1400"/>
              <a:buChar char="○"/>
            </a:pPr>
            <a:r>
              <a:rPr lang="en" u="sng"/>
              <a:t>Effect Coding</a:t>
            </a:r>
            <a:r>
              <a:rPr lang="en"/>
              <a:t>: Similar to Dummy Encoding, all 0s is replaced with -1s.</a:t>
            </a:r>
            <a:endParaRPr/>
          </a:p>
          <a:p>
            <a:pPr indent="-317500" lvl="1" marL="914400" rtl="0" algn="l">
              <a:lnSpc>
                <a:spcPct val="115000"/>
              </a:lnSpc>
              <a:spcBef>
                <a:spcPts val="0"/>
              </a:spcBef>
              <a:spcAft>
                <a:spcPts val="0"/>
              </a:spcAft>
              <a:buSzPts val="1400"/>
              <a:buChar char="○"/>
            </a:pPr>
            <a:r>
              <a:rPr lang="en" u="sng"/>
              <a:t>Bin-Counting</a:t>
            </a:r>
            <a:r>
              <a:rPr lang="en"/>
              <a:t>: </a:t>
            </a:r>
            <a:r>
              <a:rPr lang="en"/>
              <a:t>useful for dealing with categorical variables with many categories. We use probability based statistical information </a:t>
            </a:r>
            <a:r>
              <a:rPr lang="en">
                <a:solidFill>
                  <a:schemeClr val="dk1"/>
                </a:solidFill>
              </a:rPr>
              <a:t>instead of using the actual label values for encoding</a:t>
            </a:r>
            <a:r>
              <a:rPr lang="en"/>
              <a:t>.</a:t>
            </a:r>
            <a:endParaRPr/>
          </a:p>
          <a:p>
            <a:pPr indent="-317500" lvl="1" marL="914400" rtl="0" algn="l">
              <a:lnSpc>
                <a:spcPct val="115000"/>
              </a:lnSpc>
              <a:spcBef>
                <a:spcPts val="0"/>
              </a:spcBef>
              <a:spcAft>
                <a:spcPts val="0"/>
              </a:spcAft>
              <a:buSzPts val="1400"/>
              <a:buChar char="○"/>
            </a:pPr>
            <a:r>
              <a:rPr lang="en" u="sng"/>
              <a:t>Feature Hashing</a:t>
            </a:r>
            <a:r>
              <a:rPr lang="en"/>
              <a:t>: a hash function is typically used with the number of encoded features pre-set (as a vector of pre-defined length) such that the hashed values of the features are used as indices in this pre-defined vector and values are updated accordingly.</a:t>
            </a:r>
            <a:endParaRPr/>
          </a:p>
        </p:txBody>
      </p:sp>
      <p:sp>
        <p:nvSpPr>
          <p:cNvPr id="215" name="Google Shape;215;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text data</a:t>
            </a:r>
            <a:endParaRPr>
              <a:solidFill>
                <a:srgbClr val="4A86E8"/>
              </a:solidFill>
            </a:endParaRPr>
          </a:p>
        </p:txBody>
      </p:sp>
      <p:sp>
        <p:nvSpPr>
          <p:cNvPr id="222" name="Google Shape;222;p39"/>
          <p:cNvSpPr txBox="1"/>
          <p:nvPr/>
        </p:nvSpPr>
        <p:spPr>
          <a:xfrm>
            <a:off x="145500" y="597600"/>
            <a:ext cx="88530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Text Pre-Processing</a:t>
            </a:r>
            <a:r>
              <a:rPr b="1" lang="en" sz="1500"/>
              <a:t>: </a:t>
            </a:r>
            <a:r>
              <a:rPr lang="en" sz="1500"/>
              <a:t>Text tokenization, special characters removal, contraction expansion, stopwords removal, spelling correction, stemming, lemmatization</a:t>
            </a:r>
            <a:endParaRPr sz="1500"/>
          </a:p>
          <a:p>
            <a:pPr indent="-323850" lvl="0" marL="457200" rtl="0" algn="l">
              <a:lnSpc>
                <a:spcPct val="115000"/>
              </a:lnSpc>
              <a:spcBef>
                <a:spcPts val="0"/>
              </a:spcBef>
              <a:spcAft>
                <a:spcPts val="0"/>
              </a:spcAft>
              <a:buSzPts val="1500"/>
              <a:buChar char="●"/>
            </a:pPr>
            <a:r>
              <a:rPr b="1" lang="en" sz="1500"/>
              <a:t>Bag of Words Model</a:t>
            </a:r>
            <a:r>
              <a:rPr lang="en" sz="1500"/>
              <a:t>: convert text documents into numeric vectors.</a:t>
            </a:r>
            <a:endParaRPr sz="1500"/>
          </a:p>
          <a:p>
            <a:pPr indent="-323850" lvl="0" marL="457200" rtl="0" algn="l">
              <a:lnSpc>
                <a:spcPct val="115000"/>
              </a:lnSpc>
              <a:spcBef>
                <a:spcPts val="0"/>
              </a:spcBef>
              <a:spcAft>
                <a:spcPts val="0"/>
              </a:spcAft>
              <a:buSzPts val="1500"/>
              <a:buChar char="●"/>
            </a:pPr>
            <a:r>
              <a:rPr b="1" lang="en" sz="1500"/>
              <a:t>Bag of N-Grams Model</a:t>
            </a:r>
            <a:r>
              <a:rPr lang="en" sz="1500"/>
              <a:t>: Take into account phrases or collection of words</a:t>
            </a:r>
            <a:endParaRPr sz="1500"/>
          </a:p>
          <a:p>
            <a:pPr indent="-323850" lvl="0" marL="457200" rtl="0" algn="l">
              <a:lnSpc>
                <a:spcPct val="115000"/>
              </a:lnSpc>
              <a:spcBef>
                <a:spcPts val="0"/>
              </a:spcBef>
              <a:spcAft>
                <a:spcPts val="0"/>
              </a:spcAft>
              <a:buSzPts val="1500"/>
              <a:buChar char="●"/>
            </a:pPr>
            <a:r>
              <a:rPr b="1" lang="en" sz="1500"/>
              <a:t>TF-IDF Model</a:t>
            </a:r>
            <a:r>
              <a:rPr lang="en" sz="1500"/>
              <a:t>: uses a combination of term frequency (tf) and inverse document frequency (idf) as scaling or normalization factor on frequently occurring terms</a:t>
            </a:r>
            <a:endParaRPr sz="1500"/>
          </a:p>
          <a:p>
            <a:pPr indent="-323850" lvl="0" marL="457200" rtl="0" algn="l">
              <a:lnSpc>
                <a:spcPct val="115000"/>
              </a:lnSpc>
              <a:spcBef>
                <a:spcPts val="0"/>
              </a:spcBef>
              <a:spcAft>
                <a:spcPts val="0"/>
              </a:spcAft>
              <a:buSzPts val="1500"/>
              <a:buChar char="●"/>
            </a:pPr>
            <a:r>
              <a:rPr b="1" lang="en" sz="1500"/>
              <a:t>Document Similarity</a:t>
            </a:r>
            <a:r>
              <a:rPr lang="en" sz="1500"/>
              <a:t>: </a:t>
            </a:r>
            <a:endParaRPr sz="1500"/>
          </a:p>
          <a:p>
            <a:pPr indent="-323850" lvl="1" marL="914400" rtl="0" algn="l">
              <a:lnSpc>
                <a:spcPct val="115000"/>
              </a:lnSpc>
              <a:spcBef>
                <a:spcPts val="0"/>
              </a:spcBef>
              <a:spcAft>
                <a:spcPts val="0"/>
              </a:spcAft>
              <a:buSzPts val="1500"/>
              <a:buChar char="○"/>
            </a:pPr>
            <a:r>
              <a:rPr lang="en" sz="1500"/>
              <a:t>Search engines, document clustering, information retrieval</a:t>
            </a:r>
            <a:endParaRPr sz="1500"/>
          </a:p>
          <a:p>
            <a:pPr indent="-323850" lvl="1" marL="914400" rtl="0" algn="l">
              <a:lnSpc>
                <a:spcPct val="115000"/>
              </a:lnSpc>
              <a:spcBef>
                <a:spcPts val="0"/>
              </a:spcBef>
              <a:spcAft>
                <a:spcPts val="0"/>
              </a:spcAft>
              <a:buSzPts val="1500"/>
              <a:buChar char="○"/>
            </a:pPr>
            <a:r>
              <a:rPr lang="en" sz="1500"/>
              <a:t>cosine distance/similarity, BM25 distance, jaccard distance</a:t>
            </a:r>
            <a:endParaRPr sz="1500"/>
          </a:p>
          <a:p>
            <a:pPr indent="-323850" lvl="0" marL="457200" rtl="0" algn="l">
              <a:lnSpc>
                <a:spcPct val="115000"/>
              </a:lnSpc>
              <a:spcBef>
                <a:spcPts val="0"/>
              </a:spcBef>
              <a:spcAft>
                <a:spcPts val="0"/>
              </a:spcAft>
              <a:buSzPts val="1500"/>
              <a:buChar char="●"/>
            </a:pPr>
            <a:r>
              <a:rPr b="1" lang="en" sz="1500"/>
              <a:t>Topic Models</a:t>
            </a:r>
            <a:r>
              <a:rPr lang="en" sz="1500"/>
              <a:t>: use summarization techniques to extract key </a:t>
            </a:r>
            <a:r>
              <a:rPr lang="en" sz="1500"/>
              <a:t>themes</a:t>
            </a:r>
            <a:r>
              <a:rPr lang="en" sz="1500"/>
              <a:t> or concepts from documents as topics</a:t>
            </a:r>
            <a:endParaRPr sz="1500"/>
          </a:p>
          <a:p>
            <a:pPr indent="-323850" lvl="1" marL="914400" rtl="0" algn="l">
              <a:lnSpc>
                <a:spcPct val="115000"/>
              </a:lnSpc>
              <a:spcBef>
                <a:spcPts val="0"/>
              </a:spcBef>
              <a:spcAft>
                <a:spcPts val="0"/>
              </a:spcAft>
              <a:buSzPts val="1500"/>
              <a:buChar char="○"/>
            </a:pPr>
            <a:r>
              <a:rPr lang="en" sz="1500"/>
              <a:t>Latent Semantic Indexing (LSI) uses matrix decomposition like SVD</a:t>
            </a:r>
            <a:endParaRPr sz="1500"/>
          </a:p>
          <a:p>
            <a:pPr indent="-323850" lvl="1" marL="914400" rtl="0" algn="l">
              <a:lnSpc>
                <a:spcPct val="115000"/>
              </a:lnSpc>
              <a:spcBef>
                <a:spcPts val="0"/>
              </a:spcBef>
              <a:spcAft>
                <a:spcPts val="0"/>
              </a:spcAft>
              <a:buSzPts val="1500"/>
              <a:buChar char="○"/>
            </a:pPr>
            <a:r>
              <a:rPr lang="en" sz="1500"/>
              <a:t>Latent Dirichlet Allocation (LDA) uses generative probabilistic models</a:t>
            </a:r>
            <a:endParaRPr sz="1500"/>
          </a:p>
          <a:p>
            <a:pPr indent="-323850" lvl="0" marL="457200" rtl="0" algn="l">
              <a:lnSpc>
                <a:spcPct val="115000"/>
              </a:lnSpc>
              <a:spcBef>
                <a:spcPts val="0"/>
              </a:spcBef>
              <a:spcAft>
                <a:spcPts val="0"/>
              </a:spcAft>
              <a:buSzPts val="1500"/>
              <a:buChar char="●"/>
            </a:pPr>
            <a:r>
              <a:rPr b="1" lang="en" sz="1500"/>
              <a:t>Word Embeddings</a:t>
            </a:r>
            <a:r>
              <a:rPr lang="en" sz="1500"/>
              <a:t>: word2vec (NN-based, Bag of Words and Skip-Grams)</a:t>
            </a:r>
            <a:endParaRPr sz="1500"/>
          </a:p>
        </p:txBody>
      </p:sp>
      <p:sp>
        <p:nvSpPr>
          <p:cNvPr id="223" name="Google Shape;223;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9" name="Google Shape;229;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temporal data</a:t>
            </a:r>
            <a:endParaRPr>
              <a:solidFill>
                <a:srgbClr val="4A86E8"/>
              </a:solidFill>
            </a:endParaRPr>
          </a:p>
        </p:txBody>
      </p:sp>
      <p:sp>
        <p:nvSpPr>
          <p:cNvPr id="230" name="Google Shape;230;p40"/>
          <p:cNvSpPr txBox="1"/>
          <p:nvPr/>
        </p:nvSpPr>
        <p:spPr>
          <a:xfrm>
            <a:off x="155875" y="717650"/>
            <a:ext cx="88530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Datasets that most attributes are time based and changed over time</a:t>
            </a:r>
            <a:endParaRPr sz="1600"/>
          </a:p>
          <a:p>
            <a:pPr indent="-330200" lvl="0" marL="457200" rtl="0" algn="l">
              <a:lnSpc>
                <a:spcPct val="115000"/>
              </a:lnSpc>
              <a:spcBef>
                <a:spcPts val="0"/>
              </a:spcBef>
              <a:spcAft>
                <a:spcPts val="0"/>
              </a:spcAft>
              <a:buSzPts val="1600"/>
              <a:buChar char="●"/>
            </a:pPr>
            <a:r>
              <a:rPr b="1" lang="en" sz="1600"/>
              <a:t>Date-Based Features</a:t>
            </a:r>
            <a:r>
              <a:rPr lang="en" sz="1600"/>
              <a:t>: </a:t>
            </a:r>
            <a:endParaRPr sz="1600"/>
          </a:p>
          <a:p>
            <a:pPr indent="-501650" lvl="1" marL="914400" rtl="0" algn="l">
              <a:lnSpc>
                <a:spcPct val="115000"/>
              </a:lnSpc>
              <a:spcBef>
                <a:spcPts val="0"/>
              </a:spcBef>
              <a:spcAft>
                <a:spcPts val="0"/>
              </a:spcAft>
              <a:buSzPts val="1600"/>
              <a:buChar char="○"/>
            </a:pPr>
            <a:r>
              <a:rPr lang="en" sz="1600"/>
              <a:t>Each temporal value has a date component that can be used to extract useful information and features related to the date.</a:t>
            </a:r>
            <a:endParaRPr sz="1600"/>
          </a:p>
          <a:p>
            <a:pPr indent="-330200" lvl="0" marL="457200" rtl="0" algn="l">
              <a:lnSpc>
                <a:spcPct val="115000"/>
              </a:lnSpc>
              <a:spcBef>
                <a:spcPts val="0"/>
              </a:spcBef>
              <a:spcAft>
                <a:spcPts val="0"/>
              </a:spcAft>
              <a:buSzPts val="1600"/>
              <a:buChar char="●"/>
            </a:pPr>
            <a:r>
              <a:rPr b="1" lang="en" sz="1600"/>
              <a:t>Time-Based Features</a:t>
            </a:r>
            <a:r>
              <a:rPr lang="en" sz="1600"/>
              <a:t>: </a:t>
            </a:r>
            <a:endParaRPr sz="1600"/>
          </a:p>
          <a:p>
            <a:pPr indent="-501650" lvl="1" marL="914400" rtl="0" algn="l">
              <a:lnSpc>
                <a:spcPct val="115000"/>
              </a:lnSpc>
              <a:spcBef>
                <a:spcPts val="0"/>
              </a:spcBef>
              <a:spcAft>
                <a:spcPts val="0"/>
              </a:spcAft>
              <a:buSzPts val="1600"/>
              <a:buChar char="○"/>
            </a:pPr>
            <a:r>
              <a:rPr lang="en" sz="1600"/>
              <a:t>Each temporal value has a time component that can be used to extract useful information and features related to the time.</a:t>
            </a:r>
            <a:endParaRPr sz="1600"/>
          </a:p>
        </p:txBody>
      </p:sp>
      <p:sp>
        <p:nvSpPr>
          <p:cNvPr id="231" name="Google Shape;231;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7" name="Google Shape;237;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Image data</a:t>
            </a:r>
            <a:endParaRPr>
              <a:solidFill>
                <a:srgbClr val="4A86E8"/>
              </a:solidFill>
            </a:endParaRPr>
          </a:p>
        </p:txBody>
      </p:sp>
      <p:sp>
        <p:nvSpPr>
          <p:cNvPr id="238" name="Google Shape;238;p41"/>
          <p:cNvSpPr txBox="1"/>
          <p:nvPr/>
        </p:nvSpPr>
        <p:spPr>
          <a:xfrm>
            <a:off x="155875" y="717650"/>
            <a:ext cx="88530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Image Metadata Features (EXIF)</a:t>
            </a:r>
            <a:endParaRPr sz="1600"/>
          </a:p>
          <a:p>
            <a:pPr indent="-330200" lvl="0" marL="457200" rtl="0" algn="l">
              <a:lnSpc>
                <a:spcPct val="115000"/>
              </a:lnSpc>
              <a:spcBef>
                <a:spcPts val="0"/>
              </a:spcBef>
              <a:spcAft>
                <a:spcPts val="0"/>
              </a:spcAft>
              <a:buSzPts val="1600"/>
              <a:buChar char="●"/>
            </a:pPr>
            <a:r>
              <a:rPr lang="en" sz="1600"/>
              <a:t>Raw Image and Channel Pixels</a:t>
            </a:r>
            <a:endParaRPr sz="1600"/>
          </a:p>
          <a:p>
            <a:pPr indent="-330200" lvl="0" marL="457200" rtl="0" algn="l">
              <a:lnSpc>
                <a:spcPct val="115000"/>
              </a:lnSpc>
              <a:spcBef>
                <a:spcPts val="0"/>
              </a:spcBef>
              <a:spcAft>
                <a:spcPts val="0"/>
              </a:spcAft>
              <a:buSzPts val="1600"/>
              <a:buChar char="●"/>
            </a:pPr>
            <a:r>
              <a:rPr lang="en" sz="1600"/>
              <a:t>Grayscale Image Pixels</a:t>
            </a:r>
            <a:endParaRPr sz="1600"/>
          </a:p>
          <a:p>
            <a:pPr indent="-330200" lvl="0" marL="457200" rtl="0" algn="l">
              <a:lnSpc>
                <a:spcPct val="115000"/>
              </a:lnSpc>
              <a:spcBef>
                <a:spcPts val="0"/>
              </a:spcBef>
              <a:spcAft>
                <a:spcPts val="0"/>
              </a:spcAft>
              <a:buSzPts val="1600"/>
              <a:buChar char="●"/>
            </a:pPr>
            <a:r>
              <a:rPr lang="en" sz="1600"/>
              <a:t>Binning Image Intensity Distribution</a:t>
            </a:r>
            <a:endParaRPr sz="1600"/>
          </a:p>
          <a:p>
            <a:pPr indent="-330200" lvl="0" marL="457200" rtl="0" algn="l">
              <a:lnSpc>
                <a:spcPct val="115000"/>
              </a:lnSpc>
              <a:spcBef>
                <a:spcPts val="0"/>
              </a:spcBef>
              <a:spcAft>
                <a:spcPts val="0"/>
              </a:spcAft>
              <a:buSzPts val="1600"/>
              <a:buChar char="●"/>
            </a:pPr>
            <a:r>
              <a:rPr lang="en" sz="1600"/>
              <a:t>Image Aggregation Statistics</a:t>
            </a:r>
            <a:endParaRPr sz="1600"/>
          </a:p>
          <a:p>
            <a:pPr indent="-330200" lvl="0" marL="457200" rtl="0" algn="l">
              <a:lnSpc>
                <a:spcPct val="115000"/>
              </a:lnSpc>
              <a:spcBef>
                <a:spcPts val="0"/>
              </a:spcBef>
              <a:spcAft>
                <a:spcPts val="0"/>
              </a:spcAft>
              <a:buSzPts val="1600"/>
              <a:buChar char="●"/>
            </a:pPr>
            <a:r>
              <a:rPr lang="en" sz="1600"/>
              <a:t>Edge Detection</a:t>
            </a:r>
            <a:endParaRPr sz="1600"/>
          </a:p>
          <a:p>
            <a:pPr indent="-330200" lvl="0" marL="457200" rtl="0" algn="l">
              <a:lnSpc>
                <a:spcPct val="115000"/>
              </a:lnSpc>
              <a:spcBef>
                <a:spcPts val="0"/>
              </a:spcBef>
              <a:spcAft>
                <a:spcPts val="0"/>
              </a:spcAft>
              <a:buSzPts val="1600"/>
              <a:buChar char="●"/>
            </a:pPr>
            <a:r>
              <a:rPr lang="en" sz="1600"/>
              <a:t>Object Detection</a:t>
            </a:r>
            <a:endParaRPr sz="1600"/>
          </a:p>
          <a:p>
            <a:pPr indent="-330200" lvl="0" marL="457200" rtl="0" algn="l">
              <a:lnSpc>
                <a:spcPct val="115000"/>
              </a:lnSpc>
              <a:spcBef>
                <a:spcPts val="0"/>
              </a:spcBef>
              <a:spcAft>
                <a:spcPts val="0"/>
              </a:spcAft>
              <a:buSzPts val="1600"/>
              <a:buChar char="●"/>
            </a:pPr>
            <a:r>
              <a:rPr lang="en" sz="1600"/>
              <a:t>Localized Feature Extraction</a:t>
            </a:r>
            <a:endParaRPr sz="1600"/>
          </a:p>
          <a:p>
            <a:pPr indent="-330200" lvl="0" marL="457200" rtl="0" algn="l">
              <a:lnSpc>
                <a:spcPct val="115000"/>
              </a:lnSpc>
              <a:spcBef>
                <a:spcPts val="0"/>
              </a:spcBef>
              <a:spcAft>
                <a:spcPts val="0"/>
              </a:spcAft>
              <a:buSzPts val="1600"/>
              <a:buChar char="●"/>
            </a:pPr>
            <a:r>
              <a:rPr lang="en" sz="1600"/>
              <a:t>Visual Bag of Words Model</a:t>
            </a:r>
            <a:endParaRPr sz="1600"/>
          </a:p>
          <a:p>
            <a:pPr indent="-330200" lvl="0" marL="457200" rtl="0" algn="l">
              <a:lnSpc>
                <a:spcPct val="115000"/>
              </a:lnSpc>
              <a:spcBef>
                <a:spcPts val="0"/>
              </a:spcBef>
              <a:spcAft>
                <a:spcPts val="0"/>
              </a:spcAft>
              <a:buSzPts val="1600"/>
              <a:buChar char="●"/>
            </a:pPr>
            <a:r>
              <a:rPr lang="en" sz="1600"/>
              <a:t>Automated Feature Engineering with Deep Learning</a:t>
            </a:r>
            <a:endParaRPr sz="1600"/>
          </a:p>
          <a:p>
            <a:pPr indent="0" lvl="0" marL="914400" rtl="0" algn="l">
              <a:lnSpc>
                <a:spcPct val="115000"/>
              </a:lnSpc>
              <a:spcBef>
                <a:spcPts val="0"/>
              </a:spcBef>
              <a:spcAft>
                <a:spcPts val="0"/>
              </a:spcAft>
              <a:buNone/>
            </a:pPr>
            <a:r>
              <a:t/>
            </a:r>
            <a:endParaRPr sz="1600"/>
          </a:p>
        </p:txBody>
      </p:sp>
      <p:sp>
        <p:nvSpPr>
          <p:cNvPr id="239" name="Google Shape;239;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45" name="Google Shape;245;p42"/>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Scaling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246" name="Google Shape;246;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7" name="Google Shape;247;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48" name="Google Shape;248;p4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4" name="Google Shape;254;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Scaling</a:t>
            </a:r>
            <a:endParaRPr>
              <a:solidFill>
                <a:srgbClr val="4A86E8"/>
              </a:solidFill>
            </a:endParaRPr>
          </a:p>
        </p:txBody>
      </p:sp>
      <p:sp>
        <p:nvSpPr>
          <p:cNvPr id="255" name="Google Shape;255;p43"/>
          <p:cNvSpPr txBox="1"/>
          <p:nvPr/>
        </p:nvSpPr>
        <p:spPr>
          <a:xfrm>
            <a:off x="155875" y="717650"/>
            <a:ext cx="88530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When dealing with numeric features, we have specific attributes which may be completely unbounded in nature, like view counts of a video or web page hits. </a:t>
            </a:r>
            <a:endParaRPr sz="1600"/>
          </a:p>
          <a:p>
            <a:pPr indent="-330200" lvl="0" marL="457200" rtl="0" algn="l">
              <a:lnSpc>
                <a:spcPct val="115000"/>
              </a:lnSpc>
              <a:spcBef>
                <a:spcPts val="0"/>
              </a:spcBef>
              <a:spcAft>
                <a:spcPts val="0"/>
              </a:spcAft>
              <a:buSzPts val="1600"/>
              <a:buChar char="●"/>
            </a:pPr>
            <a:r>
              <a:rPr lang="en" sz="1600"/>
              <a:t>Using the raw values as input features might make models biased toward features having really high magnitude of values. </a:t>
            </a:r>
            <a:endParaRPr sz="1600"/>
          </a:p>
          <a:p>
            <a:pPr indent="-330200" lvl="0" marL="457200" rtl="0" algn="l">
              <a:lnSpc>
                <a:spcPct val="115000"/>
              </a:lnSpc>
              <a:spcBef>
                <a:spcPts val="0"/>
              </a:spcBef>
              <a:spcAft>
                <a:spcPts val="0"/>
              </a:spcAft>
              <a:buSzPts val="1600"/>
              <a:buChar char="●"/>
            </a:pPr>
            <a:r>
              <a:rPr lang="en" sz="1600"/>
              <a:t>Models such </a:t>
            </a:r>
            <a:r>
              <a:rPr lang="en" sz="1600">
                <a:solidFill>
                  <a:schemeClr val="dk1"/>
                </a:solidFill>
              </a:rPr>
              <a:t>linear or logistic regression</a:t>
            </a:r>
            <a:r>
              <a:rPr lang="en" sz="1600"/>
              <a:t> are typically sensitive to the magnitude or scale of features. </a:t>
            </a:r>
            <a:endParaRPr sz="1600"/>
          </a:p>
          <a:p>
            <a:pPr indent="-330200" lvl="0" marL="457200" rtl="0" algn="l">
              <a:lnSpc>
                <a:spcPct val="115000"/>
              </a:lnSpc>
              <a:spcBef>
                <a:spcPts val="0"/>
              </a:spcBef>
              <a:spcAft>
                <a:spcPts val="0"/>
              </a:spcAft>
              <a:buSzPts val="1600"/>
              <a:buChar char="●"/>
            </a:pPr>
            <a:r>
              <a:rPr lang="en" sz="1600"/>
              <a:t>Tree based models can still work without feature scaling. However it is still recommended to normalize and scale down the features with feature scaling, especially if you want to try out multiple Machine Learning algorithms on input features.</a:t>
            </a:r>
            <a:endParaRPr sz="1600"/>
          </a:p>
        </p:txBody>
      </p:sp>
      <p:sp>
        <p:nvSpPr>
          <p:cNvPr id="256" name="Google Shape;256;p43"/>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solidFill>
                  <a:srgbClr val="4A86E8"/>
                </a:solidFill>
              </a:rPr>
              <a:t>Feature Engineering, Scaling, and Selection</a:t>
            </a:r>
            <a:endParaRPr sz="4500">
              <a:solidFill>
                <a:srgbClr val="4A86E8"/>
              </a:solidFill>
            </a:endParaRPr>
          </a:p>
        </p:txBody>
      </p:sp>
      <p:pic>
        <p:nvPicPr>
          <p:cNvPr id="108" name="Google Shape;108;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2" name="Google Shape;262;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Standardized</a:t>
            </a:r>
            <a:r>
              <a:rPr lang="en">
                <a:solidFill>
                  <a:srgbClr val="4A86E8"/>
                </a:solidFill>
              </a:rPr>
              <a:t> Scaling</a:t>
            </a:r>
            <a:endParaRPr>
              <a:solidFill>
                <a:srgbClr val="4A86E8"/>
              </a:solidFill>
            </a:endParaRPr>
          </a:p>
        </p:txBody>
      </p:sp>
      <p:sp>
        <p:nvSpPr>
          <p:cNvPr id="263" name="Google Shape;263;p44"/>
          <p:cNvSpPr txBox="1"/>
          <p:nvPr/>
        </p:nvSpPr>
        <p:spPr>
          <a:xfrm>
            <a:off x="434200" y="717650"/>
            <a:ext cx="8193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standard scaler tries to standardize each value in a feature column by removing the mean and scaling the variance to be 1 from the values. This is also known as centering and can be denoted mathematically as</a:t>
            </a:r>
            <a:endParaRPr sz="1600"/>
          </a:p>
        </p:txBody>
      </p:sp>
      <p:sp>
        <p:nvSpPr>
          <p:cNvPr id="264" name="Google Shape;264;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65" name="Google Shape;265;p44"/>
          <p:cNvPicPr preferRelativeResize="0"/>
          <p:nvPr/>
        </p:nvPicPr>
        <p:blipFill>
          <a:blip r:embed="rId4">
            <a:alphaModFix/>
          </a:blip>
          <a:stretch>
            <a:fillRect/>
          </a:stretch>
        </p:blipFill>
        <p:spPr>
          <a:xfrm>
            <a:off x="2835475" y="1715150"/>
            <a:ext cx="2419350" cy="1028700"/>
          </a:xfrm>
          <a:prstGeom prst="rect">
            <a:avLst/>
          </a:prstGeom>
          <a:noFill/>
          <a:ln>
            <a:noFill/>
          </a:ln>
        </p:spPr>
      </p:pic>
      <p:sp>
        <p:nvSpPr>
          <p:cNvPr id="266" name="Google Shape;266;p44"/>
          <p:cNvSpPr txBox="1"/>
          <p:nvPr/>
        </p:nvSpPr>
        <p:spPr>
          <a:xfrm>
            <a:off x="500550" y="2640200"/>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each value in feature X is subtracted by the mean μ</a:t>
            </a:r>
            <a:r>
              <a:rPr baseline="-25000" lang="en" sz="1600"/>
              <a:t>X</a:t>
            </a:r>
            <a:r>
              <a:rPr lang="en" sz="1600"/>
              <a:t> and the resultant is divided by the standard deviation σ</a:t>
            </a:r>
            <a:r>
              <a:rPr baseline="-25000" lang="en" sz="1600"/>
              <a:t>X</a:t>
            </a:r>
            <a:r>
              <a:rPr lang="en" sz="1600"/>
              <a:t>. This is also popularly known as Z-score scaling. You can also divide the resultant by the variance instead of the standard deviation if needed.</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2" name="Google Shape;272;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Min-Max</a:t>
            </a:r>
            <a:r>
              <a:rPr lang="en">
                <a:solidFill>
                  <a:srgbClr val="4A86E8"/>
                </a:solidFill>
              </a:rPr>
              <a:t> Scaling</a:t>
            </a:r>
            <a:endParaRPr>
              <a:solidFill>
                <a:srgbClr val="4A86E8"/>
              </a:solidFill>
            </a:endParaRPr>
          </a:p>
        </p:txBody>
      </p:sp>
      <p:sp>
        <p:nvSpPr>
          <p:cNvPr id="273" name="Google Shape;273;p45"/>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With min-max scaling, we can transform and scale our feature values such that each value is within the range of [0, 1]. However the </a:t>
            </a:r>
            <a:r>
              <a:rPr b="1" lang="en" sz="1600"/>
              <a:t>MinMaxScaler</a:t>
            </a:r>
            <a:r>
              <a:rPr lang="en" sz="1600"/>
              <a:t> class in </a:t>
            </a:r>
            <a:r>
              <a:rPr i="1" lang="en" sz="1600"/>
              <a:t>scikit-learn</a:t>
            </a:r>
            <a:r>
              <a:rPr lang="en" sz="1600"/>
              <a:t> also allows you to specify your own upper and lower bound in the scaled value range using the feature_range variable. Mathematically we can represent this scaler as</a:t>
            </a:r>
            <a:endParaRPr sz="1600"/>
          </a:p>
        </p:txBody>
      </p:sp>
      <p:sp>
        <p:nvSpPr>
          <p:cNvPr id="274" name="Google Shape;274;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75" name="Google Shape;275;p45"/>
          <p:cNvSpPr txBox="1"/>
          <p:nvPr/>
        </p:nvSpPr>
        <p:spPr>
          <a:xfrm>
            <a:off x="517450" y="3075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in the feature X by subtracting it from the minimum value in the feature min(X) and dividing the resultant by the difference between the maximum and minimum values in the feature max(X) - min (X).</a:t>
            </a:r>
            <a:endParaRPr sz="1600"/>
          </a:p>
        </p:txBody>
      </p:sp>
      <p:pic>
        <p:nvPicPr>
          <p:cNvPr id="276" name="Google Shape;276;p45"/>
          <p:cNvPicPr preferRelativeResize="0"/>
          <p:nvPr/>
        </p:nvPicPr>
        <p:blipFill>
          <a:blip r:embed="rId4">
            <a:alphaModFix/>
          </a:blip>
          <a:stretch>
            <a:fillRect/>
          </a:stretch>
        </p:blipFill>
        <p:spPr>
          <a:xfrm>
            <a:off x="2156350" y="1894575"/>
            <a:ext cx="4162425" cy="118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Robust</a:t>
            </a:r>
            <a:r>
              <a:rPr lang="en">
                <a:solidFill>
                  <a:srgbClr val="4A86E8"/>
                </a:solidFill>
              </a:rPr>
              <a:t> Scaling</a:t>
            </a:r>
            <a:endParaRPr>
              <a:solidFill>
                <a:srgbClr val="4A86E8"/>
              </a:solidFill>
            </a:endParaRPr>
          </a:p>
        </p:txBody>
      </p:sp>
      <p:sp>
        <p:nvSpPr>
          <p:cNvPr id="283" name="Google Shape;283;p46"/>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disadvantage of min-max scaling is that often the presence of outliers affects the scaled values for any feature. Robust scaling tries to use specific statistical measures to scale features without being affected by outliers. Mathematically this scaler can be represented as</a:t>
            </a:r>
            <a:endParaRPr sz="1600"/>
          </a:p>
        </p:txBody>
      </p:sp>
      <p:sp>
        <p:nvSpPr>
          <p:cNvPr id="284" name="Google Shape;284;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5" name="Google Shape;285;p46"/>
          <p:cNvSpPr txBox="1"/>
          <p:nvPr/>
        </p:nvSpPr>
        <p:spPr>
          <a:xfrm>
            <a:off x="434200" y="2741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of feature X by subtracting the median of X and dividing the resultant by the IQR also known as the Inter-Quartile Range of X which is the range (difference) between the first quartile (25th %ile) and the third quartile (75th %ile).</a:t>
            </a:r>
            <a:endParaRPr sz="1600"/>
          </a:p>
        </p:txBody>
      </p:sp>
      <p:pic>
        <p:nvPicPr>
          <p:cNvPr id="286" name="Google Shape;286;p46"/>
          <p:cNvPicPr preferRelativeResize="0"/>
          <p:nvPr/>
        </p:nvPicPr>
        <p:blipFill>
          <a:blip r:embed="rId4">
            <a:alphaModFix/>
          </a:blip>
          <a:stretch>
            <a:fillRect/>
          </a:stretch>
        </p:blipFill>
        <p:spPr>
          <a:xfrm>
            <a:off x="2601700" y="1799225"/>
            <a:ext cx="2749524" cy="772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92" name="Google Shape;292;p4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Selection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293" name="Google Shape;29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4" name="Google Shape;294;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95" name="Google Shape;295;p4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1" name="Google Shape;301;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Selection</a:t>
            </a:r>
            <a:endParaRPr>
              <a:solidFill>
                <a:srgbClr val="4A86E8"/>
              </a:solidFill>
            </a:endParaRPr>
          </a:p>
        </p:txBody>
      </p:sp>
      <p:sp>
        <p:nvSpPr>
          <p:cNvPr id="302" name="Google Shape;302;p48"/>
          <p:cNvSpPr txBox="1"/>
          <p:nvPr/>
        </p:nvSpPr>
        <p:spPr>
          <a:xfrm>
            <a:off x="145500" y="612600"/>
            <a:ext cx="88530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Dealing with a large number of features bring us to the concept of the curse of dimensionality. More features tend to make models more complex and difficult to interpret. Besides this, it can often lead to models over-fitting on the training data. The ultimate objective is to select an optimal number of features to train and build models that generalize very well on the data and prevent overfitting.</a:t>
            </a:r>
            <a:endParaRPr/>
          </a:p>
          <a:p>
            <a:pPr indent="-317500" lvl="0" marL="457200" rtl="0" algn="l">
              <a:lnSpc>
                <a:spcPct val="115000"/>
              </a:lnSpc>
              <a:spcBef>
                <a:spcPts val="0"/>
              </a:spcBef>
              <a:spcAft>
                <a:spcPts val="0"/>
              </a:spcAft>
              <a:buSzPts val="1400"/>
              <a:buChar char="●"/>
            </a:pPr>
            <a:r>
              <a:rPr lang="en"/>
              <a:t>Feature selection strategies:</a:t>
            </a:r>
            <a:endParaRPr/>
          </a:p>
          <a:p>
            <a:pPr indent="-317500" lvl="1" marL="914400" rtl="0" algn="l">
              <a:lnSpc>
                <a:spcPct val="115000"/>
              </a:lnSpc>
              <a:spcBef>
                <a:spcPts val="0"/>
              </a:spcBef>
              <a:spcAft>
                <a:spcPts val="0"/>
              </a:spcAft>
              <a:buSzPts val="1400"/>
              <a:buChar char="○"/>
            </a:pPr>
            <a:r>
              <a:rPr b="1" lang="en"/>
              <a:t>Filter methods</a:t>
            </a:r>
            <a:r>
              <a:rPr lang="en"/>
              <a:t>: </a:t>
            </a:r>
            <a:endParaRPr/>
          </a:p>
          <a:p>
            <a:pPr indent="-317500" lvl="2" marL="1371600" rtl="0" algn="l">
              <a:lnSpc>
                <a:spcPct val="115000"/>
              </a:lnSpc>
              <a:spcBef>
                <a:spcPts val="0"/>
              </a:spcBef>
              <a:spcAft>
                <a:spcPts val="0"/>
              </a:spcAft>
              <a:buSzPts val="1400"/>
              <a:buChar char="■"/>
            </a:pPr>
            <a:r>
              <a:rPr lang="en"/>
              <a:t>Select features based on metrics such as correlation, mutual information etc.</a:t>
            </a:r>
            <a:endParaRPr/>
          </a:p>
          <a:p>
            <a:pPr indent="-317500" lvl="2" marL="1371600" rtl="0" algn="l">
              <a:lnSpc>
                <a:spcPct val="115000"/>
              </a:lnSpc>
              <a:spcBef>
                <a:spcPts val="0"/>
              </a:spcBef>
              <a:spcAft>
                <a:spcPts val="0"/>
              </a:spcAft>
              <a:buSzPts val="1400"/>
              <a:buChar char="■"/>
            </a:pPr>
            <a:r>
              <a:rPr lang="en"/>
              <a:t>Threshold based and statistical tests methods</a:t>
            </a:r>
            <a:endParaRPr/>
          </a:p>
          <a:p>
            <a:pPr indent="-317500" lvl="1" marL="914400" rtl="0" algn="l">
              <a:lnSpc>
                <a:spcPct val="115000"/>
              </a:lnSpc>
              <a:spcBef>
                <a:spcPts val="0"/>
              </a:spcBef>
              <a:spcAft>
                <a:spcPts val="0"/>
              </a:spcAft>
              <a:buSzPts val="1400"/>
              <a:buChar char="○"/>
            </a:pPr>
            <a:r>
              <a:rPr b="1" lang="en"/>
              <a:t>Wrapper methods</a:t>
            </a:r>
            <a:r>
              <a:rPr lang="en"/>
              <a:t>: </a:t>
            </a:r>
            <a:endParaRPr/>
          </a:p>
          <a:p>
            <a:pPr indent="-317500" lvl="2" marL="1371600" rtl="0" algn="l">
              <a:lnSpc>
                <a:spcPct val="115000"/>
              </a:lnSpc>
              <a:spcBef>
                <a:spcPts val="0"/>
              </a:spcBef>
              <a:spcAft>
                <a:spcPts val="0"/>
              </a:spcAft>
              <a:buSzPts val="1400"/>
              <a:buChar char="■"/>
            </a:pPr>
            <a:r>
              <a:rPr lang="en"/>
              <a:t>Capture interactions between multiple features using a recursive modeling with subset of features and select the best subset features give the best performing model</a:t>
            </a:r>
            <a:endParaRPr/>
          </a:p>
          <a:p>
            <a:pPr indent="-317500" lvl="2" marL="1371600" rtl="0" algn="l">
              <a:lnSpc>
                <a:spcPct val="115000"/>
              </a:lnSpc>
              <a:spcBef>
                <a:spcPts val="0"/>
              </a:spcBef>
              <a:spcAft>
                <a:spcPts val="0"/>
              </a:spcAft>
              <a:buSzPts val="1400"/>
              <a:buChar char="■"/>
            </a:pPr>
            <a:r>
              <a:rPr lang="en"/>
              <a:t>Backward selecting and forward elimination methods</a:t>
            </a:r>
            <a:endParaRPr/>
          </a:p>
          <a:p>
            <a:pPr indent="-317500" lvl="1" marL="914400" rtl="0" algn="l">
              <a:lnSpc>
                <a:spcPct val="115000"/>
              </a:lnSpc>
              <a:spcBef>
                <a:spcPts val="0"/>
              </a:spcBef>
              <a:spcAft>
                <a:spcPts val="0"/>
              </a:spcAft>
              <a:buSzPts val="1400"/>
              <a:buChar char="○"/>
            </a:pPr>
            <a:r>
              <a:rPr b="1" lang="en"/>
              <a:t>Embedded methods</a:t>
            </a:r>
            <a:r>
              <a:rPr lang="en"/>
              <a:t>: </a:t>
            </a:r>
            <a:endParaRPr/>
          </a:p>
          <a:p>
            <a:pPr indent="-317500" lvl="2" marL="1371600" rtl="0" algn="l">
              <a:lnSpc>
                <a:spcPct val="115000"/>
              </a:lnSpc>
              <a:spcBef>
                <a:spcPts val="0"/>
              </a:spcBef>
              <a:spcAft>
                <a:spcPts val="0"/>
              </a:spcAft>
              <a:buSzPts val="1400"/>
              <a:buChar char="■"/>
            </a:pPr>
            <a:r>
              <a:rPr lang="en"/>
              <a:t>Combine the benefits of the above two methods by using ML models themselves to rank and score features variables based on their importance.</a:t>
            </a:r>
            <a:endParaRPr/>
          </a:p>
          <a:p>
            <a:pPr indent="-317500" lvl="2" marL="1371600" rtl="0" algn="l">
              <a:lnSpc>
                <a:spcPct val="115000"/>
              </a:lnSpc>
              <a:spcBef>
                <a:spcPts val="0"/>
              </a:spcBef>
              <a:spcAft>
                <a:spcPts val="0"/>
              </a:spcAft>
              <a:buSzPts val="1400"/>
              <a:buChar char="■"/>
            </a:pPr>
            <a:r>
              <a:rPr lang="en"/>
              <a:t>Decision trees and random </a:t>
            </a:r>
            <a:r>
              <a:rPr lang="en"/>
              <a:t>forests methods</a:t>
            </a:r>
            <a:r>
              <a:rPr lang="en"/>
              <a:t>.</a:t>
            </a:r>
            <a:endParaRPr/>
          </a:p>
        </p:txBody>
      </p:sp>
      <p:sp>
        <p:nvSpPr>
          <p:cNvPr id="303" name="Google Shape;303;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Threshold Based </a:t>
            </a:r>
            <a:r>
              <a:rPr lang="en">
                <a:solidFill>
                  <a:srgbClr val="4A86E8"/>
                </a:solidFill>
              </a:rPr>
              <a:t>Feature Selection</a:t>
            </a:r>
            <a:endParaRPr>
              <a:solidFill>
                <a:srgbClr val="4A86E8"/>
              </a:solidFill>
            </a:endParaRPr>
          </a:p>
        </p:txBody>
      </p:sp>
      <p:sp>
        <p:nvSpPr>
          <p:cNvPr id="310" name="Google Shape;310;p49"/>
          <p:cNvSpPr txBox="1"/>
          <p:nvPr/>
        </p:nvSpPr>
        <p:spPr>
          <a:xfrm>
            <a:off x="311700" y="612600"/>
            <a:ext cx="83721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This is a filter based feature selection strategy, where you can use some form of cut-off or thresholding for limiting the total number of features during feature selection. </a:t>
            </a:r>
            <a:endParaRPr/>
          </a:p>
          <a:p>
            <a:pPr indent="-317500" lvl="0" marL="457200" rtl="0" algn="l">
              <a:lnSpc>
                <a:spcPct val="115000"/>
              </a:lnSpc>
              <a:spcBef>
                <a:spcPts val="0"/>
              </a:spcBef>
              <a:spcAft>
                <a:spcPts val="0"/>
              </a:spcAft>
              <a:buSzPts val="1400"/>
              <a:buChar char="●"/>
            </a:pPr>
            <a:r>
              <a:rPr lang="en"/>
              <a:t>Thresholds can be of various forms. Some of them can be used during the feature engineering process itself, where you can specify threshold parameters.</a:t>
            </a:r>
            <a:endParaRPr/>
          </a:p>
          <a:p>
            <a:pPr indent="-317500" lvl="0" marL="457200" rtl="0" algn="l">
              <a:lnSpc>
                <a:spcPct val="115000"/>
              </a:lnSpc>
              <a:spcBef>
                <a:spcPts val="0"/>
              </a:spcBef>
              <a:spcAft>
                <a:spcPts val="0"/>
              </a:spcAft>
              <a:buSzPts val="1400"/>
              <a:buChar char="●"/>
            </a:pPr>
            <a:r>
              <a:rPr lang="en"/>
              <a:t>A simple example of this would be to limit feature terms in the Bag of Words model, which we used for text based feature engineering. </a:t>
            </a:r>
            <a:endParaRPr/>
          </a:p>
          <a:p>
            <a:pPr indent="-317500" lvl="0" marL="457200" rtl="0" algn="l">
              <a:lnSpc>
                <a:spcPct val="115000"/>
              </a:lnSpc>
              <a:spcBef>
                <a:spcPts val="0"/>
              </a:spcBef>
              <a:spcAft>
                <a:spcPts val="0"/>
              </a:spcAft>
              <a:buSzPts val="1400"/>
              <a:buChar char="●"/>
            </a:pPr>
            <a:r>
              <a:rPr lang="en"/>
              <a:t>Another way of using thresholds is to use variance based thresholding where features having low variance (below a user-specified threshold) are removed. This signifies that we want to remove features that have values that are more or less constant across all the observations in our datasets.</a:t>
            </a:r>
            <a:endParaRPr/>
          </a:p>
        </p:txBody>
      </p:sp>
      <p:sp>
        <p:nvSpPr>
          <p:cNvPr id="311" name="Google Shape;311;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7" name="Google Shape;317;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Statistical</a:t>
            </a:r>
            <a:r>
              <a:rPr lang="en">
                <a:solidFill>
                  <a:srgbClr val="4A86E8"/>
                </a:solidFill>
              </a:rPr>
              <a:t> Based Feature Selection</a:t>
            </a:r>
            <a:endParaRPr>
              <a:solidFill>
                <a:srgbClr val="4A86E8"/>
              </a:solidFill>
            </a:endParaRPr>
          </a:p>
        </p:txBody>
      </p:sp>
      <p:sp>
        <p:nvSpPr>
          <p:cNvPr id="318" name="Google Shape;318;p50"/>
          <p:cNvSpPr txBox="1"/>
          <p:nvPr/>
        </p:nvSpPr>
        <p:spPr>
          <a:xfrm>
            <a:off x="211525" y="612600"/>
            <a:ext cx="82164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Another widely used filter based feature selection method, which is slightly more sophisticated, is to select features based on univariate statistical tests. </a:t>
            </a:r>
            <a:endParaRPr/>
          </a:p>
          <a:p>
            <a:pPr indent="-317500" lvl="0" marL="457200" rtl="0" algn="l">
              <a:lnSpc>
                <a:spcPct val="115000"/>
              </a:lnSpc>
              <a:spcBef>
                <a:spcPts val="0"/>
              </a:spcBef>
              <a:spcAft>
                <a:spcPts val="0"/>
              </a:spcAft>
              <a:buSzPts val="1400"/>
              <a:buChar char="●"/>
            </a:pPr>
            <a:r>
              <a:rPr lang="en"/>
              <a:t>You can use several statistical tests for regression and classification based models including mutual information, ANOVA (analysis of variance) and chi-square tests. </a:t>
            </a:r>
            <a:endParaRPr/>
          </a:p>
          <a:p>
            <a:pPr indent="-317500" lvl="0" marL="457200" rtl="0" algn="l">
              <a:lnSpc>
                <a:spcPct val="115000"/>
              </a:lnSpc>
              <a:spcBef>
                <a:spcPts val="0"/>
              </a:spcBef>
              <a:spcAft>
                <a:spcPts val="0"/>
              </a:spcAft>
              <a:buSzPts val="1400"/>
              <a:buChar char="●"/>
            </a:pPr>
            <a:r>
              <a:rPr lang="en"/>
              <a:t>Based on scores obtained from these statistical tests, you can select the best features on the basis of their score.</a:t>
            </a:r>
            <a:endParaRPr/>
          </a:p>
        </p:txBody>
      </p:sp>
      <p:sp>
        <p:nvSpPr>
          <p:cNvPr id="319" name="Google Shape;319;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5" name="Google Shape;325;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Recursive Feature Elimination</a:t>
            </a:r>
            <a:endParaRPr>
              <a:solidFill>
                <a:srgbClr val="4A86E8"/>
              </a:solidFill>
            </a:endParaRPr>
          </a:p>
        </p:txBody>
      </p:sp>
      <p:sp>
        <p:nvSpPr>
          <p:cNvPr id="326" name="Google Shape;326;p51"/>
          <p:cNvSpPr txBox="1"/>
          <p:nvPr/>
        </p:nvSpPr>
        <p:spPr>
          <a:xfrm>
            <a:off x="211525" y="612600"/>
            <a:ext cx="82164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You can also rank and score features with the help of a Machine Learning based model estimator such that you recursively keep eliminating lower scored features till you arrive at the specific feature subset count.</a:t>
            </a:r>
            <a:endParaRPr/>
          </a:p>
          <a:p>
            <a:pPr indent="-317500" lvl="0" marL="457200" rtl="0" algn="l">
              <a:lnSpc>
                <a:spcPct val="115000"/>
              </a:lnSpc>
              <a:spcBef>
                <a:spcPts val="0"/>
              </a:spcBef>
              <a:spcAft>
                <a:spcPts val="0"/>
              </a:spcAft>
              <a:buSzPts val="1400"/>
              <a:buChar char="●"/>
            </a:pPr>
            <a:r>
              <a:rPr lang="en"/>
              <a:t>Recursive Feature Elimination, also known as RFE, is a popular wrapper based feature selection technique, which allows you to use this strategy. </a:t>
            </a:r>
            <a:endParaRPr/>
          </a:p>
          <a:p>
            <a:pPr indent="-317500" lvl="0" marL="457200" rtl="0" algn="l">
              <a:lnSpc>
                <a:spcPct val="115000"/>
              </a:lnSpc>
              <a:spcBef>
                <a:spcPts val="0"/>
              </a:spcBef>
              <a:spcAft>
                <a:spcPts val="0"/>
              </a:spcAft>
              <a:buSzPts val="1400"/>
              <a:buChar char="●"/>
            </a:pPr>
            <a:r>
              <a:rPr lang="en"/>
              <a:t>The basic idea is to start off with a specific Machine Learning estimator like the Logistic Regression algorithm. Next we take the entire feature set and the corresponding response class variables. RFE aims to assign weights to these features based on the model fit. Features with the smallest weights are pruned out and then a model is fit again on the remaining features to obtain the new weights or scores. </a:t>
            </a:r>
            <a:endParaRPr/>
          </a:p>
          <a:p>
            <a:pPr indent="-317500" lvl="0" marL="457200" rtl="0" algn="l">
              <a:lnSpc>
                <a:spcPct val="115000"/>
              </a:lnSpc>
              <a:spcBef>
                <a:spcPts val="0"/>
              </a:spcBef>
              <a:spcAft>
                <a:spcPts val="0"/>
              </a:spcAft>
              <a:buSzPts val="1400"/>
              <a:buChar char="●"/>
            </a:pPr>
            <a:r>
              <a:rPr lang="en"/>
              <a:t>This process is recursively carried out multiple times and each time features with the lowest scores/weights are eliminated, until the pruned feature subset contains the desired number of features that the user wanted to select (this is taken as an input parameter at the start). This strategy is also popularly known as backward elimination.</a:t>
            </a:r>
            <a:endParaRPr/>
          </a:p>
        </p:txBody>
      </p:sp>
      <p:sp>
        <p:nvSpPr>
          <p:cNvPr id="327" name="Google Shape;327;p5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3" name="Google Shape;333;p5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Model Based Feature Selection</a:t>
            </a:r>
            <a:endParaRPr>
              <a:solidFill>
                <a:srgbClr val="4A86E8"/>
              </a:solidFill>
            </a:endParaRPr>
          </a:p>
        </p:txBody>
      </p:sp>
      <p:sp>
        <p:nvSpPr>
          <p:cNvPr id="334" name="Google Shape;334;p52"/>
          <p:cNvSpPr txBox="1"/>
          <p:nvPr/>
        </p:nvSpPr>
        <p:spPr>
          <a:xfrm>
            <a:off x="211525" y="612600"/>
            <a:ext cx="82164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Tree based models like decision trees and ensemble models like random forests (ensemble of trees) can be utilized not just for modeling alone but for feature selection. </a:t>
            </a:r>
            <a:endParaRPr/>
          </a:p>
          <a:p>
            <a:pPr indent="-317500" lvl="0" marL="457200" rtl="0" algn="l">
              <a:lnSpc>
                <a:spcPct val="115000"/>
              </a:lnSpc>
              <a:spcBef>
                <a:spcPts val="0"/>
              </a:spcBef>
              <a:spcAft>
                <a:spcPts val="0"/>
              </a:spcAft>
              <a:buSzPts val="1400"/>
              <a:buChar char="●"/>
            </a:pPr>
            <a:r>
              <a:rPr lang="en"/>
              <a:t>These models can be used to compute feature importances when building the model that can in turn be used for selecting the best features and discarding irrelevant features with lower scores. </a:t>
            </a:r>
            <a:endParaRPr/>
          </a:p>
          <a:p>
            <a:pPr indent="-317500" lvl="0" marL="457200" rtl="0" algn="l">
              <a:lnSpc>
                <a:spcPct val="115000"/>
              </a:lnSpc>
              <a:spcBef>
                <a:spcPts val="0"/>
              </a:spcBef>
              <a:spcAft>
                <a:spcPts val="0"/>
              </a:spcAft>
              <a:buSzPts val="1400"/>
              <a:buChar char="●"/>
            </a:pPr>
            <a:r>
              <a:rPr lang="en"/>
              <a:t>Random forest is an ensemble model. This can be used as an embedded feature selection method, where each decision tree model in the ensemble is built by taking a training sample of data from the entire dataset. </a:t>
            </a:r>
            <a:endParaRPr/>
          </a:p>
          <a:p>
            <a:pPr indent="-317500" lvl="0" marL="457200" rtl="0" algn="l">
              <a:lnSpc>
                <a:spcPct val="115000"/>
              </a:lnSpc>
              <a:spcBef>
                <a:spcPts val="0"/>
              </a:spcBef>
              <a:spcAft>
                <a:spcPts val="0"/>
              </a:spcAft>
              <a:buSzPts val="1400"/>
              <a:buChar char="●"/>
            </a:pPr>
            <a:r>
              <a:rPr lang="en"/>
              <a:t>This sample is a bootstrap sample (sample taken with replacement). Splits at any node are taken by choosing the best split from a random subset of the features rather than taking all the features into account. This randomness tends to reduce the variance of the model at the cost of slightly increasing the bias. </a:t>
            </a:r>
            <a:r>
              <a:rPr lang="en"/>
              <a:t>Overall this produces a better and more generalized model.</a:t>
            </a:r>
            <a:endParaRPr/>
          </a:p>
        </p:txBody>
      </p:sp>
      <p:sp>
        <p:nvSpPr>
          <p:cNvPr id="335" name="Google Shape;335;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53"/>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41" name="Google Shape;341;p53"/>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42" name="Google Shape;342;p53"/>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53"/>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scaling method?</a:t>
            </a:r>
            <a:endParaRPr sz="1800">
              <a:latin typeface="Roboto"/>
              <a:ea typeface="Roboto"/>
              <a:cs typeface="Roboto"/>
              <a:sym typeface="Roboto"/>
            </a:endParaRPr>
          </a:p>
        </p:txBody>
      </p:sp>
      <p:sp>
        <p:nvSpPr>
          <p:cNvPr id="344" name="Google Shape;344;p53"/>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45" name="Google Shape;345;p53"/>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Standardized</a:t>
            </a:r>
            <a:endParaRPr/>
          </a:p>
          <a:p>
            <a:pPr indent="-317500" lvl="0" marL="457200" rtl="0" algn="l">
              <a:spcBef>
                <a:spcPts val="0"/>
              </a:spcBef>
              <a:spcAft>
                <a:spcPts val="0"/>
              </a:spcAft>
              <a:buSzPts val="1400"/>
              <a:buChar char="❏"/>
            </a:pPr>
            <a:r>
              <a:rPr lang="en"/>
              <a:t>Min-Max</a:t>
            </a:r>
            <a:endParaRPr/>
          </a:p>
          <a:p>
            <a:pPr indent="-317500" lvl="0" marL="457200" rtl="0" algn="l">
              <a:spcBef>
                <a:spcPts val="0"/>
              </a:spcBef>
              <a:spcAft>
                <a:spcPts val="0"/>
              </a:spcAft>
              <a:buSzPts val="1400"/>
              <a:buChar char="❏"/>
            </a:pPr>
            <a:r>
              <a:rPr lang="en"/>
              <a:t>Robust</a:t>
            </a:r>
            <a:endParaRPr/>
          </a:p>
          <a:p>
            <a:pPr indent="-317500" lvl="0" marL="457200" rtl="0" algn="l">
              <a:spcBef>
                <a:spcPts val="0"/>
              </a:spcBef>
              <a:spcAft>
                <a:spcPts val="0"/>
              </a:spcAft>
              <a:buSzPts val="1400"/>
              <a:buChar char="❏"/>
            </a:pPr>
            <a:r>
              <a:rPr lang="en"/>
              <a:t>Binning</a:t>
            </a:r>
            <a:endParaRPr/>
          </a:p>
        </p:txBody>
      </p:sp>
      <p:sp>
        <p:nvSpPr>
          <p:cNvPr id="346" name="Google Shape;346;p53"/>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feature engineering method?</a:t>
            </a:r>
            <a:endParaRPr sz="1800">
              <a:latin typeface="Roboto"/>
              <a:ea typeface="Roboto"/>
              <a:cs typeface="Roboto"/>
              <a:sym typeface="Roboto"/>
            </a:endParaRPr>
          </a:p>
        </p:txBody>
      </p:sp>
      <p:sp>
        <p:nvSpPr>
          <p:cNvPr id="347" name="Google Shape;347;p53"/>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Rounding</a:t>
            </a:r>
            <a:endParaRPr/>
          </a:p>
          <a:p>
            <a:pPr indent="-317500" lvl="0" marL="457200" rtl="0" algn="l">
              <a:spcBef>
                <a:spcPts val="0"/>
              </a:spcBef>
              <a:spcAft>
                <a:spcPts val="0"/>
              </a:spcAft>
              <a:buSzPts val="1400"/>
              <a:buChar char="❏"/>
            </a:pPr>
            <a:r>
              <a:rPr lang="en"/>
              <a:t>Dummy encoding</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Feature hashing</a:t>
            </a:r>
            <a:endParaRPr/>
          </a:p>
        </p:txBody>
      </p:sp>
      <p:sp>
        <p:nvSpPr>
          <p:cNvPr id="348" name="Google Shape;348;p53"/>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are feature selection strategies?</a:t>
            </a:r>
            <a:endParaRPr sz="1800">
              <a:latin typeface="Roboto"/>
              <a:ea typeface="Roboto"/>
              <a:cs typeface="Roboto"/>
              <a:sym typeface="Roboto"/>
            </a:endParaRPr>
          </a:p>
        </p:txBody>
      </p:sp>
      <p:sp>
        <p:nvSpPr>
          <p:cNvPr id="349" name="Google Shape;349;p53"/>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Filter method</a:t>
            </a:r>
            <a:endParaRPr/>
          </a:p>
          <a:p>
            <a:pPr indent="-317500" lvl="0" marL="457200" rtl="0" algn="l">
              <a:spcBef>
                <a:spcPts val="0"/>
              </a:spcBef>
              <a:spcAft>
                <a:spcPts val="0"/>
              </a:spcAft>
              <a:buSzPts val="1400"/>
              <a:buChar char="❏"/>
            </a:pPr>
            <a:r>
              <a:rPr lang="en"/>
              <a:t>Wrapper method</a:t>
            </a:r>
            <a:endParaRPr/>
          </a:p>
          <a:p>
            <a:pPr indent="-317500" lvl="0" marL="457200" rtl="0" algn="l">
              <a:spcBef>
                <a:spcPts val="0"/>
              </a:spcBef>
              <a:spcAft>
                <a:spcPts val="0"/>
              </a:spcAft>
              <a:buSzPts val="1400"/>
              <a:buChar char="❏"/>
            </a:pPr>
            <a:r>
              <a:rPr lang="en"/>
              <a:t>Embedded method</a:t>
            </a:r>
            <a:endParaRPr/>
          </a:p>
          <a:p>
            <a:pPr indent="-317500" lvl="0" marL="457200" rtl="0" algn="l">
              <a:spcBef>
                <a:spcPts val="0"/>
              </a:spcBef>
              <a:spcAft>
                <a:spcPts val="0"/>
              </a:spcAft>
              <a:buSzPts val="1400"/>
              <a:buChar char="❏"/>
            </a:pPr>
            <a:r>
              <a:rPr lang="en"/>
              <a:t>All of the above</a:t>
            </a:r>
            <a:endParaRPr/>
          </a:p>
        </p:txBody>
      </p:sp>
      <p:sp>
        <p:nvSpPr>
          <p:cNvPr id="350" name="Google Shape;350;p53"/>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51" name="Google Shape;351;p53"/>
          <p:cNvSpPr txBox="1"/>
          <p:nvPr/>
        </p:nvSpPr>
        <p:spPr>
          <a:xfrm>
            <a:off x="661900" y="26065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52" name="Google Shape;352;p53"/>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5" name="Google Shape;115;p2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2</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16" name="Google Shape;116;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8" name="Google Shape;118;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5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359" name="Google Shape;359;p54"/>
          <p:cNvSpPr txBox="1"/>
          <p:nvPr/>
        </p:nvSpPr>
        <p:spPr>
          <a:xfrm>
            <a:off x="311700" y="717650"/>
            <a:ext cx="8697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4.</a:t>
            </a:r>
            <a:endParaRPr sz="1600"/>
          </a:p>
        </p:txBody>
      </p:sp>
      <p:sp>
        <p:nvSpPr>
          <p:cNvPr id="360" name="Google Shape;360;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14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2</a:t>
            </a:r>
            <a:endParaRPr>
              <a:solidFill>
                <a:srgbClr val="4A86E8"/>
              </a:solidFill>
            </a:endParaRPr>
          </a:p>
        </p:txBody>
      </p:sp>
      <p:sp>
        <p:nvSpPr>
          <p:cNvPr id="124" name="Google Shape;124;p28"/>
          <p:cNvSpPr txBox="1"/>
          <p:nvPr/>
        </p:nvSpPr>
        <p:spPr>
          <a:xfrm>
            <a:off x="311700" y="779088"/>
            <a:ext cx="8332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Data Collection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formats (e.g., CSV/TSV, XML, JSON, HTML/Web Scraping, SQL)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Preparation for ML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cleaning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Feature selection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transformation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Dimensionality reduction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Readiness for AI/ML Checklist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Essential checks, Additional checks, Data preparation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Live Demos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Basic data cleaning</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Marking and removal of missing data</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Outlier identification and removal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Missing data imputation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Exercise</a:t>
            </a:r>
            <a:endParaRPr>
              <a:solidFill>
                <a:schemeClr val="dk1"/>
              </a:solidFill>
            </a:endParaRPr>
          </a:p>
        </p:txBody>
      </p:sp>
      <p:pic>
        <p:nvPicPr>
          <p:cNvPr id="125" name="Google Shape;125;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6" name="Google Shape;126;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2" name="Google Shape;132;p29"/>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Data, Dataset, Features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33" name="Google Shape;133;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4" name="Google Shape;134;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5" name="Google Shape;135;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1" name="Google Shape;141;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Data and Dataset</a:t>
            </a:r>
            <a:endParaRPr>
              <a:solidFill>
                <a:srgbClr val="4A86E8"/>
              </a:solidFill>
            </a:endParaRPr>
          </a:p>
        </p:txBody>
      </p:sp>
      <p:sp>
        <p:nvSpPr>
          <p:cNvPr id="142" name="Google Shape;142;p30"/>
          <p:cNvSpPr txBox="1"/>
          <p:nvPr/>
        </p:nvSpPr>
        <p:spPr>
          <a:xfrm>
            <a:off x="311700" y="71764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Data</a:t>
            </a:r>
            <a:endParaRPr b="1" sz="1600"/>
          </a:p>
          <a:p>
            <a:pPr indent="-330200" lvl="1" marL="914400" rtl="0" algn="l">
              <a:lnSpc>
                <a:spcPct val="115000"/>
              </a:lnSpc>
              <a:spcBef>
                <a:spcPts val="0"/>
              </a:spcBef>
              <a:spcAft>
                <a:spcPts val="0"/>
              </a:spcAft>
              <a:buSzPts val="1600"/>
              <a:buChar char="○"/>
            </a:pPr>
            <a:r>
              <a:rPr lang="en" sz="1600"/>
              <a:t>a collection or set of qualitative and/or quantitative variables containing values based on observations.</a:t>
            </a:r>
            <a:endParaRPr sz="1600"/>
          </a:p>
          <a:p>
            <a:pPr indent="-330200" lvl="1" marL="914400" rtl="0" algn="l">
              <a:lnSpc>
                <a:spcPct val="115000"/>
              </a:lnSpc>
              <a:spcBef>
                <a:spcPts val="0"/>
              </a:spcBef>
              <a:spcAft>
                <a:spcPts val="0"/>
              </a:spcAft>
              <a:buSzPts val="1600"/>
              <a:buChar char="○"/>
            </a:pPr>
            <a:r>
              <a:rPr lang="en" sz="1600"/>
              <a:t>Usually collected in its raw form which can then be processed further and analyzed as required.</a:t>
            </a:r>
            <a:endParaRPr sz="1600"/>
          </a:p>
          <a:p>
            <a:pPr indent="-330200" lvl="1" marL="914400" rtl="0" algn="l">
              <a:lnSpc>
                <a:spcPct val="115000"/>
              </a:lnSpc>
              <a:spcBef>
                <a:spcPts val="0"/>
              </a:spcBef>
              <a:spcAft>
                <a:spcPts val="0"/>
              </a:spcAft>
              <a:buSzPts val="1600"/>
              <a:buChar char="○"/>
            </a:pPr>
            <a:r>
              <a:rPr lang="en" sz="1600"/>
              <a:t>structured having definite rows and columns indicating observations and attributes or unstructured like free textual data.</a:t>
            </a:r>
            <a:endParaRPr sz="1600"/>
          </a:p>
          <a:p>
            <a:pPr indent="-330200" lvl="0" marL="457200" rtl="0" algn="l">
              <a:lnSpc>
                <a:spcPct val="115000"/>
              </a:lnSpc>
              <a:spcBef>
                <a:spcPts val="0"/>
              </a:spcBef>
              <a:spcAft>
                <a:spcPts val="0"/>
              </a:spcAft>
              <a:buSzPts val="1600"/>
              <a:buChar char="●"/>
            </a:pPr>
            <a:r>
              <a:rPr b="1" lang="en" sz="1600"/>
              <a:t>Dataset</a:t>
            </a:r>
            <a:endParaRPr b="1" sz="1600"/>
          </a:p>
          <a:p>
            <a:pPr indent="-330200" lvl="1" marL="914400" rtl="0" algn="l">
              <a:lnSpc>
                <a:spcPct val="115000"/>
              </a:lnSpc>
              <a:spcBef>
                <a:spcPts val="0"/>
              </a:spcBef>
              <a:spcAft>
                <a:spcPts val="0"/>
              </a:spcAft>
              <a:buSzPts val="1600"/>
              <a:buChar char="○"/>
            </a:pPr>
            <a:r>
              <a:rPr lang="en" sz="1600"/>
              <a:t>A collection of data in the form of flat files like CSV, Excel, relational database </a:t>
            </a:r>
            <a:r>
              <a:rPr lang="en" sz="1600"/>
              <a:t>tables</a:t>
            </a:r>
            <a:r>
              <a:rPr lang="en" sz="1600"/>
              <a:t> or views etc.</a:t>
            </a:r>
            <a:endParaRPr sz="1600"/>
          </a:p>
          <a:p>
            <a:pPr indent="-330200" lvl="1" marL="914400" rtl="0" algn="l">
              <a:lnSpc>
                <a:spcPct val="115000"/>
              </a:lnSpc>
              <a:spcBef>
                <a:spcPts val="0"/>
              </a:spcBef>
              <a:spcAft>
                <a:spcPts val="0"/>
              </a:spcAft>
              <a:buSzPts val="1600"/>
              <a:buChar char="○"/>
            </a:pPr>
            <a:r>
              <a:rPr lang="en" sz="1600"/>
              <a:t>Popular datasets for ML can be found in scikit-learn package, UC Irvine Machine Learning repository, Kaggle</a:t>
            </a:r>
            <a:endParaRPr sz="1600"/>
          </a:p>
        </p:txBody>
      </p:sp>
      <p:sp>
        <p:nvSpPr>
          <p:cNvPr id="143" name="Google Shape;143;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9" name="Google Shape;149;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Features</a:t>
            </a:r>
            <a:endParaRPr>
              <a:solidFill>
                <a:srgbClr val="4A86E8"/>
              </a:solidFill>
            </a:endParaRPr>
          </a:p>
        </p:txBody>
      </p:sp>
      <p:sp>
        <p:nvSpPr>
          <p:cNvPr id="150" name="Google Shape;150;p31"/>
          <p:cNvSpPr txBox="1"/>
          <p:nvPr/>
        </p:nvSpPr>
        <p:spPr>
          <a:xfrm>
            <a:off x="311700" y="584050"/>
            <a:ext cx="86973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Each feature is an individual measurable attribute, depicted as a column in a 2D dataset</a:t>
            </a:r>
            <a:endParaRPr sz="1600"/>
          </a:p>
          <a:p>
            <a:pPr indent="-330200" lvl="0" marL="457200" rtl="0" algn="l">
              <a:lnSpc>
                <a:spcPct val="115000"/>
              </a:lnSpc>
              <a:spcBef>
                <a:spcPts val="0"/>
              </a:spcBef>
              <a:spcAft>
                <a:spcPts val="0"/>
              </a:spcAft>
              <a:buSzPts val="1600"/>
              <a:buChar char="●"/>
            </a:pPr>
            <a:r>
              <a:rPr lang="en" sz="1600"/>
              <a:t>Each observation is a row and each feature will have a specific value for an observation</a:t>
            </a:r>
            <a:endParaRPr sz="1600"/>
          </a:p>
          <a:p>
            <a:pPr indent="-330200" lvl="0" marL="457200" rtl="0" algn="l">
              <a:lnSpc>
                <a:spcPct val="115000"/>
              </a:lnSpc>
              <a:spcBef>
                <a:spcPts val="0"/>
              </a:spcBef>
              <a:spcAft>
                <a:spcPts val="0"/>
              </a:spcAft>
              <a:buSzPts val="1600"/>
              <a:buChar char="●"/>
            </a:pPr>
            <a:r>
              <a:rPr lang="en" sz="1600"/>
              <a:t>Each row typically indicates a feature vector and entire set of features across all the observations is called a feature set.</a:t>
            </a:r>
            <a:endParaRPr sz="1600"/>
          </a:p>
          <a:p>
            <a:pPr indent="-330200" lvl="0" marL="457200" rtl="0" algn="l">
              <a:lnSpc>
                <a:spcPct val="115000"/>
              </a:lnSpc>
              <a:spcBef>
                <a:spcPts val="0"/>
              </a:spcBef>
              <a:spcAft>
                <a:spcPts val="0"/>
              </a:spcAft>
              <a:buSzPts val="1600"/>
              <a:buChar char="●"/>
            </a:pPr>
            <a:r>
              <a:rPr lang="en" sz="1600"/>
              <a:t>Inherent raw features are obtained directly from the dataset without data manipulation or engineering.</a:t>
            </a:r>
            <a:endParaRPr sz="1600"/>
          </a:p>
          <a:p>
            <a:pPr indent="-330200" lvl="0" marL="457200" rtl="0" algn="l">
              <a:lnSpc>
                <a:spcPct val="115000"/>
              </a:lnSpc>
              <a:spcBef>
                <a:spcPts val="0"/>
              </a:spcBef>
              <a:spcAft>
                <a:spcPts val="0"/>
              </a:spcAft>
              <a:buSzPts val="1600"/>
              <a:buChar char="●"/>
            </a:pPr>
            <a:r>
              <a:rPr lang="en" sz="1600"/>
              <a:t>Derived</a:t>
            </a:r>
            <a:r>
              <a:rPr lang="en" sz="1600"/>
              <a:t> features are usually obtained from feature engineering from existing data attributes.</a:t>
            </a:r>
            <a:endParaRPr sz="1600"/>
          </a:p>
        </p:txBody>
      </p:sp>
      <p:sp>
        <p:nvSpPr>
          <p:cNvPr id="151" name="Google Shape;151;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2" name="Google Shape;152;p31"/>
          <p:cNvPicPr preferRelativeResize="0"/>
          <p:nvPr/>
        </p:nvPicPr>
        <p:blipFill>
          <a:blip r:embed="rId4">
            <a:alphaModFix/>
          </a:blip>
          <a:stretch>
            <a:fillRect/>
          </a:stretch>
        </p:blipFill>
        <p:spPr>
          <a:xfrm>
            <a:off x="2089348" y="2637200"/>
            <a:ext cx="3393325" cy="2026025"/>
          </a:xfrm>
          <a:prstGeom prst="rect">
            <a:avLst/>
          </a:prstGeom>
          <a:noFill/>
          <a:ln>
            <a:noFill/>
          </a:ln>
        </p:spPr>
      </p:pic>
      <p:sp>
        <p:nvSpPr>
          <p:cNvPr id="153" name="Google Shape;153;p31"/>
          <p:cNvSpPr txBox="1"/>
          <p:nvPr/>
        </p:nvSpPr>
        <p:spPr>
          <a:xfrm>
            <a:off x="5739638" y="3979925"/>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9" name="Google Shape;159;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How to handle data features?</a:t>
            </a:r>
            <a:endParaRPr>
              <a:solidFill>
                <a:srgbClr val="4A86E8"/>
              </a:solidFill>
            </a:endParaRPr>
          </a:p>
        </p:txBody>
      </p:sp>
      <p:sp>
        <p:nvSpPr>
          <p:cNvPr id="160" name="Google Shape;160;p32"/>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Major essential steps:</a:t>
            </a:r>
            <a:endParaRPr sz="1600"/>
          </a:p>
          <a:p>
            <a:pPr indent="-330200" lvl="1" marL="914400" rtl="0" algn="l">
              <a:lnSpc>
                <a:spcPct val="115000"/>
              </a:lnSpc>
              <a:spcBef>
                <a:spcPts val="0"/>
              </a:spcBef>
              <a:spcAft>
                <a:spcPts val="0"/>
              </a:spcAft>
              <a:buSzPts val="1600"/>
              <a:buChar char="○"/>
            </a:pPr>
            <a:r>
              <a:rPr lang="en" sz="1600"/>
              <a:t>Feature extraction and engineering</a:t>
            </a:r>
            <a:endParaRPr sz="1600"/>
          </a:p>
          <a:p>
            <a:pPr indent="-330200" lvl="1" marL="914400" rtl="0" algn="l">
              <a:lnSpc>
                <a:spcPct val="115000"/>
              </a:lnSpc>
              <a:spcBef>
                <a:spcPts val="0"/>
              </a:spcBef>
              <a:spcAft>
                <a:spcPts val="0"/>
              </a:spcAft>
              <a:buSzPts val="1600"/>
              <a:buChar char="○"/>
            </a:pPr>
            <a:r>
              <a:rPr lang="en" sz="1600"/>
              <a:t>Feature scaling</a:t>
            </a:r>
            <a:endParaRPr sz="1600"/>
          </a:p>
          <a:p>
            <a:pPr indent="-330200" lvl="1" marL="914400" rtl="0" algn="l">
              <a:lnSpc>
                <a:spcPct val="115000"/>
              </a:lnSpc>
              <a:spcBef>
                <a:spcPts val="0"/>
              </a:spcBef>
              <a:spcAft>
                <a:spcPts val="0"/>
              </a:spcAft>
              <a:buSzPts val="1600"/>
              <a:buChar char="○"/>
            </a:pPr>
            <a:r>
              <a:rPr lang="en" sz="1600"/>
              <a:t>Feature selection</a:t>
            </a:r>
            <a:endParaRPr sz="1600"/>
          </a:p>
        </p:txBody>
      </p:sp>
      <p:sp>
        <p:nvSpPr>
          <p:cNvPr id="161" name="Google Shape;161;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2" name="Google Shape;162;p32"/>
          <p:cNvPicPr preferRelativeResize="0"/>
          <p:nvPr/>
        </p:nvPicPr>
        <p:blipFill>
          <a:blip r:embed="rId4">
            <a:alphaModFix/>
          </a:blip>
          <a:stretch>
            <a:fillRect/>
          </a:stretch>
        </p:blipFill>
        <p:spPr>
          <a:xfrm>
            <a:off x="949025" y="2289300"/>
            <a:ext cx="7651996" cy="1280700"/>
          </a:xfrm>
          <a:prstGeom prst="rect">
            <a:avLst/>
          </a:prstGeom>
          <a:noFill/>
          <a:ln>
            <a:noFill/>
          </a:ln>
        </p:spPr>
      </p:pic>
      <p:sp>
        <p:nvSpPr>
          <p:cNvPr id="163" name="Google Shape;163;p32"/>
          <p:cNvSpPr txBox="1"/>
          <p:nvPr/>
        </p:nvSpPr>
        <p:spPr>
          <a:xfrm>
            <a:off x="3727263" y="4041775"/>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69" name="Google Shape;169;p33"/>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Engineering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70" name="Google Shape;170;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1" name="Google Shape;171;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72" name="Google Shape;172;p33"/>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