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866f432ad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866f432a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70fbf5b79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70fbf5b7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bf756c63e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bf756c63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bf756c63e_0_2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bf756c63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bf756c63e_0_2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bf756c63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bf756c63e_0_3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bf756c63e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bf756c63e_0_3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bf756c63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70fbf5b79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70fbf5b7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1" name="Google Shape;101;p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2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1" name="Google Shape;111;p2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8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20" name="Google Shape;120;p2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2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" name="Google Shape;132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31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9" name="Google Shape;139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3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42" name="Google Shape;142;p3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3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3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3" name="Google Shape;153;p3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8" name="Google Shape;158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61" name="Google Shape;161;p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35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udel-cbcb/al_ml_workshop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311700" y="109850"/>
            <a:ext cx="85206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Practical AI/ML for Computational Biology and Chemistry</a:t>
            </a:r>
            <a:endParaRPr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(Day 5)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76" name="Google Shape;176;p37"/>
          <p:cNvSpPr txBox="1"/>
          <p:nvPr/>
        </p:nvSpPr>
        <p:spPr>
          <a:xfrm>
            <a:off x="535050" y="786275"/>
            <a:ext cx="80739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Chuming Chen 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chenc@udel.edu</a:t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Research Associate Professor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Computer and Information Sciences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Center for Bioinformatics and Computational Biology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Science Institute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Slides and notebooks: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https://github.com/udel-cbcb/al_ml_workshop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June 17, 2022</a:t>
            </a:r>
            <a:endParaRPr sz="1600"/>
          </a:p>
        </p:txBody>
      </p:sp>
      <p:pic>
        <p:nvPicPr>
          <p:cNvPr id="177" name="Google Shape;17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7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Course Summary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184" name="Google Shape;18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8"/>
          <p:cNvPicPr preferRelativeResize="0"/>
          <p:nvPr/>
        </p:nvPicPr>
        <p:blipFill rotWithShape="1">
          <a:blip r:embed="rId4">
            <a:alphaModFix/>
          </a:blip>
          <a:srcRect b="0" l="0" r="43813" t="0"/>
          <a:stretch/>
        </p:blipFill>
        <p:spPr>
          <a:xfrm>
            <a:off x="340300" y="0"/>
            <a:ext cx="1156000" cy="47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9"/>
          <p:cNvSpPr txBox="1"/>
          <p:nvPr>
            <p:ph type="title"/>
          </p:nvPr>
        </p:nvSpPr>
        <p:spPr>
          <a:xfrm>
            <a:off x="281850" y="109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1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93" name="Google Shape;193;p39"/>
          <p:cNvSpPr txBox="1"/>
          <p:nvPr>
            <p:ph idx="12" type="sldNum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39"/>
          <p:cNvSpPr txBox="1"/>
          <p:nvPr/>
        </p:nvSpPr>
        <p:spPr>
          <a:xfrm>
            <a:off x="311700" y="656999"/>
            <a:ext cx="84609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Introduction to AI/ML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Overview of Artificial Intelligence and Machine Learning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Key concepts in AI/ML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Python AI/ML Ecosystem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AI/ML Applications in Biology and Chemistry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Comparison of different AI/ML algorithms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Recommendations for the use of AI/ML strategies for different data types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Multi-omics Data Analysis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Protein structure prediction with AlphaFold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Live Demo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Introduction to Google Colab, NumPy and Pandas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Exercise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/>
          <p:nvPr>
            <p:ph type="title"/>
          </p:nvPr>
        </p:nvSpPr>
        <p:spPr>
          <a:xfrm>
            <a:off x="311700" y="14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2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00" name="Google Shape;200;p40"/>
          <p:cNvSpPr txBox="1"/>
          <p:nvPr/>
        </p:nvSpPr>
        <p:spPr>
          <a:xfrm>
            <a:off x="311700" y="779088"/>
            <a:ext cx="83322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Collection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formats (e.g., CSV/TSV, XML, JSON, HTML/Web Scraping, SQL)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Preparation for ML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cleaning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Feature selection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transformation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Dimensionality reduction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Readiness for AI/ML Checklist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Essential checks, Additional checks, Data preparation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Live Demos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Basic data cleaning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Marking and removal of missing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Outlier identification and removal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Missing data imputation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Exercise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1" name="Google Shape;20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1"/>
          <p:cNvSpPr txBox="1"/>
          <p:nvPr>
            <p:ph type="title"/>
          </p:nvPr>
        </p:nvSpPr>
        <p:spPr>
          <a:xfrm>
            <a:off x="311700" y="8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3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09" name="Google Shape;209;p41"/>
          <p:cNvSpPr txBox="1"/>
          <p:nvPr/>
        </p:nvSpPr>
        <p:spPr>
          <a:xfrm>
            <a:off x="405900" y="585300"/>
            <a:ext cx="83322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Engineering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Scaling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Selection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Live Demo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Engineering: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Encode categorical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Change numerical data distribution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Derive new input variables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Scaling: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Numerical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Data with outliers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Selection: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Numerical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Categorical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Recursive feature elimination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Exercise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41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2"/>
          <p:cNvSpPr txBox="1"/>
          <p:nvPr>
            <p:ph type="title"/>
          </p:nvPr>
        </p:nvSpPr>
        <p:spPr>
          <a:xfrm>
            <a:off x="311700" y="18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4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17" name="Google Shape;217;p42"/>
          <p:cNvSpPr txBox="1"/>
          <p:nvPr/>
        </p:nvSpPr>
        <p:spPr>
          <a:xfrm>
            <a:off x="405900" y="758500"/>
            <a:ext cx="83322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Model Selection, Training and Evaluation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Models: Linear regression, Polynomial regression, Logistic regression, Support vector machine, Decision trees, Random forest, Hierarchical clustering, Density based clustering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Metrics: Confusion matrix, Accuracy, Precision, Recall, F1-score, ROC, AUC, R2, MSE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Model Tuning, Interpretation and Deployment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Live Demo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Model building and evaluation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Model tuning, interpretation and deployment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Exercise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2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3"/>
          <p:cNvSpPr txBox="1"/>
          <p:nvPr>
            <p:ph type="title"/>
          </p:nvPr>
        </p:nvSpPr>
        <p:spPr>
          <a:xfrm>
            <a:off x="311700" y="18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5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25" name="Google Shape;225;p43"/>
          <p:cNvSpPr txBox="1"/>
          <p:nvPr/>
        </p:nvSpPr>
        <p:spPr>
          <a:xfrm>
            <a:off x="405900" y="758500"/>
            <a:ext cx="83322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Introduction to Deep Learning</a:t>
            </a:r>
            <a:endParaRPr sz="20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Live Demo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Pfam protein sequence classification using Tensorflow and Keras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Predicting molecule solubility using DeepChem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Exercise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226" name="Google Shape;226;p43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4"/>
          <p:cNvSpPr txBox="1"/>
          <p:nvPr>
            <p:ph type="title"/>
          </p:nvPr>
        </p:nvSpPr>
        <p:spPr>
          <a:xfrm>
            <a:off x="1880675" y="2047175"/>
            <a:ext cx="4190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2">
                <a:solidFill>
                  <a:srgbClr val="4A86E8"/>
                </a:solidFill>
              </a:rPr>
              <a:t>Questions and Discussion</a:t>
            </a:r>
            <a:endParaRPr sz="3022">
              <a:solidFill>
                <a:srgbClr val="4A86E8"/>
              </a:solidFill>
            </a:endParaRPr>
          </a:p>
        </p:txBody>
      </p:sp>
      <p:sp>
        <p:nvSpPr>
          <p:cNvPr id="233" name="Google Shape;233;p44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