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c858bddf3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c858bddf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c858bddf3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c858bddf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3df51eb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3df51eb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c858bddf3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c858bddf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c858bddf3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c858bddf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c858bddf3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c858bddf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858bddf3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858bdd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5" name="Google Shape;205;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Methods</a:t>
            </a:r>
            <a:endParaRPr>
              <a:solidFill>
                <a:srgbClr val="4A86E8"/>
              </a:solidFill>
            </a:endParaRPr>
          </a:p>
        </p:txBody>
      </p:sp>
      <p:sp>
        <p:nvSpPr>
          <p:cNvPr id="206" name="Google Shape;206;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7" name="Google Shape;207;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Human supervision Involvement</a:t>
            </a:r>
            <a:endParaRPr b="1" sz="1290">
              <a:solidFill>
                <a:schemeClr val="lt1"/>
              </a:solidFill>
            </a:endParaRPr>
          </a:p>
        </p:txBody>
      </p:sp>
      <p:sp>
        <p:nvSpPr>
          <p:cNvPr id="208" name="Google Shape;208;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09" name="Google Shape;209;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0" name="Google Shape;210;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Learn from incremental data</a:t>
            </a:r>
            <a:endParaRPr b="1" sz="1290">
              <a:solidFill>
                <a:schemeClr val="lt1"/>
              </a:solidFill>
            </a:endParaRPr>
          </a:p>
        </p:txBody>
      </p:sp>
      <p:sp>
        <p:nvSpPr>
          <p:cNvPr id="211" name="Google Shape;211;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2" name="Google Shape;212;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3" name="Google Shape;213;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Generalization from data</a:t>
            </a:r>
            <a:endParaRPr b="1" sz="1290">
              <a:solidFill>
                <a:schemeClr val="lt1"/>
              </a:solidFill>
            </a:endParaRPr>
          </a:p>
        </p:txBody>
      </p:sp>
      <p:sp>
        <p:nvSpPr>
          <p:cNvPr id="214" name="Google Shape;214;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5" name="Google Shape;215;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6" name="Google Shape;216;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7" name="Google Shape;217;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3" name="Google Shape;223;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Supervised Machine Learning</a:t>
            </a:r>
            <a:endParaRPr>
              <a:solidFill>
                <a:schemeClr val="accent1"/>
              </a:solidFill>
            </a:endParaRPr>
          </a:p>
        </p:txBody>
      </p:sp>
      <p:sp>
        <p:nvSpPr>
          <p:cNvPr id="224" name="Google Shape;224;p35"/>
          <p:cNvSpPr txBox="1"/>
          <p:nvPr/>
        </p:nvSpPr>
        <p:spPr>
          <a:xfrm>
            <a:off x="256050" y="717650"/>
            <a:ext cx="65886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model the relationship between the inputs and their corresponding outputs from the training data so that we would be able to predict output responses for new data inputs based on the knowledge it gained earlier with regard to relationships and mappings between the inputs and their target outputs.</a:t>
            </a:r>
            <a:endParaRPr sz="1600"/>
          </a:p>
          <a:p>
            <a:pPr indent="-330200" lvl="0" marL="457200" rtl="0" algn="l">
              <a:lnSpc>
                <a:spcPct val="115000"/>
              </a:lnSpc>
              <a:spcBef>
                <a:spcPts val="0"/>
              </a:spcBef>
              <a:spcAft>
                <a:spcPts val="0"/>
              </a:spcAft>
              <a:buSzPts val="1600"/>
              <a:buChar char="●"/>
            </a:pPr>
            <a:r>
              <a:rPr b="1" lang="en" sz="1600"/>
              <a:t>Two classes of algorithms</a:t>
            </a:r>
            <a:r>
              <a:rPr lang="en" sz="1600"/>
              <a:t>:</a:t>
            </a:r>
            <a:endParaRPr sz="1600"/>
          </a:p>
          <a:p>
            <a:pPr indent="-330200" lvl="1" marL="914400" rtl="0" algn="l">
              <a:lnSpc>
                <a:spcPct val="115000"/>
              </a:lnSpc>
              <a:spcBef>
                <a:spcPts val="0"/>
              </a:spcBef>
              <a:spcAft>
                <a:spcPts val="0"/>
              </a:spcAft>
              <a:buSzPts val="1600"/>
              <a:buChar char="○"/>
            </a:pPr>
            <a:r>
              <a:rPr lang="en" sz="1600"/>
              <a:t>Classification</a:t>
            </a:r>
            <a:endParaRPr sz="1600"/>
          </a:p>
          <a:p>
            <a:pPr indent="-330200" lvl="1" marL="914400" rtl="0" algn="l">
              <a:lnSpc>
                <a:spcPct val="115000"/>
              </a:lnSpc>
              <a:spcBef>
                <a:spcPts val="0"/>
              </a:spcBef>
              <a:spcAft>
                <a:spcPts val="0"/>
              </a:spcAft>
              <a:buSzPts val="1600"/>
              <a:buChar char="○"/>
            </a:pPr>
            <a:r>
              <a:rPr lang="en" sz="1600"/>
              <a:t>Regression</a:t>
            </a:r>
            <a:endParaRPr sz="1600"/>
          </a:p>
          <a:p>
            <a:pPr indent="-330200" lvl="0" marL="457200" rtl="0" algn="l">
              <a:lnSpc>
                <a:spcPct val="115000"/>
              </a:lnSpc>
              <a:spcBef>
                <a:spcPts val="0"/>
              </a:spcBef>
              <a:spcAft>
                <a:spcPts val="0"/>
              </a:spcAft>
              <a:buSzPts val="1600"/>
              <a:buChar char="●"/>
            </a:pPr>
            <a:r>
              <a:rPr b="1" lang="en" sz="1600"/>
              <a:t>Examples</a:t>
            </a:r>
            <a:r>
              <a:rPr lang="en" sz="1600"/>
              <a:t>:</a:t>
            </a:r>
            <a:endParaRPr sz="1600"/>
          </a:p>
          <a:p>
            <a:pPr indent="-330200" lvl="1" marL="914400" rtl="0" algn="l">
              <a:lnSpc>
                <a:spcPct val="115000"/>
              </a:lnSpc>
              <a:spcBef>
                <a:spcPts val="0"/>
              </a:spcBef>
              <a:spcAft>
                <a:spcPts val="0"/>
              </a:spcAft>
              <a:buSzPts val="1600"/>
              <a:buChar char="○"/>
            </a:pPr>
            <a:r>
              <a:rPr lang="en" sz="1600"/>
              <a:t>Predicting protein secondary structure.</a:t>
            </a:r>
            <a:endParaRPr sz="1600"/>
          </a:p>
          <a:p>
            <a:pPr indent="-330200" lvl="1" marL="914400" rtl="0" algn="l">
              <a:lnSpc>
                <a:spcPct val="115000"/>
              </a:lnSpc>
              <a:spcBef>
                <a:spcPts val="0"/>
              </a:spcBef>
              <a:spcAft>
                <a:spcPts val="0"/>
              </a:spcAft>
              <a:buSzPts val="1600"/>
              <a:buChar char="○"/>
            </a:pPr>
            <a:r>
              <a:rPr lang="en" sz="1600"/>
              <a:t>Predicting genome accessibility to genome-regulatory factors.</a:t>
            </a:r>
            <a:endParaRPr sz="1600"/>
          </a:p>
          <a:p>
            <a:pPr indent="-330200" lvl="1" marL="914400" rtl="0" algn="l">
              <a:lnSpc>
                <a:spcPct val="115000"/>
              </a:lnSpc>
              <a:spcBef>
                <a:spcPts val="0"/>
              </a:spcBef>
              <a:spcAft>
                <a:spcPts val="0"/>
              </a:spcAft>
              <a:buSzPts val="1600"/>
              <a:buChar char="○"/>
            </a:pPr>
            <a:r>
              <a:rPr lang="en" sz="1600"/>
              <a:t>Predicting the free energy change of folding after mutating a residue in a protein.</a:t>
            </a:r>
            <a:endParaRPr sz="1600"/>
          </a:p>
        </p:txBody>
      </p:sp>
      <p:sp>
        <p:nvSpPr>
          <p:cNvPr id="225" name="Google Shape;225;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26" name="Google Shape;226;p35"/>
          <p:cNvPicPr preferRelativeResize="0"/>
          <p:nvPr/>
        </p:nvPicPr>
        <p:blipFill>
          <a:blip r:embed="rId4">
            <a:alphaModFix/>
          </a:blip>
          <a:stretch>
            <a:fillRect/>
          </a:stretch>
        </p:blipFill>
        <p:spPr>
          <a:xfrm>
            <a:off x="6844350" y="789025"/>
            <a:ext cx="2164775" cy="2961025"/>
          </a:xfrm>
          <a:prstGeom prst="rect">
            <a:avLst/>
          </a:prstGeom>
          <a:noFill/>
          <a:ln>
            <a:noFill/>
          </a:ln>
        </p:spPr>
      </p:pic>
      <p:sp>
        <p:nvSpPr>
          <p:cNvPr id="227" name="Google Shape;227;p35"/>
          <p:cNvSpPr txBox="1"/>
          <p:nvPr/>
        </p:nvSpPr>
        <p:spPr>
          <a:xfrm>
            <a:off x="6917350" y="3821425"/>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Uns</a:t>
            </a:r>
            <a:r>
              <a:rPr lang="en">
                <a:solidFill>
                  <a:schemeClr val="accent1"/>
                </a:solidFill>
              </a:rPr>
              <a:t>upervised Machine Learning</a:t>
            </a:r>
            <a:endParaRPr>
              <a:solidFill>
                <a:schemeClr val="accent1"/>
              </a:solidFill>
            </a:endParaRPr>
          </a:p>
        </p:txBody>
      </p:sp>
      <p:sp>
        <p:nvSpPr>
          <p:cNvPr id="234" name="Google Shape;234;p36"/>
          <p:cNvSpPr txBox="1"/>
          <p:nvPr/>
        </p:nvSpPr>
        <p:spPr>
          <a:xfrm>
            <a:off x="311700" y="617400"/>
            <a:ext cx="63570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learn inherent latent structures, patterns and relationships from given data without any help or supervision like providing annotations in the form of labeled outputs or outcomes.</a:t>
            </a:r>
            <a:endParaRPr sz="1600"/>
          </a:p>
          <a:p>
            <a:pPr indent="-330200" lvl="0" marL="457200" rtl="0" algn="l">
              <a:lnSpc>
                <a:spcPct val="115000"/>
              </a:lnSpc>
              <a:spcBef>
                <a:spcPts val="0"/>
              </a:spcBef>
              <a:spcAft>
                <a:spcPts val="0"/>
              </a:spcAft>
              <a:buSzPts val="1600"/>
              <a:buChar char="●"/>
            </a:pPr>
            <a:r>
              <a:rPr b="1" lang="en" sz="1600"/>
              <a:t>Popular </a:t>
            </a:r>
            <a:r>
              <a:rPr b="1" lang="en" sz="1600"/>
              <a:t>algorithms</a:t>
            </a:r>
            <a:r>
              <a:rPr lang="en" sz="1600"/>
              <a:t>:</a:t>
            </a:r>
            <a:endParaRPr sz="1600"/>
          </a:p>
          <a:p>
            <a:pPr indent="-330200" lvl="1" marL="914400" rtl="0" algn="l">
              <a:lnSpc>
                <a:spcPct val="115000"/>
              </a:lnSpc>
              <a:spcBef>
                <a:spcPts val="0"/>
              </a:spcBef>
              <a:spcAft>
                <a:spcPts val="0"/>
              </a:spcAft>
              <a:buSzPts val="1600"/>
              <a:buChar char="○"/>
            </a:pPr>
            <a:r>
              <a:rPr lang="en" sz="1600"/>
              <a:t>Clustering</a:t>
            </a:r>
            <a:endParaRPr sz="1600"/>
          </a:p>
          <a:p>
            <a:pPr indent="-330200" lvl="1" marL="914400" rtl="0" algn="l">
              <a:lnSpc>
                <a:spcPct val="115000"/>
              </a:lnSpc>
              <a:spcBef>
                <a:spcPts val="0"/>
              </a:spcBef>
              <a:spcAft>
                <a:spcPts val="0"/>
              </a:spcAft>
              <a:buSzPts val="1600"/>
              <a:buChar char="○"/>
            </a:pPr>
            <a:r>
              <a:rPr lang="en" sz="1600"/>
              <a:t>Dimensionality Reduction</a:t>
            </a:r>
            <a:endParaRPr sz="1600"/>
          </a:p>
          <a:p>
            <a:pPr indent="-330200" lvl="1" marL="914400" rtl="0" algn="l">
              <a:lnSpc>
                <a:spcPct val="115000"/>
              </a:lnSpc>
              <a:spcBef>
                <a:spcPts val="0"/>
              </a:spcBef>
              <a:spcAft>
                <a:spcPts val="0"/>
              </a:spcAft>
              <a:buSzPts val="1600"/>
              <a:buChar char="○"/>
            </a:pPr>
            <a:r>
              <a:rPr lang="en" sz="1600"/>
              <a:t>Anomaly Detection</a:t>
            </a:r>
            <a:endParaRPr sz="1600"/>
          </a:p>
          <a:p>
            <a:pPr indent="-330200" lvl="1" marL="914400" rtl="0" algn="l">
              <a:lnSpc>
                <a:spcPct val="115000"/>
              </a:lnSpc>
              <a:spcBef>
                <a:spcPts val="0"/>
              </a:spcBef>
              <a:spcAft>
                <a:spcPts val="0"/>
              </a:spcAft>
              <a:buSzPts val="1600"/>
              <a:buChar char="○"/>
            </a:pPr>
            <a:r>
              <a:rPr lang="en" sz="1600"/>
              <a:t>Association Rule Mining</a:t>
            </a:r>
            <a:endParaRPr sz="1600"/>
          </a:p>
          <a:p>
            <a:pPr indent="-330200" lvl="0" marL="457200" rtl="0" algn="l">
              <a:lnSpc>
                <a:spcPct val="115000"/>
              </a:lnSpc>
              <a:spcBef>
                <a:spcPts val="0"/>
              </a:spcBef>
              <a:spcAft>
                <a:spcPts val="0"/>
              </a:spcAft>
              <a:buSzPts val="1600"/>
              <a:buChar char="●"/>
            </a:pPr>
            <a:r>
              <a:rPr b="1" lang="en" sz="1600"/>
              <a:t>Examples</a:t>
            </a:r>
            <a:r>
              <a:rPr lang="en" sz="1600"/>
              <a:t>:</a:t>
            </a:r>
            <a:endParaRPr sz="1600"/>
          </a:p>
          <a:p>
            <a:pPr indent="-330200" lvl="1" marL="914400" rtl="0" algn="l">
              <a:lnSpc>
                <a:spcPct val="115000"/>
              </a:lnSpc>
              <a:spcBef>
                <a:spcPts val="0"/>
              </a:spcBef>
              <a:spcAft>
                <a:spcPts val="0"/>
              </a:spcAft>
              <a:buSzPts val="1600"/>
              <a:buChar char="○"/>
            </a:pPr>
            <a:r>
              <a:rPr lang="en" sz="1600"/>
              <a:t>Finding subsets of patients with similar expression levels in a gene expression study.</a:t>
            </a:r>
            <a:endParaRPr sz="1600"/>
          </a:p>
          <a:p>
            <a:pPr indent="-330200" lvl="1" marL="914400" rtl="0" algn="l">
              <a:lnSpc>
                <a:spcPct val="115000"/>
              </a:lnSpc>
              <a:spcBef>
                <a:spcPts val="0"/>
              </a:spcBef>
              <a:spcAft>
                <a:spcPts val="0"/>
              </a:spcAft>
              <a:buSzPts val="1600"/>
              <a:buChar char="○"/>
            </a:pPr>
            <a:r>
              <a:rPr lang="en" sz="1600"/>
              <a:t>Predicting mutation effects from gene sequence co- variation.</a:t>
            </a:r>
            <a:endParaRPr sz="1600"/>
          </a:p>
        </p:txBody>
      </p:sp>
      <p:sp>
        <p:nvSpPr>
          <p:cNvPr id="235" name="Google Shape;235;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36" name="Google Shape;236;p36"/>
          <p:cNvPicPr preferRelativeResize="0"/>
          <p:nvPr/>
        </p:nvPicPr>
        <p:blipFill>
          <a:blip r:embed="rId4">
            <a:alphaModFix/>
          </a:blip>
          <a:stretch>
            <a:fillRect/>
          </a:stretch>
        </p:blipFill>
        <p:spPr>
          <a:xfrm>
            <a:off x="6735702" y="717652"/>
            <a:ext cx="2273425" cy="2816350"/>
          </a:xfrm>
          <a:prstGeom prst="rect">
            <a:avLst/>
          </a:prstGeom>
          <a:noFill/>
          <a:ln>
            <a:noFill/>
          </a:ln>
        </p:spPr>
      </p:pic>
      <p:sp>
        <p:nvSpPr>
          <p:cNvPr id="237" name="Google Shape;237;p36"/>
          <p:cNvSpPr txBox="1"/>
          <p:nvPr/>
        </p:nvSpPr>
        <p:spPr>
          <a:xfrm>
            <a:off x="6735712" y="3534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3" name="Google Shape;243;p3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44" name="Google Shape;244;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5" name="Google Shape;245;p37"/>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46" name="Google Shape;246;p3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38"/>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Classes and Labels</a:t>
            </a:r>
            <a:endParaRPr>
              <a:solidFill>
                <a:srgbClr val="4A86E8"/>
              </a:solidFill>
            </a:endParaRPr>
          </a:p>
        </p:txBody>
      </p:sp>
      <p:sp>
        <p:nvSpPr>
          <p:cNvPr id="253" name="Google Shape;253;p3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4" name="Google Shape;254;p38"/>
          <p:cNvSpPr txBox="1"/>
          <p:nvPr/>
        </p:nvSpPr>
        <p:spPr>
          <a:xfrm>
            <a:off x="405900" y="873700"/>
            <a:ext cx="83322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A discrete set of mutual exclusive values returned by a classifier are called “</a:t>
            </a:r>
            <a:r>
              <a:rPr b="1" lang="en" sz="1800">
                <a:latin typeface="Roboto"/>
                <a:ea typeface="Roboto"/>
                <a:cs typeface="Roboto"/>
                <a:sym typeface="Roboto"/>
              </a:rPr>
              <a:t>Classes</a:t>
            </a:r>
            <a:r>
              <a:rPr lang="en" sz="1800">
                <a:latin typeface="Roboto"/>
                <a:ea typeface="Roboto"/>
                <a:cs typeface="Roboto"/>
                <a:sym typeface="Roboto"/>
              </a:rPr>
              <a: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When these values are not mutually exclusive, they are termed “</a:t>
            </a:r>
            <a:r>
              <a:rPr b="1" lang="en" sz="1800">
                <a:latin typeface="Roboto"/>
                <a:ea typeface="Roboto"/>
                <a:cs typeface="Roboto"/>
                <a:sym typeface="Roboto"/>
              </a:rPr>
              <a:t>labels</a:t>
            </a:r>
            <a:r>
              <a:rPr lang="en" sz="1800">
                <a:latin typeface="Roboto"/>
                <a:ea typeface="Roboto"/>
                <a:cs typeface="Roboto"/>
                <a:sym typeface="Roboto"/>
              </a:rPr>
              <a: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 residue in a protein structure can be in only one of multiple secondary structure classes, but could simultaneously be assigned the non-exclusive labels of being a ɑ-helical and transmembrane.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Classes and labels are usually represented by an encoding (e.g. one-hot encoding).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255" name="Google Shape;255;p38"/>
          <p:cNvSpPr txBox="1"/>
          <p:nvPr/>
        </p:nvSpPr>
        <p:spPr>
          <a:xfrm>
            <a:off x="5444088" y="41726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56" name="Google Shape;256;p38"/>
          <p:cNvPicPr preferRelativeResize="0"/>
          <p:nvPr/>
        </p:nvPicPr>
        <p:blipFill>
          <a:blip r:embed="rId4">
            <a:alphaModFix/>
          </a:blip>
          <a:stretch>
            <a:fillRect/>
          </a:stretch>
        </p:blipFill>
        <p:spPr>
          <a:xfrm>
            <a:off x="2497838" y="3153588"/>
            <a:ext cx="2619375" cy="141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2" name="Google Shape;262;p39"/>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Loss or Cost Functions</a:t>
            </a:r>
            <a:endParaRPr>
              <a:solidFill>
                <a:schemeClr val="accent1"/>
              </a:solidFill>
            </a:endParaRPr>
          </a:p>
        </p:txBody>
      </p:sp>
      <p:sp>
        <p:nvSpPr>
          <p:cNvPr id="263" name="Google Shape;263;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4" name="Google Shape;264;p39"/>
          <p:cNvSpPr txBox="1"/>
          <p:nvPr/>
        </p:nvSpPr>
        <p:spPr>
          <a:xfrm>
            <a:off x="429775" y="1150700"/>
            <a:ext cx="8138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 or in more general terms that measure the amount of ‘disagreement’ between the obtained and ideal outputs in ML are called “loss functions” or “cost functions”.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0" name="Google Shape;270;p40"/>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Parameters and Hyperparameters</a:t>
            </a:r>
            <a:endParaRPr>
              <a:solidFill>
                <a:schemeClr val="accent1"/>
              </a:solidFill>
            </a:endParaRPr>
          </a:p>
        </p:txBody>
      </p:sp>
      <p:sp>
        <p:nvSpPr>
          <p:cNvPr id="271" name="Google Shape;271;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2" name="Google Shape;272;p40"/>
          <p:cNvSpPr txBox="1"/>
          <p:nvPr/>
        </p:nvSpPr>
        <p:spPr>
          <a:xfrm>
            <a:off x="422825" y="767900"/>
            <a:ext cx="81381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8" name="Google Shape;278;p41"/>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Training, Validation and Testing</a:t>
            </a:r>
            <a:endParaRPr>
              <a:solidFill>
                <a:schemeClr val="accent1"/>
              </a:solidFill>
            </a:endParaRPr>
          </a:p>
        </p:txBody>
      </p:sp>
      <p:sp>
        <p:nvSpPr>
          <p:cNvPr id="279" name="Google Shape;279;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0" name="Google Shape;280;p41"/>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pic>
        <p:nvPicPr>
          <p:cNvPr id="281" name="Google Shape;281;p41"/>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282" name="Google Shape;282;p41"/>
          <p:cNvSpPr txBox="1"/>
          <p:nvPr/>
        </p:nvSpPr>
        <p:spPr>
          <a:xfrm>
            <a:off x="743888" y="356677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8" name="Google Shape;288;p42"/>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Overfitting and Underfitting</a:t>
            </a:r>
            <a:endParaRPr>
              <a:solidFill>
                <a:schemeClr val="accent1"/>
              </a:solidFill>
            </a:endParaRPr>
          </a:p>
        </p:txBody>
      </p:sp>
      <p:sp>
        <p:nvSpPr>
          <p:cNvPr id="289" name="Google Shape;289;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0" name="Google Shape;290;p42"/>
          <p:cNvSpPr txBox="1"/>
          <p:nvPr/>
        </p:nvSpPr>
        <p:spPr>
          <a:xfrm>
            <a:off x="608250" y="777575"/>
            <a:ext cx="84129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learning the noise in the training data is called ‘overfitting’.</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Overfitting 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 is called ‘underfitting’,</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Underfitting can be caused by using a model without sufficient complexity to describe the signal. </a:t>
            </a:r>
            <a:endParaRPr sz="1500">
              <a:latin typeface="Roboto"/>
              <a:ea typeface="Roboto"/>
              <a:cs typeface="Roboto"/>
              <a:sym typeface="Roboto"/>
            </a:endParaRPr>
          </a:p>
        </p:txBody>
      </p:sp>
      <p:sp>
        <p:nvSpPr>
          <p:cNvPr id="291" name="Google Shape;291;p42"/>
          <p:cNvSpPr txBox="1"/>
          <p:nvPr/>
        </p:nvSpPr>
        <p:spPr>
          <a:xfrm>
            <a:off x="6346613" y="37995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92" name="Google Shape;292;p42"/>
          <p:cNvPicPr preferRelativeResize="0"/>
          <p:nvPr/>
        </p:nvPicPr>
        <p:blipFill>
          <a:blip r:embed="rId4">
            <a:alphaModFix/>
          </a:blip>
          <a:stretch>
            <a:fillRect/>
          </a:stretch>
        </p:blipFill>
        <p:spPr>
          <a:xfrm>
            <a:off x="980975" y="3040162"/>
            <a:ext cx="5022548" cy="1500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3"/>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Inductive Bias</a:t>
            </a:r>
            <a:endParaRPr>
              <a:solidFill>
                <a:schemeClr val="accent1"/>
              </a:solidFill>
            </a:endParaRPr>
          </a:p>
        </p:txBody>
      </p:sp>
      <p:sp>
        <p:nvSpPr>
          <p:cNvPr id="299" name="Google Shape;299;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0" name="Google Shape;300;p43"/>
          <p:cNvSpPr txBox="1"/>
          <p:nvPr/>
        </p:nvSpPr>
        <p:spPr>
          <a:xfrm>
            <a:off x="520500" y="959500"/>
            <a:ext cx="79398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favour a particular solution to a learning problem over others.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For example, the inductive bias of recurrent neural networks (RNNs) is that there are sequential dependencies in the input data such as the concentration of a metabolite over time.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This dependence is explicitly accounted for in the mathematical form of an RNN.</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4"/>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Bias-Variance Tradeoff</a:t>
            </a:r>
            <a:endParaRPr>
              <a:solidFill>
                <a:schemeClr val="accent1"/>
              </a:solidFill>
            </a:endParaRPr>
          </a:p>
        </p:txBody>
      </p:sp>
      <p:sp>
        <p:nvSpPr>
          <p:cNvPr id="307" name="Google Shape;307;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8" name="Google Shape;308;p44"/>
          <p:cNvSpPr txBox="1"/>
          <p:nvPr/>
        </p:nvSpPr>
        <p:spPr>
          <a:xfrm>
            <a:off x="520500" y="959500"/>
            <a:ext cx="79398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A model with a high bias can be said to have stronger constraints on the trained model, whereas a model with low bias makes fewer assumptions about the property being modelled, and can, in theory, model a wide variety of function types.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variance of a model describes how much the trained model changes in</a:t>
            </a:r>
            <a:endParaRPr sz="1700">
              <a:latin typeface="Roboto"/>
              <a:ea typeface="Roboto"/>
              <a:cs typeface="Roboto"/>
              <a:sym typeface="Roboto"/>
            </a:endParaRPr>
          </a:p>
          <a:p>
            <a:pPr indent="0" lvl="0" marL="457200" rtl="0" algn="l">
              <a:spcBef>
                <a:spcPts val="0"/>
              </a:spcBef>
              <a:spcAft>
                <a:spcPts val="0"/>
              </a:spcAft>
              <a:buNone/>
            </a:pPr>
            <a:r>
              <a:rPr lang="en" sz="1700">
                <a:latin typeface="Roboto"/>
                <a:ea typeface="Roboto"/>
                <a:cs typeface="Roboto"/>
                <a:sym typeface="Roboto"/>
              </a:rPr>
              <a:t>response to training on different training datasets.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In general, we desire models with very low bias and low variance, although these objectives are often in conflict as a model with low bias will often learn different signals on different training sets.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Controlling the bias–variance trade- off is key to avoiding overfitting or underfitting.</a:t>
            </a:r>
            <a:endParaRPr sz="17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4" name="Google Shape;314;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15" name="Google Shape;315;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16" name="Google Shape;316;p45"/>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17" name="Google Shape;317;p45"/>
          <p:cNvSpPr txBox="1"/>
          <p:nvPr/>
        </p:nvSpPr>
        <p:spPr>
          <a:xfrm>
            <a:off x="3689750" y="4052550"/>
            <a:ext cx="206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3" name="Google Shape;323;p46"/>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Supervised vs Unsupervised</a:t>
            </a:r>
            <a:r>
              <a:rPr lang="en">
                <a:solidFill>
                  <a:schemeClr val="accent1"/>
                </a:solidFill>
              </a:rPr>
              <a:t> ML Pipeline</a:t>
            </a:r>
            <a:endParaRPr>
              <a:solidFill>
                <a:schemeClr val="accent1"/>
              </a:solidFill>
            </a:endParaRPr>
          </a:p>
        </p:txBody>
      </p:sp>
      <p:sp>
        <p:nvSpPr>
          <p:cNvPr id="324" name="Google Shape;324;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5" name="Google Shape;325;p46"/>
          <p:cNvSpPr txBox="1"/>
          <p:nvPr/>
        </p:nvSpPr>
        <p:spPr>
          <a:xfrm>
            <a:off x="7193975" y="4228500"/>
            <a:ext cx="187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326" name="Google Shape;326;p46"/>
          <p:cNvPicPr preferRelativeResize="0"/>
          <p:nvPr/>
        </p:nvPicPr>
        <p:blipFill>
          <a:blip r:embed="rId4">
            <a:alphaModFix/>
          </a:blip>
          <a:stretch>
            <a:fillRect/>
          </a:stretch>
        </p:blipFill>
        <p:spPr>
          <a:xfrm>
            <a:off x="1334238" y="717638"/>
            <a:ext cx="5660968" cy="1914725"/>
          </a:xfrm>
          <a:prstGeom prst="rect">
            <a:avLst/>
          </a:prstGeom>
          <a:noFill/>
          <a:ln>
            <a:noFill/>
          </a:ln>
        </p:spPr>
      </p:pic>
      <p:pic>
        <p:nvPicPr>
          <p:cNvPr id="327" name="Google Shape;327;p46"/>
          <p:cNvPicPr preferRelativeResize="0"/>
          <p:nvPr/>
        </p:nvPicPr>
        <p:blipFill>
          <a:blip r:embed="rId5">
            <a:alphaModFix/>
          </a:blip>
          <a:stretch>
            <a:fillRect/>
          </a:stretch>
        </p:blipFill>
        <p:spPr>
          <a:xfrm>
            <a:off x="1325875" y="2713987"/>
            <a:ext cx="5677701" cy="1914725"/>
          </a:xfrm>
          <a:prstGeom prst="rect">
            <a:avLst/>
          </a:prstGeom>
          <a:noFill/>
          <a:ln>
            <a:noFill/>
          </a:ln>
        </p:spPr>
      </p:pic>
      <p:sp>
        <p:nvSpPr>
          <p:cNvPr id="328" name="Google Shape;328;p46"/>
          <p:cNvSpPr/>
          <p:nvPr/>
        </p:nvSpPr>
        <p:spPr>
          <a:xfrm>
            <a:off x="6166750" y="717650"/>
            <a:ext cx="927600" cy="75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6"/>
          <p:cNvSpPr/>
          <p:nvPr/>
        </p:nvSpPr>
        <p:spPr>
          <a:xfrm>
            <a:off x="6022000" y="1815674"/>
            <a:ext cx="927600" cy="679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6"/>
          <p:cNvSpPr/>
          <p:nvPr/>
        </p:nvSpPr>
        <p:spPr>
          <a:xfrm>
            <a:off x="6166750" y="3912925"/>
            <a:ext cx="9276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6" name="Google Shape;336;p4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37" name="Google Shape;337;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8" name="Google Shape;338;p47"/>
          <p:cNvSpPr txBox="1"/>
          <p:nvPr/>
        </p:nvSpPr>
        <p:spPr>
          <a:xfrm>
            <a:off x="1822700" y="130472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39" name="Google Shape;339;p4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5" name="Google Shape;345;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Python Machine Learning Ecosystem (1)</a:t>
            </a:r>
            <a:endParaRPr>
              <a:solidFill>
                <a:schemeClr val="accent1"/>
              </a:solidFill>
            </a:endParaRPr>
          </a:p>
        </p:txBody>
      </p:sp>
      <p:sp>
        <p:nvSpPr>
          <p:cNvPr id="346" name="Google Shape;346;p48"/>
          <p:cNvSpPr txBox="1"/>
          <p:nvPr/>
        </p:nvSpPr>
        <p:spPr>
          <a:xfrm>
            <a:off x="311700" y="660925"/>
            <a:ext cx="87096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Jupyter Notebooks</a:t>
            </a:r>
            <a:r>
              <a:rPr lang="en"/>
              <a:t> (https://jupyter.org/)</a:t>
            </a:r>
            <a:endParaRPr/>
          </a:p>
          <a:p>
            <a:pPr indent="-317500" lvl="1" marL="914400" rtl="0" algn="l">
              <a:lnSpc>
                <a:spcPct val="115000"/>
              </a:lnSpc>
              <a:spcBef>
                <a:spcPts val="0"/>
              </a:spcBef>
              <a:spcAft>
                <a:spcPts val="0"/>
              </a:spcAft>
              <a:buSzPts val="1400"/>
              <a:buChar char="○"/>
            </a:pPr>
            <a:r>
              <a:rPr lang="en"/>
              <a:t>an interactive programming environment allow data scientists to share the code, data, and insightful results in a single place to support reproducible research.</a:t>
            </a:r>
            <a:endParaRPr/>
          </a:p>
          <a:p>
            <a:pPr indent="-317500" lvl="0" marL="457200" rtl="0" algn="l">
              <a:lnSpc>
                <a:spcPct val="115000"/>
              </a:lnSpc>
              <a:spcBef>
                <a:spcPts val="0"/>
              </a:spcBef>
              <a:spcAft>
                <a:spcPts val="0"/>
              </a:spcAft>
              <a:buSzPts val="1400"/>
              <a:buChar char="●"/>
            </a:pPr>
            <a:r>
              <a:rPr b="1" lang="en"/>
              <a:t>Google Colaboratory (Colab)</a:t>
            </a:r>
            <a:r>
              <a:rPr lang="en"/>
              <a:t> (https://colab.research.google.com/)</a:t>
            </a:r>
            <a:endParaRPr/>
          </a:p>
          <a:p>
            <a:pPr indent="-317500" lvl="1" marL="914400" rtl="0" algn="l">
              <a:lnSpc>
                <a:spcPct val="115000"/>
              </a:lnSpc>
              <a:spcBef>
                <a:spcPts val="0"/>
              </a:spcBef>
              <a:spcAft>
                <a:spcPts val="0"/>
              </a:spcAft>
              <a:buSzPts val="1400"/>
              <a:buChar char="○"/>
            </a:pPr>
            <a:r>
              <a:rPr lang="en"/>
              <a:t>Colab is a free Jupyter notebook environment that runs entirely in the cloud. </a:t>
            </a:r>
            <a:endParaRPr/>
          </a:p>
          <a:p>
            <a:pPr indent="-317500" lvl="1" marL="914400" rtl="0" algn="l">
              <a:lnSpc>
                <a:spcPct val="115000"/>
              </a:lnSpc>
              <a:spcBef>
                <a:spcPts val="0"/>
              </a:spcBef>
              <a:spcAft>
                <a:spcPts val="0"/>
              </a:spcAft>
              <a:buSzPts val="1400"/>
              <a:buChar char="○"/>
            </a:pPr>
            <a:r>
              <a:rPr lang="en"/>
              <a:t>It does not require a setup and the notebooks that you create can be simultaneously edited by your team members - just the way you edit documents in Google Docs.</a:t>
            </a:r>
            <a:endParaRPr/>
          </a:p>
          <a:p>
            <a:pPr indent="-317500" lvl="0" marL="457200" rtl="0" algn="l">
              <a:lnSpc>
                <a:spcPct val="115000"/>
              </a:lnSpc>
              <a:spcBef>
                <a:spcPts val="0"/>
              </a:spcBef>
              <a:spcAft>
                <a:spcPts val="0"/>
              </a:spcAft>
              <a:buSzPts val="1400"/>
              <a:buChar char="●"/>
            </a:pPr>
            <a:r>
              <a:rPr b="1" lang="en"/>
              <a:t>NumPy</a:t>
            </a:r>
            <a:r>
              <a:rPr lang="en"/>
              <a:t> (https://numpy.org/)</a:t>
            </a:r>
            <a:endParaRPr/>
          </a:p>
          <a:p>
            <a:pPr indent="-317500" lvl="1" marL="914400" rtl="0" algn="l">
              <a:lnSpc>
                <a:spcPct val="115000"/>
              </a:lnSpc>
              <a:spcBef>
                <a:spcPts val="0"/>
              </a:spcBef>
              <a:spcAft>
                <a:spcPts val="0"/>
              </a:spcAft>
              <a:buSzPts val="1400"/>
              <a:buChar char="○"/>
            </a:pPr>
            <a:r>
              <a:rPr lang="en"/>
              <a:t>the fundamental package for scientific computing in Python.</a:t>
            </a:r>
            <a:endParaRPr/>
          </a:p>
          <a:p>
            <a:pPr indent="-317500" lvl="1" marL="914400" rtl="0" algn="l">
              <a:lnSpc>
                <a:spcPct val="115000"/>
              </a:lnSpc>
              <a:spcBef>
                <a:spcPts val="0"/>
              </a:spcBef>
              <a:spcAft>
                <a:spcPts val="0"/>
              </a:spcAft>
              <a:buSzPts val="1400"/>
              <a:buChar char="○"/>
            </a:pPr>
            <a:r>
              <a:rPr lang="en"/>
              <a:t>It adds support to core Python for multi-dimensional arrays (and matrices) and</a:t>
            </a:r>
            <a:endParaRPr/>
          </a:p>
          <a:p>
            <a:pPr indent="0" lvl="0" marL="914400" rtl="0" algn="l">
              <a:lnSpc>
                <a:spcPct val="115000"/>
              </a:lnSpc>
              <a:spcBef>
                <a:spcPts val="0"/>
              </a:spcBef>
              <a:spcAft>
                <a:spcPts val="0"/>
              </a:spcAft>
              <a:buNone/>
            </a:pPr>
            <a:r>
              <a:rPr lang="en"/>
              <a:t>fast vectorized operations on these arrays.</a:t>
            </a:r>
            <a:endParaRPr/>
          </a:p>
          <a:p>
            <a:pPr indent="-317500" lvl="0" marL="457200" rtl="0" algn="l">
              <a:lnSpc>
                <a:spcPct val="115000"/>
              </a:lnSpc>
              <a:spcBef>
                <a:spcPts val="0"/>
              </a:spcBef>
              <a:spcAft>
                <a:spcPts val="0"/>
              </a:spcAft>
              <a:buSzPts val="1400"/>
              <a:buChar char="●"/>
            </a:pPr>
            <a:r>
              <a:rPr b="1" lang="en"/>
              <a:t>Pandas</a:t>
            </a:r>
            <a:r>
              <a:rPr lang="en"/>
              <a:t> (https://pandas.pydata.org/)</a:t>
            </a:r>
            <a:endParaRPr/>
          </a:p>
          <a:p>
            <a:pPr indent="-317500" lvl="1" marL="914400" rtl="0" algn="l">
              <a:lnSpc>
                <a:spcPct val="115000"/>
              </a:lnSpc>
              <a:spcBef>
                <a:spcPts val="0"/>
              </a:spcBef>
              <a:spcAft>
                <a:spcPts val="0"/>
              </a:spcAft>
              <a:buSzPts val="1400"/>
              <a:buChar char="○"/>
            </a:pPr>
            <a:r>
              <a:rPr lang="en"/>
              <a:t>an important Python library for data manipulation, wrangling, and analysis. </a:t>
            </a:r>
            <a:endParaRPr/>
          </a:p>
          <a:p>
            <a:pPr indent="-317500" lvl="1" marL="914400" rtl="0" algn="l">
              <a:lnSpc>
                <a:spcPct val="115000"/>
              </a:lnSpc>
              <a:spcBef>
                <a:spcPts val="0"/>
              </a:spcBef>
              <a:spcAft>
                <a:spcPts val="0"/>
              </a:spcAft>
              <a:buSzPts val="1400"/>
              <a:buChar char="○"/>
            </a:pPr>
            <a:r>
              <a:rPr lang="en"/>
              <a:t>It functions as an intuitive and easy-to-use set of tools for performing operations on any kind of data.</a:t>
            </a:r>
            <a:endParaRPr/>
          </a:p>
        </p:txBody>
      </p:sp>
      <p:sp>
        <p:nvSpPr>
          <p:cNvPr id="347" name="Google Shape;347;p48"/>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8" name="Google Shape;348;p48"/>
          <p:cNvPicPr preferRelativeResize="0"/>
          <p:nvPr/>
        </p:nvPicPr>
        <p:blipFill>
          <a:blip r:embed="rId4">
            <a:alphaModFix/>
          </a:blip>
          <a:stretch>
            <a:fillRect/>
          </a:stretch>
        </p:blipFill>
        <p:spPr>
          <a:xfrm>
            <a:off x="66600" y="717638"/>
            <a:ext cx="419100" cy="485775"/>
          </a:xfrm>
          <a:prstGeom prst="rect">
            <a:avLst/>
          </a:prstGeom>
          <a:noFill/>
          <a:ln>
            <a:noFill/>
          </a:ln>
        </p:spPr>
      </p:pic>
      <p:pic>
        <p:nvPicPr>
          <p:cNvPr id="349" name="Google Shape;349;p48"/>
          <p:cNvPicPr preferRelativeResize="0"/>
          <p:nvPr/>
        </p:nvPicPr>
        <p:blipFill>
          <a:blip r:embed="rId5">
            <a:alphaModFix/>
          </a:blip>
          <a:stretch>
            <a:fillRect/>
          </a:stretch>
        </p:blipFill>
        <p:spPr>
          <a:xfrm>
            <a:off x="66600" y="1576850"/>
            <a:ext cx="419100" cy="419100"/>
          </a:xfrm>
          <a:prstGeom prst="rect">
            <a:avLst/>
          </a:prstGeom>
          <a:noFill/>
          <a:ln>
            <a:noFill/>
          </a:ln>
        </p:spPr>
      </p:pic>
      <p:pic>
        <p:nvPicPr>
          <p:cNvPr id="350" name="Google Shape;350;p48"/>
          <p:cNvPicPr preferRelativeResize="0"/>
          <p:nvPr/>
        </p:nvPicPr>
        <p:blipFill>
          <a:blip r:embed="rId6">
            <a:alphaModFix/>
          </a:blip>
          <a:stretch>
            <a:fillRect/>
          </a:stretch>
        </p:blipFill>
        <p:spPr>
          <a:xfrm>
            <a:off x="66600" y="2706050"/>
            <a:ext cx="419100" cy="419100"/>
          </a:xfrm>
          <a:prstGeom prst="rect">
            <a:avLst/>
          </a:prstGeom>
          <a:noFill/>
          <a:ln>
            <a:noFill/>
          </a:ln>
        </p:spPr>
      </p:pic>
      <p:pic>
        <p:nvPicPr>
          <p:cNvPr id="351" name="Google Shape;351;p48"/>
          <p:cNvPicPr preferRelativeResize="0"/>
          <p:nvPr/>
        </p:nvPicPr>
        <p:blipFill>
          <a:blip r:embed="rId7">
            <a:alphaModFix/>
          </a:blip>
          <a:stretch>
            <a:fillRect/>
          </a:stretch>
        </p:blipFill>
        <p:spPr>
          <a:xfrm>
            <a:off x="66598" y="3696073"/>
            <a:ext cx="795550" cy="322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7" name="Google Shape;357;p49"/>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Python Machine Learning Ecosystem (2)</a:t>
            </a:r>
            <a:endParaRPr>
              <a:solidFill>
                <a:schemeClr val="accent1"/>
              </a:solidFill>
            </a:endParaRPr>
          </a:p>
        </p:txBody>
      </p:sp>
      <p:sp>
        <p:nvSpPr>
          <p:cNvPr id="358" name="Google Shape;358;p49"/>
          <p:cNvSpPr txBox="1"/>
          <p:nvPr/>
        </p:nvSpPr>
        <p:spPr>
          <a:xfrm>
            <a:off x="311700" y="592075"/>
            <a:ext cx="8697300" cy="404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Scikit-learn</a:t>
            </a:r>
            <a:r>
              <a:rPr lang="en" sz="1600"/>
              <a:t> (https://scikit-learn.org/)</a:t>
            </a:r>
            <a:endParaRPr sz="1600"/>
          </a:p>
          <a:p>
            <a:pPr indent="-330200" lvl="1" marL="914400" rtl="0" algn="l">
              <a:lnSpc>
                <a:spcPct val="115000"/>
              </a:lnSpc>
              <a:spcBef>
                <a:spcPts val="0"/>
              </a:spcBef>
              <a:spcAft>
                <a:spcPts val="0"/>
              </a:spcAft>
              <a:buSzPts val="1600"/>
              <a:buChar char="○"/>
            </a:pPr>
            <a:r>
              <a:rPr lang="en" sz="1600"/>
              <a:t>one of the most important and indispensable Python frameworks for Data Science and Machine Learning in Python. </a:t>
            </a:r>
            <a:endParaRPr sz="1600"/>
          </a:p>
          <a:p>
            <a:pPr indent="-330200" lvl="1" marL="914400" rtl="0" algn="l">
              <a:lnSpc>
                <a:spcPct val="115000"/>
              </a:lnSpc>
              <a:spcBef>
                <a:spcPts val="0"/>
              </a:spcBef>
              <a:spcAft>
                <a:spcPts val="0"/>
              </a:spcAft>
              <a:buSzPts val="1600"/>
              <a:buChar char="○"/>
            </a:pPr>
            <a:r>
              <a:rPr lang="en" sz="1600"/>
              <a:t>It implements a wide range of Machine Learning algorithms.</a:t>
            </a:r>
            <a:endParaRPr sz="1600"/>
          </a:p>
          <a:p>
            <a:pPr indent="-330200" lvl="0" marL="457200" rtl="0" algn="l">
              <a:lnSpc>
                <a:spcPct val="115000"/>
              </a:lnSpc>
              <a:spcBef>
                <a:spcPts val="0"/>
              </a:spcBef>
              <a:spcAft>
                <a:spcPts val="0"/>
              </a:spcAft>
              <a:buSzPts val="1600"/>
              <a:buChar char="●"/>
            </a:pPr>
            <a:r>
              <a:rPr b="1" lang="en" sz="1600"/>
              <a:t>Deep Learning Libraries</a:t>
            </a:r>
            <a:endParaRPr b="1" sz="1600"/>
          </a:p>
          <a:p>
            <a:pPr indent="-330200" lvl="1" marL="914400" rtl="0" algn="l">
              <a:lnSpc>
                <a:spcPct val="115000"/>
              </a:lnSpc>
              <a:spcBef>
                <a:spcPts val="0"/>
              </a:spcBef>
              <a:spcAft>
                <a:spcPts val="0"/>
              </a:spcAft>
              <a:buSzPts val="1600"/>
              <a:buChar char="○"/>
            </a:pPr>
            <a:r>
              <a:rPr b="1" lang="en" sz="1600"/>
              <a:t>Tensorflow</a:t>
            </a:r>
            <a:r>
              <a:rPr lang="en" sz="1600"/>
              <a:t> (https://www.tensorflow.org/): </a:t>
            </a:r>
            <a:endParaRPr sz="1600"/>
          </a:p>
          <a:p>
            <a:pPr indent="-330200" lvl="2" marL="1371600" rtl="0" algn="l">
              <a:lnSpc>
                <a:spcPct val="115000"/>
              </a:lnSpc>
              <a:spcBef>
                <a:spcPts val="0"/>
              </a:spcBef>
              <a:spcAft>
                <a:spcPts val="0"/>
              </a:spcAft>
              <a:buSzPts val="1600"/>
              <a:buChar char="■"/>
            </a:pPr>
            <a:r>
              <a:rPr lang="en" sz="1600"/>
              <a:t>an open source software library for Machine Learning released by Google</a:t>
            </a:r>
            <a:endParaRPr sz="1600"/>
          </a:p>
          <a:p>
            <a:pPr indent="-330200" lvl="1" marL="914400" rtl="0" algn="l">
              <a:lnSpc>
                <a:spcPct val="115000"/>
              </a:lnSpc>
              <a:spcBef>
                <a:spcPts val="0"/>
              </a:spcBef>
              <a:spcAft>
                <a:spcPts val="0"/>
              </a:spcAft>
              <a:buSzPts val="1600"/>
              <a:buChar char="○"/>
            </a:pPr>
            <a:r>
              <a:rPr b="1" lang="en" sz="1600"/>
              <a:t>Keras</a:t>
            </a:r>
            <a:r>
              <a:rPr lang="en" sz="1600"/>
              <a:t> (https://keras.io/): </a:t>
            </a:r>
            <a:endParaRPr sz="1600"/>
          </a:p>
          <a:p>
            <a:pPr indent="-330200" lvl="2" marL="1371600" rtl="0" algn="l">
              <a:lnSpc>
                <a:spcPct val="115000"/>
              </a:lnSpc>
              <a:spcBef>
                <a:spcPts val="0"/>
              </a:spcBef>
              <a:spcAft>
                <a:spcPts val="0"/>
              </a:spcAft>
              <a:buSzPts val="1600"/>
              <a:buChar char="■"/>
            </a:pPr>
            <a:r>
              <a:rPr lang="en" sz="1600"/>
              <a:t>a high-level Deep Learning framework for Python, which is capable of running on top of both Theano and Tensorflow.</a:t>
            </a:r>
            <a:endParaRPr sz="1600"/>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Natural Language Toolkit</a:t>
            </a:r>
            <a:r>
              <a:rPr lang="en" sz="1500">
                <a:solidFill>
                  <a:schemeClr val="dk1"/>
                </a:solidFill>
              </a:rPr>
              <a:t> (NLTK, https://www.nltk.org)</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A leading platform for building Python programs to work with human language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Spacy</a:t>
            </a:r>
            <a:r>
              <a:rPr lang="en" sz="1500">
                <a:solidFill>
                  <a:schemeClr val="dk1"/>
                </a:solidFill>
              </a:rPr>
              <a:t>:  industrial strength natural language processing, targets efficient text analytics for large scale corpora.</a:t>
            </a:r>
            <a:endParaRPr sz="1600">
              <a:solidFill>
                <a:schemeClr val="dk1"/>
              </a:solidFill>
            </a:endParaRPr>
          </a:p>
        </p:txBody>
      </p:sp>
      <p:sp>
        <p:nvSpPr>
          <p:cNvPr id="359" name="Google Shape;359;p4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0" name="Google Shape;360;p49"/>
          <p:cNvPicPr preferRelativeResize="0"/>
          <p:nvPr/>
        </p:nvPicPr>
        <p:blipFill>
          <a:blip r:embed="rId4">
            <a:alphaModFix/>
          </a:blip>
          <a:stretch>
            <a:fillRect/>
          </a:stretch>
        </p:blipFill>
        <p:spPr>
          <a:xfrm>
            <a:off x="77600" y="1047873"/>
            <a:ext cx="729962" cy="393600"/>
          </a:xfrm>
          <a:prstGeom prst="rect">
            <a:avLst/>
          </a:prstGeom>
          <a:noFill/>
          <a:ln>
            <a:noFill/>
          </a:ln>
        </p:spPr>
      </p:pic>
      <p:pic>
        <p:nvPicPr>
          <p:cNvPr id="361" name="Google Shape;361;p49"/>
          <p:cNvPicPr preferRelativeResize="0"/>
          <p:nvPr/>
        </p:nvPicPr>
        <p:blipFill>
          <a:blip r:embed="rId5">
            <a:alphaModFix/>
          </a:blip>
          <a:stretch>
            <a:fillRect/>
          </a:stretch>
        </p:blipFill>
        <p:spPr>
          <a:xfrm>
            <a:off x="77600" y="2191136"/>
            <a:ext cx="1256650" cy="280650"/>
          </a:xfrm>
          <a:prstGeom prst="rect">
            <a:avLst/>
          </a:prstGeom>
          <a:noFill/>
          <a:ln>
            <a:noFill/>
          </a:ln>
        </p:spPr>
      </p:pic>
      <p:pic>
        <p:nvPicPr>
          <p:cNvPr id="362" name="Google Shape;362;p49"/>
          <p:cNvPicPr preferRelativeResize="0"/>
          <p:nvPr/>
        </p:nvPicPr>
        <p:blipFill>
          <a:blip r:embed="rId6">
            <a:alphaModFix/>
          </a:blip>
          <a:stretch>
            <a:fillRect/>
          </a:stretch>
        </p:blipFill>
        <p:spPr>
          <a:xfrm>
            <a:off x="222050" y="2573646"/>
            <a:ext cx="967761" cy="28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8" name="Google Shape;368;p5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69" name="Google Shape;369;p5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0" name="Google Shape;370;p5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AI </a:t>
            </a:r>
            <a:r>
              <a:rPr lang="en" sz="1800">
                <a:latin typeface="Roboto"/>
                <a:ea typeface="Roboto"/>
                <a:cs typeface="Roboto"/>
                <a:sym typeface="Roboto"/>
              </a:rPr>
              <a:t>disciplines</a:t>
            </a:r>
            <a:r>
              <a:rPr lang="en" sz="1800">
                <a:latin typeface="Roboto"/>
                <a:ea typeface="Roboto"/>
                <a:cs typeface="Roboto"/>
                <a:sym typeface="Roboto"/>
              </a:rPr>
              <a:t>?</a:t>
            </a:r>
            <a:endParaRPr sz="1800">
              <a:latin typeface="Roboto"/>
              <a:ea typeface="Roboto"/>
              <a:cs typeface="Roboto"/>
              <a:sym typeface="Roboto"/>
            </a:endParaRPr>
          </a:p>
        </p:txBody>
      </p:sp>
      <p:sp>
        <p:nvSpPr>
          <p:cNvPr id="371" name="Google Shape;371;p5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2" name="Google Shape;372;p5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373" name="Google Shape;373;p5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374" name="Google Shape;374;p5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375" name="Google Shape;375;p50"/>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376" name="Google Shape;376;p5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377" name="Google Shape;377;p50"/>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8" name="Google Shape;378;p50"/>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9" name="Google Shape;379;p50"/>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5" name="Google Shape;385;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86" name="Google Shape;386;p51"/>
          <p:cNvSpPr txBox="1"/>
          <p:nvPr/>
        </p:nvSpPr>
        <p:spPr>
          <a:xfrm>
            <a:off x="311700" y="71765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387" name="Google Shape;387;p51"/>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15" y="1115625"/>
            <a:ext cx="8400467" cy="3416400"/>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115625"/>
            <a:ext cx="79707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What is AI?</a:t>
            </a:r>
            <a:endParaRPr>
              <a:solidFill>
                <a:schemeClr val="lt1"/>
              </a:solidFill>
            </a:endParaRPr>
          </a:p>
        </p:txBody>
      </p:sp>
      <p:sp>
        <p:nvSpPr>
          <p:cNvPr id="130" name="Google Shape;130;p28"/>
          <p:cNvSpPr txBox="1"/>
          <p:nvPr>
            <p:ph idx="4294967295" type="body"/>
          </p:nvPr>
        </p:nvSpPr>
        <p:spPr>
          <a:xfrm>
            <a:off x="676050" y="1850300"/>
            <a:ext cx="7945200" cy="24249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“The science and engineering of making intelligent machines, especially intelligent computer programs”. - John McCarthy.</a:t>
            </a:r>
            <a:endParaRPr sz="1600"/>
          </a:p>
          <a:p>
            <a:pPr indent="-330200" lvl="0" marL="457200" rtl="0" algn="l">
              <a:spcBef>
                <a:spcPts val="0"/>
              </a:spcBef>
              <a:spcAft>
                <a:spcPts val="0"/>
              </a:spcAft>
              <a:buSzPts val="1600"/>
              <a:buChar char="●"/>
            </a:pPr>
            <a:r>
              <a:rPr lang="en" sz="1600"/>
              <a:t>W</a:t>
            </a:r>
            <a:r>
              <a:rPr lang="en" sz="1600"/>
              <a:t>hile exploiting the power of the computer systems, h</a:t>
            </a:r>
            <a:r>
              <a:rPr lang="en" sz="1600"/>
              <a:t>umans have been wondering “Can a machine think and behave like humans do?” </a:t>
            </a:r>
            <a:endParaRPr sz="1600"/>
          </a:p>
          <a:p>
            <a:pPr indent="-330200" lvl="0" marL="457200" rtl="0" algn="l">
              <a:spcBef>
                <a:spcPts val="0"/>
              </a:spcBef>
              <a:spcAft>
                <a:spcPts val="0"/>
              </a:spcAft>
              <a:buSzPts val="1600"/>
              <a:buChar char="●"/>
            </a:pPr>
            <a:r>
              <a:rPr lang="en" sz="1600"/>
              <a:t>AI is about </a:t>
            </a:r>
            <a:r>
              <a:rPr lang="en" sz="1600"/>
              <a:t>making a computer, a computer-controlled robot, or a software think intelligently in a way similar to how humans think.</a:t>
            </a:r>
            <a:endParaRPr sz="1600"/>
          </a:p>
          <a:p>
            <a:pPr indent="-330200" lvl="0" marL="457200" rtl="0" algn="l">
              <a:spcBef>
                <a:spcPts val="0"/>
              </a:spcBef>
              <a:spcAft>
                <a:spcPts val="0"/>
              </a:spcAft>
              <a:buSzPts val="1600"/>
              <a:buChar char="●"/>
            </a:pPr>
            <a:r>
              <a:rPr lang="en" sz="1600"/>
              <a:t>The g</a:t>
            </a:r>
            <a:r>
              <a:rPr lang="en" sz="1600"/>
              <a:t>oal of AI has been to create the systems that can understand, think, learn, and behave like humans.</a:t>
            </a:r>
            <a:endParaRPr sz="1600"/>
          </a:p>
          <a:p>
            <a:pPr indent="0" lvl="0" marL="457200" rtl="0" algn="l">
              <a:spcBef>
                <a:spcPts val="1200"/>
              </a:spcBef>
              <a:spcAft>
                <a:spcPts val="1200"/>
              </a:spcAft>
              <a:buNone/>
            </a:pPr>
            <a:r>
              <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9"/>
          <p:cNvPicPr preferRelativeResize="0"/>
          <p:nvPr/>
        </p:nvPicPr>
        <p:blipFill>
          <a:blip r:embed="rId3">
            <a:alphaModFix/>
          </a:blip>
          <a:stretch>
            <a:fillRect/>
          </a:stretch>
        </p:blipFill>
        <p:spPr>
          <a:xfrm>
            <a:off x="1455550" y="1291225"/>
            <a:ext cx="6460991" cy="3258100"/>
          </a:xfrm>
          <a:prstGeom prst="rect">
            <a:avLst/>
          </a:prstGeom>
          <a:noFill/>
          <a:ln>
            <a:noFill/>
          </a:ln>
        </p:spPr>
      </p:pic>
      <p:pic>
        <p:nvPicPr>
          <p:cNvPr id="137" name="Google Shape;137;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38" name="Google Shape;138;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Contributes to AI?</a:t>
            </a:r>
            <a:endParaRPr>
              <a:solidFill>
                <a:srgbClr val="4A86E8"/>
              </a:solidFill>
            </a:endParaRPr>
          </a:p>
        </p:txBody>
      </p:sp>
      <p:sp>
        <p:nvSpPr>
          <p:cNvPr id="139" name="Google Shape;139;p29"/>
          <p:cNvSpPr txBox="1"/>
          <p:nvPr/>
        </p:nvSpPr>
        <p:spPr>
          <a:xfrm>
            <a:off x="1583238" y="4042013"/>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Sarkar et al. 2018</a:t>
            </a:r>
            <a:r>
              <a:rPr lang="en">
                <a:latin typeface="Roboto"/>
                <a:ea typeface="Roboto"/>
                <a:cs typeface="Roboto"/>
                <a:sym typeface="Roboto"/>
              </a:rPr>
              <a:t>)</a:t>
            </a:r>
            <a:endParaRPr>
              <a:latin typeface="Roboto"/>
              <a:ea typeface="Roboto"/>
              <a:cs typeface="Roboto"/>
              <a:sym typeface="Roboto"/>
            </a:endParaRPr>
          </a:p>
        </p:txBody>
      </p:sp>
      <p:sp>
        <p:nvSpPr>
          <p:cNvPr id="140" name="Google Shape;140;p29"/>
          <p:cNvSpPr txBox="1"/>
          <p:nvPr>
            <p:ph idx="4294967295" type="body"/>
          </p:nvPr>
        </p:nvSpPr>
        <p:spPr>
          <a:xfrm>
            <a:off x="2453347" y="718475"/>
            <a:ext cx="3713100" cy="4614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Multidisciplinary field</a:t>
            </a:r>
            <a:endParaRPr>
              <a:solidFill>
                <a:schemeClr val="lt1"/>
              </a:solidFill>
            </a:endParaRPr>
          </a:p>
        </p:txBody>
      </p:sp>
      <p:sp>
        <p:nvSpPr>
          <p:cNvPr id="141" name="Google Shape;141;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7" name="Google Shape;147;p30"/>
          <p:cNvSpPr txBox="1"/>
          <p:nvPr>
            <p:ph idx="4294967295" type="body"/>
          </p:nvPr>
        </p:nvSpPr>
        <p:spPr>
          <a:xfrm>
            <a:off x="360788" y="1291225"/>
            <a:ext cx="29571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What Contributes to AI?</a:t>
            </a:r>
            <a:endParaRPr>
              <a:solidFill>
                <a:schemeClr val="lt1"/>
              </a:solidFill>
            </a:endParaRPr>
          </a:p>
        </p:txBody>
      </p:sp>
      <p:sp>
        <p:nvSpPr>
          <p:cNvPr id="148" name="Google Shape;148;p30"/>
          <p:cNvSpPr txBox="1"/>
          <p:nvPr>
            <p:ph type="title"/>
          </p:nvPr>
        </p:nvSpPr>
        <p:spPr>
          <a:xfrm>
            <a:off x="311700" y="9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are the AI applications?</a:t>
            </a:r>
            <a:endParaRPr>
              <a:solidFill>
                <a:srgbClr val="4A86E8"/>
              </a:solidFill>
            </a:endParaRPr>
          </a:p>
        </p:txBody>
      </p:sp>
      <p:sp>
        <p:nvSpPr>
          <p:cNvPr id="149" name="Google Shape;149;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0" name="Google Shape;150;p30"/>
          <p:cNvPicPr preferRelativeResize="0"/>
          <p:nvPr/>
        </p:nvPicPr>
        <p:blipFill>
          <a:blip r:embed="rId4">
            <a:alphaModFix/>
          </a:blip>
          <a:stretch>
            <a:fillRect/>
          </a:stretch>
        </p:blipFill>
        <p:spPr>
          <a:xfrm>
            <a:off x="2139526" y="639563"/>
            <a:ext cx="4507200" cy="3864375"/>
          </a:xfrm>
          <a:prstGeom prst="rect">
            <a:avLst/>
          </a:prstGeom>
          <a:noFill/>
          <a:ln>
            <a:noFill/>
          </a:ln>
        </p:spPr>
      </p:pic>
      <p:sp>
        <p:nvSpPr>
          <p:cNvPr id="151" name="Google Shape;151;p30"/>
          <p:cNvSpPr txBox="1"/>
          <p:nvPr/>
        </p:nvSpPr>
        <p:spPr>
          <a:xfrm>
            <a:off x="7230300" y="4250675"/>
            <a:ext cx="19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 vs. ML vs. DL</a:t>
            </a:r>
            <a:endParaRPr>
              <a:solidFill>
                <a:srgbClr val="4A86E8"/>
              </a:solidFill>
            </a:endParaRPr>
          </a:p>
        </p:txBody>
      </p:sp>
      <p:pic>
        <p:nvPicPr>
          <p:cNvPr id="158" name="Google Shape;158;p31"/>
          <p:cNvPicPr preferRelativeResize="0"/>
          <p:nvPr/>
        </p:nvPicPr>
        <p:blipFill>
          <a:blip r:embed="rId4">
            <a:alphaModFix/>
          </a:blip>
          <a:stretch>
            <a:fillRect/>
          </a:stretch>
        </p:blipFill>
        <p:spPr>
          <a:xfrm>
            <a:off x="5257300" y="792675"/>
            <a:ext cx="3353200" cy="3024194"/>
          </a:xfrm>
          <a:prstGeom prst="rect">
            <a:avLst/>
          </a:prstGeom>
          <a:noFill/>
          <a:ln>
            <a:noFill/>
          </a:ln>
        </p:spPr>
      </p:pic>
      <p:pic>
        <p:nvPicPr>
          <p:cNvPr id="159" name="Google Shape;159;p31"/>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60" name="Google Shape;160;p31"/>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(Oppermann, 2019)</a:t>
            </a:r>
            <a:endParaRPr>
              <a:latin typeface="Roboto"/>
              <a:ea typeface="Roboto"/>
              <a:cs typeface="Roboto"/>
              <a:sym typeface="Roboto"/>
            </a:endParaRPr>
          </a:p>
        </p:txBody>
      </p:sp>
      <p:sp>
        <p:nvSpPr>
          <p:cNvPr id="161" name="Google Shape;161;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7" name="Google Shape;167;p32"/>
          <p:cNvGrpSpPr/>
          <p:nvPr/>
        </p:nvGrpSpPr>
        <p:grpSpPr>
          <a:xfrm>
            <a:off x="311688" y="1369194"/>
            <a:ext cx="4161325" cy="2879684"/>
            <a:chOff x="431925" y="1304875"/>
            <a:chExt cx="2628925" cy="3416400"/>
          </a:xfrm>
        </p:grpSpPr>
        <p:sp>
          <p:nvSpPr>
            <p:cNvPr id="168" name="Google Shape;168;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a:t>
            </a:r>
            <a:r>
              <a:rPr b="1" lang="en" sz="1600">
                <a:solidFill>
                  <a:schemeClr val="lt1"/>
                </a:solidFill>
              </a:rPr>
              <a:t>Paradigm</a:t>
            </a:r>
            <a:r>
              <a:rPr b="1" lang="en" sz="1600">
                <a:solidFill>
                  <a:schemeClr val="lt1"/>
                </a:solidFill>
              </a:rPr>
              <a:t> </a:t>
            </a:r>
            <a:endParaRPr b="1" sz="1600">
              <a:solidFill>
                <a:schemeClr val="lt1"/>
              </a:solidFill>
            </a:endParaRPr>
          </a:p>
        </p:txBody>
      </p:sp>
      <p:sp>
        <p:nvSpPr>
          <p:cNvPr id="171" name="Google Shape;171;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Driven Decision Making</a:t>
            </a:r>
            <a:endParaRPr>
              <a:solidFill>
                <a:srgbClr val="4A86E8"/>
              </a:solidFill>
            </a:endParaRPr>
          </a:p>
        </p:txBody>
      </p:sp>
      <p:grpSp>
        <p:nvGrpSpPr>
          <p:cNvPr id="172" name="Google Shape;172;p32"/>
          <p:cNvGrpSpPr/>
          <p:nvPr/>
        </p:nvGrpSpPr>
        <p:grpSpPr>
          <a:xfrm>
            <a:off x="4584544" y="1369203"/>
            <a:ext cx="4285710" cy="2879684"/>
            <a:chOff x="3320450" y="1304875"/>
            <a:chExt cx="2632500" cy="3416400"/>
          </a:xfrm>
        </p:grpSpPr>
        <p:sp>
          <p:nvSpPr>
            <p:cNvPr id="173" name="Google Shape;173;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6" name="Google Shape;176;p32"/>
          <p:cNvSpPr txBox="1"/>
          <p:nvPr/>
        </p:nvSpPr>
        <p:spPr>
          <a:xfrm>
            <a:off x="2667149" y="4277725"/>
            <a:ext cx="38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Sarkar et al. 2018</a:t>
            </a:r>
            <a:r>
              <a:rPr lang="en">
                <a:latin typeface="Roboto"/>
                <a:ea typeface="Roboto"/>
                <a:cs typeface="Roboto"/>
                <a:sym typeface="Roboto"/>
              </a:rPr>
              <a:t>)</a:t>
            </a:r>
            <a:endParaRPr>
              <a:latin typeface="Roboto"/>
              <a:ea typeface="Roboto"/>
              <a:cs typeface="Roboto"/>
              <a:sym typeface="Roboto"/>
            </a:endParaRPr>
          </a:p>
        </p:txBody>
      </p:sp>
      <p:sp>
        <p:nvSpPr>
          <p:cNvPr id="177" name="Google Shape;177;p32"/>
          <p:cNvSpPr txBox="1"/>
          <p:nvPr/>
        </p:nvSpPr>
        <p:spPr>
          <a:xfrm>
            <a:off x="248600" y="621888"/>
            <a:ext cx="85206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art and science of leveraging data to get actionable insights and make better decisions is known as making data-driven decisions.</a:t>
            </a:r>
            <a:endParaRPr sz="1700">
              <a:latin typeface="Roboto"/>
              <a:ea typeface="Roboto"/>
              <a:cs typeface="Roboto"/>
              <a:sym typeface="Roboto"/>
            </a:endParaRPr>
          </a:p>
        </p:txBody>
      </p:sp>
      <p:pic>
        <p:nvPicPr>
          <p:cNvPr id="178" name="Google Shape;178;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79" name="Google Shape;179;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0" name="Google Shape;180;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1" name="Google Shape;181;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2" name="Google Shape;182;p32"/>
          <p:cNvSpPr txBox="1"/>
          <p:nvPr/>
        </p:nvSpPr>
        <p:spPr>
          <a:xfrm>
            <a:off x="4678574" y="1786050"/>
            <a:ext cx="40017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Use input data and expected outputs to learn inherent patterns in the data that would help in building a model </a:t>
            </a:r>
            <a:r>
              <a:rPr lang="en" sz="1000">
                <a:solidFill>
                  <a:schemeClr val="dk1"/>
                </a:solidFill>
                <a:latin typeface="Roboto"/>
                <a:ea typeface="Roboto"/>
                <a:cs typeface="Roboto"/>
                <a:sym typeface="Roboto"/>
              </a:rPr>
              <a:t>analogous</a:t>
            </a:r>
            <a:r>
              <a:rPr lang="en" sz="1000">
                <a:solidFill>
                  <a:schemeClr val="dk1"/>
                </a:solidFill>
                <a:latin typeface="Roboto"/>
                <a:ea typeface="Roboto"/>
                <a:cs typeface="Roboto"/>
                <a:sym typeface="Roboto"/>
              </a:rPr>
              <a:t> to a computer program, which would help in making data-driven decisions in the future (predict or tell us the output) for new input data points by using its knowledge or experience.</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8" name="Google Shape;188;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Machine Learning?</a:t>
            </a:r>
            <a:endParaRPr>
              <a:solidFill>
                <a:srgbClr val="4A86E8"/>
              </a:solidFill>
            </a:endParaRPr>
          </a:p>
        </p:txBody>
      </p:sp>
      <p:sp>
        <p:nvSpPr>
          <p:cNvPr id="189" name="Google Shape;189;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0" name="Google Shape;190;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1" name="Google Shape;191;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2" name="Google Shape;192;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3" name="Google Shape;193;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4" name="Google Shape;194;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5" name="Google Shape;195;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6" name="Google Shape;196;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7" name="Google Shape;197;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8" name="Google Shape;198;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Professor Tom Mitchell (1997)</a:t>
            </a:r>
            <a:endParaRPr sz="1500"/>
          </a:p>
        </p:txBody>
      </p:sp>
      <p:sp>
        <p:nvSpPr>
          <p:cNvPr id="199" name="Google Shape;199;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