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Roboto-bold.fntdata"/><Relationship Id="rId23" Type="http://schemas.openxmlformats.org/officeDocument/2006/relationships/slide" Target="slides/slide16.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Roboto-boldItalic.fntdata"/><Relationship Id="rId25" Type="http://schemas.openxmlformats.org/officeDocument/2006/relationships/slide" Target="slides/slide18.xml"/><Relationship Id="rId47"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2bfcbe7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72bfcbe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72bfcbe77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72bfcbe7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72bfcbe77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72bfcbe7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72bfcbe77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72bfcbe7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9d47b834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9d47b8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72bfcbe77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72bfcbe7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72bfcbe77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72bfcbe7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2bfcbe77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2bfcbe7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72bfcbe7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72bfcbe7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72bfcbe77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72bfcbe7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2bfcbe77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2bfcbe7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72bfcbe77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72bfcbe7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72bfcbe77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72bfcbe7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2bfcbe77_0_2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2bfcbe7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72bfcbe77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72bfcbe7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6"/>
          <p:cNvSpPr txBox="1"/>
          <p:nvPr>
            <p:ph type="title"/>
          </p:nvPr>
        </p:nvSpPr>
        <p:spPr>
          <a:xfrm>
            <a:off x="213850" y="130475"/>
            <a:ext cx="8661600" cy="10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249" name="Google Shape;249;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6"/>
          <p:cNvSpPr txBox="1"/>
          <p:nvPr/>
        </p:nvSpPr>
        <p:spPr>
          <a:xfrm>
            <a:off x="314200" y="1365011"/>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7"/>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Can you read the data fast enough</a:t>
            </a:r>
            <a:r>
              <a:rPr lang="en" sz="2800">
                <a:solidFill>
                  <a:srgbClr val="4A86E8"/>
                </a:solidFill>
              </a:rPr>
              <a:t>?</a:t>
            </a:r>
            <a:endParaRPr sz="2800">
              <a:solidFill>
                <a:srgbClr val="4A86E8"/>
              </a:solidFill>
            </a:endParaRPr>
          </a:p>
        </p:txBody>
      </p:sp>
      <p:sp>
        <p:nvSpPr>
          <p:cNvPr id="257" name="Google Shape;257;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7"/>
          <p:cNvSpPr txBox="1"/>
          <p:nvPr/>
        </p:nvSpPr>
        <p:spPr>
          <a:xfrm>
            <a:off x="341550" y="861836"/>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a:t>
            </a:r>
            <a:endParaRPr sz="1600"/>
          </a:p>
          <a:p>
            <a:pPr indent="-330200" lvl="0" marL="457200" rtl="0" algn="l">
              <a:lnSpc>
                <a:spcPct val="115000"/>
              </a:lnSpc>
              <a:spcBef>
                <a:spcPts val="0"/>
              </a:spcBef>
              <a:spcAft>
                <a:spcPts val="0"/>
              </a:spcAft>
              <a:buSzPts val="1600"/>
              <a:buChar char="●"/>
            </a:pPr>
            <a:r>
              <a:rPr lang="en" sz="1600"/>
              <a:t>If you want to generate a new feature that is the sum of all sensor readings, you’ll want to be able to do so within a reasonable amount of time. </a:t>
            </a:r>
            <a:endParaRPr sz="1600"/>
          </a:p>
          <a:p>
            <a:pPr indent="-330200" lvl="0" marL="457200" rtl="0" algn="l">
              <a:lnSpc>
                <a:spcPct val="115000"/>
              </a:lnSpc>
              <a:spcBef>
                <a:spcPts val="0"/>
              </a:spcBef>
              <a:spcAft>
                <a:spcPts val="0"/>
              </a:spcAft>
              <a:buSzPts val="1600"/>
              <a:buChar char="●"/>
            </a:pPr>
            <a:r>
              <a:rPr lang="en" sz="1600"/>
              <a:t>The same would be true if, a few days later, you discover that all the readings in a range of dates were flipped in value (due to a software bug), meaning that you’ll need to regenerate the reading sums.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4" name="Google Shape;264;p48"/>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265" name="Google Shape;265;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8"/>
          <p:cNvSpPr txBox="1"/>
          <p:nvPr/>
        </p:nvSpPr>
        <p:spPr>
          <a:xfrm>
            <a:off x="341550" y="8618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is to the use case?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miles to kilometers or replacing a broken IoT sensor.)</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2" name="Google Shape;272;p49"/>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273" name="Google Shape;273;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4" name="Google Shape;274;p49"/>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50"/>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periodic, do you have data for 3 ✕ period?</a:t>
            </a:r>
            <a:endParaRPr sz="2800">
              <a:solidFill>
                <a:srgbClr val="4A86E8"/>
              </a:solidFill>
            </a:endParaRPr>
          </a:p>
        </p:txBody>
      </p:sp>
      <p:sp>
        <p:nvSpPr>
          <p:cNvPr id="281" name="Google Shape;28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2" name="Google Shape;282;p50"/>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forecast sales for a seasonal item such as an ice bag, a rule of thumb is that you’ll need more than three years of data. </a:t>
            </a:r>
            <a:endParaRPr sz="1600"/>
          </a:p>
          <a:p>
            <a:pPr indent="-330200" lvl="0" marL="457200" rtl="0" algn="l">
              <a:lnSpc>
                <a:spcPct val="115000"/>
              </a:lnSpc>
              <a:spcBef>
                <a:spcPts val="0"/>
              </a:spcBef>
              <a:spcAft>
                <a:spcPts val="0"/>
              </a:spcAft>
              <a:buSzPts val="1600"/>
              <a:buChar char="●"/>
            </a:pPr>
            <a:r>
              <a:rPr lang="en" sz="1600"/>
              <a:t>If the seasonality pattern of your data is weekly, you’ll need at least three weeks. </a:t>
            </a:r>
            <a:endParaRPr sz="1600"/>
          </a:p>
          <a:p>
            <a:pPr indent="-330200" lvl="0" marL="457200" rtl="0" algn="l">
              <a:lnSpc>
                <a:spcPct val="115000"/>
              </a:lnSpc>
              <a:spcBef>
                <a:spcPts val="0"/>
              </a:spcBef>
              <a:spcAft>
                <a:spcPts val="0"/>
              </a:spcAft>
              <a:buSzPts val="1600"/>
              <a:buChar char="●"/>
            </a:pPr>
            <a:r>
              <a:rPr lang="en" sz="1600"/>
              <a:t>Often you’ll need more than 3 ✕ period to train a model and properly evaluate its quality prior to using it to make business decisions.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51"/>
          <p:cNvSpPr txBox="1"/>
          <p:nvPr>
            <p:ph type="title"/>
          </p:nvPr>
        </p:nvSpPr>
        <p:spPr>
          <a:xfrm>
            <a:off x="213850" y="130475"/>
            <a:ext cx="86616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289" name="Google Shape;289;p5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0" name="Google Shape;290;p51"/>
          <p:cNvSpPr txBox="1"/>
          <p:nvPr/>
        </p:nvSpPr>
        <p:spPr>
          <a:xfrm>
            <a:off x="314200" y="1323061"/>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ML model to forecast customer spending in the next five years, you would need at least seven years of data to train and evaluate the model properly. </a:t>
            </a:r>
            <a:endParaRPr sz="1600"/>
          </a:p>
          <a:p>
            <a:pPr indent="-330200" lvl="0" marL="457200" rtl="0" algn="l">
              <a:lnSpc>
                <a:spcPct val="115000"/>
              </a:lnSpc>
              <a:spcBef>
                <a:spcPts val="0"/>
              </a:spcBef>
              <a:spcAft>
                <a:spcPts val="0"/>
              </a:spcAft>
              <a:buSzPts val="1600"/>
              <a:buChar char="●"/>
            </a:pPr>
            <a:r>
              <a:rPr lang="en" sz="1600"/>
              <a:t>You’ll need five years to record your first labels, one more year for the model to learn the general trend (that is, increasing, decreasing, or unchanging) for customer spending, and one more year to evaluate the model.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52"/>
          <p:cNvSpPr txBox="1"/>
          <p:nvPr>
            <p:ph type="title"/>
          </p:nvPr>
        </p:nvSpPr>
        <p:spPr>
          <a:xfrm>
            <a:off x="213850" y="130475"/>
            <a:ext cx="86616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know the timestamp at which each data value was obtained or updated?</a:t>
            </a:r>
            <a:endParaRPr sz="2800">
              <a:solidFill>
                <a:srgbClr val="4A86E8"/>
              </a:solidFill>
            </a:endParaRPr>
          </a:p>
        </p:txBody>
      </p:sp>
      <p:sp>
        <p:nvSpPr>
          <p:cNvPr id="297" name="Google Shape;297;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8" name="Google Shape;298;p52"/>
          <p:cNvSpPr txBox="1"/>
          <p:nvPr/>
        </p:nvSpPr>
        <p:spPr>
          <a:xfrm>
            <a:off x="314200" y="1323061"/>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build (that is, to train) a forecasting model, you must re-create snapshots of the data in the past (as examples) and show them to the model to learn from. </a:t>
            </a:r>
            <a:endParaRPr sz="1600"/>
          </a:p>
          <a:p>
            <a:pPr indent="-330200" lvl="0" marL="457200" rtl="0" algn="l">
              <a:lnSpc>
                <a:spcPct val="115000"/>
              </a:lnSpc>
              <a:spcBef>
                <a:spcPts val="0"/>
              </a:spcBef>
              <a:spcAft>
                <a:spcPts val="0"/>
              </a:spcAft>
              <a:buSzPts val="1600"/>
              <a:buChar char="●"/>
            </a:pPr>
            <a:r>
              <a:rPr lang="en" sz="1600"/>
              <a:t>For this reason, you’ll often need to know the time of each new data value, as well as the time of each data value update (for example, if an item price is changed or if a user changes a setting). </a:t>
            </a:r>
            <a:endParaRPr sz="1600"/>
          </a:p>
          <a:p>
            <a:pPr indent="-330200" lvl="0" marL="457200" rtl="0" algn="l">
              <a:lnSpc>
                <a:spcPct val="115000"/>
              </a:lnSpc>
              <a:spcBef>
                <a:spcPts val="0"/>
              </a:spcBef>
              <a:spcAft>
                <a:spcPts val="0"/>
              </a:spcAft>
              <a:buSzPts val="1600"/>
              <a:buChar char="●"/>
            </a:pPr>
            <a:r>
              <a:rPr lang="en" sz="1600"/>
              <a:t>In some problems, it may be sufficient to know the chronological order the data values are obtained to re-create data snapshots.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53"/>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5" name="Google Shape;305;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6" name="Google Shape;306;p53"/>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307" name="Google Shape;307;p5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3" name="Google Shape;313;p54"/>
          <p:cNvSpPr txBox="1"/>
          <p:nvPr>
            <p:ph type="title"/>
          </p:nvPr>
        </p:nvSpPr>
        <p:spPr>
          <a:xfrm>
            <a:off x="185600" y="9042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a:t>
            </a:r>
            <a:r>
              <a:rPr lang="en">
                <a:solidFill>
                  <a:srgbClr val="4A86E8"/>
                </a:solidFill>
              </a:rPr>
              <a:t> Checks</a:t>
            </a:r>
            <a:endParaRPr>
              <a:solidFill>
                <a:srgbClr val="4A86E8"/>
              </a:solidFill>
            </a:endParaRPr>
          </a:p>
        </p:txBody>
      </p:sp>
      <p:sp>
        <p:nvSpPr>
          <p:cNvPr id="314" name="Google Shape;314;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5" name="Google Shape;315;p54"/>
          <p:cNvSpPr txBox="1"/>
          <p:nvPr/>
        </p:nvSpPr>
        <p:spPr>
          <a:xfrm>
            <a:off x="963750" y="1778325"/>
            <a:ext cx="78660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items to better understand your data and set expectations appropriately. </a:t>
            </a:r>
            <a:endParaRPr sz="1600"/>
          </a:p>
          <a:p>
            <a:pPr indent="-330200" lvl="0" marL="457200" rtl="0" algn="l">
              <a:lnSpc>
                <a:spcPct val="115000"/>
              </a:lnSpc>
              <a:spcBef>
                <a:spcPts val="0"/>
              </a:spcBef>
              <a:spcAft>
                <a:spcPts val="0"/>
              </a:spcAft>
              <a:buSzPts val="1600"/>
              <a:buChar char="●"/>
            </a:pPr>
            <a:r>
              <a:rPr lang="en" sz="1600"/>
              <a:t>The answers to the following questions should all be “yes.” </a:t>
            </a:r>
            <a:endParaRPr sz="1600"/>
          </a:p>
          <a:p>
            <a:pPr indent="-330200" lvl="0" marL="457200" rtl="0" algn="l">
              <a:lnSpc>
                <a:spcPct val="115000"/>
              </a:lnSpc>
              <a:spcBef>
                <a:spcPts val="0"/>
              </a:spcBef>
              <a:spcAft>
                <a:spcPts val="0"/>
              </a:spcAft>
              <a:buSzPts val="1600"/>
              <a:buChar char="●"/>
            </a:pPr>
            <a:r>
              <a:rPr lang="en" sz="1600"/>
              <a:t>Please discuss any “no” answers with a data scientist. </a:t>
            </a:r>
            <a:endParaRPr sz="1600"/>
          </a:p>
          <a:p>
            <a:pPr indent="-330200" lvl="0" marL="457200" rtl="0" algn="l">
              <a:lnSpc>
                <a:spcPct val="115000"/>
              </a:lnSpc>
              <a:spcBef>
                <a:spcPts val="0"/>
              </a:spcBef>
              <a:spcAft>
                <a:spcPts val="0"/>
              </a:spcAft>
              <a:buSzPts val="1600"/>
              <a:buChar char="●"/>
            </a:pPr>
            <a:r>
              <a:rPr lang="en" sz="1600"/>
              <a:t>Most “no” answers are manageable problems, but it is important that you know beforehand about the limitations to find an appropriate solution.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1" name="Google Shape;321;p55"/>
          <p:cNvSpPr txBox="1"/>
          <p:nvPr>
            <p:ph type="title"/>
          </p:nvPr>
        </p:nvSpPr>
        <p:spPr>
          <a:xfrm>
            <a:off x="213850" y="130475"/>
            <a:ext cx="8661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unbiased?</a:t>
            </a:r>
            <a:endParaRPr sz="2800">
              <a:solidFill>
                <a:srgbClr val="4A86E8"/>
              </a:solidFill>
            </a:endParaRPr>
          </a:p>
        </p:txBody>
      </p:sp>
      <p:sp>
        <p:nvSpPr>
          <p:cNvPr id="322" name="Google Shape;32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5"/>
          <p:cNvSpPr txBox="1"/>
          <p:nvPr/>
        </p:nvSpPr>
        <p:spPr>
          <a:xfrm>
            <a:off x="314200" y="708086"/>
            <a:ext cx="8460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hotel bookings in regions across the world, but have data only for Europe, your model may not work well for other regions.</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For example, if you want to predict annual bookings for an international hotel chain, do not use data only from San Francisco. Try to sample randomly across the world. </a:t>
            </a:r>
            <a:endParaRPr/>
          </a:p>
          <a:p>
            <a:pPr indent="-317500" lvl="1" marL="742950" rtl="0" algn="l">
              <a:lnSpc>
                <a:spcPct val="115000"/>
              </a:lnSpc>
              <a:spcBef>
                <a:spcPts val="0"/>
              </a:spcBef>
              <a:spcAft>
                <a:spcPts val="0"/>
              </a:spcAft>
              <a:buSzPts val="1400"/>
              <a:buChar char="○"/>
            </a:pPr>
            <a:r>
              <a:rPr lang="en"/>
              <a:t>When you have too much data, there can be the temptation to randomly drop what feels like unnecessary excess, taking files 1-15, for example, and ignoring files 15-100. This is a mistake. </a:t>
            </a:r>
            <a:endParaRPr/>
          </a:p>
          <a:p>
            <a:pPr indent="-317500" lvl="1" marL="742950" rtl="0" algn="l">
              <a:lnSpc>
                <a:spcPct val="115000"/>
              </a:lnSpc>
              <a:spcBef>
                <a:spcPts val="0"/>
              </a:spcBef>
              <a:spcAft>
                <a:spcPts val="0"/>
              </a:spcAft>
              <a:buSzPts val="1400"/>
              <a:buChar char="○"/>
            </a:pPr>
            <a:r>
              <a:rPr lang="en"/>
              <a:t>Try to sample all the files. If you cannot sample them with the same probability, account for that by using weights in the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6"/>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330" name="Google Shape;330;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6"/>
          <p:cNvSpPr txBox="1"/>
          <p:nvPr/>
        </p:nvSpPr>
        <p:spPr>
          <a:xfrm>
            <a:off x="314200" y="838786"/>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7"/>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they occur at random?</a:t>
            </a:r>
            <a:endParaRPr sz="2800">
              <a:solidFill>
                <a:srgbClr val="4A86E8"/>
              </a:solidFill>
            </a:endParaRPr>
          </a:p>
        </p:txBody>
      </p:sp>
      <p:sp>
        <p:nvSpPr>
          <p:cNvPr id="338" name="Google Shape;338;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7"/>
          <p:cNvSpPr txBox="1"/>
          <p:nvPr/>
        </p:nvSpPr>
        <p:spPr>
          <a:xfrm>
            <a:off x="314200" y="838786"/>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Missing values are common. For example, say you are missing the age and/or occupation of some of your customers. </a:t>
            </a:r>
            <a:endParaRPr sz="1600"/>
          </a:p>
          <a:p>
            <a:pPr indent="-330200" lvl="0" marL="457200" rtl="0" algn="l">
              <a:lnSpc>
                <a:spcPct val="115000"/>
              </a:lnSpc>
              <a:spcBef>
                <a:spcPts val="0"/>
              </a:spcBef>
              <a:spcAft>
                <a:spcPts val="0"/>
              </a:spcAft>
              <a:buSzPts val="1600"/>
              <a:buChar char="●"/>
            </a:pPr>
            <a:r>
              <a:rPr lang="en" sz="1600"/>
              <a:t>If the values are missing completely at random (MCAR) — that is, if there is nothing systematic happening that makes some data more likely to be missing than other data — then the available data is unbiased. </a:t>
            </a:r>
            <a:endParaRPr sz="1600"/>
          </a:p>
          <a:p>
            <a:pPr indent="-330200" lvl="0" marL="457200" rtl="0" algn="l">
              <a:lnSpc>
                <a:spcPct val="115000"/>
              </a:lnSpc>
              <a:spcBef>
                <a:spcPts val="0"/>
              </a:spcBef>
              <a:spcAft>
                <a:spcPts val="0"/>
              </a:spcAft>
              <a:buSzPts val="1600"/>
              <a:buChar char="●"/>
            </a:pPr>
            <a:r>
              <a:rPr lang="en" sz="1600"/>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p>
          <a:p>
            <a:pPr indent="-330200" lvl="0" marL="457200" rtl="0" algn="l">
              <a:lnSpc>
                <a:spcPct val="115000"/>
              </a:lnSpc>
              <a:spcBef>
                <a:spcPts val="0"/>
              </a:spcBef>
              <a:spcAft>
                <a:spcPts val="0"/>
              </a:spcAft>
              <a:buSzPts val="1600"/>
              <a:buChar char="●"/>
            </a:pPr>
            <a:r>
              <a:rPr lang="en" sz="1600"/>
              <a:t>But if the values are missing systematically, that is, missing not at random (MNAR), the model built on this data may be biased and so may underperform at deployment.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5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346" name="Google Shape;346;p5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7" name="Google Shape;347;p58"/>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item_cost</a:t>
            </a:r>
            <a:r>
              <a:rPr lang="en" sz="1600"/>
              <a:t> has prices that can be in different currencies. </a:t>
            </a:r>
            <a:endParaRPr sz="1600"/>
          </a:p>
          <a:p>
            <a:pPr indent="-330200" lvl="0" marL="457200" rtl="0" algn="l">
              <a:lnSpc>
                <a:spcPct val="115000"/>
              </a:lnSpc>
              <a:spcBef>
                <a:spcPts val="0"/>
              </a:spcBef>
              <a:spcAft>
                <a:spcPts val="0"/>
              </a:spcAft>
              <a:buSzPts val="1600"/>
              <a:buChar char="●"/>
            </a:pPr>
            <a:r>
              <a:rPr lang="en" sz="1600"/>
              <a:t>All the values should be converted to one currency.</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3" name="Google Shape;353;p5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is the meaning of the data consistent?</a:t>
            </a:r>
            <a:endParaRPr sz="2800">
              <a:solidFill>
                <a:srgbClr val="4A86E8"/>
              </a:solidFill>
            </a:endParaRPr>
          </a:p>
        </p:txBody>
      </p:sp>
      <p:sp>
        <p:nvSpPr>
          <p:cNvPr id="354" name="Google Shape;354;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5" name="Google Shape;355;p59"/>
          <p:cNvSpPr txBox="1"/>
          <p:nvPr/>
        </p:nvSpPr>
        <p:spPr>
          <a:xfrm>
            <a:off x="213850" y="1388100"/>
            <a:ext cx="85776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item_price</a:t>
            </a:r>
            <a:r>
              <a:rPr lang="en" sz="1600"/>
              <a:t> where some values record the wholesale price and some values instead record the retail price. </a:t>
            </a:r>
            <a:endParaRPr sz="1600"/>
          </a:p>
          <a:p>
            <a:pPr indent="-330200" lvl="0" marL="457200" rtl="0" algn="l">
              <a:lnSpc>
                <a:spcPct val="115000"/>
              </a:lnSpc>
              <a:spcBef>
                <a:spcPts val="0"/>
              </a:spcBef>
              <a:spcAft>
                <a:spcPts val="0"/>
              </a:spcAft>
              <a:buSzPts val="1600"/>
              <a:buChar char="●"/>
            </a:pPr>
            <a:r>
              <a:rPr lang="en" sz="1600"/>
              <a:t>If it is not possible to determine the meaning of each value, the data field may not be useful for ML. Try to make all the values consistent. </a:t>
            </a:r>
            <a:endParaRPr sz="1600"/>
          </a:p>
          <a:p>
            <a:pPr indent="-330200" lvl="0" marL="457200" rtl="0" algn="l">
              <a:lnSpc>
                <a:spcPct val="115000"/>
              </a:lnSpc>
              <a:spcBef>
                <a:spcPts val="0"/>
              </a:spcBef>
              <a:spcAft>
                <a:spcPts val="0"/>
              </a:spcAft>
              <a:buSzPts val="1600"/>
              <a:buChar char="●"/>
            </a:pPr>
            <a:r>
              <a:rPr lang="en" sz="1600"/>
              <a:t>If that is not possible, create a new feature that identifies the meaning (for example, wholesale price or retail price). </a:t>
            </a:r>
            <a:endParaRPr sz="1600"/>
          </a:p>
          <a:p>
            <a:pPr indent="-330200" lvl="0" marL="457200" rtl="0" algn="l">
              <a:lnSpc>
                <a:spcPct val="115000"/>
              </a:lnSpc>
              <a:spcBef>
                <a:spcPts val="0"/>
              </a:spcBef>
              <a:spcAft>
                <a:spcPts val="0"/>
              </a:spcAft>
              <a:buSzPts val="1600"/>
              <a:buChar char="●"/>
            </a:pPr>
            <a:r>
              <a:rPr lang="en" sz="1600"/>
              <a:t>Inconsistent sensor calibrations is another example. Studies of consistency of human responses suggest that the same person may give different answers to simple questions when asked that same question at different times.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1" name="Google Shape;361;p60"/>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362" name="Google Shape;362;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60"/>
          <p:cNvSpPr txBox="1"/>
          <p:nvPr/>
        </p:nvSpPr>
        <p:spPr>
          <a:xfrm>
            <a:off x="213850" y="1388100"/>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job_title</a:t>
            </a:r>
            <a:r>
              <a:rPr lang="en" sz="1600"/>
              <a:t> , if “Engineer” is recorded in multiple ways such as </a:t>
            </a:r>
            <a:r>
              <a:rPr i="1" lang="en" sz="1600"/>
              <a:t>engineer</a:t>
            </a:r>
            <a:r>
              <a:rPr lang="en" sz="1600"/>
              <a:t> , </a:t>
            </a:r>
            <a:r>
              <a:rPr i="1" lang="en" sz="1600"/>
              <a:t>Eng</a:t>
            </a:r>
            <a:r>
              <a:rPr lang="en" sz="1600"/>
              <a:t> , and </a:t>
            </a:r>
            <a:r>
              <a:rPr i="1" lang="en" sz="1600"/>
              <a:t>eng</a:t>
            </a:r>
            <a:r>
              <a:rPr lang="en" sz="1600"/>
              <a:t> , then the same value is not represented consistently. </a:t>
            </a:r>
            <a:endParaRPr sz="1600"/>
          </a:p>
          <a:p>
            <a:pPr indent="-330200" lvl="0" marL="457200" rtl="0" algn="l">
              <a:lnSpc>
                <a:spcPct val="115000"/>
              </a:lnSpc>
              <a:spcBef>
                <a:spcPts val="0"/>
              </a:spcBef>
              <a:spcAft>
                <a:spcPts val="0"/>
              </a:spcAft>
              <a:buSzPts val="1600"/>
              <a:buChar char="●"/>
            </a:pPr>
            <a:r>
              <a:rPr lang="en" sz="1600"/>
              <a:t>To improve the ML outcome, any such inconsistency should be identified and made consistent.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61"/>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70" name="Google Shape;370;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1" name="Google Shape;371;p61"/>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Data preparation</a:t>
            </a:r>
            <a:endParaRPr b="1" sz="1900"/>
          </a:p>
        </p:txBody>
      </p:sp>
      <p:pic>
        <p:nvPicPr>
          <p:cNvPr id="372" name="Google Shape;372;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62"/>
          <p:cNvSpPr txBox="1"/>
          <p:nvPr>
            <p:ph type="title"/>
          </p:nvPr>
        </p:nvSpPr>
        <p:spPr>
          <a:xfrm>
            <a:off x="311700" y="800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Preparation</a:t>
            </a:r>
            <a:endParaRPr>
              <a:solidFill>
                <a:srgbClr val="4A86E8"/>
              </a:solidFill>
            </a:endParaRPr>
          </a:p>
        </p:txBody>
      </p:sp>
      <p:sp>
        <p:nvSpPr>
          <p:cNvPr id="379" name="Google Shape;379;p6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62"/>
          <p:cNvSpPr txBox="1"/>
          <p:nvPr/>
        </p:nvSpPr>
        <p:spPr>
          <a:xfrm>
            <a:off x="966300" y="1655550"/>
            <a:ext cx="7866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following tasks will help you prepare the data for ML. </a:t>
            </a:r>
            <a:endParaRPr sz="1600"/>
          </a:p>
          <a:p>
            <a:pPr indent="-330200" lvl="0" marL="457200" rtl="0" algn="l">
              <a:lnSpc>
                <a:spcPct val="115000"/>
              </a:lnSpc>
              <a:spcBef>
                <a:spcPts val="0"/>
              </a:spcBef>
              <a:spcAft>
                <a:spcPts val="0"/>
              </a:spcAft>
              <a:buSzPts val="1600"/>
              <a:buChar char="●"/>
            </a:pPr>
            <a:r>
              <a:rPr lang="en" sz="1600"/>
              <a:t>This preparation can significantly accelerate the development of the ML model. </a:t>
            </a:r>
            <a:endParaRPr sz="1600"/>
          </a:p>
          <a:p>
            <a:pPr indent="-330200" lvl="0" marL="457200" rtl="0" algn="l">
              <a:lnSpc>
                <a:spcPct val="115000"/>
              </a:lnSpc>
              <a:spcBef>
                <a:spcPts val="0"/>
              </a:spcBef>
              <a:spcAft>
                <a:spcPts val="0"/>
              </a:spcAft>
              <a:buSzPts val="1600"/>
              <a:buChar char="●"/>
            </a:pPr>
            <a:r>
              <a:rPr lang="en" sz="1600"/>
              <a:t>Additionally, these tasks include some of the common ways to improve the speed and performance of your ML model.</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63"/>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data from diverse input sources</a:t>
            </a:r>
            <a:endParaRPr sz="2800">
              <a:solidFill>
                <a:srgbClr val="4A86E8"/>
              </a:solidFill>
            </a:endParaRPr>
          </a:p>
        </p:txBody>
      </p:sp>
      <p:sp>
        <p:nvSpPr>
          <p:cNvPr id="387" name="Google Shape;387;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8" name="Google Shape;388;p63"/>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64"/>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scattered, identify and consolidate it</a:t>
            </a:r>
            <a:endParaRPr sz="2800">
              <a:solidFill>
                <a:srgbClr val="4A86E8"/>
              </a:solidFill>
            </a:endParaRPr>
          </a:p>
        </p:txBody>
      </p:sp>
      <p:sp>
        <p:nvSpPr>
          <p:cNvPr id="395" name="Google Shape;395;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64"/>
          <p:cNvSpPr txBox="1"/>
          <p:nvPr/>
        </p:nvSpPr>
        <p:spPr>
          <a:xfrm>
            <a:off x="213850" y="1048175"/>
            <a:ext cx="8577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shipping address of some of your customers is stored under </a:t>
            </a:r>
            <a:r>
              <a:rPr i="1" lang="en" sz="1600"/>
              <a:t>mailing_address</a:t>
            </a:r>
            <a:r>
              <a:rPr lang="en" sz="1600"/>
              <a:t> and the rest under </a:t>
            </a:r>
            <a:r>
              <a:rPr i="1" lang="en" sz="1600"/>
              <a:t>shipping_address</a:t>
            </a:r>
            <a:r>
              <a:rPr lang="en" sz="1600"/>
              <a:t>, identify this fact and, if possible, consolidate the two into one feature. </a:t>
            </a:r>
            <a:endParaRPr sz="1600"/>
          </a:p>
          <a:p>
            <a:pPr indent="-330200" lvl="0" marL="457200" rtl="0" algn="l">
              <a:lnSpc>
                <a:spcPct val="115000"/>
              </a:lnSpc>
              <a:spcBef>
                <a:spcPts val="0"/>
              </a:spcBef>
              <a:spcAft>
                <a:spcPts val="0"/>
              </a:spcAft>
              <a:buSzPts val="1600"/>
              <a:buChar char="●"/>
            </a:pPr>
            <a:r>
              <a:rPr lang="en" sz="1600"/>
              <a:t>Consolidating your data can ease handling of the data and interpretability of the model.</a:t>
            </a:r>
            <a:endParaRPr sz="1600"/>
          </a:p>
          <a:p>
            <a:pPr indent="-330200" lvl="0" marL="457200" rtl="0" algn="l">
              <a:lnSpc>
                <a:spcPct val="115000"/>
              </a:lnSpc>
              <a:spcBef>
                <a:spcPts val="0"/>
              </a:spcBef>
              <a:spcAft>
                <a:spcPts val="0"/>
              </a:spcAft>
              <a:buSzPts val="1600"/>
              <a:buChar char="●"/>
            </a:pPr>
            <a:r>
              <a:rPr lang="en" sz="1600"/>
              <a:t>Do not consolidate, however, at the cost of losing any data. </a:t>
            </a:r>
            <a:endParaRPr sz="1600"/>
          </a:p>
          <a:p>
            <a:pPr indent="-330200" lvl="0" marL="457200" rtl="0" algn="l">
              <a:lnSpc>
                <a:spcPct val="115000"/>
              </a:lnSpc>
              <a:spcBef>
                <a:spcPts val="0"/>
              </a:spcBef>
              <a:spcAft>
                <a:spcPts val="0"/>
              </a:spcAft>
              <a:buSzPts val="1600"/>
              <a:buChar char="●"/>
            </a:pPr>
            <a:r>
              <a:rPr lang="en" sz="1600"/>
              <a:t>For example, if the redundant values stored in two different places do not match, do not arbitrarily drop one.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2" name="Google Shape;402;p65"/>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impute missing values</a:t>
            </a:r>
            <a:endParaRPr sz="2800">
              <a:solidFill>
                <a:srgbClr val="4A86E8"/>
              </a:solidFill>
            </a:endParaRPr>
          </a:p>
        </p:txBody>
      </p:sp>
      <p:sp>
        <p:nvSpPr>
          <p:cNvPr id="403" name="Google Shape;403;p65"/>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4" name="Google Shape;404;p65"/>
          <p:cNvSpPr txBox="1"/>
          <p:nvPr/>
        </p:nvSpPr>
        <p:spPr>
          <a:xfrm>
            <a:off x="213850" y="1048175"/>
            <a:ext cx="8577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0"/>
              </a:spcBef>
              <a:spcAft>
                <a:spcPts val="0"/>
              </a:spcAft>
              <a:buSzPts val="1600"/>
              <a:buChar char="●"/>
            </a:pPr>
            <a:r>
              <a:rPr lang="en" sz="1600"/>
              <a:t>For example, for a feature </a:t>
            </a:r>
            <a:r>
              <a:rPr i="1" lang="en" sz="1600"/>
              <a:t>payment_amount</a:t>
            </a:r>
            <a:r>
              <a:rPr lang="en" sz="1600"/>
              <a:t> that contains both None and NA, create two new features named </a:t>
            </a:r>
            <a:r>
              <a:rPr i="1" lang="en" sz="1600"/>
              <a:t>payment_amount_is_None</a:t>
            </a:r>
            <a:r>
              <a:rPr lang="en" sz="1600"/>
              <a:t> and </a:t>
            </a:r>
            <a:r>
              <a:rPr i="1" lang="en" sz="1600"/>
              <a:t>payment_amount_is_NA</a:t>
            </a:r>
            <a:r>
              <a:rPr lang="en" sz="1600"/>
              <a:t> and record whether the feature is None or NA, respectively. </a:t>
            </a:r>
            <a:endParaRPr sz="1600"/>
          </a:p>
          <a:p>
            <a:pPr indent="-330200" lvl="0" marL="457200" rtl="0" algn="l">
              <a:lnSpc>
                <a:spcPct val="115000"/>
              </a:lnSpc>
              <a:spcBef>
                <a:spcPts val="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0"/>
              </a:spcBef>
              <a:spcAft>
                <a:spcPts val="0"/>
              </a:spcAft>
              <a:buSzPts val="1600"/>
              <a:buChar char="●"/>
            </a:pPr>
            <a:r>
              <a:rPr lang="en" sz="1600"/>
              <a:t>If None means no payment and NA means information was not recorded, the ML model learns the difference.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1" name="Google Shape;191;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3" name="Google Shape;193;p39"/>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t>Essential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66"/>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Remove all sources of noise from your data</a:t>
            </a:r>
            <a:endParaRPr sz="2800">
              <a:solidFill>
                <a:srgbClr val="4A86E8"/>
              </a:solidFill>
            </a:endParaRPr>
          </a:p>
        </p:txBody>
      </p:sp>
      <p:sp>
        <p:nvSpPr>
          <p:cNvPr id="411" name="Google Shape;411;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2" name="Google Shape;412;p66"/>
          <p:cNvSpPr txBox="1"/>
          <p:nvPr/>
        </p:nvSpPr>
        <p:spPr>
          <a:xfrm>
            <a:off x="213850" y="1048175"/>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0"/>
              </a:spcBef>
              <a:spcAft>
                <a:spcPts val="0"/>
              </a:spcAft>
              <a:buSzPts val="1600"/>
              <a:buChar char="●"/>
            </a:pPr>
            <a:r>
              <a:rPr lang="en" sz="1600"/>
              <a:t>For example, apply notch filters to reduce periodic noise from images before doing image classification. Or, to do NLP on scanned documents, first remove any scanning artifacts and irrelevant material (for example, a copier cover page) that is not useful for the ML model.</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8" name="Google Shape;418;p6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Create new features that improve predicting the target</a:t>
            </a:r>
            <a:endParaRPr sz="2800">
              <a:solidFill>
                <a:srgbClr val="4A86E8"/>
              </a:solidFill>
            </a:endParaRPr>
          </a:p>
        </p:txBody>
      </p:sp>
      <p:sp>
        <p:nvSpPr>
          <p:cNvPr id="419" name="Google Shape;419;p6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0" name="Google Shape;420;p67"/>
          <p:cNvSpPr txBox="1"/>
          <p:nvPr/>
        </p:nvSpPr>
        <p:spPr>
          <a:xfrm>
            <a:off x="143975" y="148145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is called feature engineering . </a:t>
            </a:r>
            <a:endParaRPr sz="1600"/>
          </a:p>
          <a:p>
            <a:pPr indent="-330200" lvl="0" marL="457200" rtl="0" algn="l">
              <a:lnSpc>
                <a:spcPct val="115000"/>
              </a:lnSpc>
              <a:spcBef>
                <a:spcPts val="0"/>
              </a:spcBef>
              <a:spcAft>
                <a:spcPts val="0"/>
              </a:spcAft>
              <a:buSzPts val="1600"/>
              <a:buChar char="●"/>
            </a:pPr>
            <a:r>
              <a:rPr lang="en" sz="1600"/>
              <a:t>To predict which hotel a traveler will reserve on your travel website, you can create a new feature that is equal to the average spending on accommodation in her previous trips. </a:t>
            </a:r>
            <a:endParaRPr sz="1600"/>
          </a:p>
          <a:p>
            <a:pPr indent="-330200" lvl="0" marL="457200" rtl="0" algn="l">
              <a:lnSpc>
                <a:spcPct val="115000"/>
              </a:lnSpc>
              <a:spcBef>
                <a:spcPts val="0"/>
              </a:spcBef>
              <a:spcAft>
                <a:spcPts val="0"/>
              </a:spcAft>
              <a:buSzPts val="1600"/>
              <a:buChar char="●"/>
            </a:pPr>
            <a:r>
              <a:rPr lang="en" sz="1600"/>
              <a:t>Be careful that the new features don’t lead to pitfalls such as data leakage.</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6" name="Google Shape;426;p6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Look for new sources of information to complement your data</a:t>
            </a:r>
            <a:endParaRPr sz="2800">
              <a:solidFill>
                <a:srgbClr val="4A86E8"/>
              </a:solidFill>
            </a:endParaRPr>
          </a:p>
        </p:txBody>
      </p:sp>
      <p:sp>
        <p:nvSpPr>
          <p:cNvPr id="427" name="Google Shape;427;p68"/>
          <p:cNvSpPr txBox="1"/>
          <p:nvPr>
            <p:ph idx="12" type="sldNum"/>
          </p:nvPr>
        </p:nvSpPr>
        <p:spPr>
          <a:xfrm>
            <a:off x="62581"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8" name="Google Shape;428;p68"/>
          <p:cNvSpPr txBox="1"/>
          <p:nvPr/>
        </p:nvSpPr>
        <p:spPr>
          <a:xfrm>
            <a:off x="143975" y="148145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one of your features is organization_name, you can complement it with features containing organization information obtained from different resources, including free public datasets.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6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remove all sources of data leakage</a:t>
            </a:r>
            <a:endParaRPr sz="2800">
              <a:solidFill>
                <a:srgbClr val="4A86E8"/>
              </a:solidFill>
            </a:endParaRPr>
          </a:p>
        </p:txBody>
      </p:sp>
      <p:sp>
        <p:nvSpPr>
          <p:cNvPr id="435" name="Google Shape;435;p6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6" name="Google Shape;436;p69"/>
          <p:cNvSpPr txBox="1"/>
          <p:nvPr/>
        </p:nvSpPr>
        <p:spPr>
          <a:xfrm>
            <a:off x="255850" y="1048175"/>
            <a:ext cx="85776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leakage happens if you train your model using predictive information that won’t be available at serving time (that is, prediction time). </a:t>
            </a:r>
            <a:endParaRPr sz="1600"/>
          </a:p>
          <a:p>
            <a:pPr indent="-330200" lvl="0" marL="457200" rtl="0" algn="l">
              <a:lnSpc>
                <a:spcPct val="115000"/>
              </a:lnSpc>
              <a:spcBef>
                <a:spcPts val="0"/>
              </a:spcBef>
              <a:spcAft>
                <a:spcPts val="0"/>
              </a:spcAft>
              <a:buSzPts val="1600"/>
              <a:buChar char="●"/>
            </a:pPr>
            <a:r>
              <a:rPr lang="en" sz="1600"/>
              <a:t>For example, in an ML competition for identifying which acoustic recordings contained calls from an endangered species of whale, the audio files with whale calls turned out to have a very specific set of file sizes.</a:t>
            </a:r>
            <a:endParaRPr sz="1600"/>
          </a:p>
          <a:p>
            <a:pPr indent="-330200" lvl="0" marL="457200" rtl="0" algn="l">
              <a:lnSpc>
                <a:spcPct val="115000"/>
              </a:lnSpc>
              <a:spcBef>
                <a:spcPts val="0"/>
              </a:spcBef>
              <a:spcAft>
                <a:spcPts val="0"/>
              </a:spcAft>
              <a:buSzPts val="1600"/>
              <a:buChar char="●"/>
            </a:pPr>
            <a:r>
              <a:rPr lang="en" sz="1600"/>
              <a:t>Learning that information (and some other leakage), the model did great on the competition dataset. Obviously, such a model would fail in a real test. </a:t>
            </a:r>
            <a:endParaRPr sz="1600"/>
          </a:p>
          <a:p>
            <a:pPr indent="-330200" lvl="0" marL="457200" rtl="0" algn="l">
              <a:lnSpc>
                <a:spcPct val="115000"/>
              </a:lnSpc>
              <a:spcBef>
                <a:spcPts val="0"/>
              </a:spcBef>
              <a:spcAft>
                <a:spcPts val="0"/>
              </a:spcAft>
              <a:buSzPts val="1600"/>
              <a:buChar char="●"/>
            </a:pPr>
            <a:r>
              <a:rPr lang="en" sz="1600"/>
              <a:t>As another example, suppose you’d like to use the electronic health records (hundreds of fields of data) to predict whether someone would need surgery. </a:t>
            </a:r>
            <a:endParaRPr sz="1600"/>
          </a:p>
          <a:p>
            <a:pPr indent="-330200" lvl="0" marL="457200" rtl="0" algn="l">
              <a:lnSpc>
                <a:spcPct val="115000"/>
              </a:lnSpc>
              <a:spcBef>
                <a:spcPts val="0"/>
              </a:spcBef>
              <a:spcAft>
                <a:spcPts val="0"/>
              </a:spcAft>
              <a:buSzPts val="1600"/>
              <a:buChar char="●"/>
            </a:pPr>
            <a:r>
              <a:rPr lang="en" sz="1600"/>
              <a:t>Drop the field </a:t>
            </a:r>
            <a:r>
              <a:rPr i="1" lang="en" sz="1600"/>
              <a:t>surgery_room_number</a:t>
            </a:r>
            <a:r>
              <a:rPr lang="en" sz="1600"/>
              <a:t> . Otherwise, the model can learn that whoever had a valid value for this field also had surgery.</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70"/>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all the features of an instance into one object</a:t>
            </a:r>
            <a:endParaRPr sz="2800">
              <a:solidFill>
                <a:srgbClr val="4A86E8"/>
              </a:solidFill>
            </a:endParaRPr>
          </a:p>
        </p:txBody>
      </p:sp>
      <p:sp>
        <p:nvSpPr>
          <p:cNvPr id="443" name="Google Shape;443;p7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4" name="Google Shape;444;p70"/>
          <p:cNvSpPr txBox="1"/>
          <p:nvPr/>
        </p:nvSpPr>
        <p:spPr>
          <a:xfrm>
            <a:off x="255850" y="1048175"/>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suppose your data is stored in a relational database across multiple tables such as user profile, account info, click history, and so on. </a:t>
            </a:r>
            <a:endParaRPr sz="1600"/>
          </a:p>
          <a:p>
            <a:pPr indent="-330200" lvl="0" marL="457200" rtl="0" algn="l">
              <a:lnSpc>
                <a:spcPct val="115000"/>
              </a:lnSpc>
              <a:spcBef>
                <a:spcPts val="0"/>
              </a:spcBef>
              <a:spcAft>
                <a:spcPts val="0"/>
              </a:spcAft>
              <a:buSzPts val="1600"/>
              <a:buChar char="●"/>
            </a:pPr>
            <a:r>
              <a:rPr lang="en" sz="1600"/>
              <a:t>Integrate (that is, denormalize) those tables into one single table in which each row contains one instance with all the relevant information.</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7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0" name="Google Shape;450;p7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Implement data quality tests</a:t>
            </a:r>
            <a:endParaRPr sz="2800">
              <a:solidFill>
                <a:srgbClr val="4A86E8"/>
              </a:solidFill>
            </a:endParaRPr>
          </a:p>
        </p:txBody>
      </p:sp>
      <p:sp>
        <p:nvSpPr>
          <p:cNvPr id="451" name="Google Shape;451;p7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2" name="Google Shape;452;p71"/>
          <p:cNvSpPr txBox="1"/>
          <p:nvPr/>
        </p:nvSpPr>
        <p:spPr>
          <a:xfrm>
            <a:off x="283200" y="885725"/>
            <a:ext cx="85776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0"/>
              </a:spcBef>
              <a:spcAft>
                <a:spcPts val="0"/>
              </a:spcAft>
              <a:buSzPts val="1600"/>
              <a:buChar char="●"/>
            </a:pPr>
            <a:r>
              <a:rPr lang="en" sz="1600"/>
              <a:t>There are no erroneous values.</a:t>
            </a:r>
            <a:endParaRPr sz="1600"/>
          </a:p>
          <a:p>
            <a:pPr indent="-330200" lvl="0" marL="457200" rtl="0" algn="l">
              <a:lnSpc>
                <a:spcPct val="115000"/>
              </a:lnSpc>
              <a:spcBef>
                <a:spcPts val="0"/>
              </a:spcBef>
              <a:spcAft>
                <a:spcPts val="0"/>
              </a:spcAft>
              <a:buSzPts val="1600"/>
              <a:buChar char="●"/>
            </a:pPr>
            <a:r>
              <a:rPr lang="en" sz="1600"/>
              <a:t>There are no duplicate values.</a:t>
            </a:r>
            <a:endParaRPr sz="1600"/>
          </a:p>
          <a:p>
            <a:pPr indent="-330200" lvl="0" marL="457200" rtl="0" algn="l">
              <a:lnSpc>
                <a:spcPct val="115000"/>
              </a:lnSpc>
              <a:spcBef>
                <a:spcPts val="0"/>
              </a:spcBef>
              <a:spcAft>
                <a:spcPts val="0"/>
              </a:spcAft>
              <a:buSzPts val="1600"/>
              <a:buChar char="●"/>
            </a:pPr>
            <a:r>
              <a:rPr lang="en" sz="1600"/>
              <a:t>There are no denormalization mistakes (for example, incorrect mappings)</a:t>
            </a:r>
            <a:endParaRPr sz="1600"/>
          </a:p>
          <a:p>
            <a:pPr indent="-330200" lvl="0" marL="457200" rtl="0" algn="l">
              <a:lnSpc>
                <a:spcPct val="115000"/>
              </a:lnSpc>
              <a:spcBef>
                <a:spcPts val="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0"/>
              </a:spcBef>
              <a:spcAft>
                <a:spcPts val="0"/>
              </a:spcAft>
              <a:buSzPts val="1600"/>
              <a:buChar char="●"/>
            </a:pPr>
            <a:r>
              <a:rPr lang="en" sz="1600"/>
              <a:t>There is consistency between serving and training, including no data leakage.</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7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58" name="Google Shape;458;p7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9" name="Google Shape;459;p7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0" name="Google Shape;460;p7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1" name="Google Shape;461;p7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2" name="Google Shape;462;p7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3" name="Google Shape;463;p7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For your data, </a:t>
            </a:r>
            <a:r>
              <a:rPr lang="en" sz="1800">
                <a:latin typeface="Roboto"/>
                <a:ea typeface="Roboto"/>
                <a:cs typeface="Roboto"/>
                <a:sym typeface="Roboto"/>
              </a:rPr>
              <a:t>what</a:t>
            </a:r>
            <a:r>
              <a:rPr lang="en" sz="1800">
                <a:latin typeface="Roboto"/>
                <a:ea typeface="Roboto"/>
                <a:cs typeface="Roboto"/>
                <a:sym typeface="Roboto"/>
              </a:rPr>
              <a:t> should you ?</a:t>
            </a:r>
            <a:endParaRPr sz="1800">
              <a:latin typeface="Roboto"/>
              <a:ea typeface="Roboto"/>
              <a:cs typeface="Roboto"/>
              <a:sym typeface="Roboto"/>
            </a:endParaRPr>
          </a:p>
        </p:txBody>
      </p:sp>
      <p:sp>
        <p:nvSpPr>
          <p:cNvPr id="464" name="Google Shape;464;p7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5" name="Google Shape;465;p72"/>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6" name="Google Shape;466;p7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67" name="Google Shape;467;p72"/>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8" name="Google Shape;468;p7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9" name="Google Shape;469;p72"/>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7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5" name="Google Shape;475;p7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76" name="Google Shape;476;p73"/>
          <p:cNvSpPr txBox="1"/>
          <p:nvPr/>
        </p:nvSpPr>
        <p:spPr>
          <a:xfrm>
            <a:off x="311700" y="71765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77" name="Google Shape;477;p7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898200" y="1257300"/>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Essential</a:t>
            </a:r>
            <a:r>
              <a:rPr lang="en">
                <a:solidFill>
                  <a:srgbClr val="4A86E8"/>
                </a:solidFill>
              </a:rPr>
              <a:t> Checks</a:t>
            </a:r>
            <a:endParaRPr>
              <a:solidFill>
                <a:srgbClr val="4A86E8"/>
              </a:solidFill>
            </a:endParaRPr>
          </a:p>
        </p:txBody>
      </p:sp>
      <p:sp>
        <p:nvSpPr>
          <p:cNvPr id="201" name="Google Shape;201;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2" name="Google Shape;202;p40"/>
          <p:cNvSpPr txBox="1"/>
          <p:nvPr/>
        </p:nvSpPr>
        <p:spPr>
          <a:xfrm>
            <a:off x="548700" y="2096125"/>
            <a:ext cx="82695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questions to determine whether your data meets the minimum requirements for ML. </a:t>
            </a:r>
            <a:endParaRPr sz="1600"/>
          </a:p>
          <a:p>
            <a:pPr indent="-330200" lvl="0" marL="457200" rtl="0" algn="l">
              <a:lnSpc>
                <a:spcPct val="115000"/>
              </a:lnSpc>
              <a:spcBef>
                <a:spcPts val="0"/>
              </a:spcBef>
              <a:spcAft>
                <a:spcPts val="0"/>
              </a:spcAft>
              <a:buSzPts val="1600"/>
              <a:buChar char="●"/>
            </a:pPr>
            <a:r>
              <a:rPr lang="en" sz="1600"/>
              <a:t>The answers should all be “yes.” </a:t>
            </a:r>
            <a:endParaRPr sz="1600"/>
          </a:p>
          <a:p>
            <a:pPr indent="-330200" lvl="0" marL="457200" rtl="0" algn="l">
              <a:lnSpc>
                <a:spcPct val="115000"/>
              </a:lnSpc>
              <a:spcBef>
                <a:spcPts val="0"/>
              </a:spcBef>
              <a:spcAft>
                <a:spcPts val="0"/>
              </a:spcAft>
              <a:buSzPts val="1600"/>
              <a:buChar char="●"/>
            </a:pPr>
            <a:r>
              <a:rPr lang="en" sz="1600"/>
              <a:t>A “no” wouldn’t automatically disqualify your data, but you would most likely need to discuss it with a data scientist to explore the solutions and evaluate the limitations.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41"/>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09" name="Google Shape;209;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0" name="Google Shape;210;p41"/>
          <p:cNvSpPr txBox="1"/>
          <p:nvPr/>
        </p:nvSpPr>
        <p:spPr>
          <a:xfrm>
            <a:off x="341550" y="1237199"/>
            <a:ext cx="84609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to detect a fraudulent credit card transaction, you’ll need to have information on the transaction amount, the transaction location, the card holder primary</a:t>
            </a:r>
            <a:endParaRPr sz="1600"/>
          </a:p>
          <a:p>
            <a:pPr indent="0" lvl="0" marL="457200" rtl="0" algn="l">
              <a:lnSpc>
                <a:spcPct val="115000"/>
              </a:lnSpc>
              <a:spcBef>
                <a:spcPts val="0"/>
              </a:spcBef>
              <a:spcAft>
                <a:spcPts val="0"/>
              </a:spcAft>
              <a:buNone/>
            </a:pPr>
            <a:r>
              <a:rPr lang="en" sz="1600"/>
              <a:t>location, and so on. </a:t>
            </a:r>
            <a:endParaRPr sz="1600"/>
          </a:p>
          <a:p>
            <a:pPr indent="-330200" lvl="0" marL="457200" rtl="0" algn="l">
              <a:lnSpc>
                <a:spcPct val="115000"/>
              </a:lnSpc>
              <a:spcBef>
                <a:spcPts val="0"/>
              </a:spcBef>
              <a:spcAft>
                <a:spcPts val="0"/>
              </a:spcAft>
              <a:buSzPts val="1600"/>
              <a:buChar char="●"/>
            </a:pPr>
            <a:r>
              <a:rPr lang="en" sz="1600"/>
              <a:t>Data such as the name of the cardholder is not useful.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6" name="Google Shape;216;p42"/>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granularity of training and prediction match?</a:t>
            </a:r>
            <a:endParaRPr>
              <a:solidFill>
                <a:srgbClr val="4A86E8"/>
              </a:solidFill>
            </a:endParaRPr>
          </a:p>
        </p:txBody>
      </p:sp>
      <p:sp>
        <p:nvSpPr>
          <p:cNvPr id="217" name="Google Shape;217;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8" name="Google Shape;218;p42"/>
          <p:cNvSpPr txBox="1"/>
          <p:nvPr/>
        </p:nvSpPr>
        <p:spPr>
          <a:xfrm>
            <a:off x="341550" y="123719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predict the weather temperature hourly, but you have been recording the temperature once a day or once a week, your data doesn’t have enough signal. </a:t>
            </a:r>
            <a:endParaRPr sz="1600"/>
          </a:p>
          <a:p>
            <a:pPr indent="-330200" lvl="0" marL="457200" rtl="0" algn="l">
              <a:lnSpc>
                <a:spcPct val="115000"/>
              </a:lnSpc>
              <a:spcBef>
                <a:spcPts val="0"/>
              </a:spcBef>
              <a:spcAft>
                <a:spcPts val="0"/>
              </a:spcAft>
              <a:buSzPts val="1600"/>
              <a:buChar char="●"/>
            </a:pPr>
            <a:r>
              <a:rPr lang="en" sz="1600"/>
              <a:t>Similarly, you cannot predict a very granular characteristic based on aggregates.</a:t>
            </a:r>
            <a:endParaRPr sz="1600"/>
          </a:p>
          <a:p>
            <a:pPr indent="-330200" lvl="0" marL="457200" rtl="0" algn="l">
              <a:lnSpc>
                <a:spcPct val="115000"/>
              </a:lnSpc>
              <a:spcBef>
                <a:spcPts val="0"/>
              </a:spcBef>
              <a:spcAft>
                <a:spcPts val="0"/>
              </a:spcAft>
              <a:buSzPts val="1600"/>
              <a:buChar char="●"/>
            </a:pPr>
            <a:r>
              <a:rPr lang="en" sz="1600"/>
              <a:t>You can build a model to convert blurry images to sharp images, but you first need t</a:t>
            </a:r>
            <a:r>
              <a:rPr lang="en" sz="1600"/>
              <a:t>o </a:t>
            </a:r>
            <a:r>
              <a:rPr lang="en" sz="1600"/>
              <a:t>give it some sharp images as training data to learn from.</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43"/>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25" name="Google Shape;225;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6" name="Google Shape;226;p43"/>
          <p:cNvSpPr txBox="1"/>
          <p:nvPr/>
        </p:nvSpPr>
        <p:spPr>
          <a:xfrm>
            <a:off x="396125" y="865149"/>
            <a:ext cx="8460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Unless you are planning to do unsupervised learning, you will need labeled data.</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spam email classification problem, you’ll need some examples both of correctly identified spam emails and of correctly identified non-spam emails. </a:t>
            </a:r>
            <a:endParaRPr sz="1500"/>
          </a:p>
          <a:p>
            <a:pPr indent="-323850" lvl="1" marL="1371600" rtl="0" algn="l">
              <a:lnSpc>
                <a:spcPct val="115000"/>
              </a:lnSpc>
              <a:spcBef>
                <a:spcPts val="0"/>
              </a:spcBef>
              <a:spcAft>
                <a:spcPts val="0"/>
              </a:spcAft>
              <a:buSzPts val="1500"/>
              <a:buChar char="○"/>
            </a:pPr>
            <a:r>
              <a:rPr lang="en" sz="1500"/>
              <a:t>You cannot build the model if you have examples for only one of the categories but not all.</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2" name="Google Shape;232;p44"/>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33" name="Google Shape;233;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4" name="Google Shape;234;p44"/>
          <p:cNvSpPr txBox="1"/>
          <p:nvPr/>
        </p:nvSpPr>
        <p:spPr>
          <a:xfrm>
            <a:off x="341550" y="7799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try to identify and impute the correct values as much as possible. </a:t>
            </a:r>
            <a:endParaRPr sz="1600"/>
          </a:p>
          <a:p>
            <a:pPr indent="-330200" lvl="0" marL="457200" rtl="0" algn="l">
              <a:lnSpc>
                <a:spcPct val="115000"/>
              </a:lnSpc>
              <a:spcBef>
                <a:spcPts val="0"/>
              </a:spcBef>
              <a:spcAft>
                <a:spcPts val="0"/>
              </a:spcAft>
              <a:buSzPts val="1600"/>
              <a:buChar char="●"/>
            </a:pPr>
            <a:r>
              <a:rPr lang="en" sz="1600"/>
              <a:t>But when you correct the values, do not delete the errors or replace them. Instead, create a new field to store the corrected values. </a:t>
            </a:r>
            <a:endParaRPr sz="1600"/>
          </a:p>
          <a:p>
            <a:pPr indent="-330200" lvl="0" marL="457200" rtl="0" algn="l">
              <a:lnSpc>
                <a:spcPct val="115000"/>
              </a:lnSpc>
              <a:spcBef>
                <a:spcPts val="0"/>
              </a:spcBef>
              <a:spcAft>
                <a:spcPts val="0"/>
              </a:spcAft>
              <a:buSzPts val="1600"/>
              <a:buChar char="●"/>
            </a:pPr>
            <a:r>
              <a:rPr lang="en" sz="1600"/>
              <a:t>In some problems (for example, a failure forecast), data errors can be an important predictor field.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5"/>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41" name="Google Shape;241;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5"/>
          <p:cNvSpPr txBox="1"/>
          <p:nvPr/>
        </p:nvSpPr>
        <p:spPr>
          <a:xfrm>
            <a:off x="281850" y="779975"/>
            <a:ext cx="85206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 ✕ 10 images of handwritten digits. Each image has 100 pixels (that is, features) and there are 10 categories (0–9). Following the rule of thumb for number of examples per category, you’ll need 10,000 images.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leads to requiring more data.</a:t>
            </a:r>
            <a:endParaRPr sz="1300"/>
          </a:p>
          <a:p>
            <a:pPr indent="-311150" lvl="0" marL="571500" rtl="0" algn="l">
              <a:lnSpc>
                <a:spcPct val="115000"/>
              </a:lnSpc>
              <a:spcBef>
                <a:spcPts val="0"/>
              </a:spcBef>
              <a:spcAft>
                <a:spcPts val="0"/>
              </a:spcAft>
              <a:buSzPts val="1300"/>
              <a:buChar char="●"/>
            </a:pPr>
            <a:r>
              <a:rPr b="1" lang="en" sz="1300"/>
              <a:t>Transfer learning may require less data.</a:t>
            </a:r>
            <a:endParaRPr b="1" sz="1300"/>
          </a:p>
          <a:p>
            <a:pPr indent="-311150" lvl="1" marL="857250" rtl="0" algn="l">
              <a:lnSpc>
                <a:spcPct val="115000"/>
              </a:lnSpc>
              <a:spcBef>
                <a:spcPts val="0"/>
              </a:spcBef>
              <a:spcAft>
                <a:spcPts val="0"/>
              </a:spcAft>
              <a:buSzPts val="1300"/>
              <a:buChar char="○"/>
            </a:pPr>
            <a:r>
              <a:rPr lang="en" sz="1300"/>
              <a:t>For example, if you are engaged in transfer learning with the preceding handwritten digit classification example, you may get highly accurate results with Cloud AutoML Vision using only 50 training images per category, that is, 500 images in total.</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