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1984a9035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1984a903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1984a9035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1984a903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8" name="Google Shape;258;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Extreme Cases of Bias-Variance</a:t>
            </a:r>
            <a:endParaRPr>
              <a:solidFill>
                <a:srgbClr val="4A86E8"/>
              </a:solidFill>
            </a:endParaRPr>
          </a:p>
        </p:txBody>
      </p:sp>
      <p:sp>
        <p:nvSpPr>
          <p:cNvPr id="259" name="Google Shape;259;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0" name="Google Shape;260;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1" name="Google Shape;261;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2" name="Google Shape;262;p46"/>
          <p:cNvSpPr txBox="1"/>
          <p:nvPr/>
        </p:nvSpPr>
        <p:spPr>
          <a:xfrm>
            <a:off x="2018750" y="3512350"/>
            <a:ext cx="6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Bias-Variance Tradeoff</a:t>
            </a:r>
            <a:endParaRPr>
              <a:solidFill>
                <a:srgbClr val="4A86E8"/>
              </a:solidFill>
            </a:endParaRPr>
          </a:p>
        </p:txBody>
      </p:sp>
      <p:sp>
        <p:nvSpPr>
          <p:cNvPr id="269" name="Google Shape;269;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0" name="Google Shape;270;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1" name="Google Shape;271;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2" name="Google Shape;272;p47"/>
          <p:cNvSpPr txBox="1"/>
          <p:nvPr/>
        </p:nvSpPr>
        <p:spPr>
          <a:xfrm>
            <a:off x="1023925" y="412327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273" name="Google Shape;273;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Cross Validation</a:t>
            </a:r>
            <a:endParaRPr>
              <a:solidFill>
                <a:srgbClr val="4A86E8"/>
              </a:solidFill>
            </a:endParaRPr>
          </a:p>
        </p:txBody>
      </p:sp>
      <p:sp>
        <p:nvSpPr>
          <p:cNvPr id="280" name="Google Shape;280;p48"/>
          <p:cNvSpPr txBox="1"/>
          <p:nvPr/>
        </p:nvSpPr>
        <p:spPr>
          <a:xfrm>
            <a:off x="519550" y="875450"/>
            <a:ext cx="84012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Most prevalent practices for tuning ML models.</a:t>
            </a:r>
            <a:endParaRPr sz="1600"/>
          </a:p>
          <a:p>
            <a:pPr indent="-330200" lvl="0" marL="457200" rtl="0" algn="l">
              <a:lnSpc>
                <a:spcPct val="115000"/>
              </a:lnSpc>
              <a:spcBef>
                <a:spcPts val="0"/>
              </a:spcBef>
              <a:spcAft>
                <a:spcPts val="0"/>
              </a:spcAft>
              <a:buSzPts val="1600"/>
              <a:buChar char="●"/>
            </a:pPr>
            <a:r>
              <a:rPr lang="en" sz="1600"/>
              <a:t>Uses the same data to build different models and also tune their hyperparameters using a simple data partitioning strategy.</a:t>
            </a:r>
            <a:endParaRPr sz="1600"/>
          </a:p>
          <a:p>
            <a:pPr indent="-330200" lvl="0" marL="457200" rtl="0" algn="l">
              <a:lnSpc>
                <a:spcPct val="115000"/>
              </a:lnSpc>
              <a:spcBef>
                <a:spcPts val="0"/>
              </a:spcBef>
              <a:spcAft>
                <a:spcPts val="0"/>
              </a:spcAft>
              <a:buSzPts val="1600"/>
              <a:buChar char="●"/>
            </a:pPr>
            <a:r>
              <a:rPr lang="en" sz="1600"/>
              <a:t>Useful when we have less data observations and cannot segregate a specific partition of data as validation set.</a:t>
            </a:r>
            <a:endParaRPr sz="1600"/>
          </a:p>
        </p:txBody>
      </p:sp>
      <p:sp>
        <p:nvSpPr>
          <p:cNvPr id="281" name="Google Shape;281;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7" name="Google Shape;287;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4A86E8"/>
                </a:solidFill>
              </a:rPr>
              <a:t>ML </a:t>
            </a:r>
            <a:r>
              <a:rPr lang="en" sz="2700">
                <a:solidFill>
                  <a:srgbClr val="4A86E8"/>
                </a:solidFill>
              </a:rPr>
              <a:t>model building and tuning process</a:t>
            </a:r>
            <a:endParaRPr sz="2700">
              <a:solidFill>
                <a:srgbClr val="4A86E8"/>
              </a:solidFill>
            </a:endParaRPr>
          </a:p>
        </p:txBody>
      </p:sp>
      <p:sp>
        <p:nvSpPr>
          <p:cNvPr id="288" name="Google Shape;288;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9" name="Google Shape;289;p49"/>
          <p:cNvPicPr preferRelativeResize="0"/>
          <p:nvPr/>
        </p:nvPicPr>
        <p:blipFill>
          <a:blip r:embed="rId4">
            <a:alphaModFix/>
          </a:blip>
          <a:stretch>
            <a:fillRect/>
          </a:stretch>
        </p:blipFill>
        <p:spPr>
          <a:xfrm>
            <a:off x="815225" y="717650"/>
            <a:ext cx="6955700" cy="3498000"/>
          </a:xfrm>
          <a:prstGeom prst="rect">
            <a:avLst/>
          </a:prstGeom>
          <a:noFill/>
          <a:ln>
            <a:noFill/>
          </a:ln>
        </p:spPr>
      </p:pic>
      <p:sp>
        <p:nvSpPr>
          <p:cNvPr id="290" name="Google Shape;290;p49"/>
          <p:cNvSpPr txBox="1"/>
          <p:nvPr/>
        </p:nvSpPr>
        <p:spPr>
          <a:xfrm>
            <a:off x="3444575" y="4113500"/>
            <a:ext cx="209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(Sarkar et al. 2018)</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6" name="Google Shape;296;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Where is the </a:t>
            </a:r>
            <a:r>
              <a:rPr lang="en">
                <a:solidFill>
                  <a:srgbClr val="4A86E8"/>
                </a:solidFill>
              </a:rPr>
              <a:t>cross</a:t>
            </a:r>
            <a:r>
              <a:rPr lang="en">
                <a:solidFill>
                  <a:srgbClr val="4A86E8"/>
                </a:solidFill>
              </a:rPr>
              <a:t>-validation?</a:t>
            </a:r>
            <a:endParaRPr>
              <a:solidFill>
                <a:srgbClr val="4A86E8"/>
              </a:solidFill>
            </a:endParaRPr>
          </a:p>
        </p:txBody>
      </p:sp>
      <p:sp>
        <p:nvSpPr>
          <p:cNvPr id="297" name="Google Shape;297;p50"/>
          <p:cNvSpPr txBox="1"/>
          <p:nvPr/>
        </p:nvSpPr>
        <p:spPr>
          <a:xfrm>
            <a:off x="4721050" y="858150"/>
            <a:ext cx="40170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Gets different splits of </a:t>
            </a:r>
            <a:r>
              <a:rPr lang="en" sz="1600"/>
              <a:t>train and validation sets and then build multiple iterations of each model on these different splits.</a:t>
            </a:r>
            <a:endParaRPr sz="1600"/>
          </a:p>
          <a:p>
            <a:pPr indent="-330200" lvl="0" marL="457200" rtl="0" algn="l">
              <a:lnSpc>
                <a:spcPct val="115000"/>
              </a:lnSpc>
              <a:spcBef>
                <a:spcPts val="0"/>
              </a:spcBef>
              <a:spcAft>
                <a:spcPts val="0"/>
              </a:spcAft>
              <a:buSzPts val="1600"/>
              <a:buChar char="●"/>
            </a:pPr>
            <a:r>
              <a:rPr lang="en" sz="1600"/>
              <a:t>The average error on these splits is then reported as the error of the model in question.</a:t>
            </a:r>
            <a:endParaRPr sz="1600"/>
          </a:p>
          <a:p>
            <a:pPr indent="-330200" lvl="0" marL="457200" rtl="0" algn="l">
              <a:lnSpc>
                <a:spcPct val="115000"/>
              </a:lnSpc>
              <a:spcBef>
                <a:spcPts val="0"/>
              </a:spcBef>
              <a:spcAft>
                <a:spcPts val="0"/>
              </a:spcAft>
              <a:buSzPts val="1600"/>
              <a:buChar char="●"/>
            </a:pPr>
            <a:r>
              <a:rPr lang="en" sz="1600"/>
              <a:t>The final decision is made on this averaged error metric, which is close to model’s error on really unseen data.</a:t>
            </a:r>
            <a:endParaRPr sz="1600"/>
          </a:p>
        </p:txBody>
      </p:sp>
      <p:sp>
        <p:nvSpPr>
          <p:cNvPr id="298" name="Google Shape;298;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99" name="Google Shape;299;p50"/>
          <p:cNvPicPr preferRelativeResize="0"/>
          <p:nvPr/>
        </p:nvPicPr>
        <p:blipFill>
          <a:blip r:embed="rId4">
            <a:alphaModFix/>
          </a:blip>
          <a:stretch>
            <a:fillRect/>
          </a:stretch>
        </p:blipFill>
        <p:spPr>
          <a:xfrm>
            <a:off x="311700" y="1220025"/>
            <a:ext cx="4409351" cy="2399475"/>
          </a:xfrm>
          <a:prstGeom prst="rect">
            <a:avLst/>
          </a:prstGeom>
          <a:noFill/>
          <a:ln>
            <a:noFill/>
          </a:ln>
        </p:spPr>
      </p:pic>
      <p:sp>
        <p:nvSpPr>
          <p:cNvPr id="300" name="Google Shape;300;p50"/>
          <p:cNvSpPr txBox="1"/>
          <p:nvPr/>
        </p:nvSpPr>
        <p:spPr>
          <a:xfrm>
            <a:off x="1468625" y="371862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5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Cross-Validation Strategies</a:t>
            </a:r>
            <a:endParaRPr>
              <a:solidFill>
                <a:srgbClr val="4A86E8"/>
              </a:solidFill>
            </a:endParaRPr>
          </a:p>
        </p:txBody>
      </p:sp>
      <p:sp>
        <p:nvSpPr>
          <p:cNvPr id="307" name="Google Shape;307;p51"/>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point only in our validation set and the rest n-1 observations become the training set. Mostly suitable for small datasets.</a:t>
            </a:r>
            <a:endParaRPr sz="1600"/>
          </a:p>
        </p:txBody>
      </p:sp>
      <p:sp>
        <p:nvSpPr>
          <p:cNvPr id="308" name="Google Shape;308;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9" name="Google Shape;309;p51"/>
          <p:cNvSpPr txBox="1"/>
          <p:nvPr/>
        </p:nvSpPr>
        <p:spPr>
          <a:xfrm>
            <a:off x="3974525" y="1722850"/>
            <a:ext cx="48579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310" name="Google Shape;310;p51"/>
          <p:cNvPicPr preferRelativeResize="0"/>
          <p:nvPr/>
        </p:nvPicPr>
        <p:blipFill>
          <a:blip r:embed="rId4">
            <a:alphaModFix/>
          </a:blip>
          <a:stretch>
            <a:fillRect/>
          </a:stretch>
        </p:blipFill>
        <p:spPr>
          <a:xfrm>
            <a:off x="160800" y="2089375"/>
            <a:ext cx="3878574" cy="1736125"/>
          </a:xfrm>
          <a:prstGeom prst="rect">
            <a:avLst/>
          </a:prstGeom>
          <a:noFill/>
          <a:ln>
            <a:noFill/>
          </a:ln>
        </p:spPr>
      </p:pic>
      <p:sp>
        <p:nvSpPr>
          <p:cNvPr id="311" name="Google Shape;311;p51"/>
          <p:cNvSpPr txBox="1"/>
          <p:nvPr/>
        </p:nvSpPr>
        <p:spPr>
          <a:xfrm>
            <a:off x="1830313" y="4135900"/>
            <a:ext cx="12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(Patro, 2021)</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7" name="Google Shape;317;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Hyperparameter tuning strategies</a:t>
            </a:r>
            <a:endParaRPr>
              <a:solidFill>
                <a:srgbClr val="4A86E8"/>
              </a:solidFill>
            </a:endParaRPr>
          </a:p>
        </p:txBody>
      </p:sp>
      <p:sp>
        <p:nvSpPr>
          <p:cNvPr id="318" name="Google Shape;318;p52"/>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19" name="Google Shape;319;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5" name="Google Shape;32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26" name="Google Shape;326;p53"/>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27" name="Google Shape;327;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8" name="Google Shape;328;p5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5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Model Interpretation</a:t>
            </a:r>
            <a:endParaRPr>
              <a:solidFill>
                <a:srgbClr val="4A86E8"/>
              </a:solidFill>
            </a:endParaRPr>
          </a:p>
        </p:txBody>
      </p:sp>
      <p:sp>
        <p:nvSpPr>
          <p:cNvPr id="335" name="Google Shape;335;p54"/>
          <p:cNvSpPr txBox="1"/>
          <p:nvPr/>
        </p:nvSpPr>
        <p:spPr>
          <a:xfrm>
            <a:off x="311700" y="717650"/>
            <a:ext cx="8697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0"/>
              </a:spcBef>
              <a:spcAft>
                <a:spcPts val="0"/>
              </a:spcAft>
              <a:buSzPts val="1600"/>
              <a:buChar char="●"/>
            </a:pPr>
            <a:r>
              <a:rPr lang="en" sz="1600"/>
              <a:t>Other simple black box models such as simple decision tree could be made interpretable by using the feature importance as an output.</a:t>
            </a:r>
            <a:endParaRPr sz="1600"/>
          </a:p>
          <a:p>
            <a:pPr indent="-330200" lvl="0" marL="457200" rtl="0" algn="l">
              <a:lnSpc>
                <a:spcPct val="115000"/>
              </a:lnSpc>
              <a:spcBef>
                <a:spcPts val="0"/>
              </a:spcBef>
              <a:spcAft>
                <a:spcPts val="0"/>
              </a:spcAft>
              <a:buSzPts val="1600"/>
              <a:buChar char="●"/>
            </a:pPr>
            <a:r>
              <a:rPr lang="en" sz="1600"/>
              <a:t>Model interpretation can help bridge the gap between technology and the business team</a:t>
            </a:r>
            <a:endParaRPr sz="1600"/>
          </a:p>
          <a:p>
            <a:pPr indent="-330200" lvl="0" marL="457200" rtl="0" algn="l">
              <a:lnSpc>
                <a:spcPct val="115000"/>
              </a:lnSpc>
              <a:spcBef>
                <a:spcPts val="0"/>
              </a:spcBef>
              <a:spcAft>
                <a:spcPts val="0"/>
              </a:spcAft>
              <a:buSzPts val="1600"/>
              <a:buChar char="●"/>
            </a:pPr>
            <a:r>
              <a:rPr lang="en" sz="1600"/>
              <a:t>It can also help data scientists understand the interactions among features that can lead to better feature engineering and enhanced performance.</a:t>
            </a:r>
            <a:endParaRPr sz="1600"/>
          </a:p>
          <a:p>
            <a:pPr indent="-330200" lvl="0" marL="457200" rtl="0" algn="l">
              <a:lnSpc>
                <a:spcPct val="115000"/>
              </a:lnSpc>
              <a:spcBef>
                <a:spcPts val="0"/>
              </a:spcBef>
              <a:spcAft>
                <a:spcPts val="0"/>
              </a:spcAft>
              <a:buSzPts val="1600"/>
              <a:buChar char="●"/>
            </a:pPr>
            <a:r>
              <a:rPr lang="en" sz="1600"/>
              <a:t>It can also help in model comparisons and explaining the results better to the business stakeholders. </a:t>
            </a:r>
            <a:endParaRPr sz="1600"/>
          </a:p>
        </p:txBody>
      </p:sp>
      <p:sp>
        <p:nvSpPr>
          <p:cNvPr id="336" name="Google Shape;336;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7" name="Google Shape;337;p54"/>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3" name="Google Shape;343;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Skater</a:t>
            </a:r>
            <a:endParaRPr>
              <a:solidFill>
                <a:srgbClr val="4A86E8"/>
              </a:solidFill>
            </a:endParaRPr>
          </a:p>
        </p:txBody>
      </p:sp>
      <p:sp>
        <p:nvSpPr>
          <p:cNvPr id="344" name="Google Shape;344;p55"/>
          <p:cNvSpPr txBox="1"/>
          <p:nvPr/>
        </p:nvSpPr>
        <p:spPr>
          <a:xfrm>
            <a:off x="69275" y="717650"/>
            <a:ext cx="8763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0"/>
              </a:spcBef>
              <a:spcAft>
                <a:spcPts val="0"/>
              </a:spcAft>
              <a:buSzPts val="1500"/>
              <a:buChar char="●"/>
            </a:pPr>
            <a:r>
              <a:rPr lang="en" sz="1500"/>
              <a:t>The ideas of Skater is to understand black box ML models by querying them and interpreting their learned decision policies.</a:t>
            </a:r>
            <a:endParaRPr sz="1500"/>
          </a:p>
          <a:p>
            <a:pPr indent="-323850" lvl="0" marL="457200" rtl="0" algn="l">
              <a:lnSpc>
                <a:spcPct val="115000"/>
              </a:lnSpc>
              <a:spcBef>
                <a:spcPts val="0"/>
              </a:spcBef>
              <a:spcAft>
                <a:spcPts val="0"/>
              </a:spcAft>
              <a:buSzPts val="1500"/>
              <a:buChar char="●"/>
            </a:pPr>
            <a:r>
              <a:rPr lang="en" sz="1500"/>
              <a:t>The philosophy of Skater is that all models should be evaluated as black boxes and decision criteria of the models are inferred and interpreted based on input perturbations and observing the corresponding output predictions.</a:t>
            </a:r>
            <a:endParaRPr sz="1500"/>
          </a:p>
        </p:txBody>
      </p:sp>
      <p:sp>
        <p:nvSpPr>
          <p:cNvPr id="345" name="Google Shape;345;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6" name="Google Shape;346;p55"/>
          <p:cNvSpPr txBox="1"/>
          <p:nvPr/>
        </p:nvSpPr>
        <p:spPr>
          <a:xfrm>
            <a:off x="1346250" y="3384075"/>
            <a:ext cx="209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(Sarkar et al. 2018)</a:t>
            </a:r>
            <a:endParaRPr sz="1200">
              <a:latin typeface="Roboto"/>
              <a:ea typeface="Roboto"/>
              <a:cs typeface="Roboto"/>
              <a:sym typeface="Roboto"/>
            </a:endParaRPr>
          </a:p>
        </p:txBody>
      </p:sp>
      <p:pic>
        <p:nvPicPr>
          <p:cNvPr id="347" name="Google Shape;347;p55"/>
          <p:cNvPicPr preferRelativeResize="0"/>
          <p:nvPr/>
        </p:nvPicPr>
        <p:blipFill>
          <a:blip r:embed="rId4">
            <a:alphaModFix/>
          </a:blip>
          <a:stretch>
            <a:fillRect/>
          </a:stretch>
        </p:blipFill>
        <p:spPr>
          <a:xfrm>
            <a:off x="2848225" y="2460950"/>
            <a:ext cx="4338677" cy="194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4" name="Google Shape;184;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3" name="Google Shape;35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54" name="Google Shape;354;p56"/>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55" name="Google Shape;355;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56" name="Google Shape;356;p56"/>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2" name="Google Shape;362;p5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Model persistence</a:t>
            </a:r>
            <a:endParaRPr>
              <a:solidFill>
                <a:srgbClr val="4A86E8"/>
              </a:solidFill>
            </a:endParaRPr>
          </a:p>
        </p:txBody>
      </p:sp>
      <p:sp>
        <p:nvSpPr>
          <p:cNvPr id="363" name="Google Shape;363;p57"/>
          <p:cNvSpPr txBox="1"/>
          <p:nvPr/>
        </p:nvSpPr>
        <p:spPr>
          <a:xfrm>
            <a:off x="415500" y="906275"/>
            <a:ext cx="83130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0"/>
              </a:spcBef>
              <a:spcAft>
                <a:spcPts val="0"/>
              </a:spcAft>
              <a:buSzPts val="1700"/>
              <a:buChar char="●"/>
            </a:pPr>
            <a:r>
              <a:rPr lang="en" sz="1700"/>
              <a:t>Once we have the data and model, we then can make a prediction.</a:t>
            </a:r>
            <a:endParaRPr sz="1700"/>
          </a:p>
        </p:txBody>
      </p:sp>
      <p:sp>
        <p:nvSpPr>
          <p:cNvPr id="364" name="Google Shape;364;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Custom Development</a:t>
            </a:r>
            <a:endParaRPr>
              <a:solidFill>
                <a:srgbClr val="4A86E8"/>
              </a:solidFill>
            </a:endParaRPr>
          </a:p>
        </p:txBody>
      </p:sp>
      <p:sp>
        <p:nvSpPr>
          <p:cNvPr id="371" name="Google Shape;371;p58"/>
          <p:cNvSpPr txBox="1"/>
          <p:nvPr/>
        </p:nvSpPr>
        <p:spPr>
          <a:xfrm>
            <a:off x="415650" y="837000"/>
            <a:ext cx="831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Another option to deploy a model is by developing the implementation of model prediction method separately.</a:t>
            </a:r>
            <a:endParaRPr sz="1600"/>
          </a:p>
          <a:p>
            <a:pPr indent="-330200" lvl="0" marL="457200" rtl="0" algn="l">
              <a:lnSpc>
                <a:spcPct val="115000"/>
              </a:lnSpc>
              <a:spcBef>
                <a:spcPts val="0"/>
              </a:spcBef>
              <a:spcAft>
                <a:spcPts val="0"/>
              </a:spcAft>
              <a:buSzPts val="1600"/>
              <a:buChar char="●"/>
            </a:pPr>
            <a:r>
              <a:rPr lang="en" sz="1600"/>
              <a:t>The output of most ML algorithms is the values of parameters that were learned.</a:t>
            </a:r>
            <a:endParaRPr sz="1600"/>
          </a:p>
          <a:p>
            <a:pPr indent="-330200" lvl="0" marL="457200" rtl="0" algn="l">
              <a:lnSpc>
                <a:spcPct val="115000"/>
              </a:lnSpc>
              <a:spcBef>
                <a:spcPts val="0"/>
              </a:spcBef>
              <a:spcAft>
                <a:spcPts val="0"/>
              </a:spcAft>
              <a:buSzPts val="1600"/>
              <a:buChar char="●"/>
            </a:pPr>
            <a:r>
              <a:rPr lang="en" sz="1600"/>
              <a:t>We can extract these parameters values and use them for prediction by doing mathematical operation on new data.</a:t>
            </a:r>
            <a:endParaRPr sz="1600"/>
          </a:p>
        </p:txBody>
      </p:sp>
      <p:sp>
        <p:nvSpPr>
          <p:cNvPr id="372" name="Google Shape;372;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9"/>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78" name="Google Shape;378;p59"/>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79" name="Google Shape;379;p59"/>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59"/>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81" name="Google Shape;381;p59"/>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2" name="Google Shape;382;p59"/>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83" name="Google Shape;383;p59"/>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84" name="Google Shape;384;p59"/>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85" name="Google Shape;385;p59"/>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Deep Learning algorithm?</a:t>
            </a:r>
            <a:endParaRPr sz="1800">
              <a:latin typeface="Roboto"/>
              <a:ea typeface="Roboto"/>
              <a:cs typeface="Roboto"/>
              <a:sym typeface="Roboto"/>
            </a:endParaRPr>
          </a:p>
        </p:txBody>
      </p:sp>
      <p:sp>
        <p:nvSpPr>
          <p:cNvPr id="386" name="Google Shape;386;p59"/>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87" name="Google Shape;387;p59"/>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8" name="Google Shape;388;p59"/>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9" name="Google Shape;389;p59"/>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5" name="Google Shape;395;p6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96" name="Google Shape;396;p60"/>
          <p:cNvSpPr txBox="1"/>
          <p:nvPr/>
        </p:nvSpPr>
        <p:spPr>
          <a:xfrm>
            <a:off x="311700" y="717650"/>
            <a:ext cx="86973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0"/>
              </a:spcBef>
              <a:spcAft>
                <a:spcPts val="0"/>
              </a:spcAft>
              <a:buSzPts val="1600"/>
              <a:buChar char="●"/>
            </a:pPr>
            <a:r>
              <a:rPr lang="en" sz="1600"/>
              <a:t>IBM. Underfitting vs Overfitting. (https://www.ibm.com/cloud/learn/underfitting#toc-underfitti-FKaOZyJR)</a:t>
            </a:r>
            <a:endParaRPr sz="1600"/>
          </a:p>
        </p:txBody>
      </p:sp>
      <p:sp>
        <p:nvSpPr>
          <p:cNvPr id="397" name="Google Shape;39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1" name="Google Shape;19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2" name="Google Shape;192;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3" name="Google Shape;19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4" name="Google Shape;194;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0" name="Google Shape;200;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are hyperparameters?</a:t>
            </a:r>
            <a:endParaRPr>
              <a:solidFill>
                <a:srgbClr val="4A86E8"/>
              </a:solidFill>
            </a:endParaRPr>
          </a:p>
        </p:txBody>
      </p:sp>
      <p:sp>
        <p:nvSpPr>
          <p:cNvPr id="201" name="Google Shape;201;p40"/>
          <p:cNvSpPr txBox="1"/>
          <p:nvPr/>
        </p:nvSpPr>
        <p:spPr>
          <a:xfrm>
            <a:off x="3996800" y="717650"/>
            <a:ext cx="50124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a:t>
            </a:r>
            <a:r>
              <a:rPr b="1" lang="en" sz="1600"/>
              <a:t>meta parameters</a:t>
            </a:r>
            <a:r>
              <a:rPr lang="en" sz="1600"/>
              <a:t> that are associated with any ML algorithms and are usually set before the model training and building process.</a:t>
            </a:r>
            <a:endParaRPr sz="1600"/>
          </a:p>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0"/>
              </a:spcBef>
              <a:spcAft>
                <a:spcPts val="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3" name="Google Shape;203;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4" name="Google Shape;204;p40"/>
          <p:cNvPicPr preferRelativeResize="0"/>
          <p:nvPr/>
        </p:nvPicPr>
        <p:blipFill>
          <a:blip r:embed="rId4">
            <a:alphaModFix/>
          </a:blip>
          <a:stretch>
            <a:fillRect/>
          </a:stretch>
        </p:blipFill>
        <p:spPr>
          <a:xfrm>
            <a:off x="311700" y="1124000"/>
            <a:ext cx="3629426" cy="2042700"/>
          </a:xfrm>
          <a:prstGeom prst="rect">
            <a:avLst/>
          </a:prstGeom>
          <a:noFill/>
          <a:ln>
            <a:noFill/>
          </a:ln>
        </p:spPr>
      </p:pic>
      <p:sp>
        <p:nvSpPr>
          <p:cNvPr id="205" name="Google Shape;205;p40"/>
          <p:cNvSpPr txBox="1"/>
          <p:nvPr/>
        </p:nvSpPr>
        <p:spPr>
          <a:xfrm>
            <a:off x="1711221" y="3211675"/>
            <a:ext cx="140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2" name="Google Shape;212;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Logistic regression</a:t>
            </a:r>
            <a:endParaRPr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lang="en" sz="1600"/>
              <a:t>Support Vector Machine</a:t>
            </a:r>
            <a:endParaRPr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lang="en" sz="1600"/>
              <a:t>Neural networks</a:t>
            </a:r>
            <a:endParaRPr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9" name="Google Shape;219;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Bias?</a:t>
            </a:r>
            <a:endParaRPr>
              <a:solidFill>
                <a:srgbClr val="4A86E8"/>
              </a:solidFill>
            </a:endParaRPr>
          </a:p>
        </p:txBody>
      </p:sp>
      <p:sp>
        <p:nvSpPr>
          <p:cNvPr id="220" name="Google Shape;220;p42"/>
          <p:cNvSpPr txBox="1"/>
          <p:nvPr/>
        </p:nvSpPr>
        <p:spPr>
          <a:xfrm>
            <a:off x="415500" y="906275"/>
            <a:ext cx="8313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error that arises due to the model making wrong assumptions on the parameters in the underlying data.</a:t>
            </a:r>
            <a:endParaRPr sz="1600"/>
          </a:p>
          <a:p>
            <a:pPr indent="-330200" lvl="0" marL="457200" rtl="0" algn="l">
              <a:lnSpc>
                <a:spcPct val="115000"/>
              </a:lnSpc>
              <a:spcBef>
                <a:spcPts val="0"/>
              </a:spcBef>
              <a:spcAft>
                <a:spcPts val="0"/>
              </a:spcAft>
              <a:buSzPts val="1600"/>
              <a:buChar char="●"/>
            </a:pPr>
            <a:r>
              <a:rPr lang="en" sz="1600"/>
              <a:t>The </a:t>
            </a:r>
            <a:r>
              <a:rPr lang="en" sz="1600"/>
              <a:t>average</a:t>
            </a:r>
            <a:r>
              <a:rPr lang="en" sz="1600"/>
              <a:t> approximation error that we can expect over subset of the entire dataset.</a:t>
            </a:r>
            <a:endParaRPr sz="1600"/>
          </a:p>
          <a:p>
            <a:pPr indent="-330200" lvl="0" marL="457200" rtl="0" algn="l">
              <a:lnSpc>
                <a:spcPct val="115000"/>
              </a:lnSpc>
              <a:spcBef>
                <a:spcPts val="0"/>
              </a:spcBef>
              <a:spcAft>
                <a:spcPts val="0"/>
              </a:spcAft>
              <a:buSzPts val="1600"/>
              <a:buChar char="●"/>
            </a:pPr>
            <a:r>
              <a:rPr lang="en" sz="1600"/>
              <a:t>Linear model (assume linearity between dependent and independent variables) has high bias than a decision tree model (no assumptions on the structure of data)</a:t>
            </a:r>
            <a:endParaRPr sz="1600"/>
          </a:p>
          <a:p>
            <a:pPr indent="-330200" lvl="0" marL="457200" rtl="0" algn="l">
              <a:lnSpc>
                <a:spcPct val="115000"/>
              </a:lnSpc>
              <a:spcBef>
                <a:spcPts val="0"/>
              </a:spcBef>
              <a:spcAft>
                <a:spcPts val="0"/>
              </a:spcAft>
              <a:buSzPts val="1600"/>
              <a:buChar char="●"/>
            </a:pPr>
            <a:r>
              <a:rPr lang="en" sz="1600"/>
              <a:t>High bias makes a model miss relevant relationships between features and output variables.</a:t>
            </a:r>
            <a:endParaRPr sz="1600"/>
          </a:p>
        </p:txBody>
      </p:sp>
      <p:sp>
        <p:nvSpPr>
          <p:cNvPr id="221" name="Google Shape;221;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7" name="Google Shape;227;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28" name="Google Shape;228;p43"/>
          <p:cNvSpPr txBox="1"/>
          <p:nvPr/>
        </p:nvSpPr>
        <p:spPr>
          <a:xfrm>
            <a:off x="415650" y="837000"/>
            <a:ext cx="83127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error arises due to model sensitivity to fluctuations in the dataset that can arise due to new data points, features, randomness, noise etc.</a:t>
            </a:r>
            <a:endParaRPr sz="1600"/>
          </a:p>
          <a:p>
            <a:pPr indent="-330200" lvl="0" marL="457200" rtl="0" algn="l">
              <a:lnSpc>
                <a:spcPct val="115000"/>
              </a:lnSpc>
              <a:spcBef>
                <a:spcPts val="0"/>
              </a:spcBef>
              <a:spcAft>
                <a:spcPts val="0"/>
              </a:spcAft>
              <a:buSzPts val="1600"/>
              <a:buChar char="●"/>
            </a:pPr>
            <a:r>
              <a:rPr lang="en" sz="1600"/>
              <a:t>It represents the sensitivity of the model prediction results on particular set of data points.</a:t>
            </a:r>
            <a:endParaRPr sz="1600"/>
          </a:p>
          <a:p>
            <a:pPr indent="-330200" lvl="0" marL="457200" rtl="0" algn="l">
              <a:lnSpc>
                <a:spcPct val="115000"/>
              </a:lnSpc>
              <a:spcBef>
                <a:spcPts val="0"/>
              </a:spcBef>
              <a:spcAft>
                <a:spcPts val="0"/>
              </a:spcAft>
              <a:buSzPts val="1600"/>
              <a:buChar char="●"/>
            </a:pPr>
            <a:r>
              <a:rPr lang="en" sz="1600"/>
              <a:t>Decision tree model has high variance than linear model based on data and underlying noise/randomness.</a:t>
            </a:r>
            <a:endParaRPr sz="1600"/>
          </a:p>
          <a:p>
            <a:pPr indent="-330200" lvl="0" marL="457200" rtl="0" algn="l">
              <a:lnSpc>
                <a:spcPct val="115000"/>
              </a:lnSpc>
              <a:spcBef>
                <a:spcPts val="0"/>
              </a:spcBef>
              <a:spcAft>
                <a:spcPts val="0"/>
              </a:spcAft>
              <a:buSzPts val="1600"/>
              <a:buChar char="●"/>
            </a:pPr>
            <a:r>
              <a:rPr lang="en" sz="1600"/>
              <a:t>High variance makes a model too sensitive to outliers or random noise and lead to bad generalization.</a:t>
            </a:r>
            <a:endParaRPr sz="1600"/>
          </a:p>
        </p:txBody>
      </p:sp>
      <p:sp>
        <p:nvSpPr>
          <p:cNvPr id="229" name="Google Shape;229;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5" name="Google Shape;235;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6" name="Google Shape;236;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37" name="Google Shape;237;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38" name="Google Shape;238;p44"/>
          <p:cNvSpPr txBox="1"/>
          <p:nvPr/>
        </p:nvSpPr>
        <p:spPr>
          <a:xfrm>
            <a:off x="3678825" y="4341000"/>
            <a:ext cx="163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(Sarkar et al. 2018)</a:t>
            </a:r>
            <a:endParaRPr sz="1200">
              <a:latin typeface="Roboto"/>
              <a:ea typeface="Roboto"/>
              <a:cs typeface="Roboto"/>
              <a:sym typeface="Roboto"/>
            </a:endParaRPr>
          </a:p>
        </p:txBody>
      </p:sp>
      <p:sp>
        <p:nvSpPr>
          <p:cNvPr id="239" name="Google Shape;239;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0" name="Google Shape;240;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1" name="Google Shape;241;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2" name="Google Shape;242;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Extreme Cases of Bias-Variance</a:t>
            </a:r>
            <a:endParaRPr>
              <a:solidFill>
                <a:srgbClr val="4A86E8"/>
              </a:solidFill>
            </a:endParaRPr>
          </a:p>
        </p:txBody>
      </p:sp>
      <p:sp>
        <p:nvSpPr>
          <p:cNvPr id="249" name="Google Shape;249;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0" name="Google Shape;250;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1" name="Google Shape;251;p45"/>
          <p:cNvSpPr txBox="1"/>
          <p:nvPr/>
        </p:nvSpPr>
        <p:spPr>
          <a:xfrm>
            <a:off x="1948650" y="3423250"/>
            <a:ext cx="6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(IBM)</a:t>
            </a:r>
            <a:endParaRPr>
              <a:latin typeface="Roboto"/>
              <a:ea typeface="Roboto"/>
              <a:cs typeface="Roboto"/>
              <a:sym typeface="Roboto"/>
            </a:endParaRPr>
          </a:p>
        </p:txBody>
      </p:sp>
      <p:pic>
        <p:nvPicPr>
          <p:cNvPr id="252" name="Google Shape;252;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