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866f432ad_3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866f432a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70fbf5b79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70fbf5b7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70fbf5b79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70fbf5b7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9cff206d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9cff206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This is alternative slide </a:t>
            </a:r>
            <a:r>
              <a:rPr lang="en" sz="700">
                <a:solidFill>
                  <a:schemeClr val="dk1"/>
                </a:solidFill>
              </a:rPr>
              <a:t>combining</a:t>
            </a:r>
            <a:r>
              <a:rPr lang="en" sz="700">
                <a:solidFill>
                  <a:schemeClr val="dk1"/>
                </a:solidFill>
              </a:rPr>
              <a:t> slide 4 and 6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70fbf5b79_0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70fbf5b7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9cff206dc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9cff206d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udel-cbcb/al_ml_workshop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311700" y="109850"/>
            <a:ext cx="8520600" cy="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Practical AI/ML for Computational Biology and Chemistry</a:t>
            </a:r>
            <a:endParaRPr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(Day 1)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535050" y="786275"/>
            <a:ext cx="8073900" cy="4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Chuming Chen 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chenc@udel.edu</a:t>
            </a:r>
            <a:endParaRPr sz="2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Research Associate Professor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Computer and Information Sciences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Center for Bioinformatics and Computational Biology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Science Institute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Slides and notebooks: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https://github.com/udel-cbcb/al_ml_workshop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June 13, 2022</a:t>
            </a:r>
            <a:endParaRPr sz="1600"/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9900" y="3603500"/>
            <a:ext cx="872400" cy="8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A86E8"/>
                </a:solidFill>
              </a:rPr>
              <a:t>Introduction to Workshop</a:t>
            </a:r>
            <a:endParaRPr sz="4000">
              <a:solidFill>
                <a:srgbClr val="4A86E8"/>
              </a:solidFill>
            </a:endParaRPr>
          </a:p>
        </p:txBody>
      </p:sp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Welcome and Roundtable Introduction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16" name="Google Shape;116;p27"/>
          <p:cNvSpPr txBox="1"/>
          <p:nvPr/>
        </p:nvSpPr>
        <p:spPr>
          <a:xfrm>
            <a:off x="796150" y="906300"/>
            <a:ext cx="7212000" cy="28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Instructors</a:t>
            </a:r>
            <a:endParaRPr sz="24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Chuming Chen</a:t>
            </a:r>
            <a:endParaRPr sz="16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600"/>
              <a:t>Hongzhan Huang</a:t>
            </a:r>
            <a:endParaRPr sz="16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TAs</a:t>
            </a:r>
            <a:endParaRPr sz="24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Qinghua Wang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Julie Cowart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Manju Anandakrish</a:t>
            </a:r>
            <a:endParaRPr sz="16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Participants</a:t>
            </a:r>
            <a:endParaRPr sz="2400"/>
          </a:p>
        </p:txBody>
      </p:sp>
      <p:pic>
        <p:nvPicPr>
          <p:cNvPr id="117" name="Google Shape;1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8" y="47102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8"/>
          <p:cNvSpPr txBox="1"/>
          <p:nvPr/>
        </p:nvSpPr>
        <p:spPr>
          <a:xfrm>
            <a:off x="3234125" y="764400"/>
            <a:ext cx="51357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Day 1</a:t>
            </a:r>
            <a:r>
              <a:rPr lang="en" sz="1900"/>
              <a:t>: Introduction to AI/ML and Python ML ecosystem, </a:t>
            </a:r>
            <a:r>
              <a:rPr lang="en" sz="1900">
                <a:solidFill>
                  <a:schemeClr val="dk1"/>
                </a:solidFill>
              </a:rPr>
              <a:t>AI/ML applications in computational biology and chemistry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Day 2</a:t>
            </a:r>
            <a:r>
              <a:rPr lang="en" sz="1900"/>
              <a:t>: Data collection and data preparation, </a:t>
            </a:r>
            <a:r>
              <a:rPr lang="en" sz="1900">
                <a:solidFill>
                  <a:schemeClr val="dk1"/>
                </a:solidFill>
              </a:rPr>
              <a:t>data readiness for AI/ML checklist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Day 3</a:t>
            </a:r>
            <a:r>
              <a:rPr lang="en" sz="1900"/>
              <a:t>: Feature selection, feature engineering and feature scaling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Day 4</a:t>
            </a:r>
            <a:r>
              <a:rPr lang="en" sz="1900"/>
              <a:t>: ML model, from its selection to its training, evaluation and tuning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Day 5</a:t>
            </a:r>
            <a:r>
              <a:rPr lang="en" sz="1900"/>
              <a:t>: Introduction to deep learning</a:t>
            </a:r>
            <a:endParaRPr sz="1900"/>
          </a:p>
        </p:txBody>
      </p:sp>
      <p:sp>
        <p:nvSpPr>
          <p:cNvPr id="126" name="Google Shape;126;p28"/>
          <p:cNvSpPr txBox="1"/>
          <p:nvPr/>
        </p:nvSpPr>
        <p:spPr>
          <a:xfrm>
            <a:off x="3234125" y="0"/>
            <a:ext cx="591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A86E8"/>
                </a:solidFill>
              </a:rPr>
              <a:t>Workshop Outcome and agenda</a:t>
            </a:r>
            <a:endParaRPr/>
          </a:p>
        </p:txBody>
      </p:sp>
      <p:pic>
        <p:nvPicPr>
          <p:cNvPr id="127" name="Google Shape;127;p28"/>
          <p:cNvPicPr preferRelativeResize="0"/>
          <p:nvPr/>
        </p:nvPicPr>
        <p:blipFill rotWithShape="1">
          <a:blip r:embed="rId4">
            <a:alphaModFix/>
          </a:blip>
          <a:srcRect b="7380" l="0" r="0" t="3912"/>
          <a:stretch/>
        </p:blipFill>
        <p:spPr>
          <a:xfrm>
            <a:off x="149075" y="0"/>
            <a:ext cx="27879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9"/>
          <p:cNvSpPr txBox="1"/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Workshop Logistics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34" name="Google Shape;134;p29"/>
          <p:cNvSpPr txBox="1"/>
          <p:nvPr/>
        </p:nvSpPr>
        <p:spPr>
          <a:xfrm>
            <a:off x="890875" y="717650"/>
            <a:ext cx="7727700" cy="31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June 13 - 17, 2022, 1:00pm – 5:00pm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Ammon Pinizzotto Biopharmaceutical Innovation Center conference room 140</a:t>
            </a:r>
            <a:endParaRPr sz="2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Daily Activities: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Lectures</a:t>
            </a:r>
            <a:endParaRPr sz="26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Live demos (Google Colaboratory)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Hands-on exercises (Google Colaboratory)</a:t>
            </a:r>
            <a:endParaRPr sz="2100"/>
          </a:p>
        </p:txBody>
      </p:sp>
      <p:sp>
        <p:nvSpPr>
          <p:cNvPr id="135" name="Google Shape;135;p29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0"/>
          <p:cNvSpPr txBox="1"/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Acknowledgement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42" name="Google Shape;142;p30"/>
          <p:cNvSpPr txBox="1"/>
          <p:nvPr/>
        </p:nvSpPr>
        <p:spPr>
          <a:xfrm>
            <a:off x="890875" y="717650"/>
            <a:ext cx="7727700" cy="23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Cathy Wu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Shawn Polson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Cecilia Arighi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Amelia Harrison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Rita Hayford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Yuqi Wang</a:t>
            </a:r>
            <a:endParaRPr sz="2100"/>
          </a:p>
        </p:txBody>
      </p:sp>
      <p:sp>
        <p:nvSpPr>
          <p:cNvPr id="143" name="Google Shape;143;p30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