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1bf21728b1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1bf21728b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c858bddf3_0_10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c858bddf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c858bddf3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c858bddf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0c858bddf3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0c858bddf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128c73764c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128c73764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8c73764cb_0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28c73764c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28c73764cb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28c73764c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2880aff85b_0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2880aff85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3df51eb4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3df51eb4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3df51eb4f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3df51eb4f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3df51eb4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3df51eb4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3df51eb4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3df51eb4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13df51eb4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13df51eb4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13df51eb4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13df51eb4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3df51eb4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3df51eb4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c858bddf3_0_1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c858bddf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retrieval: This is mainly data collection, extraction, and acquisition from various data sources and data stores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preparation: In this step, we pre-process the data, clean it, wrangle it, and manipulate it as needed. Initial exploratory data analysis is also carried out.</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Data processing and wrangling: Mainly concerned with data processing, cleaning, munging, wrangling and performing initial descriptive and exploratory data analysis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extraction and engineering: Here, we extract important features or attributes from the raw data and even create or engineer new features from existing features.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Feature scaling and selection: Data features often need to be normalized and scaled to prevent Machine Learning algorithms from getting biased. Besides this, often we need to select a subset of all available features based on feature importance and quality.</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Modeling: In the process of modeling, we usually feed the data features to a Machine Learning method or algorithm and train the model, typically to optimize a specific</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cost function in most cases with the objective of reducing errors and generalizing the representations learned from the data</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Model evaluation and tuning: Built models are evaluated and tested on validation datasets and, based on metrics like accuracy, F1 score, and others, the model performance is evaluated. Models have various parameters that are tuned in a process called hyperparameter optimization to get models with the best and optimal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Deployment and monitoring: Selected models are deployed in production and are constantly monitored based on their predictions and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0c858bddf3_0_18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0c858bddf3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2880aff85b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2880aff85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0c858bddf3_0_2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0c858bddf3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0c858bddf3_0_2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0c858bddf3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f3db6bae83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f3db6bae8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3db6bae83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f3db6bae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283069db8d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283069db8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c858bddf3_0_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c858bdd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700">
                <a:solidFill>
                  <a:schemeClr val="dk1"/>
                </a:solidFill>
              </a:rPr>
              <a:t>Traditional programming paradigms basically involve the user or programmer to write a set of instructions or operations using code that makes the computer perform specific computations on data to give the desired results.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For problems that cannot be programmed inherently need a different approach where we use the data itself to drive decisions instead of using programmable logic to make these decisions.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The Machine Learning paradigm tries to take into account data and expected outputs or results if any and uses the computer to build the program,</a:t>
            </a:r>
            <a:endParaRPr sz="700">
              <a:solidFill>
                <a:schemeClr val="dk1"/>
              </a:solidFill>
            </a:endParaRPr>
          </a:p>
          <a:p>
            <a:pPr indent="0" lvl="0" marL="0" rtl="0" algn="l">
              <a:lnSpc>
                <a:spcPct val="115000"/>
              </a:lnSpc>
              <a:spcBef>
                <a:spcPts val="0"/>
              </a:spcBef>
              <a:spcAft>
                <a:spcPts val="0"/>
              </a:spcAft>
              <a:buNone/>
            </a:pPr>
            <a:r>
              <a:rPr lang="en" sz="700">
                <a:solidFill>
                  <a:schemeClr val="dk1"/>
                </a:solidFill>
              </a:rPr>
              <a:t>which is also known as a model. This program or model can then be used in the future to make necessary decisions and give expected outputs from new inputs.</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0c858bddf3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0c858bddf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6.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3.png"/><Relationship Id="rId5" Type="http://schemas.openxmlformats.org/officeDocument/2006/relationships/image" Target="../media/image14.png"/><Relationship Id="rId6" Type="http://schemas.openxmlformats.org/officeDocument/2006/relationships/image" Target="../media/image21.png"/><Relationship Id="rId7"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03" name="Google Shape;103;p25"/>
          <p:cNvPicPr preferRelativeResize="0"/>
          <p:nvPr/>
        </p:nvPicPr>
        <p:blipFill>
          <a:blip r:embed="rId5">
            <a:alphaModFix/>
          </a:blip>
          <a:stretch>
            <a:fillRect/>
          </a:stretch>
        </p:blipFill>
        <p:spPr>
          <a:xfrm>
            <a:off x="7959900" y="3603500"/>
            <a:ext cx="872400" cy="872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5" name="Google Shape;205;p34"/>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Machine Learning Methods</a:t>
            </a:r>
            <a:endParaRPr>
              <a:solidFill>
                <a:srgbClr val="4A86E8"/>
              </a:solidFill>
            </a:endParaRPr>
          </a:p>
        </p:txBody>
      </p:sp>
      <p:sp>
        <p:nvSpPr>
          <p:cNvPr id="206" name="Google Shape;206;p34"/>
          <p:cNvSpPr/>
          <p:nvPr/>
        </p:nvSpPr>
        <p:spPr>
          <a:xfrm>
            <a:off x="311688" y="1095425"/>
            <a:ext cx="2469300" cy="607800"/>
          </a:xfrm>
          <a:prstGeom prst="homePlate">
            <a:avLst>
              <a:gd fmla="val 0" name="adj"/>
            </a:avLst>
          </a:prstGeom>
          <a:solidFill>
            <a:srgbClr val="D9D2E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07" name="Google Shape;207;p34"/>
          <p:cNvSpPr txBox="1"/>
          <p:nvPr>
            <p:ph idx="4294967295" type="body"/>
          </p:nvPr>
        </p:nvSpPr>
        <p:spPr>
          <a:xfrm>
            <a:off x="311688"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Human supervision Involvement</a:t>
            </a:r>
            <a:endParaRPr b="1" sz="1290">
              <a:solidFill>
                <a:schemeClr val="lt1"/>
              </a:solidFill>
            </a:endParaRPr>
          </a:p>
        </p:txBody>
      </p:sp>
      <p:sp>
        <p:nvSpPr>
          <p:cNvPr id="208" name="Google Shape;208;p34"/>
          <p:cNvSpPr txBox="1"/>
          <p:nvPr>
            <p:ph idx="4294967295" type="body"/>
          </p:nvPr>
        </p:nvSpPr>
        <p:spPr>
          <a:xfrm>
            <a:off x="95500" y="1861125"/>
            <a:ext cx="29769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Supervised learning</a:t>
            </a:r>
            <a:endParaRPr sz="1600"/>
          </a:p>
          <a:p>
            <a:pPr indent="-330200" lvl="0" marL="457200" rtl="0" algn="l">
              <a:spcBef>
                <a:spcPts val="0"/>
              </a:spcBef>
              <a:spcAft>
                <a:spcPts val="0"/>
              </a:spcAft>
              <a:buSzPts val="1600"/>
              <a:buChar char="●"/>
            </a:pPr>
            <a:r>
              <a:rPr lang="en" sz="1600"/>
              <a:t>Unsupervised learning</a:t>
            </a:r>
            <a:endParaRPr sz="1600"/>
          </a:p>
          <a:p>
            <a:pPr indent="-330200" lvl="0" marL="457200" rtl="0" algn="l">
              <a:spcBef>
                <a:spcPts val="0"/>
              </a:spcBef>
              <a:spcAft>
                <a:spcPts val="0"/>
              </a:spcAft>
              <a:buSzPts val="1600"/>
              <a:buChar char="●"/>
            </a:pPr>
            <a:r>
              <a:rPr lang="en" sz="1600"/>
              <a:t>Semi-supervised learning</a:t>
            </a:r>
            <a:endParaRPr sz="1600"/>
          </a:p>
          <a:p>
            <a:pPr indent="-330200" lvl="0" marL="457200" rtl="0" algn="l">
              <a:spcBef>
                <a:spcPts val="0"/>
              </a:spcBef>
              <a:spcAft>
                <a:spcPts val="0"/>
              </a:spcAft>
              <a:buSzPts val="1600"/>
              <a:buChar char="●"/>
            </a:pPr>
            <a:r>
              <a:rPr lang="en" sz="1600"/>
              <a:t>Reinforcement learning</a:t>
            </a:r>
            <a:endParaRPr sz="1600"/>
          </a:p>
        </p:txBody>
      </p:sp>
      <p:sp>
        <p:nvSpPr>
          <p:cNvPr id="209" name="Google Shape;209;p34"/>
          <p:cNvSpPr/>
          <p:nvPr/>
        </p:nvSpPr>
        <p:spPr>
          <a:xfrm>
            <a:off x="2924114" y="1095425"/>
            <a:ext cx="2760600" cy="607800"/>
          </a:xfrm>
          <a:prstGeom prst="chevron">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0" name="Google Shape;210;p34"/>
          <p:cNvSpPr txBox="1"/>
          <p:nvPr>
            <p:ph idx="4294967295" type="body"/>
          </p:nvPr>
        </p:nvSpPr>
        <p:spPr>
          <a:xfrm>
            <a:off x="2924125" y="1242125"/>
            <a:ext cx="29037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Learn from incremental data</a:t>
            </a:r>
            <a:endParaRPr b="1" sz="1290">
              <a:solidFill>
                <a:schemeClr val="lt1"/>
              </a:solidFill>
            </a:endParaRPr>
          </a:p>
        </p:txBody>
      </p:sp>
      <p:sp>
        <p:nvSpPr>
          <p:cNvPr id="211" name="Google Shape;211;p34"/>
          <p:cNvSpPr txBox="1"/>
          <p:nvPr>
            <p:ph idx="4294967295" type="body"/>
          </p:nvPr>
        </p:nvSpPr>
        <p:spPr>
          <a:xfrm>
            <a:off x="2925475" y="1861125"/>
            <a:ext cx="29037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Batch (offline) learning</a:t>
            </a:r>
            <a:endParaRPr sz="1600"/>
          </a:p>
          <a:p>
            <a:pPr indent="-330200" lvl="0" marL="457200" rtl="0" algn="l">
              <a:spcBef>
                <a:spcPts val="0"/>
              </a:spcBef>
              <a:spcAft>
                <a:spcPts val="0"/>
              </a:spcAft>
              <a:buSzPts val="1600"/>
              <a:buChar char="●"/>
            </a:pPr>
            <a:r>
              <a:rPr lang="en" sz="1600"/>
              <a:t>Online learning</a:t>
            </a:r>
            <a:endParaRPr sz="1600"/>
          </a:p>
        </p:txBody>
      </p:sp>
      <p:sp>
        <p:nvSpPr>
          <p:cNvPr id="212" name="Google Shape;212;p34"/>
          <p:cNvSpPr/>
          <p:nvPr/>
        </p:nvSpPr>
        <p:spPr>
          <a:xfrm>
            <a:off x="5827839" y="1095425"/>
            <a:ext cx="2760600" cy="607800"/>
          </a:xfrm>
          <a:prstGeom prst="chevron">
            <a:avLst>
              <a:gd fmla="val 0" name="adj"/>
            </a:avLst>
          </a:prstGeom>
          <a:solidFill>
            <a:srgbClr val="674EA7"/>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213" name="Google Shape;213;p34"/>
          <p:cNvSpPr txBox="1"/>
          <p:nvPr>
            <p:ph idx="4294967295" type="body"/>
          </p:nvPr>
        </p:nvSpPr>
        <p:spPr>
          <a:xfrm>
            <a:off x="6133570" y="1242126"/>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Generalization from data</a:t>
            </a:r>
            <a:endParaRPr b="1" sz="1290">
              <a:solidFill>
                <a:schemeClr val="lt1"/>
              </a:solidFill>
            </a:endParaRPr>
          </a:p>
        </p:txBody>
      </p:sp>
      <p:sp>
        <p:nvSpPr>
          <p:cNvPr id="214" name="Google Shape;214;p34"/>
          <p:cNvSpPr txBox="1"/>
          <p:nvPr>
            <p:ph idx="4294967295" type="body"/>
          </p:nvPr>
        </p:nvSpPr>
        <p:spPr>
          <a:xfrm>
            <a:off x="5827825" y="1861125"/>
            <a:ext cx="3202800" cy="26508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Instance based learning</a:t>
            </a:r>
            <a:endParaRPr sz="1600"/>
          </a:p>
          <a:p>
            <a:pPr indent="-330200" lvl="0" marL="457200" rtl="0" algn="l">
              <a:spcBef>
                <a:spcPts val="0"/>
              </a:spcBef>
              <a:spcAft>
                <a:spcPts val="0"/>
              </a:spcAft>
              <a:buSzPts val="1600"/>
              <a:buChar char="●"/>
            </a:pPr>
            <a:r>
              <a:rPr lang="en" sz="1600"/>
              <a:t>Model based learning</a:t>
            </a:r>
            <a:endParaRPr sz="1600"/>
          </a:p>
        </p:txBody>
      </p:sp>
      <p:sp>
        <p:nvSpPr>
          <p:cNvPr id="215" name="Google Shape;215;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16" name="Google Shape;216;p34"/>
          <p:cNvPicPr preferRelativeResize="0"/>
          <p:nvPr/>
        </p:nvPicPr>
        <p:blipFill>
          <a:blip r:embed="rId4">
            <a:alphaModFix/>
          </a:blip>
          <a:stretch>
            <a:fillRect/>
          </a:stretch>
        </p:blipFill>
        <p:spPr>
          <a:xfrm>
            <a:off x="3763000" y="2778900"/>
            <a:ext cx="1489750" cy="1489750"/>
          </a:xfrm>
          <a:prstGeom prst="rect">
            <a:avLst/>
          </a:prstGeom>
          <a:noFill/>
          <a:ln>
            <a:noFill/>
          </a:ln>
        </p:spPr>
      </p:pic>
      <p:sp>
        <p:nvSpPr>
          <p:cNvPr id="217" name="Google Shape;217;p34"/>
          <p:cNvSpPr txBox="1"/>
          <p:nvPr/>
        </p:nvSpPr>
        <p:spPr>
          <a:xfrm>
            <a:off x="3425475" y="4175500"/>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3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3" name="Google Shape;223;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Learning</a:t>
            </a:r>
            <a:endParaRPr>
              <a:solidFill>
                <a:schemeClr val="accent1"/>
              </a:solidFill>
            </a:endParaRPr>
          </a:p>
        </p:txBody>
      </p:sp>
      <p:sp>
        <p:nvSpPr>
          <p:cNvPr id="224" name="Google Shape;224;p35"/>
          <p:cNvSpPr txBox="1"/>
          <p:nvPr/>
        </p:nvSpPr>
        <p:spPr>
          <a:xfrm>
            <a:off x="256050" y="717650"/>
            <a:ext cx="65886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model the relationship between the inputs and their corresponding outputs from the training data so that we would be able to predict output responses for new data inputs based on the knowledge it gained earlier with regard to relationships and mappings between the inputs and their target outputs.</a:t>
            </a:r>
            <a:endParaRPr sz="1600"/>
          </a:p>
          <a:p>
            <a:pPr indent="-330200" lvl="0" marL="457200" rtl="0" algn="l">
              <a:lnSpc>
                <a:spcPct val="115000"/>
              </a:lnSpc>
              <a:spcBef>
                <a:spcPts val="0"/>
              </a:spcBef>
              <a:spcAft>
                <a:spcPts val="0"/>
              </a:spcAft>
              <a:buSzPts val="1600"/>
              <a:buChar char="●"/>
            </a:pPr>
            <a:r>
              <a:rPr b="1" lang="en" sz="1600"/>
              <a:t>Two classes of algorithms</a:t>
            </a:r>
            <a:r>
              <a:rPr lang="en" sz="1600"/>
              <a:t>:</a:t>
            </a:r>
            <a:endParaRPr sz="1600"/>
          </a:p>
          <a:p>
            <a:pPr indent="-330200" lvl="1" marL="914400" rtl="0" algn="l">
              <a:lnSpc>
                <a:spcPct val="115000"/>
              </a:lnSpc>
              <a:spcBef>
                <a:spcPts val="0"/>
              </a:spcBef>
              <a:spcAft>
                <a:spcPts val="0"/>
              </a:spcAft>
              <a:buSzPts val="1600"/>
              <a:buChar char="○"/>
            </a:pPr>
            <a:r>
              <a:rPr lang="en" sz="1600"/>
              <a:t>Classification</a:t>
            </a:r>
            <a:endParaRPr sz="1600"/>
          </a:p>
          <a:p>
            <a:pPr indent="-330200" lvl="1" marL="914400" rtl="0" algn="l">
              <a:lnSpc>
                <a:spcPct val="115000"/>
              </a:lnSpc>
              <a:spcBef>
                <a:spcPts val="0"/>
              </a:spcBef>
              <a:spcAft>
                <a:spcPts val="0"/>
              </a:spcAft>
              <a:buSzPts val="1600"/>
              <a:buChar char="○"/>
            </a:pPr>
            <a:r>
              <a:rPr lang="en" sz="1600"/>
              <a:t>Regression</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Predicting protein secondary structure.</a:t>
            </a:r>
            <a:endParaRPr sz="1600"/>
          </a:p>
          <a:p>
            <a:pPr indent="-330200" lvl="1" marL="914400" rtl="0" algn="l">
              <a:lnSpc>
                <a:spcPct val="115000"/>
              </a:lnSpc>
              <a:spcBef>
                <a:spcPts val="0"/>
              </a:spcBef>
              <a:spcAft>
                <a:spcPts val="0"/>
              </a:spcAft>
              <a:buSzPts val="1600"/>
              <a:buChar char="○"/>
            </a:pPr>
            <a:r>
              <a:rPr lang="en" sz="1600"/>
              <a:t>Predicting genome accessibility to genome-regulatory factors.</a:t>
            </a:r>
            <a:endParaRPr sz="1600"/>
          </a:p>
          <a:p>
            <a:pPr indent="-330200" lvl="1" marL="914400" rtl="0" algn="l">
              <a:lnSpc>
                <a:spcPct val="115000"/>
              </a:lnSpc>
              <a:spcBef>
                <a:spcPts val="0"/>
              </a:spcBef>
              <a:spcAft>
                <a:spcPts val="0"/>
              </a:spcAft>
              <a:buSzPts val="1600"/>
              <a:buChar char="○"/>
            </a:pPr>
            <a:r>
              <a:rPr lang="en" sz="1600"/>
              <a:t>Predicting the free energy change of folding after mutating a residue in a protein.</a:t>
            </a:r>
            <a:endParaRPr sz="1600"/>
          </a:p>
        </p:txBody>
      </p:sp>
      <p:sp>
        <p:nvSpPr>
          <p:cNvPr id="225" name="Google Shape;225;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26" name="Google Shape;226;p35"/>
          <p:cNvPicPr preferRelativeResize="0"/>
          <p:nvPr/>
        </p:nvPicPr>
        <p:blipFill>
          <a:blip r:embed="rId4">
            <a:alphaModFix/>
          </a:blip>
          <a:stretch>
            <a:fillRect/>
          </a:stretch>
        </p:blipFill>
        <p:spPr>
          <a:xfrm>
            <a:off x="6844350" y="789025"/>
            <a:ext cx="2164775" cy="2961025"/>
          </a:xfrm>
          <a:prstGeom prst="rect">
            <a:avLst/>
          </a:prstGeom>
          <a:noFill/>
          <a:ln>
            <a:noFill/>
          </a:ln>
        </p:spPr>
      </p:pic>
      <p:sp>
        <p:nvSpPr>
          <p:cNvPr id="227" name="Google Shape;227;p35"/>
          <p:cNvSpPr txBox="1"/>
          <p:nvPr/>
        </p:nvSpPr>
        <p:spPr>
          <a:xfrm>
            <a:off x="6917350" y="3821425"/>
            <a:ext cx="216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3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Uns</a:t>
            </a:r>
            <a:r>
              <a:rPr lang="en">
                <a:solidFill>
                  <a:schemeClr val="accent1"/>
                </a:solidFill>
              </a:rPr>
              <a:t>upervised Learning</a:t>
            </a:r>
            <a:endParaRPr>
              <a:solidFill>
                <a:schemeClr val="accent1"/>
              </a:solidFill>
            </a:endParaRPr>
          </a:p>
        </p:txBody>
      </p:sp>
      <p:sp>
        <p:nvSpPr>
          <p:cNvPr id="234" name="Google Shape;234;p36"/>
          <p:cNvSpPr txBox="1"/>
          <p:nvPr/>
        </p:nvSpPr>
        <p:spPr>
          <a:xfrm>
            <a:off x="311700" y="617400"/>
            <a:ext cx="63570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learn inherent latent structures, patterns and relationships from given data without any help or supervision like providing annotations in the form of labeled outputs or outcomes.</a:t>
            </a:r>
            <a:endParaRPr sz="1600"/>
          </a:p>
          <a:p>
            <a:pPr indent="-330200" lvl="0" marL="457200" rtl="0" algn="l">
              <a:lnSpc>
                <a:spcPct val="115000"/>
              </a:lnSpc>
              <a:spcBef>
                <a:spcPts val="0"/>
              </a:spcBef>
              <a:spcAft>
                <a:spcPts val="0"/>
              </a:spcAft>
              <a:buSzPts val="1600"/>
              <a:buChar char="●"/>
            </a:pPr>
            <a:r>
              <a:rPr b="1" lang="en" sz="1600"/>
              <a:t>Popular </a:t>
            </a:r>
            <a:r>
              <a:rPr b="1" lang="en" sz="1600"/>
              <a:t>algorithms</a:t>
            </a:r>
            <a:r>
              <a:rPr lang="en" sz="1600"/>
              <a:t>:</a:t>
            </a:r>
            <a:endParaRPr sz="1600"/>
          </a:p>
          <a:p>
            <a:pPr indent="-330200" lvl="1" marL="914400" rtl="0" algn="l">
              <a:lnSpc>
                <a:spcPct val="115000"/>
              </a:lnSpc>
              <a:spcBef>
                <a:spcPts val="0"/>
              </a:spcBef>
              <a:spcAft>
                <a:spcPts val="0"/>
              </a:spcAft>
              <a:buSzPts val="1600"/>
              <a:buChar char="○"/>
            </a:pPr>
            <a:r>
              <a:rPr lang="en" sz="1600"/>
              <a:t>Clustering</a:t>
            </a:r>
            <a:endParaRPr sz="1600"/>
          </a:p>
          <a:p>
            <a:pPr indent="-330200" lvl="1" marL="914400" rtl="0" algn="l">
              <a:lnSpc>
                <a:spcPct val="115000"/>
              </a:lnSpc>
              <a:spcBef>
                <a:spcPts val="0"/>
              </a:spcBef>
              <a:spcAft>
                <a:spcPts val="0"/>
              </a:spcAft>
              <a:buSzPts val="1600"/>
              <a:buChar char="○"/>
            </a:pPr>
            <a:r>
              <a:rPr lang="en" sz="1600"/>
              <a:t>Dimensionality Reduction</a:t>
            </a:r>
            <a:endParaRPr sz="1600"/>
          </a:p>
          <a:p>
            <a:pPr indent="-330200" lvl="1" marL="914400" rtl="0" algn="l">
              <a:lnSpc>
                <a:spcPct val="115000"/>
              </a:lnSpc>
              <a:spcBef>
                <a:spcPts val="0"/>
              </a:spcBef>
              <a:spcAft>
                <a:spcPts val="0"/>
              </a:spcAft>
              <a:buSzPts val="1600"/>
              <a:buChar char="○"/>
            </a:pPr>
            <a:r>
              <a:rPr lang="en" sz="1600"/>
              <a:t>Anomaly Detection</a:t>
            </a:r>
            <a:endParaRPr sz="1600"/>
          </a:p>
          <a:p>
            <a:pPr indent="-330200" lvl="1" marL="914400" rtl="0" algn="l">
              <a:lnSpc>
                <a:spcPct val="115000"/>
              </a:lnSpc>
              <a:spcBef>
                <a:spcPts val="0"/>
              </a:spcBef>
              <a:spcAft>
                <a:spcPts val="0"/>
              </a:spcAft>
              <a:buSzPts val="1600"/>
              <a:buChar char="○"/>
            </a:pPr>
            <a:r>
              <a:rPr lang="en" sz="1600"/>
              <a:t>Association Rule Mining</a:t>
            </a:r>
            <a:endParaRPr sz="1600"/>
          </a:p>
          <a:p>
            <a:pPr indent="-330200" lvl="0" marL="457200" rtl="0" algn="l">
              <a:lnSpc>
                <a:spcPct val="115000"/>
              </a:lnSpc>
              <a:spcBef>
                <a:spcPts val="0"/>
              </a:spcBef>
              <a:spcAft>
                <a:spcPts val="0"/>
              </a:spcAft>
              <a:buSzPts val="1600"/>
              <a:buChar char="●"/>
            </a:pPr>
            <a:r>
              <a:rPr b="1" lang="en" sz="1600"/>
              <a:t>Examples</a:t>
            </a:r>
            <a:r>
              <a:rPr lang="en" sz="1600"/>
              <a:t>:</a:t>
            </a:r>
            <a:endParaRPr sz="1600"/>
          </a:p>
          <a:p>
            <a:pPr indent="-330200" lvl="1" marL="914400" rtl="0" algn="l">
              <a:lnSpc>
                <a:spcPct val="115000"/>
              </a:lnSpc>
              <a:spcBef>
                <a:spcPts val="0"/>
              </a:spcBef>
              <a:spcAft>
                <a:spcPts val="0"/>
              </a:spcAft>
              <a:buSzPts val="1600"/>
              <a:buChar char="○"/>
            </a:pPr>
            <a:r>
              <a:rPr lang="en" sz="1600"/>
              <a:t>Finding subsets of patients with similar expression levels in a gene expression study.</a:t>
            </a:r>
            <a:endParaRPr sz="1600"/>
          </a:p>
          <a:p>
            <a:pPr indent="-330200" lvl="1" marL="914400" rtl="0" algn="l">
              <a:lnSpc>
                <a:spcPct val="115000"/>
              </a:lnSpc>
              <a:spcBef>
                <a:spcPts val="0"/>
              </a:spcBef>
              <a:spcAft>
                <a:spcPts val="0"/>
              </a:spcAft>
              <a:buSzPts val="1600"/>
              <a:buChar char="○"/>
            </a:pPr>
            <a:r>
              <a:rPr lang="en" sz="1600"/>
              <a:t>Predicting mutation effects from gene sequence co- variation.</a:t>
            </a:r>
            <a:endParaRPr sz="1600"/>
          </a:p>
        </p:txBody>
      </p:sp>
      <p:sp>
        <p:nvSpPr>
          <p:cNvPr id="235" name="Google Shape;235;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36" name="Google Shape;236;p36"/>
          <p:cNvPicPr preferRelativeResize="0"/>
          <p:nvPr/>
        </p:nvPicPr>
        <p:blipFill>
          <a:blip r:embed="rId4">
            <a:alphaModFix/>
          </a:blip>
          <a:stretch>
            <a:fillRect/>
          </a:stretch>
        </p:blipFill>
        <p:spPr>
          <a:xfrm>
            <a:off x="6735702" y="717652"/>
            <a:ext cx="2273425" cy="2816350"/>
          </a:xfrm>
          <a:prstGeom prst="rect">
            <a:avLst/>
          </a:prstGeom>
          <a:noFill/>
          <a:ln>
            <a:noFill/>
          </a:ln>
        </p:spPr>
      </p:pic>
      <p:sp>
        <p:nvSpPr>
          <p:cNvPr id="237" name="Google Shape;237;p36"/>
          <p:cNvSpPr txBox="1"/>
          <p:nvPr/>
        </p:nvSpPr>
        <p:spPr>
          <a:xfrm>
            <a:off x="6735712" y="3534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id="242" name="Google Shape;242;p3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3" name="Google Shape;243;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Reinforcement</a:t>
            </a:r>
            <a:r>
              <a:rPr lang="en">
                <a:solidFill>
                  <a:schemeClr val="accent1"/>
                </a:solidFill>
              </a:rPr>
              <a:t> Learning</a:t>
            </a:r>
            <a:endParaRPr>
              <a:solidFill>
                <a:schemeClr val="accent1"/>
              </a:solidFill>
            </a:endParaRPr>
          </a:p>
        </p:txBody>
      </p:sp>
      <p:sp>
        <p:nvSpPr>
          <p:cNvPr id="244" name="Google Shape;244;p37"/>
          <p:cNvSpPr txBox="1"/>
          <p:nvPr/>
        </p:nvSpPr>
        <p:spPr>
          <a:xfrm>
            <a:off x="311700" y="617400"/>
            <a:ext cx="85206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Usually an agent is trained over a period of time with regard to the type of actions it perform on the environment.</a:t>
            </a:r>
            <a:endParaRPr sz="1600"/>
          </a:p>
          <a:p>
            <a:pPr indent="-330200" lvl="0" marL="457200" rtl="0" algn="l">
              <a:lnSpc>
                <a:spcPct val="115000"/>
              </a:lnSpc>
              <a:spcBef>
                <a:spcPts val="0"/>
              </a:spcBef>
              <a:spcAft>
                <a:spcPts val="0"/>
              </a:spcAft>
              <a:buSzPts val="1600"/>
              <a:buChar char="●"/>
            </a:pPr>
            <a:r>
              <a:rPr lang="en" sz="1600"/>
              <a:t>Steps:</a:t>
            </a:r>
            <a:endParaRPr sz="1600"/>
          </a:p>
          <a:p>
            <a:pPr indent="-330200" lvl="1" marL="914400" rtl="0" algn="l">
              <a:lnSpc>
                <a:spcPct val="115000"/>
              </a:lnSpc>
              <a:spcBef>
                <a:spcPts val="0"/>
              </a:spcBef>
              <a:spcAft>
                <a:spcPts val="0"/>
              </a:spcAft>
              <a:buSzPts val="1600"/>
              <a:buAutoNum type="alphaLcPeriod"/>
            </a:pPr>
            <a:r>
              <a:rPr lang="en" sz="1600"/>
              <a:t>Prepare agent with set of initial policies and strategy</a:t>
            </a:r>
            <a:endParaRPr sz="1600"/>
          </a:p>
          <a:p>
            <a:pPr indent="-330200" lvl="1" marL="914400" rtl="0" algn="l">
              <a:lnSpc>
                <a:spcPct val="115000"/>
              </a:lnSpc>
              <a:spcBef>
                <a:spcPts val="0"/>
              </a:spcBef>
              <a:spcAft>
                <a:spcPts val="0"/>
              </a:spcAft>
              <a:buSzPts val="1600"/>
              <a:buAutoNum type="alphaLcPeriod"/>
            </a:pPr>
            <a:r>
              <a:rPr lang="en" sz="1600"/>
              <a:t>Observe environment and current state</a:t>
            </a:r>
            <a:endParaRPr sz="1600"/>
          </a:p>
          <a:p>
            <a:pPr indent="-330200" lvl="1" marL="914400" rtl="0" algn="l">
              <a:lnSpc>
                <a:spcPct val="115000"/>
              </a:lnSpc>
              <a:spcBef>
                <a:spcPts val="0"/>
              </a:spcBef>
              <a:spcAft>
                <a:spcPts val="0"/>
              </a:spcAft>
              <a:buSzPts val="1600"/>
              <a:buAutoNum type="alphaLcPeriod"/>
            </a:pPr>
            <a:r>
              <a:rPr lang="en" sz="1600"/>
              <a:t>Select optimal policy and perform action</a:t>
            </a:r>
            <a:endParaRPr sz="1600"/>
          </a:p>
          <a:p>
            <a:pPr indent="-330200" lvl="1" marL="914400" rtl="0" algn="l">
              <a:lnSpc>
                <a:spcPct val="115000"/>
              </a:lnSpc>
              <a:spcBef>
                <a:spcPts val="0"/>
              </a:spcBef>
              <a:spcAft>
                <a:spcPts val="0"/>
              </a:spcAft>
              <a:buSzPts val="1600"/>
              <a:buAutoNum type="alphaLcPeriod"/>
            </a:pPr>
            <a:r>
              <a:rPr lang="en" sz="1600"/>
              <a:t>Get corresponding reward (or penalty)</a:t>
            </a:r>
            <a:endParaRPr sz="1600"/>
          </a:p>
          <a:p>
            <a:pPr indent="-330200" lvl="1" marL="914400" rtl="0" algn="l">
              <a:lnSpc>
                <a:spcPct val="115000"/>
              </a:lnSpc>
              <a:spcBef>
                <a:spcPts val="0"/>
              </a:spcBef>
              <a:spcAft>
                <a:spcPts val="0"/>
              </a:spcAft>
              <a:buSzPts val="1600"/>
              <a:buAutoNum type="alphaLcPeriod"/>
            </a:pPr>
            <a:r>
              <a:rPr lang="en" sz="1600"/>
              <a:t>Update policies if needed</a:t>
            </a:r>
            <a:endParaRPr sz="1600"/>
          </a:p>
          <a:p>
            <a:pPr indent="-330200" lvl="1" marL="914400" rtl="0" algn="l">
              <a:lnSpc>
                <a:spcPct val="115000"/>
              </a:lnSpc>
              <a:spcBef>
                <a:spcPts val="0"/>
              </a:spcBef>
              <a:spcAft>
                <a:spcPts val="0"/>
              </a:spcAft>
              <a:buSzPts val="1600"/>
              <a:buAutoNum type="alphaLcPeriod"/>
            </a:pPr>
            <a:r>
              <a:rPr lang="en" sz="1600"/>
              <a:t>Repeat Steps b-e iteratively until agent learns the most optimal policies</a:t>
            </a:r>
            <a:endParaRPr sz="1600"/>
          </a:p>
        </p:txBody>
      </p:sp>
      <p:sp>
        <p:nvSpPr>
          <p:cNvPr id="245" name="Google Shape;245;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46" name="Google Shape;246;p37"/>
          <p:cNvPicPr preferRelativeResize="0"/>
          <p:nvPr/>
        </p:nvPicPr>
        <p:blipFill>
          <a:blip r:embed="rId4">
            <a:alphaModFix/>
          </a:blip>
          <a:stretch>
            <a:fillRect/>
          </a:stretch>
        </p:blipFill>
        <p:spPr>
          <a:xfrm>
            <a:off x="2168225" y="3314099"/>
            <a:ext cx="4033075" cy="1416000"/>
          </a:xfrm>
          <a:prstGeom prst="rect">
            <a:avLst/>
          </a:prstGeom>
          <a:noFill/>
          <a:ln>
            <a:noFill/>
          </a:ln>
        </p:spPr>
      </p:pic>
      <p:sp>
        <p:nvSpPr>
          <p:cNvPr id="247" name="Google Shape;247;p37"/>
          <p:cNvSpPr txBox="1"/>
          <p:nvPr/>
        </p:nvSpPr>
        <p:spPr>
          <a:xfrm>
            <a:off x="6531300" y="4016713"/>
            <a:ext cx="22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pic>
        <p:nvPicPr>
          <p:cNvPr id="252" name="Google Shape;252;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3" name="Google Shape;253;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Batch (Offline)</a:t>
            </a:r>
            <a:r>
              <a:rPr lang="en">
                <a:solidFill>
                  <a:schemeClr val="accent1"/>
                </a:solidFill>
              </a:rPr>
              <a:t> vs Online Learning</a:t>
            </a:r>
            <a:endParaRPr>
              <a:solidFill>
                <a:schemeClr val="accent1"/>
              </a:solidFill>
            </a:endParaRPr>
          </a:p>
        </p:txBody>
      </p:sp>
      <p:sp>
        <p:nvSpPr>
          <p:cNvPr id="254" name="Google Shape;254;p38"/>
          <p:cNvSpPr txBox="1"/>
          <p:nvPr/>
        </p:nvSpPr>
        <p:spPr>
          <a:xfrm>
            <a:off x="311700" y="617400"/>
            <a:ext cx="85206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Batch (Offline) Learning</a:t>
            </a:r>
            <a:endParaRPr b="1" sz="1600"/>
          </a:p>
          <a:p>
            <a:pPr indent="-330200" lvl="1" marL="914400" rtl="0" algn="l">
              <a:lnSpc>
                <a:spcPct val="115000"/>
              </a:lnSpc>
              <a:spcBef>
                <a:spcPts val="0"/>
              </a:spcBef>
              <a:spcAft>
                <a:spcPts val="0"/>
              </a:spcAft>
              <a:buSzPts val="1600"/>
              <a:buChar char="○"/>
            </a:pPr>
            <a:r>
              <a:rPr lang="en" sz="1600"/>
              <a:t>The model is trained using all the available training data in one go. </a:t>
            </a:r>
            <a:endParaRPr sz="1600"/>
          </a:p>
          <a:p>
            <a:pPr indent="-330200" lvl="1" marL="914400" rtl="0" algn="l">
              <a:lnSpc>
                <a:spcPct val="115000"/>
              </a:lnSpc>
              <a:spcBef>
                <a:spcPts val="0"/>
              </a:spcBef>
              <a:spcAft>
                <a:spcPts val="0"/>
              </a:spcAft>
              <a:buSzPts val="1600"/>
              <a:buChar char="○"/>
            </a:pPr>
            <a:r>
              <a:rPr lang="en" sz="1600"/>
              <a:t>Once the training is done and the model completes the learning and getting a good performance, it is deployed into production.</a:t>
            </a:r>
            <a:endParaRPr sz="1600"/>
          </a:p>
          <a:p>
            <a:pPr indent="-330200" lvl="1" marL="914400" rtl="0" algn="l">
              <a:lnSpc>
                <a:spcPct val="115000"/>
              </a:lnSpc>
              <a:spcBef>
                <a:spcPts val="0"/>
              </a:spcBef>
              <a:spcAft>
                <a:spcPts val="0"/>
              </a:spcAft>
              <a:buSzPts val="1600"/>
              <a:buChar char="○"/>
            </a:pPr>
            <a:r>
              <a:rPr lang="en" sz="1600"/>
              <a:t>The model doesn’t keep learning over a period of time continuously with the new data.</a:t>
            </a:r>
            <a:endParaRPr sz="1600"/>
          </a:p>
          <a:p>
            <a:pPr indent="-330200" lvl="0" marL="457200" rtl="0" algn="l">
              <a:lnSpc>
                <a:spcPct val="115000"/>
              </a:lnSpc>
              <a:spcBef>
                <a:spcPts val="0"/>
              </a:spcBef>
              <a:spcAft>
                <a:spcPts val="0"/>
              </a:spcAft>
              <a:buSzPts val="1600"/>
              <a:buChar char="●"/>
            </a:pPr>
            <a:r>
              <a:rPr b="1" lang="en" sz="1600"/>
              <a:t>Online Learning</a:t>
            </a:r>
            <a:endParaRPr b="1" sz="1600"/>
          </a:p>
          <a:p>
            <a:pPr indent="-330200" lvl="1" marL="914400" rtl="0" algn="l">
              <a:lnSpc>
                <a:spcPct val="115000"/>
              </a:lnSpc>
              <a:spcBef>
                <a:spcPts val="0"/>
              </a:spcBef>
              <a:spcAft>
                <a:spcPts val="0"/>
              </a:spcAft>
              <a:buSzPts val="1600"/>
              <a:buChar char="○"/>
            </a:pPr>
            <a:r>
              <a:rPr lang="en" sz="1600"/>
              <a:t>The training data is usually fed in multiple incremental </a:t>
            </a:r>
            <a:r>
              <a:rPr lang="en" sz="1600"/>
              <a:t>batches</a:t>
            </a:r>
            <a:r>
              <a:rPr lang="en" sz="1600"/>
              <a:t> to the algorithm.</a:t>
            </a:r>
            <a:endParaRPr sz="1600"/>
          </a:p>
          <a:p>
            <a:pPr indent="-330200" lvl="1" marL="914400" rtl="0" algn="l">
              <a:lnSpc>
                <a:spcPct val="115000"/>
              </a:lnSpc>
              <a:spcBef>
                <a:spcPts val="0"/>
              </a:spcBef>
              <a:spcAft>
                <a:spcPts val="0"/>
              </a:spcAft>
              <a:buSzPts val="1600"/>
              <a:buChar char="○"/>
            </a:pPr>
            <a:r>
              <a:rPr lang="en" sz="1600"/>
              <a:t>It keeps on learning over a period of time based on new data samples which are sent to it for prediction.</a:t>
            </a:r>
            <a:endParaRPr sz="1600"/>
          </a:p>
          <a:p>
            <a:pPr indent="-330200" lvl="1" marL="914400" rtl="0" algn="l">
              <a:lnSpc>
                <a:spcPct val="115000"/>
              </a:lnSpc>
              <a:spcBef>
                <a:spcPts val="0"/>
              </a:spcBef>
              <a:spcAft>
                <a:spcPts val="0"/>
              </a:spcAft>
              <a:buSzPts val="1600"/>
              <a:buChar char="○"/>
            </a:pPr>
            <a:r>
              <a:rPr lang="en" sz="1600"/>
              <a:t>Basically it predicts and learns in the process with new data on the fly without have to re-run the whole model on previous data samples.</a:t>
            </a:r>
            <a:endParaRPr sz="1600"/>
          </a:p>
          <a:p>
            <a:pPr indent="-330200" lvl="1" marL="914400" rtl="0" algn="l">
              <a:lnSpc>
                <a:spcPct val="115000"/>
              </a:lnSpc>
              <a:spcBef>
                <a:spcPts val="0"/>
              </a:spcBef>
              <a:spcAft>
                <a:spcPts val="0"/>
              </a:spcAft>
              <a:buSzPts val="1600"/>
              <a:buChar char="○"/>
            </a:pPr>
            <a:r>
              <a:rPr lang="en" sz="1600"/>
              <a:t>It is suitable in real-world applications where the model might need to keep learning and re-training on new data samples as they arrive.</a:t>
            </a:r>
            <a:endParaRPr sz="1600"/>
          </a:p>
        </p:txBody>
      </p:sp>
      <p:sp>
        <p:nvSpPr>
          <p:cNvPr id="255" name="Google Shape;255;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1" name="Google Shape;261;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Instance</a:t>
            </a:r>
            <a:r>
              <a:rPr lang="en">
                <a:solidFill>
                  <a:schemeClr val="accent1"/>
                </a:solidFill>
              </a:rPr>
              <a:t> vs Model Based Learning</a:t>
            </a:r>
            <a:endParaRPr>
              <a:solidFill>
                <a:schemeClr val="accent1"/>
              </a:solidFill>
            </a:endParaRPr>
          </a:p>
        </p:txBody>
      </p:sp>
      <p:sp>
        <p:nvSpPr>
          <p:cNvPr id="262" name="Google Shape;262;p39"/>
          <p:cNvSpPr txBox="1"/>
          <p:nvPr/>
        </p:nvSpPr>
        <p:spPr>
          <a:xfrm>
            <a:off x="311700" y="617400"/>
            <a:ext cx="86109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Instance Based</a:t>
            </a:r>
            <a:r>
              <a:rPr b="1" lang="en" sz="1600"/>
              <a:t> Learning</a:t>
            </a:r>
            <a:endParaRPr b="1" sz="1600"/>
          </a:p>
          <a:p>
            <a:pPr indent="-330200" lvl="1" marL="914400" rtl="0" algn="l">
              <a:lnSpc>
                <a:spcPct val="115000"/>
              </a:lnSpc>
              <a:spcBef>
                <a:spcPts val="0"/>
              </a:spcBef>
              <a:spcAft>
                <a:spcPts val="0"/>
              </a:spcAft>
              <a:buSzPts val="1600"/>
              <a:buChar char="○"/>
            </a:pPr>
            <a:r>
              <a:rPr lang="en" sz="1600"/>
              <a:t>involves ML systems and methods that use the raw data points themselves to figure out outcomes for newer, previously unseen data samples instead of building an explicit model on training data and then testing it out.</a:t>
            </a:r>
            <a:endParaRPr sz="1600"/>
          </a:p>
          <a:p>
            <a:pPr indent="-330200" lvl="1" marL="914400" rtl="0" algn="l">
              <a:lnSpc>
                <a:spcPct val="115000"/>
              </a:lnSpc>
              <a:spcBef>
                <a:spcPts val="0"/>
              </a:spcBef>
              <a:spcAft>
                <a:spcPts val="0"/>
              </a:spcAft>
              <a:buSzPts val="1600"/>
              <a:buChar char="○"/>
            </a:pPr>
            <a:r>
              <a:rPr lang="en" sz="1600"/>
              <a:t>A simple example would be a K-nearest neighbor algorithm.</a:t>
            </a:r>
            <a:endParaRPr sz="1600"/>
          </a:p>
          <a:p>
            <a:pPr indent="-330200" lvl="0" marL="457200" rtl="0" algn="l">
              <a:lnSpc>
                <a:spcPct val="115000"/>
              </a:lnSpc>
              <a:spcBef>
                <a:spcPts val="0"/>
              </a:spcBef>
              <a:spcAft>
                <a:spcPts val="0"/>
              </a:spcAft>
              <a:buSzPts val="1600"/>
              <a:buChar char="●"/>
            </a:pPr>
            <a:r>
              <a:rPr b="1" lang="en" sz="1600"/>
              <a:t>Model Based </a:t>
            </a:r>
            <a:r>
              <a:rPr b="1" lang="en" sz="1600"/>
              <a:t>Learning</a:t>
            </a:r>
            <a:endParaRPr b="1" sz="1600"/>
          </a:p>
          <a:p>
            <a:pPr indent="-330200" lvl="1" marL="914400" rtl="0" algn="l">
              <a:lnSpc>
                <a:spcPct val="115000"/>
              </a:lnSpc>
              <a:spcBef>
                <a:spcPts val="0"/>
              </a:spcBef>
              <a:spcAft>
                <a:spcPts val="0"/>
              </a:spcAft>
              <a:buSzPts val="1600"/>
              <a:buChar char="○"/>
            </a:pPr>
            <a:r>
              <a:rPr lang="en" sz="1600"/>
              <a:t>Typically an iterative process takes place where the input data is used to extract features and models are built based on various model parameters (known as hyperparameters). </a:t>
            </a:r>
            <a:endParaRPr sz="1600"/>
          </a:p>
          <a:p>
            <a:pPr indent="-330200" lvl="1" marL="914400" rtl="0" algn="l">
              <a:lnSpc>
                <a:spcPct val="115000"/>
              </a:lnSpc>
              <a:spcBef>
                <a:spcPts val="0"/>
              </a:spcBef>
              <a:spcAft>
                <a:spcPts val="0"/>
              </a:spcAft>
              <a:buSzPts val="1600"/>
              <a:buChar char="○"/>
            </a:pPr>
            <a:r>
              <a:rPr lang="en" sz="1600"/>
              <a:t>These hyperparameters are optimized based on various model validation techniques to select the model that generalizes best on the training data and some amount of validation and test data (split from the initial dataset). </a:t>
            </a:r>
            <a:endParaRPr sz="1600"/>
          </a:p>
          <a:p>
            <a:pPr indent="-330200" lvl="1" marL="914400" rtl="0" algn="l">
              <a:lnSpc>
                <a:spcPct val="115000"/>
              </a:lnSpc>
              <a:spcBef>
                <a:spcPts val="0"/>
              </a:spcBef>
              <a:spcAft>
                <a:spcPts val="0"/>
              </a:spcAft>
              <a:buSzPts val="1600"/>
              <a:buChar char="○"/>
            </a:pPr>
            <a:r>
              <a:rPr lang="en" sz="1600"/>
              <a:t>Finally, the best model is used to make predictions or decisions as and when needed.</a:t>
            </a:r>
            <a:endParaRPr sz="1600"/>
          </a:p>
        </p:txBody>
      </p:sp>
      <p:sp>
        <p:nvSpPr>
          <p:cNvPr id="263" name="Google Shape;263;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pic>
        <p:nvPicPr>
          <p:cNvPr id="268" name="Google Shape;268;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9" name="Google Shape;269;p4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70" name="Google Shape;270;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71" name="Google Shape;271;p40"/>
          <p:cNvSpPr txBox="1"/>
          <p:nvPr/>
        </p:nvSpPr>
        <p:spPr>
          <a:xfrm>
            <a:off x="1496300" y="133847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Key concepts in AI/ML</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Python AI/ML Ecosystem</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272" name="Google Shape;272;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pic>
        <p:nvPicPr>
          <p:cNvPr id="277" name="Google Shape;27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8" name="Google Shape;278;p41"/>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Classes and Labels</a:t>
            </a:r>
            <a:endParaRPr>
              <a:solidFill>
                <a:srgbClr val="4A86E8"/>
              </a:solidFill>
            </a:endParaRPr>
          </a:p>
        </p:txBody>
      </p:sp>
      <p:sp>
        <p:nvSpPr>
          <p:cNvPr id="279" name="Google Shape;279;p4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80" name="Google Shape;280;p41"/>
          <p:cNvSpPr txBox="1"/>
          <p:nvPr/>
        </p:nvSpPr>
        <p:spPr>
          <a:xfrm>
            <a:off x="405900" y="873700"/>
            <a:ext cx="8332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A discrete set of mutual exclusive values returned by a classifier are called “</a:t>
            </a:r>
            <a:r>
              <a:rPr b="1" lang="en" sz="1800">
                <a:latin typeface="Roboto"/>
                <a:ea typeface="Roboto"/>
                <a:cs typeface="Roboto"/>
                <a:sym typeface="Roboto"/>
              </a:rPr>
              <a:t>Classes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When these values are not mutually exclusive, they are termed “</a:t>
            </a:r>
            <a:r>
              <a:rPr b="1" lang="en" sz="1800">
                <a:latin typeface="Roboto"/>
                <a:ea typeface="Roboto"/>
                <a:cs typeface="Roboto"/>
                <a:sym typeface="Roboto"/>
              </a:rPr>
              <a:t>labels</a:t>
            </a:r>
            <a:r>
              <a:rPr lang="en" sz="1800">
                <a:latin typeface="Roboto"/>
                <a:ea typeface="Roboto"/>
                <a:cs typeface="Roboto"/>
                <a:sym typeface="Roboto"/>
              </a:rPr>
              <a: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 residue in a protein structure can be in only one of multiple secondary structure classes, but could simultaneously be assigned the non-exclusive labels of being a ɑ-helical and transmembrane.</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Classes and labels are usually represented by an encoding (e.g. one-hot encoding).</a:t>
            </a:r>
            <a:endParaRPr sz="1800">
              <a:latin typeface="Roboto"/>
              <a:ea typeface="Roboto"/>
              <a:cs typeface="Roboto"/>
              <a:sym typeface="Roboto"/>
            </a:endParaRPr>
          </a:p>
          <a:p>
            <a:pPr indent="0" lvl="0" marL="0" rtl="0" algn="l">
              <a:spcBef>
                <a:spcPts val="0"/>
              </a:spcBef>
              <a:spcAft>
                <a:spcPts val="0"/>
              </a:spcAft>
              <a:buNone/>
            </a:pPr>
            <a:r>
              <a:t/>
            </a:r>
            <a:endParaRPr sz="1800">
              <a:latin typeface="Roboto"/>
              <a:ea typeface="Roboto"/>
              <a:cs typeface="Roboto"/>
              <a:sym typeface="Roboto"/>
            </a:endParaRPr>
          </a:p>
        </p:txBody>
      </p:sp>
      <p:sp>
        <p:nvSpPr>
          <p:cNvPr id="281" name="Google Shape;281;p41"/>
          <p:cNvSpPr txBox="1"/>
          <p:nvPr/>
        </p:nvSpPr>
        <p:spPr>
          <a:xfrm>
            <a:off x="5444088" y="41726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82" name="Google Shape;282;p41"/>
          <p:cNvPicPr preferRelativeResize="0"/>
          <p:nvPr/>
        </p:nvPicPr>
        <p:blipFill>
          <a:blip r:embed="rId4">
            <a:alphaModFix/>
          </a:blip>
          <a:stretch>
            <a:fillRect/>
          </a:stretch>
        </p:blipFill>
        <p:spPr>
          <a:xfrm>
            <a:off x="2497838" y="3153588"/>
            <a:ext cx="2619375" cy="141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42"/>
          <p:cNvSpPr txBox="1"/>
          <p:nvPr>
            <p:ph type="title"/>
          </p:nvPr>
        </p:nvSpPr>
        <p:spPr>
          <a:xfrm>
            <a:off x="311700" y="1743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Loss or Cost Functions</a:t>
            </a:r>
            <a:endParaRPr>
              <a:solidFill>
                <a:schemeClr val="accent1"/>
              </a:solidFill>
            </a:endParaRPr>
          </a:p>
        </p:txBody>
      </p:sp>
      <p:sp>
        <p:nvSpPr>
          <p:cNvPr id="289" name="Google Shape;289;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0" name="Google Shape;290;p42"/>
          <p:cNvSpPr txBox="1"/>
          <p:nvPr/>
        </p:nvSpPr>
        <p:spPr>
          <a:xfrm>
            <a:off x="429775" y="782100"/>
            <a:ext cx="8138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The mathematical function or in more general terms that measure the amount of ‘disagreement’ between the obtained and ideal outputs in ML are called “loss functions” or “cost functions”.</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In supervised ML, the loss function would be a measure of deviation from the predicted output relative to the ground truth output.</a:t>
            </a:r>
            <a:endParaRPr sz="1800">
              <a:latin typeface="Roboto"/>
              <a:ea typeface="Roboto"/>
              <a:cs typeface="Roboto"/>
              <a:sym typeface="Roboto"/>
            </a:endParaRPr>
          </a:p>
          <a:p>
            <a:pPr indent="-342900" lvl="0" marL="457200" rtl="0" algn="l">
              <a:spcBef>
                <a:spcPts val="0"/>
              </a:spcBef>
              <a:spcAft>
                <a:spcPts val="0"/>
              </a:spcAft>
              <a:buSzPts val="1800"/>
              <a:buFont typeface="Roboto"/>
              <a:buChar char="●"/>
            </a:pPr>
            <a:r>
              <a:rPr lang="en" sz="1800">
                <a:latin typeface="Roboto"/>
                <a:ea typeface="Roboto"/>
                <a:cs typeface="Roboto"/>
                <a:sym typeface="Roboto"/>
              </a:rPr>
              <a:t>e</a:t>
            </a:r>
            <a:r>
              <a:rPr lang="en" sz="1800">
                <a:latin typeface="Roboto"/>
                <a:ea typeface="Roboto"/>
                <a:cs typeface="Roboto"/>
                <a:sym typeface="Roboto"/>
              </a:rPr>
              <a:t>.g. </a:t>
            </a:r>
            <a:r>
              <a:rPr b="1" lang="en" sz="1800">
                <a:latin typeface="Roboto"/>
                <a:ea typeface="Roboto"/>
                <a:cs typeface="Roboto"/>
                <a:sym typeface="Roboto"/>
              </a:rPr>
              <a:t>mean squared error loss </a:t>
            </a:r>
            <a:r>
              <a:rPr lang="en" sz="1800">
                <a:latin typeface="Roboto"/>
                <a:ea typeface="Roboto"/>
                <a:cs typeface="Roboto"/>
                <a:sym typeface="Roboto"/>
              </a:rPr>
              <a:t>for regression problem and </a:t>
            </a:r>
            <a:r>
              <a:rPr b="1" lang="en" sz="1800">
                <a:latin typeface="Roboto"/>
                <a:ea typeface="Roboto"/>
                <a:cs typeface="Roboto"/>
                <a:sym typeface="Roboto"/>
              </a:rPr>
              <a:t>binary cross entropy</a:t>
            </a:r>
            <a:r>
              <a:rPr lang="en" sz="1800">
                <a:latin typeface="Roboto"/>
                <a:ea typeface="Roboto"/>
                <a:cs typeface="Roboto"/>
                <a:sym typeface="Roboto"/>
              </a:rPr>
              <a:t> for classification problems.</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6" name="Google Shape;296;p43"/>
          <p:cNvSpPr txBox="1"/>
          <p:nvPr>
            <p:ph type="title"/>
          </p:nvPr>
        </p:nvSpPr>
        <p:spPr>
          <a:xfrm>
            <a:off x="311700" y="174300"/>
            <a:ext cx="8520600" cy="59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Parameters and Hyperparameters</a:t>
            </a:r>
            <a:endParaRPr>
              <a:solidFill>
                <a:schemeClr val="accent1"/>
              </a:solidFill>
            </a:endParaRPr>
          </a:p>
        </p:txBody>
      </p:sp>
      <p:sp>
        <p:nvSpPr>
          <p:cNvPr id="297" name="Google Shape;297;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8" name="Google Shape;298;p43"/>
          <p:cNvSpPr txBox="1"/>
          <p:nvPr/>
        </p:nvSpPr>
        <p:spPr>
          <a:xfrm>
            <a:off x="422825" y="767900"/>
            <a:ext cx="8138100" cy="33246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b="1" lang="en" sz="1700">
                <a:latin typeface="Roboto"/>
                <a:ea typeface="Roboto"/>
                <a:cs typeface="Roboto"/>
                <a:sym typeface="Roboto"/>
              </a:rPr>
              <a:t>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Models contain adjustable parameters whose values can be changed over the training process to achieve the best performance of the model.</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in a simple regression model, each feature has a parameter that is multiplied by the feature value and these are added together to make the prediction.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b="1" lang="en" sz="1700">
                <a:latin typeface="Roboto"/>
                <a:ea typeface="Roboto"/>
                <a:cs typeface="Roboto"/>
                <a:sym typeface="Roboto"/>
              </a:rPr>
              <a:t>Hyperparameters</a:t>
            </a:r>
            <a:r>
              <a:rPr lang="en" sz="1700">
                <a:latin typeface="Roboto"/>
                <a:ea typeface="Roboto"/>
                <a:cs typeface="Roboto"/>
                <a:sym typeface="Roboto"/>
              </a:rPr>
              <a:t>:</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Are adjustable values that are not considered part of the model itself in that they are not updated during the training process, but still have impact on the training of the model and its performance.</a:t>
            </a:r>
            <a:endParaRPr sz="1700">
              <a:latin typeface="Roboto"/>
              <a:ea typeface="Roboto"/>
              <a:cs typeface="Roboto"/>
              <a:sym typeface="Roboto"/>
            </a:endParaRPr>
          </a:p>
          <a:p>
            <a:pPr indent="-336550" lvl="1" marL="914400" rtl="0" algn="l">
              <a:spcBef>
                <a:spcPts val="0"/>
              </a:spcBef>
              <a:spcAft>
                <a:spcPts val="0"/>
              </a:spcAft>
              <a:buSzPts val="1700"/>
              <a:buFont typeface="Roboto"/>
              <a:buChar char="○"/>
            </a:pPr>
            <a:r>
              <a:rPr lang="en" sz="1700">
                <a:latin typeface="Roboto"/>
                <a:ea typeface="Roboto"/>
                <a:cs typeface="Roboto"/>
                <a:sym typeface="Roboto"/>
              </a:rPr>
              <a:t>e</a:t>
            </a:r>
            <a:r>
              <a:rPr lang="en" sz="1700">
                <a:latin typeface="Roboto"/>
                <a:ea typeface="Roboto"/>
                <a:cs typeface="Roboto"/>
                <a:sym typeface="Roboto"/>
              </a:rPr>
              <a:t>.g. </a:t>
            </a:r>
            <a:r>
              <a:rPr lang="en" sz="1700">
                <a:latin typeface="Roboto"/>
                <a:ea typeface="Roboto"/>
                <a:cs typeface="Roboto"/>
                <a:sym typeface="Roboto"/>
              </a:rPr>
              <a:t>learning</a:t>
            </a:r>
            <a:r>
              <a:rPr lang="en" sz="1700">
                <a:latin typeface="Roboto"/>
                <a:ea typeface="Roboto"/>
                <a:cs typeface="Roboto"/>
                <a:sym typeface="Roboto"/>
              </a:rPr>
              <a:t> rate, which controls the rate with which the model’s parameters are changed during training.</a:t>
            </a:r>
            <a:endParaRPr sz="17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solidFill>
                  <a:srgbClr val="4A86E8"/>
                </a:solidFill>
              </a:rPr>
              <a:t>Introduction to AI/ML</a:t>
            </a:r>
            <a:endParaRPr sz="4000">
              <a:solidFill>
                <a:srgbClr val="4A86E8"/>
              </a:solidFill>
            </a:endParaRPr>
          </a:p>
        </p:txBody>
      </p:sp>
      <p:pic>
        <p:nvPicPr>
          <p:cNvPr id="109" name="Google Shape;109;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0" name="Google Shape;110;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4" name="Google Shape;304;p44"/>
          <p:cNvSpPr txBox="1"/>
          <p:nvPr>
            <p:ph type="title"/>
          </p:nvPr>
        </p:nvSpPr>
        <p:spPr>
          <a:xfrm>
            <a:off x="311700" y="174300"/>
            <a:ext cx="8520600" cy="591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Training, Validation and Testing</a:t>
            </a:r>
            <a:endParaRPr>
              <a:solidFill>
                <a:schemeClr val="accent1"/>
              </a:solidFill>
            </a:endParaRPr>
          </a:p>
        </p:txBody>
      </p:sp>
      <p:sp>
        <p:nvSpPr>
          <p:cNvPr id="305" name="Google Shape;305;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06" name="Google Shape;306;p44"/>
          <p:cNvSpPr txBox="1"/>
          <p:nvPr/>
        </p:nvSpPr>
        <p:spPr>
          <a:xfrm>
            <a:off x="3228600" y="766050"/>
            <a:ext cx="5792400" cy="3632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Roboto"/>
              <a:buChar char="●"/>
            </a:pPr>
            <a:r>
              <a:rPr b="1" lang="en">
                <a:latin typeface="Roboto"/>
                <a:ea typeface="Roboto"/>
                <a:cs typeface="Roboto"/>
                <a:sym typeface="Roboto"/>
              </a:rPr>
              <a:t>Training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models require training dataset, which involves automatically adjusting the parameters of a model to improve its performance. </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V</a:t>
            </a:r>
            <a:r>
              <a:rPr lang="en">
                <a:latin typeface="Roboto"/>
                <a:ea typeface="Roboto"/>
                <a:cs typeface="Roboto"/>
                <a:sym typeface="Roboto"/>
              </a:rPr>
              <a:t>alidation dataset is used to monitor but not influence the training process so as to detect potential overfitting.</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Testing</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Once a model is trained, it can be tested on data not used for training (hold-out set).</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b="1" lang="en">
                <a:latin typeface="Roboto"/>
                <a:ea typeface="Roboto"/>
                <a:cs typeface="Roboto"/>
                <a:sym typeface="Roboto"/>
              </a:rPr>
              <a:t>Cross validation</a:t>
            </a:r>
            <a:r>
              <a:rPr lang="en">
                <a:latin typeface="Roboto"/>
                <a:ea typeface="Roboto"/>
                <a:cs typeface="Roboto"/>
                <a:sym typeface="Roboto"/>
              </a:rPr>
              <a:t>:</a:t>
            </a:r>
            <a:endParaRPr>
              <a:latin typeface="Roboto"/>
              <a:ea typeface="Roboto"/>
              <a:cs typeface="Roboto"/>
              <a:sym typeface="Roboto"/>
            </a:endParaRPr>
          </a:p>
          <a:p>
            <a:pPr indent="-317500" lvl="1" marL="914400" rtl="0" algn="l">
              <a:spcBef>
                <a:spcPts val="0"/>
              </a:spcBef>
              <a:spcAft>
                <a:spcPts val="0"/>
              </a:spcAft>
              <a:buSzPts val="1400"/>
              <a:buFont typeface="Roboto"/>
              <a:buChar char="○"/>
            </a:pPr>
            <a:r>
              <a:rPr lang="en">
                <a:latin typeface="Roboto"/>
                <a:ea typeface="Roboto"/>
                <a:cs typeface="Roboto"/>
                <a:sym typeface="Roboto"/>
              </a:rPr>
              <a:t>Dataset for training the model is split into k evenly sized partitions (for example, five or ten) to form k different training and validation sets, and the performance is compared across each partition to select the best hyperparameters.</a:t>
            </a:r>
            <a:endParaRPr>
              <a:latin typeface="Roboto"/>
              <a:ea typeface="Roboto"/>
              <a:cs typeface="Roboto"/>
              <a:sym typeface="Roboto"/>
            </a:endParaRPr>
          </a:p>
        </p:txBody>
      </p:sp>
      <p:pic>
        <p:nvPicPr>
          <p:cNvPr id="307" name="Google Shape;307;p44"/>
          <p:cNvPicPr preferRelativeResize="0"/>
          <p:nvPr/>
        </p:nvPicPr>
        <p:blipFill>
          <a:blip r:embed="rId4">
            <a:alphaModFix/>
          </a:blip>
          <a:stretch>
            <a:fillRect/>
          </a:stretch>
        </p:blipFill>
        <p:spPr>
          <a:xfrm>
            <a:off x="76026" y="1647688"/>
            <a:ext cx="3325025" cy="1848128"/>
          </a:xfrm>
          <a:prstGeom prst="rect">
            <a:avLst/>
          </a:prstGeom>
          <a:noFill/>
          <a:ln>
            <a:noFill/>
          </a:ln>
        </p:spPr>
      </p:pic>
      <p:sp>
        <p:nvSpPr>
          <p:cNvPr id="308" name="Google Shape;308;p44"/>
          <p:cNvSpPr txBox="1"/>
          <p:nvPr/>
        </p:nvSpPr>
        <p:spPr>
          <a:xfrm>
            <a:off x="743888" y="35667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Greener </a:t>
            </a:r>
            <a:r>
              <a:rPr lang="en">
                <a:latin typeface="Roboto"/>
                <a:ea typeface="Roboto"/>
                <a:cs typeface="Roboto"/>
                <a:sym typeface="Roboto"/>
              </a:rPr>
              <a:t>et al. 2022)</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p45"/>
          <p:cNvPicPr preferRelativeResize="0"/>
          <p:nvPr/>
        </p:nvPicPr>
        <p:blipFill>
          <a:blip r:embed="rId3">
            <a:alphaModFix/>
          </a:blip>
          <a:stretch>
            <a:fillRect/>
          </a:stretch>
        </p:blipFill>
        <p:spPr>
          <a:xfrm>
            <a:off x="5723620" y="2660425"/>
            <a:ext cx="2986254" cy="2069675"/>
          </a:xfrm>
          <a:prstGeom prst="rect">
            <a:avLst/>
          </a:prstGeom>
          <a:noFill/>
          <a:ln>
            <a:noFill/>
          </a:ln>
        </p:spPr>
      </p:pic>
      <p:pic>
        <p:nvPicPr>
          <p:cNvPr id="314" name="Google Shape;314;p4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315" name="Google Shape;315;p45"/>
          <p:cNvSpPr txBox="1"/>
          <p:nvPr>
            <p:ph type="title"/>
          </p:nvPr>
        </p:nvSpPr>
        <p:spPr>
          <a:xfrm>
            <a:off x="311700" y="174300"/>
            <a:ext cx="8520600" cy="61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Inductive Bias</a:t>
            </a:r>
            <a:endParaRPr>
              <a:solidFill>
                <a:schemeClr val="accent1"/>
              </a:solidFill>
            </a:endParaRPr>
          </a:p>
        </p:txBody>
      </p:sp>
      <p:sp>
        <p:nvSpPr>
          <p:cNvPr id="316" name="Google Shape;316;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17" name="Google Shape;317;p45"/>
          <p:cNvSpPr txBox="1"/>
          <p:nvPr/>
        </p:nvSpPr>
        <p:spPr>
          <a:xfrm>
            <a:off x="311700" y="790500"/>
            <a:ext cx="7424100" cy="22779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T</a:t>
            </a:r>
            <a:r>
              <a:rPr lang="en" sz="1700">
                <a:latin typeface="Roboto"/>
                <a:ea typeface="Roboto"/>
                <a:cs typeface="Roboto"/>
                <a:sym typeface="Roboto"/>
              </a:rPr>
              <a:t>he set of assumptions made in the learning algorithm that leads it to favour a particular solution to a learning problem over others.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Often programmed into the model using its specific mathematical form and/or by using a particular loss function.</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For example, the inductive bias of recurrent neural networks (RNNs) is that there are sequential dependencies in the input data such as the concentration of a metabolite over time. This dependence is explicitly accounted for in the mathematical form of an RNN.</a:t>
            </a:r>
            <a:endParaRPr sz="1700">
              <a:latin typeface="Roboto"/>
              <a:ea typeface="Roboto"/>
              <a:cs typeface="Roboto"/>
              <a:sym typeface="Roboto"/>
            </a:endParaRPr>
          </a:p>
        </p:txBody>
      </p:sp>
      <p:sp>
        <p:nvSpPr>
          <p:cNvPr id="318" name="Google Shape;318;p45"/>
          <p:cNvSpPr txBox="1"/>
          <p:nvPr/>
        </p:nvSpPr>
        <p:spPr>
          <a:xfrm>
            <a:off x="4233288" y="4195700"/>
            <a:ext cx="198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(Greener et al. 2022)</a:t>
            </a:r>
            <a:endParaRPr sz="12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id="323" name="Google Shape;323;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4" name="Google Shape;324;p46"/>
          <p:cNvSpPr txBox="1"/>
          <p:nvPr>
            <p:ph type="title"/>
          </p:nvPr>
        </p:nvSpPr>
        <p:spPr>
          <a:xfrm>
            <a:off x="311700" y="174300"/>
            <a:ext cx="8520600" cy="66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Overfitting and Underfitting</a:t>
            </a:r>
            <a:endParaRPr>
              <a:solidFill>
                <a:schemeClr val="accent1"/>
              </a:solidFill>
            </a:endParaRPr>
          </a:p>
        </p:txBody>
      </p:sp>
      <p:sp>
        <p:nvSpPr>
          <p:cNvPr id="325" name="Google Shape;325;p4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26" name="Google Shape;326;p46"/>
          <p:cNvSpPr txBox="1"/>
          <p:nvPr/>
        </p:nvSpPr>
        <p:spPr>
          <a:xfrm>
            <a:off x="608250" y="777575"/>
            <a:ext cx="8412900" cy="22626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Roboto"/>
              <a:buChar char="●"/>
            </a:pPr>
            <a:r>
              <a:rPr b="1" lang="en" sz="1500">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learning the noise in the training data is called ‘</a:t>
            </a:r>
            <a:r>
              <a:rPr lang="en" sz="1500" u="sng">
                <a:latin typeface="Roboto"/>
                <a:ea typeface="Roboto"/>
                <a:cs typeface="Roboto"/>
                <a:sym typeface="Roboto"/>
              </a:rPr>
              <a:t>overfitting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Overfitting can be caused by using a model with too many parameters or by continuing training after it has learned the true relationship between the variables</a:t>
            </a:r>
            <a:endParaRPr sz="1500">
              <a:latin typeface="Roboto"/>
              <a:ea typeface="Roboto"/>
              <a:cs typeface="Roboto"/>
              <a:sym typeface="Roboto"/>
            </a:endParaRPr>
          </a:p>
          <a:p>
            <a:pPr indent="0" lvl="0" marL="914400" rtl="0" algn="l">
              <a:spcBef>
                <a:spcPts val="0"/>
              </a:spcBef>
              <a:spcAft>
                <a:spcPts val="0"/>
              </a:spcAft>
              <a:buNone/>
            </a:pPr>
            <a:r>
              <a:t/>
            </a:r>
            <a:endParaRPr sz="1500">
              <a:latin typeface="Roboto"/>
              <a:ea typeface="Roboto"/>
              <a:cs typeface="Roboto"/>
              <a:sym typeface="Roboto"/>
            </a:endParaRPr>
          </a:p>
          <a:p>
            <a:pPr indent="-323850" lvl="0" marL="457200" rtl="0" algn="l">
              <a:spcBef>
                <a:spcPts val="0"/>
              </a:spcBef>
              <a:spcAft>
                <a:spcPts val="0"/>
              </a:spcAft>
              <a:buSzPts val="1500"/>
              <a:buFont typeface="Roboto"/>
              <a:buChar char="●"/>
            </a:pPr>
            <a:r>
              <a:rPr b="1" lang="en" sz="1500">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Failing to learn the underlying relationship between the variables is called ‘</a:t>
            </a:r>
            <a:r>
              <a:rPr lang="en" sz="1500" u="sng">
                <a:latin typeface="Roboto"/>
                <a:ea typeface="Roboto"/>
                <a:cs typeface="Roboto"/>
                <a:sym typeface="Roboto"/>
              </a:rPr>
              <a:t>underfitting</a:t>
            </a:r>
            <a:r>
              <a:rPr lang="en" sz="1500">
                <a:latin typeface="Roboto"/>
                <a:ea typeface="Roboto"/>
                <a:cs typeface="Roboto"/>
                <a:sym typeface="Roboto"/>
              </a:rPr>
              <a:t>’,</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 sz="1500">
                <a:latin typeface="Roboto"/>
                <a:ea typeface="Roboto"/>
                <a:cs typeface="Roboto"/>
                <a:sym typeface="Roboto"/>
              </a:rPr>
              <a:t>Underfitting can be caused by using a model without sufficient complexity to describe the signal. </a:t>
            </a:r>
            <a:endParaRPr sz="1500">
              <a:latin typeface="Roboto"/>
              <a:ea typeface="Roboto"/>
              <a:cs typeface="Roboto"/>
              <a:sym typeface="Roboto"/>
            </a:endParaRPr>
          </a:p>
        </p:txBody>
      </p:sp>
      <p:sp>
        <p:nvSpPr>
          <p:cNvPr id="327" name="Google Shape;327;p46"/>
          <p:cNvSpPr txBox="1"/>
          <p:nvPr/>
        </p:nvSpPr>
        <p:spPr>
          <a:xfrm>
            <a:off x="6346613" y="37995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328" name="Google Shape;328;p46"/>
          <p:cNvPicPr preferRelativeResize="0"/>
          <p:nvPr/>
        </p:nvPicPr>
        <p:blipFill>
          <a:blip r:embed="rId4">
            <a:alphaModFix/>
          </a:blip>
          <a:stretch>
            <a:fillRect/>
          </a:stretch>
        </p:blipFill>
        <p:spPr>
          <a:xfrm>
            <a:off x="980975" y="3040162"/>
            <a:ext cx="5022548" cy="1500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47"/>
          <p:cNvSpPr txBox="1"/>
          <p:nvPr>
            <p:ph type="title"/>
          </p:nvPr>
        </p:nvSpPr>
        <p:spPr>
          <a:xfrm>
            <a:off x="311700" y="174300"/>
            <a:ext cx="8520600" cy="68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Bias-Variance Tradeoff</a:t>
            </a:r>
            <a:endParaRPr>
              <a:solidFill>
                <a:schemeClr val="accent1"/>
              </a:solidFill>
            </a:endParaRPr>
          </a:p>
        </p:txBody>
      </p:sp>
      <p:sp>
        <p:nvSpPr>
          <p:cNvPr id="335" name="Google Shape;335;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36" name="Google Shape;336;p47"/>
          <p:cNvSpPr txBox="1"/>
          <p:nvPr/>
        </p:nvSpPr>
        <p:spPr>
          <a:xfrm>
            <a:off x="520500" y="959500"/>
            <a:ext cx="7939800" cy="3063000"/>
          </a:xfrm>
          <a:prstGeom prst="rect">
            <a:avLst/>
          </a:prstGeom>
          <a:noFill/>
          <a:ln>
            <a:noFill/>
          </a:ln>
        </p:spPr>
        <p:txBody>
          <a:bodyPr anchorCtr="0" anchor="t" bIns="91425" lIns="91425" spcFirstLastPara="1" rIns="91425" wrap="square" tIns="91425">
            <a:spAutoFit/>
          </a:bodyPr>
          <a:lstStyle/>
          <a:p>
            <a:pPr indent="-336550" lvl="0" marL="457200" rtl="0" algn="l">
              <a:spcBef>
                <a:spcPts val="0"/>
              </a:spcBef>
              <a:spcAft>
                <a:spcPts val="0"/>
              </a:spcAft>
              <a:buSzPts val="1700"/>
              <a:buFont typeface="Roboto"/>
              <a:buChar char="●"/>
            </a:pPr>
            <a:r>
              <a:rPr lang="en" sz="1700">
                <a:latin typeface="Roboto"/>
                <a:ea typeface="Roboto"/>
                <a:cs typeface="Roboto"/>
                <a:sym typeface="Roboto"/>
              </a:rPr>
              <a:t>A model with a high bias can have stronger constraints on the trained model, whereas a model with low bias makes fewer assumptions about the property being modelled, and can, in theory, model a wide variety of function types.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The variance of a model describes how much the trained model changes in</a:t>
            </a:r>
            <a:endParaRPr sz="1700">
              <a:latin typeface="Roboto"/>
              <a:ea typeface="Roboto"/>
              <a:cs typeface="Roboto"/>
              <a:sym typeface="Roboto"/>
            </a:endParaRPr>
          </a:p>
          <a:p>
            <a:pPr indent="0" lvl="0" marL="457200" rtl="0" algn="l">
              <a:spcBef>
                <a:spcPts val="0"/>
              </a:spcBef>
              <a:spcAft>
                <a:spcPts val="0"/>
              </a:spcAft>
              <a:buNone/>
            </a:pPr>
            <a:r>
              <a:rPr lang="en" sz="1700">
                <a:latin typeface="Roboto"/>
                <a:ea typeface="Roboto"/>
                <a:cs typeface="Roboto"/>
                <a:sym typeface="Roboto"/>
              </a:rPr>
              <a:t>response to training on different training datasets.</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In general, we like models with very low bias and low variance, although these objectives are often in conflict as a model with low bias will often learn different signals on different training sets. </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 sz="1700">
                <a:latin typeface="Roboto"/>
                <a:ea typeface="Roboto"/>
                <a:cs typeface="Roboto"/>
                <a:sym typeface="Roboto"/>
              </a:rPr>
              <a:t>Controlling the bias–variance trade-off is key to avoiding overfitting or underfitting.</a:t>
            </a:r>
            <a:endParaRPr sz="17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pic>
        <p:nvPicPr>
          <p:cNvPr id="341" name="Google Shape;341;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2" name="Google Shape;342;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Standard</a:t>
            </a:r>
            <a:r>
              <a:rPr lang="en">
                <a:solidFill>
                  <a:schemeClr val="accent1"/>
                </a:solidFill>
              </a:rPr>
              <a:t> Machine Learning Pipeline</a:t>
            </a:r>
            <a:endParaRPr>
              <a:solidFill>
                <a:schemeClr val="accent1"/>
              </a:solidFill>
            </a:endParaRPr>
          </a:p>
        </p:txBody>
      </p:sp>
      <p:sp>
        <p:nvSpPr>
          <p:cNvPr id="343" name="Google Shape;343;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4" name="Google Shape;344;p48"/>
          <p:cNvPicPr preferRelativeResize="0"/>
          <p:nvPr/>
        </p:nvPicPr>
        <p:blipFill>
          <a:blip r:embed="rId4">
            <a:alphaModFix/>
          </a:blip>
          <a:stretch>
            <a:fillRect/>
          </a:stretch>
        </p:blipFill>
        <p:spPr>
          <a:xfrm>
            <a:off x="425275" y="717651"/>
            <a:ext cx="8407024" cy="3417244"/>
          </a:xfrm>
          <a:prstGeom prst="rect">
            <a:avLst/>
          </a:prstGeom>
          <a:noFill/>
          <a:ln>
            <a:noFill/>
          </a:ln>
        </p:spPr>
      </p:pic>
      <p:sp>
        <p:nvSpPr>
          <p:cNvPr id="345" name="Google Shape;345;p48"/>
          <p:cNvSpPr txBox="1"/>
          <p:nvPr/>
        </p:nvSpPr>
        <p:spPr>
          <a:xfrm>
            <a:off x="3689750" y="4052550"/>
            <a:ext cx="206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pic>
        <p:nvPicPr>
          <p:cNvPr id="350" name="Google Shape;350;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1" name="Google Shape;351;p49"/>
          <p:cNvSpPr txBox="1"/>
          <p:nvPr>
            <p:ph type="title"/>
          </p:nvPr>
        </p:nvSpPr>
        <p:spPr>
          <a:xfrm>
            <a:off x="54575" y="109850"/>
            <a:ext cx="90183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Supervised vs Unsupervised</a:t>
            </a:r>
            <a:r>
              <a:rPr lang="en">
                <a:solidFill>
                  <a:schemeClr val="accent1"/>
                </a:solidFill>
              </a:rPr>
              <a:t> ML Pipeline</a:t>
            </a:r>
            <a:endParaRPr>
              <a:solidFill>
                <a:schemeClr val="accent1"/>
              </a:solidFill>
            </a:endParaRPr>
          </a:p>
        </p:txBody>
      </p:sp>
      <p:sp>
        <p:nvSpPr>
          <p:cNvPr id="352" name="Google Shape;352;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53" name="Google Shape;353;p49"/>
          <p:cNvSpPr txBox="1"/>
          <p:nvPr/>
        </p:nvSpPr>
        <p:spPr>
          <a:xfrm>
            <a:off x="7193975" y="4228500"/>
            <a:ext cx="187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354" name="Google Shape;354;p49"/>
          <p:cNvPicPr preferRelativeResize="0"/>
          <p:nvPr/>
        </p:nvPicPr>
        <p:blipFill>
          <a:blip r:embed="rId4">
            <a:alphaModFix/>
          </a:blip>
          <a:stretch>
            <a:fillRect/>
          </a:stretch>
        </p:blipFill>
        <p:spPr>
          <a:xfrm>
            <a:off x="1334238" y="717638"/>
            <a:ext cx="5660968" cy="1914725"/>
          </a:xfrm>
          <a:prstGeom prst="rect">
            <a:avLst/>
          </a:prstGeom>
          <a:noFill/>
          <a:ln>
            <a:noFill/>
          </a:ln>
        </p:spPr>
      </p:pic>
      <p:pic>
        <p:nvPicPr>
          <p:cNvPr id="355" name="Google Shape;355;p49"/>
          <p:cNvPicPr preferRelativeResize="0"/>
          <p:nvPr/>
        </p:nvPicPr>
        <p:blipFill>
          <a:blip r:embed="rId5">
            <a:alphaModFix/>
          </a:blip>
          <a:stretch>
            <a:fillRect/>
          </a:stretch>
        </p:blipFill>
        <p:spPr>
          <a:xfrm>
            <a:off x="1325875" y="2713987"/>
            <a:ext cx="5677701" cy="1914725"/>
          </a:xfrm>
          <a:prstGeom prst="rect">
            <a:avLst/>
          </a:prstGeom>
          <a:noFill/>
          <a:ln>
            <a:noFill/>
          </a:ln>
        </p:spPr>
      </p:pic>
      <p:sp>
        <p:nvSpPr>
          <p:cNvPr id="356" name="Google Shape;356;p49"/>
          <p:cNvSpPr/>
          <p:nvPr/>
        </p:nvSpPr>
        <p:spPr>
          <a:xfrm>
            <a:off x="6166750" y="717650"/>
            <a:ext cx="927600" cy="750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49"/>
          <p:cNvSpPr/>
          <p:nvPr/>
        </p:nvSpPr>
        <p:spPr>
          <a:xfrm>
            <a:off x="6022000" y="1815674"/>
            <a:ext cx="927600" cy="6792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49"/>
          <p:cNvSpPr/>
          <p:nvPr/>
        </p:nvSpPr>
        <p:spPr>
          <a:xfrm>
            <a:off x="6166750" y="3912925"/>
            <a:ext cx="927600" cy="750300"/>
          </a:xfrm>
          <a:prstGeom prst="rect">
            <a:avLst/>
          </a:prstGeom>
          <a:noFill/>
          <a:ln cap="flat" cmpd="sng" w="28575">
            <a:solidFill>
              <a:srgbClr val="00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pic>
        <p:nvPicPr>
          <p:cNvPr id="363" name="Google Shape;363;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4" name="Google Shape;364;p50"/>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65" name="Google Shape;365;p5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66" name="Google Shape;366;p50"/>
          <p:cNvSpPr txBox="1"/>
          <p:nvPr/>
        </p:nvSpPr>
        <p:spPr>
          <a:xfrm>
            <a:off x="1822700" y="1304725"/>
            <a:ext cx="8332200" cy="1939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Overview of Artificial Intelligence and Machine Learning</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Key concepts in AI/ML</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Python AI/ML Ecosystem</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pic>
        <p:nvPicPr>
          <p:cNvPr id="367" name="Google Shape;367;p5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3" name="Google Shape;373;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(1)</a:t>
            </a:r>
            <a:endParaRPr>
              <a:solidFill>
                <a:schemeClr val="accent1"/>
              </a:solidFill>
            </a:endParaRPr>
          </a:p>
        </p:txBody>
      </p:sp>
      <p:sp>
        <p:nvSpPr>
          <p:cNvPr id="374" name="Google Shape;374;p51"/>
          <p:cNvSpPr txBox="1"/>
          <p:nvPr/>
        </p:nvSpPr>
        <p:spPr>
          <a:xfrm>
            <a:off x="311700" y="660925"/>
            <a:ext cx="87096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Jupyter Notebooks</a:t>
            </a:r>
            <a:r>
              <a:rPr lang="en"/>
              <a:t> (https://jupyter.org/)</a:t>
            </a:r>
            <a:endParaRPr/>
          </a:p>
          <a:p>
            <a:pPr indent="-317500" lvl="1" marL="914400" rtl="0" algn="l">
              <a:lnSpc>
                <a:spcPct val="115000"/>
              </a:lnSpc>
              <a:spcBef>
                <a:spcPts val="0"/>
              </a:spcBef>
              <a:spcAft>
                <a:spcPts val="0"/>
              </a:spcAft>
              <a:buSzPts val="1400"/>
              <a:buChar char="○"/>
            </a:pPr>
            <a:r>
              <a:rPr lang="en"/>
              <a:t>an interactive programming environment allow data scientists to share the code, data, and insightful results in a single place to support reproducible research.</a:t>
            </a:r>
            <a:endParaRPr/>
          </a:p>
          <a:p>
            <a:pPr indent="-317500" lvl="0" marL="457200" rtl="0" algn="l">
              <a:lnSpc>
                <a:spcPct val="115000"/>
              </a:lnSpc>
              <a:spcBef>
                <a:spcPts val="0"/>
              </a:spcBef>
              <a:spcAft>
                <a:spcPts val="0"/>
              </a:spcAft>
              <a:buSzPts val="1400"/>
              <a:buChar char="●"/>
            </a:pPr>
            <a:r>
              <a:rPr b="1" lang="en"/>
              <a:t>Google Colaboratory (Colab)</a:t>
            </a:r>
            <a:r>
              <a:rPr lang="en"/>
              <a:t> (https://colab.research.google.com/)</a:t>
            </a:r>
            <a:endParaRPr/>
          </a:p>
          <a:p>
            <a:pPr indent="-317500" lvl="1" marL="914400" rtl="0" algn="l">
              <a:lnSpc>
                <a:spcPct val="115000"/>
              </a:lnSpc>
              <a:spcBef>
                <a:spcPts val="0"/>
              </a:spcBef>
              <a:spcAft>
                <a:spcPts val="0"/>
              </a:spcAft>
              <a:buSzPts val="1400"/>
              <a:buChar char="○"/>
            </a:pPr>
            <a:r>
              <a:rPr lang="en"/>
              <a:t>Colab is a free Jupyter notebook environment that runs entirely in the cloud. </a:t>
            </a:r>
            <a:endParaRPr/>
          </a:p>
          <a:p>
            <a:pPr indent="-317500" lvl="1" marL="914400" rtl="0" algn="l">
              <a:lnSpc>
                <a:spcPct val="115000"/>
              </a:lnSpc>
              <a:spcBef>
                <a:spcPts val="0"/>
              </a:spcBef>
              <a:spcAft>
                <a:spcPts val="0"/>
              </a:spcAft>
              <a:buSzPts val="1400"/>
              <a:buChar char="○"/>
            </a:pPr>
            <a:r>
              <a:rPr lang="en"/>
              <a:t>It does not require a setup and the notebooks that you create can be simultaneously edited by your team members - just the way you edit documents in Google Docs.</a:t>
            </a:r>
            <a:endParaRPr/>
          </a:p>
          <a:p>
            <a:pPr indent="-317500" lvl="0" marL="457200" rtl="0" algn="l">
              <a:lnSpc>
                <a:spcPct val="115000"/>
              </a:lnSpc>
              <a:spcBef>
                <a:spcPts val="0"/>
              </a:spcBef>
              <a:spcAft>
                <a:spcPts val="0"/>
              </a:spcAft>
              <a:buSzPts val="1400"/>
              <a:buChar char="●"/>
            </a:pPr>
            <a:r>
              <a:rPr b="1" lang="en"/>
              <a:t>NumPy</a:t>
            </a:r>
            <a:r>
              <a:rPr lang="en"/>
              <a:t> (https://numpy.org/)</a:t>
            </a:r>
            <a:endParaRPr/>
          </a:p>
          <a:p>
            <a:pPr indent="-317500" lvl="1" marL="914400" rtl="0" algn="l">
              <a:lnSpc>
                <a:spcPct val="115000"/>
              </a:lnSpc>
              <a:spcBef>
                <a:spcPts val="0"/>
              </a:spcBef>
              <a:spcAft>
                <a:spcPts val="0"/>
              </a:spcAft>
              <a:buSzPts val="1400"/>
              <a:buChar char="○"/>
            </a:pPr>
            <a:r>
              <a:rPr lang="en"/>
              <a:t>the fundamental package for scientific computing in Python.</a:t>
            </a:r>
            <a:endParaRPr/>
          </a:p>
          <a:p>
            <a:pPr indent="-317500" lvl="1" marL="914400" rtl="0" algn="l">
              <a:lnSpc>
                <a:spcPct val="115000"/>
              </a:lnSpc>
              <a:spcBef>
                <a:spcPts val="0"/>
              </a:spcBef>
              <a:spcAft>
                <a:spcPts val="0"/>
              </a:spcAft>
              <a:buSzPts val="1400"/>
              <a:buChar char="○"/>
            </a:pPr>
            <a:r>
              <a:rPr lang="en"/>
              <a:t>It adds support to core Python libraries for multi-dimensional arrays (and matrices) and</a:t>
            </a:r>
            <a:endParaRPr/>
          </a:p>
          <a:p>
            <a:pPr indent="0" lvl="0" marL="914400" rtl="0" algn="l">
              <a:lnSpc>
                <a:spcPct val="115000"/>
              </a:lnSpc>
              <a:spcBef>
                <a:spcPts val="0"/>
              </a:spcBef>
              <a:spcAft>
                <a:spcPts val="0"/>
              </a:spcAft>
              <a:buNone/>
            </a:pPr>
            <a:r>
              <a:rPr lang="en"/>
              <a:t>fast vectorized operations on these arrays.</a:t>
            </a:r>
            <a:endParaRPr/>
          </a:p>
          <a:p>
            <a:pPr indent="-317500" lvl="0" marL="457200" rtl="0" algn="l">
              <a:lnSpc>
                <a:spcPct val="115000"/>
              </a:lnSpc>
              <a:spcBef>
                <a:spcPts val="0"/>
              </a:spcBef>
              <a:spcAft>
                <a:spcPts val="0"/>
              </a:spcAft>
              <a:buSzPts val="1400"/>
              <a:buChar char="●"/>
            </a:pPr>
            <a:r>
              <a:rPr b="1" lang="en"/>
              <a:t>Pandas</a:t>
            </a:r>
            <a:r>
              <a:rPr lang="en"/>
              <a:t> (https://pandas.pydata.org/)</a:t>
            </a:r>
            <a:endParaRPr/>
          </a:p>
          <a:p>
            <a:pPr indent="-317500" lvl="1" marL="914400" rtl="0" algn="l">
              <a:lnSpc>
                <a:spcPct val="115000"/>
              </a:lnSpc>
              <a:spcBef>
                <a:spcPts val="0"/>
              </a:spcBef>
              <a:spcAft>
                <a:spcPts val="0"/>
              </a:spcAft>
              <a:buSzPts val="1400"/>
              <a:buChar char="○"/>
            </a:pPr>
            <a:r>
              <a:rPr lang="en"/>
              <a:t>an important Python library for data manipulation, wrangling, and analysis. </a:t>
            </a:r>
            <a:endParaRPr/>
          </a:p>
          <a:p>
            <a:pPr indent="-317500" lvl="1" marL="914400" rtl="0" algn="l">
              <a:lnSpc>
                <a:spcPct val="115000"/>
              </a:lnSpc>
              <a:spcBef>
                <a:spcPts val="0"/>
              </a:spcBef>
              <a:spcAft>
                <a:spcPts val="0"/>
              </a:spcAft>
              <a:buSzPts val="1400"/>
              <a:buChar char="○"/>
            </a:pPr>
            <a:r>
              <a:rPr lang="en"/>
              <a:t>It functions as an intuitive and easy-to-use set of tools for performing operations on data.</a:t>
            </a:r>
            <a:endParaRPr/>
          </a:p>
        </p:txBody>
      </p:sp>
      <p:sp>
        <p:nvSpPr>
          <p:cNvPr id="375" name="Google Shape;375;p51"/>
          <p:cNvSpPr txBox="1"/>
          <p:nvPr>
            <p:ph idx="12" type="sldNum"/>
          </p:nvPr>
        </p:nvSpPr>
        <p:spPr>
          <a:xfrm>
            <a:off x="18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76" name="Google Shape;376;p51"/>
          <p:cNvPicPr preferRelativeResize="0"/>
          <p:nvPr/>
        </p:nvPicPr>
        <p:blipFill>
          <a:blip r:embed="rId4">
            <a:alphaModFix/>
          </a:blip>
          <a:stretch>
            <a:fillRect/>
          </a:stretch>
        </p:blipFill>
        <p:spPr>
          <a:xfrm>
            <a:off x="66600" y="717638"/>
            <a:ext cx="419100" cy="485775"/>
          </a:xfrm>
          <a:prstGeom prst="rect">
            <a:avLst/>
          </a:prstGeom>
          <a:noFill/>
          <a:ln>
            <a:noFill/>
          </a:ln>
        </p:spPr>
      </p:pic>
      <p:pic>
        <p:nvPicPr>
          <p:cNvPr id="377" name="Google Shape;377;p51"/>
          <p:cNvPicPr preferRelativeResize="0"/>
          <p:nvPr/>
        </p:nvPicPr>
        <p:blipFill>
          <a:blip r:embed="rId5">
            <a:alphaModFix/>
          </a:blip>
          <a:stretch>
            <a:fillRect/>
          </a:stretch>
        </p:blipFill>
        <p:spPr>
          <a:xfrm>
            <a:off x="66600" y="1576850"/>
            <a:ext cx="419100" cy="419100"/>
          </a:xfrm>
          <a:prstGeom prst="rect">
            <a:avLst/>
          </a:prstGeom>
          <a:noFill/>
          <a:ln>
            <a:noFill/>
          </a:ln>
        </p:spPr>
      </p:pic>
      <p:pic>
        <p:nvPicPr>
          <p:cNvPr id="378" name="Google Shape;378;p51"/>
          <p:cNvPicPr preferRelativeResize="0"/>
          <p:nvPr/>
        </p:nvPicPr>
        <p:blipFill>
          <a:blip r:embed="rId6">
            <a:alphaModFix/>
          </a:blip>
          <a:stretch>
            <a:fillRect/>
          </a:stretch>
        </p:blipFill>
        <p:spPr>
          <a:xfrm>
            <a:off x="66600" y="2706050"/>
            <a:ext cx="419100" cy="419100"/>
          </a:xfrm>
          <a:prstGeom prst="rect">
            <a:avLst/>
          </a:prstGeom>
          <a:noFill/>
          <a:ln>
            <a:noFill/>
          </a:ln>
        </p:spPr>
      </p:pic>
      <p:pic>
        <p:nvPicPr>
          <p:cNvPr id="379" name="Google Shape;379;p51"/>
          <p:cNvPicPr preferRelativeResize="0"/>
          <p:nvPr/>
        </p:nvPicPr>
        <p:blipFill>
          <a:blip r:embed="rId7">
            <a:alphaModFix/>
          </a:blip>
          <a:stretch>
            <a:fillRect/>
          </a:stretch>
        </p:blipFill>
        <p:spPr>
          <a:xfrm>
            <a:off x="66598" y="3696073"/>
            <a:ext cx="795550" cy="322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5" name="Google Shape;385;p52"/>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Python Machine Learning Ecosystem (2)</a:t>
            </a:r>
            <a:endParaRPr>
              <a:solidFill>
                <a:schemeClr val="accent1"/>
              </a:solidFill>
            </a:endParaRPr>
          </a:p>
        </p:txBody>
      </p:sp>
      <p:sp>
        <p:nvSpPr>
          <p:cNvPr id="386" name="Google Shape;386;p52"/>
          <p:cNvSpPr txBox="1"/>
          <p:nvPr/>
        </p:nvSpPr>
        <p:spPr>
          <a:xfrm>
            <a:off x="311700" y="592075"/>
            <a:ext cx="8697300" cy="404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Scikit-learn</a:t>
            </a:r>
            <a:r>
              <a:rPr lang="en" sz="1600"/>
              <a:t> (https://scikit-learn.org/)</a:t>
            </a:r>
            <a:endParaRPr sz="1600"/>
          </a:p>
          <a:p>
            <a:pPr indent="-330200" lvl="1" marL="914400" rtl="0" algn="l">
              <a:lnSpc>
                <a:spcPct val="115000"/>
              </a:lnSpc>
              <a:spcBef>
                <a:spcPts val="0"/>
              </a:spcBef>
              <a:spcAft>
                <a:spcPts val="0"/>
              </a:spcAft>
              <a:buSzPts val="1600"/>
              <a:buChar char="○"/>
            </a:pPr>
            <a:r>
              <a:rPr lang="en" sz="1600"/>
              <a:t>one of the most important and indispensable Python frameworks for Data Science and Machine Learning in Python. </a:t>
            </a:r>
            <a:endParaRPr sz="1600"/>
          </a:p>
          <a:p>
            <a:pPr indent="-330200" lvl="1" marL="914400" rtl="0" algn="l">
              <a:lnSpc>
                <a:spcPct val="115000"/>
              </a:lnSpc>
              <a:spcBef>
                <a:spcPts val="0"/>
              </a:spcBef>
              <a:spcAft>
                <a:spcPts val="0"/>
              </a:spcAft>
              <a:buSzPts val="1600"/>
              <a:buChar char="○"/>
            </a:pPr>
            <a:r>
              <a:rPr lang="en" sz="1600"/>
              <a:t>It implements a wide range of Machine Learning algorithms.</a:t>
            </a:r>
            <a:endParaRPr sz="1600"/>
          </a:p>
          <a:p>
            <a:pPr indent="-330200" lvl="0" marL="457200" rtl="0" algn="l">
              <a:lnSpc>
                <a:spcPct val="115000"/>
              </a:lnSpc>
              <a:spcBef>
                <a:spcPts val="0"/>
              </a:spcBef>
              <a:spcAft>
                <a:spcPts val="0"/>
              </a:spcAft>
              <a:buSzPts val="1600"/>
              <a:buChar char="●"/>
            </a:pPr>
            <a:r>
              <a:rPr b="1" lang="en" sz="1600"/>
              <a:t>Deep Learning Libraries</a:t>
            </a:r>
            <a:endParaRPr b="1" sz="1600"/>
          </a:p>
          <a:p>
            <a:pPr indent="-330200" lvl="1" marL="914400" rtl="0" algn="l">
              <a:lnSpc>
                <a:spcPct val="115000"/>
              </a:lnSpc>
              <a:spcBef>
                <a:spcPts val="0"/>
              </a:spcBef>
              <a:spcAft>
                <a:spcPts val="0"/>
              </a:spcAft>
              <a:buSzPts val="1600"/>
              <a:buChar char="○"/>
            </a:pPr>
            <a:r>
              <a:rPr b="1" lang="en" sz="1600"/>
              <a:t>Tensorflow</a:t>
            </a:r>
            <a:r>
              <a:rPr lang="en" sz="1600"/>
              <a:t> (https://www.tensorflow.org/): </a:t>
            </a:r>
            <a:endParaRPr sz="1600"/>
          </a:p>
          <a:p>
            <a:pPr indent="-330200" lvl="2" marL="1371600" rtl="0" algn="l">
              <a:lnSpc>
                <a:spcPct val="115000"/>
              </a:lnSpc>
              <a:spcBef>
                <a:spcPts val="0"/>
              </a:spcBef>
              <a:spcAft>
                <a:spcPts val="0"/>
              </a:spcAft>
              <a:buSzPts val="1600"/>
              <a:buChar char="■"/>
            </a:pPr>
            <a:r>
              <a:rPr lang="en" sz="1600"/>
              <a:t>an open source software library for Machine Learning released by Google</a:t>
            </a:r>
            <a:endParaRPr sz="1600"/>
          </a:p>
          <a:p>
            <a:pPr indent="-330200" lvl="1" marL="914400" rtl="0" algn="l">
              <a:lnSpc>
                <a:spcPct val="115000"/>
              </a:lnSpc>
              <a:spcBef>
                <a:spcPts val="0"/>
              </a:spcBef>
              <a:spcAft>
                <a:spcPts val="0"/>
              </a:spcAft>
              <a:buSzPts val="1600"/>
              <a:buChar char="○"/>
            </a:pPr>
            <a:r>
              <a:rPr b="1" lang="en" sz="1600"/>
              <a:t>Keras</a:t>
            </a:r>
            <a:r>
              <a:rPr lang="en" sz="1600"/>
              <a:t> (https://keras.io/): </a:t>
            </a:r>
            <a:endParaRPr sz="1600"/>
          </a:p>
          <a:p>
            <a:pPr indent="-330200" lvl="2" marL="1371600" rtl="0" algn="l">
              <a:lnSpc>
                <a:spcPct val="115000"/>
              </a:lnSpc>
              <a:spcBef>
                <a:spcPts val="0"/>
              </a:spcBef>
              <a:spcAft>
                <a:spcPts val="0"/>
              </a:spcAft>
              <a:buSzPts val="1600"/>
              <a:buChar char="■"/>
            </a:pPr>
            <a:r>
              <a:rPr lang="en" sz="1600"/>
              <a:t>a high-level Deep Learning framework for Python, which is capable of running on top of both Theano and Tensorflow.</a:t>
            </a:r>
            <a:endParaRPr sz="1600"/>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Natural Language Toolkit</a:t>
            </a:r>
            <a:r>
              <a:rPr lang="en" sz="1500">
                <a:solidFill>
                  <a:schemeClr val="dk1"/>
                </a:solidFill>
              </a:rPr>
              <a:t> (NLTK, https://www.nltk.org)</a:t>
            </a:r>
            <a:endParaRPr sz="1500">
              <a:solidFill>
                <a:schemeClr val="dk1"/>
              </a:solidFill>
            </a:endParaRPr>
          </a:p>
          <a:p>
            <a:pPr indent="-323850" lvl="1" marL="914400" rtl="0" algn="l">
              <a:lnSpc>
                <a:spcPct val="115000"/>
              </a:lnSpc>
              <a:spcBef>
                <a:spcPts val="0"/>
              </a:spcBef>
              <a:spcAft>
                <a:spcPts val="0"/>
              </a:spcAft>
              <a:buClr>
                <a:schemeClr val="dk1"/>
              </a:buClr>
              <a:buSzPts val="1500"/>
              <a:buChar char="○"/>
            </a:pPr>
            <a:r>
              <a:rPr lang="en" sz="1500">
                <a:solidFill>
                  <a:schemeClr val="dk1"/>
                </a:solidFill>
              </a:rPr>
              <a:t>A leading platform for building Python programs to work with text data.</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Spacy</a:t>
            </a:r>
            <a:r>
              <a:rPr lang="en" sz="1500">
                <a:solidFill>
                  <a:schemeClr val="dk1"/>
                </a:solidFill>
              </a:rPr>
              <a:t>:  industrial strength natural language processing, targets efficient text analytics for large scale corpora.</a:t>
            </a:r>
            <a:endParaRPr sz="1600">
              <a:solidFill>
                <a:schemeClr val="dk1"/>
              </a:solidFill>
            </a:endParaRPr>
          </a:p>
        </p:txBody>
      </p:sp>
      <p:sp>
        <p:nvSpPr>
          <p:cNvPr id="387" name="Google Shape;387;p52"/>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88" name="Google Shape;388;p52"/>
          <p:cNvPicPr preferRelativeResize="0"/>
          <p:nvPr/>
        </p:nvPicPr>
        <p:blipFill>
          <a:blip r:embed="rId4">
            <a:alphaModFix/>
          </a:blip>
          <a:stretch>
            <a:fillRect/>
          </a:stretch>
        </p:blipFill>
        <p:spPr>
          <a:xfrm>
            <a:off x="77600" y="1047873"/>
            <a:ext cx="729962" cy="393600"/>
          </a:xfrm>
          <a:prstGeom prst="rect">
            <a:avLst/>
          </a:prstGeom>
          <a:noFill/>
          <a:ln>
            <a:noFill/>
          </a:ln>
        </p:spPr>
      </p:pic>
      <p:pic>
        <p:nvPicPr>
          <p:cNvPr id="389" name="Google Shape;389;p52"/>
          <p:cNvPicPr preferRelativeResize="0"/>
          <p:nvPr/>
        </p:nvPicPr>
        <p:blipFill>
          <a:blip r:embed="rId5">
            <a:alphaModFix/>
          </a:blip>
          <a:stretch>
            <a:fillRect/>
          </a:stretch>
        </p:blipFill>
        <p:spPr>
          <a:xfrm>
            <a:off x="77600" y="2191136"/>
            <a:ext cx="1256650" cy="280650"/>
          </a:xfrm>
          <a:prstGeom prst="rect">
            <a:avLst/>
          </a:prstGeom>
          <a:noFill/>
          <a:ln>
            <a:noFill/>
          </a:ln>
        </p:spPr>
      </p:pic>
      <p:pic>
        <p:nvPicPr>
          <p:cNvPr id="390" name="Google Shape;390;p52"/>
          <p:cNvPicPr preferRelativeResize="0"/>
          <p:nvPr/>
        </p:nvPicPr>
        <p:blipFill>
          <a:blip r:embed="rId6">
            <a:alphaModFix/>
          </a:blip>
          <a:stretch>
            <a:fillRect/>
          </a:stretch>
        </p:blipFill>
        <p:spPr>
          <a:xfrm>
            <a:off x="222050" y="2573646"/>
            <a:ext cx="967761" cy="2806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pic>
        <p:nvPicPr>
          <p:cNvPr id="395" name="Google Shape;395;p53"/>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96" name="Google Shape;396;p53"/>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97" name="Google Shape;397;p53"/>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98" name="Google Shape;398;p53"/>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one of the following is not AI </a:t>
            </a:r>
            <a:r>
              <a:rPr lang="en" sz="1800">
                <a:latin typeface="Roboto"/>
                <a:ea typeface="Roboto"/>
                <a:cs typeface="Roboto"/>
                <a:sym typeface="Roboto"/>
              </a:rPr>
              <a:t>disciplines</a:t>
            </a:r>
            <a:r>
              <a:rPr lang="en" sz="1800">
                <a:latin typeface="Roboto"/>
                <a:ea typeface="Roboto"/>
                <a:cs typeface="Roboto"/>
                <a:sym typeface="Roboto"/>
              </a:rPr>
              <a:t>?</a:t>
            </a:r>
            <a:endParaRPr sz="1800">
              <a:latin typeface="Roboto"/>
              <a:ea typeface="Roboto"/>
              <a:cs typeface="Roboto"/>
              <a:sym typeface="Roboto"/>
            </a:endParaRPr>
          </a:p>
        </p:txBody>
      </p:sp>
      <p:sp>
        <p:nvSpPr>
          <p:cNvPr id="399" name="Google Shape;399;p53"/>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00" name="Google Shape;400;p53"/>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Neuroscience</a:t>
            </a:r>
            <a:endParaRPr/>
          </a:p>
          <a:p>
            <a:pPr indent="-317500" lvl="0" marL="457200" rtl="0" algn="l">
              <a:spcBef>
                <a:spcPts val="0"/>
              </a:spcBef>
              <a:spcAft>
                <a:spcPts val="0"/>
              </a:spcAft>
              <a:buSzPts val="1400"/>
              <a:buChar char="❏"/>
            </a:pPr>
            <a:r>
              <a:rPr lang="en"/>
              <a:t>Mathematics</a:t>
            </a:r>
            <a:endParaRPr/>
          </a:p>
          <a:p>
            <a:pPr indent="-317500" lvl="0" marL="457200" rtl="0" algn="l">
              <a:spcBef>
                <a:spcPts val="0"/>
              </a:spcBef>
              <a:spcAft>
                <a:spcPts val="0"/>
              </a:spcAft>
              <a:buSzPts val="1400"/>
              <a:buChar char="❏"/>
            </a:pPr>
            <a:r>
              <a:rPr lang="en"/>
              <a:t>Data Science</a:t>
            </a:r>
            <a:endParaRPr/>
          </a:p>
          <a:p>
            <a:pPr indent="-317500" lvl="0" marL="457200" rtl="0" algn="l">
              <a:spcBef>
                <a:spcPts val="0"/>
              </a:spcBef>
              <a:spcAft>
                <a:spcPts val="0"/>
              </a:spcAft>
              <a:buSzPts val="1400"/>
              <a:buChar char="❏"/>
            </a:pPr>
            <a:r>
              <a:rPr lang="en"/>
              <a:t>Computer Science</a:t>
            </a:r>
            <a:endParaRPr/>
          </a:p>
        </p:txBody>
      </p:sp>
      <p:sp>
        <p:nvSpPr>
          <p:cNvPr id="401" name="Google Shape;401;p53"/>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are the </a:t>
            </a:r>
            <a:r>
              <a:rPr lang="en" sz="1800">
                <a:latin typeface="Roboto"/>
                <a:ea typeface="Roboto"/>
                <a:cs typeface="Roboto"/>
                <a:sym typeface="Roboto"/>
              </a:rPr>
              <a:t>characteristics</a:t>
            </a:r>
            <a:r>
              <a:rPr lang="en" sz="1800">
                <a:latin typeface="Roboto"/>
                <a:ea typeface="Roboto"/>
                <a:cs typeface="Roboto"/>
                <a:sym typeface="Roboto"/>
              </a:rPr>
              <a:t> of </a:t>
            </a:r>
            <a:r>
              <a:rPr lang="en" sz="1800">
                <a:latin typeface="Roboto"/>
                <a:ea typeface="Roboto"/>
                <a:cs typeface="Roboto"/>
                <a:sym typeface="Roboto"/>
              </a:rPr>
              <a:t>Machine Learning algorithms?</a:t>
            </a:r>
            <a:endParaRPr sz="1800">
              <a:latin typeface="Roboto"/>
              <a:ea typeface="Roboto"/>
              <a:cs typeface="Roboto"/>
              <a:sym typeface="Roboto"/>
            </a:endParaRPr>
          </a:p>
        </p:txBody>
      </p:sp>
      <p:sp>
        <p:nvSpPr>
          <p:cNvPr id="402" name="Google Shape;402;p53"/>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Performing some task</a:t>
            </a:r>
            <a:endParaRPr/>
          </a:p>
          <a:p>
            <a:pPr indent="-317500" lvl="0" marL="457200" rtl="0" algn="l">
              <a:spcBef>
                <a:spcPts val="0"/>
              </a:spcBef>
              <a:spcAft>
                <a:spcPts val="0"/>
              </a:spcAft>
              <a:buSzPts val="1400"/>
              <a:buChar char="❏"/>
            </a:pPr>
            <a:r>
              <a:rPr lang="en"/>
              <a:t>Gain experience over time</a:t>
            </a:r>
            <a:endParaRPr/>
          </a:p>
          <a:p>
            <a:pPr indent="-317500" lvl="0" marL="457200" rtl="0" algn="l">
              <a:spcBef>
                <a:spcPts val="0"/>
              </a:spcBef>
              <a:spcAft>
                <a:spcPts val="0"/>
              </a:spcAft>
              <a:buSzPts val="1400"/>
              <a:buChar char="❏"/>
            </a:pPr>
            <a:r>
              <a:rPr lang="en"/>
              <a:t>Improve their performance</a:t>
            </a:r>
            <a:endParaRPr/>
          </a:p>
          <a:p>
            <a:pPr indent="-317500" lvl="0" marL="457200" rtl="0" algn="l">
              <a:spcBef>
                <a:spcPts val="0"/>
              </a:spcBef>
              <a:spcAft>
                <a:spcPts val="0"/>
              </a:spcAft>
              <a:buSzPts val="1400"/>
              <a:buChar char="❏"/>
            </a:pPr>
            <a:r>
              <a:rPr lang="en"/>
              <a:t>All of the above</a:t>
            </a:r>
            <a:endParaRPr/>
          </a:p>
        </p:txBody>
      </p:sp>
      <p:sp>
        <p:nvSpPr>
          <p:cNvPr id="403" name="Google Shape;403;p53"/>
          <p:cNvSpPr txBox="1"/>
          <p:nvPr/>
        </p:nvSpPr>
        <p:spPr>
          <a:xfrm>
            <a:off x="405900" y="3197013"/>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not supervised learning</a:t>
            </a:r>
            <a:r>
              <a:rPr lang="en" sz="1800">
                <a:latin typeface="Roboto"/>
                <a:ea typeface="Roboto"/>
                <a:cs typeface="Roboto"/>
                <a:sym typeface="Roboto"/>
              </a:rPr>
              <a:t>?</a:t>
            </a:r>
            <a:endParaRPr sz="1800">
              <a:latin typeface="Roboto"/>
              <a:ea typeface="Roboto"/>
              <a:cs typeface="Roboto"/>
              <a:sym typeface="Roboto"/>
            </a:endParaRPr>
          </a:p>
        </p:txBody>
      </p:sp>
      <p:sp>
        <p:nvSpPr>
          <p:cNvPr id="404" name="Google Shape;404;p53"/>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Linear regression</a:t>
            </a:r>
            <a:endParaRPr/>
          </a:p>
          <a:p>
            <a:pPr indent="-317500" lvl="0" marL="457200" rtl="0" algn="l">
              <a:spcBef>
                <a:spcPts val="0"/>
              </a:spcBef>
              <a:spcAft>
                <a:spcPts val="0"/>
              </a:spcAft>
              <a:buSzPts val="1400"/>
              <a:buChar char="❏"/>
            </a:pPr>
            <a:r>
              <a:rPr lang="en"/>
              <a:t>Decision tree</a:t>
            </a:r>
            <a:endParaRPr/>
          </a:p>
          <a:p>
            <a:pPr indent="-317500" lvl="0" marL="457200" rtl="0" algn="l">
              <a:spcBef>
                <a:spcPts val="0"/>
              </a:spcBef>
              <a:spcAft>
                <a:spcPts val="0"/>
              </a:spcAft>
              <a:buSzPts val="1400"/>
              <a:buChar char="❏"/>
            </a:pPr>
            <a:r>
              <a:rPr lang="en"/>
              <a:t>Principal</a:t>
            </a:r>
            <a:r>
              <a:rPr lang="en"/>
              <a:t> Component Analysis</a:t>
            </a:r>
            <a:endParaRPr/>
          </a:p>
          <a:p>
            <a:pPr indent="-317500" lvl="0" marL="457200" rtl="0" algn="l">
              <a:spcBef>
                <a:spcPts val="0"/>
              </a:spcBef>
              <a:spcAft>
                <a:spcPts val="0"/>
              </a:spcAft>
              <a:buSzPts val="1400"/>
              <a:buChar char="❏"/>
            </a:pPr>
            <a:r>
              <a:rPr lang="en"/>
              <a:t>Support Vector Machine</a:t>
            </a:r>
            <a:endParaRPr/>
          </a:p>
        </p:txBody>
      </p:sp>
      <p:sp>
        <p:nvSpPr>
          <p:cNvPr id="405" name="Google Shape;405;p53"/>
          <p:cNvSpPr txBox="1"/>
          <p:nvPr/>
        </p:nvSpPr>
        <p:spPr>
          <a:xfrm>
            <a:off x="661900" y="8405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06" name="Google Shape;406;p53"/>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07" name="Google Shape;407;p53"/>
          <p:cNvSpPr txBox="1"/>
          <p:nvPr/>
        </p:nvSpPr>
        <p:spPr>
          <a:xfrm>
            <a:off x="661900" y="391545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000"/>
                                        <p:tgtEl>
                                          <p:spTgt spid="4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000"/>
                                        <p:tgtEl>
                                          <p:spTgt spid="4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16" name="Google Shape;116;p27"/>
          <p:cNvSpPr txBox="1"/>
          <p:nvPr>
            <p:ph type="title"/>
          </p:nvPr>
        </p:nvSpPr>
        <p:spPr>
          <a:xfrm>
            <a:off x="311700" y="1644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18" name="Google Shape;118;p27"/>
          <p:cNvSpPr txBox="1"/>
          <p:nvPr/>
        </p:nvSpPr>
        <p:spPr>
          <a:xfrm>
            <a:off x="1496300" y="1338475"/>
            <a:ext cx="7335900" cy="20319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2000">
                <a:latin typeface="Roboto"/>
                <a:ea typeface="Roboto"/>
                <a:cs typeface="Roboto"/>
                <a:sym typeface="Roboto"/>
              </a:rPr>
              <a:t>Overview of Artificial Intelligence and Machine Learning</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Key concepts in AI/ML</a:t>
            </a:r>
            <a:endParaRPr sz="2000">
              <a:latin typeface="Roboto"/>
              <a:ea typeface="Roboto"/>
              <a:cs typeface="Roboto"/>
              <a:sym typeface="Roboto"/>
            </a:endParaRPr>
          </a:p>
          <a:p>
            <a:pPr indent="0" lvl="0" marL="457200" rtl="0" algn="l">
              <a:spcBef>
                <a:spcPts val="0"/>
              </a:spcBef>
              <a:spcAft>
                <a:spcPts val="0"/>
              </a:spcAft>
              <a:buNone/>
            </a:pPr>
            <a:r>
              <a:t/>
            </a:r>
            <a:endParaRPr sz="2000">
              <a:latin typeface="Roboto"/>
              <a:ea typeface="Roboto"/>
              <a:cs typeface="Roboto"/>
              <a:sym typeface="Roboto"/>
            </a:endParaRPr>
          </a:p>
          <a:p>
            <a:pPr indent="0" lvl="0" marL="457200" rtl="0" algn="l">
              <a:spcBef>
                <a:spcPts val="0"/>
              </a:spcBef>
              <a:spcAft>
                <a:spcPts val="0"/>
              </a:spcAft>
              <a:buNone/>
            </a:pPr>
            <a:r>
              <a:rPr lang="en" sz="2000">
                <a:latin typeface="Roboto"/>
                <a:ea typeface="Roboto"/>
                <a:cs typeface="Roboto"/>
                <a:sym typeface="Roboto"/>
              </a:rPr>
              <a:t>Python AI/ML Ecosystem</a:t>
            </a:r>
            <a:endParaRPr sz="2000">
              <a:latin typeface="Roboto"/>
              <a:ea typeface="Roboto"/>
              <a:cs typeface="Roboto"/>
              <a:sym typeface="Roboto"/>
            </a:endParaRPr>
          </a:p>
          <a:p>
            <a:pPr indent="0" lvl="0" marL="0" rtl="0" algn="l">
              <a:spcBef>
                <a:spcPts val="0"/>
              </a:spcBef>
              <a:spcAft>
                <a:spcPts val="0"/>
              </a:spcAft>
              <a:buNone/>
            </a:pPr>
            <a:r>
              <a:t/>
            </a:r>
            <a:endParaRPr sz="2000">
              <a:latin typeface="Roboto"/>
              <a:ea typeface="Roboto"/>
              <a:cs typeface="Roboto"/>
              <a:sym typeface="Roboto"/>
            </a:endParaRPr>
          </a:p>
        </p:txBody>
      </p:sp>
      <p:pic>
        <p:nvPicPr>
          <p:cNvPr id="119" name="Google Shape;119;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pic>
        <p:nvPicPr>
          <p:cNvPr id="412" name="Google Shape;412;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3" name="Google Shape;413;p5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14" name="Google Shape;414;p54"/>
          <p:cNvSpPr txBox="1"/>
          <p:nvPr/>
        </p:nvSpPr>
        <p:spPr>
          <a:xfrm>
            <a:off x="311700" y="717650"/>
            <a:ext cx="86973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Artem Oppermann. </a:t>
            </a:r>
            <a:r>
              <a:rPr lang="en" sz="1600"/>
              <a:t>Artificial Intelligence vs. Machine Learning vs. Deep Learning. Oct 29, 2019. (</a:t>
            </a:r>
            <a:r>
              <a:rPr lang="en" sz="1600"/>
              <a:t>https://towardsdatascience.com/artificial-intelligence-vs-machine-learning-vs-deep-learning-2210ba8cc4ac)</a:t>
            </a:r>
            <a:endParaRPr sz="1600"/>
          </a:p>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1, 2.</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Greener, J.G., Kandathil, S.M., Moffat, L. et al. A guide to machine learning for biologists. Nat Rev Mol Cell Biol 23, 40–55 (2022). https://doi.org/10.1038/s41580-021-00407-0</a:t>
            </a:r>
            <a:endParaRPr sz="1600"/>
          </a:p>
        </p:txBody>
      </p:sp>
      <p:sp>
        <p:nvSpPr>
          <p:cNvPr id="415" name="Google Shape;415;p54"/>
          <p:cNvSpPr txBox="1"/>
          <p:nvPr>
            <p:ph idx="12" type="sldNum"/>
          </p:nvPr>
        </p:nvSpPr>
        <p:spPr>
          <a:xfrm>
            <a:off x="7810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25" name="Google Shape;125;p28"/>
          <p:cNvSpPr txBox="1"/>
          <p:nvPr>
            <p:ph type="title"/>
          </p:nvPr>
        </p:nvSpPr>
        <p:spPr>
          <a:xfrm>
            <a:off x="311700" y="20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Overview of Artificial Intelligence (AI)</a:t>
            </a:r>
            <a:endParaRPr>
              <a:solidFill>
                <a:srgbClr val="4A86E8"/>
              </a:solidFill>
            </a:endParaRPr>
          </a:p>
        </p:txBody>
      </p:sp>
      <p:grpSp>
        <p:nvGrpSpPr>
          <p:cNvPr id="126" name="Google Shape;126;p28"/>
          <p:cNvGrpSpPr/>
          <p:nvPr/>
        </p:nvGrpSpPr>
        <p:grpSpPr>
          <a:xfrm>
            <a:off x="435815" y="1115625"/>
            <a:ext cx="8400467" cy="3416400"/>
            <a:chOff x="431925" y="1304875"/>
            <a:chExt cx="2628925" cy="3416400"/>
          </a:xfrm>
        </p:grpSpPr>
        <p:sp>
          <p:nvSpPr>
            <p:cNvPr id="127" name="Google Shape;127;p28"/>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sp>
          <p:nvSpPr>
            <p:cNvPr id="128" name="Google Shape;128;p28"/>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1155CC"/>
                </a:solidFill>
              </a:endParaRPr>
            </a:p>
          </p:txBody>
        </p:sp>
      </p:grpSp>
      <p:sp>
        <p:nvSpPr>
          <p:cNvPr id="129" name="Google Shape;129;p28"/>
          <p:cNvSpPr txBox="1"/>
          <p:nvPr>
            <p:ph idx="4294967295" type="body"/>
          </p:nvPr>
        </p:nvSpPr>
        <p:spPr>
          <a:xfrm>
            <a:off x="650705" y="1115625"/>
            <a:ext cx="79707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is AI?</a:t>
            </a:r>
            <a:endParaRPr>
              <a:solidFill>
                <a:schemeClr val="lt1"/>
              </a:solidFill>
            </a:endParaRPr>
          </a:p>
        </p:txBody>
      </p:sp>
      <p:sp>
        <p:nvSpPr>
          <p:cNvPr id="130" name="Google Shape;130;p28"/>
          <p:cNvSpPr txBox="1"/>
          <p:nvPr>
            <p:ph idx="4294967295" type="body"/>
          </p:nvPr>
        </p:nvSpPr>
        <p:spPr>
          <a:xfrm>
            <a:off x="676050" y="1850300"/>
            <a:ext cx="7945200" cy="2424900"/>
          </a:xfrm>
          <a:prstGeom prst="rect">
            <a:avLst/>
          </a:prstGeom>
        </p:spPr>
        <p:txBody>
          <a:bodyPr anchorCtr="0" anchor="t" bIns="91425" lIns="91425" spcFirstLastPara="1" rIns="91425" wrap="square" tIns="91425">
            <a:normAutofit lnSpcReduction="20000"/>
          </a:bodyPr>
          <a:lstStyle/>
          <a:p>
            <a:pPr indent="-330200" lvl="0" marL="457200" rtl="0" algn="l">
              <a:spcBef>
                <a:spcPts val="0"/>
              </a:spcBef>
              <a:spcAft>
                <a:spcPts val="0"/>
              </a:spcAft>
              <a:buSzPts val="1600"/>
              <a:buChar char="●"/>
            </a:pPr>
            <a:r>
              <a:rPr lang="en" sz="1600"/>
              <a:t>“The science and engineering of making intelligent machines, especially intelligent computer programs”. - John McCarthy.</a:t>
            </a:r>
            <a:endParaRPr sz="1600"/>
          </a:p>
          <a:p>
            <a:pPr indent="-330200" lvl="0" marL="457200" rtl="0" algn="l">
              <a:spcBef>
                <a:spcPts val="0"/>
              </a:spcBef>
              <a:spcAft>
                <a:spcPts val="0"/>
              </a:spcAft>
              <a:buSzPts val="1600"/>
              <a:buChar char="●"/>
            </a:pPr>
            <a:r>
              <a:rPr lang="en" sz="1600"/>
              <a:t>W</a:t>
            </a:r>
            <a:r>
              <a:rPr lang="en" sz="1600"/>
              <a:t>hile exploiting the power of the computer systems, h</a:t>
            </a:r>
            <a:r>
              <a:rPr lang="en" sz="1600"/>
              <a:t>umans have been wondering “Can a machine think and behave like humans do?” </a:t>
            </a:r>
            <a:endParaRPr sz="1600"/>
          </a:p>
          <a:p>
            <a:pPr indent="-330200" lvl="0" marL="457200" rtl="0" algn="l">
              <a:spcBef>
                <a:spcPts val="0"/>
              </a:spcBef>
              <a:spcAft>
                <a:spcPts val="0"/>
              </a:spcAft>
              <a:buSzPts val="1600"/>
              <a:buChar char="●"/>
            </a:pPr>
            <a:r>
              <a:rPr lang="en" sz="1600"/>
              <a:t>AI is about </a:t>
            </a:r>
            <a:r>
              <a:rPr lang="en" sz="1600"/>
              <a:t>making a computer, a computer-controlled robot, or a software think intelligently in a way similar to how humans think.</a:t>
            </a:r>
            <a:endParaRPr sz="1600"/>
          </a:p>
          <a:p>
            <a:pPr indent="-330200" lvl="0" marL="457200" rtl="0" algn="l">
              <a:spcBef>
                <a:spcPts val="0"/>
              </a:spcBef>
              <a:spcAft>
                <a:spcPts val="0"/>
              </a:spcAft>
              <a:buSzPts val="1600"/>
              <a:buChar char="●"/>
            </a:pPr>
            <a:r>
              <a:rPr lang="en" sz="1600"/>
              <a:t>The g</a:t>
            </a:r>
            <a:r>
              <a:rPr lang="en" sz="1600"/>
              <a:t>oal of AI has been to create the systems that can understand, think, learn, and behave like humans.</a:t>
            </a:r>
            <a:endParaRPr sz="1600"/>
          </a:p>
          <a:p>
            <a:pPr indent="0" lvl="0" marL="457200" rtl="0" algn="l">
              <a:spcBef>
                <a:spcPts val="1200"/>
              </a:spcBef>
              <a:spcAft>
                <a:spcPts val="1200"/>
              </a:spcAft>
              <a:buNone/>
            </a:pPr>
            <a:r>
              <a:t/>
            </a:r>
            <a:endParaRPr sz="1600"/>
          </a:p>
        </p:txBody>
      </p:sp>
      <p:sp>
        <p:nvSpPr>
          <p:cNvPr id="131" name="Google Shape;131;p28"/>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9"/>
          <p:cNvPicPr preferRelativeResize="0"/>
          <p:nvPr/>
        </p:nvPicPr>
        <p:blipFill>
          <a:blip r:embed="rId3">
            <a:alphaModFix/>
          </a:blip>
          <a:stretch>
            <a:fillRect/>
          </a:stretch>
        </p:blipFill>
        <p:spPr>
          <a:xfrm>
            <a:off x="1455550" y="1291225"/>
            <a:ext cx="6460991" cy="3258100"/>
          </a:xfrm>
          <a:prstGeom prst="rect">
            <a:avLst/>
          </a:prstGeom>
          <a:noFill/>
          <a:ln>
            <a:noFill/>
          </a:ln>
        </p:spPr>
      </p:pic>
      <p:pic>
        <p:nvPicPr>
          <p:cNvPr id="137" name="Google Shape;137;p29"/>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38" name="Google Shape;138;p29"/>
          <p:cNvSpPr txBox="1"/>
          <p:nvPr>
            <p:ph type="title"/>
          </p:nvPr>
        </p:nvSpPr>
        <p:spPr>
          <a:xfrm>
            <a:off x="236875" y="14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Contributes to AI?</a:t>
            </a:r>
            <a:endParaRPr>
              <a:solidFill>
                <a:srgbClr val="4A86E8"/>
              </a:solidFill>
            </a:endParaRPr>
          </a:p>
        </p:txBody>
      </p:sp>
      <p:sp>
        <p:nvSpPr>
          <p:cNvPr id="139" name="Google Shape;139;p29"/>
          <p:cNvSpPr txBox="1"/>
          <p:nvPr/>
        </p:nvSpPr>
        <p:spPr>
          <a:xfrm>
            <a:off x="1583238" y="4042013"/>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40" name="Google Shape;140;p29"/>
          <p:cNvSpPr txBox="1"/>
          <p:nvPr>
            <p:ph idx="4294967295" type="body"/>
          </p:nvPr>
        </p:nvSpPr>
        <p:spPr>
          <a:xfrm>
            <a:off x="2453347" y="718475"/>
            <a:ext cx="3713100" cy="461400"/>
          </a:xfrm>
          <a:prstGeom prst="rect">
            <a:avLst/>
          </a:prstGeom>
          <a:solidFill>
            <a:schemeClr val="accent2"/>
          </a:solidFill>
          <a:ln cap="flat" cmpd="sng" w="9525">
            <a:solidFill>
              <a:schemeClr val="dk1"/>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lt1"/>
                </a:solidFill>
              </a:rPr>
              <a:t>Multidisciplinary field</a:t>
            </a:r>
            <a:endParaRPr>
              <a:solidFill>
                <a:schemeClr val="lt1"/>
              </a:solidFill>
            </a:endParaRPr>
          </a:p>
        </p:txBody>
      </p:sp>
      <p:sp>
        <p:nvSpPr>
          <p:cNvPr id="141" name="Google Shape;141;p29"/>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47" name="Google Shape;147;p30"/>
          <p:cNvSpPr txBox="1"/>
          <p:nvPr>
            <p:ph idx="4294967295" type="body"/>
          </p:nvPr>
        </p:nvSpPr>
        <p:spPr>
          <a:xfrm>
            <a:off x="360788" y="1291225"/>
            <a:ext cx="29571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What Contributes to AI?</a:t>
            </a:r>
            <a:endParaRPr>
              <a:solidFill>
                <a:schemeClr val="lt1"/>
              </a:solidFill>
            </a:endParaRPr>
          </a:p>
        </p:txBody>
      </p:sp>
      <p:sp>
        <p:nvSpPr>
          <p:cNvPr id="148" name="Google Shape;148;p30"/>
          <p:cNvSpPr txBox="1"/>
          <p:nvPr>
            <p:ph type="title"/>
          </p:nvPr>
        </p:nvSpPr>
        <p:spPr>
          <a:xfrm>
            <a:off x="311700" y="9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are the AI applications?</a:t>
            </a:r>
            <a:endParaRPr>
              <a:solidFill>
                <a:srgbClr val="4A86E8"/>
              </a:solidFill>
            </a:endParaRPr>
          </a:p>
        </p:txBody>
      </p:sp>
      <p:sp>
        <p:nvSpPr>
          <p:cNvPr id="149" name="Google Shape;149;p3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50" name="Google Shape;150;p30"/>
          <p:cNvPicPr preferRelativeResize="0"/>
          <p:nvPr/>
        </p:nvPicPr>
        <p:blipFill>
          <a:blip r:embed="rId4">
            <a:alphaModFix/>
          </a:blip>
          <a:stretch>
            <a:fillRect/>
          </a:stretch>
        </p:blipFill>
        <p:spPr>
          <a:xfrm>
            <a:off x="2139526" y="639563"/>
            <a:ext cx="4507200" cy="3864375"/>
          </a:xfrm>
          <a:prstGeom prst="rect">
            <a:avLst/>
          </a:prstGeom>
          <a:noFill/>
          <a:ln>
            <a:noFill/>
          </a:ln>
        </p:spPr>
      </p:pic>
      <p:sp>
        <p:nvSpPr>
          <p:cNvPr id="151" name="Google Shape;151;p30"/>
          <p:cNvSpPr txBox="1"/>
          <p:nvPr/>
        </p:nvSpPr>
        <p:spPr>
          <a:xfrm>
            <a:off x="7230300" y="4250675"/>
            <a:ext cx="1913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3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57" name="Google Shape;15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AI vs. ML vs. DL</a:t>
            </a:r>
            <a:endParaRPr>
              <a:solidFill>
                <a:srgbClr val="4A86E8"/>
              </a:solidFill>
            </a:endParaRPr>
          </a:p>
        </p:txBody>
      </p:sp>
      <p:pic>
        <p:nvPicPr>
          <p:cNvPr id="158" name="Google Shape;158;p31"/>
          <p:cNvPicPr preferRelativeResize="0"/>
          <p:nvPr/>
        </p:nvPicPr>
        <p:blipFill>
          <a:blip r:embed="rId4">
            <a:alphaModFix/>
          </a:blip>
          <a:stretch>
            <a:fillRect/>
          </a:stretch>
        </p:blipFill>
        <p:spPr>
          <a:xfrm>
            <a:off x="5257300" y="792675"/>
            <a:ext cx="3353200" cy="3024194"/>
          </a:xfrm>
          <a:prstGeom prst="rect">
            <a:avLst/>
          </a:prstGeom>
          <a:noFill/>
          <a:ln>
            <a:noFill/>
          </a:ln>
        </p:spPr>
      </p:pic>
      <p:pic>
        <p:nvPicPr>
          <p:cNvPr id="159" name="Google Shape;159;p31"/>
          <p:cNvPicPr preferRelativeResize="0"/>
          <p:nvPr/>
        </p:nvPicPr>
        <p:blipFill>
          <a:blip r:embed="rId5">
            <a:alphaModFix/>
          </a:blip>
          <a:stretch>
            <a:fillRect/>
          </a:stretch>
        </p:blipFill>
        <p:spPr>
          <a:xfrm>
            <a:off x="311700" y="1265450"/>
            <a:ext cx="4945600" cy="2472800"/>
          </a:xfrm>
          <a:prstGeom prst="rect">
            <a:avLst/>
          </a:prstGeom>
          <a:noFill/>
          <a:ln>
            <a:noFill/>
          </a:ln>
        </p:spPr>
      </p:pic>
      <p:sp>
        <p:nvSpPr>
          <p:cNvPr id="160" name="Google Shape;160;p31"/>
          <p:cNvSpPr txBox="1"/>
          <p:nvPr/>
        </p:nvSpPr>
        <p:spPr>
          <a:xfrm>
            <a:off x="3574450" y="4094025"/>
            <a:ext cx="253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(Oppermann, 2019)</a:t>
            </a:r>
            <a:endParaRPr>
              <a:latin typeface="Roboto"/>
              <a:ea typeface="Roboto"/>
              <a:cs typeface="Roboto"/>
              <a:sym typeface="Roboto"/>
            </a:endParaRPr>
          </a:p>
        </p:txBody>
      </p:sp>
      <p:sp>
        <p:nvSpPr>
          <p:cNvPr id="161" name="Google Shape;161;p31"/>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2"/>
          <p:cNvPicPr preferRelativeResize="0"/>
          <p:nvPr/>
        </p:nvPicPr>
        <p:blipFill>
          <a:blip r:embed="rId3">
            <a:alphaModFix/>
          </a:blip>
          <a:stretch>
            <a:fillRect/>
          </a:stretch>
        </p:blipFill>
        <p:spPr>
          <a:xfrm>
            <a:off x="0" y="4706775"/>
            <a:ext cx="9144000" cy="433200"/>
          </a:xfrm>
          <a:prstGeom prst="rect">
            <a:avLst/>
          </a:prstGeom>
          <a:noFill/>
          <a:ln>
            <a:noFill/>
          </a:ln>
        </p:spPr>
      </p:pic>
      <p:grpSp>
        <p:nvGrpSpPr>
          <p:cNvPr id="167" name="Google Shape;167;p32"/>
          <p:cNvGrpSpPr/>
          <p:nvPr/>
        </p:nvGrpSpPr>
        <p:grpSpPr>
          <a:xfrm>
            <a:off x="311688" y="1369194"/>
            <a:ext cx="4161325" cy="2879684"/>
            <a:chOff x="431925" y="1304875"/>
            <a:chExt cx="2628925" cy="3416400"/>
          </a:xfrm>
        </p:grpSpPr>
        <p:sp>
          <p:nvSpPr>
            <p:cNvPr id="168" name="Google Shape;168;p32"/>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2"/>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32"/>
          <p:cNvSpPr txBox="1"/>
          <p:nvPr>
            <p:ph idx="4294967295" type="body"/>
          </p:nvPr>
        </p:nvSpPr>
        <p:spPr>
          <a:xfrm>
            <a:off x="833225" y="1369200"/>
            <a:ext cx="2957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Traditional </a:t>
            </a:r>
            <a:r>
              <a:rPr b="1" lang="en" sz="1600">
                <a:solidFill>
                  <a:schemeClr val="lt1"/>
                </a:solidFill>
              </a:rPr>
              <a:t>Paradigm</a:t>
            </a:r>
            <a:r>
              <a:rPr b="1" lang="en" sz="1600">
                <a:solidFill>
                  <a:schemeClr val="lt1"/>
                </a:solidFill>
              </a:rPr>
              <a:t> </a:t>
            </a:r>
            <a:endParaRPr b="1" sz="1600">
              <a:solidFill>
                <a:schemeClr val="lt1"/>
              </a:solidFill>
            </a:endParaRPr>
          </a:p>
        </p:txBody>
      </p:sp>
      <p:sp>
        <p:nvSpPr>
          <p:cNvPr id="171" name="Google Shape;171;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Data Driven Decision Making</a:t>
            </a:r>
            <a:endParaRPr>
              <a:solidFill>
                <a:srgbClr val="4A86E8"/>
              </a:solidFill>
            </a:endParaRPr>
          </a:p>
        </p:txBody>
      </p:sp>
      <p:grpSp>
        <p:nvGrpSpPr>
          <p:cNvPr id="172" name="Google Shape;172;p32"/>
          <p:cNvGrpSpPr/>
          <p:nvPr/>
        </p:nvGrpSpPr>
        <p:grpSpPr>
          <a:xfrm>
            <a:off x="4584544" y="1369203"/>
            <a:ext cx="4285710" cy="2879684"/>
            <a:chOff x="3320450" y="1304875"/>
            <a:chExt cx="2632500" cy="3416400"/>
          </a:xfrm>
        </p:grpSpPr>
        <p:sp>
          <p:nvSpPr>
            <p:cNvPr id="173" name="Google Shape;173;p32"/>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32"/>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32"/>
          <p:cNvSpPr txBox="1"/>
          <p:nvPr>
            <p:ph idx="4294967295" type="body"/>
          </p:nvPr>
        </p:nvSpPr>
        <p:spPr>
          <a:xfrm>
            <a:off x="4870847" y="1369200"/>
            <a:ext cx="3713100" cy="46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600">
                <a:solidFill>
                  <a:schemeClr val="lt1"/>
                </a:solidFill>
              </a:rPr>
              <a:t>Machine Learning Paradigm</a:t>
            </a:r>
            <a:endParaRPr b="1" sz="1600">
              <a:solidFill>
                <a:schemeClr val="lt1"/>
              </a:solidFill>
            </a:endParaRPr>
          </a:p>
        </p:txBody>
      </p:sp>
      <p:sp>
        <p:nvSpPr>
          <p:cNvPr id="176" name="Google Shape;176;p32"/>
          <p:cNvSpPr txBox="1"/>
          <p:nvPr/>
        </p:nvSpPr>
        <p:spPr>
          <a:xfrm>
            <a:off x="3407000" y="4234988"/>
            <a:ext cx="2203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Sarkar et al. 2018</a:t>
            </a:r>
            <a:r>
              <a:rPr lang="en">
                <a:latin typeface="Roboto"/>
                <a:ea typeface="Roboto"/>
                <a:cs typeface="Roboto"/>
                <a:sym typeface="Roboto"/>
              </a:rPr>
              <a:t>)</a:t>
            </a:r>
            <a:endParaRPr>
              <a:latin typeface="Roboto"/>
              <a:ea typeface="Roboto"/>
              <a:cs typeface="Roboto"/>
              <a:sym typeface="Roboto"/>
            </a:endParaRPr>
          </a:p>
        </p:txBody>
      </p:sp>
      <p:sp>
        <p:nvSpPr>
          <p:cNvPr id="177" name="Google Shape;177;p32"/>
          <p:cNvSpPr txBox="1"/>
          <p:nvPr/>
        </p:nvSpPr>
        <p:spPr>
          <a:xfrm>
            <a:off x="248600" y="621888"/>
            <a:ext cx="8520600" cy="7473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SzPts val="1700"/>
              <a:buChar char="●"/>
            </a:pPr>
            <a:r>
              <a:rPr lang="en" sz="1700"/>
              <a:t>The art and science of leveraging data to get actionable insights and make better decisions is known as making data-driven decisions.</a:t>
            </a:r>
            <a:endParaRPr sz="1700">
              <a:latin typeface="Roboto"/>
              <a:ea typeface="Roboto"/>
              <a:cs typeface="Roboto"/>
              <a:sym typeface="Roboto"/>
            </a:endParaRPr>
          </a:p>
        </p:txBody>
      </p:sp>
      <p:pic>
        <p:nvPicPr>
          <p:cNvPr id="178" name="Google Shape;178;p32"/>
          <p:cNvPicPr preferRelativeResize="0"/>
          <p:nvPr/>
        </p:nvPicPr>
        <p:blipFill>
          <a:blip r:embed="rId4">
            <a:alphaModFix/>
          </a:blip>
          <a:stretch>
            <a:fillRect/>
          </a:stretch>
        </p:blipFill>
        <p:spPr>
          <a:xfrm>
            <a:off x="353238" y="2468137"/>
            <a:ext cx="3917075" cy="1695250"/>
          </a:xfrm>
          <a:prstGeom prst="rect">
            <a:avLst/>
          </a:prstGeom>
          <a:noFill/>
          <a:ln>
            <a:noFill/>
          </a:ln>
        </p:spPr>
      </p:pic>
      <p:pic>
        <p:nvPicPr>
          <p:cNvPr id="179" name="Google Shape;179;p32"/>
          <p:cNvPicPr preferRelativeResize="0"/>
          <p:nvPr/>
        </p:nvPicPr>
        <p:blipFill>
          <a:blip r:embed="rId5">
            <a:alphaModFix/>
          </a:blip>
          <a:stretch>
            <a:fillRect/>
          </a:stretch>
        </p:blipFill>
        <p:spPr>
          <a:xfrm>
            <a:off x="4822520" y="2644187"/>
            <a:ext cx="3809777" cy="1519200"/>
          </a:xfrm>
          <a:prstGeom prst="rect">
            <a:avLst/>
          </a:prstGeom>
          <a:noFill/>
          <a:ln>
            <a:noFill/>
          </a:ln>
        </p:spPr>
      </p:pic>
      <p:sp>
        <p:nvSpPr>
          <p:cNvPr id="180" name="Google Shape;180;p32"/>
          <p:cNvSpPr txBox="1"/>
          <p:nvPr>
            <p:ph idx="12" type="sldNum"/>
          </p:nvPr>
        </p:nvSpPr>
        <p:spPr>
          <a:xfrm>
            <a:off x="8" y="472656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81" name="Google Shape;181;p32"/>
          <p:cNvSpPr txBox="1"/>
          <p:nvPr/>
        </p:nvSpPr>
        <p:spPr>
          <a:xfrm>
            <a:off x="391512" y="1786050"/>
            <a:ext cx="4001700" cy="52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100">
                <a:solidFill>
                  <a:schemeClr val="dk1"/>
                </a:solidFill>
                <a:latin typeface="Roboto"/>
                <a:ea typeface="Roboto"/>
                <a:cs typeface="Roboto"/>
                <a:sym typeface="Roboto"/>
              </a:rPr>
              <a:t>Programs (logics, rules, codes) enable computers to work on data, perform computations, and generate output.</a:t>
            </a:r>
            <a:endParaRPr sz="1000">
              <a:solidFill>
                <a:schemeClr val="dk1"/>
              </a:solidFill>
              <a:latin typeface="Roboto"/>
              <a:ea typeface="Roboto"/>
              <a:cs typeface="Roboto"/>
              <a:sym typeface="Roboto"/>
            </a:endParaRPr>
          </a:p>
        </p:txBody>
      </p:sp>
      <p:sp>
        <p:nvSpPr>
          <p:cNvPr id="182" name="Google Shape;182;p32"/>
          <p:cNvSpPr txBox="1"/>
          <p:nvPr/>
        </p:nvSpPr>
        <p:spPr>
          <a:xfrm>
            <a:off x="4678574" y="1786050"/>
            <a:ext cx="4001700" cy="954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000">
                <a:solidFill>
                  <a:schemeClr val="dk1"/>
                </a:solidFill>
                <a:latin typeface="Roboto"/>
                <a:ea typeface="Roboto"/>
                <a:cs typeface="Roboto"/>
                <a:sym typeface="Roboto"/>
              </a:rPr>
              <a:t>Use input data and expected outputs to learn inherent patterns in the data that would help in building a model </a:t>
            </a:r>
            <a:r>
              <a:rPr lang="en" sz="1000">
                <a:solidFill>
                  <a:schemeClr val="dk1"/>
                </a:solidFill>
                <a:latin typeface="Roboto"/>
                <a:ea typeface="Roboto"/>
                <a:cs typeface="Roboto"/>
                <a:sym typeface="Roboto"/>
              </a:rPr>
              <a:t>analogous</a:t>
            </a:r>
            <a:r>
              <a:rPr lang="en" sz="1000">
                <a:solidFill>
                  <a:schemeClr val="dk1"/>
                </a:solidFill>
                <a:latin typeface="Roboto"/>
                <a:ea typeface="Roboto"/>
                <a:cs typeface="Roboto"/>
                <a:sym typeface="Roboto"/>
              </a:rPr>
              <a:t> to a computer program, which would help in making data-driven decisions in the future (predict or tell us the output) for new input data points by using its knowledge or experience.</a:t>
            </a:r>
            <a:endParaRPr sz="1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8" name="Google Shape;188;p33"/>
          <p:cNvSpPr txBox="1"/>
          <p:nvPr>
            <p:ph type="title"/>
          </p:nvPr>
        </p:nvSpPr>
        <p:spPr>
          <a:xfrm>
            <a:off x="311700" y="161125"/>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Machine Learning?</a:t>
            </a:r>
            <a:endParaRPr>
              <a:solidFill>
                <a:srgbClr val="4A86E8"/>
              </a:solidFill>
            </a:endParaRPr>
          </a:p>
        </p:txBody>
      </p:sp>
      <p:sp>
        <p:nvSpPr>
          <p:cNvPr id="189" name="Google Shape;189;p33"/>
          <p:cNvSpPr/>
          <p:nvPr/>
        </p:nvSpPr>
        <p:spPr>
          <a:xfrm>
            <a:off x="433613" y="1701250"/>
            <a:ext cx="2469300" cy="607800"/>
          </a:xfrm>
          <a:prstGeom prst="homePlate">
            <a:avLst>
              <a:gd fmla="val 0" name="adj"/>
            </a:avLst>
          </a:prstGeom>
          <a:solidFill>
            <a:srgbClr val="B4A7D6"/>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0" name="Google Shape;190;p33"/>
          <p:cNvSpPr txBox="1"/>
          <p:nvPr>
            <p:ph idx="4294967295" type="body"/>
          </p:nvPr>
        </p:nvSpPr>
        <p:spPr>
          <a:xfrm>
            <a:off x="433613" y="1847951"/>
            <a:ext cx="2257200" cy="314400"/>
          </a:xfrm>
          <a:prstGeom prst="rect">
            <a:avLst/>
          </a:prstGeom>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Task, T</a:t>
            </a:r>
            <a:endParaRPr b="1" sz="1290">
              <a:solidFill>
                <a:schemeClr val="lt1"/>
              </a:solidFill>
            </a:endParaRPr>
          </a:p>
        </p:txBody>
      </p:sp>
      <p:sp>
        <p:nvSpPr>
          <p:cNvPr id="191" name="Google Shape;191;p33"/>
          <p:cNvSpPr txBox="1"/>
          <p:nvPr>
            <p:ph idx="4294967295" type="body"/>
          </p:nvPr>
        </p:nvSpPr>
        <p:spPr>
          <a:xfrm>
            <a:off x="424025" y="2309050"/>
            <a:ext cx="2471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Exact problem to solve</a:t>
            </a:r>
            <a:endParaRPr b="1" sz="1400"/>
          </a:p>
          <a:p>
            <a:pPr indent="-316985" lvl="0" marL="457200" rtl="0" algn="l">
              <a:spcBef>
                <a:spcPts val="800"/>
              </a:spcBef>
              <a:spcAft>
                <a:spcPts val="0"/>
              </a:spcAft>
              <a:buSzPts val="1392"/>
              <a:buChar char="●"/>
            </a:pPr>
            <a:r>
              <a:rPr lang="en" sz="1391"/>
              <a:t>Classification </a:t>
            </a:r>
            <a:r>
              <a:rPr lang="en" sz="1391"/>
              <a:t>or categorization</a:t>
            </a:r>
            <a:endParaRPr sz="1391"/>
          </a:p>
          <a:p>
            <a:pPr indent="-316985" lvl="0" marL="457200" rtl="0" algn="l">
              <a:spcBef>
                <a:spcPts val="0"/>
              </a:spcBef>
              <a:spcAft>
                <a:spcPts val="0"/>
              </a:spcAft>
              <a:buSzPts val="1392"/>
              <a:buChar char="●"/>
            </a:pPr>
            <a:r>
              <a:rPr lang="en" sz="1391"/>
              <a:t>Regression</a:t>
            </a:r>
            <a:endParaRPr sz="1391"/>
          </a:p>
          <a:p>
            <a:pPr indent="-316985" lvl="0" marL="457200" rtl="0" algn="l">
              <a:spcBef>
                <a:spcPts val="0"/>
              </a:spcBef>
              <a:spcAft>
                <a:spcPts val="0"/>
              </a:spcAft>
              <a:buSzPts val="1392"/>
              <a:buChar char="●"/>
            </a:pPr>
            <a:r>
              <a:rPr lang="en" sz="1391"/>
              <a:t>Anomaly </a:t>
            </a:r>
            <a:r>
              <a:rPr lang="en" sz="1391"/>
              <a:t>detection</a:t>
            </a:r>
            <a:endParaRPr sz="1391"/>
          </a:p>
          <a:p>
            <a:pPr indent="-316985" lvl="0" marL="457200" rtl="0" algn="l">
              <a:spcBef>
                <a:spcPts val="0"/>
              </a:spcBef>
              <a:spcAft>
                <a:spcPts val="0"/>
              </a:spcAft>
              <a:buSzPts val="1392"/>
              <a:buChar char="●"/>
            </a:pPr>
            <a:r>
              <a:rPr lang="en" sz="1391"/>
              <a:t>Translation</a:t>
            </a:r>
            <a:endParaRPr sz="1391"/>
          </a:p>
          <a:p>
            <a:pPr indent="-316985" lvl="0" marL="457200" rtl="0" algn="l">
              <a:spcBef>
                <a:spcPts val="0"/>
              </a:spcBef>
              <a:spcAft>
                <a:spcPts val="0"/>
              </a:spcAft>
              <a:buSzPts val="1392"/>
              <a:buChar char="●"/>
            </a:pPr>
            <a:r>
              <a:rPr lang="en" sz="1391"/>
              <a:t>Clustering or grouping</a:t>
            </a:r>
            <a:endParaRPr sz="1391"/>
          </a:p>
          <a:p>
            <a:pPr indent="-316985" lvl="0" marL="457200" rtl="0" algn="l">
              <a:spcBef>
                <a:spcPts val="0"/>
              </a:spcBef>
              <a:spcAft>
                <a:spcPts val="0"/>
              </a:spcAft>
              <a:buSzPts val="1392"/>
              <a:buChar char="●"/>
            </a:pPr>
            <a:r>
              <a:rPr lang="en" sz="1391"/>
              <a:t>Transcriptions</a:t>
            </a:r>
            <a:endParaRPr sz="1391"/>
          </a:p>
        </p:txBody>
      </p:sp>
      <p:sp>
        <p:nvSpPr>
          <p:cNvPr id="192" name="Google Shape;192;p33"/>
          <p:cNvSpPr/>
          <p:nvPr/>
        </p:nvSpPr>
        <p:spPr>
          <a:xfrm>
            <a:off x="3046039" y="1701250"/>
            <a:ext cx="2760600" cy="607800"/>
          </a:xfrm>
          <a:prstGeom prst="chevron">
            <a:avLst>
              <a:gd fmla="val 0" name="adj"/>
            </a:avLst>
          </a:prstGeom>
          <a:solidFill>
            <a:srgbClr val="D5A6BD"/>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3" name="Google Shape;193;p33"/>
          <p:cNvSpPr txBox="1"/>
          <p:nvPr>
            <p:ph idx="4294967295" type="body"/>
          </p:nvPr>
        </p:nvSpPr>
        <p:spPr>
          <a:xfrm>
            <a:off x="3046050" y="1847950"/>
            <a:ext cx="27186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Experience, E</a:t>
            </a:r>
            <a:endParaRPr b="1" sz="1290">
              <a:solidFill>
                <a:schemeClr val="lt1"/>
              </a:solidFill>
            </a:endParaRPr>
          </a:p>
        </p:txBody>
      </p:sp>
      <p:sp>
        <p:nvSpPr>
          <p:cNvPr id="194" name="Google Shape;194;p33"/>
          <p:cNvSpPr txBox="1"/>
          <p:nvPr>
            <p:ph idx="4294967295" type="body"/>
          </p:nvPr>
        </p:nvSpPr>
        <p:spPr>
          <a:xfrm>
            <a:off x="3037650" y="2309050"/>
            <a:ext cx="2903700" cy="235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t>Learning algorithm or model learns </a:t>
            </a:r>
            <a:r>
              <a:rPr b="1" lang="en" sz="1400"/>
              <a:t>inherent</a:t>
            </a:r>
            <a:r>
              <a:rPr b="1" lang="en" sz="1400"/>
              <a:t> pattern from data</a:t>
            </a:r>
            <a:endParaRPr sz="1400"/>
          </a:p>
          <a:p>
            <a:pPr indent="-317500" lvl="0" marL="457200" rtl="0" algn="l">
              <a:spcBef>
                <a:spcPts val="800"/>
              </a:spcBef>
              <a:spcAft>
                <a:spcPts val="0"/>
              </a:spcAft>
              <a:buSzPts val="1400"/>
              <a:buChar char="●"/>
            </a:pPr>
            <a:r>
              <a:rPr lang="en" sz="1400"/>
              <a:t>supervised learning</a:t>
            </a:r>
            <a:endParaRPr sz="1400"/>
          </a:p>
          <a:p>
            <a:pPr indent="-317500" lvl="0" marL="457200" rtl="0" algn="l">
              <a:spcBef>
                <a:spcPts val="0"/>
              </a:spcBef>
              <a:spcAft>
                <a:spcPts val="0"/>
              </a:spcAft>
              <a:buSzPts val="1400"/>
              <a:buChar char="●"/>
            </a:pPr>
            <a:r>
              <a:rPr lang="en" sz="1400"/>
              <a:t>Unsupervised learning</a:t>
            </a:r>
            <a:endParaRPr sz="1400"/>
          </a:p>
          <a:p>
            <a:pPr indent="-317500" lvl="0" marL="457200" rtl="0" algn="l">
              <a:spcBef>
                <a:spcPts val="0"/>
              </a:spcBef>
              <a:spcAft>
                <a:spcPts val="0"/>
              </a:spcAft>
              <a:buSzPts val="1400"/>
              <a:buChar char="●"/>
            </a:pPr>
            <a:r>
              <a:rPr lang="en" sz="1400"/>
              <a:t>Reinforcement</a:t>
            </a:r>
            <a:r>
              <a:rPr lang="en" sz="1400"/>
              <a:t> learning</a:t>
            </a:r>
            <a:endParaRPr sz="1400"/>
          </a:p>
        </p:txBody>
      </p:sp>
      <p:sp>
        <p:nvSpPr>
          <p:cNvPr id="195" name="Google Shape;195;p33"/>
          <p:cNvSpPr/>
          <p:nvPr/>
        </p:nvSpPr>
        <p:spPr>
          <a:xfrm>
            <a:off x="5949764" y="1701250"/>
            <a:ext cx="2760600" cy="607800"/>
          </a:xfrm>
          <a:prstGeom prst="chevron">
            <a:avLst>
              <a:gd fmla="val 0" name="adj"/>
            </a:avLst>
          </a:prstGeom>
          <a:solidFill>
            <a:srgbClr val="A64D79"/>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96" name="Google Shape;196;p33"/>
          <p:cNvSpPr txBox="1"/>
          <p:nvPr>
            <p:ph idx="4294967295" type="body"/>
          </p:nvPr>
        </p:nvSpPr>
        <p:spPr>
          <a:xfrm>
            <a:off x="6255495" y="1847951"/>
            <a:ext cx="2257200" cy="314400"/>
          </a:xfrm>
          <a:prstGeom prst="rect">
            <a:avLst/>
          </a:prstGeom>
        </p:spPr>
        <p:txBody>
          <a:bodyPr anchorCtr="0" anchor="ctr" bIns="91425" lIns="91425" spcFirstLastPara="1" rIns="91425" wrap="square" tIns="91425">
            <a:noAutofit/>
          </a:bodyPr>
          <a:lstStyle/>
          <a:p>
            <a:pPr indent="0" lvl="0" marL="0" rtl="0" algn="ctr">
              <a:lnSpc>
                <a:spcPct val="80000"/>
              </a:lnSpc>
              <a:spcBef>
                <a:spcPts val="0"/>
              </a:spcBef>
              <a:spcAft>
                <a:spcPts val="0"/>
              </a:spcAft>
              <a:buSzPts val="605"/>
              <a:buNone/>
            </a:pPr>
            <a:r>
              <a:rPr b="1" lang="en" sz="1290">
                <a:solidFill>
                  <a:schemeClr val="lt1"/>
                </a:solidFill>
              </a:rPr>
              <a:t>The Performance, P</a:t>
            </a:r>
            <a:endParaRPr b="1" sz="1290">
              <a:solidFill>
                <a:schemeClr val="lt1"/>
              </a:solidFill>
            </a:endParaRPr>
          </a:p>
        </p:txBody>
      </p:sp>
      <p:sp>
        <p:nvSpPr>
          <p:cNvPr id="197" name="Google Shape;197;p33"/>
          <p:cNvSpPr txBox="1"/>
          <p:nvPr>
            <p:ph idx="4294967295" type="body"/>
          </p:nvPr>
        </p:nvSpPr>
        <p:spPr>
          <a:xfrm>
            <a:off x="5949775" y="2254475"/>
            <a:ext cx="2834400" cy="2354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400"/>
              <a:t>A quantitative </a:t>
            </a:r>
            <a:r>
              <a:rPr b="1" lang="en" sz="1400"/>
              <a:t>measure</a:t>
            </a:r>
            <a:r>
              <a:rPr b="1" lang="en" sz="1400"/>
              <a:t> or metric used to see how well the model is performing the task T with experience E</a:t>
            </a:r>
            <a:endParaRPr b="1" sz="1400"/>
          </a:p>
          <a:p>
            <a:pPr indent="-316985" lvl="0" marL="457200" rtl="0" algn="l">
              <a:spcBef>
                <a:spcPts val="800"/>
              </a:spcBef>
              <a:spcAft>
                <a:spcPts val="0"/>
              </a:spcAft>
              <a:buSzPts val="1392"/>
              <a:buChar char="●"/>
            </a:pPr>
            <a:r>
              <a:rPr lang="en" sz="1391"/>
              <a:t>Accuracy</a:t>
            </a:r>
            <a:endParaRPr sz="1391"/>
          </a:p>
          <a:p>
            <a:pPr indent="-316985" lvl="0" marL="457200" rtl="0" algn="l">
              <a:spcBef>
                <a:spcPts val="0"/>
              </a:spcBef>
              <a:spcAft>
                <a:spcPts val="0"/>
              </a:spcAft>
              <a:buSzPts val="1392"/>
              <a:buChar char="●"/>
            </a:pPr>
            <a:r>
              <a:rPr lang="en" sz="1391"/>
              <a:t>Precision</a:t>
            </a:r>
            <a:endParaRPr sz="1391"/>
          </a:p>
          <a:p>
            <a:pPr indent="-316985" lvl="0" marL="457200" rtl="0" algn="l">
              <a:spcBef>
                <a:spcPts val="0"/>
              </a:spcBef>
              <a:spcAft>
                <a:spcPts val="0"/>
              </a:spcAft>
              <a:buSzPts val="1392"/>
              <a:buChar char="●"/>
            </a:pPr>
            <a:r>
              <a:rPr lang="en" sz="1391"/>
              <a:t>Recall</a:t>
            </a:r>
            <a:endParaRPr sz="1391"/>
          </a:p>
          <a:p>
            <a:pPr indent="-316985" lvl="0" marL="457200" rtl="0" algn="l">
              <a:spcBef>
                <a:spcPts val="0"/>
              </a:spcBef>
              <a:spcAft>
                <a:spcPts val="0"/>
              </a:spcAft>
              <a:buSzPts val="1392"/>
              <a:buChar char="●"/>
            </a:pPr>
            <a:r>
              <a:rPr lang="en" sz="1391"/>
              <a:t>F1 score</a:t>
            </a:r>
            <a:endParaRPr sz="1391"/>
          </a:p>
          <a:p>
            <a:pPr indent="-316985" lvl="0" marL="457200" rtl="0" algn="l">
              <a:spcBef>
                <a:spcPts val="0"/>
              </a:spcBef>
              <a:spcAft>
                <a:spcPts val="0"/>
              </a:spcAft>
              <a:buSzPts val="1392"/>
              <a:buChar char="●"/>
            </a:pPr>
            <a:r>
              <a:rPr lang="en" sz="1391"/>
              <a:t>Error/Misclassification rate</a:t>
            </a:r>
            <a:endParaRPr sz="1391"/>
          </a:p>
        </p:txBody>
      </p:sp>
      <p:sp>
        <p:nvSpPr>
          <p:cNvPr id="198" name="Google Shape;198;p33"/>
          <p:cNvSpPr txBox="1"/>
          <p:nvPr/>
        </p:nvSpPr>
        <p:spPr>
          <a:xfrm>
            <a:off x="123275" y="678688"/>
            <a:ext cx="8520600" cy="946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computer program is said to learn from experience </a:t>
            </a:r>
            <a:r>
              <a:rPr b="1" lang="en" sz="1500"/>
              <a:t>E</a:t>
            </a:r>
            <a:r>
              <a:rPr lang="en" sz="1500"/>
              <a:t> with respect to some class of tasks</a:t>
            </a:r>
            <a:endParaRPr sz="1500"/>
          </a:p>
          <a:p>
            <a:pPr indent="0" lvl="0" marL="457200" rtl="0" algn="l">
              <a:lnSpc>
                <a:spcPct val="115000"/>
              </a:lnSpc>
              <a:spcBef>
                <a:spcPts val="0"/>
              </a:spcBef>
              <a:spcAft>
                <a:spcPts val="0"/>
              </a:spcAft>
              <a:buNone/>
            </a:pPr>
            <a:r>
              <a:rPr b="1" lang="en" sz="1500"/>
              <a:t>T</a:t>
            </a:r>
            <a:r>
              <a:rPr lang="en" sz="1500"/>
              <a:t> and performance measure </a:t>
            </a:r>
            <a:r>
              <a:rPr b="1" lang="en" sz="1500"/>
              <a:t>P</a:t>
            </a:r>
            <a:r>
              <a:rPr lang="en" sz="1500"/>
              <a:t>, if its performance at tasks in </a:t>
            </a:r>
            <a:r>
              <a:rPr b="1" lang="en" sz="1500"/>
              <a:t>T</a:t>
            </a:r>
            <a:r>
              <a:rPr lang="en" sz="1500"/>
              <a:t>, as measured by </a:t>
            </a:r>
            <a:r>
              <a:rPr b="1" lang="en" sz="1500"/>
              <a:t>P</a:t>
            </a:r>
            <a:r>
              <a:rPr lang="en" sz="1500"/>
              <a:t>, improves</a:t>
            </a:r>
            <a:endParaRPr sz="1500"/>
          </a:p>
          <a:p>
            <a:pPr indent="0" lvl="0" marL="457200" rtl="0" algn="l">
              <a:lnSpc>
                <a:spcPct val="115000"/>
              </a:lnSpc>
              <a:spcBef>
                <a:spcPts val="0"/>
              </a:spcBef>
              <a:spcAft>
                <a:spcPts val="0"/>
              </a:spcAft>
              <a:buNone/>
            </a:pPr>
            <a:r>
              <a:rPr lang="en" sz="1500"/>
              <a:t>with experience </a:t>
            </a:r>
            <a:r>
              <a:rPr b="1" lang="en" sz="1500"/>
              <a:t>E</a:t>
            </a:r>
            <a:r>
              <a:rPr lang="en" sz="1500"/>
              <a:t>.” - Professor Tom Mitchell (1997)</a:t>
            </a:r>
            <a:endParaRPr sz="1500"/>
          </a:p>
        </p:txBody>
      </p:sp>
      <p:sp>
        <p:nvSpPr>
          <p:cNvPr id="199" name="Google Shape;199;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