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13c07b4bc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13c07b4b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13c07b4bc_0_2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13c07b4b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1" name="Google Shape;181;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Classification Models</a:t>
            </a:r>
            <a:endParaRPr>
              <a:solidFill>
                <a:srgbClr val="4A86E8"/>
              </a:solidFill>
            </a:endParaRPr>
          </a:p>
        </p:txBody>
      </p:sp>
      <p:sp>
        <p:nvSpPr>
          <p:cNvPr id="182" name="Google Shape;182;p34"/>
          <p:cNvSpPr txBox="1"/>
          <p:nvPr/>
        </p:nvSpPr>
        <p:spPr>
          <a:xfrm>
            <a:off x="311700" y="597600"/>
            <a:ext cx="86973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Supervised learning. </a:t>
            </a:r>
            <a:endParaRPr sz="1500"/>
          </a:p>
          <a:p>
            <a:pPr indent="-323850" lvl="0" marL="457200" rtl="0" algn="l">
              <a:lnSpc>
                <a:spcPct val="115000"/>
              </a:lnSpc>
              <a:spcBef>
                <a:spcPts val="0"/>
              </a:spcBef>
              <a:spcAft>
                <a:spcPts val="0"/>
              </a:spcAft>
              <a:buSzPts val="1500"/>
              <a:buChar char="●"/>
            </a:pPr>
            <a:r>
              <a:rPr lang="en" sz="1500"/>
              <a:t>The output of a classification model is normally a label or a category to which the input data point may belong.  It Involves a training set of data in which we have the data points labeled with their correct classes/categories.</a:t>
            </a:r>
            <a:endParaRPr sz="1500"/>
          </a:p>
          <a:p>
            <a:pPr indent="-323850" lvl="0" marL="457200" rtl="0" algn="l">
              <a:lnSpc>
                <a:spcPct val="115000"/>
              </a:lnSpc>
              <a:spcBef>
                <a:spcPts val="0"/>
              </a:spcBef>
              <a:spcAft>
                <a:spcPts val="0"/>
              </a:spcAft>
              <a:buSzPts val="1500"/>
              <a:buChar char="●"/>
            </a:pPr>
            <a:r>
              <a:rPr lang="en" sz="1500"/>
              <a:t>Typical classification models:</a:t>
            </a:r>
            <a:endParaRPr sz="1500"/>
          </a:p>
          <a:p>
            <a:pPr indent="-323850" lvl="1" marL="914400" rtl="0" algn="l">
              <a:lnSpc>
                <a:spcPct val="115000"/>
              </a:lnSpc>
              <a:spcBef>
                <a:spcPts val="0"/>
              </a:spcBef>
              <a:spcAft>
                <a:spcPts val="0"/>
              </a:spcAft>
              <a:buSzPts val="1500"/>
              <a:buChar char="○"/>
            </a:pPr>
            <a:r>
              <a:rPr lang="en" sz="1500"/>
              <a:t>Linear models (logistic regression, Naive Bayes, Support Vector Machine)</a:t>
            </a:r>
            <a:endParaRPr sz="1500"/>
          </a:p>
          <a:p>
            <a:pPr indent="-323850" lvl="1" marL="914400" rtl="0" algn="l">
              <a:lnSpc>
                <a:spcPct val="115000"/>
              </a:lnSpc>
              <a:spcBef>
                <a:spcPts val="0"/>
              </a:spcBef>
              <a:spcAft>
                <a:spcPts val="0"/>
              </a:spcAft>
              <a:buSzPts val="1500"/>
              <a:buChar char="○"/>
            </a:pPr>
            <a:r>
              <a:rPr lang="en" sz="1500"/>
              <a:t>Non-parametric models (K-nearest neighbors)</a:t>
            </a:r>
            <a:endParaRPr sz="1500"/>
          </a:p>
          <a:p>
            <a:pPr indent="-323850" lvl="1" marL="914400" rtl="0" algn="l">
              <a:lnSpc>
                <a:spcPct val="115000"/>
              </a:lnSpc>
              <a:spcBef>
                <a:spcPts val="0"/>
              </a:spcBef>
              <a:spcAft>
                <a:spcPts val="0"/>
              </a:spcAft>
              <a:buSzPts val="1500"/>
              <a:buChar char="○"/>
            </a:pPr>
            <a:r>
              <a:rPr lang="en" sz="1500"/>
              <a:t>Tree based methods (decision trees)</a:t>
            </a:r>
            <a:endParaRPr sz="1500"/>
          </a:p>
          <a:p>
            <a:pPr indent="-323850" lvl="1" marL="914400" rtl="0" algn="l">
              <a:lnSpc>
                <a:spcPct val="115000"/>
              </a:lnSpc>
              <a:spcBef>
                <a:spcPts val="0"/>
              </a:spcBef>
              <a:spcAft>
                <a:spcPts val="0"/>
              </a:spcAft>
              <a:buSzPts val="1500"/>
              <a:buChar char="○"/>
            </a:pPr>
            <a:r>
              <a:rPr lang="en" sz="1500"/>
              <a:t>Ensemble methods (random forests)</a:t>
            </a:r>
            <a:endParaRPr sz="1500"/>
          </a:p>
          <a:p>
            <a:pPr indent="-323850" lvl="1" marL="914400" rtl="0" algn="l">
              <a:lnSpc>
                <a:spcPct val="115000"/>
              </a:lnSpc>
              <a:spcBef>
                <a:spcPts val="0"/>
              </a:spcBef>
              <a:spcAft>
                <a:spcPts val="0"/>
              </a:spcAft>
              <a:buSzPts val="1500"/>
              <a:buChar char="○"/>
            </a:pPr>
            <a:r>
              <a:rPr lang="en" sz="1500"/>
              <a:t>Neural networks (MLPs)</a:t>
            </a:r>
            <a:endParaRPr sz="1500"/>
          </a:p>
          <a:p>
            <a:pPr indent="-323850" lvl="0" marL="457200" rtl="0" algn="l">
              <a:lnSpc>
                <a:spcPct val="115000"/>
              </a:lnSpc>
              <a:spcBef>
                <a:spcPts val="0"/>
              </a:spcBef>
              <a:spcAft>
                <a:spcPts val="0"/>
              </a:spcAft>
              <a:buSzPts val="1500"/>
              <a:buChar char="●"/>
            </a:pPr>
            <a:r>
              <a:rPr lang="en" sz="1500"/>
              <a:t>Classification objectives:</a:t>
            </a:r>
            <a:endParaRPr sz="1500"/>
          </a:p>
          <a:p>
            <a:pPr indent="-323850" lvl="1" marL="914400" rtl="0" algn="l">
              <a:lnSpc>
                <a:spcPct val="115000"/>
              </a:lnSpc>
              <a:spcBef>
                <a:spcPts val="0"/>
              </a:spcBef>
              <a:spcAft>
                <a:spcPts val="0"/>
              </a:spcAft>
              <a:buSzPts val="1500"/>
              <a:buChar char="○"/>
            </a:pPr>
            <a:r>
              <a:rPr lang="en" sz="1500"/>
              <a:t>Binary classification</a:t>
            </a:r>
            <a:endParaRPr sz="1500"/>
          </a:p>
          <a:p>
            <a:pPr indent="-323850" lvl="1" marL="914400" rtl="0" algn="l">
              <a:lnSpc>
                <a:spcPct val="115000"/>
              </a:lnSpc>
              <a:spcBef>
                <a:spcPts val="0"/>
              </a:spcBef>
              <a:spcAft>
                <a:spcPts val="0"/>
              </a:spcAft>
              <a:buSzPts val="1500"/>
              <a:buChar char="○"/>
            </a:pPr>
            <a:r>
              <a:rPr lang="en" sz="1500"/>
              <a:t>Multi-Class classification</a:t>
            </a:r>
            <a:endParaRPr sz="1500"/>
          </a:p>
          <a:p>
            <a:pPr indent="-323850" lvl="1" marL="914400" rtl="0" algn="l">
              <a:lnSpc>
                <a:spcPct val="115000"/>
              </a:lnSpc>
              <a:spcBef>
                <a:spcPts val="0"/>
              </a:spcBef>
              <a:spcAft>
                <a:spcPts val="0"/>
              </a:spcAft>
              <a:buSzPts val="1500"/>
              <a:buChar char="○"/>
            </a:pPr>
            <a:r>
              <a:rPr lang="en" sz="1500"/>
              <a:t>Multi-Label classification</a:t>
            </a:r>
            <a:endParaRPr sz="1500"/>
          </a:p>
        </p:txBody>
      </p:sp>
      <p:sp>
        <p:nvSpPr>
          <p:cNvPr id="183" name="Google Shape;183;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9" name="Google Shape;189;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190" name="Google Shape;190;p35"/>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is </a:t>
            </a:r>
            <a:r>
              <a:rPr lang="en" sz="1600"/>
              <a:t>used to solve the classification problems.</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 (0/1, pass/fail)</a:t>
            </a:r>
            <a:endParaRPr sz="1600"/>
          </a:p>
          <a:p>
            <a:pPr indent="-330200" lvl="1" marL="914400" rtl="0" algn="l">
              <a:lnSpc>
                <a:spcPct val="115000"/>
              </a:lnSpc>
              <a:spcBef>
                <a:spcPts val="0"/>
              </a:spcBef>
              <a:spcAft>
                <a:spcPts val="0"/>
              </a:spcAft>
              <a:buSzPts val="1600"/>
              <a:buChar char="○"/>
            </a:pPr>
            <a:r>
              <a:rPr lang="en" sz="1600"/>
              <a:t>Multi (cats, dogs, lions)</a:t>
            </a:r>
            <a:endParaRPr sz="1600"/>
          </a:p>
          <a:p>
            <a:pPr indent="-330200" lvl="1" marL="914400" rtl="0" algn="l">
              <a:lnSpc>
                <a:spcPct val="115000"/>
              </a:lnSpc>
              <a:spcBef>
                <a:spcPts val="0"/>
              </a:spcBef>
              <a:spcAft>
                <a:spcPts val="0"/>
              </a:spcAft>
              <a:buSzPts val="1600"/>
              <a:buChar char="○"/>
            </a:pPr>
            <a:r>
              <a:rPr lang="en" sz="1600"/>
              <a:t>Ordinal (low, medium, high)</a:t>
            </a:r>
            <a:endParaRPr sz="1600"/>
          </a:p>
        </p:txBody>
      </p:sp>
      <p:sp>
        <p:nvSpPr>
          <p:cNvPr id="191" name="Google Shape;191;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2" name="Google Shape;192;p35"/>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193" name="Google Shape;193;p35"/>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9" name="Google Shape;199;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Support Vector Machine</a:t>
            </a:r>
            <a:endParaRPr>
              <a:solidFill>
                <a:srgbClr val="4A86E8"/>
              </a:solidFill>
            </a:endParaRPr>
          </a:p>
        </p:txBody>
      </p:sp>
      <p:sp>
        <p:nvSpPr>
          <p:cNvPr id="200" name="Google Shape;200;p36"/>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01" name="Google Shape;201;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02" name="Google Shape;202;p36"/>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(medium.com)</a:t>
            </a:r>
            <a:endParaRPr>
              <a:latin typeface="Roboto"/>
              <a:ea typeface="Roboto"/>
              <a:cs typeface="Roboto"/>
              <a:sym typeface="Roboto"/>
            </a:endParaRPr>
          </a:p>
        </p:txBody>
      </p:sp>
      <p:pic>
        <p:nvPicPr>
          <p:cNvPr id="203" name="Google Shape;203;p36"/>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9" name="Google Shape;209;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Decision Tree</a:t>
            </a:r>
            <a:endParaRPr>
              <a:solidFill>
                <a:srgbClr val="4A86E8"/>
              </a:solidFill>
            </a:endParaRPr>
          </a:p>
        </p:txBody>
      </p:sp>
      <p:sp>
        <p:nvSpPr>
          <p:cNvPr id="210" name="Google Shape;210;p37"/>
          <p:cNvSpPr txBox="1"/>
          <p:nvPr/>
        </p:nvSpPr>
        <p:spPr>
          <a:xfrm>
            <a:off x="3944875" y="427975"/>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11" name="Google Shape;211;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2" name="Google Shape;212;p37"/>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13" name="Google Shape;213;p37"/>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19" name="Google Shape;219;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Random Forest</a:t>
            </a:r>
            <a:endParaRPr>
              <a:solidFill>
                <a:srgbClr val="4A86E8"/>
              </a:solidFill>
            </a:endParaRPr>
          </a:p>
        </p:txBody>
      </p:sp>
      <p:sp>
        <p:nvSpPr>
          <p:cNvPr id="220" name="Google Shape;220;p38"/>
          <p:cNvSpPr txBox="1"/>
          <p:nvPr/>
        </p:nvSpPr>
        <p:spPr>
          <a:xfrm>
            <a:off x="3931225" y="538500"/>
            <a:ext cx="50778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0"/>
              </a:spcBef>
              <a:spcAft>
                <a:spcPts val="0"/>
              </a:spcAft>
              <a:buSzPts val="1600"/>
              <a:buChar char="●"/>
            </a:pPr>
            <a:r>
              <a:rPr lang="en" sz="1600"/>
              <a:t>It uses Bagging or Bootstrap Aggregation technique of ensemble learning in which aggregated decision tree runs in parallel and do not interact with each other.</a:t>
            </a:r>
            <a:endParaRPr sz="1600"/>
          </a:p>
          <a:p>
            <a:pPr indent="-330200" lvl="0" marL="457200" rtl="0" algn="l">
              <a:lnSpc>
                <a:spcPct val="115000"/>
              </a:lnSpc>
              <a:spcBef>
                <a:spcPts val="0"/>
              </a:spcBef>
              <a:spcAft>
                <a:spcPts val="0"/>
              </a:spcAft>
              <a:buSzPts val="1600"/>
              <a:buChar char="●"/>
            </a:pPr>
            <a:r>
              <a:rPr lang="en" sz="1600"/>
              <a:t>We can prevent overfitting in the model by creating random subsets of the dataset.</a:t>
            </a:r>
            <a:endParaRPr sz="1600"/>
          </a:p>
        </p:txBody>
      </p:sp>
      <p:sp>
        <p:nvSpPr>
          <p:cNvPr id="221" name="Google Shape;221;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2" name="Google Shape;222;p38"/>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23" name="Google Shape;223;p38"/>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9" name="Google Shape;229;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30" name="Google Shape;230;p39"/>
          <p:cNvSpPr txBox="1"/>
          <p:nvPr/>
        </p:nvSpPr>
        <p:spPr>
          <a:xfrm>
            <a:off x="311700" y="717650"/>
            <a:ext cx="86973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Uns</a:t>
            </a:r>
            <a:r>
              <a:rPr lang="en" sz="1700"/>
              <a:t>upervised learning. </a:t>
            </a:r>
            <a:endParaRPr sz="1700"/>
          </a:p>
          <a:p>
            <a:pPr indent="-336550" lvl="0" marL="457200" rtl="0" algn="l">
              <a:lnSpc>
                <a:spcPct val="115000"/>
              </a:lnSpc>
              <a:spcBef>
                <a:spcPts val="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indent="-336550" lvl="0" marL="457200" rtl="0" algn="l">
              <a:lnSpc>
                <a:spcPct val="115000"/>
              </a:lnSpc>
              <a:spcBef>
                <a:spcPts val="0"/>
              </a:spcBef>
              <a:spcAft>
                <a:spcPts val="0"/>
              </a:spcAft>
              <a:buSzPts val="1700"/>
              <a:buChar char="●"/>
            </a:pPr>
            <a:r>
              <a:rPr lang="en" sz="1700"/>
              <a:t>Types of clustering algorithms:</a:t>
            </a:r>
            <a:endParaRPr sz="1700"/>
          </a:p>
          <a:p>
            <a:pPr indent="-336550" lvl="1" marL="914400" rtl="0" algn="l">
              <a:lnSpc>
                <a:spcPct val="115000"/>
              </a:lnSpc>
              <a:spcBef>
                <a:spcPts val="0"/>
              </a:spcBef>
              <a:spcAft>
                <a:spcPts val="0"/>
              </a:spcAft>
              <a:buSzPts val="1700"/>
              <a:buChar char="○"/>
            </a:pPr>
            <a:r>
              <a:rPr lang="en" sz="1700"/>
              <a:t>Partition based clustering </a:t>
            </a:r>
            <a:endParaRPr sz="1700"/>
          </a:p>
          <a:p>
            <a:pPr indent="-336550" lvl="1" marL="914400" rtl="0" algn="l">
              <a:lnSpc>
                <a:spcPct val="115000"/>
              </a:lnSpc>
              <a:spcBef>
                <a:spcPts val="0"/>
              </a:spcBef>
              <a:spcAft>
                <a:spcPts val="0"/>
              </a:spcAft>
              <a:buSzPts val="1700"/>
              <a:buChar char="○"/>
            </a:pPr>
            <a:r>
              <a:rPr lang="en" sz="1700"/>
              <a:t>Hierarchical clustering</a:t>
            </a:r>
            <a:endParaRPr sz="1700"/>
          </a:p>
          <a:p>
            <a:pPr indent="-336550" lvl="1" marL="914400" rtl="0" algn="l">
              <a:lnSpc>
                <a:spcPct val="115000"/>
              </a:lnSpc>
              <a:spcBef>
                <a:spcPts val="0"/>
              </a:spcBef>
              <a:spcAft>
                <a:spcPts val="0"/>
              </a:spcAft>
              <a:buSzPts val="1700"/>
              <a:buChar char="○"/>
            </a:pPr>
            <a:r>
              <a:rPr lang="en" sz="1700"/>
              <a:t>Density based clustering</a:t>
            </a:r>
            <a:endParaRPr sz="1700"/>
          </a:p>
        </p:txBody>
      </p:sp>
      <p:sp>
        <p:nvSpPr>
          <p:cNvPr id="231" name="Google Shape;231;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7" name="Google Shape;237;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Partition Based Clustering</a:t>
            </a:r>
            <a:endParaRPr>
              <a:solidFill>
                <a:srgbClr val="4A86E8"/>
              </a:solidFill>
            </a:endParaRPr>
          </a:p>
        </p:txBody>
      </p:sp>
      <p:sp>
        <p:nvSpPr>
          <p:cNvPr id="238" name="Google Shape;238;p40"/>
          <p:cNvSpPr txBox="1"/>
          <p:nvPr/>
        </p:nvSpPr>
        <p:spPr>
          <a:xfrm>
            <a:off x="3931325" y="1081788"/>
            <a:ext cx="50778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divides the data into non-hierarchical groups.</a:t>
            </a:r>
            <a:endParaRPr sz="1600"/>
          </a:p>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0"/>
              </a:spcBef>
              <a:spcAft>
                <a:spcPts val="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239" name="Google Shape;239;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40"/>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41" name="Google Shape;241;p40"/>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7" name="Google Shape;247;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248" name="Google Shape;248;p41"/>
          <p:cNvSpPr txBox="1"/>
          <p:nvPr/>
        </p:nvSpPr>
        <p:spPr>
          <a:xfrm>
            <a:off x="3931325" y="856663"/>
            <a:ext cx="50778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0"/>
              </a:spcBef>
              <a:spcAft>
                <a:spcPts val="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249" name="Google Shape;249;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0" name="Google Shape;250;p41"/>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51" name="Google Shape;251;p41"/>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7" name="Google Shape;257;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258" name="Google Shape;258;p42"/>
          <p:cNvSpPr txBox="1"/>
          <p:nvPr/>
        </p:nvSpPr>
        <p:spPr>
          <a:xfrm>
            <a:off x="3931325" y="803337"/>
            <a:ext cx="50778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0"/>
              </a:spcBef>
              <a:spcAft>
                <a:spcPts val="0"/>
              </a:spcAft>
              <a:buSzPts val="1600"/>
              <a:buChar char="●"/>
            </a:pPr>
            <a:r>
              <a:rPr lang="en" sz="1600"/>
              <a:t>These algorithms can face difficulty in clustering the data points if the dataset has varying densities and high dimensions.</a:t>
            </a:r>
            <a:endParaRPr sz="1600"/>
          </a:p>
        </p:txBody>
      </p:sp>
      <p:sp>
        <p:nvSpPr>
          <p:cNvPr id="259" name="Google Shape;259;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0" name="Google Shape;260;p42"/>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61" name="Google Shape;261;p42"/>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7" name="Google Shape;267;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Deep Dive</a:t>
            </a:r>
            <a:endParaRPr>
              <a:solidFill>
                <a:srgbClr val="4A86E8"/>
              </a:solidFill>
            </a:endParaRPr>
          </a:p>
        </p:txBody>
      </p:sp>
      <p:sp>
        <p:nvSpPr>
          <p:cNvPr id="268" name="Google Shape;268;p43"/>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a:t>https://link.springer.com/book/10.1007/978-1-4614-7138-7</a:t>
            </a:r>
            <a:endParaRPr sz="1600"/>
          </a:p>
        </p:txBody>
      </p:sp>
      <p:sp>
        <p:nvSpPr>
          <p:cNvPr id="269" name="Google Shape;269;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70" name="Google Shape;270;p43"/>
          <p:cNvPicPr preferRelativeResize="0"/>
          <p:nvPr/>
        </p:nvPicPr>
        <p:blipFill>
          <a:blip r:embed="rId4">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6" name="Google Shape;27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77" name="Google Shape;277;p44"/>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278" name="Google Shape;278;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9" name="Google Shape;279;p4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5" name="Google Shape;285;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can we evaluate a ML model?</a:t>
            </a:r>
            <a:endParaRPr>
              <a:solidFill>
                <a:srgbClr val="4A86E8"/>
              </a:solidFill>
            </a:endParaRPr>
          </a:p>
        </p:txBody>
      </p:sp>
      <p:sp>
        <p:nvSpPr>
          <p:cNvPr id="286" name="Google Shape;286;p45"/>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287" name="Google Shape;287;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88" name="Google Shape;288;p45"/>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289" name="Google Shape;289;p45"/>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(Brilenkov, 2021)</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95" name="Google Shape;295;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Confusion Matrix</a:t>
            </a:r>
            <a:endParaRPr>
              <a:solidFill>
                <a:srgbClr val="4A86E8"/>
              </a:solidFill>
            </a:endParaRPr>
          </a:p>
        </p:txBody>
      </p:sp>
      <p:sp>
        <p:nvSpPr>
          <p:cNvPr id="296" name="Google Shape;296;p46"/>
          <p:cNvSpPr txBox="1"/>
          <p:nvPr/>
        </p:nvSpPr>
        <p:spPr>
          <a:xfrm>
            <a:off x="5155650" y="528400"/>
            <a:ext cx="38655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0"/>
              </a:spcBef>
              <a:spcAft>
                <a:spcPts val="0"/>
              </a:spcAft>
              <a:buSzPts val="1500"/>
              <a:buChar char="●"/>
            </a:pPr>
            <a:r>
              <a:rPr lang="en" sz="1500"/>
              <a:t>Can be used to calculate several metrics that are useful measures of model performance.</a:t>
            </a:r>
            <a:endParaRPr sz="1500"/>
          </a:p>
        </p:txBody>
      </p:sp>
      <p:sp>
        <p:nvSpPr>
          <p:cNvPr id="297" name="Google Shape;297;p46"/>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8" name="Google Shape;298;p46"/>
          <p:cNvSpPr txBox="1"/>
          <p:nvPr/>
        </p:nvSpPr>
        <p:spPr>
          <a:xfrm>
            <a:off x="5155638" y="40244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299" name="Google Shape;299;p46"/>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05" name="Google Shape;305;p47"/>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06" name="Google Shape;306;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Performance Metrics</a:t>
            </a:r>
            <a:endParaRPr>
              <a:solidFill>
                <a:srgbClr val="4A86E8"/>
              </a:solidFill>
            </a:endParaRPr>
          </a:p>
        </p:txBody>
      </p:sp>
      <p:sp>
        <p:nvSpPr>
          <p:cNvPr id="307" name="Google Shape;307;p47"/>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08" name="Google Shape;308;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9" name="Google Shape;309;p47"/>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10" name="Google Shape;310;p47"/>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6" name="Google Shape;316;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Performance Metrics</a:t>
            </a:r>
            <a:endParaRPr>
              <a:solidFill>
                <a:srgbClr val="4A86E8"/>
              </a:solidFill>
            </a:endParaRPr>
          </a:p>
        </p:txBody>
      </p:sp>
      <p:sp>
        <p:nvSpPr>
          <p:cNvPr id="317" name="Google Shape;317;p48"/>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 (e.g. Bank fraud detection).</a:t>
            </a:r>
            <a:endParaRPr sz="1600"/>
          </a:p>
        </p:txBody>
      </p:sp>
      <p:sp>
        <p:nvSpPr>
          <p:cNvPr id="318" name="Google Shape;318;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19" name="Google Shape;319;p48"/>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20" name="Google Shape;320;p48"/>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21" name="Google Shape;321;p48"/>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7" name="Google Shape;327;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28" name="Google Shape;328;p49"/>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return a probability value or score for each class label.</a:t>
            </a:r>
            <a:endParaRPr sz="1600"/>
          </a:p>
          <a:p>
            <a:pPr indent="-330200" lvl="0" marL="457200" rtl="0" algn="l">
              <a:lnSpc>
                <a:spcPct val="115000"/>
              </a:lnSpc>
              <a:spcBef>
                <a:spcPts val="0"/>
              </a:spcBef>
              <a:spcAft>
                <a:spcPts val="0"/>
              </a:spcAft>
              <a:buSzPts val="1600"/>
              <a:buChar char="●"/>
            </a:pPr>
            <a:r>
              <a:rPr lang="en" sz="1600"/>
              <a:t>Created by plotting the fraction of TP vs the fraction of FP. i.e. a plot of True Positive Rate (TPR) vs False Positive Rate (FPR)</a:t>
            </a:r>
            <a:endParaRPr sz="1600"/>
          </a:p>
          <a:p>
            <a:pPr indent="-330200" lvl="0" marL="457200" rtl="0" algn="l">
              <a:lnSpc>
                <a:spcPct val="115000"/>
              </a:lnSpc>
              <a:spcBef>
                <a:spcPts val="0"/>
              </a:spcBef>
              <a:spcAft>
                <a:spcPts val="0"/>
              </a:spcAft>
              <a:buSzPts val="1600"/>
              <a:buChar char="●"/>
            </a:pPr>
            <a:r>
              <a:rPr lang="en" sz="1600"/>
              <a:t>TPR is known as sensitivity or recall, which is the total number of correct positive results predicted among all the positive samples.</a:t>
            </a:r>
            <a:endParaRPr sz="1600"/>
          </a:p>
          <a:p>
            <a:pPr indent="-330200" lvl="0" marL="457200" rtl="0" algn="l">
              <a:lnSpc>
                <a:spcPct val="115000"/>
              </a:lnSpc>
              <a:spcBef>
                <a:spcPts val="0"/>
              </a:spcBef>
              <a:spcAft>
                <a:spcPts val="0"/>
              </a:spcAft>
              <a:buSzPts val="1600"/>
              <a:buChar char="●"/>
            </a:pPr>
            <a:r>
              <a:rPr lang="en" sz="1600"/>
              <a:t>FPR is known as false alarms or (1 - specificity), determining the total number of incorrect positive predictions among all negative samples.</a:t>
            </a:r>
            <a:endParaRPr sz="1600"/>
          </a:p>
        </p:txBody>
      </p:sp>
      <p:sp>
        <p:nvSpPr>
          <p:cNvPr id="329" name="Google Shape;329;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5" name="Google Shape;335;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Steps to plot a ROC curve</a:t>
            </a:r>
            <a:endParaRPr>
              <a:solidFill>
                <a:srgbClr val="4A86E8"/>
              </a:solidFill>
            </a:endParaRPr>
          </a:p>
        </p:txBody>
      </p:sp>
      <p:sp>
        <p:nvSpPr>
          <p:cNvPr id="336" name="Google Shape;336;p50"/>
          <p:cNvSpPr txBox="1"/>
          <p:nvPr/>
        </p:nvSpPr>
        <p:spPr>
          <a:xfrm>
            <a:off x="3654125" y="622150"/>
            <a:ext cx="53358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indent="-311150" lvl="0" marL="457200" rtl="0" algn="l">
              <a:lnSpc>
                <a:spcPct val="115000"/>
              </a:lnSpc>
              <a:spcBef>
                <a:spcPts val="0"/>
              </a:spcBef>
              <a:spcAft>
                <a:spcPts val="0"/>
              </a:spcAft>
              <a:buSzPts val="1300"/>
              <a:buChar char="●"/>
            </a:pPr>
            <a:r>
              <a:rPr lang="en" sz="1300"/>
              <a:t>Start at the (0,0) coordinate.</a:t>
            </a:r>
            <a:endParaRPr sz="1300"/>
          </a:p>
          <a:p>
            <a:pPr indent="-311150" lvl="0" marL="457200" rtl="0" algn="l">
              <a:lnSpc>
                <a:spcPct val="115000"/>
              </a:lnSpc>
              <a:spcBef>
                <a:spcPts val="0"/>
              </a:spcBef>
              <a:spcAft>
                <a:spcPts val="0"/>
              </a:spcAft>
              <a:buSzPts val="1300"/>
              <a:buChar char="●"/>
            </a:pPr>
            <a:r>
              <a:rPr lang="en" sz="1300"/>
              <a:t>For each example x in the sorted order:</a:t>
            </a:r>
            <a:endParaRPr sz="1300"/>
          </a:p>
          <a:p>
            <a:pPr indent="-311150" lvl="1" marL="914400" rtl="0" algn="l">
              <a:lnSpc>
                <a:spcPct val="115000"/>
              </a:lnSpc>
              <a:spcBef>
                <a:spcPts val="0"/>
              </a:spcBef>
              <a:spcAft>
                <a:spcPts val="0"/>
              </a:spcAft>
              <a:buSzPts val="1300"/>
              <a:buChar char="○"/>
            </a:pPr>
            <a:r>
              <a:rPr lang="en" sz="1300"/>
              <a:t>If x is positive, move 1/pos up</a:t>
            </a:r>
            <a:endParaRPr sz="1300"/>
          </a:p>
          <a:p>
            <a:pPr indent="-311150" lvl="1" marL="914400" rtl="0" algn="l">
              <a:lnSpc>
                <a:spcPct val="115000"/>
              </a:lnSpc>
              <a:spcBef>
                <a:spcPts val="0"/>
              </a:spcBef>
              <a:spcAft>
                <a:spcPts val="0"/>
              </a:spcAft>
              <a:buSzPts val="1300"/>
              <a:buChar char="○"/>
            </a:pPr>
            <a:r>
              <a:rPr lang="en" sz="1300"/>
              <a:t>If x is negative more 1/neg right</a:t>
            </a:r>
            <a:endParaRPr sz="1300"/>
          </a:p>
          <a:p>
            <a:pPr indent="-311150" lvl="1" marL="914400" rtl="0" algn="l">
              <a:lnSpc>
                <a:spcPct val="115000"/>
              </a:lnSpc>
              <a:spcBef>
                <a:spcPts val="0"/>
              </a:spcBef>
              <a:spcAft>
                <a:spcPts val="0"/>
              </a:spcAft>
              <a:buSzPts val="1300"/>
              <a:buChar char="○"/>
            </a:pPr>
            <a:r>
              <a:rPr lang="en" sz="1300"/>
              <a:t>Here pos and neg are the fraction of positive and negative examples respectively</a:t>
            </a:r>
            <a:endParaRPr sz="1300"/>
          </a:p>
          <a:p>
            <a:pPr indent="-311150" lvl="0" marL="457200" rtl="0" algn="l">
              <a:lnSpc>
                <a:spcPct val="115000"/>
              </a:lnSpc>
              <a:spcBef>
                <a:spcPts val="0"/>
              </a:spcBef>
              <a:spcAft>
                <a:spcPts val="0"/>
              </a:spcAft>
              <a:buSzPts val="1300"/>
              <a:buChar char="●"/>
            </a:pPr>
            <a:r>
              <a:rPr lang="en" sz="1300"/>
              <a:t>ROC space is between points (0,0) and (1,1)</a:t>
            </a:r>
            <a:endParaRPr sz="1300"/>
          </a:p>
          <a:p>
            <a:pPr indent="-311150" lvl="0" marL="457200" rtl="0" algn="l">
              <a:lnSpc>
                <a:spcPct val="115000"/>
              </a:lnSpc>
              <a:spcBef>
                <a:spcPts val="0"/>
              </a:spcBef>
              <a:spcAft>
                <a:spcPts val="0"/>
              </a:spcAft>
              <a:buSzPts val="1300"/>
              <a:buChar char="●"/>
            </a:pPr>
            <a:r>
              <a:rPr lang="en" sz="1300"/>
              <a:t>Each prediction result from the confusion matrix occupies a point in this ROC space.</a:t>
            </a:r>
            <a:endParaRPr sz="1300"/>
          </a:p>
          <a:p>
            <a:pPr indent="-311150" lvl="0" marL="457200" rtl="0" algn="l">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indent="-311150" lvl="0" marL="457200" rtl="0" algn="l">
              <a:lnSpc>
                <a:spcPct val="115000"/>
              </a:lnSpc>
              <a:spcBef>
                <a:spcPts val="0"/>
              </a:spcBef>
              <a:spcAft>
                <a:spcPts val="0"/>
              </a:spcAft>
              <a:buSzPts val="1300"/>
              <a:buChar char="●"/>
            </a:pPr>
            <a:r>
              <a:rPr lang="en" sz="1300"/>
              <a:t>A diagonal line depicts a classifier does a random guess.</a:t>
            </a:r>
            <a:endParaRPr sz="1300"/>
          </a:p>
          <a:p>
            <a:pPr indent="-311150" lvl="0" marL="457200" rtl="0" algn="l">
              <a:lnSpc>
                <a:spcPct val="115000"/>
              </a:lnSpc>
              <a:spcBef>
                <a:spcPts val="0"/>
              </a:spcBef>
              <a:spcAft>
                <a:spcPts val="0"/>
              </a:spcAft>
              <a:buSzPts val="1300"/>
              <a:buChar char="●"/>
            </a:pPr>
            <a:r>
              <a:rPr lang="en" sz="1300"/>
              <a:t>ROC curve in the top half indicates a classifier better than average</a:t>
            </a:r>
            <a:endParaRPr sz="1300"/>
          </a:p>
        </p:txBody>
      </p:sp>
      <p:sp>
        <p:nvSpPr>
          <p:cNvPr id="337" name="Google Shape;337;p5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38" name="Google Shape;338;p50"/>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339" name="Google Shape;339;p50"/>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a:t>
            </a:r>
            <a:r>
              <a:rPr lang="en">
                <a:latin typeface="Roboto"/>
                <a:ea typeface="Roboto"/>
                <a:cs typeface="Roboto"/>
                <a:sym typeface="Roboto"/>
              </a:rPr>
              <a:t>stable/modules/model_evaluation.html#roc-metrics</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5" name="Google Shape;345;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Area Under Curve (AUC)</a:t>
            </a:r>
            <a:endParaRPr>
              <a:solidFill>
                <a:srgbClr val="4A86E8"/>
              </a:solidFill>
            </a:endParaRPr>
          </a:p>
        </p:txBody>
      </p:sp>
      <p:sp>
        <p:nvSpPr>
          <p:cNvPr id="346" name="Google Shape;346;p51"/>
          <p:cNvSpPr txBox="1"/>
          <p:nvPr/>
        </p:nvSpPr>
        <p:spPr>
          <a:xfrm>
            <a:off x="3862000" y="847000"/>
            <a:ext cx="5058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ROC curve is an important tool for visually</a:t>
            </a:r>
            <a:endParaRPr sz="1600"/>
          </a:p>
          <a:p>
            <a:pPr indent="0" lvl="0" marL="457200" rtl="0" algn="l">
              <a:lnSpc>
                <a:spcPct val="115000"/>
              </a:lnSpc>
              <a:spcBef>
                <a:spcPts val="0"/>
              </a:spcBef>
              <a:spcAft>
                <a:spcPts val="0"/>
              </a:spcAft>
              <a:buNone/>
            </a:pPr>
            <a:r>
              <a:rPr lang="en" sz="1600"/>
              <a:t>interpreting classification models.</a:t>
            </a:r>
            <a:r>
              <a:rPr lang="en" sz="1600"/>
              <a:t>.</a:t>
            </a:r>
            <a:endParaRPr sz="1600"/>
          </a:p>
          <a:p>
            <a:pPr indent="-330200" lvl="0" marL="457200" rtl="0" algn="l">
              <a:lnSpc>
                <a:spcPct val="115000"/>
              </a:lnSpc>
              <a:spcBef>
                <a:spcPts val="0"/>
              </a:spcBef>
              <a:spcAft>
                <a:spcPts val="0"/>
              </a:spcAft>
              <a:buSzPts val="1600"/>
              <a:buChar char="●"/>
            </a:pPr>
            <a:r>
              <a:rPr lang="en" sz="1600"/>
              <a:t>Doesn’t directly provide a numerical value for us to compare models.</a:t>
            </a:r>
            <a:endParaRPr sz="1600"/>
          </a:p>
          <a:p>
            <a:pPr indent="-330200" lvl="0" marL="457200" rtl="0" algn="l">
              <a:lnSpc>
                <a:spcPct val="115000"/>
              </a:lnSpc>
              <a:spcBef>
                <a:spcPts val="0"/>
              </a:spcBef>
              <a:spcAft>
                <a:spcPts val="0"/>
              </a:spcAft>
              <a:buSzPts val="1600"/>
              <a:buChar char="●"/>
            </a:pPr>
            <a:r>
              <a:rPr lang="en" sz="1600"/>
              <a:t>The </a:t>
            </a:r>
            <a:r>
              <a:rPr lang="en" sz="1600"/>
              <a:t>metric which does that task is the Area Under Curve popularly known as AUC.</a:t>
            </a:r>
            <a:endParaRPr sz="1600"/>
          </a:p>
          <a:p>
            <a:pPr indent="-330200" lvl="0" marL="457200" rtl="0" algn="l">
              <a:lnSpc>
                <a:spcPct val="115000"/>
              </a:lnSpc>
              <a:spcBef>
                <a:spcPts val="0"/>
              </a:spcBef>
              <a:spcAft>
                <a:spcPts val="0"/>
              </a:spcAft>
              <a:buSzPts val="1600"/>
              <a:buChar char="●"/>
            </a:pPr>
            <a:r>
              <a:rPr lang="en" sz="1600"/>
              <a:t>The area under the orange line is the area under the classifier’s ROC curve.</a:t>
            </a:r>
            <a:endParaRPr sz="1600"/>
          </a:p>
          <a:p>
            <a:pPr indent="-330200" lvl="0" marL="457200" rtl="0" algn="l">
              <a:lnSpc>
                <a:spcPct val="115000"/>
              </a:lnSpc>
              <a:spcBef>
                <a:spcPts val="0"/>
              </a:spcBef>
              <a:spcAft>
                <a:spcPts val="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347" name="Google Shape;347;p51"/>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8" name="Google Shape;348;p51"/>
          <p:cNvPicPr preferRelativeResize="0"/>
          <p:nvPr/>
        </p:nvPicPr>
        <p:blipFill>
          <a:blip r:embed="rId4">
            <a:alphaModFix/>
          </a:blip>
          <a:stretch>
            <a:fillRect/>
          </a:stretch>
        </p:blipFill>
        <p:spPr>
          <a:xfrm>
            <a:off x="204375" y="953875"/>
            <a:ext cx="3449749" cy="2699220"/>
          </a:xfrm>
          <a:prstGeom prst="rect">
            <a:avLst/>
          </a:prstGeom>
          <a:noFill/>
          <a:ln>
            <a:noFill/>
          </a:ln>
        </p:spPr>
      </p:pic>
      <p:sp>
        <p:nvSpPr>
          <p:cNvPr id="349" name="Google Shape;349;p51"/>
          <p:cNvSpPr txBox="1"/>
          <p:nvPr/>
        </p:nvSpPr>
        <p:spPr>
          <a:xfrm>
            <a:off x="204375" y="3889325"/>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5" name="Google Shape;355;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Evaluating Clustering Models</a:t>
            </a:r>
            <a:endParaRPr>
              <a:solidFill>
                <a:srgbClr val="4A86E8"/>
              </a:solidFill>
            </a:endParaRPr>
          </a:p>
        </p:txBody>
      </p:sp>
      <p:sp>
        <p:nvSpPr>
          <p:cNvPr id="356" name="Google Shape;356;p52"/>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357" name="Google Shape;357;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63" name="Google Shape;363;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Evaluating Regression Models</a:t>
            </a:r>
            <a:endParaRPr>
              <a:solidFill>
                <a:srgbClr val="4A86E8"/>
              </a:solidFill>
            </a:endParaRPr>
          </a:p>
        </p:txBody>
      </p:sp>
      <p:sp>
        <p:nvSpPr>
          <p:cNvPr id="364" name="Google Shape;364;p53"/>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365" name="Google Shape;365;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6" name="Google Shape;366;p53"/>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367" name="Google Shape;367;p53"/>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 the average of the squares of the errors or deviation between the actual value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368" name="Google Shape;368;p53"/>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54"/>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74" name="Google Shape;374;p5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75" name="Google Shape;375;p54"/>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54"/>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377" name="Google Shape;377;p5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8" name="Google Shape;378;p54"/>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379" name="Google Shape;379;p5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widely used metrics to assess a classification model?</a:t>
            </a:r>
            <a:endParaRPr sz="1600">
              <a:latin typeface="Roboto"/>
              <a:ea typeface="Roboto"/>
              <a:cs typeface="Roboto"/>
              <a:sym typeface="Roboto"/>
            </a:endParaRPr>
          </a:p>
        </p:txBody>
      </p:sp>
      <p:sp>
        <p:nvSpPr>
          <p:cNvPr id="380" name="Google Shape;380;p5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381" name="Google Shape;381;p5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382" name="Google Shape;382;p5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383" name="Google Shape;383;p5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4" name="Google Shape;384;p5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5" name="Google Shape;385;p5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1" name="Google Shape;391;p5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92" name="Google Shape;392;p55"/>
          <p:cNvSpPr txBox="1"/>
          <p:nvPr/>
        </p:nvSpPr>
        <p:spPr>
          <a:xfrm>
            <a:off x="311700" y="7176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p:txBody>
      </p:sp>
      <p:sp>
        <p:nvSpPr>
          <p:cNvPr id="393" name="Google Shape;393;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5" name="Google Shape;125;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3</a:t>
            </a:r>
            <a:endParaRPr>
              <a:solidFill>
                <a:srgbClr val="4A86E8"/>
              </a:solidFill>
            </a:endParaRPr>
          </a:p>
        </p:txBody>
      </p:sp>
      <p:sp>
        <p:nvSpPr>
          <p:cNvPr id="126" name="Google Shape;126;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3" name="Google Shape;1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4" name="Google Shape;134;p2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a Machine Learning Model?</a:t>
            </a:r>
            <a:endParaRPr>
              <a:solidFill>
                <a:srgbClr val="4A86E8"/>
              </a:solidFill>
            </a:endParaRPr>
          </a:p>
        </p:txBody>
      </p:sp>
      <p:sp>
        <p:nvSpPr>
          <p:cNvPr id="143" name="Google Shape;143;p30"/>
          <p:cNvSpPr txBox="1"/>
          <p:nvPr/>
        </p:nvSpPr>
        <p:spPr>
          <a:xfrm>
            <a:off x="311700" y="717649"/>
            <a:ext cx="84609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ML model can be described as a relationship between output or response variables and its corresponding input or dependent variables  in a dataset.</a:t>
            </a:r>
            <a:endParaRPr sz="1500"/>
          </a:p>
          <a:p>
            <a:pPr indent="-323850" lvl="0" marL="457200" rtl="0" algn="l">
              <a:lnSpc>
                <a:spcPct val="115000"/>
              </a:lnSpc>
              <a:spcBef>
                <a:spcPts val="0"/>
              </a:spcBef>
              <a:spcAft>
                <a:spcPts val="0"/>
              </a:spcAft>
              <a:buSzPts val="1500"/>
              <a:buChar char="●"/>
            </a:pPr>
            <a:r>
              <a:rPr lang="en" sz="1500"/>
              <a:t>This relationship can be expressed as mathematical equations, functions or rules.</a:t>
            </a:r>
            <a:endParaRPr sz="1500"/>
          </a:p>
          <a:p>
            <a:pPr indent="-323850" lvl="0" marL="457200" rtl="0" algn="l">
              <a:lnSpc>
                <a:spcPct val="115000"/>
              </a:lnSpc>
              <a:spcBef>
                <a:spcPts val="0"/>
              </a:spcBef>
              <a:spcAft>
                <a:spcPts val="0"/>
              </a:spcAft>
              <a:buSzPts val="1500"/>
              <a:buChar char="●"/>
            </a:pPr>
            <a:r>
              <a:rPr lang="en" sz="1500"/>
              <a:t>Model building (e.g. linear regression) is using a learning process to translate the input variables (independent) into the corresponding output (dependent) variables with the least error for a dataset.</a:t>
            </a:r>
            <a:endParaRPr sz="1500"/>
          </a:p>
        </p:txBody>
      </p:sp>
      <p:sp>
        <p:nvSpPr>
          <p:cNvPr id="144" name="Google Shape;144;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45" name="Google Shape;145;p30"/>
          <p:cNvPicPr preferRelativeResize="0"/>
          <p:nvPr/>
        </p:nvPicPr>
        <p:blipFill>
          <a:blip r:embed="rId4">
            <a:alphaModFix/>
          </a:blip>
          <a:stretch>
            <a:fillRect/>
          </a:stretch>
        </p:blipFill>
        <p:spPr>
          <a:xfrm>
            <a:off x="4311275" y="2155575"/>
            <a:ext cx="4749375" cy="2442200"/>
          </a:xfrm>
          <a:prstGeom prst="rect">
            <a:avLst/>
          </a:prstGeom>
          <a:noFill/>
          <a:ln>
            <a:noFill/>
          </a:ln>
        </p:spPr>
      </p:pic>
      <p:sp>
        <p:nvSpPr>
          <p:cNvPr id="146" name="Google Shape;146;p30"/>
          <p:cNvSpPr txBox="1"/>
          <p:nvPr/>
        </p:nvSpPr>
        <p:spPr>
          <a:xfrm>
            <a:off x="5931388" y="3859150"/>
            <a:ext cx="209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(Sarkar et al. 2018)</a:t>
            </a:r>
            <a:endParaRPr sz="1300">
              <a:latin typeface="Roboto"/>
              <a:ea typeface="Roboto"/>
              <a:cs typeface="Roboto"/>
              <a:sym typeface="Roboto"/>
            </a:endParaRPr>
          </a:p>
        </p:txBody>
      </p:sp>
      <p:sp>
        <p:nvSpPr>
          <p:cNvPr id="147" name="Google Shape;147;p30"/>
          <p:cNvSpPr txBox="1"/>
          <p:nvPr/>
        </p:nvSpPr>
        <p:spPr>
          <a:xfrm>
            <a:off x="311700" y="2289250"/>
            <a:ext cx="40860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The idea is not to predict a correct output for every input but to generalize well over lots of data points such that the error is minimum and the same is maintained when you use this model over new data points.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3" name="Google Shape;153;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Regression</a:t>
            </a:r>
            <a:r>
              <a:rPr lang="en">
                <a:solidFill>
                  <a:srgbClr val="4A86E8"/>
                </a:solidFill>
              </a:rPr>
              <a:t> Models</a:t>
            </a:r>
            <a:endParaRPr>
              <a:solidFill>
                <a:srgbClr val="4A86E8"/>
              </a:solidFill>
            </a:endParaRPr>
          </a:p>
        </p:txBody>
      </p:sp>
      <p:sp>
        <p:nvSpPr>
          <p:cNvPr id="154" name="Google Shape;154;p31"/>
          <p:cNvSpPr txBox="1"/>
          <p:nvPr/>
        </p:nvSpPr>
        <p:spPr>
          <a:xfrm>
            <a:off x="311700" y="717650"/>
            <a:ext cx="8697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a:p>
            <a:pPr indent="-330200" lvl="0" marL="457200" rtl="0" algn="l">
              <a:lnSpc>
                <a:spcPct val="115000"/>
              </a:lnSpc>
              <a:spcBef>
                <a:spcPts val="0"/>
              </a:spcBef>
              <a:spcAft>
                <a:spcPts val="0"/>
              </a:spcAft>
              <a:buSzPts val="1600"/>
              <a:buChar char="●"/>
            </a:pPr>
            <a:r>
              <a:rPr lang="en" sz="1600"/>
              <a:t>Major categories of regression models:</a:t>
            </a:r>
            <a:endParaRPr sz="1600"/>
          </a:p>
          <a:p>
            <a:pPr indent="-330200" lvl="1" marL="914400" rtl="0" algn="l">
              <a:lnSpc>
                <a:spcPct val="115000"/>
              </a:lnSpc>
              <a:spcBef>
                <a:spcPts val="0"/>
              </a:spcBef>
              <a:spcAft>
                <a:spcPts val="0"/>
              </a:spcAft>
              <a:buSzPts val="1600"/>
              <a:buChar char="○"/>
            </a:pPr>
            <a:r>
              <a:rPr b="1" lang="en" sz="1600"/>
              <a:t>Simple linear regression</a:t>
            </a:r>
            <a:endParaRPr b="1" sz="1600"/>
          </a:p>
          <a:p>
            <a:pPr indent="-330200" lvl="2" marL="1371600" rtl="0" algn="l">
              <a:lnSpc>
                <a:spcPct val="115000"/>
              </a:lnSpc>
              <a:spcBef>
                <a:spcPts val="0"/>
              </a:spcBef>
              <a:spcAft>
                <a:spcPts val="0"/>
              </a:spcAft>
              <a:buSzPts val="1600"/>
              <a:buChar char="■"/>
            </a:pPr>
            <a:r>
              <a:rPr lang="en" sz="1600"/>
              <a:t>A single independent variable and a single dependent variable</a:t>
            </a:r>
            <a:endParaRPr sz="1600"/>
          </a:p>
          <a:p>
            <a:pPr indent="-330200" lvl="1" marL="914400" rtl="0" algn="l">
              <a:lnSpc>
                <a:spcPct val="115000"/>
              </a:lnSpc>
              <a:spcBef>
                <a:spcPts val="0"/>
              </a:spcBef>
              <a:spcAft>
                <a:spcPts val="0"/>
              </a:spcAft>
              <a:buSzPts val="1600"/>
              <a:buChar char="○"/>
            </a:pPr>
            <a:r>
              <a:rPr b="1" lang="en" sz="1600"/>
              <a:t>Multiple linear regression</a:t>
            </a:r>
            <a:endParaRPr b="1" sz="1600"/>
          </a:p>
          <a:p>
            <a:pPr indent="-330200" lvl="2" marL="1371600" rtl="0" algn="l">
              <a:lnSpc>
                <a:spcPct val="115000"/>
              </a:lnSpc>
              <a:spcBef>
                <a:spcPts val="0"/>
              </a:spcBef>
              <a:spcAft>
                <a:spcPts val="0"/>
              </a:spcAft>
              <a:buSzPts val="1600"/>
              <a:buChar char="■"/>
            </a:pPr>
            <a:r>
              <a:rPr lang="en" sz="1600"/>
              <a:t>More than one independent variables</a:t>
            </a:r>
            <a:endParaRPr sz="1600"/>
          </a:p>
          <a:p>
            <a:pPr indent="-330200" lvl="1" marL="914400" rtl="0" algn="l">
              <a:lnSpc>
                <a:spcPct val="115000"/>
              </a:lnSpc>
              <a:spcBef>
                <a:spcPts val="0"/>
              </a:spcBef>
              <a:spcAft>
                <a:spcPts val="0"/>
              </a:spcAft>
              <a:buSzPts val="1600"/>
              <a:buChar char="○"/>
            </a:pPr>
            <a:r>
              <a:rPr b="1" lang="en" sz="1600"/>
              <a:t>Non linear regression</a:t>
            </a:r>
            <a:endParaRPr b="1" sz="1600"/>
          </a:p>
          <a:p>
            <a:pPr indent="-330200" lvl="2" marL="1371600" rtl="0" algn="l">
              <a:lnSpc>
                <a:spcPct val="115000"/>
              </a:lnSpc>
              <a:spcBef>
                <a:spcPts val="0"/>
              </a:spcBef>
              <a:spcAft>
                <a:spcPts val="0"/>
              </a:spcAft>
              <a:buSzPts val="1600"/>
              <a:buChar char="■"/>
            </a:pPr>
            <a:r>
              <a:rPr lang="en" sz="1600"/>
              <a:t>dependent variable is dependent on nonlinear transformation of the parameters/coefficients</a:t>
            </a:r>
            <a:endParaRPr sz="1600"/>
          </a:p>
        </p:txBody>
      </p:sp>
      <p:sp>
        <p:nvSpPr>
          <p:cNvPr id="155" name="Google Shape;155;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1" name="Google Shape;161;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Linear </a:t>
            </a:r>
            <a:r>
              <a:rPr lang="en">
                <a:solidFill>
                  <a:srgbClr val="4A86E8"/>
                </a:solidFill>
              </a:rPr>
              <a:t>Regression</a:t>
            </a:r>
            <a:endParaRPr>
              <a:solidFill>
                <a:srgbClr val="4A86E8"/>
              </a:solidFill>
            </a:endParaRPr>
          </a:p>
        </p:txBody>
      </p:sp>
      <p:sp>
        <p:nvSpPr>
          <p:cNvPr id="162" name="Google Shape;162;p32"/>
          <p:cNvSpPr txBox="1"/>
          <p:nvPr/>
        </p:nvSpPr>
        <p:spPr>
          <a:xfrm>
            <a:off x="4572000" y="643275"/>
            <a:ext cx="44370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0"/>
              </a:spcBef>
              <a:spcAft>
                <a:spcPts val="0"/>
              </a:spcAft>
              <a:buSzPts val="1500"/>
              <a:buChar char="●"/>
            </a:pPr>
            <a:r>
              <a:rPr lang="en" sz="1500"/>
              <a:t>Popular applications:</a:t>
            </a:r>
            <a:endParaRPr sz="1500"/>
          </a:p>
          <a:p>
            <a:pPr indent="-323850" lvl="1" marL="914400" rtl="0" algn="l">
              <a:lnSpc>
                <a:spcPct val="115000"/>
              </a:lnSpc>
              <a:spcBef>
                <a:spcPts val="0"/>
              </a:spcBef>
              <a:spcAft>
                <a:spcPts val="0"/>
              </a:spcAft>
              <a:buSzPts val="1500"/>
              <a:buChar char="○"/>
            </a:pPr>
            <a:r>
              <a:rPr lang="en" sz="1500"/>
              <a:t>Trend analysis</a:t>
            </a:r>
            <a:endParaRPr sz="1500"/>
          </a:p>
          <a:p>
            <a:pPr indent="-323850" lvl="1" marL="914400" rtl="0" algn="l">
              <a:lnSpc>
                <a:spcPct val="115000"/>
              </a:lnSpc>
              <a:spcBef>
                <a:spcPts val="0"/>
              </a:spcBef>
              <a:spcAft>
                <a:spcPts val="0"/>
              </a:spcAft>
              <a:buSzPts val="1500"/>
              <a:buChar char="○"/>
            </a:pPr>
            <a:r>
              <a:rPr lang="en" sz="1500"/>
              <a:t>Forecasting/prediction</a:t>
            </a:r>
            <a:endParaRPr sz="1500"/>
          </a:p>
        </p:txBody>
      </p:sp>
      <p:sp>
        <p:nvSpPr>
          <p:cNvPr id="163" name="Google Shape;163;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4" name="Google Shape;164;p32"/>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165" name="Google Shape;165;p32"/>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1" name="Google Shape;171;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Polynomial Regression</a:t>
            </a:r>
            <a:endParaRPr>
              <a:solidFill>
                <a:srgbClr val="4A86E8"/>
              </a:solidFill>
            </a:endParaRPr>
          </a:p>
        </p:txBody>
      </p:sp>
      <p:sp>
        <p:nvSpPr>
          <p:cNvPr id="172" name="Google Shape;172;p33"/>
          <p:cNvSpPr txBox="1"/>
          <p:nvPr/>
        </p:nvSpPr>
        <p:spPr>
          <a:xfrm>
            <a:off x="4572000" y="870050"/>
            <a:ext cx="44370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0"/>
              </a:spcBef>
              <a:spcAft>
                <a:spcPts val="0"/>
              </a:spcAft>
              <a:buSzPts val="1600"/>
              <a:buChar char="●"/>
            </a:pPr>
            <a:r>
              <a:rPr lang="en" sz="1600"/>
              <a:t>The model is still linear as the coefficients are still linear with quadratic.</a:t>
            </a:r>
            <a:endParaRPr sz="1600"/>
          </a:p>
        </p:txBody>
      </p:sp>
      <p:sp>
        <p:nvSpPr>
          <p:cNvPr id="173" name="Google Shape;173;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4" name="Google Shape;174;p33"/>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175" name="Google Shape;175;p33"/>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