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c52d59078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c52d590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52d5907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52d59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0821d2d5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0821d2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9" name="Google Shape;17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feature engineering?</a:t>
            </a:r>
            <a:endParaRPr>
              <a:solidFill>
                <a:srgbClr val="4A86E8"/>
              </a:solidFill>
            </a:endParaRPr>
          </a:p>
        </p:txBody>
      </p:sp>
      <p:sp>
        <p:nvSpPr>
          <p:cNvPr id="180" name="Google Shape;180;p34"/>
          <p:cNvSpPr txBox="1"/>
          <p:nvPr/>
        </p:nvSpPr>
        <p:spPr>
          <a:xfrm>
            <a:off x="311700" y="717650"/>
            <a:ext cx="869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 engineering is the process of transforming </a:t>
            </a:r>
            <a:r>
              <a:rPr b="1" lang="en" sz="1600"/>
              <a:t>raw data</a:t>
            </a:r>
            <a:r>
              <a:rPr lang="en" sz="1600"/>
              <a:t> into </a:t>
            </a:r>
            <a:r>
              <a:rPr b="1" lang="en" sz="1600"/>
              <a:t>features</a:t>
            </a:r>
            <a:r>
              <a:rPr lang="en" sz="1600"/>
              <a:t> that better</a:t>
            </a:r>
            <a:endParaRPr sz="1600"/>
          </a:p>
          <a:p>
            <a:pPr indent="0" lvl="0" marL="457200" rtl="0" algn="l">
              <a:lnSpc>
                <a:spcPct val="115000"/>
              </a:lnSpc>
              <a:spcBef>
                <a:spcPts val="0"/>
              </a:spcBef>
              <a:spcAft>
                <a:spcPts val="0"/>
              </a:spcAft>
              <a:buNone/>
            </a:pPr>
            <a:r>
              <a:rPr lang="en" sz="1600"/>
              <a:t>represent </a:t>
            </a:r>
            <a:r>
              <a:rPr b="1" lang="en" sz="1600"/>
              <a:t>the underlying problem</a:t>
            </a:r>
            <a:r>
              <a:rPr lang="en" sz="1600"/>
              <a:t> to </a:t>
            </a:r>
            <a:r>
              <a:rPr b="1" lang="en" sz="1600"/>
              <a:t>the predictive models</a:t>
            </a:r>
            <a:r>
              <a:rPr lang="en" sz="1600"/>
              <a:t>, resulting in improved </a:t>
            </a:r>
            <a:r>
              <a:rPr b="1" lang="en" sz="1600"/>
              <a:t>model accuracy</a:t>
            </a:r>
            <a:r>
              <a:rPr lang="en" sz="1600"/>
              <a:t> on </a:t>
            </a:r>
            <a:r>
              <a:rPr b="1" lang="en" sz="1600"/>
              <a:t>unseen data</a:t>
            </a:r>
            <a:r>
              <a:rPr lang="en" sz="1600"/>
              <a:t>.” - Dr. Jason Brownlee</a:t>
            </a:r>
            <a:endParaRPr sz="1600"/>
          </a:p>
          <a:p>
            <a:pPr indent="-330200" lvl="0" marL="914400" rtl="0" algn="l">
              <a:lnSpc>
                <a:spcPct val="115000"/>
              </a:lnSpc>
              <a:spcBef>
                <a:spcPts val="0"/>
              </a:spcBef>
              <a:spcAft>
                <a:spcPts val="0"/>
              </a:spcAft>
              <a:buSzPts val="1600"/>
              <a:buChar char="❏"/>
            </a:pPr>
            <a:r>
              <a:rPr b="1" lang="en" sz="1600"/>
              <a:t>Raw data</a:t>
            </a:r>
            <a:r>
              <a:rPr lang="en" sz="1600"/>
              <a:t>: data in its native form after data retrieval from source. Typically, some data processing and wrangling have been done on it.</a:t>
            </a:r>
            <a:endParaRPr sz="1600"/>
          </a:p>
          <a:p>
            <a:pPr indent="-330200" lvl="0" marL="914400" rtl="0" algn="l">
              <a:lnSpc>
                <a:spcPct val="115000"/>
              </a:lnSpc>
              <a:spcBef>
                <a:spcPts val="0"/>
              </a:spcBef>
              <a:spcAft>
                <a:spcPts val="0"/>
              </a:spcAft>
              <a:buSzPts val="1600"/>
              <a:buChar char="❏"/>
            </a:pPr>
            <a:r>
              <a:rPr b="1" lang="en" sz="1600"/>
              <a:t>Features</a:t>
            </a:r>
            <a:r>
              <a:rPr lang="en" sz="1600"/>
              <a:t>: specific representations of raw data after the process of feature engineering</a:t>
            </a:r>
            <a:endParaRPr sz="1600"/>
          </a:p>
          <a:p>
            <a:pPr indent="-330200" lvl="0" marL="914400" rtl="0" algn="l">
              <a:lnSpc>
                <a:spcPct val="115000"/>
              </a:lnSpc>
              <a:spcBef>
                <a:spcPts val="0"/>
              </a:spcBef>
              <a:spcAft>
                <a:spcPts val="0"/>
              </a:spcAft>
              <a:buSzPts val="1600"/>
              <a:buChar char="❏"/>
            </a:pPr>
            <a:r>
              <a:rPr b="1" lang="en" sz="1600"/>
              <a:t>The underlying problem</a:t>
            </a:r>
            <a:r>
              <a:rPr lang="en" sz="1600"/>
              <a:t>:The problem we want to solve or the ML task we want to perform.</a:t>
            </a:r>
            <a:endParaRPr sz="1600"/>
          </a:p>
          <a:p>
            <a:pPr indent="-330200" lvl="0" marL="914400" rtl="0" algn="l">
              <a:lnSpc>
                <a:spcPct val="115000"/>
              </a:lnSpc>
              <a:spcBef>
                <a:spcPts val="0"/>
              </a:spcBef>
              <a:spcAft>
                <a:spcPts val="0"/>
              </a:spcAft>
              <a:buSzPts val="1600"/>
              <a:buChar char="❏"/>
            </a:pPr>
            <a:r>
              <a:rPr b="1" lang="en" sz="1600"/>
              <a:t>The predictive models</a:t>
            </a:r>
            <a:r>
              <a:rPr lang="en" sz="1600"/>
              <a:t>: the ML models that learn about the data.</a:t>
            </a:r>
            <a:endParaRPr sz="1600"/>
          </a:p>
          <a:p>
            <a:pPr indent="-330200" lvl="0" marL="914400" rtl="0" algn="l">
              <a:lnSpc>
                <a:spcPct val="115000"/>
              </a:lnSpc>
              <a:spcBef>
                <a:spcPts val="0"/>
              </a:spcBef>
              <a:spcAft>
                <a:spcPts val="0"/>
              </a:spcAft>
              <a:buSzPts val="1600"/>
              <a:buChar char="❏"/>
            </a:pPr>
            <a:r>
              <a:rPr b="1" lang="en" sz="1600"/>
              <a:t>Model </a:t>
            </a:r>
            <a:r>
              <a:rPr b="1" lang="en" sz="1600"/>
              <a:t>accuracy</a:t>
            </a:r>
            <a:r>
              <a:rPr lang="en" sz="1600"/>
              <a:t>: model performance metrics that are used to evaluate the model.</a:t>
            </a:r>
            <a:endParaRPr sz="1600"/>
          </a:p>
          <a:p>
            <a:pPr indent="-330200" lvl="0" marL="914400" rtl="0" algn="l">
              <a:lnSpc>
                <a:spcPct val="115000"/>
              </a:lnSpc>
              <a:spcBef>
                <a:spcPts val="0"/>
              </a:spcBef>
              <a:spcAft>
                <a:spcPts val="0"/>
              </a:spcAft>
              <a:buSzPts val="1600"/>
              <a:buChar char="❏"/>
            </a:pPr>
            <a:r>
              <a:rPr b="1" lang="en" sz="1600"/>
              <a:t>Unseen data</a:t>
            </a:r>
            <a:r>
              <a:rPr lang="en" sz="1600"/>
              <a:t>: new data not used previously to build or train the model. The model is expected to learn and generalize well from unseen data using good quality features.</a:t>
            </a:r>
            <a:endParaRPr sz="1600"/>
          </a:p>
        </p:txBody>
      </p:sp>
      <p:sp>
        <p:nvSpPr>
          <p:cNvPr id="181" name="Google Shape;18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7" name="Google Shape;187;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8" name="Google Shape;188;p3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Better representation of data can be better understood by the ML algorithms.</a:t>
            </a:r>
            <a:endParaRPr sz="1600"/>
          </a:p>
          <a:p>
            <a:pPr indent="-330200" lvl="0" marL="457200" rtl="0" algn="l">
              <a:lnSpc>
                <a:spcPct val="115000"/>
              </a:lnSpc>
              <a:spcBef>
                <a:spcPts val="0"/>
              </a:spcBef>
              <a:spcAft>
                <a:spcPts val="0"/>
              </a:spcAft>
              <a:buSzPts val="1600"/>
              <a:buChar char="●"/>
            </a:pPr>
            <a:r>
              <a:rPr lang="en" sz="1600"/>
              <a:t>In general if you have the right feature set, even a simple model will perform well.</a:t>
            </a:r>
            <a:endParaRPr sz="1600"/>
          </a:p>
          <a:p>
            <a:pPr indent="-330200" lvl="0" marL="457200" rtl="0" algn="l">
              <a:lnSpc>
                <a:spcPct val="115000"/>
              </a:lnSpc>
              <a:spcBef>
                <a:spcPts val="0"/>
              </a:spcBef>
              <a:spcAft>
                <a:spcPts val="0"/>
              </a:spcAft>
              <a:buSzPts val="1600"/>
              <a:buChar char="●"/>
            </a:pPr>
            <a:r>
              <a:rPr lang="en" sz="1600"/>
              <a:t>Raw data cannot be used to build ML models directly. Feature engineering is essential for model building and evaluation.</a:t>
            </a:r>
            <a:endParaRPr sz="1600"/>
          </a:p>
          <a:p>
            <a:pPr indent="-330200" lvl="0" marL="457200" rtl="0" algn="l">
              <a:lnSpc>
                <a:spcPct val="115000"/>
              </a:lnSpc>
              <a:spcBef>
                <a:spcPts val="0"/>
              </a:spcBef>
              <a:spcAft>
                <a:spcPts val="0"/>
              </a:spcAft>
              <a:buSzPts val="1600"/>
              <a:buChar char="●"/>
            </a:pPr>
            <a:r>
              <a:rPr lang="en" sz="1600"/>
              <a:t>Feature engineering helps us build models on diverse data types therefore enables us to work on complex unstructured data.</a:t>
            </a:r>
            <a:endParaRPr sz="1600"/>
          </a:p>
          <a:p>
            <a:pPr indent="-330200" lvl="0" marL="457200" rtl="0" algn="l">
              <a:lnSpc>
                <a:spcPct val="115000"/>
              </a:lnSpc>
              <a:spcBef>
                <a:spcPts val="0"/>
              </a:spcBef>
              <a:spcAft>
                <a:spcPts val="0"/>
              </a:spcAft>
              <a:buSzPts val="1600"/>
              <a:buChar char="●"/>
            </a:pPr>
            <a:r>
              <a:rPr lang="en" sz="1600"/>
              <a:t>Feature engineering enables data scientists to take a step back and try to understand the domain and the business problem better by taking inputs from domain experts.</a:t>
            </a:r>
            <a:endParaRPr sz="1600"/>
          </a:p>
        </p:txBody>
      </p:sp>
      <p:sp>
        <p:nvSpPr>
          <p:cNvPr id="189" name="Google Shape;189;p35"/>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5" name="Google Shape;195;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engineer features?</a:t>
            </a:r>
            <a:endParaRPr>
              <a:solidFill>
                <a:srgbClr val="4A86E8"/>
              </a:solidFill>
            </a:endParaRPr>
          </a:p>
        </p:txBody>
      </p:sp>
      <p:sp>
        <p:nvSpPr>
          <p:cNvPr id="196" name="Google Shape;196;p36"/>
          <p:cNvSpPr txBox="1"/>
          <p:nvPr/>
        </p:nvSpPr>
        <p:spPr>
          <a:xfrm>
            <a:off x="311700" y="64890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involves using a combination of domain knowledge and business constraints, hand-crafted transformations and mathematical transformations to transform the raw data into desired features.</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lang="en" sz="1600"/>
              <a:t>Recently, </a:t>
            </a:r>
            <a:r>
              <a:rPr b="1" lang="en" sz="1600"/>
              <a:t>auto feature generation</a:t>
            </a:r>
            <a:r>
              <a:rPr lang="en" sz="1600"/>
              <a:t> becomes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7" name="Google Shape;197;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8" name="Google Shape;198;p36"/>
          <p:cNvPicPr preferRelativeResize="0"/>
          <p:nvPr/>
        </p:nvPicPr>
        <p:blipFill>
          <a:blip r:embed="rId4">
            <a:alphaModFix/>
          </a:blip>
          <a:stretch>
            <a:fillRect/>
          </a:stretch>
        </p:blipFill>
        <p:spPr>
          <a:xfrm>
            <a:off x="5738778" y="2706600"/>
            <a:ext cx="3093522" cy="1887050"/>
          </a:xfrm>
          <a:prstGeom prst="rect">
            <a:avLst/>
          </a:prstGeom>
          <a:noFill/>
          <a:ln>
            <a:noFill/>
          </a:ln>
        </p:spPr>
      </p:pic>
      <p:sp>
        <p:nvSpPr>
          <p:cNvPr id="199" name="Google Shape;199;p36"/>
          <p:cNvSpPr txBox="1"/>
          <p:nvPr/>
        </p:nvSpPr>
        <p:spPr>
          <a:xfrm>
            <a:off x="3981175" y="40487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(Koehrsen, 2018)</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numeric data</a:t>
            </a:r>
            <a:endParaRPr>
              <a:solidFill>
                <a:srgbClr val="4A86E8"/>
              </a:solidFill>
            </a:endParaRPr>
          </a:p>
        </p:txBody>
      </p:sp>
      <p:sp>
        <p:nvSpPr>
          <p:cNvPr id="206" name="Google Shape;206;p37"/>
          <p:cNvSpPr txBox="1"/>
          <p:nvPr/>
        </p:nvSpPr>
        <p:spPr>
          <a:xfrm>
            <a:off x="145500" y="595200"/>
            <a:ext cx="88530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Raw measurement</a:t>
            </a:r>
            <a:endParaRPr b="1" sz="1500"/>
          </a:p>
          <a:p>
            <a:pPr indent="-323850" lvl="1" marL="914400" rtl="0" algn="l">
              <a:lnSpc>
                <a:spcPct val="115000"/>
              </a:lnSpc>
              <a:spcBef>
                <a:spcPts val="0"/>
              </a:spcBef>
              <a:spcAft>
                <a:spcPts val="0"/>
              </a:spcAft>
              <a:buSzPts val="1500"/>
              <a:buChar char="○"/>
            </a:pPr>
            <a:r>
              <a:rPr lang="en" sz="1500" u="sng"/>
              <a:t>Values</a:t>
            </a:r>
            <a:r>
              <a:rPr lang="en" sz="1500"/>
              <a:t>: e.g. average, standard deviation, quartiles</a:t>
            </a:r>
            <a:endParaRPr sz="1500"/>
          </a:p>
          <a:p>
            <a:pPr indent="-323850" lvl="1" marL="914400" rtl="0" algn="l">
              <a:lnSpc>
                <a:spcPct val="115000"/>
              </a:lnSpc>
              <a:spcBef>
                <a:spcPts val="0"/>
              </a:spcBef>
              <a:spcAft>
                <a:spcPts val="0"/>
              </a:spcAft>
              <a:buSzPts val="1500"/>
              <a:buChar char="○"/>
            </a:pPr>
            <a:r>
              <a:rPr lang="en" sz="1500" u="sng"/>
              <a:t>Counts</a:t>
            </a:r>
            <a:r>
              <a:rPr lang="en" sz="1500"/>
              <a:t>: e.g. frequencies and occurrences of specific attributes</a:t>
            </a:r>
            <a:endParaRPr sz="1500"/>
          </a:p>
          <a:p>
            <a:pPr indent="-323850" lvl="0" marL="457200" rtl="0" algn="l">
              <a:lnSpc>
                <a:spcPct val="115000"/>
              </a:lnSpc>
              <a:spcBef>
                <a:spcPts val="0"/>
              </a:spcBef>
              <a:spcAft>
                <a:spcPts val="0"/>
              </a:spcAft>
              <a:buSzPts val="1500"/>
              <a:buChar char="●"/>
            </a:pPr>
            <a:r>
              <a:rPr b="1" lang="en" sz="1500"/>
              <a:t>Binarization</a:t>
            </a:r>
            <a:r>
              <a:rPr lang="en" sz="1500"/>
              <a:t>: sometime, we prefer binary feature as opposed to a count base measure.</a:t>
            </a:r>
            <a:endParaRPr sz="1500"/>
          </a:p>
          <a:p>
            <a:pPr indent="-323850" lvl="0" marL="457200" rtl="0" algn="l">
              <a:lnSpc>
                <a:spcPct val="115000"/>
              </a:lnSpc>
              <a:spcBef>
                <a:spcPts val="0"/>
              </a:spcBef>
              <a:spcAft>
                <a:spcPts val="0"/>
              </a:spcAft>
              <a:buSzPts val="1500"/>
              <a:buChar char="●"/>
            </a:pPr>
            <a:r>
              <a:rPr b="1" lang="en" sz="1500"/>
              <a:t>Rounding</a:t>
            </a:r>
            <a:r>
              <a:rPr lang="en" sz="1500"/>
              <a:t>: </a:t>
            </a:r>
            <a:r>
              <a:rPr lang="en" sz="1500"/>
              <a:t>round off high precision percentages into numeric integers</a:t>
            </a:r>
            <a:endParaRPr sz="1500"/>
          </a:p>
          <a:p>
            <a:pPr indent="-323850" lvl="0" marL="457200" rtl="0" algn="l">
              <a:lnSpc>
                <a:spcPct val="115000"/>
              </a:lnSpc>
              <a:spcBef>
                <a:spcPts val="0"/>
              </a:spcBef>
              <a:spcAft>
                <a:spcPts val="0"/>
              </a:spcAft>
              <a:buSzPts val="1500"/>
              <a:buChar char="●"/>
            </a:pPr>
            <a:r>
              <a:rPr b="1" lang="en" sz="1500"/>
              <a:t>Interactions</a:t>
            </a:r>
            <a:r>
              <a:rPr lang="en" sz="1500"/>
              <a:t>: capture the interactions between feature variables as a part of the input feature set</a:t>
            </a:r>
            <a:endParaRPr sz="1500"/>
          </a:p>
          <a:p>
            <a:pPr indent="-323850" lvl="0" marL="457200" rtl="0" algn="l">
              <a:lnSpc>
                <a:spcPct val="115000"/>
              </a:lnSpc>
              <a:spcBef>
                <a:spcPts val="0"/>
              </a:spcBef>
              <a:spcAft>
                <a:spcPts val="0"/>
              </a:spcAft>
              <a:buSzPts val="1500"/>
              <a:buChar char="●"/>
            </a:pPr>
            <a:r>
              <a:rPr b="1" lang="en" sz="1500"/>
              <a:t>Binning</a:t>
            </a:r>
            <a:r>
              <a:rPr lang="en" sz="1500"/>
              <a:t>: also called quantization, which transform continuous numeric values into discrete ones.</a:t>
            </a:r>
            <a:endParaRPr sz="1500"/>
          </a:p>
          <a:p>
            <a:pPr indent="-323850" lvl="0" marL="457200" rtl="0" algn="l">
              <a:lnSpc>
                <a:spcPct val="115000"/>
              </a:lnSpc>
              <a:spcBef>
                <a:spcPts val="0"/>
              </a:spcBef>
              <a:spcAft>
                <a:spcPts val="0"/>
              </a:spcAft>
              <a:buSzPts val="1500"/>
              <a:buChar char="●"/>
            </a:pPr>
            <a:r>
              <a:rPr b="1" lang="en" sz="1500"/>
              <a:t>Statistical or </a:t>
            </a:r>
            <a:r>
              <a:rPr b="1" lang="en" sz="1500"/>
              <a:t>Mathematical</a:t>
            </a:r>
            <a:r>
              <a:rPr b="1" lang="en" sz="1500"/>
              <a:t> Transformation</a:t>
            </a:r>
            <a:endParaRPr sz="1500"/>
          </a:p>
        </p:txBody>
      </p:sp>
      <p:sp>
        <p:nvSpPr>
          <p:cNvPr id="207" name="Google Shape;207;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3" name="Google Shape;21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Binning</a:t>
            </a:r>
            <a:endParaRPr>
              <a:solidFill>
                <a:srgbClr val="4A86E8"/>
              </a:solidFill>
            </a:endParaRPr>
          </a:p>
        </p:txBody>
      </p:sp>
      <p:sp>
        <p:nvSpPr>
          <p:cNvPr id="214" name="Google Shape;214;p38"/>
          <p:cNvSpPr txBox="1"/>
          <p:nvPr/>
        </p:nvSpPr>
        <p:spPr>
          <a:xfrm>
            <a:off x="145500" y="595200"/>
            <a:ext cx="8853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often the distributions of these attributes are skewed in the sense that some sets of values will occur a lot and some will be very rare. Besides that, the range of these values is also varied.</a:t>
            </a:r>
            <a:endParaRPr sz="1500"/>
          </a:p>
          <a:p>
            <a:pPr indent="-323850" lvl="0" marL="457200" rtl="0" algn="l">
              <a:lnSpc>
                <a:spcPct val="115000"/>
              </a:lnSpc>
              <a:spcBef>
                <a:spcPts val="0"/>
              </a:spcBef>
              <a:spcAft>
                <a:spcPts val="0"/>
              </a:spcAft>
              <a:buSzPts val="1500"/>
              <a:buChar char="●"/>
            </a:pPr>
            <a:r>
              <a:rPr lang="en" sz="1500"/>
              <a:t>Binning, also known as quantization, can be used for transforming continuous numeric values into discrete ones. </a:t>
            </a:r>
            <a:endParaRPr sz="1500"/>
          </a:p>
          <a:p>
            <a:pPr indent="-323850" lvl="0" marL="457200" rtl="0" algn="l">
              <a:lnSpc>
                <a:spcPct val="115000"/>
              </a:lnSpc>
              <a:spcBef>
                <a:spcPts val="0"/>
              </a:spcBef>
              <a:spcAft>
                <a:spcPts val="0"/>
              </a:spcAft>
              <a:buSzPts val="1500"/>
              <a:buChar char="●"/>
            </a:pPr>
            <a:r>
              <a:rPr lang="en" sz="1500"/>
              <a:t>These discrete numbers can be thought of as bins into which the raw values or numbers are binned or grouped into. Each bin represents a specific degree of intensity and has a specific range of values which must fall into that bin.</a:t>
            </a:r>
            <a:endParaRPr sz="1500"/>
          </a:p>
          <a:p>
            <a:pPr indent="-323850" lvl="1" marL="914400" rtl="0" algn="l">
              <a:lnSpc>
                <a:spcPct val="115000"/>
              </a:lnSpc>
              <a:spcBef>
                <a:spcPts val="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Use pre-defined fixed widths for each bin.</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Use data distribution itself (Quantile) to decide the appropriate bins.</a:t>
            </a:r>
            <a:endParaRPr sz="1500"/>
          </a:p>
        </p:txBody>
      </p:sp>
      <p:sp>
        <p:nvSpPr>
          <p:cNvPr id="215" name="Google Shape;21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9"/>
          <p:cNvPicPr preferRelativeResize="0"/>
          <p:nvPr/>
        </p:nvPicPr>
        <p:blipFill>
          <a:blip r:embed="rId3">
            <a:alphaModFix/>
          </a:blip>
          <a:stretch>
            <a:fillRect/>
          </a:stretch>
        </p:blipFill>
        <p:spPr>
          <a:xfrm>
            <a:off x="3659726" y="3951300"/>
            <a:ext cx="1993755" cy="778800"/>
          </a:xfrm>
          <a:prstGeom prst="rect">
            <a:avLst/>
          </a:prstGeom>
          <a:noFill/>
          <a:ln>
            <a:noFill/>
          </a:ln>
        </p:spPr>
      </p:pic>
      <p:pic>
        <p:nvPicPr>
          <p:cNvPr id="221" name="Google Shape;221;p3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22" name="Google Shape;22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23" name="Google Shape;223;p39"/>
          <p:cNvSpPr txBox="1"/>
          <p:nvPr/>
        </p:nvSpPr>
        <p:spPr>
          <a:xfrm>
            <a:off x="145500" y="595200"/>
            <a:ext cx="55902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u="sng"/>
              <a:t>Log Transformation</a:t>
            </a:r>
            <a:r>
              <a:rPr lang="en" sz="1500"/>
              <a:t>:</a:t>
            </a:r>
            <a:endParaRPr sz="1500"/>
          </a:p>
          <a:p>
            <a:pPr indent="-323850" lvl="1" marL="914400" rtl="0" algn="l">
              <a:lnSpc>
                <a:spcPct val="115000"/>
              </a:lnSpc>
              <a:spcBef>
                <a:spcPts val="0"/>
              </a:spcBef>
              <a:spcAft>
                <a:spcPts val="0"/>
              </a:spcAft>
              <a:buSzPts val="1500"/>
              <a:buChar char="○"/>
            </a:pPr>
            <a:r>
              <a:rPr lang="en" sz="1500"/>
              <a:t>The log transform belongs to the power transform family of functions. This function can be defined as y = logb(x) which reads as log of x to the base b is equal to y.</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
            </a:r>
            <a:r>
              <a:rPr lang="en" sz="1500"/>
              <a:t>:</a:t>
            </a:r>
            <a:endParaRPr sz="1500"/>
          </a:p>
          <a:p>
            <a:pPr indent="-323850" lvl="1" marL="914400" rtl="0" algn="l">
              <a:lnSpc>
                <a:spcPct val="115000"/>
              </a:lnSpc>
              <a:spcBef>
                <a:spcPts val="0"/>
              </a:spcBef>
              <a:spcAft>
                <a:spcPts val="0"/>
              </a:spcAft>
              <a:buSzPts val="1500"/>
              <a:buChar char="○"/>
            </a:pPr>
            <a:r>
              <a:rPr lang="en" sz="1500"/>
              <a:t>Belonging to the power transform family of functions. This function has a prerequisite that the numeric values to be transformed must be positive (similar to what log transform expects).</a:t>
            </a:r>
            <a:endParaRPr sz="1500"/>
          </a:p>
        </p:txBody>
      </p:sp>
      <p:sp>
        <p:nvSpPr>
          <p:cNvPr id="224" name="Google Shape;22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5" name="Google Shape;225;p39"/>
          <p:cNvPicPr preferRelativeResize="0"/>
          <p:nvPr/>
        </p:nvPicPr>
        <p:blipFill>
          <a:blip r:embed="rId5">
            <a:alphaModFix/>
          </a:blip>
          <a:stretch>
            <a:fillRect/>
          </a:stretch>
        </p:blipFill>
        <p:spPr>
          <a:xfrm>
            <a:off x="5878870" y="813150"/>
            <a:ext cx="2489580" cy="1854099"/>
          </a:xfrm>
          <a:prstGeom prst="rect">
            <a:avLst/>
          </a:prstGeom>
          <a:noFill/>
          <a:ln>
            <a:noFill/>
          </a:ln>
        </p:spPr>
      </p:pic>
      <p:pic>
        <p:nvPicPr>
          <p:cNvPr id="226" name="Google Shape;226;p39"/>
          <p:cNvPicPr preferRelativeResize="0"/>
          <p:nvPr/>
        </p:nvPicPr>
        <p:blipFill>
          <a:blip r:embed="rId6">
            <a:alphaModFix/>
          </a:blip>
          <a:stretch>
            <a:fillRect/>
          </a:stretch>
        </p:blipFill>
        <p:spPr>
          <a:xfrm>
            <a:off x="5969700" y="2819650"/>
            <a:ext cx="2398749" cy="18066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2" name="Google Shape;23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categorical data</a:t>
            </a:r>
            <a:endParaRPr>
              <a:solidFill>
                <a:srgbClr val="4A86E8"/>
              </a:solidFill>
            </a:endParaRPr>
          </a:p>
        </p:txBody>
      </p:sp>
      <p:sp>
        <p:nvSpPr>
          <p:cNvPr id="233" name="Google Shape;233;p40"/>
          <p:cNvSpPr txBox="1"/>
          <p:nvPr/>
        </p:nvSpPr>
        <p:spPr>
          <a:xfrm>
            <a:off x="130200" y="777575"/>
            <a:ext cx="88836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Any attribute or feature that is categorical in nature represents discrete values that belong to a specific finite set of categories or classes. Category or class labels can be text or numeric in nature. Usually there are two types of categorical variable</a:t>
            </a:r>
            <a:r>
              <a:rPr lang="en" sz="1600"/>
              <a:t>s: </a:t>
            </a:r>
            <a:r>
              <a:rPr lang="en" sz="1600"/>
              <a:t>nominal and ordinal.</a:t>
            </a:r>
            <a:endParaRPr sz="1600"/>
          </a:p>
          <a:p>
            <a:pPr indent="-330200" lvl="0" marL="457200" rtl="0" algn="l">
              <a:lnSpc>
                <a:spcPct val="115000"/>
              </a:lnSpc>
              <a:spcBef>
                <a:spcPts val="0"/>
              </a:spcBef>
              <a:spcAft>
                <a:spcPts val="0"/>
              </a:spcAft>
              <a:buSzPts val="1600"/>
              <a:buChar char="●"/>
            </a:pPr>
            <a:r>
              <a:rPr b="1" lang="en" sz="1600"/>
              <a:t>Nominal categorical features</a:t>
            </a:r>
            <a:r>
              <a:rPr lang="en" sz="1600"/>
              <a:t> </a:t>
            </a:r>
            <a:endParaRPr sz="1600"/>
          </a:p>
          <a:p>
            <a:pPr indent="-330200" lvl="1" marL="914400" rtl="0" algn="l">
              <a:lnSpc>
                <a:spcPct val="115000"/>
              </a:lnSpc>
              <a:spcBef>
                <a:spcPts val="0"/>
              </a:spcBef>
              <a:spcAft>
                <a:spcPts val="0"/>
              </a:spcAft>
              <a:buSzPts val="1600"/>
              <a:buChar char="○"/>
            </a:pPr>
            <a:r>
              <a:rPr lang="en" sz="1600"/>
              <a:t>There is no concept of ordering among the values. </a:t>
            </a:r>
            <a:endParaRPr sz="1600"/>
          </a:p>
          <a:p>
            <a:pPr indent="-330200" lvl="1" marL="914400" rtl="0" algn="l">
              <a:lnSpc>
                <a:spcPct val="115000"/>
              </a:lnSpc>
              <a:spcBef>
                <a:spcPts val="0"/>
              </a:spcBef>
              <a:spcAft>
                <a:spcPts val="0"/>
              </a:spcAft>
              <a:buSzPts val="1600"/>
              <a:buChar char="○"/>
            </a:pPr>
            <a:r>
              <a:rPr lang="en" sz="1600"/>
              <a:t>Example: Movie or video game genres, weather seasons, and country names</a:t>
            </a:r>
            <a:endParaRPr sz="1600"/>
          </a:p>
          <a:p>
            <a:pPr indent="-330200" lvl="0" marL="457200" rtl="0" algn="l">
              <a:lnSpc>
                <a:spcPct val="115000"/>
              </a:lnSpc>
              <a:spcBef>
                <a:spcPts val="0"/>
              </a:spcBef>
              <a:spcAft>
                <a:spcPts val="0"/>
              </a:spcAft>
              <a:buSzPts val="1600"/>
              <a:buChar char="●"/>
            </a:pPr>
            <a:r>
              <a:rPr b="1" lang="en" sz="1600"/>
              <a:t>Ordinal categorical variables</a:t>
            </a:r>
            <a:r>
              <a:rPr lang="en" sz="1600"/>
              <a:t> </a:t>
            </a:r>
            <a:endParaRPr sz="1600"/>
          </a:p>
          <a:p>
            <a:pPr indent="-330200" lvl="1" marL="914400" rtl="0" algn="l">
              <a:lnSpc>
                <a:spcPct val="115000"/>
              </a:lnSpc>
              <a:spcBef>
                <a:spcPts val="0"/>
              </a:spcBef>
              <a:spcAft>
                <a:spcPts val="0"/>
              </a:spcAft>
              <a:buSzPts val="1600"/>
              <a:buChar char="○"/>
            </a:pPr>
            <a:r>
              <a:rPr lang="en" sz="1600"/>
              <a:t>Can be ordered and sorted on the basis of their values and hence these values have specific significance such that their order makes sense. </a:t>
            </a:r>
            <a:endParaRPr sz="1600"/>
          </a:p>
          <a:p>
            <a:pPr indent="-330200" lvl="1" marL="914400" rtl="0" algn="l">
              <a:lnSpc>
                <a:spcPct val="115000"/>
              </a:lnSpc>
              <a:spcBef>
                <a:spcPts val="0"/>
              </a:spcBef>
              <a:spcAft>
                <a:spcPts val="0"/>
              </a:spcAft>
              <a:buSzPts val="1600"/>
              <a:buChar char="○"/>
            </a:pPr>
            <a:r>
              <a:rPr lang="en" sz="1600"/>
              <a:t>Example: Clothing size, education level.</a:t>
            </a:r>
            <a:endParaRPr sz="1600"/>
          </a:p>
        </p:txBody>
      </p:sp>
      <p:sp>
        <p:nvSpPr>
          <p:cNvPr id="234" name="Google Shape;23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Transforming Nominal Features</a:t>
            </a:r>
            <a:endParaRPr>
              <a:solidFill>
                <a:srgbClr val="4A86E8"/>
              </a:solidFill>
            </a:endParaRPr>
          </a:p>
        </p:txBody>
      </p:sp>
      <p:sp>
        <p:nvSpPr>
          <p:cNvPr id="241" name="Google Shape;241;p41"/>
          <p:cNvSpPr txBox="1"/>
          <p:nvPr/>
        </p:nvSpPr>
        <p:spPr>
          <a:xfrm>
            <a:off x="130200" y="886700"/>
            <a:ext cx="8883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Often these values are in string or text format and Machine Learning algorithms cannot understand them directly.</a:t>
            </a:r>
            <a:endParaRPr sz="1600"/>
          </a:p>
          <a:p>
            <a:pPr indent="-330200" lvl="0" marL="457200" rtl="0" algn="l">
              <a:lnSpc>
                <a:spcPct val="115000"/>
              </a:lnSpc>
              <a:spcBef>
                <a:spcPts val="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0"/>
              </a:spcBef>
              <a:spcAft>
                <a:spcPts val="0"/>
              </a:spcAft>
              <a:buSzPts val="1600"/>
              <a:buChar char="●"/>
            </a:pPr>
            <a:r>
              <a:rPr lang="en" sz="1600"/>
              <a:t>The </a:t>
            </a:r>
            <a:r>
              <a:rPr b="1" lang="en" sz="1600"/>
              <a:t>LabelEncoder</a:t>
            </a:r>
            <a:r>
              <a:rPr lang="en" sz="1600"/>
              <a:t> class from scikit-learn can be used to generate a mapping scheme has been generated where each nominal feature is mapped to a number.</a:t>
            </a:r>
            <a:endParaRPr sz="1600"/>
          </a:p>
        </p:txBody>
      </p:sp>
      <p:sp>
        <p:nvSpPr>
          <p:cNvPr id="242" name="Google Shape;242;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Transforming Ordinal Features</a:t>
            </a:r>
            <a:endParaRPr>
              <a:solidFill>
                <a:srgbClr val="4A86E8"/>
              </a:solidFill>
            </a:endParaRPr>
          </a:p>
        </p:txBody>
      </p:sp>
      <p:sp>
        <p:nvSpPr>
          <p:cNvPr id="249" name="Google Shape;249;p42"/>
          <p:cNvSpPr txBox="1"/>
          <p:nvPr/>
        </p:nvSpPr>
        <p:spPr>
          <a:xfrm>
            <a:off x="130200" y="828450"/>
            <a:ext cx="88836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0"/>
              </a:spcBef>
              <a:spcAft>
                <a:spcPts val="0"/>
              </a:spcAft>
              <a:buSzPts val="1600"/>
              <a:buChar char="●"/>
            </a:pPr>
            <a:r>
              <a:rPr lang="en" sz="1600"/>
              <a:t>Like nominal features, even ordinal features might be present in text form and you need to map and transform them into their numeric representation.</a:t>
            </a:r>
            <a:endParaRPr sz="1600"/>
          </a:p>
          <a:p>
            <a:pPr indent="-330200" lvl="0" marL="457200" rtl="0" algn="l">
              <a:lnSpc>
                <a:spcPct val="115000"/>
              </a:lnSpc>
              <a:spcBef>
                <a:spcPts val="0"/>
              </a:spcBef>
              <a:spcAft>
                <a:spcPts val="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50" name="Google Shape;25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257" name="Google Shape;257;p43"/>
          <p:cNvSpPr txBox="1"/>
          <p:nvPr/>
        </p:nvSpPr>
        <p:spPr>
          <a:xfrm>
            <a:off x="145500" y="572925"/>
            <a:ext cx="8883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algorithm, the model will essentially try to interpret these as raw numeric features and hence the notion of magnitude will be wrongly introduced in the system.</a:t>
            </a:r>
            <a:endParaRPr sz="1600"/>
          </a:p>
        </p:txBody>
      </p:sp>
      <p:sp>
        <p:nvSpPr>
          <p:cNvPr id="258" name="Google Shape;25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4" name="Google Shape;264;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265" name="Google Shape;265;p44"/>
          <p:cNvSpPr txBox="1"/>
          <p:nvPr/>
        </p:nvSpPr>
        <p:spPr>
          <a:xfrm>
            <a:off x="145500" y="572925"/>
            <a:ext cx="88836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Effect Coding</a:t>
            </a:r>
            <a:endParaRPr b="1" sz="1300"/>
          </a:p>
          <a:p>
            <a:pPr indent="-311150" lvl="1" marL="914400" rtl="0" algn="l">
              <a:lnSpc>
                <a:spcPct val="115000"/>
              </a:lnSpc>
              <a:spcBef>
                <a:spcPts val="0"/>
              </a:spcBef>
              <a:spcAft>
                <a:spcPts val="0"/>
              </a:spcAft>
              <a:buSzPts val="1300"/>
              <a:buChar char="○"/>
            </a:pPr>
            <a:r>
              <a:rPr lang="en" sz="1300"/>
              <a:t>Similar to Dummy Encoding, all 0s is replaced with -1s.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Instead of using the actual label values for encoding, we use probability based statistical information about the value and the actual target or response value which we aim to predict.</a:t>
            </a:r>
            <a:endParaRPr/>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 hash function is typically used with the number of encoded features pre-set (as a vector of predefined length) such that the hashed values of the features are used as indices in this predefined vector and values are updated accordingly.</a:t>
            </a:r>
            <a:endParaRPr sz="1300"/>
          </a:p>
        </p:txBody>
      </p:sp>
      <p:sp>
        <p:nvSpPr>
          <p:cNvPr id="266" name="Google Shape;26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2" name="Google Shape;272;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text data</a:t>
            </a:r>
            <a:endParaRPr>
              <a:solidFill>
                <a:srgbClr val="4A86E8"/>
              </a:solidFill>
            </a:endParaRPr>
          </a:p>
        </p:txBody>
      </p:sp>
      <p:sp>
        <p:nvSpPr>
          <p:cNvPr id="273" name="Google Shape;273;p45"/>
          <p:cNvSpPr txBox="1"/>
          <p:nvPr/>
        </p:nvSpPr>
        <p:spPr>
          <a:xfrm>
            <a:off x="145500" y="788625"/>
            <a:ext cx="8853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0"/>
              </a:spcBef>
              <a:spcAft>
                <a:spcPts val="0"/>
              </a:spcAft>
              <a:buSzPts val="1600"/>
              <a:buChar char="○"/>
            </a:pPr>
            <a:r>
              <a:rPr lang="en" sz="1600"/>
              <a:t>dealing with the unpredictable nature of the syntax, format, and content of the documents, which make it a challenge to extract useful information for building models. </a:t>
            </a:r>
            <a:endParaRPr sz="1600"/>
          </a:p>
          <a:p>
            <a:pPr indent="-330200" lvl="1" marL="914400" rtl="0" algn="l">
              <a:lnSpc>
                <a:spcPct val="115000"/>
              </a:lnSpc>
              <a:spcBef>
                <a:spcPts val="0"/>
              </a:spcBef>
              <a:spcAft>
                <a:spcPts val="0"/>
              </a:spcAft>
              <a:buSzPts val="1600"/>
              <a:buChar char="○"/>
            </a:pPr>
            <a:r>
              <a:rPr lang="en" sz="1600"/>
              <a:t>transforming these textual representations into numeric representations that can be understood by Machine Learning algorithms.</a:t>
            </a:r>
            <a:endParaRPr sz="1600"/>
          </a:p>
          <a:p>
            <a:pPr indent="-330200" lvl="0" marL="457200" rtl="0" algn="l">
              <a:lnSpc>
                <a:spcPct val="115000"/>
              </a:lnSpc>
              <a:spcBef>
                <a:spcPts val="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0"/>
              </a:spcBef>
              <a:spcAft>
                <a:spcPts val="0"/>
              </a:spcAft>
              <a:buSzPts val="1600"/>
              <a:buChar char="○"/>
            </a:pPr>
            <a:r>
              <a:rPr lang="en" sz="1600"/>
              <a:t>Pre-processing and normalizing text</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p:txBody>
      </p:sp>
      <p:sp>
        <p:nvSpPr>
          <p:cNvPr id="274" name="Google Shape;274;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Text Analytics</a:t>
            </a:r>
            <a:endParaRPr>
              <a:solidFill>
                <a:srgbClr val="4A86E8"/>
              </a:solidFill>
            </a:endParaRPr>
          </a:p>
        </p:txBody>
      </p:sp>
      <p:sp>
        <p:nvSpPr>
          <p:cNvPr id="281" name="Google Shape;281;p46"/>
          <p:cNvSpPr txBox="1"/>
          <p:nvPr/>
        </p:nvSpPr>
        <p:spPr>
          <a:xfrm>
            <a:off x="145500" y="597600"/>
            <a:ext cx="8853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Text Pre-Processing</a:t>
            </a:r>
            <a:endParaRPr b="1" sz="1600"/>
          </a:p>
          <a:p>
            <a:pPr indent="-330200" lvl="1" marL="914400" rtl="0" algn="l">
              <a:lnSpc>
                <a:spcPct val="115000"/>
              </a:lnSpc>
              <a:spcBef>
                <a:spcPts val="0"/>
              </a:spcBef>
              <a:spcAft>
                <a:spcPts val="0"/>
              </a:spcAft>
              <a:buSzPts val="1600"/>
              <a:buChar char="○"/>
            </a:pPr>
            <a:r>
              <a:rPr lang="en" sz="1600"/>
              <a:t>Text tokenization, special characters removal, contraction expansion, stopwords removal, spelling correction, stemming, lemmatization</a:t>
            </a:r>
            <a:endParaRPr sz="1600"/>
          </a:p>
          <a:p>
            <a:pPr indent="-330200" lvl="0" marL="457200" rtl="0" algn="l">
              <a:lnSpc>
                <a:spcPct val="115000"/>
              </a:lnSpc>
              <a:spcBef>
                <a:spcPts val="0"/>
              </a:spcBef>
              <a:spcAft>
                <a:spcPts val="0"/>
              </a:spcAft>
              <a:buSzPts val="1600"/>
              <a:buChar char="●"/>
            </a:pPr>
            <a:r>
              <a:rPr b="1" lang="en" sz="1600"/>
              <a:t>Bag of Words Model</a:t>
            </a:r>
            <a:endParaRPr sz="1600"/>
          </a:p>
          <a:p>
            <a:pPr indent="-330200" lvl="1" marL="914400" rtl="0" algn="l">
              <a:lnSpc>
                <a:spcPct val="115000"/>
              </a:lnSpc>
              <a:spcBef>
                <a:spcPts val="0"/>
              </a:spcBef>
              <a:spcAft>
                <a:spcPts val="0"/>
              </a:spcAft>
              <a:buSzPts val="1600"/>
              <a:buChar char="○"/>
            </a:pPr>
            <a:r>
              <a:rPr lang="en" sz="1600"/>
              <a:t>Simple and effective schemes of vectorizing features from unstructured text.</a:t>
            </a:r>
            <a:endParaRPr sz="1600"/>
          </a:p>
          <a:p>
            <a:pPr indent="-330200" lvl="0" marL="457200" rtl="0" algn="l">
              <a:lnSpc>
                <a:spcPct val="115000"/>
              </a:lnSpc>
              <a:spcBef>
                <a:spcPts val="0"/>
              </a:spcBef>
              <a:spcAft>
                <a:spcPts val="0"/>
              </a:spcAft>
              <a:buSzPts val="1600"/>
              <a:buChar char="●"/>
            </a:pPr>
            <a:r>
              <a:rPr b="1" lang="en" sz="1600"/>
              <a:t>Bag of N-Grams Model</a:t>
            </a:r>
            <a:endParaRPr sz="1600"/>
          </a:p>
          <a:p>
            <a:pPr indent="-330200" lvl="1" marL="914400" rtl="0" algn="l">
              <a:lnSpc>
                <a:spcPct val="115000"/>
              </a:lnSpc>
              <a:spcBef>
                <a:spcPts val="0"/>
              </a:spcBef>
              <a:spcAft>
                <a:spcPts val="0"/>
              </a:spcAft>
              <a:buSzPts val="1600"/>
              <a:buChar char="○"/>
            </a:pPr>
            <a:r>
              <a:rPr lang="en" sz="1600"/>
              <a:t>H</a:t>
            </a:r>
            <a:r>
              <a:rPr lang="en" sz="1600"/>
              <a:t>elp us take into account phrases or collection of words which occur in a sequence</a:t>
            </a:r>
            <a:endParaRPr sz="1600"/>
          </a:p>
          <a:p>
            <a:pPr indent="-330200" lvl="0" marL="457200" rtl="0" algn="l">
              <a:lnSpc>
                <a:spcPct val="115000"/>
              </a:lnSpc>
              <a:spcBef>
                <a:spcPts val="0"/>
              </a:spcBef>
              <a:spcAft>
                <a:spcPts val="0"/>
              </a:spcAft>
              <a:buSzPts val="1600"/>
              <a:buChar char="●"/>
            </a:pPr>
            <a:r>
              <a:rPr b="1" lang="en" sz="1600"/>
              <a:t>TF-IDF Model</a:t>
            </a:r>
            <a:endParaRPr sz="1600"/>
          </a:p>
          <a:p>
            <a:pPr indent="-330200" lvl="1" marL="914400" rtl="0" algn="l">
              <a:lnSpc>
                <a:spcPct val="115000"/>
              </a:lnSpc>
              <a:spcBef>
                <a:spcPts val="0"/>
              </a:spcBef>
              <a:spcAft>
                <a:spcPts val="0"/>
              </a:spcAft>
              <a:buSzPts val="1600"/>
              <a:buChar char="○"/>
            </a:pPr>
            <a:r>
              <a:rPr lang="en" sz="1600"/>
              <a:t>S</a:t>
            </a:r>
            <a:r>
              <a:rPr lang="en" sz="1600"/>
              <a:t>ome terms may occur frequently across all documents. Uses a combination of term frequency (tf) and inverse document frequency (idf) can help us scaling or normalizing on frequently occurring terms</a:t>
            </a:r>
            <a:endParaRPr sz="1600"/>
          </a:p>
        </p:txBody>
      </p:sp>
      <p:sp>
        <p:nvSpPr>
          <p:cNvPr id="282" name="Google Shape;282;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Document Similarity</a:t>
            </a:r>
            <a:endParaRPr>
              <a:solidFill>
                <a:srgbClr val="4A86E8"/>
              </a:solidFill>
            </a:endParaRPr>
          </a:p>
        </p:txBody>
      </p:sp>
      <p:sp>
        <p:nvSpPr>
          <p:cNvPr id="289" name="Google Shape;289;p47"/>
          <p:cNvSpPr txBox="1"/>
          <p:nvPr/>
        </p:nvSpPr>
        <p:spPr>
          <a:xfrm>
            <a:off x="145500" y="597600"/>
            <a:ext cx="88530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0"/>
              </a:spcBef>
              <a:spcAft>
                <a:spcPts val="0"/>
              </a:spcAft>
              <a:buSzPts val="1500"/>
              <a:buChar char="●"/>
            </a:pPr>
            <a:r>
              <a:rPr lang="en" sz="1500"/>
              <a:t>Example similarity and distance metrics: </a:t>
            </a:r>
            <a:endParaRPr sz="1500"/>
          </a:p>
          <a:p>
            <a:pPr indent="-323850" lvl="1" marL="914400" rtl="0" algn="l">
              <a:lnSpc>
                <a:spcPct val="115000"/>
              </a:lnSpc>
              <a:spcBef>
                <a:spcPts val="0"/>
              </a:spcBef>
              <a:spcAft>
                <a:spcPts val="0"/>
              </a:spcAft>
              <a:buSzPts val="1500"/>
              <a:buChar char="○"/>
            </a:pPr>
            <a:r>
              <a:rPr lang="en" sz="1500"/>
              <a:t>cosine distance/similarity</a:t>
            </a:r>
            <a:endParaRPr sz="1500"/>
          </a:p>
          <a:p>
            <a:pPr indent="-323850" lvl="1" marL="914400" rtl="0" algn="l">
              <a:lnSpc>
                <a:spcPct val="115000"/>
              </a:lnSpc>
              <a:spcBef>
                <a:spcPts val="0"/>
              </a:spcBef>
              <a:spcAft>
                <a:spcPts val="0"/>
              </a:spcAft>
              <a:buSzPts val="1500"/>
              <a:buChar char="○"/>
            </a:pPr>
            <a:r>
              <a:rPr lang="en" sz="1500"/>
              <a:t>BM25 distance</a:t>
            </a:r>
            <a:endParaRPr sz="1500"/>
          </a:p>
          <a:p>
            <a:pPr indent="-323850" lvl="1" marL="914400" rtl="0" algn="l">
              <a:lnSpc>
                <a:spcPct val="115000"/>
              </a:lnSpc>
              <a:spcBef>
                <a:spcPts val="0"/>
              </a:spcBef>
              <a:spcAft>
                <a:spcPts val="0"/>
              </a:spcAft>
              <a:buSzPts val="1500"/>
              <a:buChar char="○"/>
            </a:pPr>
            <a:r>
              <a:rPr lang="en" sz="1500"/>
              <a:t>Hellinger-Bhattacharya distance</a:t>
            </a:r>
            <a:endParaRPr sz="1500"/>
          </a:p>
          <a:p>
            <a:pPr indent="-323850" lvl="1" marL="914400" rtl="0" algn="l">
              <a:lnSpc>
                <a:spcPct val="115000"/>
              </a:lnSpc>
              <a:spcBef>
                <a:spcPts val="0"/>
              </a:spcBef>
              <a:spcAft>
                <a:spcPts val="0"/>
              </a:spcAft>
              <a:buSzPts val="1500"/>
              <a:buChar char="○"/>
            </a:pPr>
            <a:r>
              <a:rPr lang="en" sz="1500"/>
              <a:t>jaccard distance</a:t>
            </a:r>
            <a:endParaRPr sz="1500"/>
          </a:p>
        </p:txBody>
      </p:sp>
      <p:sp>
        <p:nvSpPr>
          <p:cNvPr id="290" name="Google Shape;290;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91" name="Google Shape;291;p47"/>
          <p:cNvPicPr preferRelativeResize="0"/>
          <p:nvPr/>
        </p:nvPicPr>
        <p:blipFill>
          <a:blip r:embed="rId4">
            <a:alphaModFix/>
          </a:blip>
          <a:stretch>
            <a:fillRect/>
          </a:stretch>
        </p:blipFill>
        <p:spPr>
          <a:xfrm>
            <a:off x="1717325" y="3021949"/>
            <a:ext cx="5090675" cy="1521875"/>
          </a:xfrm>
          <a:prstGeom prst="rect">
            <a:avLst/>
          </a:prstGeom>
          <a:noFill/>
          <a:ln>
            <a:noFill/>
          </a:ln>
        </p:spPr>
      </p:pic>
      <p:sp>
        <p:nvSpPr>
          <p:cNvPr id="292" name="Google Shape;292;p47"/>
          <p:cNvSpPr txBox="1"/>
          <p:nvPr/>
        </p:nvSpPr>
        <p:spPr>
          <a:xfrm>
            <a:off x="7089148" y="4143625"/>
            <a:ext cx="18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Topic Model</a:t>
            </a:r>
            <a:endParaRPr>
              <a:solidFill>
                <a:srgbClr val="4A86E8"/>
              </a:solidFill>
            </a:endParaRPr>
          </a:p>
        </p:txBody>
      </p:sp>
      <p:sp>
        <p:nvSpPr>
          <p:cNvPr id="299" name="Google Shape;299;p48"/>
          <p:cNvSpPr txBox="1"/>
          <p:nvPr/>
        </p:nvSpPr>
        <p:spPr>
          <a:xfrm>
            <a:off x="145500" y="597600"/>
            <a:ext cx="8853000" cy="277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0"/>
              </a:spcBef>
              <a:spcAft>
                <a:spcPts val="0"/>
              </a:spcAft>
              <a:buSzPts val="1500"/>
              <a:buChar char="●"/>
            </a:pPr>
            <a:r>
              <a:rPr lang="en" sz="1500"/>
              <a:t>Topic modeling techniques:</a:t>
            </a:r>
            <a:endParaRPr sz="1500"/>
          </a:p>
          <a:p>
            <a:pPr indent="-317500" lvl="1" marL="914400" rtl="0" algn="l">
              <a:lnSpc>
                <a:spcPct val="115000"/>
              </a:lnSpc>
              <a:spcBef>
                <a:spcPts val="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Latent Dirichlet Allocation (LDA) uses generative probabilistic models</a:t>
            </a:r>
            <a:endParaRPr sz="1500"/>
          </a:p>
        </p:txBody>
      </p:sp>
      <p:sp>
        <p:nvSpPr>
          <p:cNvPr id="300" name="Google Shape;30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Word Embeddings</a:t>
            </a:r>
            <a:endParaRPr>
              <a:solidFill>
                <a:srgbClr val="4A86E8"/>
              </a:solidFill>
            </a:endParaRPr>
          </a:p>
        </p:txBody>
      </p:sp>
      <p:sp>
        <p:nvSpPr>
          <p:cNvPr id="307" name="Google Shape;307;p49"/>
          <p:cNvSpPr txBox="1"/>
          <p:nvPr/>
        </p:nvSpPr>
        <p:spPr>
          <a:xfrm>
            <a:off x="218625" y="843150"/>
            <a:ext cx="8853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feature extraction and language modeling, which maps each word or phrase into a complete numeric vector such that semantically similar words or terms tend to occur closer to each other and these can be quantified using these embeddings. </a:t>
            </a:r>
            <a:endParaRPr sz="1600"/>
          </a:p>
          <a:p>
            <a:pPr indent="-330200" lvl="0" marL="457200" rtl="0" algn="l">
              <a:lnSpc>
                <a:spcPct val="115000"/>
              </a:lnSpc>
              <a:spcBef>
                <a:spcPts val="0"/>
              </a:spcBef>
              <a:spcAft>
                <a:spcPts val="0"/>
              </a:spcAft>
              <a:buSzPts val="1600"/>
              <a:buChar char="●"/>
            </a:pPr>
            <a:r>
              <a:rPr lang="en" sz="1600"/>
              <a:t>The word2vec model is perhaps one of the most popular neural network based probabilistic language models and can be used to learn distributed representational vectors for words.</a:t>
            </a:r>
            <a:endParaRPr sz="1600"/>
          </a:p>
        </p:txBody>
      </p:sp>
      <p:sp>
        <p:nvSpPr>
          <p:cNvPr id="308" name="Google Shape;308;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4" name="Google Shape;314;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temporal data</a:t>
            </a:r>
            <a:endParaRPr>
              <a:solidFill>
                <a:srgbClr val="4A86E8"/>
              </a:solidFill>
            </a:endParaRPr>
          </a:p>
        </p:txBody>
      </p:sp>
      <p:sp>
        <p:nvSpPr>
          <p:cNvPr id="315" name="Google Shape;315;p50"/>
          <p:cNvSpPr txBox="1"/>
          <p:nvPr/>
        </p:nvSpPr>
        <p:spPr>
          <a:xfrm>
            <a:off x="155875" y="717650"/>
            <a:ext cx="88530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that most attributes are time based and changed over time</a:t>
            </a:r>
            <a:endParaRPr sz="1600"/>
          </a:p>
          <a:p>
            <a:pPr indent="-330200" lvl="0" marL="457200" rtl="0" algn="l">
              <a:lnSpc>
                <a:spcPct val="115000"/>
              </a:lnSpc>
              <a:spcBef>
                <a:spcPts val="0"/>
              </a:spcBef>
              <a:spcAft>
                <a:spcPts val="0"/>
              </a:spcAft>
              <a:buSzPts val="1600"/>
              <a:buChar char="●"/>
            </a:pPr>
            <a:r>
              <a:rPr b="1" lang="en" sz="1600"/>
              <a:t>Date-Based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0"/>
              </a:spcBef>
              <a:spcAft>
                <a:spcPts val="0"/>
              </a:spcAft>
              <a:buSzPts val="1600"/>
              <a:buChar char="●"/>
            </a:pPr>
            <a:r>
              <a:rPr b="1" lang="en" sz="1600"/>
              <a:t>Time-Based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time component that can be used to extract useful information and features related to the time.</a:t>
            </a:r>
            <a:endParaRPr sz="1600"/>
          </a:p>
        </p:txBody>
      </p:sp>
      <p:sp>
        <p:nvSpPr>
          <p:cNvPr id="316" name="Google Shape;316;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2" name="Google Shape;322;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Image data</a:t>
            </a:r>
            <a:endParaRPr>
              <a:solidFill>
                <a:srgbClr val="4A86E8"/>
              </a:solidFill>
            </a:endParaRPr>
          </a:p>
        </p:txBody>
      </p:sp>
      <p:sp>
        <p:nvSpPr>
          <p:cNvPr id="323" name="Google Shape;323;p51"/>
          <p:cNvSpPr txBox="1"/>
          <p:nvPr/>
        </p:nvSpPr>
        <p:spPr>
          <a:xfrm>
            <a:off x="548700" y="717650"/>
            <a:ext cx="8060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It is not possible to directly use images for training models. If you are given a raw image, you might have a hard time trying to think of ways to represent it so that any Machine Learning algorithm can utilize it for model training. However, there are various strategies and techniques that can be used in this case to engineer the right features from images.</a:t>
            </a:r>
            <a:endParaRPr/>
          </a:p>
          <a:p>
            <a:pPr indent="-317500" lvl="1" marL="914400" rtl="0" algn="l">
              <a:lnSpc>
                <a:spcPct val="115000"/>
              </a:lnSpc>
              <a:spcBef>
                <a:spcPts val="0"/>
              </a:spcBef>
              <a:spcAft>
                <a:spcPts val="0"/>
              </a:spcAft>
              <a:buSzPts val="1400"/>
              <a:buChar char="○"/>
            </a:pPr>
            <a:r>
              <a:rPr lang="en"/>
              <a:t>Image Metadata Features (EXIF)</a:t>
            </a:r>
            <a:endParaRPr/>
          </a:p>
          <a:p>
            <a:pPr indent="-317500" lvl="1" marL="914400" rtl="0" algn="l">
              <a:lnSpc>
                <a:spcPct val="115000"/>
              </a:lnSpc>
              <a:spcBef>
                <a:spcPts val="0"/>
              </a:spcBef>
              <a:spcAft>
                <a:spcPts val="0"/>
              </a:spcAft>
              <a:buSzPts val="1400"/>
              <a:buChar char="○"/>
            </a:pPr>
            <a:r>
              <a:rPr lang="en"/>
              <a:t>Raw Image and Channel Pixels</a:t>
            </a:r>
            <a:endParaRPr/>
          </a:p>
          <a:p>
            <a:pPr indent="-317500" lvl="1" marL="914400" rtl="0" algn="l">
              <a:lnSpc>
                <a:spcPct val="115000"/>
              </a:lnSpc>
              <a:spcBef>
                <a:spcPts val="0"/>
              </a:spcBef>
              <a:spcAft>
                <a:spcPts val="0"/>
              </a:spcAft>
              <a:buSzPts val="1400"/>
              <a:buChar char="○"/>
            </a:pPr>
            <a:r>
              <a:rPr lang="en"/>
              <a:t>Grayscale Image Pixels</a:t>
            </a:r>
            <a:endParaRPr/>
          </a:p>
          <a:p>
            <a:pPr indent="-317500" lvl="1" marL="914400" rtl="0" algn="l">
              <a:lnSpc>
                <a:spcPct val="115000"/>
              </a:lnSpc>
              <a:spcBef>
                <a:spcPts val="0"/>
              </a:spcBef>
              <a:spcAft>
                <a:spcPts val="0"/>
              </a:spcAft>
              <a:buSzPts val="1400"/>
              <a:buChar char="○"/>
            </a:pPr>
            <a:r>
              <a:rPr lang="en"/>
              <a:t>Binning Image Intensity Distribution</a:t>
            </a:r>
            <a:endParaRPr/>
          </a:p>
          <a:p>
            <a:pPr indent="-317500" lvl="1" marL="914400" rtl="0" algn="l">
              <a:lnSpc>
                <a:spcPct val="115000"/>
              </a:lnSpc>
              <a:spcBef>
                <a:spcPts val="0"/>
              </a:spcBef>
              <a:spcAft>
                <a:spcPts val="0"/>
              </a:spcAft>
              <a:buSzPts val="1400"/>
              <a:buChar char="○"/>
            </a:pPr>
            <a:r>
              <a:rPr lang="en"/>
              <a:t>Image Aggregation Statistics</a:t>
            </a:r>
            <a:endParaRPr/>
          </a:p>
          <a:p>
            <a:pPr indent="-317500" lvl="1" marL="914400" rtl="0" algn="l">
              <a:lnSpc>
                <a:spcPct val="115000"/>
              </a:lnSpc>
              <a:spcBef>
                <a:spcPts val="0"/>
              </a:spcBef>
              <a:spcAft>
                <a:spcPts val="0"/>
              </a:spcAft>
              <a:buSzPts val="1400"/>
              <a:buChar char="○"/>
            </a:pPr>
            <a:r>
              <a:rPr lang="en"/>
              <a:t>Edge Detection</a:t>
            </a:r>
            <a:endParaRPr/>
          </a:p>
          <a:p>
            <a:pPr indent="-317500" lvl="1" marL="914400" rtl="0" algn="l">
              <a:lnSpc>
                <a:spcPct val="115000"/>
              </a:lnSpc>
              <a:spcBef>
                <a:spcPts val="0"/>
              </a:spcBef>
              <a:spcAft>
                <a:spcPts val="0"/>
              </a:spcAft>
              <a:buSzPts val="1400"/>
              <a:buChar char="○"/>
            </a:pPr>
            <a:r>
              <a:rPr lang="en"/>
              <a:t>Object Detection</a:t>
            </a:r>
            <a:endParaRPr/>
          </a:p>
          <a:p>
            <a:pPr indent="-317500" lvl="1" marL="914400" rtl="0" algn="l">
              <a:lnSpc>
                <a:spcPct val="115000"/>
              </a:lnSpc>
              <a:spcBef>
                <a:spcPts val="0"/>
              </a:spcBef>
              <a:spcAft>
                <a:spcPts val="0"/>
              </a:spcAft>
              <a:buSzPts val="1400"/>
              <a:buChar char="○"/>
            </a:pPr>
            <a:r>
              <a:rPr lang="en"/>
              <a:t>Localized Feature Extraction</a:t>
            </a:r>
            <a:endParaRPr/>
          </a:p>
          <a:p>
            <a:pPr indent="-317500" lvl="1" marL="914400" rtl="0" algn="l">
              <a:lnSpc>
                <a:spcPct val="115000"/>
              </a:lnSpc>
              <a:spcBef>
                <a:spcPts val="0"/>
              </a:spcBef>
              <a:spcAft>
                <a:spcPts val="0"/>
              </a:spcAft>
              <a:buSzPts val="1400"/>
              <a:buChar char="○"/>
            </a:pPr>
            <a:r>
              <a:rPr lang="en"/>
              <a:t>Visual Bag of Words Model</a:t>
            </a:r>
            <a:endParaRPr/>
          </a:p>
          <a:p>
            <a:pPr indent="-317500" lvl="1" marL="914400" rtl="0" algn="l">
              <a:lnSpc>
                <a:spcPct val="115000"/>
              </a:lnSpc>
              <a:spcBef>
                <a:spcPts val="0"/>
              </a:spcBef>
              <a:spcAft>
                <a:spcPts val="0"/>
              </a:spcAft>
              <a:buSzPts val="1400"/>
              <a:buChar char="○"/>
            </a:pPr>
            <a:r>
              <a:rPr lang="en"/>
              <a:t>Automated Feature Engineering with Deep Learning</a:t>
            </a:r>
            <a:endParaRPr/>
          </a:p>
          <a:p>
            <a:pPr indent="0" lvl="0" marL="914400" rtl="0" algn="l">
              <a:lnSpc>
                <a:spcPct val="115000"/>
              </a:lnSpc>
              <a:spcBef>
                <a:spcPts val="0"/>
              </a:spcBef>
              <a:spcAft>
                <a:spcPts val="0"/>
              </a:spcAft>
              <a:buNone/>
            </a:pPr>
            <a:r>
              <a:t/>
            </a:r>
            <a:endParaRPr/>
          </a:p>
        </p:txBody>
      </p:sp>
      <p:sp>
        <p:nvSpPr>
          <p:cNvPr id="324" name="Google Shape;324;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0" name="Google Shape;330;p5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31" name="Google Shape;33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2" name="Google Shape;332;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3" name="Google Shape;333;p5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Scaling</a:t>
            </a:r>
            <a:endParaRPr>
              <a:solidFill>
                <a:srgbClr val="4A86E8"/>
              </a:solidFill>
            </a:endParaRPr>
          </a:p>
        </p:txBody>
      </p:sp>
      <p:sp>
        <p:nvSpPr>
          <p:cNvPr id="340" name="Google Shape;340;p53"/>
          <p:cNvSpPr txBox="1"/>
          <p:nvPr/>
        </p:nvSpPr>
        <p:spPr>
          <a:xfrm>
            <a:off x="155875" y="717650"/>
            <a:ext cx="8853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When dealing with numeric features, we have specific attributes which may be completely unbounded in nature, like view counts of a video or web page hits. </a:t>
            </a:r>
            <a:endParaRPr sz="1600"/>
          </a:p>
          <a:p>
            <a:pPr indent="-330200" lvl="0" marL="457200" rtl="0" algn="l">
              <a:lnSpc>
                <a:spcPct val="115000"/>
              </a:lnSpc>
              <a:spcBef>
                <a:spcPts val="0"/>
              </a:spcBef>
              <a:spcAft>
                <a:spcPts val="0"/>
              </a:spcAft>
              <a:buSzPts val="1600"/>
              <a:buChar char="●"/>
            </a:pPr>
            <a:r>
              <a:rPr lang="en" sz="1600"/>
              <a:t>Using the raw values as input features might make models biased toward features having really high magnitude of values. </a:t>
            </a:r>
            <a:endParaRPr sz="1600"/>
          </a:p>
          <a:p>
            <a:pPr indent="-330200" lvl="0" marL="457200" rtl="0" algn="l">
              <a:lnSpc>
                <a:spcPct val="115000"/>
              </a:lnSpc>
              <a:spcBef>
                <a:spcPts val="0"/>
              </a:spcBef>
              <a:spcAft>
                <a:spcPts val="0"/>
              </a:spcAft>
              <a:buSzPts val="1600"/>
              <a:buChar char="●"/>
            </a:pPr>
            <a:r>
              <a:rPr lang="en" sz="1600"/>
              <a:t>Models such </a:t>
            </a:r>
            <a:r>
              <a:rPr lang="en" sz="1600">
                <a:solidFill>
                  <a:schemeClr val="dk1"/>
                </a:solidFill>
              </a:rPr>
              <a:t>linear or logistic regression</a:t>
            </a:r>
            <a:r>
              <a:rPr lang="en" sz="1600"/>
              <a:t>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sz="1600"/>
          </a:p>
        </p:txBody>
      </p:sp>
      <p:sp>
        <p:nvSpPr>
          <p:cNvPr id="341" name="Google Shape;341;p53"/>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Standardized</a:t>
            </a:r>
            <a:r>
              <a:rPr lang="en">
                <a:solidFill>
                  <a:srgbClr val="4A86E8"/>
                </a:solidFill>
              </a:rPr>
              <a:t> Scaling</a:t>
            </a:r>
            <a:endParaRPr>
              <a:solidFill>
                <a:srgbClr val="4A86E8"/>
              </a:solidFill>
            </a:endParaRPr>
          </a:p>
        </p:txBody>
      </p:sp>
      <p:sp>
        <p:nvSpPr>
          <p:cNvPr id="348" name="Google Shape;348;p54"/>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standard scaler tries to standardize each value in a feature column by removing the mean and scaling the variance to be 1 from the values. This is also known as centering and can be denoted mathematically as</a:t>
            </a:r>
            <a:endParaRPr sz="1600"/>
          </a:p>
        </p:txBody>
      </p:sp>
      <p:sp>
        <p:nvSpPr>
          <p:cNvPr id="349" name="Google Shape;349;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0" name="Google Shape;350;p54"/>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51" name="Google Shape;351;p54"/>
          <p:cNvSpPr txBox="1"/>
          <p:nvPr/>
        </p:nvSpPr>
        <p:spPr>
          <a:xfrm>
            <a:off x="500550" y="2640200"/>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This is also popularly known as Z-score scaling. You can also divide the resultant by the variance instead of the standard deviation if needed.</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7" name="Google Shape;357;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358" name="Google Shape;358;p55"/>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With min-max scaling, we can transform and scale the feature values such that each value is within the range of [0, 1]. 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359" name="Google Shape;359;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0" name="Google Shape;360;p55"/>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361" name="Google Shape;361;p55"/>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368" name="Google Shape;368;p56"/>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369" name="Google Shape;369;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0" name="Google Shape;370;p56"/>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371" name="Google Shape;371;p56"/>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77" name="Google Shape;377;p5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78" name="Google Shape;378;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0" name="Google Shape;380;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387" name="Google Shape;387;p58"/>
          <p:cNvSpPr txBox="1"/>
          <p:nvPr/>
        </p:nvSpPr>
        <p:spPr>
          <a:xfrm>
            <a:off x="145500" y="717650"/>
            <a:ext cx="86868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concept of the </a:t>
            </a:r>
            <a:r>
              <a:rPr b="1" lang="en" sz="1600"/>
              <a:t>curse of dimensionality</a:t>
            </a:r>
            <a:r>
              <a:rPr lang="en" sz="1600"/>
              <a:t>. More features tend to make models more complex and difficult to interpret. Besides this, it can often lead to models over-fitting on the training data. The ultimate objective is to select an optimal number of features to train and build models that generalize very well on the data and prevent overfitting.</a:t>
            </a:r>
            <a:endParaRPr sz="1600"/>
          </a:p>
        </p:txBody>
      </p:sp>
      <p:sp>
        <p:nvSpPr>
          <p:cNvPr id="388" name="Google Shape;388;p5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Selection Strategies</a:t>
            </a:r>
            <a:endParaRPr>
              <a:solidFill>
                <a:srgbClr val="4A86E8"/>
              </a:solidFill>
            </a:endParaRPr>
          </a:p>
        </p:txBody>
      </p:sp>
      <p:sp>
        <p:nvSpPr>
          <p:cNvPr id="395" name="Google Shape;395;p59"/>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threshold based methods and statistical tests.</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backward selecting and forward elimination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decision trees and ensemble methods like random forests are popular examples of embedded methods.</a:t>
            </a:r>
            <a:endParaRPr/>
          </a:p>
        </p:txBody>
      </p:sp>
      <p:sp>
        <p:nvSpPr>
          <p:cNvPr id="396" name="Google Shape;396;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2" name="Google Shape;402;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3" name="Google Shape;403;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05" name="Google Shape;405;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6" name="Google Shape;406;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07" name="Google Shape;407;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08" name="Google Shape;408;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09" name="Google Shape;409;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10" name="Google Shape;410;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11" name="Google Shape;411;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60"/>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3" name="Google Shape;413;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9" name="Google Shape;419;p6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20" name="Google Shape;420;p61"/>
          <p:cNvSpPr txBox="1"/>
          <p:nvPr/>
        </p:nvSpPr>
        <p:spPr>
          <a:xfrm>
            <a:off x="311700" y="717650"/>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421" name="Google Shape;421;p6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 Data preparation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Data, Dataset, 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and Dataset</a:t>
            </a:r>
            <a:endParaRPr>
              <a:solidFill>
                <a:srgbClr val="4A86E8"/>
              </a:solidFill>
            </a:endParaRPr>
          </a:p>
        </p:txBody>
      </p:sp>
      <p:sp>
        <p:nvSpPr>
          <p:cNvPr id="143" name="Google Shape;143;p30"/>
          <p:cNvSpPr txBox="1"/>
          <p:nvPr/>
        </p:nvSpPr>
        <p:spPr>
          <a:xfrm>
            <a:off x="311700" y="71764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a:t>
            </a:r>
            <a:endParaRPr b="1" sz="1600"/>
          </a:p>
          <a:p>
            <a:pPr indent="-330200" lvl="1" marL="914400" rtl="0" algn="l">
              <a:lnSpc>
                <a:spcPct val="115000"/>
              </a:lnSpc>
              <a:spcBef>
                <a:spcPts val="0"/>
              </a:spcBef>
              <a:spcAft>
                <a:spcPts val="0"/>
              </a:spcAft>
              <a:buSzPts val="1600"/>
              <a:buChar char="○"/>
            </a:pPr>
            <a:r>
              <a:rPr lang="en" sz="1600"/>
              <a:t>a collection or set of qualitative and/or quantitative variables containing values based on observations.</a:t>
            </a:r>
            <a:endParaRPr sz="1600"/>
          </a:p>
          <a:p>
            <a:pPr indent="-330200" lvl="1" marL="914400" rtl="0" algn="l">
              <a:lnSpc>
                <a:spcPct val="115000"/>
              </a:lnSpc>
              <a:spcBef>
                <a:spcPts val="0"/>
              </a:spcBef>
              <a:spcAft>
                <a:spcPts val="0"/>
              </a:spcAft>
              <a:buSzPts val="1600"/>
              <a:buChar char="○"/>
            </a:pPr>
            <a:r>
              <a:rPr lang="en" sz="1600"/>
              <a:t>Usually collected in its raw format which can then be processed further and analyzed as required.</a:t>
            </a:r>
            <a:endParaRPr sz="1600"/>
          </a:p>
          <a:p>
            <a:pPr indent="-330200" lvl="1" marL="914400" rtl="0" algn="l">
              <a:lnSpc>
                <a:spcPct val="115000"/>
              </a:lnSpc>
              <a:spcBef>
                <a:spcPts val="0"/>
              </a:spcBef>
              <a:spcAft>
                <a:spcPts val="0"/>
              </a:spcAft>
              <a:buSzPts val="1600"/>
              <a:buChar char="○"/>
            </a:pPr>
            <a:r>
              <a:rPr lang="en" sz="1600"/>
              <a:t>structured having definite rows and columns indicating observations and attributes or unstructured like free textual data.</a:t>
            </a:r>
            <a:endParaRPr sz="1600"/>
          </a:p>
          <a:p>
            <a:pPr indent="-330200" lvl="0" marL="457200" rtl="0" algn="l">
              <a:lnSpc>
                <a:spcPct val="115000"/>
              </a:lnSpc>
              <a:spcBef>
                <a:spcPts val="0"/>
              </a:spcBef>
              <a:spcAft>
                <a:spcPts val="0"/>
              </a:spcAft>
              <a:buSzPts val="1600"/>
              <a:buChar char="●"/>
            </a:pPr>
            <a:r>
              <a:rPr b="1" lang="en" sz="1600"/>
              <a:t>Dataset</a:t>
            </a:r>
            <a:endParaRPr b="1" sz="1600"/>
          </a:p>
          <a:p>
            <a:pPr indent="-330200" lvl="1" marL="914400" rtl="0" algn="l">
              <a:lnSpc>
                <a:spcPct val="115000"/>
              </a:lnSpc>
              <a:spcBef>
                <a:spcPts val="0"/>
              </a:spcBef>
              <a:spcAft>
                <a:spcPts val="0"/>
              </a:spcAft>
              <a:buSzPts val="1600"/>
              <a:buChar char="○"/>
            </a:pPr>
            <a:r>
              <a:rPr lang="en" sz="1600"/>
              <a:t>A collection of data in the form of flat files like CSV, Excel, relational database </a:t>
            </a:r>
            <a:r>
              <a:rPr lang="en" sz="1600"/>
              <a:t>tables</a:t>
            </a:r>
            <a:r>
              <a:rPr lang="en" sz="1600"/>
              <a:t> or views etc.</a:t>
            </a:r>
            <a:endParaRPr sz="1600"/>
          </a:p>
          <a:p>
            <a:pPr indent="-330200" lvl="1" marL="914400" rtl="0" algn="l">
              <a:lnSpc>
                <a:spcPct val="115000"/>
              </a:lnSpc>
              <a:spcBef>
                <a:spcPts val="0"/>
              </a:spcBef>
              <a:spcAft>
                <a:spcPts val="0"/>
              </a:spcAft>
              <a:buSzPts val="1600"/>
              <a:buChar char="○"/>
            </a:pPr>
            <a:r>
              <a:rPr lang="en" sz="1600"/>
              <a:t>Popular datasets for ML can be found in scikit-learn package, UC Irvine Machine Learning repository, Kaggle</a:t>
            </a:r>
            <a:endParaRPr sz="1600"/>
          </a:p>
        </p:txBody>
      </p:sp>
      <p:sp>
        <p:nvSpPr>
          <p:cNvPr id="144" name="Google Shape;144;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0" name="Google Shape;150;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Features</a:t>
            </a:r>
            <a:endParaRPr>
              <a:solidFill>
                <a:srgbClr val="4A86E8"/>
              </a:solidFill>
            </a:endParaRPr>
          </a:p>
        </p:txBody>
      </p:sp>
      <p:sp>
        <p:nvSpPr>
          <p:cNvPr id="151" name="Google Shape;151;p31"/>
          <p:cNvSpPr txBox="1"/>
          <p:nvPr/>
        </p:nvSpPr>
        <p:spPr>
          <a:xfrm>
            <a:off x="311700" y="5840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Each feature is an individual measurable attribute, depicted as a column in a table</a:t>
            </a:r>
            <a:endParaRPr sz="1600"/>
          </a:p>
          <a:p>
            <a:pPr indent="-330200" lvl="0" marL="457200" rtl="0" algn="l">
              <a:lnSpc>
                <a:spcPct val="115000"/>
              </a:lnSpc>
              <a:spcBef>
                <a:spcPts val="0"/>
              </a:spcBef>
              <a:spcAft>
                <a:spcPts val="0"/>
              </a:spcAft>
              <a:buSzPts val="1600"/>
              <a:buChar char="●"/>
            </a:pPr>
            <a:r>
              <a:rPr lang="en" sz="1600"/>
              <a:t>Each observation is a row and each feature will have a specific value for an observation</a:t>
            </a:r>
            <a:endParaRPr sz="1600"/>
          </a:p>
          <a:p>
            <a:pPr indent="-330200" lvl="0" marL="457200" rtl="0" algn="l">
              <a:lnSpc>
                <a:spcPct val="115000"/>
              </a:lnSpc>
              <a:spcBef>
                <a:spcPts val="0"/>
              </a:spcBef>
              <a:spcAft>
                <a:spcPts val="0"/>
              </a:spcAft>
              <a:buSzPts val="1600"/>
              <a:buChar char="●"/>
            </a:pPr>
            <a:r>
              <a:rPr lang="en" sz="1600"/>
              <a:t>Each row typically indicates a feature vector and entire set of features across all the observations is called a feature set.</a:t>
            </a:r>
            <a:endParaRPr sz="1600"/>
          </a:p>
          <a:p>
            <a:pPr indent="-330200" lvl="0" marL="457200" rtl="0" algn="l">
              <a:lnSpc>
                <a:spcPct val="115000"/>
              </a:lnSpc>
              <a:spcBef>
                <a:spcPts val="0"/>
              </a:spcBef>
              <a:spcAft>
                <a:spcPts val="0"/>
              </a:spcAft>
              <a:buSzPts val="1600"/>
              <a:buChar char="●"/>
            </a:pPr>
            <a:r>
              <a:rPr lang="en" sz="1600"/>
              <a:t>Inherent raw features are obtained directly from the dataset without data manipulation or engineering.</a:t>
            </a:r>
            <a:endParaRPr sz="1600"/>
          </a:p>
          <a:p>
            <a:pPr indent="-330200" lvl="0" marL="457200" rtl="0" algn="l">
              <a:lnSpc>
                <a:spcPct val="115000"/>
              </a:lnSpc>
              <a:spcBef>
                <a:spcPts val="0"/>
              </a:spcBef>
              <a:spcAft>
                <a:spcPts val="0"/>
              </a:spcAft>
              <a:buSzPts val="1600"/>
              <a:buChar char="●"/>
            </a:pPr>
            <a:r>
              <a:rPr lang="en" sz="1600"/>
              <a:t>Derived</a:t>
            </a:r>
            <a:r>
              <a:rPr lang="en" sz="1600"/>
              <a:t> features are usually obtained from feature engineering from existing data attributes.</a:t>
            </a:r>
            <a:endParaRPr sz="1600"/>
          </a:p>
        </p:txBody>
      </p:sp>
      <p:sp>
        <p:nvSpPr>
          <p:cNvPr id="152" name="Google Shape;152;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3" name="Google Shape;153;p31"/>
          <p:cNvPicPr preferRelativeResize="0"/>
          <p:nvPr/>
        </p:nvPicPr>
        <p:blipFill>
          <a:blip r:embed="rId4">
            <a:alphaModFix/>
          </a:blip>
          <a:stretch>
            <a:fillRect/>
          </a:stretch>
        </p:blipFill>
        <p:spPr>
          <a:xfrm>
            <a:off x="2089348" y="2637200"/>
            <a:ext cx="3393325" cy="2026025"/>
          </a:xfrm>
          <a:prstGeom prst="rect">
            <a:avLst/>
          </a:prstGeom>
          <a:noFill/>
          <a:ln>
            <a:noFill/>
          </a:ln>
        </p:spPr>
      </p:pic>
      <p:sp>
        <p:nvSpPr>
          <p:cNvPr id="154" name="Google Shape;154;p31"/>
          <p:cNvSpPr txBox="1"/>
          <p:nvPr/>
        </p:nvSpPr>
        <p:spPr>
          <a:xfrm>
            <a:off x="5739648" y="3979925"/>
            <a:ext cx="18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0" name="Google Shape;160;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handle data features?</a:t>
            </a:r>
            <a:endParaRPr>
              <a:solidFill>
                <a:srgbClr val="4A86E8"/>
              </a:solidFill>
            </a:endParaRPr>
          </a:p>
        </p:txBody>
      </p:sp>
      <p:sp>
        <p:nvSpPr>
          <p:cNvPr id="161" name="Google Shape;161;p32"/>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62" name="Google Shape;162;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3" name="Google Shape;163;p32"/>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64" name="Google Shape;164;p32"/>
          <p:cNvSpPr txBox="1"/>
          <p:nvPr/>
        </p:nvSpPr>
        <p:spPr>
          <a:xfrm>
            <a:off x="3727263" y="40417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70" name="Google Shape;170;p33"/>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71" name="Google Shape;171;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2" name="Google Shape;172;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3" name="Google Shape;173;p3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