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c2c475a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c2c4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26c87537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26c8753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126c8753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126c8753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26c87537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26c8753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26c87537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26c8753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6be71d7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6be71d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26c87537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26c8753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26c8753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26c8753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26c875379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26c8753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126c875379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126c8753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26c87537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26c8753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c2c475a1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c2c475a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126c875379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126c8753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26c875379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26c8753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126c875379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126c8753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26c875379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26c87537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126c8753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126c8753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126c875379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126c8753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26c875379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26c8753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1e66af5a2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1e66af5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6f43ec6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6f43ec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9c2c475a1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9c2c475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9d4660fe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9d4660f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26c87537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26c875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26c87537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26c8753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26c875379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26c8753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26c87537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26c8753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23.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5)</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17,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5" name="Google Shape;255;p46"/>
          <p:cNvSpPr txBox="1"/>
          <p:nvPr>
            <p:ph type="title"/>
          </p:nvPr>
        </p:nvSpPr>
        <p:spPr>
          <a:xfrm>
            <a:off x="311700" y="244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Convolutional Neural Networks (CNN)</a:t>
            </a:r>
            <a:endParaRPr>
              <a:solidFill>
                <a:srgbClr val="4A86E8"/>
              </a:solidFill>
            </a:endParaRPr>
          </a:p>
        </p:txBody>
      </p:sp>
      <p:sp>
        <p:nvSpPr>
          <p:cNvPr id="256" name="Google Shape;256;p46"/>
          <p:cNvSpPr txBox="1"/>
          <p:nvPr>
            <p:ph idx="4294967295" type="body"/>
          </p:nvPr>
        </p:nvSpPr>
        <p:spPr>
          <a:xfrm>
            <a:off x="488650" y="852325"/>
            <a:ext cx="7936800" cy="16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of artificial neural network (ANN), most commonly applied to analyze visual imagery.</a:t>
            </a:r>
            <a:endParaRPr sz="1600"/>
          </a:p>
          <a:p>
            <a:pPr indent="-330200" lvl="0" marL="457200" rtl="0" algn="l">
              <a:spcBef>
                <a:spcPts val="0"/>
              </a:spcBef>
              <a:spcAft>
                <a:spcPts val="0"/>
              </a:spcAft>
              <a:buSzPts val="1600"/>
              <a:buChar char="●"/>
            </a:pPr>
            <a:r>
              <a:rPr lang="en" sz="1600"/>
              <a:t>Multiple convolutional layers</a:t>
            </a:r>
            <a:endParaRPr sz="1600"/>
          </a:p>
          <a:p>
            <a:pPr indent="-330200" lvl="0" marL="457200" rtl="0" algn="l">
              <a:spcBef>
                <a:spcPts val="0"/>
              </a:spcBef>
              <a:spcAft>
                <a:spcPts val="0"/>
              </a:spcAft>
              <a:buSzPts val="1600"/>
              <a:buChar char="●"/>
            </a:pPr>
            <a:r>
              <a:rPr lang="en" sz="1600"/>
              <a:t>Pooling layers</a:t>
            </a:r>
            <a:endParaRPr sz="1600"/>
          </a:p>
          <a:p>
            <a:pPr indent="-330200" lvl="0" marL="457200" rtl="0" algn="l">
              <a:spcBef>
                <a:spcPts val="0"/>
              </a:spcBef>
              <a:spcAft>
                <a:spcPts val="0"/>
              </a:spcAft>
              <a:buSzPts val="1600"/>
              <a:buChar char="●"/>
            </a:pPr>
            <a:r>
              <a:rPr lang="en" sz="1600"/>
              <a:t>Fully connected MLPs.</a:t>
            </a:r>
            <a:endParaRPr sz="1600"/>
          </a:p>
        </p:txBody>
      </p:sp>
      <p:sp>
        <p:nvSpPr>
          <p:cNvPr id="257" name="Google Shape;257;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6"/>
          <p:cNvSpPr txBox="1"/>
          <p:nvPr/>
        </p:nvSpPr>
        <p:spPr>
          <a:xfrm>
            <a:off x="3473952" y="39585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59" name="Google Shape;259;p46"/>
          <p:cNvPicPr preferRelativeResize="0"/>
          <p:nvPr/>
        </p:nvPicPr>
        <p:blipFill>
          <a:blip r:embed="rId4">
            <a:alphaModFix/>
          </a:blip>
          <a:stretch>
            <a:fillRect/>
          </a:stretch>
        </p:blipFill>
        <p:spPr>
          <a:xfrm>
            <a:off x="672025" y="2093851"/>
            <a:ext cx="8153848" cy="2485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5" name="Google Shape;265;p47"/>
          <p:cNvSpPr txBox="1"/>
          <p:nvPr>
            <p:ph type="title"/>
          </p:nvPr>
        </p:nvSpPr>
        <p:spPr>
          <a:xfrm>
            <a:off x="311700" y="75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Recurrent Neural Networks (RNN)</a:t>
            </a:r>
            <a:endParaRPr>
              <a:solidFill>
                <a:srgbClr val="4A86E8"/>
              </a:solidFill>
            </a:endParaRPr>
          </a:p>
        </p:txBody>
      </p:sp>
      <p:sp>
        <p:nvSpPr>
          <p:cNvPr id="266" name="Google Shape;266;p47"/>
          <p:cNvSpPr txBox="1"/>
          <p:nvPr>
            <p:ph idx="4294967295" type="body"/>
          </p:nvPr>
        </p:nvSpPr>
        <p:spPr>
          <a:xfrm>
            <a:off x="311700" y="683500"/>
            <a:ext cx="86976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Allows persisting information based on past knowledge by using a special type of looped architecture. </a:t>
            </a:r>
            <a:r>
              <a:rPr lang="en" sz="1700"/>
              <a:t>Often used in areas related to data with sequences.</a:t>
            </a:r>
            <a:endParaRPr sz="1700"/>
          </a:p>
          <a:p>
            <a:pPr indent="-336550" lvl="0" marL="457200" rtl="0" algn="l">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indent="-336550" lvl="0" marL="457200" rtl="0" algn="l">
              <a:spcBef>
                <a:spcPts val="0"/>
              </a:spcBef>
              <a:spcAft>
                <a:spcPts val="0"/>
              </a:spcAft>
              <a:buSzPts val="1700"/>
              <a:buChar char="●"/>
            </a:pPr>
            <a:r>
              <a:rPr lang="en" sz="1700"/>
              <a:t>RNNs have memory to capture information from past sequences.</a:t>
            </a:r>
            <a:endParaRPr sz="1700"/>
          </a:p>
          <a:p>
            <a:pPr indent="0" lvl="0" marL="457200" rtl="0" algn="l">
              <a:spcBef>
                <a:spcPts val="1600"/>
              </a:spcBef>
              <a:spcAft>
                <a:spcPts val="1600"/>
              </a:spcAft>
              <a:buNone/>
            </a:pPr>
            <a:r>
              <a:t/>
            </a:r>
            <a:endParaRPr sz="1600"/>
          </a:p>
        </p:txBody>
      </p:sp>
      <p:sp>
        <p:nvSpPr>
          <p:cNvPr id="267" name="Google Shape;267;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8" name="Google Shape;268;p47"/>
          <p:cNvSpPr txBox="1"/>
          <p:nvPr/>
        </p:nvSpPr>
        <p:spPr>
          <a:xfrm>
            <a:off x="6851552" y="38927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69" name="Google Shape;269;p47"/>
          <p:cNvPicPr preferRelativeResize="0"/>
          <p:nvPr/>
        </p:nvPicPr>
        <p:blipFill>
          <a:blip r:embed="rId4">
            <a:alphaModFix/>
          </a:blip>
          <a:stretch>
            <a:fillRect/>
          </a:stretch>
        </p:blipFill>
        <p:spPr>
          <a:xfrm>
            <a:off x="1682707" y="2415200"/>
            <a:ext cx="5168843" cy="223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5" name="Google Shape;275;p48"/>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Long Short-Term Memory Networks (LSTMs)</a:t>
            </a:r>
            <a:endParaRPr>
              <a:solidFill>
                <a:srgbClr val="4A86E8"/>
              </a:solidFill>
            </a:endParaRPr>
          </a:p>
        </p:txBody>
      </p:sp>
      <p:sp>
        <p:nvSpPr>
          <p:cNvPr id="276" name="Google Shape;276;p48"/>
          <p:cNvSpPr txBox="1"/>
          <p:nvPr>
            <p:ph idx="4294967295" type="body"/>
          </p:nvPr>
        </p:nvSpPr>
        <p:spPr>
          <a:xfrm>
            <a:off x="311700" y="724700"/>
            <a:ext cx="86973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 the sequences increasing, RNNs lose historical context over time.</a:t>
            </a:r>
            <a:endParaRPr sz="1700"/>
          </a:p>
          <a:p>
            <a:pPr indent="-336550" lvl="0" marL="457200" rtl="0" algn="l">
              <a:spcBef>
                <a:spcPts val="0"/>
              </a:spcBef>
              <a:spcAft>
                <a:spcPts val="0"/>
              </a:spcAft>
              <a:buSzPts val="1700"/>
              <a:buChar char="●"/>
            </a:pPr>
            <a:r>
              <a:rPr lang="en" sz="1700"/>
              <a:t>LSTMs can </a:t>
            </a:r>
            <a:r>
              <a:rPr lang="en" sz="1700"/>
              <a:t>remember</a:t>
            </a:r>
            <a:r>
              <a:rPr lang="en" sz="1700"/>
              <a:t> information from really long sequence based data and prevent issues like the vanishing gradient problem in training with backpropagation.</a:t>
            </a:r>
            <a:endParaRPr sz="1700"/>
          </a:p>
          <a:p>
            <a:pPr indent="-336550" lvl="0" marL="457200" rtl="0" algn="l">
              <a:spcBef>
                <a:spcPts val="0"/>
              </a:spcBef>
              <a:spcAft>
                <a:spcPts val="0"/>
              </a:spcAft>
              <a:buSzPts val="1700"/>
              <a:buChar char="●"/>
            </a:pPr>
            <a:r>
              <a:rPr lang="en" sz="1700"/>
              <a:t>Consists of three or four gates such input gate, forget gate, output gate etc.</a:t>
            </a:r>
            <a:endParaRPr sz="1700"/>
          </a:p>
          <a:p>
            <a:pPr indent="0" lvl="0" marL="457200" rtl="0" algn="l">
              <a:spcBef>
                <a:spcPts val="1600"/>
              </a:spcBef>
              <a:spcAft>
                <a:spcPts val="1600"/>
              </a:spcAft>
              <a:buNone/>
            </a:pPr>
            <a:r>
              <a:t/>
            </a:r>
            <a:endParaRPr sz="1600"/>
          </a:p>
        </p:txBody>
      </p:sp>
      <p:sp>
        <p:nvSpPr>
          <p:cNvPr id="277" name="Google Shape;277;p4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8" name="Google Shape;278;p48"/>
          <p:cNvSpPr txBox="1"/>
          <p:nvPr/>
        </p:nvSpPr>
        <p:spPr>
          <a:xfrm>
            <a:off x="6440527" y="40851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79" name="Google Shape;279;p48"/>
          <p:cNvPicPr preferRelativeResize="0"/>
          <p:nvPr/>
        </p:nvPicPr>
        <p:blipFill>
          <a:blip r:embed="rId4">
            <a:alphaModFix/>
          </a:blip>
          <a:stretch>
            <a:fillRect/>
          </a:stretch>
        </p:blipFill>
        <p:spPr>
          <a:xfrm>
            <a:off x="2369348" y="2305050"/>
            <a:ext cx="4329227" cy="218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5" name="Google Shape;285;p49"/>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Encoder-Decoder Architecture</a:t>
            </a:r>
            <a:endParaRPr>
              <a:solidFill>
                <a:srgbClr val="4A86E8"/>
              </a:solidFill>
            </a:endParaRPr>
          </a:p>
        </p:txBody>
      </p:sp>
      <p:sp>
        <p:nvSpPr>
          <p:cNvPr id="286" name="Google Shape;286;p49"/>
          <p:cNvSpPr txBox="1"/>
          <p:nvPr>
            <p:ph idx="4294967295" type="body"/>
          </p:nvPr>
        </p:nvSpPr>
        <p:spPr>
          <a:xfrm>
            <a:off x="311700" y="793650"/>
            <a:ext cx="8697600" cy="227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indent="-336550" lvl="0" marL="457200" rtl="0" algn="l">
              <a:spcBef>
                <a:spcPts val="0"/>
              </a:spcBef>
              <a:spcAft>
                <a:spcPts val="0"/>
              </a:spcAft>
              <a:buSzPts val="1700"/>
              <a:buChar char="●"/>
            </a:pPr>
            <a:r>
              <a:rPr lang="en" sz="1700"/>
              <a:t>The second component is a decoder: it maps the encoded state of a fixed shape to a variable-length sequence.</a:t>
            </a:r>
            <a:endParaRPr sz="1700"/>
          </a:p>
          <a:p>
            <a:pPr indent="-336550" lvl="0" marL="457200" rtl="0" algn="l">
              <a:spcBef>
                <a:spcPts val="0"/>
              </a:spcBef>
              <a:spcAft>
                <a:spcPts val="0"/>
              </a:spcAft>
              <a:buSzPts val="1700"/>
              <a:buChar char="●"/>
            </a:pPr>
            <a:r>
              <a:rPr lang="en" sz="1700"/>
              <a:t>The objective is to learn data representation approximations, and encodings.</a:t>
            </a:r>
            <a:endParaRPr sz="1700"/>
          </a:p>
          <a:p>
            <a:pPr indent="-336550" lvl="0" marL="457200" rtl="0" algn="l">
              <a:spcBef>
                <a:spcPts val="0"/>
              </a:spcBef>
              <a:spcAft>
                <a:spcPts val="0"/>
              </a:spcAft>
              <a:buSzPts val="1700"/>
              <a:buChar char="●"/>
            </a:pPr>
            <a:r>
              <a:rPr lang="en" sz="1700"/>
              <a:t>It can be used for building generative models, performing dimensionality reduction, and detecting anomalies.</a:t>
            </a:r>
            <a:endParaRPr sz="1700"/>
          </a:p>
          <a:p>
            <a:pPr indent="0" lvl="0" marL="457200" rtl="0" algn="l">
              <a:spcBef>
                <a:spcPts val="1600"/>
              </a:spcBef>
              <a:spcAft>
                <a:spcPts val="1600"/>
              </a:spcAft>
              <a:buNone/>
            </a:pPr>
            <a:r>
              <a:t/>
            </a:r>
            <a:endParaRPr sz="1600"/>
          </a:p>
        </p:txBody>
      </p:sp>
      <p:sp>
        <p:nvSpPr>
          <p:cNvPr id="287" name="Google Shape;287;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8" name="Google Shape;288;p49"/>
          <p:cNvSpPr txBox="1"/>
          <p:nvPr/>
        </p:nvSpPr>
        <p:spPr>
          <a:xfrm>
            <a:off x="3392502" y="39629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89" name="Google Shape;289;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5" name="Google Shape;295;p50"/>
          <p:cNvSpPr txBox="1"/>
          <p:nvPr>
            <p:ph type="title"/>
          </p:nvPr>
        </p:nvSpPr>
        <p:spPr>
          <a:xfrm>
            <a:off x="311700" y="89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Transformer</a:t>
            </a:r>
            <a:r>
              <a:rPr lang="en">
                <a:solidFill>
                  <a:srgbClr val="4A86E8"/>
                </a:solidFill>
              </a:rPr>
              <a:t> Architecture</a:t>
            </a:r>
            <a:endParaRPr>
              <a:solidFill>
                <a:srgbClr val="4A86E8"/>
              </a:solidFill>
            </a:endParaRPr>
          </a:p>
        </p:txBody>
      </p:sp>
      <p:sp>
        <p:nvSpPr>
          <p:cNvPr id="296" name="Google Shape;296;p50"/>
          <p:cNvSpPr txBox="1"/>
          <p:nvPr>
            <p:ph idx="4294967295" type="body"/>
          </p:nvPr>
        </p:nvSpPr>
        <p:spPr>
          <a:xfrm>
            <a:off x="3823875" y="793650"/>
            <a:ext cx="5008500" cy="327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instance of the encoder-decoder architecture. </a:t>
            </a:r>
            <a:endParaRPr sz="1700"/>
          </a:p>
          <a:p>
            <a:pPr indent="-336550" lvl="0" marL="457200" rtl="0" algn="l">
              <a:spcBef>
                <a:spcPts val="0"/>
              </a:spcBef>
              <a:spcAft>
                <a:spcPts val="0"/>
              </a:spcAft>
              <a:buSzPts val="1700"/>
              <a:buChar char="●"/>
            </a:pPr>
            <a:r>
              <a:rPr lang="en" sz="1700"/>
              <a:t>The transformer is composed of an encoder and a decoder. </a:t>
            </a:r>
            <a:endParaRPr sz="1700"/>
          </a:p>
          <a:p>
            <a:pPr indent="-336550" lvl="0" marL="457200" rtl="0" algn="l">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a:t>
            </a:r>
            <a:endParaRPr sz="1700"/>
          </a:p>
          <a:p>
            <a:pPr indent="0" lvl="0" marL="457200" rtl="0" algn="l">
              <a:spcBef>
                <a:spcPts val="1600"/>
              </a:spcBef>
              <a:spcAft>
                <a:spcPts val="1600"/>
              </a:spcAft>
              <a:buNone/>
            </a:pPr>
            <a:r>
              <a:t/>
            </a:r>
            <a:endParaRPr sz="1600"/>
          </a:p>
        </p:txBody>
      </p:sp>
      <p:sp>
        <p:nvSpPr>
          <p:cNvPr id="297" name="Google Shape;297;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8" name="Google Shape;298;p50"/>
          <p:cNvSpPr txBox="1"/>
          <p:nvPr/>
        </p:nvSpPr>
        <p:spPr>
          <a:xfrm>
            <a:off x="502546" y="1197950"/>
            <a:ext cx="122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99" name="Google Shape;299;p50"/>
          <p:cNvPicPr preferRelativeResize="0"/>
          <p:nvPr/>
        </p:nvPicPr>
        <p:blipFill>
          <a:blip r:embed="rId4">
            <a:alphaModFix/>
          </a:blip>
          <a:stretch>
            <a:fillRect/>
          </a:stretch>
        </p:blipFill>
        <p:spPr>
          <a:xfrm>
            <a:off x="502550" y="793650"/>
            <a:ext cx="3186350" cy="37385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5" name="Google Shape;305;p5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linear unit</a:t>
            </a:r>
            <a:endParaRPr>
              <a:solidFill>
                <a:srgbClr val="4A86E8"/>
              </a:solidFill>
            </a:endParaRPr>
          </a:p>
        </p:txBody>
      </p:sp>
      <p:sp>
        <p:nvSpPr>
          <p:cNvPr id="306" name="Google Shape;306;p51"/>
          <p:cNvSpPr txBox="1"/>
          <p:nvPr>
            <p:ph idx="4294967295" type="body"/>
          </p:nvPr>
        </p:nvSpPr>
        <p:spPr>
          <a:xfrm>
            <a:off x="3072950" y="621775"/>
            <a:ext cx="5833800" cy="4070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input is x, its connection to the neuron has a </a:t>
            </a:r>
            <a:r>
              <a:rPr b="1" lang="en" sz="1700"/>
              <a:t>weight </a:t>
            </a:r>
            <a:r>
              <a:rPr lang="en" sz="1700"/>
              <a:t>w. </a:t>
            </a:r>
            <a:r>
              <a:rPr lang="en" sz="1700"/>
              <a:t>b</a:t>
            </a:r>
            <a:r>
              <a:rPr lang="en" sz="1700"/>
              <a:t> is a special kind of weight called </a:t>
            </a:r>
            <a:r>
              <a:rPr b="1" lang="en" sz="1700"/>
              <a:t>bias. </a:t>
            </a:r>
            <a:r>
              <a:rPr lang="en" sz="1700"/>
              <a:t>Y is the value the neuron ultimately outputs.</a:t>
            </a:r>
            <a:endParaRPr sz="1700"/>
          </a:p>
          <a:p>
            <a:pPr indent="-336550" lvl="0" marL="457200" rtl="0" algn="l">
              <a:spcBef>
                <a:spcPts val="0"/>
              </a:spcBef>
              <a:spcAft>
                <a:spcPts val="0"/>
              </a:spcAft>
              <a:buSzPts val="1700"/>
              <a:buChar char="●"/>
            </a:pPr>
            <a:r>
              <a:rPr lang="en" sz="1700"/>
              <a:t>The neuron sums up all the values it receives through its connections.This neuro’s activation is y = wx + b.</a:t>
            </a:r>
            <a:endParaRPr sz="1700"/>
          </a:p>
          <a:p>
            <a:pPr indent="-336550" lvl="0" marL="457200" rtl="0" algn="l">
              <a:spcBef>
                <a:spcPts val="0"/>
              </a:spcBef>
              <a:spcAft>
                <a:spcPts val="0"/>
              </a:spcAft>
              <a:buSzPts val="1700"/>
              <a:buChar char="●"/>
            </a:pPr>
            <a:r>
              <a:rPr lang="en" sz="1700"/>
              <a:t>If we have </a:t>
            </a:r>
            <a:r>
              <a:rPr lang="en" sz="1700"/>
              <a:t>multiple</a:t>
            </a:r>
            <a:r>
              <a:rPr lang="en" sz="1700"/>
              <a:t> input features, we can add more input corrections to the neuron, </a:t>
            </a:r>
            <a:r>
              <a:rPr lang="en" sz="1700"/>
              <a:t>multiply each input to its connection weight and sum up them. </a:t>
            </a:r>
            <a:endParaRPr sz="1700"/>
          </a:p>
          <a:p>
            <a:pPr indent="0" lvl="0" marL="1371600" rtl="0" algn="l">
              <a:spcBef>
                <a:spcPts val="1600"/>
              </a:spcBef>
              <a:spcAft>
                <a:spcPts val="0"/>
              </a:spcAft>
              <a:buNone/>
            </a:pPr>
            <a:r>
              <a:rPr lang="en" sz="1700"/>
              <a:t>Y = w0x0 + w1x1 + w2x2 + b</a:t>
            </a:r>
            <a:endParaRPr sz="1700"/>
          </a:p>
          <a:p>
            <a:pPr indent="-336550" lvl="0" marL="457200" rtl="0" algn="l">
              <a:spcBef>
                <a:spcPts val="1600"/>
              </a:spcBef>
              <a:spcAft>
                <a:spcPts val="0"/>
              </a:spcAft>
              <a:buSzPts val="1700"/>
              <a:buChar char="●"/>
            </a:pPr>
            <a:r>
              <a:rPr lang="en" sz="1700"/>
              <a:t>A linear unit with two inputs will fit a plane, a unit with multiple inputs will fit a hyperplane.</a:t>
            </a:r>
            <a:endParaRPr sz="1700"/>
          </a:p>
          <a:p>
            <a:pPr indent="0" lvl="0" marL="457200" rtl="0" algn="l">
              <a:spcBef>
                <a:spcPts val="1600"/>
              </a:spcBef>
              <a:spcAft>
                <a:spcPts val="1600"/>
              </a:spcAft>
              <a:buNone/>
            </a:pPr>
            <a:r>
              <a:t/>
            </a:r>
            <a:endParaRPr sz="1600"/>
          </a:p>
        </p:txBody>
      </p:sp>
      <p:sp>
        <p:nvSpPr>
          <p:cNvPr id="307" name="Google Shape;307;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08" name="Google Shape;308;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09" name="Google Shape;309;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10" name="Google Shape;310;p51"/>
          <p:cNvSpPr txBox="1"/>
          <p:nvPr/>
        </p:nvSpPr>
        <p:spPr>
          <a:xfrm>
            <a:off x="1053039" y="39722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6" name="Google Shape;316;p5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Layers</a:t>
            </a:r>
            <a:endParaRPr>
              <a:solidFill>
                <a:srgbClr val="4A86E8"/>
              </a:solidFill>
            </a:endParaRPr>
          </a:p>
        </p:txBody>
      </p:sp>
      <p:sp>
        <p:nvSpPr>
          <p:cNvPr id="317" name="Google Shape;317;p52"/>
          <p:cNvSpPr txBox="1"/>
          <p:nvPr>
            <p:ph idx="4294967295" type="body"/>
          </p:nvPr>
        </p:nvSpPr>
        <p:spPr>
          <a:xfrm>
            <a:off x="3664550" y="793650"/>
            <a:ext cx="5167800" cy="3024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Neural networks typically organize their neurons into layers. </a:t>
            </a:r>
            <a:endParaRPr sz="1700"/>
          </a:p>
          <a:p>
            <a:pPr indent="-336550" lvl="0" marL="457200" rtl="0" algn="l">
              <a:spcBef>
                <a:spcPts val="0"/>
              </a:spcBef>
              <a:spcAft>
                <a:spcPts val="0"/>
              </a:spcAft>
              <a:buSzPts val="1700"/>
              <a:buChar char="●"/>
            </a:pPr>
            <a:r>
              <a:rPr lang="en" sz="1700"/>
              <a:t>Linear units having a common set of inputs forms a dense layer.</a:t>
            </a:r>
            <a:endParaRPr sz="1700"/>
          </a:p>
          <a:p>
            <a:pPr indent="-336550" lvl="0" marL="457200" rtl="0" algn="l">
              <a:spcBef>
                <a:spcPts val="0"/>
              </a:spcBef>
              <a:spcAft>
                <a:spcPts val="0"/>
              </a:spcAft>
              <a:buSzPts val="1700"/>
              <a:buChar char="●"/>
            </a:pPr>
            <a:r>
              <a:rPr lang="en" sz="1700"/>
              <a:t>Each layer in a neural network performs some kind of relatively simple transformation.</a:t>
            </a:r>
            <a:endParaRPr sz="1700"/>
          </a:p>
          <a:p>
            <a:pPr indent="-336550" lvl="0" marL="457200" rtl="0" algn="l">
              <a:spcBef>
                <a:spcPts val="0"/>
              </a:spcBef>
              <a:spcAft>
                <a:spcPts val="0"/>
              </a:spcAft>
              <a:buSzPts val="1700"/>
              <a:buChar char="●"/>
            </a:pPr>
            <a:r>
              <a:rPr lang="en" sz="1700"/>
              <a:t>A neural network can transform its inputs in more and more complex ways (also a little bit closer to a solution) through a stack of layers.</a:t>
            </a:r>
            <a:endParaRPr sz="1600"/>
          </a:p>
        </p:txBody>
      </p:sp>
      <p:sp>
        <p:nvSpPr>
          <p:cNvPr id="318" name="Google Shape;318;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9" name="Google Shape;319;p52"/>
          <p:cNvSpPr txBox="1"/>
          <p:nvPr/>
        </p:nvSpPr>
        <p:spPr>
          <a:xfrm>
            <a:off x="966689" y="34180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20" name="Google Shape;320;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6" name="Google Shape;326;p53"/>
          <p:cNvSpPr txBox="1"/>
          <p:nvPr>
            <p:ph type="title"/>
          </p:nvPr>
        </p:nvSpPr>
        <p:spPr>
          <a:xfrm>
            <a:off x="311700" y="103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a:t>
            </a:r>
            <a:r>
              <a:rPr lang="en">
                <a:solidFill>
                  <a:srgbClr val="4A86E8"/>
                </a:solidFill>
              </a:rPr>
              <a:t>activation</a:t>
            </a:r>
            <a:r>
              <a:rPr lang="en">
                <a:solidFill>
                  <a:srgbClr val="4A86E8"/>
                </a:solidFill>
              </a:rPr>
              <a:t> function</a:t>
            </a:r>
            <a:endParaRPr>
              <a:solidFill>
                <a:srgbClr val="4A86E8"/>
              </a:solidFill>
            </a:endParaRPr>
          </a:p>
        </p:txBody>
      </p:sp>
      <p:sp>
        <p:nvSpPr>
          <p:cNvPr id="327" name="Google Shape;327;p53"/>
          <p:cNvSpPr txBox="1"/>
          <p:nvPr>
            <p:ph idx="4294967295" type="body"/>
          </p:nvPr>
        </p:nvSpPr>
        <p:spPr>
          <a:xfrm>
            <a:off x="410825" y="793650"/>
            <a:ext cx="8421600" cy="783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activation function is simply some function we apply to each of a layer's outputs (its activations) to introduce some non-linearity. </a:t>
            </a:r>
            <a:endParaRPr sz="1600"/>
          </a:p>
        </p:txBody>
      </p:sp>
      <p:sp>
        <p:nvSpPr>
          <p:cNvPr id="328" name="Google Shape;328;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9" name="Google Shape;329;p53"/>
          <p:cNvSpPr txBox="1"/>
          <p:nvPr/>
        </p:nvSpPr>
        <p:spPr>
          <a:xfrm>
            <a:off x="6739114" y="2790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Jadon, 2018</a:t>
            </a:r>
            <a:r>
              <a:rPr lang="en">
                <a:latin typeface="Roboto"/>
                <a:ea typeface="Roboto"/>
                <a:cs typeface="Roboto"/>
                <a:sym typeface="Roboto"/>
              </a:rPr>
              <a:t>)</a:t>
            </a:r>
            <a:endParaRPr>
              <a:latin typeface="Roboto"/>
              <a:ea typeface="Roboto"/>
              <a:cs typeface="Roboto"/>
              <a:sym typeface="Roboto"/>
            </a:endParaRPr>
          </a:p>
        </p:txBody>
      </p:sp>
      <p:pic>
        <p:nvPicPr>
          <p:cNvPr id="330" name="Google Shape;330;p53"/>
          <p:cNvPicPr preferRelativeResize="0"/>
          <p:nvPr/>
        </p:nvPicPr>
        <p:blipFill>
          <a:blip r:embed="rId4">
            <a:alphaModFix/>
          </a:blip>
          <a:stretch>
            <a:fillRect/>
          </a:stretch>
        </p:blipFill>
        <p:spPr>
          <a:xfrm>
            <a:off x="760701" y="1577550"/>
            <a:ext cx="6116688" cy="3073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6" name="Google Shape;336;p5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Stacking dense layers together</a:t>
            </a:r>
            <a:endParaRPr>
              <a:solidFill>
                <a:srgbClr val="4A86E8"/>
              </a:solidFill>
            </a:endParaRPr>
          </a:p>
        </p:txBody>
      </p:sp>
      <p:sp>
        <p:nvSpPr>
          <p:cNvPr id="337" name="Google Shape;337;p54"/>
          <p:cNvSpPr txBox="1"/>
          <p:nvPr>
            <p:ph idx="4294967295" type="body"/>
          </p:nvPr>
        </p:nvSpPr>
        <p:spPr>
          <a:xfrm>
            <a:off x="4371150" y="793650"/>
            <a:ext cx="4461300" cy="351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With some non-linearity, we can stack layers to get complex data transformations.</a:t>
            </a:r>
            <a:endParaRPr sz="1700"/>
          </a:p>
          <a:p>
            <a:pPr indent="-336550" lvl="0" marL="457200" rtl="0" algn="l">
              <a:spcBef>
                <a:spcPts val="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indent="-336550" lvl="0" marL="457200" rtl="0" algn="l">
              <a:spcBef>
                <a:spcPts val="0"/>
              </a:spcBef>
              <a:spcAft>
                <a:spcPts val="0"/>
              </a:spcAft>
              <a:buSzPts val="1700"/>
              <a:buChar char="●"/>
            </a:pPr>
            <a:r>
              <a:rPr lang="en" sz="1700"/>
              <a:t>Other tasks (like classification) might require an activation function on the output.</a:t>
            </a:r>
            <a:endParaRPr sz="1700"/>
          </a:p>
        </p:txBody>
      </p:sp>
      <p:sp>
        <p:nvSpPr>
          <p:cNvPr id="338" name="Google Shape;338;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4"/>
          <p:cNvSpPr txBox="1"/>
          <p:nvPr/>
        </p:nvSpPr>
        <p:spPr>
          <a:xfrm>
            <a:off x="1029839" y="40399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40" name="Google Shape;340;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6" name="Google Shape;346;p55"/>
          <p:cNvSpPr txBox="1"/>
          <p:nvPr>
            <p:ph type="title"/>
          </p:nvPr>
        </p:nvSpPr>
        <p:spPr>
          <a:xfrm>
            <a:off x="311700" y="115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loss function</a:t>
            </a:r>
            <a:endParaRPr>
              <a:solidFill>
                <a:srgbClr val="4A86E8"/>
              </a:solidFill>
            </a:endParaRPr>
          </a:p>
        </p:txBody>
      </p:sp>
      <p:sp>
        <p:nvSpPr>
          <p:cNvPr id="347" name="Google Shape;347;p55"/>
          <p:cNvSpPr txBox="1"/>
          <p:nvPr>
            <p:ph idx="4294967295" type="body"/>
          </p:nvPr>
        </p:nvSpPr>
        <p:spPr>
          <a:xfrm>
            <a:off x="184350" y="723500"/>
            <a:ext cx="8775300" cy="17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Measures the disparity between the the target's true value and the predicted value. A common loss function for regression problems is the mean absolute error or MAE. </a:t>
            </a:r>
            <a:endParaRPr sz="1600"/>
          </a:p>
          <a:p>
            <a:pPr indent="-330200" lvl="0" marL="457200" rtl="0" algn="l">
              <a:spcBef>
                <a:spcPts val="0"/>
              </a:spcBef>
              <a:spcAft>
                <a:spcPts val="0"/>
              </a:spcAft>
              <a:buSzPts val="1600"/>
              <a:buChar char="●"/>
            </a:pPr>
            <a:r>
              <a:rPr lang="en" sz="1600"/>
              <a:t>MAE </a:t>
            </a:r>
            <a:r>
              <a:rPr lang="en" sz="1600"/>
              <a:t>measures an absolute difference between true target value and predicted value. The total MAE loss on a dataset is the mean of all these absolute differences.</a:t>
            </a:r>
            <a:endParaRPr sz="1600"/>
          </a:p>
          <a:p>
            <a:pPr indent="-330200" lvl="0" marL="457200" rtl="0" algn="l">
              <a:spcBef>
                <a:spcPts val="0"/>
              </a:spcBef>
              <a:spcAft>
                <a:spcPts val="0"/>
              </a:spcAft>
              <a:buSzPts val="1600"/>
              <a:buChar char="●"/>
            </a:pPr>
            <a:r>
              <a:rPr lang="en" sz="1600"/>
              <a:t>During training, the model will use the loss function as a guide for finding the correct values of its weights (lower loss is better).</a:t>
            </a:r>
            <a:endParaRPr sz="1600"/>
          </a:p>
        </p:txBody>
      </p:sp>
      <p:sp>
        <p:nvSpPr>
          <p:cNvPr id="348" name="Google Shape;348;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9" name="Google Shape;349;p55"/>
          <p:cNvSpPr txBox="1"/>
          <p:nvPr/>
        </p:nvSpPr>
        <p:spPr>
          <a:xfrm>
            <a:off x="6104614" y="35063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50" name="Google Shape;350;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5" name="Google Shape;1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4</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Introduction to Deep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87" name="Google Shape;187;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6" name="Google Shape;356;p56"/>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a:t>
            </a:r>
            <a:r>
              <a:rPr lang="en">
                <a:solidFill>
                  <a:srgbClr val="4A86E8"/>
                </a:solidFill>
              </a:rPr>
              <a:t>optimizer</a:t>
            </a:r>
            <a:r>
              <a:rPr lang="en">
                <a:solidFill>
                  <a:srgbClr val="4A86E8"/>
                </a:solidFill>
              </a:rPr>
              <a:t> - Stochastic Gradient Descent</a:t>
            </a:r>
            <a:endParaRPr>
              <a:solidFill>
                <a:srgbClr val="4A86E8"/>
              </a:solidFill>
            </a:endParaRPr>
          </a:p>
        </p:txBody>
      </p:sp>
      <p:sp>
        <p:nvSpPr>
          <p:cNvPr id="357" name="Google Shape;357;p56"/>
          <p:cNvSpPr txBox="1"/>
          <p:nvPr>
            <p:ph idx="4294967295" type="body"/>
          </p:nvPr>
        </p:nvSpPr>
        <p:spPr>
          <a:xfrm>
            <a:off x="164325" y="793650"/>
            <a:ext cx="8775300" cy="3563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optimizer is an algorithm that adjusts the weights to minimize the loss.</a:t>
            </a:r>
            <a:endParaRPr sz="1700"/>
          </a:p>
          <a:p>
            <a:pPr indent="-336550" lvl="0" marL="457200" rtl="0" algn="l">
              <a:spcBef>
                <a:spcPts val="0"/>
              </a:spcBef>
              <a:spcAft>
                <a:spcPts val="0"/>
              </a:spcAft>
              <a:buSzPts val="1700"/>
              <a:buChar char="●"/>
            </a:pPr>
            <a:r>
              <a:rPr lang="en" sz="1700"/>
              <a:t>Virtually all of the optimization algorithms used in deep learning belong to a family called </a:t>
            </a:r>
            <a:r>
              <a:rPr b="1" lang="en" sz="1700"/>
              <a:t>stochastic gradient descent (SGD).</a:t>
            </a:r>
            <a:r>
              <a:rPr lang="en" sz="1700"/>
              <a:t> They are </a:t>
            </a:r>
            <a:r>
              <a:rPr b="1" lang="en" sz="1700"/>
              <a:t>iterative</a:t>
            </a:r>
            <a:r>
              <a:rPr lang="en" sz="1700"/>
              <a:t> algorithms that train a network in steps:</a:t>
            </a:r>
            <a:endParaRPr sz="1700"/>
          </a:p>
          <a:p>
            <a:pPr indent="-336550" lvl="1" marL="914400" rtl="0" algn="l">
              <a:spcBef>
                <a:spcPts val="0"/>
              </a:spcBef>
              <a:spcAft>
                <a:spcPts val="0"/>
              </a:spcAft>
              <a:buSzPts val="1700"/>
              <a:buChar char="○"/>
            </a:pPr>
            <a:r>
              <a:rPr lang="en" sz="1700"/>
              <a:t>Sample some training data and run it through the network to make predictions.</a:t>
            </a:r>
            <a:endParaRPr sz="1700"/>
          </a:p>
          <a:p>
            <a:pPr indent="-336550" lvl="1" marL="914400" rtl="0" algn="l">
              <a:spcBef>
                <a:spcPts val="0"/>
              </a:spcBef>
              <a:spcAft>
                <a:spcPts val="0"/>
              </a:spcAft>
              <a:buSzPts val="1700"/>
              <a:buChar char="○"/>
            </a:pPr>
            <a:r>
              <a:rPr lang="en" sz="1700"/>
              <a:t>Measure the loss between the predictions and the true values.</a:t>
            </a:r>
            <a:endParaRPr sz="1700"/>
          </a:p>
          <a:p>
            <a:pPr indent="-336550" lvl="1" marL="914400" rtl="0" algn="l">
              <a:spcBef>
                <a:spcPts val="0"/>
              </a:spcBef>
              <a:spcAft>
                <a:spcPts val="0"/>
              </a:spcAft>
              <a:buSzPts val="1700"/>
              <a:buChar char="○"/>
            </a:pPr>
            <a:r>
              <a:rPr lang="en" sz="1700"/>
              <a:t>Finally, adjust the weights in a direction that makes the loss smaller.</a:t>
            </a:r>
            <a:endParaRPr sz="1700"/>
          </a:p>
          <a:p>
            <a:pPr indent="-336550" lvl="0" marL="457200" rtl="0" algn="l">
              <a:spcBef>
                <a:spcPts val="0"/>
              </a:spcBef>
              <a:spcAft>
                <a:spcPts val="0"/>
              </a:spcAft>
              <a:buSzPts val="1700"/>
              <a:buChar char="●"/>
            </a:pPr>
            <a:r>
              <a:rPr lang="en" sz="1700"/>
              <a:t>For each </a:t>
            </a:r>
            <a:r>
              <a:rPr lang="en" sz="1700"/>
              <a:t>iteration, the</a:t>
            </a:r>
            <a:r>
              <a:rPr lang="en" sz="1700"/>
              <a:t> sample of training data is called a </a:t>
            </a:r>
            <a:r>
              <a:rPr b="1" lang="en" sz="1700"/>
              <a:t>mini-batch</a:t>
            </a:r>
            <a:r>
              <a:rPr lang="en" sz="1700"/>
              <a:t> (or often just "batch"), while a complete round of the training data is called an </a:t>
            </a:r>
            <a:r>
              <a:rPr b="1" lang="en" sz="1700"/>
              <a:t>epoch</a:t>
            </a:r>
            <a:r>
              <a:rPr lang="en" sz="1700"/>
              <a:t>. </a:t>
            </a:r>
            <a:endParaRPr sz="1700"/>
          </a:p>
          <a:p>
            <a:pPr indent="-336550" lvl="0" marL="457200" rtl="0" algn="l">
              <a:spcBef>
                <a:spcPts val="0"/>
              </a:spcBef>
              <a:spcAft>
                <a:spcPts val="0"/>
              </a:spcAft>
              <a:buSzPts val="1700"/>
              <a:buChar char="●"/>
            </a:pPr>
            <a:r>
              <a:rPr lang="en" sz="1700"/>
              <a:t>The number of epochs you train for is how many times the network will see each training example.</a:t>
            </a:r>
            <a:endParaRPr sz="1700"/>
          </a:p>
        </p:txBody>
      </p:sp>
      <p:sp>
        <p:nvSpPr>
          <p:cNvPr id="358" name="Google Shape;358;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4" name="Google Shape;364;p57"/>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Learning Rate and Batch Size</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65" name="Google Shape;365;p57"/>
          <p:cNvSpPr txBox="1"/>
          <p:nvPr>
            <p:ph idx="4294967295" type="body"/>
          </p:nvPr>
        </p:nvSpPr>
        <p:spPr>
          <a:xfrm>
            <a:off x="164325" y="793650"/>
            <a:ext cx="8775300" cy="366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indent="-336550" lvl="0" marL="457200" rtl="0" algn="l">
              <a:spcBef>
                <a:spcPts val="0"/>
              </a:spcBef>
              <a:spcAft>
                <a:spcPts val="0"/>
              </a:spcAft>
              <a:buSzPts val="1700"/>
              <a:buChar char="●"/>
            </a:pPr>
            <a:r>
              <a:rPr lang="en" sz="1700"/>
              <a:t>The shift in the direction of each batch (instead of moving all the way). The size of these shifts is determined by the </a:t>
            </a:r>
            <a:r>
              <a:rPr b="1" lang="en" sz="1700"/>
              <a:t>learning rate.</a:t>
            </a:r>
            <a:r>
              <a:rPr lang="en" sz="1700"/>
              <a:t> A smaller learning rate means the network needs to see more mini-batches before its weights converge to their best values.</a:t>
            </a:r>
            <a:endParaRPr sz="1700"/>
          </a:p>
          <a:p>
            <a:pPr indent="-336550" lvl="0" marL="457200" rtl="0" algn="l">
              <a:spcBef>
                <a:spcPts val="0"/>
              </a:spcBef>
              <a:spcAft>
                <a:spcPts val="0"/>
              </a:spcAft>
              <a:buSzPts val="1700"/>
              <a:buChar char="●"/>
            </a:pPr>
            <a:r>
              <a:rPr lang="en" sz="1700"/>
              <a:t>The learning rate and the size of the mini-batches are the two parameters that have the largest effect on how the SGD training proceeds. Their interaction is often subtle and the right choice for these parameters isn't always obvious.</a:t>
            </a:r>
            <a:endParaRPr sz="1700"/>
          </a:p>
          <a:p>
            <a:pPr indent="-336550" lvl="0" marL="457200" rtl="0" algn="l">
              <a:spcBef>
                <a:spcPts val="0"/>
              </a:spcBef>
              <a:spcAft>
                <a:spcPts val="0"/>
              </a:spcAft>
              <a:buSzPts val="1700"/>
              <a:buChar char="●"/>
            </a:pPr>
            <a:r>
              <a:rPr b="1" lang="en" sz="1700"/>
              <a:t>Adam</a:t>
            </a:r>
            <a:r>
              <a:rPr lang="en" sz="1700"/>
              <a:t> is an SGD algorithm that has an adaptive learning rate that makes it suitable for most problems without any hyperparameter tuning.</a:t>
            </a:r>
            <a:endParaRPr sz="1700"/>
          </a:p>
        </p:txBody>
      </p:sp>
      <p:sp>
        <p:nvSpPr>
          <p:cNvPr id="366" name="Google Shape;366;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2" name="Google Shape;372;p58"/>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information in the </a:t>
            </a:r>
            <a:r>
              <a:rPr lang="en">
                <a:solidFill>
                  <a:srgbClr val="4A86E8"/>
                </a:solidFill>
              </a:rPr>
              <a:t>training</a:t>
            </a:r>
            <a:r>
              <a:rPr lang="en">
                <a:solidFill>
                  <a:srgbClr val="4A86E8"/>
                </a:solidFill>
              </a:rPr>
              <a:t> data</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73" name="Google Shape;373;p58"/>
          <p:cNvSpPr txBox="1"/>
          <p:nvPr>
            <p:ph idx="4294967295" type="body"/>
          </p:nvPr>
        </p:nvSpPr>
        <p:spPr>
          <a:xfrm>
            <a:off x="164325" y="793650"/>
            <a:ext cx="87753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Signal</a:t>
            </a:r>
            <a:r>
              <a:rPr lang="en" sz="1700"/>
              <a:t>:</a:t>
            </a:r>
            <a:endParaRPr sz="1700"/>
          </a:p>
          <a:p>
            <a:pPr indent="-336550" lvl="1" marL="914400" rtl="0" algn="l">
              <a:spcBef>
                <a:spcPts val="0"/>
              </a:spcBef>
              <a:spcAft>
                <a:spcPts val="0"/>
              </a:spcAft>
              <a:buSzPts val="1700"/>
              <a:buChar char="○"/>
            </a:pPr>
            <a:r>
              <a:rPr lang="en" sz="1700"/>
              <a:t>The signal is the part that generalizes, the part that can help our model make predictions from new data. </a:t>
            </a:r>
            <a:endParaRPr sz="1700"/>
          </a:p>
          <a:p>
            <a:pPr indent="-336550" lvl="0" marL="457200" rtl="0" algn="l">
              <a:spcBef>
                <a:spcPts val="0"/>
              </a:spcBef>
              <a:spcAft>
                <a:spcPts val="0"/>
              </a:spcAft>
              <a:buSzPts val="1700"/>
              <a:buChar char="●"/>
            </a:pPr>
            <a:r>
              <a:rPr b="1" lang="en" sz="1700"/>
              <a:t>Noise</a:t>
            </a:r>
            <a:r>
              <a:rPr lang="en" sz="1700"/>
              <a:t>:</a:t>
            </a:r>
            <a:endParaRPr sz="1700"/>
          </a:p>
          <a:p>
            <a:pPr indent="-336550" lvl="1" marL="971550" rtl="0" algn="l">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indent="0" lvl="0" marL="457200" rtl="0" algn="l">
              <a:spcBef>
                <a:spcPts val="1600"/>
              </a:spcBef>
              <a:spcAft>
                <a:spcPts val="1600"/>
              </a:spcAft>
              <a:buNone/>
            </a:pPr>
            <a:r>
              <a:t/>
            </a:r>
            <a:endParaRPr sz="1700"/>
          </a:p>
        </p:txBody>
      </p:sp>
      <p:sp>
        <p:nvSpPr>
          <p:cNvPr id="374" name="Google Shape;374;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0" name="Google Shape;380;p59"/>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learning curves</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81" name="Google Shape;381;p59"/>
          <p:cNvSpPr txBox="1"/>
          <p:nvPr>
            <p:ph idx="4294967295" type="body"/>
          </p:nvPr>
        </p:nvSpPr>
        <p:spPr>
          <a:xfrm>
            <a:off x="164325" y="793650"/>
            <a:ext cx="8775300" cy="16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indent="-330200" lvl="0" marL="457200" rtl="0" algn="l">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82" name="Google Shape;382;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3" name="Google Shape;383;p59"/>
          <p:cNvPicPr preferRelativeResize="0"/>
          <p:nvPr/>
        </p:nvPicPr>
        <p:blipFill>
          <a:blip r:embed="rId4">
            <a:alphaModFix/>
          </a:blip>
          <a:stretch>
            <a:fillRect/>
          </a:stretch>
        </p:blipFill>
        <p:spPr>
          <a:xfrm>
            <a:off x="869072" y="2197224"/>
            <a:ext cx="3272003" cy="2453975"/>
          </a:xfrm>
          <a:prstGeom prst="rect">
            <a:avLst/>
          </a:prstGeom>
          <a:noFill/>
          <a:ln>
            <a:noFill/>
          </a:ln>
        </p:spPr>
      </p:pic>
      <p:sp>
        <p:nvSpPr>
          <p:cNvPr id="384" name="Google Shape;384;p59"/>
          <p:cNvSpPr txBox="1"/>
          <p:nvPr>
            <p:ph idx="4294967295" type="body"/>
          </p:nvPr>
        </p:nvSpPr>
        <p:spPr>
          <a:xfrm>
            <a:off x="4141075" y="2197225"/>
            <a:ext cx="4885200" cy="24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indent="-330200" lvl="0" marL="457200" rtl="0" algn="l">
              <a:spcBef>
                <a:spcPts val="0"/>
              </a:spcBef>
              <a:spcAft>
                <a:spcPts val="0"/>
              </a:spcAft>
              <a:buSzPts val="1600"/>
              <a:buChar char="●"/>
            </a:pPr>
            <a:r>
              <a:rPr lang="en" sz="1600"/>
              <a:t>So, when a model learns signal both curves go down, but when it learns noise a gap is created in the curves. The size of the gap tells you how much noise the model has learned.</a:t>
            </a:r>
            <a:endParaRPr sz="1600"/>
          </a:p>
        </p:txBody>
      </p:sp>
      <p:sp>
        <p:nvSpPr>
          <p:cNvPr id="385" name="Google Shape;385;p59"/>
          <p:cNvSpPr txBox="1"/>
          <p:nvPr/>
        </p:nvSpPr>
        <p:spPr>
          <a:xfrm>
            <a:off x="2552089" y="42510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1" name="Google Shape;391;p60"/>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Early stopping</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92" name="Google Shape;392;p60"/>
          <p:cNvSpPr txBox="1"/>
          <p:nvPr>
            <p:ph idx="4294967295" type="body"/>
          </p:nvPr>
        </p:nvSpPr>
        <p:spPr>
          <a:xfrm>
            <a:off x="3565950" y="793650"/>
            <a:ext cx="5373600" cy="370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can simply stop the training whenever it seems the validation loss isn't decreasing anymore. Interrupting the training this way is called </a:t>
            </a:r>
            <a:r>
              <a:rPr b="1" lang="en" sz="1600"/>
              <a:t>early stopping</a:t>
            </a:r>
            <a:r>
              <a:rPr lang="en" sz="1600"/>
              <a:t>.</a:t>
            </a:r>
            <a:endParaRPr sz="1600"/>
          </a:p>
          <a:p>
            <a:pPr indent="-330200" lvl="0" marL="457200" rtl="0" algn="l">
              <a:spcBef>
                <a:spcPts val="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indent="-330200" lvl="0" marL="457200" rtl="0" algn="l">
              <a:spcBef>
                <a:spcPts val="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393" name="Google Shape;393;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4" name="Google Shape;394;p60"/>
          <p:cNvSpPr txBox="1"/>
          <p:nvPr/>
        </p:nvSpPr>
        <p:spPr>
          <a:xfrm>
            <a:off x="1035827" y="39741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95" name="Google Shape;395;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pic>
        <p:nvPicPr>
          <p:cNvPr id="400" name="Google Shape;400;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1" name="Google Shape;401;p6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Dropout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02" name="Google Shape;402;p61"/>
          <p:cNvSpPr txBox="1"/>
          <p:nvPr>
            <p:ph idx="4294967295" type="body"/>
          </p:nvPr>
        </p:nvSpPr>
        <p:spPr>
          <a:xfrm>
            <a:off x="3847275" y="557375"/>
            <a:ext cx="5133600" cy="4062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Overfitting is often caused by the network learning spurious patterns in the training data.</a:t>
            </a:r>
            <a:endParaRPr sz="1600"/>
          </a:p>
          <a:p>
            <a:pPr indent="-330200" lvl="0" marL="457200" rtl="0" algn="l">
              <a:spcBef>
                <a:spcPts val="0"/>
              </a:spcBef>
              <a:spcAft>
                <a:spcPts val="0"/>
              </a:spcAft>
              <a:buSzPts val="1600"/>
              <a:buChar char="●"/>
            </a:pPr>
            <a:r>
              <a:rPr lang="en" sz="1600"/>
              <a:t>To break up these conspiracies, we can randomly drop out some fraction of a layer's input units every step of training, making it much harder for the network to learn those spurious patterns in the training data. </a:t>
            </a:r>
            <a:endParaRPr sz="1600"/>
          </a:p>
          <a:p>
            <a:pPr indent="-330200" lvl="0" marL="457200" rtl="0" algn="l">
              <a:spcBef>
                <a:spcPts val="0"/>
              </a:spcBef>
              <a:spcAft>
                <a:spcPts val="0"/>
              </a:spcAft>
              <a:buSzPts val="1600"/>
              <a:buChar char="●"/>
            </a:pPr>
            <a:r>
              <a:rPr lang="en" sz="1600"/>
              <a:t>It forces the neural network to search for broad, general patterns, whose weight patterns tend to be more robust.</a:t>
            </a:r>
            <a:endParaRPr sz="1600"/>
          </a:p>
          <a:p>
            <a:pPr indent="-330200" lvl="0" marL="457200" rtl="0" algn="l">
              <a:spcBef>
                <a:spcPts val="0"/>
              </a:spcBef>
              <a:spcAft>
                <a:spcPts val="0"/>
              </a:spcAft>
              <a:buSzPts val="1600"/>
              <a:buChar char="●"/>
            </a:pPr>
            <a:r>
              <a:rPr lang="en" sz="1600"/>
              <a:t>The predictions will no longer be made by one big network, but instead by a committee of smaller networks, </a:t>
            </a:r>
            <a:r>
              <a:rPr lang="en" sz="1600"/>
              <a:t>making decision by the committee as a whole better than any individual.</a:t>
            </a:r>
            <a:endParaRPr sz="1600"/>
          </a:p>
        </p:txBody>
      </p:sp>
      <p:sp>
        <p:nvSpPr>
          <p:cNvPr id="403" name="Google Shape;403;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4" name="Google Shape;404;p61"/>
          <p:cNvSpPr txBox="1"/>
          <p:nvPr/>
        </p:nvSpPr>
        <p:spPr>
          <a:xfrm>
            <a:off x="1002952" y="3596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405" name="Google Shape;405;p61"/>
          <p:cNvPicPr preferRelativeResize="0"/>
          <p:nvPr/>
        </p:nvPicPr>
        <p:blipFill>
          <a:blip r:embed="rId4">
            <a:alphaModFix/>
          </a:blip>
          <a:stretch>
            <a:fillRect/>
          </a:stretch>
        </p:blipFill>
        <p:spPr>
          <a:xfrm>
            <a:off x="152400" y="946050"/>
            <a:ext cx="3915001" cy="26000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1" name="Google Shape;411;p6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Batch Normalization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2" name="Google Shape;412;p62"/>
          <p:cNvSpPr txBox="1"/>
          <p:nvPr>
            <p:ph idx="4294967295" type="body"/>
          </p:nvPr>
        </p:nvSpPr>
        <p:spPr>
          <a:xfrm>
            <a:off x="558725" y="793650"/>
            <a:ext cx="77892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generally a good idea to put all of your data on a common scale.</a:t>
            </a:r>
            <a:endParaRPr sz="1700"/>
          </a:p>
          <a:p>
            <a:pPr indent="-336550" lvl="0" marL="457200" rtl="0" algn="l">
              <a:spcBef>
                <a:spcPts val="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indent="-336550" lvl="0" marL="457200" rtl="0" algn="l">
              <a:spcBef>
                <a:spcPts val="0"/>
              </a:spcBef>
              <a:spcAft>
                <a:spcPts val="0"/>
              </a:spcAft>
              <a:buSzPts val="1700"/>
              <a:buChar char="●"/>
            </a:pPr>
            <a:r>
              <a:rPr lang="en" sz="1700"/>
              <a:t>Batchnorm, in effect, performs a kind of coordinated rescaling of its inputs.</a:t>
            </a:r>
            <a:endParaRPr sz="1700"/>
          </a:p>
          <a:p>
            <a:pPr indent="0" lvl="0" marL="457200" rtl="0" algn="l">
              <a:spcBef>
                <a:spcPts val="1600"/>
              </a:spcBef>
              <a:spcAft>
                <a:spcPts val="1600"/>
              </a:spcAft>
              <a:buNone/>
            </a:pPr>
            <a:r>
              <a:t/>
            </a:r>
            <a:endParaRPr sz="1700"/>
          </a:p>
        </p:txBody>
      </p:sp>
      <p:sp>
        <p:nvSpPr>
          <p:cNvPr id="413" name="Google Shape;413;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9" name="Google Shape;419;p63"/>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DeepChem</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20" name="Google Shape;420;p63"/>
          <p:cNvSpPr txBox="1"/>
          <p:nvPr>
            <p:ph idx="4294967295" type="body"/>
          </p:nvPr>
        </p:nvSpPr>
        <p:spPr>
          <a:xfrm>
            <a:off x="786000" y="793650"/>
            <a:ext cx="7832400" cy="352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indent="-330200" lvl="0" marL="457200" rtl="0" algn="l">
              <a:spcBef>
                <a:spcPts val="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indent="-330200" lvl="0" marL="457200" rtl="0" algn="l">
              <a:spcBef>
                <a:spcPts val="0"/>
              </a:spcBef>
              <a:spcAft>
                <a:spcPts val="0"/>
              </a:spcAft>
              <a:buSzPts val="1600"/>
              <a:buChar char="●"/>
            </a:pPr>
            <a:r>
              <a:rPr lang="en" sz="1600"/>
              <a:t>DeepChem is a machine learning library, so it gives you the tools to solve your applications. For example:</a:t>
            </a:r>
            <a:endParaRPr sz="1600"/>
          </a:p>
          <a:p>
            <a:pPr indent="-330200" lvl="1" marL="1371600" rtl="0" algn="l">
              <a:spcBef>
                <a:spcPts val="0"/>
              </a:spcBef>
              <a:spcAft>
                <a:spcPts val="0"/>
              </a:spcAft>
              <a:buSzPts val="1600"/>
              <a:buChar char="○"/>
            </a:pPr>
            <a:r>
              <a:rPr lang="en" sz="1600"/>
              <a:t>Predict the solubility of small drug-like molecules</a:t>
            </a:r>
            <a:endParaRPr sz="1600"/>
          </a:p>
          <a:p>
            <a:pPr indent="-330200" lvl="1" marL="1371600" rtl="0" algn="l">
              <a:spcBef>
                <a:spcPts val="0"/>
              </a:spcBef>
              <a:spcAft>
                <a:spcPts val="0"/>
              </a:spcAft>
              <a:buSzPts val="1600"/>
              <a:buChar char="○"/>
            </a:pPr>
            <a:r>
              <a:rPr lang="en" sz="1600"/>
              <a:t>Predict binding affinity for small molecule to protein targets</a:t>
            </a:r>
            <a:endParaRPr sz="1600"/>
          </a:p>
          <a:p>
            <a:pPr indent="-330200" lvl="1" marL="1371600" rtl="0" algn="l">
              <a:spcBef>
                <a:spcPts val="0"/>
              </a:spcBef>
              <a:spcAft>
                <a:spcPts val="0"/>
              </a:spcAft>
              <a:buSzPts val="1600"/>
              <a:buChar char="○"/>
            </a:pPr>
            <a:r>
              <a:rPr lang="en" sz="1600"/>
              <a:t>Predict physical properties of simple materials</a:t>
            </a:r>
            <a:endParaRPr sz="1600"/>
          </a:p>
          <a:p>
            <a:pPr indent="-330200" lvl="1" marL="1371600" rtl="0" algn="l">
              <a:spcBef>
                <a:spcPts val="0"/>
              </a:spcBef>
              <a:spcAft>
                <a:spcPts val="0"/>
              </a:spcAft>
              <a:buSzPts val="1600"/>
              <a:buChar char="○"/>
            </a:pPr>
            <a:r>
              <a:rPr lang="en" sz="1600"/>
              <a:t>Analyze protein structures and extract useful descriptors</a:t>
            </a:r>
            <a:endParaRPr sz="1600"/>
          </a:p>
          <a:p>
            <a:pPr indent="-330200" lvl="1" marL="1371600" rtl="0" algn="l">
              <a:spcBef>
                <a:spcPts val="0"/>
              </a:spcBef>
              <a:spcAft>
                <a:spcPts val="0"/>
              </a:spcAft>
              <a:buSzPts val="1600"/>
              <a:buChar char="○"/>
            </a:pPr>
            <a:r>
              <a:rPr lang="en" sz="1600"/>
              <a:t>Count the number of cells in a microscopy image</a:t>
            </a:r>
            <a:endParaRPr sz="1600"/>
          </a:p>
        </p:txBody>
      </p:sp>
      <p:sp>
        <p:nvSpPr>
          <p:cNvPr id="421" name="Google Shape;421;p6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2" name="Google Shape;422;p63"/>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64"/>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28" name="Google Shape;428;p6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29" name="Google Shape;429;p64"/>
          <p:cNvSpPr txBox="1"/>
          <p:nvPr>
            <p:ph idx="12" type="sldNum"/>
          </p:nvPr>
        </p:nvSpPr>
        <p:spPr>
          <a:xfrm>
            <a:off x="8" y="47430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0" name="Google Shape;430;p64"/>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r>
              <a:rPr lang="en" sz="1800">
                <a:latin typeface="Roboto"/>
                <a:ea typeface="Roboto"/>
                <a:cs typeface="Roboto"/>
                <a:sym typeface="Roboto"/>
              </a:rPr>
              <a:t>?</a:t>
            </a:r>
            <a:endParaRPr sz="1800">
              <a:latin typeface="Roboto"/>
              <a:ea typeface="Roboto"/>
              <a:cs typeface="Roboto"/>
              <a:sym typeface="Roboto"/>
            </a:endParaRPr>
          </a:p>
        </p:txBody>
      </p:sp>
      <p:sp>
        <p:nvSpPr>
          <p:cNvPr id="431" name="Google Shape;431;p6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2" name="Google Shape;432;p64"/>
          <p:cNvSpPr txBox="1"/>
          <p:nvPr/>
        </p:nvSpPr>
        <p:spPr>
          <a:xfrm>
            <a:off x="548700" y="900500"/>
            <a:ext cx="837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distributed representational learning. Perform better with more data over time</a:t>
            </a:r>
            <a:endParaRPr/>
          </a:p>
          <a:p>
            <a:pPr indent="-317500" lvl="0" marL="457200" rtl="0" algn="l">
              <a:spcBef>
                <a:spcPts val="0"/>
              </a:spcBef>
              <a:spcAft>
                <a:spcPts val="0"/>
              </a:spcAft>
              <a:buSzPts val="1400"/>
              <a:buChar char="❏"/>
            </a:pPr>
            <a:r>
              <a:rPr lang="en"/>
              <a:t>More complex and high-level features and concepts are derived from simpler, low-level features</a:t>
            </a:r>
            <a:endParaRPr/>
          </a:p>
          <a:p>
            <a:pPr indent="-317500" lvl="0" marL="457200" rtl="0" algn="l">
              <a:spcBef>
                <a:spcPts val="0"/>
              </a:spcBef>
              <a:spcAft>
                <a:spcPts val="0"/>
              </a:spcAft>
              <a:buSzPts val="1400"/>
              <a:buChar char="❏"/>
            </a:pPr>
            <a:r>
              <a:rPr lang="en"/>
              <a:t>Hierarchical layered representation of concepts</a:t>
            </a:r>
            <a:endParaRPr/>
          </a:p>
          <a:p>
            <a:pPr indent="-317500" lvl="0" marL="457200" rtl="0" algn="l">
              <a:spcBef>
                <a:spcPts val="0"/>
              </a:spcBef>
              <a:spcAft>
                <a:spcPts val="0"/>
              </a:spcAft>
              <a:buSzPts val="1400"/>
              <a:buChar char="❏"/>
            </a:pPr>
            <a:r>
              <a:rPr lang="en"/>
              <a:t>All of the above</a:t>
            </a:r>
            <a:endParaRPr/>
          </a:p>
        </p:txBody>
      </p:sp>
      <p:sp>
        <p:nvSpPr>
          <p:cNvPr id="433" name="Google Shape;433;p6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34" name="Google Shape;434;p6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Number of hidden layers and units</a:t>
            </a:r>
            <a:endParaRPr/>
          </a:p>
          <a:p>
            <a:pPr indent="-317500" lvl="0" marL="457200" rtl="0" algn="l">
              <a:spcBef>
                <a:spcPts val="0"/>
              </a:spcBef>
              <a:spcAft>
                <a:spcPts val="0"/>
              </a:spcAft>
              <a:buSzPts val="1400"/>
              <a:buChar char="❏"/>
            </a:pPr>
            <a:r>
              <a:rPr lang="en"/>
              <a:t>Dropout rate</a:t>
            </a:r>
            <a:endParaRPr/>
          </a:p>
          <a:p>
            <a:pPr indent="-317500" lvl="0" marL="457200" rtl="0" algn="l">
              <a:spcBef>
                <a:spcPts val="0"/>
              </a:spcBef>
              <a:spcAft>
                <a:spcPts val="0"/>
              </a:spcAft>
              <a:buSzPts val="1400"/>
              <a:buChar char="❏"/>
            </a:pPr>
            <a:r>
              <a:rPr lang="en"/>
              <a:t>Number of epochs</a:t>
            </a:r>
            <a:endParaRPr/>
          </a:p>
          <a:p>
            <a:pPr indent="-317500" lvl="0" marL="457200" rtl="0" algn="l">
              <a:spcBef>
                <a:spcPts val="0"/>
              </a:spcBef>
              <a:spcAft>
                <a:spcPts val="0"/>
              </a:spcAft>
              <a:buSzPts val="1400"/>
              <a:buChar char="❏"/>
            </a:pPr>
            <a:r>
              <a:rPr lang="en"/>
              <a:t>All of the above</a:t>
            </a:r>
            <a:endParaRPr/>
          </a:p>
        </p:txBody>
      </p:sp>
      <p:sp>
        <p:nvSpPr>
          <p:cNvPr id="435" name="Google Shape;435;p6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a:t>
            </a:r>
            <a:r>
              <a:rPr lang="en" sz="1800">
                <a:latin typeface="Roboto"/>
                <a:ea typeface="Roboto"/>
                <a:cs typeface="Roboto"/>
                <a:sym typeface="Roboto"/>
              </a:rPr>
              <a:t>the</a:t>
            </a:r>
            <a:r>
              <a:rPr lang="en" sz="1800">
                <a:latin typeface="Roboto"/>
                <a:ea typeface="Roboto"/>
                <a:cs typeface="Roboto"/>
                <a:sym typeface="Roboto"/>
              </a:rPr>
              <a:t> following is not a Deep Learning model?</a:t>
            </a:r>
            <a:endParaRPr sz="1800">
              <a:latin typeface="Roboto"/>
              <a:ea typeface="Roboto"/>
              <a:cs typeface="Roboto"/>
              <a:sym typeface="Roboto"/>
            </a:endParaRPr>
          </a:p>
        </p:txBody>
      </p:sp>
      <p:sp>
        <p:nvSpPr>
          <p:cNvPr id="436" name="Google Shape;436;p6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Transformer</a:t>
            </a:r>
            <a:endParaRPr/>
          </a:p>
          <a:p>
            <a:pPr indent="-317500" lvl="0" marL="457200" rtl="0" algn="l">
              <a:spcBef>
                <a:spcPts val="0"/>
              </a:spcBef>
              <a:spcAft>
                <a:spcPts val="0"/>
              </a:spcAft>
              <a:buSzPts val="1400"/>
              <a:buChar char="❏"/>
            </a:pPr>
            <a:r>
              <a:rPr lang="en"/>
              <a:t>CNN</a:t>
            </a:r>
            <a:endParaRPr/>
          </a:p>
          <a:p>
            <a:pPr indent="-317500" lvl="0" marL="457200" rtl="0" algn="l">
              <a:spcBef>
                <a:spcPts val="0"/>
              </a:spcBef>
              <a:spcAft>
                <a:spcPts val="0"/>
              </a:spcAft>
              <a:buSzPts val="1400"/>
              <a:buChar char="❏"/>
            </a:pPr>
            <a:r>
              <a:rPr lang="en"/>
              <a:t>RNN</a:t>
            </a:r>
            <a:endParaRPr/>
          </a:p>
        </p:txBody>
      </p:sp>
      <p:sp>
        <p:nvSpPr>
          <p:cNvPr id="437" name="Google Shape;437;p6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8" name="Google Shape;438;p6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9" name="Google Shape;439;p6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5" name="Google Shape;445;p6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46" name="Google Shape;446;p65"/>
          <p:cNvSpPr txBox="1"/>
          <p:nvPr/>
        </p:nvSpPr>
        <p:spPr>
          <a:xfrm>
            <a:off x="165475" y="717650"/>
            <a:ext cx="8843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a:t>
            </a:r>
            <a:endParaRPr sz="1600"/>
          </a:p>
          <a:p>
            <a:pPr indent="-330200" lvl="0" marL="457200" rtl="0" algn="l">
              <a:lnSpc>
                <a:spcPct val="115000"/>
              </a:lnSpc>
              <a:spcBef>
                <a:spcPts val="0"/>
              </a:spcBef>
              <a:spcAft>
                <a:spcPts val="0"/>
              </a:spcAft>
              <a:buSzPts val="1600"/>
              <a:buChar char="●"/>
            </a:pPr>
            <a:r>
              <a:rPr lang="en" sz="1600"/>
              <a:t>TensorFlow tutorial. (https://www.tutorialspoint.com/tensorflow/tensorflow_multi_layer_perceptron_learning.htm)</a:t>
            </a:r>
            <a:endParaRPr sz="1600"/>
          </a:p>
          <a:p>
            <a:pPr indent="-330200" lvl="0" marL="457200" rtl="0" algn="l">
              <a:lnSpc>
                <a:spcPct val="115000"/>
              </a:lnSpc>
              <a:spcBef>
                <a:spcPts val="0"/>
              </a:spcBef>
              <a:spcAft>
                <a:spcPts val="0"/>
              </a:spcAft>
              <a:buSzPts val="1600"/>
              <a:buChar char="●"/>
            </a:pPr>
            <a:r>
              <a:rPr lang="en" sz="1600"/>
              <a:t>Dive Into Deep Learning (https://d2l.ai/)</a:t>
            </a:r>
            <a:endParaRPr sz="1600"/>
          </a:p>
          <a:p>
            <a:pPr indent="-330200" lvl="0" marL="457200" rtl="0" algn="l">
              <a:lnSpc>
                <a:spcPct val="115000"/>
              </a:lnSpc>
              <a:spcBef>
                <a:spcPts val="0"/>
              </a:spcBef>
              <a:spcAft>
                <a:spcPts val="0"/>
              </a:spcAft>
              <a:buSzPts val="1600"/>
              <a:buChar char="●"/>
            </a:pPr>
            <a:r>
              <a:rPr lang="en" sz="1600"/>
              <a:t>Kaggle course. Introduction to Deep Learning. (https://www.kaggle.com/learn/intro-to-deep-learning)</a:t>
            </a:r>
            <a:endParaRPr sz="1600"/>
          </a:p>
          <a:p>
            <a:pPr indent="-330200" lvl="0" marL="457200" rtl="0" algn="l">
              <a:lnSpc>
                <a:spcPct val="115000"/>
              </a:lnSpc>
              <a:spcBef>
                <a:spcPts val="0"/>
              </a:spcBef>
              <a:spcAft>
                <a:spcPts val="0"/>
              </a:spcAft>
              <a:buSzPts val="1600"/>
              <a:buChar char="●"/>
            </a:pPr>
            <a:r>
              <a:rPr lang="en" sz="1600"/>
              <a:t>Shruti Jadon. Mar 15, 2018. </a:t>
            </a:r>
            <a:r>
              <a:rPr lang="en" sz="1600"/>
              <a:t>Introduction to Different Activation Functions for Deep Learning. (https://medium.com/@shrutijadon10104776/survey-on-activation-functions-for-deep-learning-9689331ba092)</a:t>
            </a:r>
            <a:endParaRPr sz="1600"/>
          </a:p>
          <a:p>
            <a:pPr indent="-330200" lvl="0" marL="457200" rtl="0" algn="l">
              <a:lnSpc>
                <a:spcPct val="115000"/>
              </a:lnSpc>
              <a:spcBef>
                <a:spcPts val="0"/>
              </a:spcBef>
              <a:spcAft>
                <a:spcPts val="0"/>
              </a:spcAft>
              <a:buSzPts val="1600"/>
              <a:buChar char="●"/>
            </a:pPr>
            <a:r>
              <a:rPr lang="en" sz="1600"/>
              <a:t>The DeepChem project (https://deepchem.readthedocs.io/en/latest/index.html)</a:t>
            </a:r>
            <a:endParaRPr sz="1600"/>
          </a:p>
        </p:txBody>
      </p:sp>
      <p:sp>
        <p:nvSpPr>
          <p:cNvPr id="447" name="Google Shape;447;p6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4" name="Google Shape;194;p39"/>
          <p:cNvSpPr txBox="1"/>
          <p:nvPr>
            <p:ph type="title"/>
          </p:nvPr>
        </p:nvSpPr>
        <p:spPr>
          <a:xfrm>
            <a:off x="311700" y="1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4</a:t>
            </a:r>
            <a:endParaRPr>
              <a:solidFill>
                <a:srgbClr val="4A86E8"/>
              </a:solidFill>
            </a:endParaRPr>
          </a:p>
        </p:txBody>
      </p:sp>
      <p:sp>
        <p:nvSpPr>
          <p:cNvPr id="195" name="Google Shape;195;p39"/>
          <p:cNvSpPr txBox="1"/>
          <p:nvPr/>
        </p:nvSpPr>
        <p:spPr>
          <a:xfrm>
            <a:off x="405900" y="758500"/>
            <a:ext cx="8332200" cy="3756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Selection, Training and Evaluation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Models: Linear regression, Polynomial regression, Logistic regression, Support vector machine, Decision trees, Random forest, Hierarchical clustering, Density based clustering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Metrics: Confusion matrix, Accuracy, Precision, Recall, F1-score, ROC, AUC, R2, MSE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Live Demo</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building and evaluation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 (Wisconsin Breast Cancer Dataset)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Exercise</a:t>
            </a:r>
            <a:endParaRPr sz="2700">
              <a:latin typeface="Roboto"/>
              <a:ea typeface="Roboto"/>
              <a:cs typeface="Roboto"/>
              <a:sym typeface="Roboto"/>
            </a:endParaRPr>
          </a:p>
        </p:txBody>
      </p:sp>
      <p:sp>
        <p:nvSpPr>
          <p:cNvPr id="196" name="Google Shape;196;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2" name="Google Shape;20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4</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Introduction to Deep Learning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204" name="Google Shape;20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285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Deep Learning (DL)?</a:t>
            </a:r>
            <a:endParaRPr>
              <a:solidFill>
                <a:srgbClr val="4A86E8"/>
              </a:solidFill>
            </a:endParaRPr>
          </a:p>
        </p:txBody>
      </p:sp>
      <p:sp>
        <p:nvSpPr>
          <p:cNvPr id="212" name="Google Shape;212;p41"/>
          <p:cNvSpPr txBox="1"/>
          <p:nvPr>
            <p:ph idx="4294967295" type="body"/>
          </p:nvPr>
        </p:nvSpPr>
        <p:spPr>
          <a:xfrm>
            <a:off x="424975" y="1174350"/>
            <a:ext cx="7920000" cy="2959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Sub-field of Machine Learning, often termed as a rebranded fancy term for neural networks.</a:t>
            </a:r>
            <a:endParaRPr sz="1700"/>
          </a:p>
          <a:p>
            <a:pPr indent="-336550" lvl="0" marL="457200" rtl="0" algn="l">
              <a:spcBef>
                <a:spcPts val="0"/>
              </a:spcBef>
              <a:spcAft>
                <a:spcPts val="0"/>
              </a:spcAft>
              <a:buSzPts val="1700"/>
              <a:buChar char="●"/>
            </a:pPr>
            <a:r>
              <a:rPr lang="en" sz="1700"/>
              <a:t>Build machine intelligence by representing data as a layered hierarchy of concepts, where each layer of concepts is built from other simpler layers.</a:t>
            </a:r>
            <a:endParaRPr sz="1700"/>
          </a:p>
          <a:p>
            <a:pPr indent="-336550" lvl="0" marL="457200" rtl="0" algn="l">
              <a:spcBef>
                <a:spcPts val="0"/>
              </a:spcBef>
              <a:spcAft>
                <a:spcPts val="0"/>
              </a:spcAft>
              <a:buSzPts val="1700"/>
              <a:buChar char="●"/>
            </a:pPr>
            <a:r>
              <a:rPr lang="en" sz="1700"/>
              <a:t>Tries to understand the representation in the data itself by learning mapping from inputs to outputs instead of relying on expert knowledge to do feature extraction and engineering.</a:t>
            </a:r>
            <a:endParaRPr sz="1700"/>
          </a:p>
          <a:p>
            <a:pPr indent="0" lvl="0" marL="457200" rtl="0" algn="l">
              <a:spcBef>
                <a:spcPts val="1600"/>
              </a:spcBef>
              <a:spcAft>
                <a:spcPts val="1600"/>
              </a:spcAft>
              <a:buNone/>
            </a:pPr>
            <a:r>
              <a:t/>
            </a:r>
            <a:endParaRPr sz="1600"/>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9" name="Google Shape;219;p42"/>
          <p:cNvSpPr txBox="1"/>
          <p:nvPr>
            <p:ph type="title"/>
          </p:nvPr>
        </p:nvSpPr>
        <p:spPr>
          <a:xfrm>
            <a:off x="311700" y="203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Noticeable trends and </a:t>
            </a:r>
            <a:r>
              <a:rPr lang="en">
                <a:solidFill>
                  <a:srgbClr val="4A86E8"/>
                </a:solidFill>
              </a:rPr>
              <a:t>characteristics of DL</a:t>
            </a:r>
            <a:r>
              <a:rPr lang="en">
                <a:solidFill>
                  <a:srgbClr val="4A86E8"/>
                </a:solidFill>
              </a:rPr>
              <a:t> </a:t>
            </a:r>
            <a:endParaRPr>
              <a:solidFill>
                <a:srgbClr val="4A86E8"/>
              </a:solidFill>
            </a:endParaRPr>
          </a:p>
        </p:txBody>
      </p:sp>
      <p:sp>
        <p:nvSpPr>
          <p:cNvPr id="220" name="Google Shape;220;p42"/>
          <p:cNvSpPr txBox="1"/>
          <p:nvPr>
            <p:ph idx="4294967295" type="body"/>
          </p:nvPr>
        </p:nvSpPr>
        <p:spPr>
          <a:xfrm>
            <a:off x="255000" y="849325"/>
            <a:ext cx="8634000" cy="37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distributed representational learning. Perform better with more data over time.</a:t>
            </a:r>
            <a:endParaRPr sz="1700"/>
          </a:p>
          <a:p>
            <a:pPr indent="-336550" lvl="0" marL="457200" rtl="0" algn="l">
              <a:spcBef>
                <a:spcPts val="0"/>
              </a:spcBef>
              <a:spcAft>
                <a:spcPts val="0"/>
              </a:spcAft>
              <a:buSzPts val="1700"/>
              <a:buChar char="●"/>
            </a:pPr>
            <a:r>
              <a:rPr lang="en" sz="1700"/>
              <a:t>Better software framework like tensorflow, theano, caffe, mxnet, and keras makes it possible to build extremely </a:t>
            </a:r>
            <a:r>
              <a:rPr lang="en" sz="1700"/>
              <a:t>complex</a:t>
            </a:r>
            <a:r>
              <a:rPr lang="en" sz="1700"/>
              <a:t>, multi-layered DL models with huge sizes.</a:t>
            </a:r>
            <a:endParaRPr sz="1700"/>
          </a:p>
          <a:p>
            <a:pPr indent="-336550" lvl="0" marL="457200" rtl="0" algn="l">
              <a:spcBef>
                <a:spcPts val="0"/>
              </a:spcBef>
              <a:spcAft>
                <a:spcPts val="0"/>
              </a:spcAft>
              <a:buSzPts val="1700"/>
              <a:buChar char="●"/>
            </a:pPr>
            <a:r>
              <a:rPr lang="en" sz="1700"/>
              <a:t>Hierarchical layered representation of concepts.</a:t>
            </a:r>
            <a:endParaRPr sz="1700"/>
          </a:p>
          <a:p>
            <a:pPr indent="-336550" lvl="0" marL="457200" rtl="0" algn="l">
              <a:spcBef>
                <a:spcPts val="0"/>
              </a:spcBef>
              <a:spcAft>
                <a:spcPts val="0"/>
              </a:spcAft>
              <a:buSzPts val="1700"/>
              <a:buChar char="●"/>
            </a:pPr>
            <a:r>
              <a:rPr lang="en" sz="1700"/>
              <a:t>More complex and high-level features and concepts are derived from simpler, low-level features.</a:t>
            </a:r>
            <a:endParaRPr sz="1700"/>
          </a:p>
          <a:p>
            <a:pPr indent="-336550" lvl="0" marL="457200" rtl="0" algn="l">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indent="-336550" lvl="0" marL="457200" rtl="0" algn="l">
              <a:spcBef>
                <a:spcPts val="0"/>
              </a:spcBef>
              <a:spcAft>
                <a:spcPts val="0"/>
              </a:spcAft>
              <a:buSzPts val="1700"/>
              <a:buChar char="●"/>
            </a:pPr>
            <a:r>
              <a:rPr lang="en" sz="1700"/>
              <a:t>Can perform automated feature extraction, classification, anomaly detection and many other ML tasks.</a:t>
            </a:r>
            <a:endParaRPr sz="1700"/>
          </a:p>
          <a:p>
            <a:pPr indent="0" lvl="0" marL="457200" rtl="0" algn="l">
              <a:spcBef>
                <a:spcPts val="1600"/>
              </a:spcBef>
              <a:spcAft>
                <a:spcPts val="1600"/>
              </a:spcAft>
              <a:buNone/>
            </a:pPr>
            <a:r>
              <a:t/>
            </a:r>
            <a:endParaRPr sz="1600"/>
          </a:p>
        </p:txBody>
      </p:sp>
      <p:sp>
        <p:nvSpPr>
          <p:cNvPr id="221" name="Google Shape;221;p42"/>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7" name="Google Shape;227;p43"/>
          <p:cNvSpPr txBox="1"/>
          <p:nvPr>
            <p:ph type="title"/>
          </p:nvPr>
        </p:nvSpPr>
        <p:spPr>
          <a:xfrm>
            <a:off x="311700" y="277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Artificial Neural Networks</a:t>
            </a:r>
            <a:endParaRPr>
              <a:solidFill>
                <a:srgbClr val="4A86E8"/>
              </a:solidFill>
            </a:endParaRPr>
          </a:p>
        </p:txBody>
      </p:sp>
      <p:sp>
        <p:nvSpPr>
          <p:cNvPr id="228" name="Google Shape;228;p43"/>
          <p:cNvSpPr txBox="1"/>
          <p:nvPr>
            <p:ph idx="4294967295" type="body"/>
          </p:nvPr>
        </p:nvSpPr>
        <p:spPr>
          <a:xfrm>
            <a:off x="3909125" y="885238"/>
            <a:ext cx="5100000" cy="3632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computational model and architecture that simulates biological neurons and the way they function in our brain.</a:t>
            </a:r>
            <a:endParaRPr sz="1700"/>
          </a:p>
          <a:p>
            <a:pPr indent="-336550" lvl="0" marL="457200" rtl="0" algn="l">
              <a:spcBef>
                <a:spcPts val="0"/>
              </a:spcBef>
              <a:spcAft>
                <a:spcPts val="0"/>
              </a:spcAft>
              <a:buSzPts val="1700"/>
              <a:buChar char="●"/>
            </a:pPr>
            <a:r>
              <a:rPr lang="en" sz="1700"/>
              <a:t>Multiple layers of nodes, specific connection patterns and links between the layers.</a:t>
            </a:r>
            <a:endParaRPr sz="1700"/>
          </a:p>
          <a:p>
            <a:pPr indent="-336550" lvl="0" marL="457200" rtl="0" algn="l">
              <a:spcBef>
                <a:spcPts val="0"/>
              </a:spcBef>
              <a:spcAft>
                <a:spcPts val="0"/>
              </a:spcAft>
              <a:buSzPts val="1700"/>
              <a:buChar char="●"/>
            </a:pPr>
            <a:r>
              <a:rPr lang="en" sz="1700"/>
              <a:t>Connection weights and activation functions for the nodes that convert weighted inputs to outputs.</a:t>
            </a:r>
            <a:endParaRPr sz="1700"/>
          </a:p>
          <a:p>
            <a:pPr indent="-336550" lvl="0" marL="457200" rtl="0" algn="l">
              <a:spcBef>
                <a:spcPts val="0"/>
              </a:spcBef>
              <a:spcAft>
                <a:spcPts val="0"/>
              </a:spcAft>
              <a:buSzPts val="1700"/>
              <a:buChar char="●"/>
            </a:pPr>
            <a:r>
              <a:rPr lang="en" sz="1700"/>
              <a:t>The objective of learning for the network is to optimize the cost function.</a:t>
            </a:r>
            <a:endParaRPr sz="1700"/>
          </a:p>
          <a:p>
            <a:pPr indent="-336550" lvl="0" marL="457200" rtl="0" algn="l">
              <a:spcBef>
                <a:spcPts val="0"/>
              </a:spcBef>
              <a:spcAft>
                <a:spcPts val="0"/>
              </a:spcAft>
              <a:buSzPts val="1700"/>
              <a:buChar char="●"/>
            </a:pPr>
            <a:r>
              <a:rPr lang="en" sz="1700"/>
              <a:t>The weights are also updated in the learning process</a:t>
            </a:r>
            <a:endParaRPr sz="1700"/>
          </a:p>
        </p:txBody>
      </p:sp>
      <p:sp>
        <p:nvSpPr>
          <p:cNvPr id="229" name="Google Shape;229;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30" name="Google Shape;230;p43"/>
          <p:cNvPicPr preferRelativeResize="0"/>
          <p:nvPr/>
        </p:nvPicPr>
        <p:blipFill>
          <a:blip r:embed="rId4">
            <a:alphaModFix/>
          </a:blip>
          <a:stretch>
            <a:fillRect/>
          </a:stretch>
        </p:blipFill>
        <p:spPr>
          <a:xfrm>
            <a:off x="597475" y="1017800"/>
            <a:ext cx="2939050" cy="3367275"/>
          </a:xfrm>
          <a:prstGeom prst="rect">
            <a:avLst/>
          </a:prstGeom>
          <a:noFill/>
          <a:ln>
            <a:noFill/>
          </a:ln>
        </p:spPr>
      </p:pic>
      <p:sp>
        <p:nvSpPr>
          <p:cNvPr id="231" name="Google Shape;231;p43"/>
          <p:cNvSpPr txBox="1"/>
          <p:nvPr/>
        </p:nvSpPr>
        <p:spPr>
          <a:xfrm>
            <a:off x="2118252" y="42510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44"/>
          <p:cNvSpPr txBox="1"/>
          <p:nvPr>
            <p:ph type="title"/>
          </p:nvPr>
        </p:nvSpPr>
        <p:spPr>
          <a:xfrm>
            <a:off x="311700" y="203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Backpropagation algorithm</a:t>
            </a:r>
            <a:endParaRPr>
              <a:solidFill>
                <a:srgbClr val="4A86E8"/>
              </a:solidFill>
            </a:endParaRPr>
          </a:p>
        </p:txBody>
      </p:sp>
      <p:sp>
        <p:nvSpPr>
          <p:cNvPr id="238" name="Google Shape;238;p44"/>
          <p:cNvSpPr txBox="1"/>
          <p:nvPr>
            <p:ph idx="4294967295" type="body"/>
          </p:nvPr>
        </p:nvSpPr>
        <p:spPr>
          <a:xfrm>
            <a:off x="411425" y="914888"/>
            <a:ext cx="8597700" cy="363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Propagation</a:t>
            </a:r>
            <a:r>
              <a:rPr lang="en" sz="1600"/>
              <a:t>:</a:t>
            </a:r>
            <a:endParaRPr sz="1600"/>
          </a:p>
          <a:p>
            <a:pPr indent="-330200" lvl="1" marL="857250" rtl="0" algn="l">
              <a:spcBef>
                <a:spcPts val="0"/>
              </a:spcBef>
              <a:spcAft>
                <a:spcPts val="0"/>
              </a:spcAft>
              <a:buSzPts val="1600"/>
              <a:buChar char="○"/>
            </a:pPr>
            <a:r>
              <a:rPr lang="en" sz="1600"/>
              <a:t>The input data sample vectors are propagated forward through the neural network to generate the output values from the output layer.</a:t>
            </a:r>
            <a:endParaRPr sz="1600"/>
          </a:p>
          <a:p>
            <a:pPr indent="-330200" lvl="1" marL="914400" rtl="0" algn="l">
              <a:spcBef>
                <a:spcPts val="0"/>
              </a:spcBef>
              <a:spcAft>
                <a:spcPts val="0"/>
              </a:spcAft>
              <a:buSzPts val="1600"/>
              <a:buChar char="○"/>
            </a:pPr>
            <a:r>
              <a:rPr lang="en" sz="1600"/>
              <a:t>Compare the generated output vector with the  actual/desired output vector for that input data vector to compute different in error at the output units.</a:t>
            </a:r>
            <a:endParaRPr sz="1600"/>
          </a:p>
          <a:p>
            <a:pPr indent="-330200" lvl="1" marL="914400" rtl="0" algn="l">
              <a:spcBef>
                <a:spcPts val="0"/>
              </a:spcBef>
              <a:spcAft>
                <a:spcPts val="0"/>
              </a:spcAft>
              <a:buSzPts val="1600"/>
              <a:buChar char="○"/>
            </a:pPr>
            <a:r>
              <a:rPr lang="en" sz="1600"/>
              <a:t>E</a:t>
            </a:r>
            <a:r>
              <a:rPr lang="en" sz="1600"/>
              <a:t>rror values are back propagated</a:t>
            </a:r>
            <a:r>
              <a:rPr lang="en" sz="1600"/>
              <a:t> to generate deltas at each node.</a:t>
            </a:r>
            <a:endParaRPr sz="1600"/>
          </a:p>
          <a:p>
            <a:pPr indent="-330200" lvl="0" marL="457200" rtl="0" algn="l">
              <a:spcBef>
                <a:spcPts val="0"/>
              </a:spcBef>
              <a:spcAft>
                <a:spcPts val="0"/>
              </a:spcAft>
              <a:buSzPts val="1600"/>
              <a:buChar char="●"/>
            </a:pPr>
            <a:r>
              <a:rPr b="1" lang="en" sz="1600"/>
              <a:t>Weight update</a:t>
            </a:r>
            <a:r>
              <a:rPr lang="en" sz="1600"/>
              <a:t>:</a:t>
            </a:r>
            <a:endParaRPr sz="1600"/>
          </a:p>
          <a:p>
            <a:pPr indent="-330200" lvl="1" marL="914400" rtl="0" algn="l">
              <a:spcBef>
                <a:spcPts val="0"/>
              </a:spcBef>
              <a:spcAft>
                <a:spcPts val="0"/>
              </a:spcAft>
              <a:buSzPts val="1600"/>
              <a:buChar char="○"/>
            </a:pPr>
            <a:r>
              <a:rPr lang="en" sz="1600"/>
              <a:t>Compute weight gradients by multiplying the output delta (error) and input activation.</a:t>
            </a:r>
            <a:endParaRPr sz="1600"/>
          </a:p>
          <a:p>
            <a:pPr indent="-330200" lvl="1" marL="914400" rtl="0" algn="l">
              <a:spcBef>
                <a:spcPts val="0"/>
              </a:spcBef>
              <a:spcAft>
                <a:spcPts val="0"/>
              </a:spcAft>
              <a:buSzPts val="1600"/>
              <a:buChar char="○"/>
            </a:pPr>
            <a:r>
              <a:rPr lang="en" sz="1600"/>
              <a:t>Use learning rate to determine percentage of the gradient to be subtracted from </a:t>
            </a:r>
            <a:r>
              <a:rPr lang="en" sz="1600"/>
              <a:t>original</a:t>
            </a:r>
            <a:r>
              <a:rPr lang="en" sz="1600"/>
              <a:t> weight and update the weight of the nodes.</a:t>
            </a:r>
            <a:endParaRPr sz="1600"/>
          </a:p>
        </p:txBody>
      </p:sp>
      <p:sp>
        <p:nvSpPr>
          <p:cNvPr id="239" name="Google Shape;239;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5" name="Google Shape;245;p45"/>
          <p:cNvSpPr txBox="1"/>
          <p:nvPr>
            <p:ph type="title"/>
          </p:nvPr>
        </p:nvSpPr>
        <p:spPr>
          <a:xfrm>
            <a:off x="311700" y="189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Multi-Layer Perceptrons (MLP)</a:t>
            </a:r>
            <a:endParaRPr>
              <a:solidFill>
                <a:srgbClr val="4A86E8"/>
              </a:solidFill>
            </a:endParaRPr>
          </a:p>
        </p:txBody>
      </p:sp>
      <p:sp>
        <p:nvSpPr>
          <p:cNvPr id="246" name="Google Shape;246;p45"/>
          <p:cNvSpPr txBox="1"/>
          <p:nvPr>
            <p:ph idx="4294967295" type="body"/>
          </p:nvPr>
        </p:nvSpPr>
        <p:spPr>
          <a:xfrm>
            <a:off x="4432750" y="1017800"/>
            <a:ext cx="4576500" cy="27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fully connected, feed-forward artificial neural network with at least three layers (input, output, and at least one hidden layer) where each layer is fully connected to the adjacent layer.</a:t>
            </a:r>
            <a:endParaRPr sz="1600"/>
          </a:p>
          <a:p>
            <a:pPr indent="-330200" lvl="0" marL="457200" rtl="0" algn="l">
              <a:spcBef>
                <a:spcPts val="0"/>
              </a:spcBef>
              <a:spcAft>
                <a:spcPts val="0"/>
              </a:spcAft>
              <a:buSzPts val="1600"/>
              <a:buChar char="●"/>
            </a:pPr>
            <a:r>
              <a:rPr lang="en" sz="1600"/>
              <a:t>Each neuron is a non-linear functional processing unit.</a:t>
            </a:r>
            <a:endParaRPr sz="1600"/>
          </a:p>
          <a:p>
            <a:pPr indent="-330200" lvl="0" marL="457200" rtl="0" algn="l">
              <a:spcBef>
                <a:spcPts val="0"/>
              </a:spcBef>
              <a:spcAft>
                <a:spcPts val="0"/>
              </a:spcAft>
              <a:buSzPts val="1600"/>
              <a:buChar char="●"/>
            </a:pPr>
            <a:r>
              <a:rPr lang="en" sz="1600"/>
              <a:t>Deep neural network are MLPs when they have multiple hidden layers.</a:t>
            </a:r>
            <a:endParaRPr sz="1600"/>
          </a:p>
        </p:txBody>
      </p:sp>
      <p:sp>
        <p:nvSpPr>
          <p:cNvPr id="247" name="Google Shape;247;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8" name="Google Shape;248;p45"/>
          <p:cNvSpPr txBox="1"/>
          <p:nvPr/>
        </p:nvSpPr>
        <p:spPr>
          <a:xfrm>
            <a:off x="1957302" y="34414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49" name="Google Shape;249;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