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Manrope"/>
      <p:regular r:id="rId27"/>
      <p:bold r:id="rId28"/>
    </p:embeddedFont>
    <p:embeddedFont>
      <p:font typeface="Manrope Medium"/>
      <p:regular r:id="rId29"/>
      <p:bold r:id="rId30"/>
    </p:embeddedFont>
    <p:embeddedFont>
      <p:font typeface="Be Vietnam Pro"/>
      <p:regular r:id="rId31"/>
      <p:bold r:id="rId32"/>
      <p:italic r:id="rId33"/>
      <p:boldItalic r:id="rId34"/>
    </p:embeddedFont>
    <p:embeddedFont>
      <p:font typeface="McLaren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Manrope-bold.fntdata"/><Relationship Id="rId27" Type="http://schemas.openxmlformats.org/officeDocument/2006/relationships/font" Target="fonts/Manrop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anropeMediu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eVietnamPro-regular.fntdata"/><Relationship Id="rId30" Type="http://schemas.openxmlformats.org/officeDocument/2006/relationships/font" Target="fonts/ManropeMedium-bold.fntdata"/><Relationship Id="rId11" Type="http://schemas.openxmlformats.org/officeDocument/2006/relationships/slide" Target="slides/slide7.xml"/><Relationship Id="rId33" Type="http://schemas.openxmlformats.org/officeDocument/2006/relationships/font" Target="fonts/BeVietnamPro-italic.fntdata"/><Relationship Id="rId10" Type="http://schemas.openxmlformats.org/officeDocument/2006/relationships/slide" Target="slides/slide6.xml"/><Relationship Id="rId32" Type="http://schemas.openxmlformats.org/officeDocument/2006/relationships/font" Target="fonts/BeVietnamPro-bold.fntdata"/><Relationship Id="rId13" Type="http://schemas.openxmlformats.org/officeDocument/2006/relationships/slide" Target="slides/slide9.xml"/><Relationship Id="rId35" Type="http://schemas.openxmlformats.org/officeDocument/2006/relationships/font" Target="fonts/McLaren-regular.fntdata"/><Relationship Id="rId12" Type="http://schemas.openxmlformats.org/officeDocument/2006/relationships/slide" Target="slides/slide8.xml"/><Relationship Id="rId34" Type="http://schemas.openxmlformats.org/officeDocument/2006/relationships/font" Target="fonts/BeVietnamPr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a818a6b0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a818a6b0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518c4b66f8_2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518c4b66f8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518c4b66f8_2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518c4b66f8_2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518c4b66f8_2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518c4b66f8_2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518c4b66f8_2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518c4b66f8_2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518c4b66f8_2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518c4b66f8_2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518c4b66f8_2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518c4b66f8_2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518c4b66f8_2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518c4b66f8_2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518c4b66f8_2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518c4b66f8_2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518c4b66f8_2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518c4b66f8_2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521010c9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521010c9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521010c95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521010c95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521010c95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521010c95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1b706bd00b_2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21b706bd00b_2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18c4b66f8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18c4b66f8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a56195bd6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1a56195bd6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18c4b66f8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18c4b66f8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18c4b66f8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18c4b66f8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18c4b66f8_2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518c4b66f8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518c4b66f8_2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518c4b66f8_2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518c4b66f8_2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518c4b66f8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142072" y="1590375"/>
            <a:ext cx="4066800" cy="16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38347" y="3331838"/>
            <a:ext cx="3074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rgbClr val="F9F9F9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50" name="Google Shape;50;p13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2" type="ctrTitle"/>
          </p:nvPr>
        </p:nvSpPr>
        <p:spPr>
          <a:xfrm>
            <a:off x="1857700" y="253335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3" type="ctrTitle"/>
          </p:nvPr>
        </p:nvSpPr>
        <p:spPr>
          <a:xfrm>
            <a:off x="3662850" y="253335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4" type="ctrTitle"/>
          </p:nvPr>
        </p:nvSpPr>
        <p:spPr>
          <a:xfrm>
            <a:off x="5468000" y="253335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5" type="ctrTitle"/>
          </p:nvPr>
        </p:nvSpPr>
        <p:spPr>
          <a:xfrm>
            <a:off x="6370575" y="384880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6" type="ctrTitle"/>
          </p:nvPr>
        </p:nvSpPr>
        <p:spPr>
          <a:xfrm>
            <a:off x="4565425" y="384880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7" type="ctrTitle"/>
          </p:nvPr>
        </p:nvSpPr>
        <p:spPr>
          <a:xfrm>
            <a:off x="2760275" y="384880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8" type="ctrTitle"/>
          </p:nvPr>
        </p:nvSpPr>
        <p:spPr>
          <a:xfrm>
            <a:off x="955125" y="384880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9" type="title"/>
          </p:nvPr>
        </p:nvSpPr>
        <p:spPr>
          <a:xfrm>
            <a:off x="2453700" y="1967647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hasCustomPrompt="1" idx="13" type="title"/>
          </p:nvPr>
        </p:nvSpPr>
        <p:spPr>
          <a:xfrm>
            <a:off x="4260150" y="1967647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hasCustomPrompt="1" idx="14" type="title"/>
          </p:nvPr>
        </p:nvSpPr>
        <p:spPr>
          <a:xfrm>
            <a:off x="6066600" y="1967647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hasCustomPrompt="1" idx="15" type="title"/>
          </p:nvPr>
        </p:nvSpPr>
        <p:spPr>
          <a:xfrm>
            <a:off x="1550475" y="3288685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hasCustomPrompt="1" idx="16" type="title"/>
          </p:nvPr>
        </p:nvSpPr>
        <p:spPr>
          <a:xfrm>
            <a:off x="3356925" y="3288685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hasCustomPrompt="1" idx="17" type="title"/>
          </p:nvPr>
        </p:nvSpPr>
        <p:spPr>
          <a:xfrm>
            <a:off x="5163375" y="3288685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hasCustomPrompt="1" idx="18" type="title"/>
          </p:nvPr>
        </p:nvSpPr>
        <p:spPr>
          <a:xfrm>
            <a:off x="6969825" y="3288685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869250" y="1609400"/>
            <a:ext cx="7405800" cy="27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713225" y="1552200"/>
            <a:ext cx="3860100" cy="30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type="ctrTitle"/>
          </p:nvPr>
        </p:nvSpPr>
        <p:spPr>
          <a:xfrm>
            <a:off x="713225" y="1029425"/>
            <a:ext cx="38601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572000" y="1552200"/>
            <a:ext cx="3860100" cy="30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ctrTitle"/>
          </p:nvPr>
        </p:nvSpPr>
        <p:spPr>
          <a:xfrm>
            <a:off x="4572000" y="1029425"/>
            <a:ext cx="38601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1246375" y="2334000"/>
            <a:ext cx="29868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2" type="subTitle"/>
          </p:nvPr>
        </p:nvSpPr>
        <p:spPr>
          <a:xfrm>
            <a:off x="4414404" y="2334028"/>
            <a:ext cx="34929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3" type="subTitle"/>
          </p:nvPr>
        </p:nvSpPr>
        <p:spPr>
          <a:xfrm>
            <a:off x="1246375" y="1943100"/>
            <a:ext cx="29868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4" type="subTitle"/>
          </p:nvPr>
        </p:nvSpPr>
        <p:spPr>
          <a:xfrm>
            <a:off x="4414404" y="1943100"/>
            <a:ext cx="34929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1246363" y="2334000"/>
            <a:ext cx="31065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2" type="subTitle"/>
          </p:nvPr>
        </p:nvSpPr>
        <p:spPr>
          <a:xfrm>
            <a:off x="4791138" y="2334027"/>
            <a:ext cx="31065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3" type="subTitle"/>
          </p:nvPr>
        </p:nvSpPr>
        <p:spPr>
          <a:xfrm>
            <a:off x="1246363" y="1943100"/>
            <a:ext cx="31065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4" type="subTitle"/>
          </p:nvPr>
        </p:nvSpPr>
        <p:spPr>
          <a:xfrm>
            <a:off x="4791138" y="1943100"/>
            <a:ext cx="31065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751413" y="2334000"/>
            <a:ext cx="44397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2" type="subTitle"/>
          </p:nvPr>
        </p:nvSpPr>
        <p:spPr>
          <a:xfrm>
            <a:off x="5448388" y="2334026"/>
            <a:ext cx="29442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3" type="subTitle"/>
          </p:nvPr>
        </p:nvSpPr>
        <p:spPr>
          <a:xfrm>
            <a:off x="751413" y="1943100"/>
            <a:ext cx="44397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4" type="subTitle"/>
          </p:nvPr>
        </p:nvSpPr>
        <p:spPr>
          <a:xfrm>
            <a:off x="5448388" y="1943100"/>
            <a:ext cx="29442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/>
        </p:nvSpPr>
        <p:spPr>
          <a:xfrm>
            <a:off x="325200" y="286425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00" name="Google Shape;100;p20"/>
          <p:cNvSpPr txBox="1"/>
          <p:nvPr>
            <p:ph type="ctrTitle"/>
          </p:nvPr>
        </p:nvSpPr>
        <p:spPr>
          <a:xfrm>
            <a:off x="913510" y="1324263"/>
            <a:ext cx="3658500" cy="8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913375" y="2243213"/>
            <a:ext cx="3658500" cy="12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" name="Google Shape;102;p20"/>
          <p:cNvSpPr txBox="1"/>
          <p:nvPr/>
        </p:nvSpPr>
        <p:spPr>
          <a:xfrm>
            <a:off x="4840100" y="2651900"/>
            <a:ext cx="33705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CREDITS: This presentation template was created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including icons by </a:t>
            </a:r>
            <a:r>
              <a:rPr b="1" lang="en" sz="1200" u="sng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3"/>
              </a:rPr>
              <a:t>Flaticon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and content by 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Natalia González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and 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Ana Landa</a:t>
            </a:r>
            <a:endParaRPr b="1" sz="1200" u="sng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720000" y="2414400"/>
            <a:ext cx="506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842797" y="1601375"/>
            <a:ext cx="9009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720000" y="3167125"/>
            <a:ext cx="506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accent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bg>
      <p:bgPr>
        <a:solidFill>
          <a:schemeClr val="accen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1_2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9_1_3">
    <p:bg>
      <p:bgPr>
        <a:solidFill>
          <a:schemeClr val="accent4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905200" y="1824525"/>
            <a:ext cx="5333700" cy="24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246375" y="1943100"/>
            <a:ext cx="29868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1246375" y="2332225"/>
            <a:ext cx="2986800" cy="18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4910886" y="1943100"/>
            <a:ext cx="29868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4910886" y="2332252"/>
            <a:ext cx="2986800" cy="18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2" name="Google Shape;32;p7"/>
          <p:cNvSpPr txBox="1"/>
          <p:nvPr>
            <p:ph type="ctrTitle"/>
          </p:nvPr>
        </p:nvSpPr>
        <p:spPr>
          <a:xfrm>
            <a:off x="720975" y="1316325"/>
            <a:ext cx="38601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720975" y="1728675"/>
            <a:ext cx="3860100" cy="24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6" name="Google Shape;36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720000" y="3865100"/>
            <a:ext cx="7704000" cy="7389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transition spd="med"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2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2.xml"/><Relationship Id="rId4" Type="http://schemas.openxmlformats.org/officeDocument/2006/relationships/slide" Target="/ppt/slides/slide22.xml"/><Relationship Id="rId5" Type="http://schemas.openxmlformats.org/officeDocument/2006/relationships/slide" Target="/ppt/slides/slide4.xml"/><Relationship Id="rId6" Type="http://schemas.openxmlformats.org/officeDocument/2006/relationships/image" Target="../media/image11.png"/><Relationship Id="rId7" Type="http://schemas.openxmlformats.org/officeDocument/2006/relationships/image" Target="../media/image3.png"/><Relationship Id="rId8" Type="http://schemas.openxmlformats.org/officeDocument/2006/relationships/slide" Target="/ppt/slides/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.xml"/><Relationship Id="rId4" Type="http://schemas.openxmlformats.org/officeDocument/2006/relationships/slide" Target="/ppt/slides/slide22.xml"/><Relationship Id="rId5" Type="http://schemas.openxmlformats.org/officeDocument/2006/relationships/slide" Target="/ppt/slides/slide4.xml"/><Relationship Id="rId6" Type="http://schemas.openxmlformats.org/officeDocument/2006/relationships/image" Target="../media/image9.png"/><Relationship Id="rId7" Type="http://schemas.openxmlformats.org/officeDocument/2006/relationships/slide" Target="/ppt/slides/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2.xml"/><Relationship Id="rId4" Type="http://schemas.openxmlformats.org/officeDocument/2006/relationships/slide" Target="/ppt/slides/slide22.xml"/><Relationship Id="rId5" Type="http://schemas.openxmlformats.org/officeDocument/2006/relationships/slide" Target="/ppt/slides/slide4.xml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slide" Target="/ppt/slides/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2.xml"/><Relationship Id="rId4" Type="http://schemas.openxmlformats.org/officeDocument/2006/relationships/slide" Target="/ppt/slides/slide22.xml"/><Relationship Id="rId5" Type="http://schemas.openxmlformats.org/officeDocument/2006/relationships/slide" Target="/ppt/slides/slide4.xml"/><Relationship Id="rId6" Type="http://schemas.openxmlformats.org/officeDocument/2006/relationships/image" Target="../media/image9.png"/><Relationship Id="rId7" Type="http://schemas.openxmlformats.org/officeDocument/2006/relationships/image" Target="../media/image17.png"/><Relationship Id="rId8" Type="http://schemas.openxmlformats.org/officeDocument/2006/relationships/slide" Target="/ppt/slides/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2.xml"/><Relationship Id="rId4" Type="http://schemas.openxmlformats.org/officeDocument/2006/relationships/slide" Target="/ppt/slides/slide22.xml"/><Relationship Id="rId5" Type="http://schemas.openxmlformats.org/officeDocument/2006/relationships/slide" Target="/ppt/slides/slide4.xml"/><Relationship Id="rId6" Type="http://schemas.openxmlformats.org/officeDocument/2006/relationships/slide" Target="/ppt/slides/slide14.xml"/><Relationship Id="rId7" Type="http://schemas.openxmlformats.org/officeDocument/2006/relationships/image" Target="../media/image20.png"/><Relationship Id="rId8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2.xml"/><Relationship Id="rId4" Type="http://schemas.openxmlformats.org/officeDocument/2006/relationships/slide" Target="/ppt/slides/slide22.xml"/><Relationship Id="rId5" Type="http://schemas.openxmlformats.org/officeDocument/2006/relationships/slide" Target="/ppt/slides/slide4.xml"/><Relationship Id="rId6" Type="http://schemas.openxmlformats.org/officeDocument/2006/relationships/slide" Target="/ppt/slides/slide15.xml"/><Relationship Id="rId7" Type="http://schemas.openxmlformats.org/officeDocument/2006/relationships/image" Target="../media/image10.png"/><Relationship Id="rId8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2.xml"/><Relationship Id="rId4" Type="http://schemas.openxmlformats.org/officeDocument/2006/relationships/slide" Target="/ppt/slides/slide22.xml"/><Relationship Id="rId5" Type="http://schemas.openxmlformats.org/officeDocument/2006/relationships/slide" Target="/ppt/slides/slide4.xml"/><Relationship Id="rId6" Type="http://schemas.openxmlformats.org/officeDocument/2006/relationships/slide" Target="/ppt/slides/slide16.xml"/><Relationship Id="rId7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2.xml"/><Relationship Id="rId4" Type="http://schemas.openxmlformats.org/officeDocument/2006/relationships/slide" Target="/ppt/slides/slide22.xml"/><Relationship Id="rId5" Type="http://schemas.openxmlformats.org/officeDocument/2006/relationships/slide" Target="/ppt/slides/slide4.xml"/><Relationship Id="rId6" Type="http://schemas.openxmlformats.org/officeDocument/2006/relationships/slide" Target="/ppt/slides/slide18.xml"/><Relationship Id="rId7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2.xml"/><Relationship Id="rId4" Type="http://schemas.openxmlformats.org/officeDocument/2006/relationships/slide" Target="/ppt/slides/slide22.xml"/><Relationship Id="rId5" Type="http://schemas.openxmlformats.org/officeDocument/2006/relationships/slide" Target="/ppt/slides/slide4.xml"/><Relationship Id="rId6" Type="http://schemas.openxmlformats.org/officeDocument/2006/relationships/slide" Target="/ppt/slides/slide19.xml"/><Relationship Id="rId7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4.xml"/><Relationship Id="rId4" Type="http://schemas.openxmlformats.org/officeDocument/2006/relationships/slide" Target="/ppt/slides/slide22.xml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2.xml"/><Relationship Id="rId4" Type="http://schemas.openxmlformats.org/officeDocument/2006/relationships/slide" Target="/ppt/slides/slide22.xml"/><Relationship Id="rId5" Type="http://schemas.openxmlformats.org/officeDocument/2006/relationships/slide" Target="/ppt/slides/slide4.xml"/><Relationship Id="rId6" Type="http://schemas.openxmlformats.org/officeDocument/2006/relationships/slide" Target="/ppt/slides/slide21.xml"/><Relationship Id="rId7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2.xml"/><Relationship Id="rId4" Type="http://schemas.openxmlformats.org/officeDocument/2006/relationships/slide" Target="/ppt/slides/slide4.xml"/><Relationship Id="rId9" Type="http://schemas.openxmlformats.org/officeDocument/2006/relationships/slide" Target="/ppt/slides/slide2.xml"/><Relationship Id="rId5" Type="http://schemas.openxmlformats.org/officeDocument/2006/relationships/slide" Target="/ppt/slides/slide22.xml"/><Relationship Id="rId6" Type="http://schemas.openxmlformats.org/officeDocument/2006/relationships/hyperlink" Target="https://www.w3schools.com/cpp/cpp_arrays.asp" TargetMode="External"/><Relationship Id="rId7" Type="http://schemas.openxmlformats.org/officeDocument/2006/relationships/hyperlink" Target="https://prepinsta.com/data-structures-algorithms/sorting-of-array/" TargetMode="External"/><Relationship Id="rId8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slide" Target="/ppt/slides/slide22.xml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Relationship Id="rId4" Type="http://schemas.openxmlformats.org/officeDocument/2006/relationships/slide" Target="/ppt/slides/slide4.xml"/><Relationship Id="rId5" Type="http://schemas.openxmlformats.org/officeDocument/2006/relationships/slide" Target="/ppt/slides/slide22.xml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Relationship Id="rId4" Type="http://schemas.openxmlformats.org/officeDocument/2006/relationships/slide" Target="/ppt/slides/slide5.xml"/><Relationship Id="rId5" Type="http://schemas.openxmlformats.org/officeDocument/2006/relationships/slide" Target="/ppt/slides/slide22.xml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Relationship Id="rId4" Type="http://schemas.openxmlformats.org/officeDocument/2006/relationships/slide" Target="/ppt/slides/slide6.xml"/><Relationship Id="rId5" Type="http://schemas.openxmlformats.org/officeDocument/2006/relationships/slide" Target="/ppt/slides/slide22.xml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.xml"/><Relationship Id="rId4" Type="http://schemas.openxmlformats.org/officeDocument/2006/relationships/slide" Target="/ppt/slides/slide22.xml"/><Relationship Id="rId5" Type="http://schemas.openxmlformats.org/officeDocument/2006/relationships/image" Target="../media/image5.png"/><Relationship Id="rId6" Type="http://schemas.openxmlformats.org/officeDocument/2006/relationships/slide" Target="/ppt/slides/slide7.xml"/><Relationship Id="rId7" Type="http://schemas.openxmlformats.org/officeDocument/2006/relationships/slide" Target="/ppt/slides/slide4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2.xml"/><Relationship Id="rId4" Type="http://schemas.openxmlformats.org/officeDocument/2006/relationships/slide" Target="/ppt/slides/slide22.xml"/><Relationship Id="rId5" Type="http://schemas.openxmlformats.org/officeDocument/2006/relationships/slide" Target="/ppt/slides/slide8.xml"/><Relationship Id="rId6" Type="http://schemas.openxmlformats.org/officeDocument/2006/relationships/slide" Target="/ppt/slides/slide4.xml"/><Relationship Id="rId7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.xml"/><Relationship Id="rId4" Type="http://schemas.openxmlformats.org/officeDocument/2006/relationships/slide" Target="/ppt/slides/slide22.xml"/><Relationship Id="rId5" Type="http://schemas.openxmlformats.org/officeDocument/2006/relationships/slide" Target="/ppt/slides/slide4.xml"/><Relationship Id="rId6" Type="http://schemas.openxmlformats.org/officeDocument/2006/relationships/image" Target="../media/image11.png"/><Relationship Id="rId7" Type="http://schemas.openxmlformats.org/officeDocument/2006/relationships/slide" Target="/ppt/slides/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>
            <a:hlinkClick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2PT-1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26">
            <a:hlinkClick action="ppaction://hlinksldjump" r:id="rId3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Ēriks Cariks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19" name="Google Shape;119;p26"/>
          <p:cNvSpPr txBox="1"/>
          <p:nvPr>
            <p:ph type="ctrTitle"/>
          </p:nvPr>
        </p:nvSpPr>
        <p:spPr>
          <a:xfrm>
            <a:off x="1110928" y="1034850"/>
            <a:ext cx="4483500" cy="29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7000">
                <a:solidFill>
                  <a:schemeClr val="accent3"/>
                </a:solidFill>
              </a:rPr>
              <a:t>#</a:t>
            </a:r>
            <a:r>
              <a:rPr lang="en" sz="7000"/>
              <a:t>Vien</a:t>
            </a:r>
            <a:endParaRPr sz="7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dimensijumasīvi</a:t>
            </a:r>
            <a:endParaRPr sz="4800"/>
          </a:p>
        </p:txBody>
      </p:sp>
      <p:sp>
        <p:nvSpPr>
          <p:cNvPr id="120" name="Google Shape;120;p26"/>
          <p:cNvSpPr txBox="1"/>
          <p:nvPr>
            <p:ph idx="1" type="subTitle"/>
          </p:nvPr>
        </p:nvSpPr>
        <p:spPr>
          <a:xfrm>
            <a:off x="1146842" y="3845263"/>
            <a:ext cx="32904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Programmēšanas valodā C++</a:t>
            </a:r>
            <a:endParaRPr/>
          </a:p>
        </p:txBody>
      </p:sp>
      <p:grpSp>
        <p:nvGrpSpPr>
          <p:cNvPr id="121" name="Google Shape;121;p26"/>
          <p:cNvGrpSpPr/>
          <p:nvPr/>
        </p:nvGrpSpPr>
        <p:grpSpPr>
          <a:xfrm>
            <a:off x="5847076" y="1876390"/>
            <a:ext cx="1850049" cy="1850049"/>
            <a:chOff x="940690" y="1478081"/>
            <a:chExt cx="2187337" cy="2187337"/>
          </a:xfrm>
        </p:grpSpPr>
        <p:grpSp>
          <p:nvGrpSpPr>
            <p:cNvPr id="122" name="Google Shape;122;p26"/>
            <p:cNvGrpSpPr/>
            <p:nvPr/>
          </p:nvGrpSpPr>
          <p:grpSpPr>
            <a:xfrm>
              <a:off x="2220462" y="1478081"/>
              <a:ext cx="635270" cy="635270"/>
              <a:chOff x="1992987" y="1174744"/>
              <a:chExt cx="635270" cy="635270"/>
            </a:xfrm>
          </p:grpSpPr>
          <p:sp>
            <p:nvSpPr>
              <p:cNvPr id="123" name="Google Shape;123;p26"/>
              <p:cNvSpPr/>
              <p:nvPr/>
            </p:nvSpPr>
            <p:spPr>
              <a:xfrm>
                <a:off x="1992987" y="1174744"/>
                <a:ext cx="181626" cy="362975"/>
              </a:xfrm>
              <a:custGeom>
                <a:rect b="b" l="l" r="r" t="t"/>
                <a:pathLst>
                  <a:path extrusionOk="0" fill="none" h="32671" w="16348">
                    <a:moveTo>
                      <a:pt x="16348" y="32670"/>
                    </a:moveTo>
                    <a:lnTo>
                      <a:pt x="0" y="16348"/>
                    </a:lnTo>
                    <a:lnTo>
                      <a:pt x="16348" y="0"/>
                    </a:lnTo>
                  </a:path>
                </a:pathLst>
              </a:custGeom>
              <a:noFill/>
              <a:ln cap="rnd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26"/>
              <p:cNvSpPr/>
              <p:nvPr/>
            </p:nvSpPr>
            <p:spPr>
              <a:xfrm>
                <a:off x="1992987" y="1356359"/>
                <a:ext cx="635270" cy="453655"/>
              </a:xfrm>
              <a:custGeom>
                <a:rect b="b" l="l" r="r" t="t"/>
                <a:pathLst>
                  <a:path extrusionOk="0" fill="none" h="40833" w="57180">
                    <a:moveTo>
                      <a:pt x="0" y="1"/>
                    </a:moveTo>
                    <a:lnTo>
                      <a:pt x="16348" y="1"/>
                    </a:lnTo>
                    <a:cubicBezTo>
                      <a:pt x="38920" y="1"/>
                      <a:pt x="57179" y="18260"/>
                      <a:pt x="57179" y="40832"/>
                    </a:cubicBezTo>
                  </a:path>
                </a:pathLst>
              </a:custGeom>
              <a:noFill/>
              <a:ln cap="rnd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26"/>
            <p:cNvGrpSpPr/>
            <p:nvPr/>
          </p:nvGrpSpPr>
          <p:grpSpPr>
            <a:xfrm>
              <a:off x="1212974" y="3030148"/>
              <a:ext cx="635270" cy="635270"/>
              <a:chOff x="985499" y="2726811"/>
              <a:chExt cx="635270" cy="635270"/>
            </a:xfrm>
          </p:grpSpPr>
          <p:sp>
            <p:nvSpPr>
              <p:cNvPr id="126" name="Google Shape;126;p26"/>
              <p:cNvSpPr/>
              <p:nvPr/>
            </p:nvSpPr>
            <p:spPr>
              <a:xfrm>
                <a:off x="1439420" y="2999095"/>
                <a:ext cx="181349" cy="362986"/>
              </a:xfrm>
              <a:custGeom>
                <a:rect b="b" l="l" r="r" t="t"/>
                <a:pathLst>
                  <a:path extrusionOk="0" fill="none" h="32672" w="16323">
                    <a:moveTo>
                      <a:pt x="0" y="1"/>
                    </a:moveTo>
                    <a:lnTo>
                      <a:pt x="16323" y="16348"/>
                    </a:lnTo>
                    <a:lnTo>
                      <a:pt x="0" y="32671"/>
                    </a:lnTo>
                  </a:path>
                </a:pathLst>
              </a:custGeom>
              <a:noFill/>
              <a:ln cap="rnd" cmpd="sng" w="762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26"/>
              <p:cNvSpPr/>
              <p:nvPr/>
            </p:nvSpPr>
            <p:spPr>
              <a:xfrm>
                <a:off x="985499" y="2726811"/>
                <a:ext cx="635270" cy="453921"/>
              </a:xfrm>
              <a:custGeom>
                <a:rect b="b" l="l" r="r" t="t"/>
                <a:pathLst>
                  <a:path extrusionOk="0" fill="none" h="40857" w="57180">
                    <a:moveTo>
                      <a:pt x="57180" y="40856"/>
                    </a:moveTo>
                    <a:lnTo>
                      <a:pt x="40857" y="40856"/>
                    </a:lnTo>
                    <a:cubicBezTo>
                      <a:pt x="18260" y="40856"/>
                      <a:pt x="1" y="22573"/>
                      <a:pt x="1" y="0"/>
                    </a:cubicBezTo>
                  </a:path>
                </a:pathLst>
              </a:custGeom>
              <a:noFill/>
              <a:ln cap="rnd" cmpd="sng" w="762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" name="Google Shape;128;p26"/>
            <p:cNvGrpSpPr/>
            <p:nvPr/>
          </p:nvGrpSpPr>
          <p:grpSpPr>
            <a:xfrm>
              <a:off x="2220462" y="2394890"/>
              <a:ext cx="907565" cy="1270528"/>
              <a:chOff x="1992987" y="2091552"/>
              <a:chExt cx="907565" cy="1270528"/>
            </a:xfrm>
          </p:grpSpPr>
          <p:sp>
            <p:nvSpPr>
              <p:cNvPr id="129" name="Google Shape;129;p26"/>
              <p:cNvSpPr/>
              <p:nvPr/>
            </p:nvSpPr>
            <p:spPr>
              <a:xfrm>
                <a:off x="1992987" y="2091552"/>
                <a:ext cx="907565" cy="1270528"/>
              </a:xfrm>
              <a:custGeom>
                <a:rect b="b" l="l" r="r" t="t"/>
                <a:pathLst>
                  <a:path extrusionOk="0" fill="none" h="114359" w="81689">
                    <a:moveTo>
                      <a:pt x="53111" y="0"/>
                    </a:moveTo>
                    <a:lnTo>
                      <a:pt x="10221" y="0"/>
                    </a:lnTo>
                    <a:cubicBezTo>
                      <a:pt x="4584" y="0"/>
                      <a:pt x="0" y="4559"/>
                      <a:pt x="0" y="10196"/>
                    </a:cubicBezTo>
                    <a:lnTo>
                      <a:pt x="0" y="104163"/>
                    </a:lnTo>
                    <a:cubicBezTo>
                      <a:pt x="0" y="109800"/>
                      <a:pt x="4584" y="114358"/>
                      <a:pt x="10221" y="114358"/>
                    </a:cubicBezTo>
                    <a:lnTo>
                      <a:pt x="71493" y="114358"/>
                    </a:lnTo>
                    <a:cubicBezTo>
                      <a:pt x="77130" y="114358"/>
                      <a:pt x="81688" y="109800"/>
                      <a:pt x="81688" y="104163"/>
                    </a:cubicBezTo>
                    <a:lnTo>
                      <a:pt x="81688" y="28577"/>
                    </a:lnTo>
                    <a:close/>
                  </a:path>
                </a:pathLst>
              </a:custGeom>
              <a:noFill/>
              <a:ln cap="rnd" cmpd="sng" w="762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26"/>
              <p:cNvSpPr/>
              <p:nvPr/>
            </p:nvSpPr>
            <p:spPr>
              <a:xfrm>
                <a:off x="2583039" y="2091552"/>
                <a:ext cx="317513" cy="317502"/>
              </a:xfrm>
              <a:custGeom>
                <a:rect b="b" l="l" r="r" t="t"/>
                <a:pathLst>
                  <a:path extrusionOk="0" fill="none" h="28578" w="28579">
                    <a:moveTo>
                      <a:pt x="1" y="0"/>
                    </a:moveTo>
                    <a:lnTo>
                      <a:pt x="1" y="28577"/>
                    </a:lnTo>
                    <a:lnTo>
                      <a:pt x="28578" y="28577"/>
                    </a:lnTo>
                    <a:close/>
                  </a:path>
                </a:pathLst>
              </a:custGeom>
              <a:noFill/>
              <a:ln cap="rnd" cmpd="sng" w="762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26"/>
              <p:cNvSpPr/>
              <p:nvPr/>
            </p:nvSpPr>
            <p:spPr>
              <a:xfrm>
                <a:off x="2265282" y="2681338"/>
                <a:ext cx="362975" cy="11"/>
              </a:xfrm>
              <a:custGeom>
                <a:rect b="b" l="l" r="r" t="t"/>
                <a:pathLst>
                  <a:path extrusionOk="0" fill="none" h="1" w="32671">
                    <a:moveTo>
                      <a:pt x="0" y="0"/>
                    </a:moveTo>
                    <a:lnTo>
                      <a:pt x="32670" y="0"/>
                    </a:lnTo>
                  </a:path>
                </a:pathLst>
              </a:custGeom>
              <a:noFill/>
              <a:ln cap="rnd" cmpd="sng" w="762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26"/>
              <p:cNvSpPr/>
              <p:nvPr/>
            </p:nvSpPr>
            <p:spPr>
              <a:xfrm>
                <a:off x="2265282" y="2953633"/>
                <a:ext cx="362975" cy="0"/>
              </a:xfrm>
              <a:custGeom>
                <a:rect b="b" l="l" r="r" t="t"/>
                <a:pathLst>
                  <a:path extrusionOk="0" fill="none" h="0" w="32671">
                    <a:moveTo>
                      <a:pt x="0" y="0"/>
                    </a:moveTo>
                    <a:lnTo>
                      <a:pt x="32670" y="0"/>
                    </a:lnTo>
                  </a:path>
                </a:pathLst>
              </a:custGeom>
              <a:noFill/>
              <a:ln cap="rnd" cmpd="sng" w="762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" name="Google Shape;133;p26"/>
            <p:cNvGrpSpPr/>
            <p:nvPr/>
          </p:nvGrpSpPr>
          <p:grpSpPr>
            <a:xfrm>
              <a:off x="940690" y="1478081"/>
              <a:ext cx="907554" cy="1270795"/>
              <a:chOff x="713215" y="1174744"/>
              <a:chExt cx="907554" cy="1270795"/>
            </a:xfrm>
          </p:grpSpPr>
          <p:sp>
            <p:nvSpPr>
              <p:cNvPr id="134" name="Google Shape;134;p26"/>
              <p:cNvSpPr/>
              <p:nvPr/>
            </p:nvSpPr>
            <p:spPr>
              <a:xfrm>
                <a:off x="713215" y="1174744"/>
                <a:ext cx="907554" cy="1270795"/>
              </a:xfrm>
              <a:custGeom>
                <a:rect b="b" l="l" r="r" t="t"/>
                <a:pathLst>
                  <a:path extrusionOk="0" fill="none" h="114383" w="81688">
                    <a:moveTo>
                      <a:pt x="53111" y="0"/>
                    </a:moveTo>
                    <a:lnTo>
                      <a:pt x="10220" y="0"/>
                    </a:lnTo>
                    <a:cubicBezTo>
                      <a:pt x="4583" y="0"/>
                      <a:pt x="0" y="4583"/>
                      <a:pt x="0" y="10220"/>
                    </a:cubicBezTo>
                    <a:lnTo>
                      <a:pt x="0" y="104162"/>
                    </a:lnTo>
                    <a:cubicBezTo>
                      <a:pt x="0" y="109799"/>
                      <a:pt x="4583" y="114383"/>
                      <a:pt x="10220" y="114383"/>
                    </a:cubicBezTo>
                    <a:lnTo>
                      <a:pt x="71492" y="114383"/>
                    </a:lnTo>
                    <a:cubicBezTo>
                      <a:pt x="77129" y="114383"/>
                      <a:pt x="81688" y="109799"/>
                      <a:pt x="81688" y="104162"/>
                    </a:cubicBezTo>
                    <a:lnTo>
                      <a:pt x="81688" y="28602"/>
                    </a:lnTo>
                    <a:close/>
                  </a:path>
                </a:pathLst>
              </a:custGeom>
              <a:noFill/>
              <a:ln cap="rnd" cmpd="sng" w="762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26"/>
              <p:cNvSpPr/>
              <p:nvPr/>
            </p:nvSpPr>
            <p:spPr>
              <a:xfrm>
                <a:off x="1303267" y="1174744"/>
                <a:ext cx="317502" cy="317768"/>
              </a:xfrm>
              <a:custGeom>
                <a:rect b="b" l="l" r="r" t="t"/>
                <a:pathLst>
                  <a:path extrusionOk="0" fill="none" h="28602" w="28578">
                    <a:moveTo>
                      <a:pt x="1" y="0"/>
                    </a:moveTo>
                    <a:lnTo>
                      <a:pt x="1" y="28602"/>
                    </a:lnTo>
                    <a:lnTo>
                      <a:pt x="28578" y="28602"/>
                    </a:lnTo>
                    <a:close/>
                  </a:path>
                </a:pathLst>
              </a:custGeom>
              <a:noFill/>
              <a:ln cap="rnd" cmpd="sng" w="762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26"/>
              <p:cNvSpPr/>
              <p:nvPr/>
            </p:nvSpPr>
            <p:spPr>
              <a:xfrm>
                <a:off x="985499" y="1764796"/>
                <a:ext cx="362986" cy="11"/>
              </a:xfrm>
              <a:custGeom>
                <a:rect b="b" l="l" r="r" t="t"/>
                <a:pathLst>
                  <a:path extrusionOk="0" fill="none" h="1" w="32672">
                    <a:moveTo>
                      <a:pt x="1" y="1"/>
                    </a:moveTo>
                    <a:lnTo>
                      <a:pt x="32671" y="1"/>
                    </a:lnTo>
                  </a:path>
                </a:pathLst>
              </a:custGeom>
              <a:noFill/>
              <a:ln cap="rnd" cmpd="sng" w="762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26"/>
              <p:cNvSpPr/>
              <p:nvPr/>
            </p:nvSpPr>
            <p:spPr>
              <a:xfrm>
                <a:off x="985499" y="2037091"/>
                <a:ext cx="362986" cy="11"/>
              </a:xfrm>
              <a:custGeom>
                <a:rect b="b" l="l" r="r" t="t"/>
                <a:pathLst>
                  <a:path extrusionOk="0" fill="none" h="1" w="32672">
                    <a:moveTo>
                      <a:pt x="1" y="0"/>
                    </a:moveTo>
                    <a:lnTo>
                      <a:pt x="32671" y="0"/>
                    </a:lnTo>
                  </a:path>
                </a:pathLst>
              </a:custGeom>
              <a:noFill/>
              <a:ln cap="rnd" cmpd="sng" w="762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8" name="Google Shape;138;p26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39" name="Google Shape;139;p26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2" name="Google Shape;142;p26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>
            <a:hlinkClick action="ppaction://hlinksldjump" r:id="rId3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01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20" name="Google Shape;320;p35">
            <a:hlinkClick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03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21" name="Google Shape;321;p35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04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22" name="Google Shape;322;p35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23" name="Google Shape;323;p35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06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24" name="Google Shape;324;p35">
            <a:hlinkClick action="ppaction://hlinksldjump" r:id="rId4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07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325" name="Google Shape;325;p35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26" name="Google Shape;326;p35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35"/>
          <p:cNvSpPr/>
          <p:nvPr/>
        </p:nvSpPr>
        <p:spPr>
          <a:xfrm>
            <a:off x="2094175" y="2162334"/>
            <a:ext cx="3603600" cy="1477800"/>
          </a:xfrm>
          <a:prstGeom prst="roundRect">
            <a:avLst>
              <a:gd fmla="val 16725" name="adj"/>
            </a:avLst>
          </a:prstGeom>
          <a:solidFill>
            <a:schemeClr val="accent6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30" name="Google Shape;330;p35"/>
          <p:cNvSpPr txBox="1"/>
          <p:nvPr>
            <p:ph idx="4294967295" type="ctrTitle"/>
          </p:nvPr>
        </p:nvSpPr>
        <p:spPr>
          <a:xfrm>
            <a:off x="787250" y="839000"/>
            <a:ext cx="7717500" cy="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04.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2800">
                <a:latin typeface="Manrope"/>
                <a:ea typeface="Manrope"/>
                <a:cs typeface="Manrope"/>
                <a:sym typeface="Manrope"/>
              </a:rPr>
              <a:t>Darbības ar masīviem</a:t>
            </a:r>
            <a:endParaRPr sz="28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31" name="Google Shape;331;p35"/>
          <p:cNvSpPr txBox="1"/>
          <p:nvPr/>
        </p:nvSpPr>
        <p:spPr>
          <a:xfrm>
            <a:off x="5880225" y="1895022"/>
            <a:ext cx="13176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Rezultāts:</a:t>
            </a:r>
            <a:endParaRPr sz="13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332" name="Google Shape;332;p35">
            <a:hlinkClick action="ppaction://hlinksldjump" r:id="rId5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02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333" name="Google Shape;333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82975" y="2302186"/>
            <a:ext cx="3426000" cy="1257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334" name="Google Shape;334;p35"/>
          <p:cNvSpPr/>
          <p:nvPr/>
        </p:nvSpPr>
        <p:spPr>
          <a:xfrm>
            <a:off x="6096175" y="2162325"/>
            <a:ext cx="888600" cy="1477800"/>
          </a:xfrm>
          <a:prstGeom prst="roundRect">
            <a:avLst>
              <a:gd fmla="val 15082" name="adj"/>
            </a:avLst>
          </a:prstGeom>
          <a:solidFill>
            <a:srgbClr val="000000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335" name="Google Shape;335;p35"/>
          <p:cNvPicPr preferRelativeResize="0"/>
          <p:nvPr/>
        </p:nvPicPr>
        <p:blipFill rotWithShape="1">
          <a:blip r:embed="rId7">
            <a:alphaModFix/>
          </a:blip>
          <a:srcRect b="0" l="-31122" r="56523" t="0"/>
          <a:stretch/>
        </p:blipFill>
        <p:spPr>
          <a:xfrm>
            <a:off x="6191575" y="2195325"/>
            <a:ext cx="591600" cy="1411800"/>
          </a:xfrm>
          <a:prstGeom prst="roundRect">
            <a:avLst>
              <a:gd fmla="val 12840" name="adj"/>
            </a:avLst>
          </a:prstGeom>
          <a:noFill/>
          <a:ln>
            <a:noFill/>
          </a:ln>
        </p:spPr>
      </p:pic>
      <p:sp>
        <p:nvSpPr>
          <p:cNvPr id="336" name="Google Shape;336;p35">
            <a:hlinkClick action="ppaction://hlinksldjump" r:id="rId8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04</a:t>
            </a:r>
            <a:endParaRPr b="1" sz="1200">
              <a:solidFill>
                <a:schemeClr val="accen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337" name="Google Shape;337;p35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>
            <a:hlinkClick action="ppaction://hlinksldjump" r:id="rId3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01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43" name="Google Shape;343;p36">
            <a:hlinkClick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03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44" name="Google Shape;344;p36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45" name="Google Shape;345;p36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06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46" name="Google Shape;346;p36">
            <a:hlinkClick action="ppaction://hlinksldjump" r:id="rId4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07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347" name="Google Shape;347;p36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48" name="Google Shape;348;p36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Google Shape;351;p36"/>
          <p:cNvSpPr/>
          <p:nvPr/>
        </p:nvSpPr>
        <p:spPr>
          <a:xfrm>
            <a:off x="4817300" y="1832849"/>
            <a:ext cx="3603600" cy="2303700"/>
          </a:xfrm>
          <a:prstGeom prst="roundRect">
            <a:avLst>
              <a:gd fmla="val 16725" name="adj"/>
            </a:avLst>
          </a:prstGeom>
          <a:solidFill>
            <a:schemeClr val="accent6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52" name="Google Shape;352;p36"/>
          <p:cNvSpPr txBox="1"/>
          <p:nvPr>
            <p:ph idx="4294967295" type="ctrTitle"/>
          </p:nvPr>
        </p:nvSpPr>
        <p:spPr>
          <a:xfrm>
            <a:off x="787250" y="839000"/>
            <a:ext cx="7717500" cy="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05.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2800">
                <a:latin typeface="Manrope"/>
                <a:ea typeface="Manrope"/>
                <a:cs typeface="Manrope"/>
                <a:sym typeface="Manrope"/>
              </a:rPr>
              <a:t>Masīvu šķirošana</a:t>
            </a:r>
            <a:endParaRPr sz="28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53" name="Google Shape;353;p36"/>
          <p:cNvSpPr txBox="1"/>
          <p:nvPr/>
        </p:nvSpPr>
        <p:spPr>
          <a:xfrm>
            <a:off x="671350" y="1665975"/>
            <a:ext cx="3993300" cy="29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7</a:t>
            </a: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. </a:t>
            </a: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Ar to masīvu funkcionalitāte nebeidzas. Tos var arī šķirot. 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Lai to izdarītu, mēs izveidojam parastu for ciklu, kurā pievienojam vēl vienu for ciklu, bet mainīgais </a:t>
            </a:r>
            <a:r>
              <a:rPr i="1"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"j"</a:t>
            </a: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tajā ir vienāds ar </a:t>
            </a:r>
            <a:r>
              <a:rPr i="1"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"i + 1"</a:t>
            </a: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. 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Tad pārbaudām, vai elements zem </a:t>
            </a:r>
            <a:r>
              <a:rPr i="1"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"i"</a:t>
            </a: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ir lielāks par elementu zem </a:t>
            </a:r>
            <a:r>
              <a:rPr i="1"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"j"</a:t>
            </a: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un tie tiek samainīti. 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Tā notiek šķirošana augošā secībā.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354" name="Google Shape;354;p36">
            <a:hlinkClick action="ppaction://hlinksldjump" r:id="rId5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02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355" name="Google Shape;355;p36"/>
          <p:cNvPicPr preferRelativeResize="0"/>
          <p:nvPr/>
        </p:nvPicPr>
        <p:blipFill rotWithShape="1">
          <a:blip r:embed="rId6">
            <a:alphaModFix/>
          </a:blip>
          <a:srcRect b="2619" l="2893" r="4966" t="0"/>
          <a:stretch/>
        </p:blipFill>
        <p:spPr>
          <a:xfrm>
            <a:off x="4951437" y="2109775"/>
            <a:ext cx="3335326" cy="17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6">
            <a:hlinkClick action="ppaction://hlinksldjump" r:id="rId7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b="1" sz="1200">
              <a:solidFill>
                <a:schemeClr val="accent3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357" name="Google Shape;357;p36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36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04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>
            <a:hlinkClick action="ppaction://hlinksldjump" r:id="rId3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01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64" name="Google Shape;364;p37">
            <a:hlinkClick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03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65" name="Google Shape;365;p37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04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66" name="Google Shape;366;p37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67" name="Google Shape;367;p37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06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68" name="Google Shape;368;p37">
            <a:hlinkClick action="ppaction://hlinksldjump" r:id="rId4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07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369" name="Google Shape;369;p37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70" name="Google Shape;370;p37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3" name="Google Shape;373;p37"/>
          <p:cNvSpPr txBox="1"/>
          <p:nvPr>
            <p:ph idx="4294967295" type="ctrTitle"/>
          </p:nvPr>
        </p:nvSpPr>
        <p:spPr>
          <a:xfrm>
            <a:off x="787250" y="839000"/>
            <a:ext cx="7717500" cy="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05.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2800">
                <a:latin typeface="Manrope"/>
                <a:ea typeface="Manrope"/>
                <a:cs typeface="Manrope"/>
                <a:sym typeface="Manrope"/>
              </a:rPr>
              <a:t>Masīvu šķirošana</a:t>
            </a:r>
            <a:endParaRPr sz="28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74" name="Google Shape;374;p37">
            <a:hlinkClick action="ppaction://hlinksldjump" r:id="rId5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02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375" name="Google Shape;375;p37"/>
          <p:cNvGrpSpPr/>
          <p:nvPr/>
        </p:nvGrpSpPr>
        <p:grpSpPr>
          <a:xfrm>
            <a:off x="6769607" y="1591856"/>
            <a:ext cx="1317600" cy="2549644"/>
            <a:chOff x="6061245" y="1526281"/>
            <a:chExt cx="1317600" cy="2549644"/>
          </a:xfrm>
        </p:grpSpPr>
        <p:sp>
          <p:nvSpPr>
            <p:cNvPr id="376" name="Google Shape;376;p37"/>
            <p:cNvSpPr txBox="1"/>
            <p:nvPr/>
          </p:nvSpPr>
          <p:spPr>
            <a:xfrm>
              <a:off x="6061245" y="1526281"/>
              <a:ext cx="1317600" cy="3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Manrope Medium"/>
                  <a:ea typeface="Manrope Medium"/>
                  <a:cs typeface="Manrope Medium"/>
                  <a:sym typeface="Manrope Medium"/>
                </a:rPr>
                <a:t>Rezultāts:</a:t>
              </a:r>
              <a:endParaRPr sz="13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endParaRPr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6174203" y="1785725"/>
              <a:ext cx="1091700" cy="2290200"/>
            </a:xfrm>
            <a:prstGeom prst="roundRect">
              <a:avLst>
                <a:gd fmla="val 15082" name="adj"/>
              </a:avLst>
            </a:prstGeom>
            <a:solidFill>
              <a:srgbClr val="000000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378" name="Google Shape;378;p37"/>
          <p:cNvGrpSpPr/>
          <p:nvPr/>
        </p:nvGrpSpPr>
        <p:grpSpPr>
          <a:xfrm>
            <a:off x="1330928" y="1851300"/>
            <a:ext cx="5415600" cy="2290200"/>
            <a:chOff x="661453" y="1851300"/>
            <a:chExt cx="5415600" cy="2290200"/>
          </a:xfrm>
        </p:grpSpPr>
        <p:sp>
          <p:nvSpPr>
            <p:cNvPr id="379" name="Google Shape;379;p37"/>
            <p:cNvSpPr/>
            <p:nvPr/>
          </p:nvSpPr>
          <p:spPr>
            <a:xfrm>
              <a:off x="661453" y="1851300"/>
              <a:ext cx="5415600" cy="2290200"/>
            </a:xfrm>
            <a:prstGeom prst="roundRect">
              <a:avLst>
                <a:gd fmla="val 16725" name="adj"/>
              </a:avLst>
            </a:prstGeom>
            <a:solidFill>
              <a:schemeClr val="accent6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pic>
          <p:nvPicPr>
            <p:cNvPr id="380" name="Google Shape;380;p3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94025" y="2195975"/>
              <a:ext cx="5350500" cy="1609200"/>
            </a:xfrm>
            <a:prstGeom prst="roundRect">
              <a:avLst>
                <a:gd fmla="val 4417" name="adj"/>
              </a:avLst>
            </a:prstGeom>
            <a:noFill/>
            <a:ln>
              <a:noFill/>
            </a:ln>
          </p:spPr>
        </p:pic>
      </p:grpSp>
      <p:pic>
        <p:nvPicPr>
          <p:cNvPr id="381" name="Google Shape;381;p37"/>
          <p:cNvPicPr preferRelativeResize="0"/>
          <p:nvPr/>
        </p:nvPicPr>
        <p:blipFill rotWithShape="1">
          <a:blip r:embed="rId7">
            <a:alphaModFix/>
          </a:blip>
          <a:srcRect b="0" l="6306" r="45440" t="0"/>
          <a:stretch/>
        </p:blipFill>
        <p:spPr>
          <a:xfrm>
            <a:off x="6956650" y="1908308"/>
            <a:ext cx="943500" cy="2176200"/>
          </a:xfrm>
          <a:prstGeom prst="roundRect">
            <a:avLst>
              <a:gd fmla="val 12488" name="adj"/>
            </a:avLst>
          </a:prstGeom>
          <a:noFill/>
          <a:ln>
            <a:noFill/>
          </a:ln>
        </p:spPr>
      </p:pic>
      <p:sp>
        <p:nvSpPr>
          <p:cNvPr id="382" name="Google Shape;382;p37">
            <a:hlinkClick action="ppaction://hlinksldjump" r:id="rId8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b="1" sz="1200">
              <a:solidFill>
                <a:schemeClr val="accent3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383" name="Google Shape;383;p37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8">
            <a:hlinkClick action="ppaction://hlinksldjump" r:id="rId3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01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89" name="Google Shape;389;p38">
            <a:hlinkClick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03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90" name="Google Shape;390;p38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91" name="Google Shape;391;p38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06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92" name="Google Shape;392;p38">
            <a:hlinkClick action="ppaction://hlinksldjump" r:id="rId4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07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393" name="Google Shape;393;p38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94" name="Google Shape;394;p38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38"/>
          <p:cNvSpPr/>
          <p:nvPr/>
        </p:nvSpPr>
        <p:spPr>
          <a:xfrm>
            <a:off x="4817300" y="1832849"/>
            <a:ext cx="3603600" cy="2303700"/>
          </a:xfrm>
          <a:prstGeom prst="roundRect">
            <a:avLst>
              <a:gd fmla="val 16725" name="adj"/>
            </a:avLst>
          </a:prstGeom>
          <a:solidFill>
            <a:schemeClr val="accent6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98" name="Google Shape;398;p38"/>
          <p:cNvSpPr txBox="1"/>
          <p:nvPr>
            <p:ph idx="4294967295" type="ctrTitle"/>
          </p:nvPr>
        </p:nvSpPr>
        <p:spPr>
          <a:xfrm>
            <a:off x="787250" y="839000"/>
            <a:ext cx="7717500" cy="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05.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2800">
                <a:latin typeface="Manrope"/>
                <a:ea typeface="Manrope"/>
                <a:cs typeface="Manrope"/>
                <a:sym typeface="Manrope"/>
              </a:rPr>
              <a:t>Masīvu šķirošana</a:t>
            </a:r>
            <a:endParaRPr sz="28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99" name="Google Shape;399;p38"/>
          <p:cNvSpPr txBox="1"/>
          <p:nvPr/>
        </p:nvSpPr>
        <p:spPr>
          <a:xfrm>
            <a:off x="671350" y="2043575"/>
            <a:ext cx="3993300" cy="26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8</a:t>
            </a: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. </a:t>
            </a: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Domāju, ka jūs jau uzminējāt, ka masīvus var šķirot ne tikai augošā, bet arī dilstošā secībā! 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To var izdarīt ļoti vienkārši!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Vajag tikai…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400" name="Google Shape;400;p38">
            <a:hlinkClick action="ppaction://hlinksldjump" r:id="rId5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02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401" name="Google Shape;401;p38"/>
          <p:cNvPicPr preferRelativeResize="0"/>
          <p:nvPr/>
        </p:nvPicPr>
        <p:blipFill rotWithShape="1">
          <a:blip r:embed="rId6">
            <a:alphaModFix/>
          </a:blip>
          <a:srcRect b="2619" l="2893" r="4966" t="0"/>
          <a:stretch/>
        </p:blipFill>
        <p:spPr>
          <a:xfrm>
            <a:off x="4951437" y="2109775"/>
            <a:ext cx="3335326" cy="17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8"/>
          <p:cNvPicPr preferRelativeResize="0"/>
          <p:nvPr/>
        </p:nvPicPr>
        <p:blipFill rotWithShape="1">
          <a:blip r:embed="rId7">
            <a:alphaModFix/>
          </a:blip>
          <a:srcRect b="66047" l="57558" r="38075" t="23513"/>
          <a:stretch/>
        </p:blipFill>
        <p:spPr>
          <a:xfrm>
            <a:off x="6930294" y="2532250"/>
            <a:ext cx="158051" cy="187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8">
            <a:hlinkClick action="ppaction://hlinksldjump" r:id="rId8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b="1" sz="1200">
              <a:solidFill>
                <a:schemeClr val="accent3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404" name="Google Shape;404;p38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Google Shape;405;p38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04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9">
            <a:hlinkClick action="ppaction://hlinksldjump" r:id="rId3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01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11" name="Google Shape;411;p39">
            <a:hlinkClick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03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12" name="Google Shape;412;p39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04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13" name="Google Shape;413;p39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14" name="Google Shape;414;p39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06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15" name="Google Shape;415;p39">
            <a:hlinkClick action="ppaction://hlinksldjump" r:id="rId4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07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416" name="Google Shape;416;p39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417" name="Google Shape;417;p3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0" name="Google Shape;420;p39"/>
          <p:cNvSpPr txBox="1"/>
          <p:nvPr>
            <p:ph idx="4294967295" type="ctrTitle"/>
          </p:nvPr>
        </p:nvSpPr>
        <p:spPr>
          <a:xfrm>
            <a:off x="787250" y="839000"/>
            <a:ext cx="7717500" cy="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05.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2800">
                <a:latin typeface="Manrope"/>
                <a:ea typeface="Manrope"/>
                <a:cs typeface="Manrope"/>
                <a:sym typeface="Manrope"/>
              </a:rPr>
              <a:t>Masīvu šķirošana</a:t>
            </a:r>
            <a:endParaRPr sz="28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21" name="Google Shape;421;p39">
            <a:hlinkClick action="ppaction://hlinksldjump" r:id="rId5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02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22" name="Google Shape;422;p39"/>
          <p:cNvSpPr/>
          <p:nvPr/>
        </p:nvSpPr>
        <p:spPr>
          <a:xfrm>
            <a:off x="3081203" y="1811800"/>
            <a:ext cx="5415600" cy="2290200"/>
          </a:xfrm>
          <a:prstGeom prst="roundRect">
            <a:avLst>
              <a:gd fmla="val 16725" name="adj"/>
            </a:avLst>
          </a:prstGeom>
          <a:solidFill>
            <a:schemeClr val="accent6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23" name="Google Shape;423;p39">
            <a:hlinkClick action="ppaction://hlinksldjump" r:id="rId6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b="1" sz="1200">
              <a:solidFill>
                <a:schemeClr val="accent3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424" name="Google Shape;424;p3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25" name="Google Shape;425;p39"/>
          <p:cNvPicPr preferRelativeResize="0"/>
          <p:nvPr/>
        </p:nvPicPr>
        <p:blipFill rotWithShape="1">
          <a:blip r:embed="rId7">
            <a:alphaModFix/>
          </a:blip>
          <a:srcRect b="15321" l="33008" r="30602" t="15973"/>
          <a:stretch/>
        </p:blipFill>
        <p:spPr>
          <a:xfrm>
            <a:off x="5075550" y="2277700"/>
            <a:ext cx="1278900" cy="135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39"/>
          <p:cNvPicPr preferRelativeResize="0"/>
          <p:nvPr/>
        </p:nvPicPr>
        <p:blipFill rotWithShape="1">
          <a:blip r:embed="rId7">
            <a:alphaModFix/>
          </a:blip>
          <a:srcRect b="15321" l="33008" r="30602" t="15973"/>
          <a:stretch/>
        </p:blipFill>
        <p:spPr>
          <a:xfrm flipH="1">
            <a:off x="5075550" y="2277700"/>
            <a:ext cx="1278900" cy="135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22337" y="1904549"/>
            <a:ext cx="4133324" cy="210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0">
            <a:hlinkClick action="ppaction://hlinksldjump" r:id="rId3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01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33" name="Google Shape;433;p40">
            <a:hlinkClick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03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34" name="Google Shape;434;p40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04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35" name="Google Shape;435;p40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36" name="Google Shape;436;p40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06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37" name="Google Shape;437;p40">
            <a:hlinkClick action="ppaction://hlinksldjump" r:id="rId4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07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438" name="Google Shape;438;p4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439" name="Google Shape;439;p4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" name="Google Shape;442;p40"/>
          <p:cNvSpPr txBox="1"/>
          <p:nvPr>
            <p:ph idx="4294967295" type="ctrTitle"/>
          </p:nvPr>
        </p:nvSpPr>
        <p:spPr>
          <a:xfrm>
            <a:off x="787250" y="839000"/>
            <a:ext cx="7717500" cy="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05.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2800">
                <a:latin typeface="Manrope"/>
                <a:ea typeface="Manrope"/>
                <a:cs typeface="Manrope"/>
                <a:sym typeface="Manrope"/>
              </a:rPr>
              <a:t>Masīvu šķirošana</a:t>
            </a:r>
            <a:endParaRPr sz="28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43" name="Google Shape;443;p40">
            <a:hlinkClick action="ppaction://hlinksldjump" r:id="rId5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02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44" name="Google Shape;444;p40"/>
          <p:cNvSpPr/>
          <p:nvPr/>
        </p:nvSpPr>
        <p:spPr>
          <a:xfrm>
            <a:off x="3081201" y="1811800"/>
            <a:ext cx="3384000" cy="2290200"/>
          </a:xfrm>
          <a:prstGeom prst="roundRect">
            <a:avLst>
              <a:gd fmla="val 16725" name="adj"/>
            </a:avLst>
          </a:prstGeom>
          <a:solidFill>
            <a:schemeClr val="accent6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45" name="Google Shape;445;p40">
            <a:hlinkClick action="ppaction://hlinksldjump" r:id="rId6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b="1" sz="1200">
              <a:solidFill>
                <a:schemeClr val="accent3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446" name="Google Shape;446;p4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7" name="Google Shape;447;p40"/>
          <p:cNvPicPr preferRelativeResize="0"/>
          <p:nvPr/>
        </p:nvPicPr>
        <p:blipFill rotWithShape="1">
          <a:blip r:embed="rId7">
            <a:alphaModFix/>
          </a:blip>
          <a:srcRect b="0" l="0" r="2638" t="0"/>
          <a:stretch/>
        </p:blipFill>
        <p:spPr>
          <a:xfrm>
            <a:off x="3135512" y="2176625"/>
            <a:ext cx="3275375" cy="1712951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40"/>
          <p:cNvSpPr txBox="1"/>
          <p:nvPr/>
        </p:nvSpPr>
        <p:spPr>
          <a:xfrm>
            <a:off x="442750" y="1814975"/>
            <a:ext cx="2485800" cy="26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9. Tieši tā! 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Viss, kas jums ir jādara, ir jānomaina zīme "vairāk" pret zīmi "mazāk"!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Tagad masīvs ir sakārtots dilstošā secībā!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449" name="Google Shape;449;p40"/>
          <p:cNvSpPr/>
          <p:nvPr/>
        </p:nvSpPr>
        <p:spPr>
          <a:xfrm>
            <a:off x="6584850" y="1811800"/>
            <a:ext cx="1054800" cy="2290200"/>
          </a:xfrm>
          <a:prstGeom prst="roundRect">
            <a:avLst>
              <a:gd fmla="val 20001" name="adj"/>
            </a:avLst>
          </a:prstGeom>
          <a:solidFill>
            <a:srgbClr val="000000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450" name="Google Shape;450;p40"/>
          <p:cNvPicPr preferRelativeResize="0"/>
          <p:nvPr/>
        </p:nvPicPr>
        <p:blipFill rotWithShape="1">
          <a:blip r:embed="rId8">
            <a:alphaModFix/>
          </a:blip>
          <a:srcRect b="9909" l="0" r="36988" t="0"/>
          <a:stretch/>
        </p:blipFill>
        <p:spPr>
          <a:xfrm>
            <a:off x="6780975" y="1925875"/>
            <a:ext cx="635250" cy="200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40"/>
          <p:cNvSpPr txBox="1"/>
          <p:nvPr/>
        </p:nvSpPr>
        <p:spPr>
          <a:xfrm>
            <a:off x="6453457" y="1540323"/>
            <a:ext cx="13176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Rezultāts:</a:t>
            </a:r>
            <a:endParaRPr sz="13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1">
            <a:hlinkClick action="ppaction://hlinksldjump" r:id="rId3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01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57" name="Google Shape;457;p41">
            <a:hlinkClick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03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58" name="Google Shape;458;p41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59" name="Google Shape;459;p41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06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60" name="Google Shape;460;p41">
            <a:hlinkClick action="ppaction://hlinksldjump" r:id="rId4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07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461" name="Google Shape;461;p4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462" name="Google Shape;462;p4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Google Shape;465;p41"/>
          <p:cNvSpPr/>
          <p:nvPr/>
        </p:nvSpPr>
        <p:spPr>
          <a:xfrm>
            <a:off x="3505049" y="1684000"/>
            <a:ext cx="2133900" cy="2937600"/>
          </a:xfrm>
          <a:prstGeom prst="roundRect">
            <a:avLst>
              <a:gd fmla="val 16725" name="adj"/>
            </a:avLst>
          </a:prstGeom>
          <a:solidFill>
            <a:schemeClr val="accent6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66" name="Google Shape;466;p41"/>
          <p:cNvSpPr txBox="1"/>
          <p:nvPr>
            <p:ph idx="4294967295" type="ctrTitle"/>
          </p:nvPr>
        </p:nvSpPr>
        <p:spPr>
          <a:xfrm>
            <a:off x="787250" y="839000"/>
            <a:ext cx="1404300" cy="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06.</a:t>
            </a:r>
            <a:endParaRPr sz="28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67" name="Google Shape;467;p41"/>
          <p:cNvSpPr txBox="1"/>
          <p:nvPr/>
        </p:nvSpPr>
        <p:spPr>
          <a:xfrm>
            <a:off x="1990350" y="989574"/>
            <a:ext cx="51633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Lieliski! Tagad aplūkosim iegūto kodu un vēlreiz to </a:t>
            </a:r>
            <a:r>
              <a:rPr i="1"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pārrunāsim</a:t>
            </a: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!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468" name="Google Shape;468;p41">
            <a:hlinkClick action="ppaction://hlinksldjump" r:id="rId5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02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69" name="Google Shape;469;p41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04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70" name="Google Shape;470;p41">
            <a:hlinkClick action="ppaction://hlinksldjump" r:id="rId6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06</a:t>
            </a:r>
            <a:endParaRPr b="1" sz="1200">
              <a:solidFill>
                <a:schemeClr val="accent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471" name="Google Shape;471;p4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72" name="Google Shape;472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99313" y="1792200"/>
            <a:ext cx="1745375" cy="272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Google Shape;477;p42"/>
          <p:cNvPicPr preferRelativeResize="0"/>
          <p:nvPr/>
        </p:nvPicPr>
        <p:blipFill rotWithShape="1">
          <a:blip r:embed="rId3">
            <a:alphaModFix/>
          </a:blip>
          <a:srcRect b="0" l="0" r="0" t="497"/>
          <a:stretch/>
        </p:blipFill>
        <p:spPr>
          <a:xfrm>
            <a:off x="927778" y="345525"/>
            <a:ext cx="2867650" cy="4435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8" name="Google Shape;478;p42"/>
          <p:cNvCxnSpPr/>
          <p:nvPr/>
        </p:nvCxnSpPr>
        <p:spPr>
          <a:xfrm>
            <a:off x="2482900" y="908250"/>
            <a:ext cx="1545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9" name="Google Shape;479;p42"/>
          <p:cNvSpPr txBox="1"/>
          <p:nvPr/>
        </p:nvSpPr>
        <p:spPr>
          <a:xfrm>
            <a:off x="4112900" y="735450"/>
            <a:ext cx="3607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1.</a:t>
            </a:r>
            <a:r>
              <a:rPr lang="en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</a:t>
            </a:r>
            <a:r>
              <a:rPr lang="en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Izveidojam viendimansiju masīvu</a:t>
            </a:r>
            <a:endParaRPr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cxnSp>
        <p:nvCxnSpPr>
          <p:cNvPr id="480" name="Google Shape;480;p42"/>
          <p:cNvCxnSpPr/>
          <p:nvPr/>
        </p:nvCxnSpPr>
        <p:spPr>
          <a:xfrm>
            <a:off x="2452700" y="1262631"/>
            <a:ext cx="1575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1" name="Google Shape;481;p42"/>
          <p:cNvSpPr txBox="1"/>
          <p:nvPr/>
        </p:nvSpPr>
        <p:spPr>
          <a:xfrm>
            <a:off x="4112900" y="1089831"/>
            <a:ext cx="3607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2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.</a:t>
            </a:r>
            <a:r>
              <a:rPr lang="en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Masīvu </a:t>
            </a:r>
            <a:r>
              <a:rPr lang="en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attēlošana </a:t>
            </a:r>
            <a:r>
              <a:rPr lang="en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izmanojot ciklu “for”</a:t>
            </a:r>
            <a:endParaRPr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cxnSp>
        <p:nvCxnSpPr>
          <p:cNvPr id="482" name="Google Shape;482;p42"/>
          <p:cNvCxnSpPr/>
          <p:nvPr/>
        </p:nvCxnSpPr>
        <p:spPr>
          <a:xfrm>
            <a:off x="2005025" y="1681975"/>
            <a:ext cx="2022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3" name="Google Shape;483;p42"/>
          <p:cNvSpPr txBox="1"/>
          <p:nvPr/>
        </p:nvSpPr>
        <p:spPr>
          <a:xfrm>
            <a:off x="4112900" y="1509175"/>
            <a:ext cx="3607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3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.</a:t>
            </a:r>
            <a:r>
              <a:rPr lang="en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Samainījam masīva elementus</a:t>
            </a:r>
            <a:endParaRPr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cxnSp>
        <p:nvCxnSpPr>
          <p:cNvPr id="484" name="Google Shape;484;p42"/>
          <p:cNvCxnSpPr/>
          <p:nvPr/>
        </p:nvCxnSpPr>
        <p:spPr>
          <a:xfrm>
            <a:off x="2400300" y="2216463"/>
            <a:ext cx="1627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5" name="Google Shape;485;p42"/>
          <p:cNvSpPr txBox="1"/>
          <p:nvPr/>
        </p:nvSpPr>
        <p:spPr>
          <a:xfrm>
            <a:off x="4112900" y="2043663"/>
            <a:ext cx="3607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4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.</a:t>
            </a:r>
            <a:r>
              <a:rPr lang="en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Masīvu </a:t>
            </a:r>
            <a:r>
              <a:rPr lang="en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attēlošana </a:t>
            </a:r>
            <a:r>
              <a:rPr lang="en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pēc mainīšanas</a:t>
            </a:r>
            <a:endParaRPr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cxnSp>
        <p:nvCxnSpPr>
          <p:cNvPr id="486" name="Google Shape;486;p42"/>
          <p:cNvCxnSpPr/>
          <p:nvPr/>
        </p:nvCxnSpPr>
        <p:spPr>
          <a:xfrm>
            <a:off x="2724775" y="2867947"/>
            <a:ext cx="1303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7" name="Google Shape;487;p42"/>
          <p:cNvSpPr txBox="1"/>
          <p:nvPr/>
        </p:nvSpPr>
        <p:spPr>
          <a:xfrm>
            <a:off x="4112900" y="2695150"/>
            <a:ext cx="3607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5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.</a:t>
            </a:r>
            <a:r>
              <a:rPr lang="en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Sašķirojam</a:t>
            </a:r>
            <a:r>
              <a:rPr lang="en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masīvu augošā secībā</a:t>
            </a:r>
            <a:endParaRPr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cxnSp>
        <p:nvCxnSpPr>
          <p:cNvPr id="488" name="Google Shape;488;p42"/>
          <p:cNvCxnSpPr/>
          <p:nvPr/>
        </p:nvCxnSpPr>
        <p:spPr>
          <a:xfrm>
            <a:off x="2490800" y="3375425"/>
            <a:ext cx="1537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" name="Google Shape;489;p42"/>
          <p:cNvSpPr txBox="1"/>
          <p:nvPr/>
        </p:nvSpPr>
        <p:spPr>
          <a:xfrm>
            <a:off x="4112900" y="3202625"/>
            <a:ext cx="4476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6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.</a:t>
            </a:r>
            <a:r>
              <a:rPr lang="en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Masīvu attēlošana  pēc šķirošanas augošā secībā</a:t>
            </a:r>
            <a:endParaRPr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cxnSp>
        <p:nvCxnSpPr>
          <p:cNvPr id="490" name="Google Shape;490;p42"/>
          <p:cNvCxnSpPr/>
          <p:nvPr/>
        </p:nvCxnSpPr>
        <p:spPr>
          <a:xfrm>
            <a:off x="2709875" y="3919588"/>
            <a:ext cx="1318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1" name="Google Shape;491;p42"/>
          <p:cNvSpPr txBox="1"/>
          <p:nvPr/>
        </p:nvSpPr>
        <p:spPr>
          <a:xfrm>
            <a:off x="4112900" y="3746788"/>
            <a:ext cx="3607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5. </a:t>
            </a:r>
            <a:r>
              <a:rPr lang="en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Sašķirojam masīvu dilstošā secībā</a:t>
            </a:r>
            <a:endParaRPr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cxnSp>
        <p:nvCxnSpPr>
          <p:cNvPr id="492" name="Google Shape;492;p42"/>
          <p:cNvCxnSpPr/>
          <p:nvPr/>
        </p:nvCxnSpPr>
        <p:spPr>
          <a:xfrm>
            <a:off x="2418725" y="4512143"/>
            <a:ext cx="1609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3" name="Google Shape;493;p42"/>
          <p:cNvSpPr txBox="1"/>
          <p:nvPr/>
        </p:nvSpPr>
        <p:spPr>
          <a:xfrm>
            <a:off x="4112900" y="4287950"/>
            <a:ext cx="45588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6.</a:t>
            </a:r>
            <a:r>
              <a:rPr lang="en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Masīvu </a:t>
            </a:r>
            <a:r>
              <a:rPr lang="en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attēlošana </a:t>
            </a:r>
            <a:r>
              <a:rPr lang="en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pēc šķirošanas </a:t>
            </a:r>
            <a:r>
              <a:rPr lang="en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dilstošā secībā</a:t>
            </a:r>
            <a:endParaRPr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grpSp>
        <p:nvGrpSpPr>
          <p:cNvPr id="494" name="Google Shape;494;p42"/>
          <p:cNvGrpSpPr/>
          <p:nvPr/>
        </p:nvGrpSpPr>
        <p:grpSpPr>
          <a:xfrm>
            <a:off x="2640875" y="3657600"/>
            <a:ext cx="69000" cy="533400"/>
            <a:chOff x="2659925" y="3657600"/>
            <a:chExt cx="69000" cy="533400"/>
          </a:xfrm>
        </p:grpSpPr>
        <p:cxnSp>
          <p:nvCxnSpPr>
            <p:cNvPr id="495" name="Google Shape;495;p42"/>
            <p:cNvCxnSpPr/>
            <p:nvPr/>
          </p:nvCxnSpPr>
          <p:spPr>
            <a:xfrm rot="10800000">
              <a:off x="2724775" y="3657600"/>
              <a:ext cx="0" cy="5334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6" name="Google Shape;496;p42"/>
            <p:cNvCxnSpPr/>
            <p:nvPr/>
          </p:nvCxnSpPr>
          <p:spPr>
            <a:xfrm rot="10800000">
              <a:off x="2659925" y="4186250"/>
              <a:ext cx="69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" name="Google Shape;497;p42"/>
            <p:cNvCxnSpPr/>
            <p:nvPr/>
          </p:nvCxnSpPr>
          <p:spPr>
            <a:xfrm rot="10800000">
              <a:off x="2659925" y="3657600"/>
              <a:ext cx="69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98" name="Google Shape;498;p42"/>
          <p:cNvGrpSpPr/>
          <p:nvPr/>
        </p:nvGrpSpPr>
        <p:grpSpPr>
          <a:xfrm>
            <a:off x="2427175" y="3276609"/>
            <a:ext cx="69000" cy="209626"/>
            <a:chOff x="2659925" y="3657600"/>
            <a:chExt cx="69000" cy="533400"/>
          </a:xfrm>
        </p:grpSpPr>
        <p:cxnSp>
          <p:nvCxnSpPr>
            <p:cNvPr id="499" name="Google Shape;499;p42"/>
            <p:cNvCxnSpPr/>
            <p:nvPr/>
          </p:nvCxnSpPr>
          <p:spPr>
            <a:xfrm rot="10800000">
              <a:off x="2724775" y="3657600"/>
              <a:ext cx="0" cy="5334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42"/>
            <p:cNvCxnSpPr/>
            <p:nvPr/>
          </p:nvCxnSpPr>
          <p:spPr>
            <a:xfrm rot="10800000">
              <a:off x="2659925" y="4186250"/>
              <a:ext cx="69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42"/>
            <p:cNvCxnSpPr/>
            <p:nvPr/>
          </p:nvCxnSpPr>
          <p:spPr>
            <a:xfrm rot="10800000">
              <a:off x="2659925" y="3657600"/>
              <a:ext cx="69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02" name="Google Shape;502;p42"/>
          <p:cNvGrpSpPr/>
          <p:nvPr/>
        </p:nvGrpSpPr>
        <p:grpSpPr>
          <a:xfrm>
            <a:off x="2655775" y="2525241"/>
            <a:ext cx="69000" cy="689420"/>
            <a:chOff x="2659925" y="3657600"/>
            <a:chExt cx="69000" cy="533400"/>
          </a:xfrm>
        </p:grpSpPr>
        <p:cxnSp>
          <p:nvCxnSpPr>
            <p:cNvPr id="503" name="Google Shape;503;p42"/>
            <p:cNvCxnSpPr/>
            <p:nvPr/>
          </p:nvCxnSpPr>
          <p:spPr>
            <a:xfrm rot="10800000">
              <a:off x="2724775" y="3657600"/>
              <a:ext cx="0" cy="5334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42"/>
            <p:cNvCxnSpPr/>
            <p:nvPr/>
          </p:nvCxnSpPr>
          <p:spPr>
            <a:xfrm rot="10800000">
              <a:off x="2659925" y="4186250"/>
              <a:ext cx="69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42"/>
            <p:cNvCxnSpPr/>
            <p:nvPr/>
          </p:nvCxnSpPr>
          <p:spPr>
            <a:xfrm rot="10800000">
              <a:off x="2659925" y="3657600"/>
              <a:ext cx="69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06" name="Google Shape;506;p42"/>
          <p:cNvGrpSpPr/>
          <p:nvPr/>
        </p:nvGrpSpPr>
        <p:grpSpPr>
          <a:xfrm>
            <a:off x="2331300" y="2083334"/>
            <a:ext cx="69000" cy="271554"/>
            <a:chOff x="2659925" y="3657600"/>
            <a:chExt cx="69000" cy="533400"/>
          </a:xfrm>
        </p:grpSpPr>
        <p:cxnSp>
          <p:nvCxnSpPr>
            <p:cNvPr id="507" name="Google Shape;507;p42"/>
            <p:cNvCxnSpPr/>
            <p:nvPr/>
          </p:nvCxnSpPr>
          <p:spPr>
            <a:xfrm rot="10800000">
              <a:off x="2724775" y="3657600"/>
              <a:ext cx="0" cy="5334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" name="Google Shape;508;p42"/>
            <p:cNvCxnSpPr/>
            <p:nvPr/>
          </p:nvCxnSpPr>
          <p:spPr>
            <a:xfrm rot="10800000">
              <a:off x="2659925" y="4186250"/>
              <a:ext cx="69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Google Shape;509;p42"/>
            <p:cNvCxnSpPr/>
            <p:nvPr/>
          </p:nvCxnSpPr>
          <p:spPr>
            <a:xfrm rot="10800000">
              <a:off x="2659925" y="3657600"/>
              <a:ext cx="69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0" name="Google Shape;510;p42"/>
          <p:cNvGrpSpPr/>
          <p:nvPr/>
        </p:nvGrpSpPr>
        <p:grpSpPr>
          <a:xfrm>
            <a:off x="1936025" y="1440575"/>
            <a:ext cx="69000" cy="485821"/>
            <a:chOff x="2659925" y="3657600"/>
            <a:chExt cx="69000" cy="533400"/>
          </a:xfrm>
        </p:grpSpPr>
        <p:cxnSp>
          <p:nvCxnSpPr>
            <p:cNvPr id="511" name="Google Shape;511;p42"/>
            <p:cNvCxnSpPr/>
            <p:nvPr/>
          </p:nvCxnSpPr>
          <p:spPr>
            <a:xfrm rot="10800000">
              <a:off x="2724775" y="3657600"/>
              <a:ext cx="0" cy="5334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42"/>
            <p:cNvCxnSpPr/>
            <p:nvPr/>
          </p:nvCxnSpPr>
          <p:spPr>
            <a:xfrm rot="10800000">
              <a:off x="2659925" y="4186250"/>
              <a:ext cx="69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42"/>
            <p:cNvCxnSpPr/>
            <p:nvPr/>
          </p:nvCxnSpPr>
          <p:spPr>
            <a:xfrm rot="10800000">
              <a:off x="2659925" y="3657600"/>
              <a:ext cx="69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4" name="Google Shape;514;p42"/>
          <p:cNvGrpSpPr/>
          <p:nvPr/>
        </p:nvGrpSpPr>
        <p:grpSpPr>
          <a:xfrm>
            <a:off x="2386075" y="1133405"/>
            <a:ext cx="69000" cy="271554"/>
            <a:chOff x="2659925" y="3657600"/>
            <a:chExt cx="69000" cy="533400"/>
          </a:xfrm>
        </p:grpSpPr>
        <p:cxnSp>
          <p:nvCxnSpPr>
            <p:cNvPr id="515" name="Google Shape;515;p42"/>
            <p:cNvCxnSpPr/>
            <p:nvPr/>
          </p:nvCxnSpPr>
          <p:spPr>
            <a:xfrm rot="10800000">
              <a:off x="2724775" y="3657600"/>
              <a:ext cx="0" cy="5334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42"/>
            <p:cNvCxnSpPr/>
            <p:nvPr/>
          </p:nvCxnSpPr>
          <p:spPr>
            <a:xfrm rot="10800000">
              <a:off x="2659925" y="4186250"/>
              <a:ext cx="69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7" name="Google Shape;517;p42"/>
            <p:cNvCxnSpPr/>
            <p:nvPr/>
          </p:nvCxnSpPr>
          <p:spPr>
            <a:xfrm rot="10800000">
              <a:off x="2659925" y="3657600"/>
              <a:ext cx="69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8" name="Google Shape;518;p42"/>
          <p:cNvGrpSpPr/>
          <p:nvPr/>
        </p:nvGrpSpPr>
        <p:grpSpPr>
          <a:xfrm>
            <a:off x="2418725" y="826438"/>
            <a:ext cx="69000" cy="184770"/>
            <a:chOff x="2659925" y="3657600"/>
            <a:chExt cx="69000" cy="533400"/>
          </a:xfrm>
        </p:grpSpPr>
        <p:cxnSp>
          <p:nvCxnSpPr>
            <p:cNvPr id="519" name="Google Shape;519;p42"/>
            <p:cNvCxnSpPr/>
            <p:nvPr/>
          </p:nvCxnSpPr>
          <p:spPr>
            <a:xfrm rot="10800000">
              <a:off x="2724775" y="3657600"/>
              <a:ext cx="0" cy="5334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0" name="Google Shape;520;p42"/>
            <p:cNvCxnSpPr/>
            <p:nvPr/>
          </p:nvCxnSpPr>
          <p:spPr>
            <a:xfrm rot="10800000">
              <a:off x="2659925" y="4186250"/>
              <a:ext cx="69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1" name="Google Shape;521;p42"/>
            <p:cNvCxnSpPr/>
            <p:nvPr/>
          </p:nvCxnSpPr>
          <p:spPr>
            <a:xfrm rot="10800000">
              <a:off x="2659925" y="3657600"/>
              <a:ext cx="69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2" name="Google Shape;522;p42"/>
          <p:cNvGrpSpPr/>
          <p:nvPr/>
        </p:nvGrpSpPr>
        <p:grpSpPr>
          <a:xfrm>
            <a:off x="2358175" y="4382727"/>
            <a:ext cx="69000" cy="259552"/>
            <a:chOff x="2659925" y="3657600"/>
            <a:chExt cx="69000" cy="533400"/>
          </a:xfrm>
        </p:grpSpPr>
        <p:cxnSp>
          <p:nvCxnSpPr>
            <p:cNvPr id="523" name="Google Shape;523;p42"/>
            <p:cNvCxnSpPr/>
            <p:nvPr/>
          </p:nvCxnSpPr>
          <p:spPr>
            <a:xfrm rot="10800000">
              <a:off x="2724775" y="3657600"/>
              <a:ext cx="0" cy="5334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4" name="Google Shape;524;p42"/>
            <p:cNvCxnSpPr/>
            <p:nvPr/>
          </p:nvCxnSpPr>
          <p:spPr>
            <a:xfrm rot="10800000">
              <a:off x="2659925" y="4186250"/>
              <a:ext cx="69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5" name="Google Shape;525;p42"/>
            <p:cNvCxnSpPr/>
            <p:nvPr/>
          </p:nvCxnSpPr>
          <p:spPr>
            <a:xfrm rot="10800000">
              <a:off x="2659925" y="3657600"/>
              <a:ext cx="69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3">
            <a:hlinkClick action="ppaction://hlinksldjump" r:id="rId3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01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31" name="Google Shape;531;p43">
            <a:hlinkClick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03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32" name="Google Shape;532;p43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33" name="Google Shape;533;p43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06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34" name="Google Shape;534;p43">
            <a:hlinkClick action="ppaction://hlinksldjump" r:id="rId4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07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535" name="Google Shape;535;p4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536" name="Google Shape;536;p4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9" name="Google Shape;539;p43"/>
          <p:cNvSpPr txBox="1"/>
          <p:nvPr/>
        </p:nvSpPr>
        <p:spPr>
          <a:xfrm>
            <a:off x="3871950" y="802034"/>
            <a:ext cx="14001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Rezultāts: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540" name="Google Shape;540;p43">
            <a:hlinkClick action="ppaction://hlinksldjump" r:id="rId5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02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41" name="Google Shape;541;p43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04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42" name="Google Shape;542;p43">
            <a:hlinkClick action="ppaction://hlinksldjump" r:id="rId6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06</a:t>
            </a:r>
            <a:endParaRPr b="1" sz="1200">
              <a:solidFill>
                <a:schemeClr val="accent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543" name="Google Shape;543;p4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4" name="Google Shape;544;p43"/>
          <p:cNvSpPr/>
          <p:nvPr/>
        </p:nvSpPr>
        <p:spPr>
          <a:xfrm>
            <a:off x="3166750" y="1199298"/>
            <a:ext cx="2810511" cy="3543771"/>
          </a:xfrm>
          <a:prstGeom prst="roundRect">
            <a:avLst>
              <a:gd fmla="val 6361" name="adj"/>
            </a:avLst>
          </a:prstGeom>
          <a:solidFill>
            <a:srgbClr val="000000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545" name="Google Shape;545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65624" y="1251500"/>
            <a:ext cx="2412752" cy="3439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4">
            <a:hlinkClick action="ppaction://hlinksldjump" r:id="rId3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01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51" name="Google Shape;551;p44">
            <a:hlinkClick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03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52" name="Google Shape;552;p44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53" name="Google Shape;553;p44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06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54" name="Google Shape;554;p44">
            <a:hlinkClick action="ppaction://hlinksldjump" r:id="rId4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07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555" name="Google Shape;555;p44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556" name="Google Shape;556;p44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4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4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Google Shape;559;p44"/>
          <p:cNvSpPr/>
          <p:nvPr/>
        </p:nvSpPr>
        <p:spPr>
          <a:xfrm>
            <a:off x="5711861" y="1255350"/>
            <a:ext cx="2133900" cy="2937600"/>
          </a:xfrm>
          <a:prstGeom prst="roundRect">
            <a:avLst>
              <a:gd fmla="val 16725" name="adj"/>
            </a:avLst>
          </a:prstGeom>
          <a:solidFill>
            <a:schemeClr val="accent6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60" name="Google Shape;560;p44"/>
          <p:cNvSpPr txBox="1"/>
          <p:nvPr/>
        </p:nvSpPr>
        <p:spPr>
          <a:xfrm>
            <a:off x="1298238" y="1255350"/>
            <a:ext cx="4317300" cy="29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Tagad apskatīsim programmas kodu piemēru, kur lietotājs ievada N skaitu vārdu, kas tiek ievietoti viendimensiju masīvā. 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Pēc tam šis masīvs tiek sakārtots dilstošā secībā pēc burtu skaita vārdos. Un beigas programma izdruka </a:t>
            </a: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sakārtotu </a:t>
            </a: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masīvu.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561" name="Google Shape;561;p44">
            <a:hlinkClick action="ppaction://hlinksldjump" r:id="rId5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02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62" name="Google Shape;562;p44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04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63" name="Google Shape;563;p44">
            <a:hlinkClick action="ppaction://hlinksldjump" r:id="rId6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06</a:t>
            </a:r>
            <a:endParaRPr b="1" sz="1200">
              <a:solidFill>
                <a:schemeClr val="accent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564" name="Google Shape;564;p44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65" name="Google Shape;565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89438" y="1427963"/>
            <a:ext cx="1778724" cy="25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>
            <a:hlinkClick action="ppaction://hlinksldjump" r:id="rId3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02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48" name="Google Shape;148;p27">
            <a:hlinkClick/>
          </p:cNvPr>
          <p:cNvSpPr/>
          <p:nvPr/>
        </p:nvSpPr>
        <p:spPr>
          <a:xfrm>
            <a:off x="31567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03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49" name="Google Shape;149;p27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04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50" name="Google Shape;150;p27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51" name="Google Shape;151;p27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06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52" name="Google Shape;152;p27">
            <a:hlinkClick action="ppaction://hlinksldjump" r:id="rId4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07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53" name="Google Shape;153;p27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01</a:t>
            </a:r>
            <a:endParaRPr b="1" sz="1200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54" name="Google Shape;154;p27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55" name="Google Shape;155;p27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8" name="Google Shape;158;p27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1309175" y="1826600"/>
            <a:ext cx="5103000" cy="8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nrope"/>
                <a:ea typeface="Manrope"/>
                <a:cs typeface="Manrope"/>
                <a:sym typeface="Manrope"/>
              </a:rPr>
              <a:t>Viendimensiju masīvu</a:t>
            </a:r>
            <a:r>
              <a:rPr lang="en"/>
              <a:t> var iedomāties kā </a:t>
            </a:r>
            <a:r>
              <a:rPr b="1" lang="en">
                <a:latin typeface="Manrope"/>
                <a:ea typeface="Manrope"/>
                <a:cs typeface="Manrope"/>
                <a:sym typeface="Manrope"/>
              </a:rPr>
              <a:t>plauktu </a:t>
            </a:r>
            <a:r>
              <a:rPr lang="en"/>
              <a:t>ar nodalījumiem, kas izkārtoti vienā rindā, kurā var ievietot </a:t>
            </a:r>
            <a:r>
              <a:rPr b="1" lang="en">
                <a:latin typeface="Manrope"/>
                <a:ea typeface="Manrope"/>
                <a:cs typeface="Manrope"/>
                <a:sym typeface="Manrope"/>
              </a:rPr>
              <a:t>viena tipa</a:t>
            </a:r>
            <a:r>
              <a:rPr lang="en"/>
              <a:t> datus. </a:t>
            </a:r>
            <a:endParaRPr/>
          </a:p>
        </p:txBody>
      </p:sp>
      <p:sp>
        <p:nvSpPr>
          <p:cNvPr id="160" name="Google Shape;160;p27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588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AutoNum type="arabicPeriod"/>
            </a:pPr>
            <a:r>
              <a:rPr lang="en"/>
              <a:t>Kas ir viendimensiju massīvs?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1309195" y="2967466"/>
            <a:ext cx="5103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Dati šajā plauktā tiek izvietoti </a:t>
            </a:r>
            <a:r>
              <a:rPr b="1" lang="en">
                <a:latin typeface="Manrope"/>
                <a:ea typeface="Manrope"/>
                <a:cs typeface="Manrope"/>
                <a:sym typeface="Manrope"/>
              </a:rPr>
              <a:t>secīgi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, un </a:t>
            </a:r>
            <a:r>
              <a:rPr b="1" lang="en">
                <a:latin typeface="Manrope"/>
                <a:ea typeface="Manrope"/>
                <a:cs typeface="Manrope"/>
                <a:sym typeface="Manrope"/>
              </a:rPr>
              <a:t>katram elementam ir savs indekss, sākot no nulles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. Tātad, ja mēs vēlamies paņemt masīva </a:t>
            </a:r>
            <a:r>
              <a:rPr b="1" lang="en">
                <a:latin typeface="Manrope"/>
                <a:ea typeface="Manrope"/>
                <a:cs typeface="Manrope"/>
                <a:sym typeface="Manrope"/>
              </a:rPr>
              <a:t>ceturto elementu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, tā </a:t>
            </a:r>
            <a:r>
              <a:rPr b="1" lang="en">
                <a:latin typeface="Manrope"/>
                <a:ea typeface="Manrope"/>
                <a:cs typeface="Manrope"/>
                <a:sym typeface="Manrope"/>
              </a:rPr>
              <a:t>indekss 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būs </a:t>
            </a:r>
            <a:r>
              <a:rPr b="1" lang="en">
                <a:latin typeface="Manrope"/>
                <a:ea typeface="Manrope"/>
                <a:cs typeface="Manrope"/>
                <a:sym typeface="Manrope"/>
              </a:rPr>
              <a:t>3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.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 rotWithShape="1">
          <a:blip r:embed="rId5">
            <a:alphaModFix/>
          </a:blip>
          <a:srcRect b="5360" l="36689" r="40704" t="5297"/>
          <a:stretch/>
        </p:blipFill>
        <p:spPr>
          <a:xfrm flipH="1">
            <a:off x="6614599" y="1713100"/>
            <a:ext cx="917282" cy="271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" name="Google Shape;5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666" y="342400"/>
            <a:ext cx="3046813" cy="4440524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45"/>
          <p:cNvSpPr txBox="1"/>
          <p:nvPr/>
        </p:nvSpPr>
        <p:spPr>
          <a:xfrm>
            <a:off x="4112900" y="1125459"/>
            <a:ext cx="3607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1.</a:t>
            </a:r>
            <a:r>
              <a:rPr lang="en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Lietotājs ievada </a:t>
            </a:r>
            <a:r>
              <a:rPr lang="en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vārdu skaitu</a:t>
            </a:r>
            <a:endParaRPr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572" name="Google Shape;572;p45"/>
          <p:cNvSpPr txBox="1"/>
          <p:nvPr/>
        </p:nvSpPr>
        <p:spPr>
          <a:xfrm>
            <a:off x="4112900" y="1516550"/>
            <a:ext cx="37203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2.</a:t>
            </a:r>
            <a:r>
              <a:rPr lang="en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</a:t>
            </a:r>
            <a:r>
              <a:rPr lang="en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Tiek izveidots masīvs "vardi" ar izmēru "N", lai saglabātu lietotāja ievadītos vārdus</a:t>
            </a:r>
            <a:endParaRPr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573" name="Google Shape;573;p45"/>
          <p:cNvSpPr txBox="1"/>
          <p:nvPr/>
        </p:nvSpPr>
        <p:spPr>
          <a:xfrm>
            <a:off x="4112900" y="1989215"/>
            <a:ext cx="36072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3.</a:t>
            </a:r>
            <a:r>
              <a:rPr lang="en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“</a:t>
            </a:r>
            <a:r>
              <a:rPr lang="en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for” ciklā lietotājam tiek lūgts ievadīt vārdus, kas tiek saglabāti masīvā “vardi”</a:t>
            </a:r>
            <a:endParaRPr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574" name="Google Shape;574;p45"/>
          <p:cNvSpPr txBox="1"/>
          <p:nvPr/>
        </p:nvSpPr>
        <p:spPr>
          <a:xfrm>
            <a:off x="4112900" y="2752300"/>
            <a:ext cx="3607200" cy="10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4.</a:t>
            </a:r>
            <a:r>
              <a:rPr lang="en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“f</a:t>
            </a:r>
            <a:r>
              <a:rPr lang="en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or” cikls salīdzina pašreizējā vārda garumu ar nākamā vārda garumu un, ja nepieciešams, apmaina tos tā, lai vārdi ar vairāk simboliem " paceltos" uz masīva sākumu</a:t>
            </a:r>
            <a:endParaRPr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575" name="Google Shape;575;p45"/>
          <p:cNvSpPr txBox="1"/>
          <p:nvPr/>
        </p:nvSpPr>
        <p:spPr>
          <a:xfrm>
            <a:off x="4112900" y="4104850"/>
            <a:ext cx="3781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5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.</a:t>
            </a:r>
            <a:r>
              <a:rPr lang="en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Masīvu attēlošana pēc šķirošanas dilstošā secībā</a:t>
            </a:r>
            <a:endParaRPr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576" name="Google Shape;576;p45"/>
          <p:cNvGrpSpPr/>
          <p:nvPr/>
        </p:nvGrpSpPr>
        <p:grpSpPr>
          <a:xfrm>
            <a:off x="1737234" y="1608656"/>
            <a:ext cx="2332422" cy="184751"/>
            <a:chOff x="2427175" y="815863"/>
            <a:chExt cx="1608345" cy="184770"/>
          </a:xfrm>
        </p:grpSpPr>
        <p:cxnSp>
          <p:nvCxnSpPr>
            <p:cNvPr id="577" name="Google Shape;577;p45"/>
            <p:cNvCxnSpPr/>
            <p:nvPr/>
          </p:nvCxnSpPr>
          <p:spPr>
            <a:xfrm>
              <a:off x="2490520" y="908250"/>
              <a:ext cx="1545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78" name="Google Shape;578;p45"/>
            <p:cNvGrpSpPr/>
            <p:nvPr/>
          </p:nvGrpSpPr>
          <p:grpSpPr>
            <a:xfrm>
              <a:off x="2427175" y="815863"/>
              <a:ext cx="69000" cy="184770"/>
              <a:chOff x="2659925" y="3657600"/>
              <a:chExt cx="69000" cy="533400"/>
            </a:xfrm>
          </p:grpSpPr>
          <p:cxnSp>
            <p:nvCxnSpPr>
              <p:cNvPr id="579" name="Google Shape;579;p45"/>
              <p:cNvCxnSpPr/>
              <p:nvPr/>
            </p:nvCxnSpPr>
            <p:spPr>
              <a:xfrm rot="10800000">
                <a:off x="2724775" y="3657600"/>
                <a:ext cx="0" cy="5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0" name="Google Shape;580;p45"/>
              <p:cNvCxnSpPr/>
              <p:nvPr/>
            </p:nvCxnSpPr>
            <p:spPr>
              <a:xfrm rot="10800000">
                <a:off x="2659925" y="4186250"/>
                <a:ext cx="69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1" name="Google Shape;581;p45"/>
              <p:cNvCxnSpPr/>
              <p:nvPr/>
            </p:nvCxnSpPr>
            <p:spPr>
              <a:xfrm rot="10800000">
                <a:off x="2659925" y="3657600"/>
                <a:ext cx="69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82" name="Google Shape;582;p45"/>
          <p:cNvGrpSpPr/>
          <p:nvPr/>
        </p:nvGrpSpPr>
        <p:grpSpPr>
          <a:xfrm>
            <a:off x="2807878" y="1878319"/>
            <a:ext cx="1261586" cy="582949"/>
            <a:chOff x="2427175" y="815863"/>
            <a:chExt cx="1608345" cy="184770"/>
          </a:xfrm>
        </p:grpSpPr>
        <p:cxnSp>
          <p:nvCxnSpPr>
            <p:cNvPr id="583" name="Google Shape;583;p45"/>
            <p:cNvCxnSpPr/>
            <p:nvPr/>
          </p:nvCxnSpPr>
          <p:spPr>
            <a:xfrm>
              <a:off x="2490520" y="908250"/>
              <a:ext cx="1545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84" name="Google Shape;584;p45"/>
            <p:cNvGrpSpPr/>
            <p:nvPr/>
          </p:nvGrpSpPr>
          <p:grpSpPr>
            <a:xfrm>
              <a:off x="2427175" y="815863"/>
              <a:ext cx="69000" cy="184770"/>
              <a:chOff x="2659925" y="3657600"/>
              <a:chExt cx="69000" cy="533400"/>
            </a:xfrm>
          </p:grpSpPr>
          <p:cxnSp>
            <p:nvCxnSpPr>
              <p:cNvPr id="585" name="Google Shape;585;p45"/>
              <p:cNvCxnSpPr/>
              <p:nvPr/>
            </p:nvCxnSpPr>
            <p:spPr>
              <a:xfrm rot="10800000">
                <a:off x="2724775" y="3657600"/>
                <a:ext cx="0" cy="5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6" name="Google Shape;586;p45"/>
              <p:cNvCxnSpPr/>
              <p:nvPr/>
            </p:nvCxnSpPr>
            <p:spPr>
              <a:xfrm rot="10800000">
                <a:off x="2659925" y="4186250"/>
                <a:ext cx="69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7" name="Google Shape;587;p45"/>
              <p:cNvCxnSpPr/>
              <p:nvPr/>
            </p:nvCxnSpPr>
            <p:spPr>
              <a:xfrm rot="10800000">
                <a:off x="2659925" y="3657600"/>
                <a:ext cx="69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88" name="Google Shape;588;p45"/>
          <p:cNvGrpSpPr/>
          <p:nvPr/>
        </p:nvGrpSpPr>
        <p:grpSpPr>
          <a:xfrm>
            <a:off x="3345139" y="2594575"/>
            <a:ext cx="724146" cy="1306883"/>
            <a:chOff x="2269310" y="815862"/>
            <a:chExt cx="1766210" cy="184771"/>
          </a:xfrm>
        </p:grpSpPr>
        <p:cxnSp>
          <p:nvCxnSpPr>
            <p:cNvPr id="589" name="Google Shape;589;p45"/>
            <p:cNvCxnSpPr/>
            <p:nvPr/>
          </p:nvCxnSpPr>
          <p:spPr>
            <a:xfrm>
              <a:off x="2490520" y="908250"/>
              <a:ext cx="1545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90" name="Google Shape;590;p45"/>
            <p:cNvGrpSpPr/>
            <p:nvPr/>
          </p:nvGrpSpPr>
          <p:grpSpPr>
            <a:xfrm>
              <a:off x="2269310" y="815862"/>
              <a:ext cx="226800" cy="184771"/>
              <a:chOff x="2502060" y="3657597"/>
              <a:chExt cx="226800" cy="533403"/>
            </a:xfrm>
          </p:grpSpPr>
          <p:cxnSp>
            <p:nvCxnSpPr>
              <p:cNvPr id="591" name="Google Shape;591;p45"/>
              <p:cNvCxnSpPr/>
              <p:nvPr/>
            </p:nvCxnSpPr>
            <p:spPr>
              <a:xfrm rot="10800000">
                <a:off x="2724775" y="3657600"/>
                <a:ext cx="0" cy="5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2" name="Google Shape;592;p45"/>
              <p:cNvCxnSpPr/>
              <p:nvPr/>
            </p:nvCxnSpPr>
            <p:spPr>
              <a:xfrm rot="10800000">
                <a:off x="2502060" y="4186252"/>
                <a:ext cx="22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3" name="Google Shape;593;p45"/>
              <p:cNvCxnSpPr/>
              <p:nvPr/>
            </p:nvCxnSpPr>
            <p:spPr>
              <a:xfrm rot="10800000">
                <a:off x="2502060" y="3657597"/>
                <a:ext cx="22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94" name="Google Shape;594;p45"/>
          <p:cNvGrpSpPr/>
          <p:nvPr/>
        </p:nvGrpSpPr>
        <p:grpSpPr>
          <a:xfrm>
            <a:off x="3425249" y="3985244"/>
            <a:ext cx="644035" cy="582949"/>
            <a:chOff x="1977244" y="815863"/>
            <a:chExt cx="2058276" cy="184770"/>
          </a:xfrm>
        </p:grpSpPr>
        <p:cxnSp>
          <p:nvCxnSpPr>
            <p:cNvPr id="595" name="Google Shape;595;p45"/>
            <p:cNvCxnSpPr/>
            <p:nvPr/>
          </p:nvCxnSpPr>
          <p:spPr>
            <a:xfrm>
              <a:off x="2490520" y="908250"/>
              <a:ext cx="1545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96" name="Google Shape;596;p45"/>
            <p:cNvGrpSpPr/>
            <p:nvPr/>
          </p:nvGrpSpPr>
          <p:grpSpPr>
            <a:xfrm>
              <a:off x="1977244" y="815863"/>
              <a:ext cx="519000" cy="184770"/>
              <a:chOff x="2209994" y="3657600"/>
              <a:chExt cx="519000" cy="533400"/>
            </a:xfrm>
          </p:grpSpPr>
          <p:cxnSp>
            <p:nvCxnSpPr>
              <p:cNvPr id="597" name="Google Shape;597;p45"/>
              <p:cNvCxnSpPr/>
              <p:nvPr/>
            </p:nvCxnSpPr>
            <p:spPr>
              <a:xfrm rot="10800000">
                <a:off x="2724775" y="3657600"/>
                <a:ext cx="0" cy="5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8" name="Google Shape;598;p45"/>
              <p:cNvCxnSpPr/>
              <p:nvPr/>
            </p:nvCxnSpPr>
            <p:spPr>
              <a:xfrm rot="10800000">
                <a:off x="2209994" y="4186249"/>
                <a:ext cx="519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9" name="Google Shape;599;p45"/>
              <p:cNvCxnSpPr/>
              <p:nvPr/>
            </p:nvCxnSpPr>
            <p:spPr>
              <a:xfrm rot="10800000">
                <a:off x="2209994" y="3657606"/>
                <a:ext cx="519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00" name="Google Shape;600;p45"/>
          <p:cNvGrpSpPr/>
          <p:nvPr/>
        </p:nvGrpSpPr>
        <p:grpSpPr>
          <a:xfrm>
            <a:off x="2590722" y="1133412"/>
            <a:ext cx="1478873" cy="345593"/>
            <a:chOff x="2427175" y="815863"/>
            <a:chExt cx="1608345" cy="184770"/>
          </a:xfrm>
        </p:grpSpPr>
        <p:cxnSp>
          <p:nvCxnSpPr>
            <p:cNvPr id="601" name="Google Shape;601;p45"/>
            <p:cNvCxnSpPr/>
            <p:nvPr/>
          </p:nvCxnSpPr>
          <p:spPr>
            <a:xfrm>
              <a:off x="2490520" y="908250"/>
              <a:ext cx="1545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02" name="Google Shape;602;p45"/>
            <p:cNvGrpSpPr/>
            <p:nvPr/>
          </p:nvGrpSpPr>
          <p:grpSpPr>
            <a:xfrm>
              <a:off x="2427175" y="815863"/>
              <a:ext cx="69000" cy="184770"/>
              <a:chOff x="2659925" y="3657600"/>
              <a:chExt cx="69000" cy="533400"/>
            </a:xfrm>
          </p:grpSpPr>
          <p:cxnSp>
            <p:nvCxnSpPr>
              <p:cNvPr id="603" name="Google Shape;603;p45"/>
              <p:cNvCxnSpPr/>
              <p:nvPr/>
            </p:nvCxnSpPr>
            <p:spPr>
              <a:xfrm rot="10800000">
                <a:off x="2724775" y="3657600"/>
                <a:ext cx="0" cy="5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4" name="Google Shape;604;p45"/>
              <p:cNvCxnSpPr/>
              <p:nvPr/>
            </p:nvCxnSpPr>
            <p:spPr>
              <a:xfrm rot="10800000">
                <a:off x="2659925" y="4186250"/>
                <a:ext cx="69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5" name="Google Shape;605;p45"/>
              <p:cNvCxnSpPr/>
              <p:nvPr/>
            </p:nvCxnSpPr>
            <p:spPr>
              <a:xfrm rot="10800000">
                <a:off x="2659925" y="3657600"/>
                <a:ext cx="69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6">
            <a:hlinkClick action="ppaction://hlinksldjump" r:id="rId3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01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11" name="Google Shape;611;p46">
            <a:hlinkClick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03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12" name="Google Shape;612;p46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13" name="Google Shape;613;p46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06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14" name="Google Shape;614;p46">
            <a:hlinkClick action="ppaction://hlinksldjump" r:id="rId4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07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615" name="Google Shape;615;p46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616" name="Google Shape;616;p46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6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6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9" name="Google Shape;619;p46"/>
          <p:cNvSpPr txBox="1"/>
          <p:nvPr/>
        </p:nvSpPr>
        <p:spPr>
          <a:xfrm>
            <a:off x="3871950" y="954434"/>
            <a:ext cx="14001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Rezultāts: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620" name="Google Shape;620;p46">
            <a:hlinkClick action="ppaction://hlinksldjump" r:id="rId5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02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21" name="Google Shape;621;p46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04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22" name="Google Shape;622;p46">
            <a:hlinkClick action="ppaction://hlinksldjump" r:id="rId6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06</a:t>
            </a:r>
            <a:endParaRPr b="1" sz="1200">
              <a:solidFill>
                <a:schemeClr val="accent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623" name="Google Shape;623;p46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4" name="Google Shape;624;p46"/>
          <p:cNvSpPr/>
          <p:nvPr/>
        </p:nvSpPr>
        <p:spPr>
          <a:xfrm>
            <a:off x="2744400" y="1413150"/>
            <a:ext cx="3655200" cy="2774400"/>
          </a:xfrm>
          <a:prstGeom prst="roundRect">
            <a:avLst>
              <a:gd fmla="val 6361" name="adj"/>
            </a:avLst>
          </a:prstGeom>
          <a:solidFill>
            <a:srgbClr val="000000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625" name="Google Shape;625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77750" y="1600040"/>
            <a:ext cx="3388499" cy="24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7">
            <a:hlinkClick action="ppaction://hlinksldjump" r:id="rId3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01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31" name="Google Shape;631;p47">
            <a:hlinkClick action="ppaction://hlinksldjump" r:id="rId4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02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32" name="Google Shape;632;p47">
            <a:hlinkClick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03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33" name="Google Shape;633;p47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04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34" name="Google Shape;634;p47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35" name="Google Shape;635;p47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06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36" name="Google Shape;636;p47">
            <a:hlinkClick action="ppaction://hlinksldjump" r:id="rId5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07</a:t>
            </a:r>
            <a:endParaRPr b="1" sz="1200">
              <a:solidFill>
                <a:schemeClr val="accen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637" name="Google Shape;637;p47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638" name="Google Shape;638;p47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41" name="Google Shape;641;p47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2" name="Google Shape;642;p47"/>
          <p:cNvSpPr txBox="1"/>
          <p:nvPr>
            <p:ph idx="1" type="body"/>
          </p:nvPr>
        </p:nvSpPr>
        <p:spPr>
          <a:xfrm>
            <a:off x="2363400" y="2601474"/>
            <a:ext cx="4417200" cy="21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Es pats veidoju šo prezentāciju un centos neizmantot gandrīz nekādus avotus!</a:t>
            </a:r>
            <a:endParaRPr sz="16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Šie ir visi avoti, kurus es izmantoju kā piemērus:</a:t>
            </a:r>
            <a:endParaRPr sz="1600"/>
          </a:p>
          <a:p>
            <a:pPr indent="-342900" lvl="0" marL="320040" rtl="0" algn="ctr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anrope Medium"/>
              <a:buChar char="●"/>
            </a:pPr>
            <a:r>
              <a:rPr lang="en" sz="1800" u="sng">
                <a:solidFill>
                  <a:schemeClr val="lt2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w3schools</a:t>
            </a:r>
            <a:endParaRPr sz="1800">
              <a:solidFill>
                <a:schemeClr val="lt2"/>
              </a:solidFill>
            </a:endParaRPr>
          </a:p>
          <a:p>
            <a:pPr indent="-342900" lvl="0" marL="32004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anrope Medium"/>
              <a:buChar char="●"/>
            </a:pPr>
            <a:r>
              <a:rPr lang="en" sz="1800" u="sng">
                <a:solidFill>
                  <a:schemeClr val="accent3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prepinsta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643" name="Google Shape;643;p47"/>
          <p:cNvSpPr txBox="1"/>
          <p:nvPr>
            <p:ph idx="4294967295" type="ctrTitle"/>
          </p:nvPr>
        </p:nvSpPr>
        <p:spPr>
          <a:xfrm>
            <a:off x="725100" y="1024325"/>
            <a:ext cx="7693800" cy="14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</a:rPr>
              <a:t>#</a:t>
            </a:r>
            <a:r>
              <a:rPr lang="en" sz="6000"/>
              <a:t>Paldies par uzmanību!</a:t>
            </a:r>
            <a:endParaRPr sz="6000"/>
          </a:p>
        </p:txBody>
      </p:sp>
      <p:pic>
        <p:nvPicPr>
          <p:cNvPr id="644" name="Google Shape;644;p47"/>
          <p:cNvPicPr preferRelativeResize="0"/>
          <p:nvPr/>
        </p:nvPicPr>
        <p:blipFill rotWithShape="1">
          <a:blip r:embed="rId8">
            <a:alphaModFix amt="37000"/>
          </a:blip>
          <a:srcRect b="38339" l="31385" r="31356" t="36021"/>
          <a:stretch/>
        </p:blipFill>
        <p:spPr>
          <a:xfrm>
            <a:off x="455374" y="4487078"/>
            <a:ext cx="929800" cy="2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47">
            <a:hlinkClick action="ppaction://hlinksldjump" r:id="rId9"/>
          </p:cNvPr>
          <p:cNvSpPr/>
          <p:nvPr/>
        </p:nvSpPr>
        <p:spPr>
          <a:xfrm>
            <a:off x="7705700" y="4365475"/>
            <a:ext cx="943500" cy="384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Ēriks Cariks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>
            <a:hlinkClick action="ppaction://hlinksldjump" r:id="rId3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02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8" name="Google Shape;168;p28">
            <a:hlinkClick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03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9" name="Google Shape;169;p28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04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70" name="Google Shape;170;p28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71" name="Google Shape;171;p28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06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72" name="Google Shape;172;p28">
            <a:hlinkClick action="ppaction://hlinksldjump" r:id="rId4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07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01</a:t>
            </a:r>
            <a:endParaRPr b="1" sz="1200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74" name="Google Shape;174;p28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75" name="Google Shape;175;p28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8" name="Google Shape;178;p28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1781184" y="1152828"/>
            <a:ext cx="5103000" cy="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anrope"/>
                <a:ea typeface="Manrope"/>
                <a:cs typeface="Manrope"/>
                <a:sym typeface="Manrope"/>
              </a:rPr>
              <a:t>Tas izskatas apmēram šādi:</a:t>
            </a:r>
            <a:endParaRPr sz="2800"/>
          </a:p>
        </p:txBody>
      </p:sp>
      <p:sp>
        <p:nvSpPr>
          <p:cNvPr id="180" name="Google Shape;180;p28"/>
          <p:cNvSpPr txBox="1"/>
          <p:nvPr>
            <p:ph type="ctrTitle"/>
          </p:nvPr>
        </p:nvSpPr>
        <p:spPr>
          <a:xfrm>
            <a:off x="1533911" y="972550"/>
            <a:ext cx="2373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AutoNum type="arabicPeriod"/>
            </a:pPr>
            <a:r>
              <a:rPr lang="en"/>
              <a:t> </a:t>
            </a:r>
            <a:endParaRPr/>
          </a:p>
        </p:txBody>
      </p:sp>
      <p:grpSp>
        <p:nvGrpSpPr>
          <p:cNvPr id="181" name="Google Shape;181;p28"/>
          <p:cNvGrpSpPr/>
          <p:nvPr/>
        </p:nvGrpSpPr>
        <p:grpSpPr>
          <a:xfrm>
            <a:off x="1404850" y="2132850"/>
            <a:ext cx="6669900" cy="1938900"/>
            <a:chOff x="1237100" y="1825250"/>
            <a:chExt cx="6669900" cy="1938900"/>
          </a:xfrm>
        </p:grpSpPr>
        <p:pic>
          <p:nvPicPr>
            <p:cNvPr id="182" name="Google Shape;182;p28"/>
            <p:cNvPicPr preferRelativeResize="0"/>
            <p:nvPr/>
          </p:nvPicPr>
          <p:blipFill rotWithShape="1">
            <a:blip r:embed="rId5">
              <a:alphaModFix/>
            </a:blip>
            <a:srcRect b="0" l="0" r="0" t="27351"/>
            <a:stretch/>
          </p:blipFill>
          <p:spPr>
            <a:xfrm>
              <a:off x="1237100" y="1825250"/>
              <a:ext cx="6669900" cy="19389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sp>
          <p:nvSpPr>
            <p:cNvPr id="183" name="Google Shape;183;p28"/>
            <p:cNvSpPr txBox="1"/>
            <p:nvPr/>
          </p:nvSpPr>
          <p:spPr>
            <a:xfrm>
              <a:off x="3233225" y="1826600"/>
              <a:ext cx="2013900" cy="44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1"/>
                  </a:solidFill>
                  <a:highlight>
                    <a:schemeClr val="accent6"/>
                  </a:highlight>
                  <a:latin typeface="Manrope"/>
                  <a:ea typeface="Manrope"/>
                  <a:cs typeface="Manrope"/>
                  <a:sym typeface="Manrope"/>
                </a:rPr>
                <a:t>Masīva elementi</a:t>
              </a:r>
              <a:endParaRPr b="1" sz="1700">
                <a:solidFill>
                  <a:schemeClr val="dk1"/>
                </a:solidFill>
                <a:highlight>
                  <a:schemeClr val="accent6"/>
                </a:highlight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84" name="Google Shape;184;p28"/>
            <p:cNvSpPr txBox="1"/>
            <p:nvPr/>
          </p:nvSpPr>
          <p:spPr>
            <a:xfrm>
              <a:off x="1564025" y="2729300"/>
              <a:ext cx="943500" cy="44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rgbClr val="2C8C44"/>
                  </a:solidFill>
                  <a:highlight>
                    <a:schemeClr val="accent6"/>
                  </a:highlight>
                  <a:latin typeface="Manrope"/>
                  <a:ea typeface="Manrope"/>
                  <a:cs typeface="Manrope"/>
                  <a:sym typeface="Manrope"/>
                </a:rPr>
                <a:t>Masīvs</a:t>
              </a:r>
              <a:endParaRPr b="1" sz="1700">
                <a:solidFill>
                  <a:srgbClr val="2C8C44"/>
                </a:solidFill>
                <a:highlight>
                  <a:schemeClr val="accent6"/>
                </a:highlight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85" name="Google Shape;185;p28"/>
            <p:cNvSpPr txBox="1"/>
            <p:nvPr/>
          </p:nvSpPr>
          <p:spPr>
            <a:xfrm>
              <a:off x="6193700" y="3119275"/>
              <a:ext cx="1570800" cy="415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  <a:highlight>
                    <a:schemeClr val="accent6"/>
                  </a:highlight>
                  <a:latin typeface="Manrope"/>
                  <a:ea typeface="Manrope"/>
                  <a:cs typeface="Manrope"/>
                  <a:sym typeface="Manrope"/>
                </a:rPr>
                <a:t>Masīva indeksi</a:t>
              </a:r>
              <a:endParaRPr b="1" sz="1500">
                <a:solidFill>
                  <a:schemeClr val="dk1"/>
                </a:solidFill>
                <a:highlight>
                  <a:schemeClr val="accent6"/>
                </a:highlight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>
            <a:hlinkClick action="ppaction://hlinksldjump" r:id="rId3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01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91" name="Google Shape;191;p29">
            <a:hlinkClick action="ppaction://hlinksldjump" r:id="rId4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02</a:t>
            </a:r>
            <a:endParaRPr b="1" sz="1200">
              <a:solidFill>
                <a:schemeClr val="accent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92" name="Google Shape;192;p29">
            <a:hlinkClick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03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93" name="Google Shape;193;p29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04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94" name="Google Shape;194;p29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95" name="Google Shape;195;p29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06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96" name="Google Shape;196;p29">
            <a:hlinkClick action="ppaction://hlinksldjump" r:id="rId5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07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97" name="Google Shape;197;p29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98" name="Google Shape;198;p2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1" name="Google Shape;201;p2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29"/>
          <p:cNvSpPr/>
          <p:nvPr/>
        </p:nvSpPr>
        <p:spPr>
          <a:xfrm>
            <a:off x="4817300" y="1832853"/>
            <a:ext cx="3603600" cy="1477800"/>
          </a:xfrm>
          <a:prstGeom prst="roundRect">
            <a:avLst>
              <a:gd fmla="val 16725" name="adj"/>
            </a:avLst>
          </a:prstGeom>
          <a:solidFill>
            <a:schemeClr val="accent6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03" name="Google Shape;203;p29"/>
          <p:cNvSpPr txBox="1"/>
          <p:nvPr>
            <p:ph idx="4294967295" type="ctrTitle"/>
          </p:nvPr>
        </p:nvSpPr>
        <p:spPr>
          <a:xfrm>
            <a:off x="787250" y="839000"/>
            <a:ext cx="7717500" cy="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02.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2800">
                <a:latin typeface="Manrope"/>
                <a:ea typeface="Manrope"/>
                <a:cs typeface="Manrope"/>
                <a:sym typeface="Manrope"/>
              </a:rPr>
              <a:t>Viendimensiju masīva izveide.</a:t>
            </a:r>
            <a:endParaRPr sz="28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671350" y="1970775"/>
            <a:ext cx="3993300" cy="2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1.</a:t>
            </a: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Lai izveidotu viendimensiju masīvu, vispirms ir jānorāda, kāda veida datus tajā glabāsim. 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Masīvos var glabāt tikai 1 datu tipu, mūsu gadījumā mēs izmantosim </a:t>
            </a:r>
            <a:r>
              <a:rPr i="1"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int </a:t>
            </a: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tipu, lai ierakstītu skolēnu vērtējumus.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pic>
        <p:nvPicPr>
          <p:cNvPr id="205" name="Google Shape;205;p29"/>
          <p:cNvPicPr preferRelativeResize="0"/>
          <p:nvPr/>
        </p:nvPicPr>
        <p:blipFill rotWithShape="1">
          <a:blip r:embed="rId6">
            <a:alphaModFix amt="20000"/>
          </a:blip>
          <a:srcRect b="59314" l="21400" r="73418" t="35064"/>
          <a:stretch/>
        </p:blipFill>
        <p:spPr>
          <a:xfrm>
            <a:off x="7251091" y="2403675"/>
            <a:ext cx="660900" cy="3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9"/>
          <p:cNvPicPr preferRelativeResize="0"/>
          <p:nvPr/>
        </p:nvPicPr>
        <p:blipFill rotWithShape="1">
          <a:blip r:embed="rId6">
            <a:alphaModFix amt="20000"/>
          </a:blip>
          <a:srcRect b="60061" l="12076" r="78366" t="35064"/>
          <a:stretch/>
        </p:blipFill>
        <p:spPr>
          <a:xfrm>
            <a:off x="6061625" y="2403675"/>
            <a:ext cx="1219250" cy="2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 rotWithShape="1">
          <a:blip r:embed="rId6">
            <a:alphaModFix/>
          </a:blip>
          <a:srcRect b="59314" l="6313" r="88506" t="35064"/>
          <a:stretch/>
        </p:blipFill>
        <p:spPr>
          <a:xfrm>
            <a:off x="5326200" y="2403675"/>
            <a:ext cx="660900" cy="3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>
            <a:hlinkClick action="ppaction://hlinksldjump" r:id="rId3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01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13" name="Google Shape;213;p30">
            <a:hlinkClick action="ppaction://hlinksldjump" r:id="rId4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02</a:t>
            </a:r>
            <a:endParaRPr b="1" sz="1200">
              <a:solidFill>
                <a:schemeClr val="accent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14" name="Google Shape;214;p30">
            <a:hlinkClick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03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15" name="Google Shape;215;p30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04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16" name="Google Shape;216;p30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17" name="Google Shape;217;p30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06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18" name="Google Shape;218;p30">
            <a:hlinkClick action="ppaction://hlinksldjump" r:id="rId5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07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19" name="Google Shape;219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20" name="Google Shape;220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3" name="Google Shape;223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30"/>
          <p:cNvSpPr/>
          <p:nvPr/>
        </p:nvSpPr>
        <p:spPr>
          <a:xfrm>
            <a:off x="4817300" y="1832853"/>
            <a:ext cx="3603600" cy="1477800"/>
          </a:xfrm>
          <a:prstGeom prst="roundRect">
            <a:avLst>
              <a:gd fmla="val 16725" name="adj"/>
            </a:avLst>
          </a:prstGeom>
          <a:solidFill>
            <a:schemeClr val="accent6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25" name="Google Shape;225;p30"/>
          <p:cNvSpPr txBox="1"/>
          <p:nvPr>
            <p:ph idx="4294967295" type="ctrTitle"/>
          </p:nvPr>
        </p:nvSpPr>
        <p:spPr>
          <a:xfrm>
            <a:off x="787250" y="839000"/>
            <a:ext cx="7717500" cy="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02.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2800">
                <a:latin typeface="Manrope"/>
                <a:ea typeface="Manrope"/>
                <a:cs typeface="Manrope"/>
                <a:sym typeface="Manrope"/>
              </a:rPr>
              <a:t>Viendimensiju masīva izveide.</a:t>
            </a:r>
            <a:endParaRPr sz="28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671350" y="1970774"/>
            <a:ext cx="3993300" cy="16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2. </a:t>
            </a: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Pēc tam mēs izdomājam mūsu masīva nosaukumu. Mūsu gadījumā tas ir vienkārši </a:t>
            </a:r>
            <a:r>
              <a:rPr i="1"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"atzimes"</a:t>
            </a: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.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pic>
        <p:nvPicPr>
          <p:cNvPr id="227" name="Google Shape;227;p30"/>
          <p:cNvPicPr preferRelativeResize="0"/>
          <p:nvPr/>
        </p:nvPicPr>
        <p:blipFill rotWithShape="1">
          <a:blip r:embed="rId6">
            <a:alphaModFix amt="20000"/>
          </a:blip>
          <a:srcRect b="59314" l="21400" r="73418" t="35064"/>
          <a:stretch/>
        </p:blipFill>
        <p:spPr>
          <a:xfrm>
            <a:off x="7251091" y="2403675"/>
            <a:ext cx="660900" cy="3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 rotWithShape="1">
          <a:blip r:embed="rId6">
            <a:alphaModFix/>
          </a:blip>
          <a:srcRect b="60061" l="12076" r="78366" t="35064"/>
          <a:stretch/>
        </p:blipFill>
        <p:spPr>
          <a:xfrm>
            <a:off x="6061625" y="2403675"/>
            <a:ext cx="1219250" cy="2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0"/>
          <p:cNvPicPr preferRelativeResize="0"/>
          <p:nvPr/>
        </p:nvPicPr>
        <p:blipFill rotWithShape="1">
          <a:blip r:embed="rId6">
            <a:alphaModFix amt="20000"/>
          </a:blip>
          <a:srcRect b="59314" l="6313" r="88506" t="35064"/>
          <a:stretch/>
        </p:blipFill>
        <p:spPr>
          <a:xfrm>
            <a:off x="5326200" y="2403675"/>
            <a:ext cx="660900" cy="3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>
            <a:hlinkClick action="ppaction://hlinksldjump" r:id="rId3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01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5" name="Google Shape;235;p31">
            <a:hlinkClick action="ppaction://hlinksldjump" r:id="rId4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02</a:t>
            </a:r>
            <a:endParaRPr b="1" sz="1200">
              <a:solidFill>
                <a:schemeClr val="accent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6" name="Google Shape;236;p31">
            <a:hlinkClick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03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7" name="Google Shape;237;p31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04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8" name="Google Shape;238;p31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9" name="Google Shape;239;p31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06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40" name="Google Shape;240;p31">
            <a:hlinkClick action="ppaction://hlinksldjump" r:id="rId5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07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41" name="Google Shape;241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42" name="Google Shape;242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5" name="Google Shape;245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31"/>
          <p:cNvSpPr/>
          <p:nvPr/>
        </p:nvSpPr>
        <p:spPr>
          <a:xfrm>
            <a:off x="4817300" y="1832853"/>
            <a:ext cx="3603600" cy="1477800"/>
          </a:xfrm>
          <a:prstGeom prst="roundRect">
            <a:avLst>
              <a:gd fmla="val 16725" name="adj"/>
            </a:avLst>
          </a:prstGeom>
          <a:solidFill>
            <a:schemeClr val="accent6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47" name="Google Shape;247;p31"/>
          <p:cNvSpPr txBox="1"/>
          <p:nvPr>
            <p:ph idx="4294967295" type="ctrTitle"/>
          </p:nvPr>
        </p:nvSpPr>
        <p:spPr>
          <a:xfrm>
            <a:off x="787250" y="839000"/>
            <a:ext cx="7717500" cy="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02.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2800">
                <a:latin typeface="Manrope"/>
                <a:ea typeface="Manrope"/>
                <a:cs typeface="Manrope"/>
                <a:sym typeface="Manrope"/>
              </a:rPr>
              <a:t>Viendimensiju masīva izveide.</a:t>
            </a:r>
            <a:endParaRPr sz="28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48" name="Google Shape;248;p31"/>
          <p:cNvSpPr txBox="1"/>
          <p:nvPr/>
        </p:nvSpPr>
        <p:spPr>
          <a:xfrm>
            <a:off x="671350" y="1970775"/>
            <a:ext cx="3993300" cy="23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3</a:t>
            </a: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. </a:t>
            </a: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Tad kvadrātiekavās definējam mūsu masīva lielumu. 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*Svarīgi ir nesajaukt, ka masīva lielums ir vienāds ar elementu skaitu, ko vēlamies tajā ievietot! </a:t>
            </a:r>
            <a:endParaRPr i="1"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Mūsu gadījumā es gribu pievienot </a:t>
            </a:r>
            <a:r>
              <a:rPr i="1"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5</a:t>
            </a: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atzīmes, tāpēc mūsu masīva lielums būs </a:t>
            </a:r>
            <a:r>
              <a:rPr i="1"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5</a:t>
            </a: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.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pic>
        <p:nvPicPr>
          <p:cNvPr id="249" name="Google Shape;249;p31"/>
          <p:cNvPicPr preferRelativeResize="0"/>
          <p:nvPr/>
        </p:nvPicPr>
        <p:blipFill rotWithShape="1">
          <a:blip r:embed="rId6">
            <a:alphaModFix/>
          </a:blip>
          <a:srcRect b="59314" l="21400" r="73418" t="35064"/>
          <a:stretch/>
        </p:blipFill>
        <p:spPr>
          <a:xfrm>
            <a:off x="7251091" y="2403675"/>
            <a:ext cx="660900" cy="3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1"/>
          <p:cNvPicPr preferRelativeResize="0"/>
          <p:nvPr/>
        </p:nvPicPr>
        <p:blipFill rotWithShape="1">
          <a:blip r:embed="rId6">
            <a:alphaModFix amt="20000"/>
          </a:blip>
          <a:srcRect b="60061" l="12076" r="78366" t="35064"/>
          <a:stretch/>
        </p:blipFill>
        <p:spPr>
          <a:xfrm>
            <a:off x="6061625" y="2403675"/>
            <a:ext cx="1219250" cy="2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1"/>
          <p:cNvPicPr preferRelativeResize="0"/>
          <p:nvPr/>
        </p:nvPicPr>
        <p:blipFill rotWithShape="1">
          <a:blip r:embed="rId6">
            <a:alphaModFix amt="20000"/>
          </a:blip>
          <a:srcRect b="59314" l="6313" r="88506" t="35064"/>
          <a:stretch/>
        </p:blipFill>
        <p:spPr>
          <a:xfrm>
            <a:off x="5326200" y="2403675"/>
            <a:ext cx="660900" cy="3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>
            <a:hlinkClick action="ppaction://hlinksldjump" r:id="rId3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01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57" name="Google Shape;257;p32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04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58" name="Google Shape;258;p32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59" name="Google Shape;259;p32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06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60" name="Google Shape;260;p32">
            <a:hlinkClick action="ppaction://hlinksldjump" r:id="rId4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07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61" name="Google Shape;261;p32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62" name="Google Shape;262;p32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32"/>
          <p:cNvSpPr/>
          <p:nvPr/>
        </p:nvSpPr>
        <p:spPr>
          <a:xfrm>
            <a:off x="4817300" y="1832853"/>
            <a:ext cx="3603600" cy="1477800"/>
          </a:xfrm>
          <a:prstGeom prst="roundRect">
            <a:avLst>
              <a:gd fmla="val 16725" name="adj"/>
            </a:avLst>
          </a:prstGeom>
          <a:solidFill>
            <a:schemeClr val="accent6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66" name="Google Shape;266;p32"/>
          <p:cNvSpPr txBox="1"/>
          <p:nvPr>
            <p:ph idx="4294967295" type="ctrTitle"/>
          </p:nvPr>
        </p:nvSpPr>
        <p:spPr>
          <a:xfrm>
            <a:off x="787250" y="839000"/>
            <a:ext cx="7717500" cy="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03.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2800">
                <a:latin typeface="Manrope"/>
                <a:ea typeface="Manrope"/>
                <a:cs typeface="Manrope"/>
                <a:sym typeface="Manrope"/>
              </a:rPr>
              <a:t>Elementu pievienošana</a:t>
            </a:r>
            <a:endParaRPr sz="28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67" name="Google Shape;267;p32"/>
          <p:cNvSpPr txBox="1"/>
          <p:nvPr/>
        </p:nvSpPr>
        <p:spPr>
          <a:xfrm>
            <a:off x="671350" y="1970775"/>
            <a:ext cx="3993300" cy="1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4</a:t>
            </a: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. </a:t>
            </a: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Šobrīd mūsu masīvs ir tukšs, jo mēs vēl neesam pievienojuši elementus, bet tikai izveidojuši to. 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Lai masīvam pievienotu elementus, tos var ierakstīt iekavās. 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Tas izskatās apmēram šādi: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pic>
        <p:nvPicPr>
          <p:cNvPr id="268" name="Google Shape;26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6188" y="2445777"/>
            <a:ext cx="3465825" cy="25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2">
            <a:hlinkClick action="ppaction://hlinksldjump" r:id="rId6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03</a:t>
            </a:r>
            <a:endParaRPr b="1" sz="1200">
              <a:solidFill>
                <a:schemeClr val="accen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70" name="Google Shape;270;p32">
            <a:hlinkClick action="ppaction://hlinksldjump" r:id="rId7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02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271" name="Google Shape;271;p32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32"/>
          <p:cNvSpPr txBox="1"/>
          <p:nvPr/>
        </p:nvSpPr>
        <p:spPr>
          <a:xfrm>
            <a:off x="4467250" y="3357900"/>
            <a:ext cx="4037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(ja mēs ierakstām mazāk elementu, nekā ir mūsu masīva lielums, tad elementi, kurus neesam definējuši, būs 0).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>
            <a:hlinkClick action="ppaction://hlinksldjump" r:id="rId3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01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78" name="Google Shape;278;p33">
            <a:hlinkClick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03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79" name="Google Shape;279;p33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04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80" name="Google Shape;280;p33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81" name="Google Shape;281;p33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06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82" name="Google Shape;282;p33">
            <a:hlinkClick action="ppaction://hlinksldjump" r:id="rId4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07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83" name="Google Shape;283;p3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84" name="Google Shape;284;p3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33"/>
          <p:cNvSpPr/>
          <p:nvPr/>
        </p:nvSpPr>
        <p:spPr>
          <a:xfrm>
            <a:off x="4817300" y="1832853"/>
            <a:ext cx="3603600" cy="1477800"/>
          </a:xfrm>
          <a:prstGeom prst="roundRect">
            <a:avLst>
              <a:gd fmla="val 16725" name="adj"/>
            </a:avLst>
          </a:prstGeom>
          <a:solidFill>
            <a:schemeClr val="accent6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88" name="Google Shape;288;p33"/>
          <p:cNvSpPr txBox="1"/>
          <p:nvPr>
            <p:ph idx="4294967295" type="ctrTitle"/>
          </p:nvPr>
        </p:nvSpPr>
        <p:spPr>
          <a:xfrm>
            <a:off x="787250" y="839000"/>
            <a:ext cx="7717500" cy="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03.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2800">
                <a:latin typeface="Manrope"/>
                <a:ea typeface="Manrope"/>
                <a:cs typeface="Manrope"/>
                <a:sym typeface="Manrope"/>
              </a:rPr>
              <a:t>Elementu pievienošana</a:t>
            </a:r>
            <a:endParaRPr sz="28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89" name="Google Shape;289;p33"/>
          <p:cNvSpPr txBox="1"/>
          <p:nvPr/>
        </p:nvSpPr>
        <p:spPr>
          <a:xfrm>
            <a:off x="671350" y="1742175"/>
            <a:ext cx="3993300" cy="28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5</a:t>
            </a: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. Bet ko darīt, ja programmas gaitā vēlamies mainīt dažu masīva elementu vērtības? 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Tas ir ļoti vienkārši, vispirms mēs ierakstām mūsu masīva nosaukumu, tad tā elementa indeksu, kuru vēlamies mainīt, un tad ierakstām vērtību, kuru vēlamies iegūt. 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Tas izskatās šādi: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290" name="Google Shape;290;p33">
            <a:hlinkClick action="ppaction://hlinksldjump" r:id="rId5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03</a:t>
            </a:r>
            <a:endParaRPr b="1" sz="1200">
              <a:solidFill>
                <a:schemeClr val="accen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291" name="Google Shape;291;p3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33">
            <a:hlinkClick action="ppaction://hlinksldjump" r:id="rId6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02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293" name="Google Shape;293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58500" y="1905375"/>
            <a:ext cx="1980975" cy="13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3"/>
          <p:cNvSpPr txBox="1"/>
          <p:nvPr/>
        </p:nvSpPr>
        <p:spPr>
          <a:xfrm>
            <a:off x="5183600" y="3383450"/>
            <a:ext cx="323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(ja mēs mēģināsim iziet ārpus masīva, programma vai nu aizvērsies, vai arī radīs kādu nejaušu skaitli, kas atrodas datoras atmiņā).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>
            <a:hlinkClick action="ppaction://hlinksldjump" r:id="rId3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01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00" name="Google Shape;300;p34">
            <a:hlinkClick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03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01" name="Google Shape;301;p34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02" name="Google Shape;302;p34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06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03" name="Google Shape;303;p34">
            <a:hlinkClick action="ppaction://hlinksldjump" r:id="rId4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07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304" name="Google Shape;304;p34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05" name="Google Shape;305;p34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4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4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" name="Google Shape;308;p34"/>
          <p:cNvSpPr/>
          <p:nvPr/>
        </p:nvSpPr>
        <p:spPr>
          <a:xfrm>
            <a:off x="4817300" y="2061453"/>
            <a:ext cx="3603600" cy="1477800"/>
          </a:xfrm>
          <a:prstGeom prst="roundRect">
            <a:avLst>
              <a:gd fmla="val 16725" name="adj"/>
            </a:avLst>
          </a:prstGeom>
          <a:solidFill>
            <a:schemeClr val="accent6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09" name="Google Shape;309;p34"/>
          <p:cNvSpPr txBox="1"/>
          <p:nvPr>
            <p:ph idx="4294967295" type="ctrTitle"/>
          </p:nvPr>
        </p:nvSpPr>
        <p:spPr>
          <a:xfrm>
            <a:off x="787250" y="839000"/>
            <a:ext cx="7717500" cy="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04</a:t>
            </a:r>
            <a:r>
              <a:rPr lang="en" sz="5200"/>
              <a:t>.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2800">
                <a:latin typeface="Manrope"/>
                <a:ea typeface="Manrope"/>
                <a:cs typeface="Manrope"/>
                <a:sym typeface="Manrope"/>
              </a:rPr>
              <a:t>Darbības ar masīviem</a:t>
            </a:r>
            <a:endParaRPr sz="28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10" name="Google Shape;310;p34"/>
          <p:cNvSpPr txBox="1"/>
          <p:nvPr/>
        </p:nvSpPr>
        <p:spPr>
          <a:xfrm>
            <a:off x="671350" y="1970775"/>
            <a:ext cx="3993300" cy="2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6</a:t>
            </a: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.</a:t>
            </a: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Mēģināsim izvadīt mūsu masīvu. Lai to izdarītu, mums ir jāizsauc katrs elements pēc tā indeksa. 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Parasti, lai izvadītu lielu elementu skaitu, mēs izmantojam for ciklu, to arī izdarīsim: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311" name="Google Shape;311;p34">
            <a:hlinkClick action="ppaction://hlinksldjump" r:id="rId5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02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312" name="Google Shape;31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6100" y="2201305"/>
            <a:ext cx="3426000" cy="1257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313" name="Google Shape;313;p34">
            <a:hlinkClick action="ppaction://hlinksldjump" r:id="rId7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04</a:t>
            </a:r>
            <a:endParaRPr b="1" sz="1200">
              <a:solidFill>
                <a:schemeClr val="accen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314" name="Google Shape;314;p34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yperdocs by Slidesgo">
  <a:themeElements>
    <a:clrScheme name="Simple Light">
      <a:dk1>
        <a:srgbClr val="313131"/>
      </a:dk1>
      <a:lt1>
        <a:srgbClr val="888888"/>
      </a:lt1>
      <a:dk2>
        <a:srgbClr val="EEEEEE"/>
      </a:dk2>
      <a:lt2>
        <a:srgbClr val="5F5FF5"/>
      </a:lt2>
      <a:accent1>
        <a:srgbClr val="EA4335"/>
      </a:accent1>
      <a:accent2>
        <a:srgbClr val="FBBC05"/>
      </a:accent2>
      <a:accent3>
        <a:srgbClr val="34A853"/>
      </a:accent3>
      <a:accent4>
        <a:srgbClr val="5796FD"/>
      </a:accent4>
      <a:accent5>
        <a:srgbClr val="FCFCFC"/>
      </a:accent5>
      <a:accent6>
        <a:srgbClr val="FFFFFF"/>
      </a:accent6>
      <a:hlink>
        <a:srgbClr val="3131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