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Estilo Médio 1 - Destaqu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1658D39D-3252-44CE-981F-03A983B8C7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E0BDD02-024C-4032-9EF4-CF01873061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64F2-8D2F-4562-9CDF-47C62C39CBC4}" type="datetimeFigureOut">
              <a:rPr lang="pt-PT" smtClean="0"/>
              <a:t>04/04/2022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DFFB69D-5BB7-4FFE-90ED-AB82F76811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A471C0B-B490-447F-8B27-3B82A70E37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D469-9540-4D88-B311-AC11482FB2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44558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AF0AB-F1AE-4A7B-935F-50D822EBB173}" type="datetimeFigureOut">
              <a:rPr lang="pt-PT" smtClean="0"/>
              <a:t>04/04/2022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C2280-F93D-4A33-8156-24CF0E7CAE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00227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7F83-5116-4020-8561-F7CDF7956E1D}" type="datetime1">
              <a:rPr lang="pt-PT" smtClean="0"/>
              <a:t>04/04/2022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2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E16A-AA66-4D8E-BF7B-90D69EE36952}" type="datetime1">
              <a:rPr lang="pt-PT" smtClean="0"/>
              <a:t>04/04/2022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313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A58B-C0E7-4560-8052-16D4C4E3FA4E}" type="datetime1">
              <a:rPr lang="pt-PT" smtClean="0"/>
              <a:t>04/04/2022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26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4216-E9E1-4F5E-A5DF-04C6C510EF86}" type="datetime1">
              <a:rPr lang="pt-PT" smtClean="0"/>
              <a:t>04/04/2022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15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8CE-E66E-4612-BAE1-A62FABB87064}" type="datetime1">
              <a:rPr lang="pt-PT" smtClean="0"/>
              <a:t>04/04/2022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50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27C8-4087-495E-9CA6-550162B84326}" type="datetime1">
              <a:rPr lang="pt-PT" smtClean="0"/>
              <a:t>04/04/2022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181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BF60-585E-40BB-8496-CB6C70855FC8}" type="datetime1">
              <a:rPr lang="pt-PT" smtClean="0"/>
              <a:t>04/04/2022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921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DA05-4D3B-48B9-96E1-169A6367EB3C}" type="datetime1">
              <a:rPr lang="pt-PT" smtClean="0"/>
              <a:t>04/04/2022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556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3612-426C-4B62-90FE-4A3AEDC7FA6E}" type="datetime1">
              <a:rPr lang="pt-PT" smtClean="0"/>
              <a:t>04/04/2022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783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6CEA2-A57B-48FA-A73D-3360CF4A089E}" type="datetime1">
              <a:rPr lang="pt-PT" smtClean="0"/>
              <a:t>04/04/2022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266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FD36-60F9-46C6-9AD0-DA7642FA261B}" type="datetime1">
              <a:rPr lang="pt-PT" smtClean="0"/>
              <a:t>04/04/2022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534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3E9C40-E169-438E-A157-52EEC1619C69}" type="datetime1">
              <a:rPr lang="pt-PT" smtClean="0"/>
              <a:t>04/04/2022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Carina Fernandes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D08643-7E98-4327-9CB8-2635619E9B6B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B1A92-5A25-4000-99E8-A26F8E90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022" y="1751367"/>
            <a:ext cx="9144000" cy="1038225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Department of Electronics, Telecommunications and Computer Engineering</a:t>
            </a:r>
            <a:br>
              <a:rPr lang="pt-PT" sz="2000" dirty="0"/>
            </a:br>
            <a:br>
              <a:rPr lang="pt-PT" sz="2000" dirty="0"/>
            </a:br>
            <a:r>
              <a:rPr lang="en-US" sz="2000" dirty="0"/>
              <a:t>Degree in Informatics and Multimedia Engineering</a:t>
            </a:r>
            <a:br>
              <a:rPr lang="pt-PT" sz="2000" dirty="0"/>
            </a:br>
            <a:r>
              <a:rPr lang="pt-PT" sz="2000" dirty="0" err="1"/>
              <a:t>Academic</a:t>
            </a:r>
            <a:r>
              <a:rPr lang="pt-PT" sz="2000" dirty="0"/>
              <a:t> </a:t>
            </a:r>
            <a:r>
              <a:rPr lang="pt-PT" sz="2000" dirty="0" err="1"/>
              <a:t>Year</a:t>
            </a:r>
            <a:r>
              <a:rPr lang="pt-PT" sz="2000" dirty="0"/>
              <a:t> </a:t>
            </a:r>
            <a:r>
              <a:rPr lang="pt-PT" sz="2000" dirty="0" err="1"/>
              <a:t>of</a:t>
            </a:r>
            <a:r>
              <a:rPr lang="pt-PT" sz="2000" dirty="0"/>
              <a:t> 2021/22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527F73-B410-4F04-9C16-D07BA577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99090"/>
            <a:ext cx="9144000" cy="1655762"/>
          </a:xfrm>
        </p:spPr>
        <p:txBody>
          <a:bodyPr>
            <a:normAutofit fontScale="62500" lnSpcReduction="20000"/>
          </a:bodyPr>
          <a:lstStyle/>
          <a:p>
            <a:r>
              <a:rPr lang="pt-PT" sz="4100" b="1" dirty="0"/>
              <a:t>#47 - </a:t>
            </a:r>
            <a:r>
              <a:rPr lang="en-US" sz="4100" b="1" dirty="0"/>
              <a:t>ANNOTATION OF SOUND EVENTS IN VIDEO</a:t>
            </a:r>
            <a:endParaRPr lang="pt-PT" sz="4100" b="1" dirty="0"/>
          </a:p>
          <a:p>
            <a:r>
              <a:rPr lang="pt-PT" sz="4100" b="1" dirty="0"/>
              <a:t>NR. 45118 - Carina Fernandes</a:t>
            </a:r>
          </a:p>
          <a:p>
            <a:endParaRPr lang="pt-PT" sz="3500" dirty="0"/>
          </a:p>
          <a:p>
            <a:r>
              <a:rPr lang="pt-PT" sz="2900" dirty="0" err="1"/>
              <a:t>Requirements</a:t>
            </a:r>
            <a:r>
              <a:rPr lang="pt-PT" sz="2900" dirty="0"/>
              <a:t> </a:t>
            </a:r>
            <a:r>
              <a:rPr lang="pt-PT" sz="2900" dirty="0" err="1"/>
              <a:t>Analysis</a:t>
            </a:r>
            <a:endParaRPr lang="pt-PT" sz="29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561A50-BA4C-4FA0-8B89-171BF8380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511175"/>
            <a:ext cx="1761483" cy="10382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EF7E105-CE7F-40F7-A8D2-9D394CD047EA}"/>
              </a:ext>
            </a:extLst>
          </p:cNvPr>
          <p:cNvSpPr txBox="1"/>
          <p:nvPr/>
        </p:nvSpPr>
        <p:spPr>
          <a:xfrm>
            <a:off x="9490229" y="5064351"/>
            <a:ext cx="1704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Guiding</a:t>
            </a:r>
            <a:r>
              <a:rPr lang="pt-PT" sz="1400" dirty="0"/>
              <a:t> </a:t>
            </a:r>
            <a:r>
              <a:rPr lang="pt-PT" sz="1400" dirty="0" err="1"/>
              <a:t>Teachers</a:t>
            </a:r>
            <a:r>
              <a:rPr lang="pt-PT" sz="14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1400" dirty="0"/>
              <a:t>Joel Paulo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1400" dirty="0"/>
              <a:t>Paulo Trigo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1400" dirty="0"/>
              <a:t>Paulo Vieira</a:t>
            </a:r>
          </a:p>
        </p:txBody>
      </p:sp>
      <p:pic>
        <p:nvPicPr>
          <p:cNvPr id="7" name="Imagem 6" descr="Uma imagem com relva, céu, desporto, jogo atlético&#10;&#10;Descrição gerada automaticamente">
            <a:extLst>
              <a:ext uri="{FF2B5EF4-FFF2-40B4-BE49-F238E27FC236}">
                <a16:creationId xmlns:a16="http://schemas.microsoft.com/office/drawing/2014/main" id="{DD29118A-3CF4-4199-BFA3-7DC121B9C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992" y="83954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3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077FC-FB23-45B1-B9AC-447CAA4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Cases (II)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4D09E95-05E0-4E2E-AF94-E8CD4DCD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Carina Fernandes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846E8C6-CAC3-4801-A5B7-84C8B98A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459785"/>
            <a:ext cx="246036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Análise de Requisitos </a:t>
            </a:r>
            <a:fld id="{70D08643-7E98-4327-9CB8-2635619E9B6B}" type="slidenum">
              <a:rPr kumimoji="0" lang="pt-PT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PT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Marcador de Posição de Conteúdo 12">
            <a:extLst>
              <a:ext uri="{FF2B5EF4-FFF2-40B4-BE49-F238E27FC236}">
                <a16:creationId xmlns:a16="http://schemas.microsoft.com/office/drawing/2014/main" id="{FC74CA7D-E2C6-496E-BA57-788CAD258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612" y="1850426"/>
            <a:ext cx="4850545" cy="4496292"/>
          </a:xfrm>
        </p:spPr>
      </p:pic>
    </p:spTree>
    <p:extLst>
      <p:ext uri="{BB962C8B-B14F-4D97-AF65-F5344CB8AC3E}">
        <p14:creationId xmlns:p14="http://schemas.microsoft.com/office/powerpoint/2010/main" val="220303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077FC-FB23-45B1-B9AC-447CAA4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Cases (III)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4D09E95-05E0-4E2E-AF94-E8CD4DCD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Carina Fernandes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846E8C6-CAC3-4801-A5B7-84C8B98A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459785"/>
            <a:ext cx="246036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Análise de Requisitos </a:t>
            </a:r>
            <a:fld id="{70D08643-7E98-4327-9CB8-2635619E9B6B}" type="slidenum">
              <a:rPr kumimoji="0" lang="pt-PT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PT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FCDDC7C-1E26-484C-8A9E-A0D3B787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Scenario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992CE56-A6FB-4F17-9C78-EF414A799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85110"/>
              </p:ext>
            </p:extLst>
          </p:nvPr>
        </p:nvGraphicFramePr>
        <p:xfrm>
          <a:off x="1097280" y="2394419"/>
          <a:ext cx="3687445" cy="104144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2040219002"/>
                    </a:ext>
                  </a:extLst>
                </a:gridCol>
                <a:gridCol w="2610485">
                  <a:extLst>
                    <a:ext uri="{9D8B030D-6E8A-4147-A177-3AD203B41FA5}">
                      <a16:colId xmlns:a16="http://schemas.microsoft.com/office/drawing/2014/main" val="289282074"/>
                    </a:ext>
                  </a:extLst>
                </a:gridCol>
              </a:tblGrid>
              <a:tr h="19369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 err="1">
                          <a:effectLst/>
                        </a:rPr>
                        <a:t>Header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01499"/>
                  </a:ext>
                </a:extLst>
              </a:tr>
              <a:tr h="257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 err="1">
                          <a:effectLst/>
                        </a:rPr>
                        <a:t>Name</a:t>
                      </a:r>
                      <a:r>
                        <a:rPr lang="pt-PT" sz="1200" dirty="0">
                          <a:effectLst/>
                        </a:rPr>
                        <a:t>: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the most important 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609402"/>
                  </a:ext>
                </a:extLst>
              </a:tr>
              <a:tr h="396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 err="1">
                          <a:effectLst/>
                        </a:rPr>
                        <a:t>Summary</a:t>
                      </a:r>
                      <a:r>
                        <a:rPr lang="pt-PT" sz="1200" dirty="0">
                          <a:effectLst/>
                        </a:rPr>
                        <a:t>: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 listing with statistics relating to the game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771729"/>
                  </a:ext>
                </a:extLst>
              </a:tr>
              <a:tr h="193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 err="1">
                          <a:effectLst/>
                        </a:rPr>
                        <a:t>References</a:t>
                      </a:r>
                      <a:r>
                        <a:rPr lang="pt-PT" sz="1200" dirty="0">
                          <a:effectLst/>
                        </a:rPr>
                        <a:t>: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dirty="0">
                          <a:effectLst/>
                        </a:rPr>
                        <a:t>R1.1, R1.2, R1.3, R1.4, R1.5, R1.6, R1.7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36078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64E88655-2795-4318-A7AD-383E4F08F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1797"/>
              </p:ext>
            </p:extLst>
          </p:nvPr>
        </p:nvGraphicFramePr>
        <p:xfrm>
          <a:off x="4979741" y="2655570"/>
          <a:ext cx="5980922" cy="3192715"/>
        </p:xfrm>
        <a:graphic>
          <a:graphicData uri="http://schemas.openxmlformats.org/drawingml/2006/table">
            <a:tbl>
              <a:tblPr firstRow="1" firstCol="1" bandRow="1"/>
              <a:tblGrid>
                <a:gridCol w="286678">
                  <a:extLst>
                    <a:ext uri="{9D8B030D-6E8A-4147-A177-3AD203B41FA5}">
                      <a16:colId xmlns:a16="http://schemas.microsoft.com/office/drawing/2014/main" val="369753486"/>
                    </a:ext>
                  </a:extLst>
                </a:gridCol>
                <a:gridCol w="2204457">
                  <a:extLst>
                    <a:ext uri="{9D8B030D-6E8A-4147-A177-3AD203B41FA5}">
                      <a16:colId xmlns:a16="http://schemas.microsoft.com/office/drawing/2014/main" val="1820385715"/>
                    </a:ext>
                  </a:extLst>
                </a:gridCol>
                <a:gridCol w="296563">
                  <a:extLst>
                    <a:ext uri="{9D8B030D-6E8A-4147-A177-3AD203B41FA5}">
                      <a16:colId xmlns:a16="http://schemas.microsoft.com/office/drawing/2014/main" val="1226550603"/>
                    </a:ext>
                  </a:extLst>
                </a:gridCol>
                <a:gridCol w="3193224">
                  <a:extLst>
                    <a:ext uri="{9D8B030D-6E8A-4147-A177-3AD203B41FA5}">
                      <a16:colId xmlns:a16="http://schemas.microsoft.com/office/drawing/2014/main" val="2185952231"/>
                    </a:ext>
                  </a:extLst>
                </a:gridCol>
              </a:tblGrid>
              <a:tr h="221926">
                <a:tc gridSpan="4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pt-P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79888"/>
                  </a:ext>
                </a:extLst>
              </a:tr>
              <a:tr h="221926"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Actor </a:t>
                      </a:r>
                      <a:r>
                        <a:rPr lang="pt-PT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pt-P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Response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42981"/>
                  </a:ext>
                </a:extLst>
              </a:tr>
              <a:tr h="115081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Use Case starts when the spectator indicates that he/she wants to make a statistical analysis of a certain game</a:t>
                      </a:r>
                      <a:endParaRPr lang="pt-P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149750"/>
                  </a:ext>
                </a:extLst>
              </a:tr>
              <a:tr h="45414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spectator uploads the game video</a:t>
                      </a:r>
                      <a:endParaRPr lang="pt-P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280462"/>
                  </a:ext>
                </a:extLst>
              </a:tr>
              <a:tr h="22192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dirty="0" err="1">
                          <a:effectLst/>
                        </a:rPr>
                        <a:t>Extracting</a:t>
                      </a:r>
                      <a:r>
                        <a:rPr lang="pt-PT" sz="1400" dirty="0">
                          <a:effectLst/>
                        </a:rPr>
                        <a:t> </a:t>
                      </a:r>
                      <a:r>
                        <a:rPr lang="pt-PT" sz="1400" dirty="0" err="1">
                          <a:effectLst/>
                        </a:rPr>
                        <a:t>sound</a:t>
                      </a:r>
                      <a:r>
                        <a:rPr lang="pt-PT" sz="1400" dirty="0">
                          <a:effectLst/>
                        </a:rPr>
                        <a:t> </a:t>
                      </a:r>
                      <a:r>
                        <a:rPr lang="pt-PT" sz="1400" dirty="0" err="1">
                          <a:effectLst/>
                        </a:rPr>
                        <a:t>from</a:t>
                      </a:r>
                      <a:r>
                        <a:rPr lang="pt-PT" sz="1400" dirty="0">
                          <a:effectLst/>
                        </a:rPr>
                        <a:t> </a:t>
                      </a:r>
                      <a:r>
                        <a:rPr lang="pt-PT" sz="1400" dirty="0" err="1">
                          <a:effectLst/>
                        </a:rPr>
                        <a:t>video</a:t>
                      </a:r>
                      <a:endParaRPr lang="pt-P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09694"/>
                  </a:ext>
                </a:extLst>
              </a:tr>
              <a:tr h="22192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Extracting</a:t>
                      </a: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relevant</a:t>
                      </a: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pt-P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044770"/>
                  </a:ext>
                </a:extLst>
              </a:tr>
              <a:tr h="22192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Machine</a:t>
                      </a: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</a:t>
                      </a: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Sounds</a:t>
                      </a:r>
                      <a:endParaRPr lang="pt-P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616812"/>
                  </a:ext>
                </a:extLst>
              </a:tr>
              <a:tr h="25619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Identification of the most relevant moments</a:t>
                      </a:r>
                      <a:endParaRPr lang="pt-P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282521"/>
                  </a:ext>
                </a:extLst>
              </a:tr>
              <a:tr h="221926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Show </a:t>
                      </a:r>
                      <a:r>
                        <a:rPr lang="pt-PT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pt-P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game </a:t>
                      </a:r>
                      <a:r>
                        <a:rPr lang="pt-PT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pt-PT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22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5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A36AA-1BAD-43A3-A1A5-9555D0A0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</a:t>
            </a:r>
            <a: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pt-PT" sz="4000" dirty="0"/>
          </a:p>
        </p:txBody>
      </p:sp>
      <p:pic>
        <p:nvPicPr>
          <p:cNvPr id="5122" name="Picture 2" descr="Problem Solving Process | MIT Problem Solving Technique">
            <a:extLst>
              <a:ext uri="{FF2B5EF4-FFF2-40B4-BE49-F238E27FC236}">
                <a16:creationId xmlns:a16="http://schemas.microsoft.com/office/drawing/2014/main" id="{3ABCB435-3DB1-4B46-AD2E-A24734CBD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05" y="2044980"/>
            <a:ext cx="4586288" cy="34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454EB25-568A-497A-8C42-9098A553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6F89D16-3B81-433B-B88E-56E55EB3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46694" y="6459785"/>
            <a:ext cx="3265790" cy="365125"/>
          </a:xfrm>
        </p:spPr>
        <p:txBody>
          <a:bodyPr/>
          <a:lstStyle/>
          <a:p>
            <a:r>
              <a:rPr lang="pt-PT" dirty="0"/>
              <a:t>Análise de Requisitos </a:t>
            </a:r>
            <a:fld id="{70D08643-7E98-4327-9CB8-2635619E9B6B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6516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Contents</a:t>
            </a: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addressed</a:t>
            </a: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Goals</a:t>
            </a: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achieved</a:t>
            </a:r>
            <a:endParaRPr lang="pt-PT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endParaRPr lang="pt-PT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pt-P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endParaRPr lang="pt-PT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Use Cases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Use Cases – </a:t>
            </a:r>
            <a:r>
              <a:rPr lang="pt-P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PT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scenario</a:t>
            </a:r>
            <a:endParaRPr lang="pt-PT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PT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indent="-1778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4195F56-DA62-47BF-905C-9F33A62B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Carina Fernandes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BC17969-4C76-49B5-B139-99F7ED4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7348" y="6459785"/>
            <a:ext cx="2115136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Análise de Requisitos </a:t>
            </a:r>
            <a:fld id="{70D08643-7E98-4327-9CB8-2635619E9B6B}" type="slidenum">
              <a:rPr kumimoji="0" lang="pt-PT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PT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53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78961-053D-46B9-8C25-75424C1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Aims</a:t>
            </a:r>
            <a: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6586D0-C608-42C0-AE8F-7E574F1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project will develop a system that extracts relevant events from tennis (or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matches. The system in question will allow a general analysis of the game, which helps coaches, players or other entities in the analysis of the performance, through statistics;</a:t>
            </a:r>
            <a:endParaRPr lang="pt-PT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of a relevant event: the impact of a ball on the racket, the floor, or the wall, noise from the audience (spectators).</a:t>
            </a:r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4195F56-DA62-47BF-905C-9F33A62B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BC17969-4C76-49B5-B139-99F7ED4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7348" y="6459785"/>
            <a:ext cx="2115136" cy="365125"/>
          </a:xfrm>
        </p:spPr>
        <p:txBody>
          <a:bodyPr/>
          <a:lstStyle/>
          <a:p>
            <a:r>
              <a:rPr lang="pt-PT" dirty="0"/>
              <a:t>Análise de Requisitos </a:t>
            </a:r>
            <a:fld id="{70D08643-7E98-4327-9CB8-2635619E9B6B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375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1FF1A-4A5E-4F17-B9D9-9408C9AE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Clients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022A9C-5227-4D61-B32D-6FB3ED04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is intended for...</a:t>
            </a:r>
          </a:p>
          <a:p>
            <a:pPr marL="714375" indent="-276225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Sports centers for tennis and/or paddle tennis;</a:t>
            </a:r>
          </a:p>
          <a:p>
            <a:pPr marL="714375" indent="-276225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Amateur athletes;</a:t>
            </a:r>
          </a:p>
          <a:p>
            <a:pPr marL="714375" indent="-276225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Coaches who accompany various athletes;</a:t>
            </a:r>
          </a:p>
          <a:p>
            <a:pPr marL="714375" indent="-276225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spectators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714375" indent="-276225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Basically, all entities that want to see a summary of the game...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DF375A1-D282-4317-BE8B-5F7E6B20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A31ED03-719A-4C34-996D-A27F4F0E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106" y="6459785"/>
            <a:ext cx="2432377" cy="365125"/>
          </a:xfrm>
        </p:spPr>
        <p:txBody>
          <a:bodyPr/>
          <a:lstStyle/>
          <a:p>
            <a:r>
              <a:rPr lang="pt-PT" dirty="0"/>
              <a:t> Análise de Requisitos </a:t>
            </a:r>
            <a:fld id="{70D08643-7E98-4327-9CB8-2635619E9B6B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576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1E9D0-C365-4850-A2CC-45DA0A12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Goals</a:t>
            </a: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pt-PT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achieved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C1C846-4B09-4348-B341-56912632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69875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intended that the system will contribute to:</a:t>
            </a:r>
          </a:p>
          <a:p>
            <a:pPr marL="449263" indent="-90488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most important events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625475" indent="-268288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statistics to assist in the post-game analysis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625475" indent="-268288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time.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9138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B21C0A-0FAC-4C65-BF0F-88554B14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A7BFAFD-090A-4B10-B384-2E7056CF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438" y="6459785"/>
            <a:ext cx="2423046" cy="365125"/>
          </a:xfrm>
        </p:spPr>
        <p:txBody>
          <a:bodyPr/>
          <a:lstStyle/>
          <a:p>
            <a:r>
              <a:rPr lang="pt-PT" dirty="0"/>
              <a:t> Análise de Requisitos </a:t>
            </a:r>
            <a:fld id="{70D08643-7E98-4327-9CB8-2635619E9B6B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099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80C2C-238D-473B-9007-9B3884D2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b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000" dirty="0"/>
          </a:p>
        </p:txBody>
      </p:sp>
      <p:graphicFrame>
        <p:nvGraphicFramePr>
          <p:cNvPr id="18" name="Marcador de Posição de Conteúdo 17">
            <a:extLst>
              <a:ext uri="{FF2B5EF4-FFF2-40B4-BE49-F238E27FC236}">
                <a16:creationId xmlns:a16="http://schemas.microsoft.com/office/drawing/2014/main" id="{84565997-2B40-4228-BEA8-D30C8BFF3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717821"/>
              </p:ext>
            </p:extLst>
          </p:nvPr>
        </p:nvGraphicFramePr>
        <p:xfrm>
          <a:off x="1163428" y="1894445"/>
          <a:ext cx="10058400" cy="29360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5418">
                  <a:extLst>
                    <a:ext uri="{9D8B030D-6E8A-4147-A177-3AD203B41FA5}">
                      <a16:colId xmlns:a16="http://schemas.microsoft.com/office/drawing/2014/main" val="3247952383"/>
                    </a:ext>
                  </a:extLst>
                </a:gridCol>
                <a:gridCol w="7037627">
                  <a:extLst>
                    <a:ext uri="{9D8B030D-6E8A-4147-A177-3AD203B41FA5}">
                      <a16:colId xmlns:a16="http://schemas.microsoft.com/office/drawing/2014/main" val="3392072651"/>
                    </a:ext>
                  </a:extLst>
                </a:gridCol>
                <a:gridCol w="1415355">
                  <a:extLst>
                    <a:ext uri="{9D8B030D-6E8A-4147-A177-3AD203B41FA5}">
                      <a16:colId xmlns:a16="http://schemas.microsoft.com/office/drawing/2014/main" val="2847437250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Requirement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Function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</a:rPr>
                        <a:t>Category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29767038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R1.1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Extracting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sound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from</a:t>
                      </a:r>
                      <a:r>
                        <a:rPr lang="pt-PT" sz="1600" dirty="0">
                          <a:effectLst/>
                        </a:rPr>
                        <a:t> </a:t>
                      </a:r>
                      <a:r>
                        <a:rPr lang="pt-PT" sz="1600" dirty="0" err="1">
                          <a:effectLst/>
                        </a:rPr>
                        <a:t>video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70618642"/>
                  </a:ext>
                </a:extLst>
              </a:tr>
              <a:tr h="3607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R1.2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Sound processing and analysis (getting the features of relevant sounds)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76076794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R1.3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Machine learning of the sounds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96868509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R1.4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Labeling of the most relevant events in the game from sound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Evident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74920712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R1.5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Identification of the most important moments, considering the events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Invisible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75505738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R1.6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Make statistics that help in the post-game analysis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Evident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99155727"/>
                  </a:ext>
                </a:extLst>
              </a:tr>
              <a:tr h="36708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>
                          <a:effectLst/>
                        </a:rPr>
                        <a:t> R1.7</a:t>
                      </a:r>
                      <a:endParaRPr lang="pt-PT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en-US" sz="1600" dirty="0">
                          <a:effectLst/>
                        </a:rPr>
                        <a:t>Show the result of all processing to the user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err="1">
                          <a:effectLst/>
                        </a:rPr>
                        <a:t>Evident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03229258"/>
                  </a:ext>
                </a:extLst>
              </a:tr>
            </a:tbl>
          </a:graphicData>
        </a:graphic>
      </p:graphicFrame>
      <p:sp>
        <p:nvSpPr>
          <p:cNvPr id="21" name="Marcador de Posição do Rodapé 20">
            <a:extLst>
              <a:ext uri="{FF2B5EF4-FFF2-40B4-BE49-F238E27FC236}">
                <a16:creationId xmlns:a16="http://schemas.microsoft.com/office/drawing/2014/main" id="{A5E41DD5-577E-442B-A8FA-4ABF65D7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19" name="Marcador de Posição do Número do Diapositivo 18">
            <a:extLst>
              <a:ext uri="{FF2B5EF4-FFF2-40B4-BE49-F238E27FC236}">
                <a16:creationId xmlns:a16="http://schemas.microsoft.com/office/drawing/2014/main" id="{AE5C952D-8887-46CD-9C1B-273A9757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0066" y="6459785"/>
            <a:ext cx="2292418" cy="365125"/>
          </a:xfrm>
        </p:spPr>
        <p:txBody>
          <a:bodyPr/>
          <a:lstStyle/>
          <a:p>
            <a:r>
              <a:rPr lang="pt-PT" dirty="0"/>
              <a:t> Análise de Requisitos </a:t>
            </a:r>
            <a:fld id="{70D08643-7E98-4327-9CB8-2635619E9B6B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035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158FB-6C55-4226-A6A9-D1D2C4EC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</a:t>
            </a:r>
            <a:r>
              <a:rPr lang="pt-PT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b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000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57A155DF-F254-415B-B3D0-5D3568A6E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219932"/>
              </p:ext>
            </p:extLst>
          </p:nvPr>
        </p:nvGraphicFramePr>
        <p:xfrm>
          <a:off x="1192763" y="2372413"/>
          <a:ext cx="8184501" cy="1344176"/>
        </p:xfrm>
        <a:graphic>
          <a:graphicData uri="http://schemas.openxmlformats.org/drawingml/2006/table">
            <a:tbl>
              <a:tblPr firstRow="1" firstCol="1" bandRow="1"/>
              <a:tblGrid>
                <a:gridCol w="2623457">
                  <a:extLst>
                    <a:ext uri="{9D8B030D-6E8A-4147-A177-3AD203B41FA5}">
                      <a16:colId xmlns:a16="http://schemas.microsoft.com/office/drawing/2014/main" val="4219421238"/>
                    </a:ext>
                  </a:extLst>
                </a:gridCol>
                <a:gridCol w="2832877">
                  <a:extLst>
                    <a:ext uri="{9D8B030D-6E8A-4147-A177-3AD203B41FA5}">
                      <a16:colId xmlns:a16="http://schemas.microsoft.com/office/drawing/2014/main" val="1343285905"/>
                    </a:ext>
                  </a:extLst>
                </a:gridCol>
                <a:gridCol w="2728167">
                  <a:extLst>
                    <a:ext uri="{9D8B030D-6E8A-4147-A177-3AD203B41FA5}">
                      <a16:colId xmlns:a16="http://schemas.microsoft.com/office/drawing/2014/main" val="1522861658"/>
                    </a:ext>
                  </a:extLst>
                </a:gridCol>
              </a:tblGrid>
              <a:tr h="369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Atribute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Detail</a:t>
                      </a:r>
                      <a:r>
                        <a:rPr lang="pt-PT" sz="16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pt-PT" sz="16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344202"/>
                  </a:ext>
                </a:extLst>
              </a:tr>
              <a:tr h="4065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Human-Machine</a:t>
                      </a: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Metaphor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Detail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-to-</a:t>
                      </a: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</a:t>
                      </a: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interface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Mandatory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P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313684"/>
                  </a:ext>
                </a:extLst>
              </a:tr>
            </a:tbl>
          </a:graphicData>
        </a:graphic>
      </p:graphicFrame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5D9E25-088A-497F-AC3B-011B313D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242E3E-98B9-4947-A58E-103B7985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7348" y="6459785"/>
            <a:ext cx="2115136" cy="365125"/>
          </a:xfrm>
        </p:spPr>
        <p:txBody>
          <a:bodyPr/>
          <a:lstStyle/>
          <a:p>
            <a:r>
              <a:rPr lang="pt-PT" dirty="0"/>
              <a:t> Análise de Requisitos </a:t>
            </a:r>
            <a:fld id="{70D08643-7E98-4327-9CB8-2635619E9B6B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128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37C8D-DC44-4262-BC3A-91996178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pt-PT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</a:t>
            </a:r>
            <a: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BE23E878-F2DF-4294-94AD-B148FC83C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272756"/>
              </p:ext>
            </p:extLst>
          </p:nvPr>
        </p:nvGraphicFramePr>
        <p:xfrm>
          <a:off x="1174102" y="1829157"/>
          <a:ext cx="10515600" cy="1525198"/>
        </p:xfrm>
        <a:graphic>
          <a:graphicData uri="http://schemas.openxmlformats.org/drawingml/2006/table">
            <a:tbl>
              <a:tblPr firstRow="1" firstCol="1" bandRow="1"/>
              <a:tblGrid>
                <a:gridCol w="937876">
                  <a:extLst>
                    <a:ext uri="{9D8B030D-6E8A-4147-A177-3AD203B41FA5}">
                      <a16:colId xmlns:a16="http://schemas.microsoft.com/office/drawing/2014/main" val="2133146869"/>
                    </a:ext>
                  </a:extLst>
                </a:gridCol>
                <a:gridCol w="2360664">
                  <a:extLst>
                    <a:ext uri="{9D8B030D-6E8A-4147-A177-3AD203B41FA5}">
                      <a16:colId xmlns:a16="http://schemas.microsoft.com/office/drawing/2014/main" val="1702705562"/>
                    </a:ext>
                  </a:extLst>
                </a:gridCol>
                <a:gridCol w="1453239">
                  <a:extLst>
                    <a:ext uri="{9D8B030D-6E8A-4147-A177-3AD203B41FA5}">
                      <a16:colId xmlns:a16="http://schemas.microsoft.com/office/drawing/2014/main" val="2868442836"/>
                    </a:ext>
                  </a:extLst>
                </a:gridCol>
                <a:gridCol w="1419784">
                  <a:extLst>
                    <a:ext uri="{9D8B030D-6E8A-4147-A177-3AD203B41FA5}">
                      <a16:colId xmlns:a16="http://schemas.microsoft.com/office/drawing/2014/main" val="550990740"/>
                    </a:ext>
                  </a:extLst>
                </a:gridCol>
                <a:gridCol w="2822839">
                  <a:extLst>
                    <a:ext uri="{9D8B030D-6E8A-4147-A177-3AD203B41FA5}">
                      <a16:colId xmlns:a16="http://schemas.microsoft.com/office/drawing/2014/main" val="533021834"/>
                    </a:ext>
                  </a:extLst>
                </a:gridCol>
                <a:gridCol w="1521198">
                  <a:extLst>
                    <a:ext uri="{9D8B030D-6E8A-4147-A177-3AD203B41FA5}">
                      <a16:colId xmlns:a16="http://schemas.microsoft.com/office/drawing/2014/main" val="65078777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</a:t>
                      </a:r>
                      <a:r>
                        <a:rPr lang="pt-PT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.#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Detail</a:t>
                      </a:r>
                      <a:r>
                        <a:rPr lang="pt-PT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pt-PT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pt-PT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538660"/>
                  </a:ext>
                </a:extLst>
              </a:tr>
              <a:tr h="116315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</a:rPr>
                        <a:t>Show the result of all processing to the user</a:t>
                      </a:r>
                      <a:endParaRPr lang="pt-PT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lang="pt-PT" sz="16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Evident</a:t>
                      </a:r>
                      <a:endParaRPr lang="pt-PT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Human-Machine</a:t>
                      </a: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6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Metaphor</a:t>
                      </a:r>
                      <a:endParaRPr lang="pt-PT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69875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PT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Detalhe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 fácil de aprender a usar</a:t>
                      </a: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Obrigatório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898155"/>
                  </a:ext>
                </a:extLst>
              </a:tr>
            </a:tbl>
          </a:graphicData>
        </a:graphic>
      </p:graphicFrame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D7DDA84-31C6-4431-B466-0DD5CB31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6F4C82-0F8E-4F9F-BDBA-7E133313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4122" y="6459785"/>
            <a:ext cx="2488361" cy="365125"/>
          </a:xfrm>
        </p:spPr>
        <p:txBody>
          <a:bodyPr/>
          <a:lstStyle/>
          <a:p>
            <a:r>
              <a:rPr lang="pt-PT" dirty="0"/>
              <a:t>Análise de Requisitos </a:t>
            </a:r>
            <a:fld id="{70D08643-7E98-4327-9CB8-2635619E9B6B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636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077FC-FB23-45B1-B9AC-447CAA4F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P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Cases (I)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dirty="0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5CEB9D44-A301-4F9A-9DC3-82BEAAD95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497440"/>
              </p:ext>
            </p:extLst>
          </p:nvPr>
        </p:nvGraphicFramePr>
        <p:xfrm>
          <a:off x="1220456" y="1771813"/>
          <a:ext cx="7802246" cy="2989440"/>
        </p:xfrm>
        <a:graphic>
          <a:graphicData uri="http://schemas.openxmlformats.org/drawingml/2006/table">
            <a:tbl>
              <a:tblPr firstRow="1" firstCol="1" bandRow="1"/>
              <a:tblGrid>
                <a:gridCol w="3255787">
                  <a:extLst>
                    <a:ext uri="{9D8B030D-6E8A-4147-A177-3AD203B41FA5}">
                      <a16:colId xmlns:a16="http://schemas.microsoft.com/office/drawing/2014/main" val="1437794663"/>
                    </a:ext>
                  </a:extLst>
                </a:gridCol>
                <a:gridCol w="4546459">
                  <a:extLst>
                    <a:ext uri="{9D8B030D-6E8A-4147-A177-3AD203B41FA5}">
                      <a16:colId xmlns:a16="http://schemas.microsoft.com/office/drawing/2014/main" val="316745904"/>
                    </a:ext>
                  </a:extLst>
                </a:gridCol>
              </a:tblGrid>
              <a:tr h="232617">
                <a:tc>
                  <a:txBody>
                    <a:bodyPr/>
                    <a:lstStyle/>
                    <a:p>
                      <a:pPr marL="93663" indent="0" algn="l">
                        <a:lnSpc>
                          <a:spcPct val="107000"/>
                        </a:lnSpc>
                      </a:pPr>
                      <a:r>
                        <a:rPr lang="pt-PT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663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12151"/>
                  </a:ext>
                </a:extLst>
              </a:tr>
              <a:tr h="962999">
                <a:tc>
                  <a:txBody>
                    <a:bodyPr/>
                    <a:lstStyle/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Coach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the most important events</a:t>
                      </a:r>
                    </a:p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Watch the most relevant moments</a:t>
                      </a:r>
                    </a:p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pt-PT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performance </a:t>
                      </a: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79334"/>
                  </a:ext>
                </a:extLst>
              </a:tr>
              <a:tr h="696861">
                <a:tc>
                  <a:txBody>
                    <a:bodyPr/>
                    <a:lstStyle/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Player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the most important events</a:t>
                      </a:r>
                    </a:p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Watch the most relevant moments</a:t>
                      </a:r>
                    </a:p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an analysis of (his) performance</a:t>
                      </a:r>
                    </a:p>
                    <a:p>
                      <a:pPr marL="93663" indent="0">
                        <a:lnSpc>
                          <a:spcPct val="107000"/>
                        </a:lnSpc>
                      </a:pP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55723"/>
                  </a:ext>
                </a:extLst>
              </a:tr>
              <a:tr h="745074">
                <a:tc>
                  <a:txBody>
                    <a:bodyPr/>
                    <a:lstStyle/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pt-PT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Spectator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the most important events</a:t>
                      </a:r>
                    </a:p>
                    <a:p>
                      <a:pPr marL="93663" indent="0">
                        <a:lnSpc>
                          <a:spcPct val="107000"/>
                        </a:lnSpc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Watch only the most relevant moments of the game</a:t>
                      </a:r>
                      <a:endParaRPr lang="pt-PT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850256"/>
                  </a:ext>
                </a:extLst>
              </a:tr>
            </a:tbl>
          </a:graphicData>
        </a:graphic>
      </p:graphicFrame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4D09E95-05E0-4E2E-AF94-E8CD4DCD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Carina Fernandes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846E8C6-CAC3-4801-A5B7-84C8B98A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114" y="6459785"/>
            <a:ext cx="2460369" cy="365125"/>
          </a:xfrm>
        </p:spPr>
        <p:txBody>
          <a:bodyPr/>
          <a:lstStyle/>
          <a:p>
            <a:r>
              <a:rPr lang="pt-PT" dirty="0"/>
              <a:t> Análise de Requisitos </a:t>
            </a:r>
            <a:fld id="{70D08643-7E98-4327-9CB8-2635619E9B6B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67698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660</Words>
  <Application>Microsoft Office PowerPoint</Application>
  <PresentationFormat>Ecrã Panorâmico</PresentationFormat>
  <Paragraphs>157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Retrospetiva</vt:lpstr>
      <vt:lpstr>Department of Electronics, Telecommunications and Computer Engineering  Degree in Informatics and Multimedia Engineering Academic Year of 2021/22</vt:lpstr>
      <vt:lpstr> Contents to be addressed… </vt:lpstr>
      <vt:lpstr> Aims and Objectives </vt:lpstr>
      <vt:lpstr> Clients </vt:lpstr>
      <vt:lpstr> Goals to be achieved </vt:lpstr>
      <vt:lpstr>Functional Requirements </vt:lpstr>
      <vt:lpstr>Non Functional Requirements </vt:lpstr>
      <vt:lpstr> System Functional and Non Functional Requirements </vt:lpstr>
      <vt:lpstr> Use Cases (I) </vt:lpstr>
      <vt:lpstr> Use Cases (II) </vt:lpstr>
      <vt:lpstr> Use Cases (III) 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Departamento de Engenharia de Eletrónica e Telecomunicações e de Computadores  Licenciatura em Engenharia Informática e Multimédia Ano Letivo 2021/22SV</dc:title>
  <dc:creator>CARINA HERMÍNIA AGUIAR AFONSO FERNANDES</dc:creator>
  <cp:lastModifiedBy>CARINA HERMÍNIA AGUIAR AFONSO FERNANDES</cp:lastModifiedBy>
  <cp:revision>100</cp:revision>
  <dcterms:created xsi:type="dcterms:W3CDTF">2022-03-19T20:39:40Z</dcterms:created>
  <dcterms:modified xsi:type="dcterms:W3CDTF">2022-04-04T09:07:48Z</dcterms:modified>
</cp:coreProperties>
</file>