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58D39D-3252-44CE-981F-03A983B8C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BDD02-024C-4032-9EF4-CF01873061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64F2-8D2F-4562-9CDF-47C62C39CBC4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DFFB69D-5BB7-4FFE-90ED-AB82F76811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471C0B-B490-447F-8B27-3B82A70E37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D469-9540-4D88-B311-AC11482FB2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44558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AF0AB-F1AE-4A7B-935F-50D822EBB173}" type="datetimeFigureOut">
              <a:rPr lang="pt-PT" smtClean="0"/>
              <a:t>03/04/2022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2280-F93D-4A33-8156-24CF0E7CAE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0227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7F83-5116-4020-8561-F7CDF7956E1D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16A-AA66-4D8E-BF7B-90D69EE36952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313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A58B-C0E7-4560-8052-16D4C4E3FA4E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6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4216-E9E1-4F5E-A5DF-04C6C510EF86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1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8CE-E66E-4612-BAE1-A62FABB87064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0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C8-4087-495E-9CA6-550162B84326}" type="datetime1">
              <a:rPr lang="pt-PT" smtClean="0"/>
              <a:t>03/04/2022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81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BF60-585E-40BB-8496-CB6C70855FC8}" type="datetime1">
              <a:rPr lang="pt-PT" smtClean="0"/>
              <a:t>03/04/2022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21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A05-4D3B-48B9-96E1-169A6367EB3C}" type="datetime1">
              <a:rPr lang="pt-PT" smtClean="0"/>
              <a:t>03/04/2022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56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3612-426C-4B62-90FE-4A3AEDC7FA6E}" type="datetime1">
              <a:rPr lang="pt-PT" smtClean="0"/>
              <a:t>03/04/2022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783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6CEA2-A57B-48FA-A73D-3360CF4A089E}" type="datetime1">
              <a:rPr lang="pt-PT" smtClean="0"/>
              <a:t>03/04/2022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6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FD36-60F9-46C6-9AD0-DA7642FA261B}" type="datetime1">
              <a:rPr lang="pt-PT" smtClean="0"/>
              <a:t>03/04/2022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34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3E9C40-E169-438E-A157-52EEC1619C69}" type="datetime1">
              <a:rPr lang="pt-PT" smtClean="0"/>
              <a:t>03/04/2022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B1A92-5A25-4000-99E8-A26F8E90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2" y="1751367"/>
            <a:ext cx="9144000" cy="1038225"/>
          </a:xfrm>
        </p:spPr>
        <p:txBody>
          <a:bodyPr>
            <a:normAutofit fontScale="90000"/>
          </a:bodyPr>
          <a:lstStyle/>
          <a:p>
            <a:r>
              <a:rPr lang="pt-PT" sz="2000" dirty="0"/>
              <a:t>Departamento de Engenharia de Eletrónica e Telecomunicações e de Computadores</a:t>
            </a:r>
            <a:br>
              <a:rPr lang="pt-PT" sz="2000" dirty="0"/>
            </a:br>
            <a:br>
              <a:rPr lang="pt-PT" sz="2000" dirty="0"/>
            </a:br>
            <a:r>
              <a:rPr lang="pt-PT" sz="2000" dirty="0"/>
              <a:t>Licenciatura em Engenharia Informática e Multimédia</a:t>
            </a:r>
            <a:br>
              <a:rPr lang="pt-PT" sz="2000" dirty="0"/>
            </a:br>
            <a:r>
              <a:rPr lang="pt-PT" sz="2000" dirty="0"/>
              <a:t>Ano Letivo 2021/22 SV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27F73-B410-4F04-9C16-D07BA577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99090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pt-PT" sz="4100" b="1" dirty="0"/>
              <a:t>#47 - ANOTAÇÃO DE EVENTOS SONOROS EM VÍDEO</a:t>
            </a:r>
          </a:p>
          <a:p>
            <a:r>
              <a:rPr lang="pt-PT" sz="4100" b="1" dirty="0"/>
              <a:t>Nº 45118 - Carina Fernandes</a:t>
            </a:r>
          </a:p>
          <a:p>
            <a:endParaRPr lang="pt-PT" sz="3500" dirty="0"/>
          </a:p>
          <a:p>
            <a:r>
              <a:rPr lang="pt-PT" sz="2900" dirty="0"/>
              <a:t>Análise de Requisitos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561A50-BA4C-4FA0-8B89-171BF838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511175"/>
            <a:ext cx="1761483" cy="10382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F7E105-CE7F-40F7-A8D2-9D394CD047EA}"/>
              </a:ext>
            </a:extLst>
          </p:cNvPr>
          <p:cNvSpPr txBox="1"/>
          <p:nvPr/>
        </p:nvSpPr>
        <p:spPr>
          <a:xfrm>
            <a:off x="9490229" y="5064351"/>
            <a:ext cx="1704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Orientadores: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1400" dirty="0"/>
              <a:t>Joel Paulo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1400" dirty="0"/>
              <a:t>Paulo Trigo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1400" dirty="0"/>
              <a:t>Paulo Vieira</a:t>
            </a:r>
          </a:p>
        </p:txBody>
      </p:sp>
      <p:pic>
        <p:nvPicPr>
          <p:cNvPr id="7" name="Imagem 6" descr="Uma imagem com relva, céu, desporto, jogo atlético&#10;&#10;Descrição gerada automaticamente">
            <a:extLst>
              <a:ext uri="{FF2B5EF4-FFF2-40B4-BE49-F238E27FC236}">
                <a16:creationId xmlns:a16="http://schemas.microsoft.com/office/drawing/2014/main" id="{DD29118A-3CF4-4199-BFA3-7DC121B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992" y="83954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3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Utilização (II)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4D09E95-05E0-4E2E-AF94-E8CD4DCD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Posição de Conteúdo 12">
            <a:extLst>
              <a:ext uri="{FF2B5EF4-FFF2-40B4-BE49-F238E27FC236}">
                <a16:creationId xmlns:a16="http://schemas.microsoft.com/office/drawing/2014/main" id="{FC74CA7D-E2C6-496E-BA57-788CAD258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12" y="1850426"/>
            <a:ext cx="4850545" cy="4496292"/>
          </a:xfrm>
        </p:spPr>
      </p:pic>
    </p:spTree>
    <p:extLst>
      <p:ext uri="{BB962C8B-B14F-4D97-AF65-F5344CB8AC3E}">
        <p14:creationId xmlns:p14="http://schemas.microsoft.com/office/powerpoint/2010/main" val="220303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Utilização (III)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4D09E95-05E0-4E2E-AF94-E8CD4DCD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FCDDC7C-1E26-484C-8A9E-A0D3B787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Cenário Principal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992CE56-A6FB-4F17-9C78-EF414A799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22465"/>
              </p:ext>
            </p:extLst>
          </p:nvPr>
        </p:nvGraphicFramePr>
        <p:xfrm>
          <a:off x="1097280" y="2394419"/>
          <a:ext cx="3687445" cy="11396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2040219002"/>
                    </a:ext>
                  </a:extLst>
                </a:gridCol>
                <a:gridCol w="2610485">
                  <a:extLst>
                    <a:ext uri="{9D8B030D-6E8A-4147-A177-3AD203B41FA5}">
                      <a16:colId xmlns:a16="http://schemas.microsoft.com/office/drawing/2014/main" val="2892820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Cabeçalho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01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Nome: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Obter uma síntese dos eventos mais importantes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609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Resumo: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Uma listagem com as estatísticas relativas ao jogo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7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>
                          <a:effectLst/>
                        </a:rPr>
                        <a:t>Referências: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R1.1, R1.2, R1.3, R1.4, R1.5, R1.6, R1.7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6078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64E88655-2795-4318-A7AD-383E4F08F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0311"/>
              </p:ext>
            </p:extLst>
          </p:nvPr>
        </p:nvGraphicFramePr>
        <p:xfrm>
          <a:off x="4979741" y="2655570"/>
          <a:ext cx="5980922" cy="3192715"/>
        </p:xfrm>
        <a:graphic>
          <a:graphicData uri="http://schemas.openxmlformats.org/drawingml/2006/table">
            <a:tbl>
              <a:tblPr firstRow="1" firstCol="1" bandRow="1"/>
              <a:tblGrid>
                <a:gridCol w="286678">
                  <a:extLst>
                    <a:ext uri="{9D8B030D-6E8A-4147-A177-3AD203B41FA5}">
                      <a16:colId xmlns:a16="http://schemas.microsoft.com/office/drawing/2014/main" val="369753486"/>
                    </a:ext>
                  </a:extLst>
                </a:gridCol>
                <a:gridCol w="2204457">
                  <a:extLst>
                    <a:ext uri="{9D8B030D-6E8A-4147-A177-3AD203B41FA5}">
                      <a16:colId xmlns:a16="http://schemas.microsoft.com/office/drawing/2014/main" val="1820385715"/>
                    </a:ext>
                  </a:extLst>
                </a:gridCol>
                <a:gridCol w="296563">
                  <a:extLst>
                    <a:ext uri="{9D8B030D-6E8A-4147-A177-3AD203B41FA5}">
                      <a16:colId xmlns:a16="http://schemas.microsoft.com/office/drawing/2014/main" val="1226550603"/>
                    </a:ext>
                  </a:extLst>
                </a:gridCol>
                <a:gridCol w="3193224">
                  <a:extLst>
                    <a:ext uri="{9D8B030D-6E8A-4147-A177-3AD203B41FA5}">
                      <a16:colId xmlns:a16="http://schemas.microsoft.com/office/drawing/2014/main" val="2185952231"/>
                    </a:ext>
                  </a:extLst>
                </a:gridCol>
              </a:tblGrid>
              <a:tr h="221926">
                <a:tc gridSpan="4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Cenário Principal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79888"/>
                  </a:ext>
                </a:extLst>
              </a:tr>
              <a:tr h="221926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Ação do Actor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Resposta do Sistema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42981"/>
                  </a:ext>
                </a:extLst>
              </a:tr>
              <a:tr h="115081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Caso de Utilização inicia quando o espetador indica que pretende fazer uma análise estatística de um determinado jogo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49750"/>
                  </a:ext>
                </a:extLst>
              </a:tr>
              <a:tr h="4541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espetador faz </a:t>
                      </a:r>
                      <a:r>
                        <a:rPr lang="pt-PT" sz="13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upload</a:t>
                      </a: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vídeo do jogo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280462"/>
                  </a:ext>
                </a:extLst>
              </a:tr>
              <a:tr h="22192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Extração do som a partir do vídeo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09694"/>
                  </a:ext>
                </a:extLst>
              </a:tr>
              <a:tr h="22192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Extração de características relevantes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44770"/>
                  </a:ext>
                </a:extLst>
              </a:tr>
              <a:tr h="22192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Aprendizagem dos sons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616812"/>
                  </a:ext>
                </a:extLst>
              </a:tr>
              <a:tr h="25619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Identificação dos momentos mais relevantes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282521"/>
                  </a:ext>
                </a:extLst>
              </a:tr>
              <a:tr h="22192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Mostrar as estatísticas do jogo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22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5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A36AA-1BAD-43A3-A1A5-9555D0A0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Questões?</a:t>
            </a:r>
            <a:endParaRPr lang="pt-PT" sz="4000" dirty="0"/>
          </a:p>
        </p:txBody>
      </p:sp>
      <p:pic>
        <p:nvPicPr>
          <p:cNvPr id="5122" name="Picture 2" descr="Problem Solving Process | MIT Problem Solving Technique">
            <a:extLst>
              <a:ext uri="{FF2B5EF4-FFF2-40B4-BE49-F238E27FC236}">
                <a16:creationId xmlns:a16="http://schemas.microsoft.com/office/drawing/2014/main" id="{3ABCB435-3DB1-4B46-AD2E-A24734CBD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05" y="2044980"/>
            <a:ext cx="4586288" cy="34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454EB25-568A-497A-8C42-9098A553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F89D16-3B81-433B-B88E-56E55EB3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46694" y="6459785"/>
            <a:ext cx="3265790" cy="365125"/>
          </a:xfrm>
        </p:spPr>
        <p:txBody>
          <a:bodyPr/>
          <a:lstStyle/>
          <a:p>
            <a:r>
              <a:rPr lang="pt-PT" dirty="0"/>
              <a:t>Análise de Requisitos </a:t>
            </a:r>
            <a:fld id="{70D08643-7E98-4327-9CB8-2635619E9B6B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51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Conteúdos a abordar…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Clientes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Metas a alcançar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Funções do sistema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Atributos do sistema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Casos de Utilização e o seu cenário principal </a:t>
            </a: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195F56-DA62-47BF-905C-9F33A62B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BC17969-4C76-49B5-B139-99F7ED4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348" y="6459785"/>
            <a:ext cx="2115136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53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Síntese de objetivos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Neste projeto será desenvolvido um sistema que realiza a extração de eventos relevantes em jogos de ténis (ou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O sistema em questão permitirá realizar uma análise geral do jogo, o que auxilia treinadores, jogadores ou outras entidades na análise do desempenho, mediante através de estatísticas;</a:t>
            </a: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Exemplo de um evento relevante: o impacto de uma bola na raquete, no chão, ou na parede, barulho do público (espetadores).</a:t>
            </a:r>
          </a:p>
          <a:p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195F56-DA62-47BF-905C-9F33A62B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BC17969-4C76-49B5-B139-99F7ED4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348" y="6459785"/>
            <a:ext cx="2115136" cy="365125"/>
          </a:xfrm>
        </p:spPr>
        <p:txBody>
          <a:bodyPr/>
          <a:lstStyle/>
          <a:p>
            <a:r>
              <a:rPr lang="pt-PT" dirty="0"/>
              <a:t>Análise de Requisitos </a:t>
            </a:r>
            <a:fld id="{70D08643-7E98-4327-9CB8-2635619E9B6B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375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1FF1A-4A5E-4F17-B9D9-9408C9AE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Clientes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022A9C-5227-4D61-B32D-6FB3ED04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Esta ferramenta destina-se a…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Centro desportivos de ténis e/ou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padel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Atletas amadores;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Treinadores que acompanham vários atletas;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Outros 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spetadores;</a:t>
            </a:r>
          </a:p>
          <a:p>
            <a:pPr marL="642937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fundo, todas as entidades que queiram ver um resumo do jogo…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F375A1-D282-4317-BE8B-5F7E6B20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A31ED03-719A-4C34-996D-A27F4F0E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106" y="6459785"/>
            <a:ext cx="2432377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576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1E9D0-C365-4850-A2CC-45DA0A12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Metas a alcançar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C1C846-4B09-4348-B341-56912632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Pretende-se que o sistema contribua para:</a:t>
            </a:r>
          </a:p>
          <a:p>
            <a:pPr marL="625475" indent="-2682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dentificar os eventos mais importantes; </a:t>
            </a:r>
          </a:p>
          <a:p>
            <a:pPr marL="625475" indent="-2682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fetuar estatísticas que auxiliem na análise posterior à realização do jogo;</a:t>
            </a:r>
          </a:p>
          <a:p>
            <a:pPr marL="625475" indent="-2682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Poupar tempo.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913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B21C0A-0FAC-4C65-BF0F-88554B14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7BFAFD-090A-4B10-B384-2E7056CF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438" y="6459785"/>
            <a:ext cx="2423046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099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80C2C-238D-473B-9007-9B3884D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Funções do sistema (requisitos funcionais)</a:t>
            </a:r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/>
          </a:p>
        </p:txBody>
      </p:sp>
      <p:graphicFrame>
        <p:nvGraphicFramePr>
          <p:cNvPr id="18" name="Marcador de Posição de Conteúdo 17">
            <a:extLst>
              <a:ext uri="{FF2B5EF4-FFF2-40B4-BE49-F238E27FC236}">
                <a16:creationId xmlns:a16="http://schemas.microsoft.com/office/drawing/2014/main" id="{84565997-2B40-4228-BEA8-D30C8BFF3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698694"/>
              </p:ext>
            </p:extLst>
          </p:nvPr>
        </p:nvGraphicFramePr>
        <p:xfrm>
          <a:off x="1163428" y="1894445"/>
          <a:ext cx="10058400" cy="29360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5418">
                  <a:extLst>
                    <a:ext uri="{9D8B030D-6E8A-4147-A177-3AD203B41FA5}">
                      <a16:colId xmlns:a16="http://schemas.microsoft.com/office/drawing/2014/main" val="3247952383"/>
                    </a:ext>
                  </a:extLst>
                </a:gridCol>
                <a:gridCol w="7037627">
                  <a:extLst>
                    <a:ext uri="{9D8B030D-6E8A-4147-A177-3AD203B41FA5}">
                      <a16:colId xmlns:a16="http://schemas.microsoft.com/office/drawing/2014/main" val="3392072651"/>
                    </a:ext>
                  </a:extLst>
                </a:gridCol>
                <a:gridCol w="1415355">
                  <a:extLst>
                    <a:ext uri="{9D8B030D-6E8A-4147-A177-3AD203B41FA5}">
                      <a16:colId xmlns:a16="http://schemas.microsoft.com/office/drawing/2014/main" val="2847437250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</a:rPr>
                        <a:t>Requisito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</a:rPr>
                        <a:t>Função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</a:rPr>
                        <a:t>Categoria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297670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R1.1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Extração do som a partir do vídeo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70618642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R1.2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Processamento e análise sobre o som (obter as características de sons relevantes)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6076794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R1.3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Aprendizagem automática dos sons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96868509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R1.4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Etiquetação dos eventos mais relevantes do jogo a partir do som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Evidente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74920712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R1.5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Identificação dos momentos mais importantes, considerando os eventos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Invisível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755057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R1.6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Realização de estatísticas que auxiliem na análise posterior à realização do jogo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Evidente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99155727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R1.7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Mostrar o resultado de todo o processamento ao utilizador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Evidente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03229258"/>
                  </a:ext>
                </a:extLst>
              </a:tr>
            </a:tbl>
          </a:graphicData>
        </a:graphic>
      </p:graphicFrame>
      <p:sp>
        <p:nvSpPr>
          <p:cNvPr id="21" name="Marcador de Posição do Rodapé 20">
            <a:extLst>
              <a:ext uri="{FF2B5EF4-FFF2-40B4-BE49-F238E27FC236}">
                <a16:creationId xmlns:a16="http://schemas.microsoft.com/office/drawing/2014/main" id="{A5E41DD5-577E-442B-A8FA-4ABF65D7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19" name="Marcador de Posição do Número do Diapositivo 18">
            <a:extLst>
              <a:ext uri="{FF2B5EF4-FFF2-40B4-BE49-F238E27FC236}">
                <a16:creationId xmlns:a16="http://schemas.microsoft.com/office/drawing/2014/main" id="{AE5C952D-8887-46CD-9C1B-273A9757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066" y="6459785"/>
            <a:ext cx="2292418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35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158FB-6C55-4226-A6A9-D1D2C4EC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 do sistema (requisitos não-funcionais)</a:t>
            </a:r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57A155DF-F254-415B-B3D0-5D3568A6E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964284"/>
              </p:ext>
            </p:extLst>
          </p:nvPr>
        </p:nvGraphicFramePr>
        <p:xfrm>
          <a:off x="1192763" y="1934829"/>
          <a:ext cx="8184501" cy="1566612"/>
        </p:xfrm>
        <a:graphic>
          <a:graphicData uri="http://schemas.openxmlformats.org/drawingml/2006/table">
            <a:tbl>
              <a:tblPr firstRow="1" firstCol="1" bandRow="1"/>
              <a:tblGrid>
                <a:gridCol w="2623457">
                  <a:extLst>
                    <a:ext uri="{9D8B030D-6E8A-4147-A177-3AD203B41FA5}">
                      <a16:colId xmlns:a16="http://schemas.microsoft.com/office/drawing/2014/main" val="4219421238"/>
                    </a:ext>
                  </a:extLst>
                </a:gridCol>
                <a:gridCol w="2832877">
                  <a:extLst>
                    <a:ext uri="{9D8B030D-6E8A-4147-A177-3AD203B41FA5}">
                      <a16:colId xmlns:a16="http://schemas.microsoft.com/office/drawing/2014/main" val="1343285905"/>
                    </a:ext>
                  </a:extLst>
                </a:gridCol>
                <a:gridCol w="2728167">
                  <a:extLst>
                    <a:ext uri="{9D8B030D-6E8A-4147-A177-3AD203B41FA5}">
                      <a16:colId xmlns:a16="http://schemas.microsoft.com/office/drawing/2014/main" val="1522861658"/>
                    </a:ext>
                  </a:extLst>
                </a:gridCol>
              </a:tblGrid>
              <a:tr h="369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Atributo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Detalhe / Restrição Fronteira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Categoria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344202"/>
                  </a:ext>
                </a:extLst>
              </a:tr>
              <a:tr h="1057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Interação Homem-Máquina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Detalhe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fácil de aprender a usar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Obrigatório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313684"/>
                  </a:ext>
                </a:extLst>
              </a:tr>
            </a:tbl>
          </a:graphicData>
        </a:graphic>
      </p:graphicFrame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5D9E25-088A-497F-AC3B-011B313D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242E3E-98B9-4947-A58E-103B7985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348" y="6459785"/>
            <a:ext cx="2115136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128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37C8D-DC44-4262-BC3A-91996178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 e funções de sistema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BE23E878-F2DF-4294-94AD-B148FC83C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38795"/>
              </p:ext>
            </p:extLst>
          </p:nvPr>
        </p:nvGraphicFramePr>
        <p:xfrm>
          <a:off x="1174102" y="1829157"/>
          <a:ext cx="10515600" cy="1525198"/>
        </p:xfrm>
        <a:graphic>
          <a:graphicData uri="http://schemas.openxmlformats.org/drawingml/2006/table">
            <a:tbl>
              <a:tblPr firstRow="1" firstCol="1" bandRow="1"/>
              <a:tblGrid>
                <a:gridCol w="937876">
                  <a:extLst>
                    <a:ext uri="{9D8B030D-6E8A-4147-A177-3AD203B41FA5}">
                      <a16:colId xmlns:a16="http://schemas.microsoft.com/office/drawing/2014/main" val="2133146869"/>
                    </a:ext>
                  </a:extLst>
                </a:gridCol>
                <a:gridCol w="2360664">
                  <a:extLst>
                    <a:ext uri="{9D8B030D-6E8A-4147-A177-3AD203B41FA5}">
                      <a16:colId xmlns:a16="http://schemas.microsoft.com/office/drawing/2014/main" val="1702705562"/>
                    </a:ext>
                  </a:extLst>
                </a:gridCol>
                <a:gridCol w="1453239">
                  <a:extLst>
                    <a:ext uri="{9D8B030D-6E8A-4147-A177-3AD203B41FA5}">
                      <a16:colId xmlns:a16="http://schemas.microsoft.com/office/drawing/2014/main" val="2868442836"/>
                    </a:ext>
                  </a:extLst>
                </a:gridCol>
                <a:gridCol w="1419784">
                  <a:extLst>
                    <a:ext uri="{9D8B030D-6E8A-4147-A177-3AD203B41FA5}">
                      <a16:colId xmlns:a16="http://schemas.microsoft.com/office/drawing/2014/main" val="550990740"/>
                    </a:ext>
                  </a:extLst>
                </a:gridCol>
                <a:gridCol w="2822839">
                  <a:extLst>
                    <a:ext uri="{9D8B030D-6E8A-4147-A177-3AD203B41FA5}">
                      <a16:colId xmlns:a16="http://schemas.microsoft.com/office/drawing/2014/main" val="533021834"/>
                    </a:ext>
                  </a:extLst>
                </a:gridCol>
                <a:gridCol w="1521198">
                  <a:extLst>
                    <a:ext uri="{9D8B030D-6E8A-4147-A177-3AD203B41FA5}">
                      <a16:colId xmlns:a16="http://schemas.microsoft.com/office/drawing/2014/main" val="65078777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Atributo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Detalhe/Restrição de Fronteira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538660"/>
                  </a:ext>
                </a:extLst>
              </a:tr>
              <a:tr h="116315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Mostrar o resultado de todo o processamento ao utilizador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Evidente</a:t>
                      </a:r>
                      <a:endParaRPr lang="pt-PT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Interação Homem-Máquina</a:t>
                      </a:r>
                    </a:p>
                    <a:p>
                      <a:pPr marL="269875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Detalhe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fácil de aprender a usar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Obrigatório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898155"/>
                  </a:ext>
                </a:extLst>
              </a:tr>
            </a:tbl>
          </a:graphicData>
        </a:graphic>
      </p:graphicFrame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7DDA84-31C6-4431-B466-0DD5CB3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6F4C82-0F8E-4F9F-BDBA-7E13331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4122" y="6459785"/>
            <a:ext cx="2488361" cy="365125"/>
          </a:xfrm>
        </p:spPr>
        <p:txBody>
          <a:bodyPr/>
          <a:lstStyle/>
          <a:p>
            <a:r>
              <a:rPr lang="pt-PT" dirty="0"/>
              <a:t>Análise de Requisitos </a:t>
            </a:r>
            <a:fld id="{70D08643-7E98-4327-9CB8-2635619E9B6B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636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Utilização (I)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5CEB9D44-A301-4F9A-9DC3-82BEAAD95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864199"/>
              </p:ext>
            </p:extLst>
          </p:nvPr>
        </p:nvGraphicFramePr>
        <p:xfrm>
          <a:off x="1220456" y="1771813"/>
          <a:ext cx="7802246" cy="2989440"/>
        </p:xfrm>
        <a:graphic>
          <a:graphicData uri="http://schemas.openxmlformats.org/drawingml/2006/table">
            <a:tbl>
              <a:tblPr firstRow="1" firstCol="1" bandRow="1"/>
              <a:tblGrid>
                <a:gridCol w="3255787">
                  <a:extLst>
                    <a:ext uri="{9D8B030D-6E8A-4147-A177-3AD203B41FA5}">
                      <a16:colId xmlns:a16="http://schemas.microsoft.com/office/drawing/2014/main" val="1437794663"/>
                    </a:ext>
                  </a:extLst>
                </a:gridCol>
                <a:gridCol w="4546459">
                  <a:extLst>
                    <a:ext uri="{9D8B030D-6E8A-4147-A177-3AD203B41FA5}">
                      <a16:colId xmlns:a16="http://schemas.microsoft.com/office/drawing/2014/main" val="316745904"/>
                    </a:ext>
                  </a:extLst>
                </a:gridCol>
              </a:tblGrid>
              <a:tr h="232617">
                <a:tc>
                  <a:txBody>
                    <a:bodyPr/>
                    <a:lstStyle/>
                    <a:p>
                      <a:pPr marL="93663" indent="0" algn="l">
                        <a:lnSpc>
                          <a:spcPct val="107000"/>
                        </a:lnSpc>
                      </a:pP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12151"/>
                  </a:ext>
                </a:extLst>
              </a:tr>
              <a:tr h="962999"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Treinador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Obter os eventos mais importantes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Assistir aos momentos mais relevantes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Obter uma análise do desempenho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79334"/>
                  </a:ext>
                </a:extLst>
              </a:tr>
              <a:tr h="719538"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Jogador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Obter os eventos mais importantes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Assistir aos momentos mais relevantes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Obter uma análise do (seu) desempenho</a:t>
                      </a:r>
                    </a:p>
                    <a:p>
                      <a:pPr marL="177800" indent="0">
                        <a:lnSpc>
                          <a:spcPct val="107000"/>
                        </a:lnSpc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55723"/>
                  </a:ext>
                </a:extLst>
              </a:tr>
              <a:tr h="745074"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Espetador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Obter uma síntese dos eventos mais importantes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Assistir só aos momentos mais relevantes do jogo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850256"/>
                  </a:ext>
                </a:extLst>
              </a:tr>
            </a:tbl>
          </a:graphicData>
        </a:graphic>
      </p:graphicFrame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4D09E95-05E0-4E2E-AF94-E8CD4DCD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769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688</Words>
  <Application>Microsoft Office PowerPoint</Application>
  <PresentationFormat>Ecrã Panorâmico</PresentationFormat>
  <Paragraphs>157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Retrospetiva</vt:lpstr>
      <vt:lpstr>Departamento de Engenharia de Eletrónica e Telecomunicações e de Computadores  Licenciatura em Engenharia Informática e Multimédia Ano Letivo 2021/22 SV</vt:lpstr>
      <vt:lpstr> Conteúdos a abordar… </vt:lpstr>
      <vt:lpstr> Síntese de objetivos </vt:lpstr>
      <vt:lpstr> Clientes </vt:lpstr>
      <vt:lpstr> Metas a alcançar </vt:lpstr>
      <vt:lpstr>Funções do sistema (requisitos funcionais) </vt:lpstr>
      <vt:lpstr>Atributos do sistema (requisitos não-funcionais) </vt:lpstr>
      <vt:lpstr> Atributos e funções de sistema </vt:lpstr>
      <vt:lpstr> Casos de Utilização (I) </vt:lpstr>
      <vt:lpstr> Casos de Utilização (II) </vt:lpstr>
      <vt:lpstr> Casos de Utilização (III) </vt:lpstr>
      <vt:lpstr>Questões?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Engenharia de Eletrónica e Telecomunicações e de Computadores  Licenciatura em Engenharia Informática e Multimédia Ano Letivo 2021/22SV</dc:title>
  <dc:creator>CARINA HERMÍNIA AGUIAR AFONSO FERNANDES</dc:creator>
  <cp:lastModifiedBy>CARINA HERMÍNIA AGUIAR AFONSO FERNANDES</cp:lastModifiedBy>
  <cp:revision>61</cp:revision>
  <dcterms:created xsi:type="dcterms:W3CDTF">2022-03-19T20:39:40Z</dcterms:created>
  <dcterms:modified xsi:type="dcterms:W3CDTF">2022-04-03T12:31:46Z</dcterms:modified>
</cp:coreProperties>
</file>