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7" r:id="rId3"/>
    <p:sldId id="279" r:id="rId4"/>
    <p:sldId id="257" r:id="rId5"/>
    <p:sldId id="258" r:id="rId6"/>
    <p:sldId id="259" r:id="rId7"/>
    <p:sldId id="260" r:id="rId8"/>
    <p:sldId id="270" r:id="rId9"/>
    <p:sldId id="281" r:id="rId10"/>
    <p:sldId id="282" r:id="rId11"/>
    <p:sldId id="276" r:id="rId12"/>
    <p:sldId id="299" r:id="rId13"/>
    <p:sldId id="302" r:id="rId14"/>
    <p:sldId id="291" r:id="rId15"/>
    <p:sldId id="293" r:id="rId16"/>
    <p:sldId id="295" r:id="rId17"/>
    <p:sldId id="296" r:id="rId18"/>
    <p:sldId id="297" r:id="rId19"/>
    <p:sldId id="298" r:id="rId20"/>
    <p:sldId id="305" r:id="rId21"/>
    <p:sldId id="307" r:id="rId22"/>
    <p:sldId id="304" r:id="rId23"/>
    <p:sldId id="306" r:id="rId24"/>
    <p:sldId id="283" r:id="rId25"/>
    <p:sldId id="292" r:id="rId26"/>
    <p:sldId id="286" r:id="rId27"/>
    <p:sldId id="308" r:id="rId28"/>
    <p:sldId id="309" r:id="rId29"/>
    <p:sldId id="265" r:id="rId30"/>
    <p:sldId id="289" r:id="rId31"/>
    <p:sldId id="277" r:id="rId32"/>
    <p:sldId id="294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édio 1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658D39D-3252-44CE-981F-03A983B8C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BDD02-024C-4032-9EF4-CF01873061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64F2-8D2F-4562-9CDF-47C62C39CBC4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DFFB69D-5BB7-4FFE-90ED-AB82F76811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471C0B-B490-447F-8B27-3B82A70E37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D469-9540-4D88-B311-AC11482FB2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4455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AF0AB-F1AE-4A7B-935F-50D822EBB173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C2280-F93D-4A33-8156-24CF0E7CAE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0227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806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A STFT divide o sinal em pequenos segmentos com o mesmo tamanho e aplica a FT em cada um deles</a:t>
            </a: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007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324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09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66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0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err="1"/>
              <a:t>Batch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: nº de exemplos que atravessam a rede de cada vez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Epochs</a:t>
            </a:r>
            <a:r>
              <a:rPr lang="pt-PT" dirty="0"/>
              <a:t>: cada época corresponde à passagem de todos os exemplos pelas rede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472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057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9239A-6D4A-4D89-AD4F-0C94F56BE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78401-6C6C-4D91-ACD5-54AC60AE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89D0D3-1B7A-41F1-9EB6-74D5319A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F9DC-A4B7-44B9-829B-170B18FA51F2}" type="datetime1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94D1CA-0138-42C6-8F42-DA239291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C93AE2-EBBF-4483-BC8A-6099DF23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02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75D02-FFC5-4D7B-BE9D-3116EC3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EACAA7-3C51-4B2C-9DDE-0C5E02F8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694EBE-46BF-464A-B236-B76964A3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C79-9EB6-4A4E-A9BE-FC1EC3349A6E}" type="datetime1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20CC47-08BA-4F3D-9ABC-88651247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85E114-DC18-4344-A9C6-B3DD820D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656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3C8FF-A75D-4AAA-8E76-21854AB52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62C7D73-C819-467B-BDB3-3A503F596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DA78E3-8903-43D9-AA6D-38E74AC5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77D9-D73A-405A-903A-342478192F53}" type="datetime1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30C880-7FC2-4628-B584-0D5C67B4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A7B83B-78C2-4EC0-A057-527696A1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021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BACD-216B-4C5D-900D-385C2923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0636C3-F287-4C6E-A706-C87CE372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BA67AB-C0DD-49A3-9FA3-D5E18388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B923-C52A-4205-AEC1-E79727CBC042}" type="datetime1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B717BE-8E99-4BEB-B3B2-2FB08917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104012-D282-404D-BC65-13003E4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55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BDC8D-9420-47C5-8EAD-1A20FCA4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5AC326B-7666-4642-AA32-88C7C6043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669215-7258-4925-AD33-4CA03DA8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F1-63BF-4D1B-BE9A-C43AD7C42034}" type="datetime1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C1AF3A-001F-445C-8BEA-E869B97C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A3CD1F-3154-4FEF-8AED-2A7191B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6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46685-BDA8-4B2A-AC27-CF0AE7C3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BBB887-EE50-4A6C-983D-5B2F6EA87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6B7D1C-E052-42F1-B7C2-0E12C2DA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BB4300-F4A0-4B05-9618-7724DEE5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2F1-747D-4F34-BE67-62FE5F119266}" type="datetime1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CE603C-1E22-46C6-B93E-E04783D9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C143E68-8DE7-4F2D-81A7-922D9FD3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56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A31ED-E30A-4B82-82E1-E60061FF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C2F2F6-602C-4467-961A-4E971E2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4401A08-724C-4E9B-85CA-F64390E2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94FADE6-DCCE-4085-B598-EB6654F2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0121096-CECF-4CFD-9617-019181B1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250526C-972A-41AB-AF65-0CCC5C9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D9F2-0E85-4EEB-9053-6298B8DCE443}" type="datetime1">
              <a:rPr lang="pt-PT" smtClean="0"/>
              <a:t>23/05/2022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49BC1D9-E470-43D1-AA8A-F1870908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E4F7BB1-758F-48EB-8C70-36C755F5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79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BC46-9759-4CD2-9352-6E250E44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38712-53B6-443E-9293-708092FD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9BF-5A2E-48D8-AC1B-65F0C1FFA8B0}" type="datetime1">
              <a:rPr lang="pt-PT" smtClean="0"/>
              <a:t>23/05/2022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26817A2-07D4-4911-AD0A-CA9489C0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E6CD0B-ED69-455E-B08A-2CB2D703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6E33162-0AD5-4437-9BBD-4AC2ACE1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5847-A818-4554-AF2C-AA70219A41AD}" type="datetime1">
              <a:rPr lang="pt-PT" smtClean="0"/>
              <a:t>23/05/2022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8589C9B-D46A-4F45-B005-4BEEA438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67758C-AF0A-4C46-8EF7-A73A10EC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20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3E688-7C6B-440A-BFAB-1F032AB6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CCB297-2872-4CB3-AE9F-8FC92CAC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C889F4-5E19-435C-A4BE-FC390DDF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CF01C8-0B82-498D-BAA2-CAD317F2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D3B-2697-4821-8F54-7FE3F3349A41}" type="datetime1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B8A99A8-9698-424D-83B2-9A69E85A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A5121C-18B0-47F7-BF54-D8969CA6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75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538D7-932A-407A-9F89-13219EFF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8576846-1D2D-47A5-8FAD-616B49F2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7CBDD7A-A3EB-46D2-9CDC-086CBB52A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932FBB-AB8D-42AC-90E7-FF728E05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050-556F-4710-AAD6-BC24B738A409}" type="datetime1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C45E8C-8442-42B1-9FAF-D3E19B5F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F744BAE-048C-412E-B425-45674E6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377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426A100-A47D-4BE7-A280-83955265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275A59-CFE2-4D80-AD52-791AA0DB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D75760-5D32-487C-8A93-C61E58B49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F3F2-C837-41AF-A46E-BBB7A868F754}" type="datetime1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27F867-1782-4822-A9A3-275FE699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0387F0-6ECF-4046-A023-366978555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923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set_(audio)#:~:text=Onset%20refers%20to%20the%20beginning,necessarily%20include%20an%20initial%20transient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topics/engineering/spectral-flux" TargetMode="External"/><Relationship Id="rId4" Type="http://schemas.openxmlformats.org/officeDocument/2006/relationships/hyperlink" Target="https://athina-b.medium.com/audio-signal-feature-extraction-for-analysis-507861717dc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a-gentle-introduction-to-neural-networks-series-part-1-2b90b87795bc" TargetMode="Externa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carina-haaf/prj_final_47_2122_leim.g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hiqiang.wang/papers/AB_MMSports2019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ademia.edu/14129713/Automatic_annotation_of_tennis_games_An_integration_of_audio_vision_and_learni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ipprichard.com/ask-questions-to-improve-your-leadership/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news/say-thank-you-to-someone-at-companies-house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ctorstock.com/royalty-free-vector/uml-unified-modelling-language-sequence-diagram-vector-9300377" TargetMode="External"/><Relationship Id="rId3" Type="http://schemas.openxmlformats.org/officeDocument/2006/relationships/hyperlink" Target="https://orangedatamining.com/" TargetMode="External"/><Relationship Id="rId7" Type="http://schemas.openxmlformats.org/officeDocument/2006/relationships/hyperlink" Target="https://www.vectorstock.com/royalty-free-vector/uml-unified-modelling-language-use-case-diagram-vector-9300340" TargetMode="External"/><Relationship Id="rId2" Type="http://schemas.openxmlformats.org/officeDocument/2006/relationships/hyperlink" Target="https://www.skipprichard.com/ask-questions-to-improve-your-leadershi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ectorstock.com/royalty-free-vector/uml-unified-modelling-language-class-diagram-vector-9300368" TargetMode="External"/><Relationship Id="rId5" Type="http://schemas.openxmlformats.org/officeDocument/2006/relationships/hyperlink" Target="https://en.wikipedia.org/wiki/Python_(programming_language)" TargetMode="External"/><Relationship Id="rId10" Type="http://schemas.openxmlformats.org/officeDocument/2006/relationships/hyperlink" Target="https://logowik.com/content/uploads/images/adobe-audition-cc3560.jpg" TargetMode="External"/><Relationship Id="rId4" Type="http://schemas.openxmlformats.org/officeDocument/2006/relationships/hyperlink" Target="https://git-scm.com/" TargetMode="External"/><Relationship Id="rId9" Type="http://schemas.openxmlformats.org/officeDocument/2006/relationships/hyperlink" Target="https://www.gov.uk/government/news/say-thank-you-to-someone-at-companies-hous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set_(audio)#:~:text=Onset%20refers%20to%20the%20beginning,necessarily%20include%20an%20initial%20transient" TargetMode="External"/><Relationship Id="rId2" Type="http://schemas.openxmlformats.org/officeDocument/2006/relationships/hyperlink" Target="https://upload.wikimedia.org/wikipedia/commons/thumb/2/2d/Tensorflow_logo.svg/1200px-Tensorflow_logo.svg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a-gentle-introduction-to-neural-networks-series-part-1-2b90b87795bc" TargetMode="External"/><Relationship Id="rId5" Type="http://schemas.openxmlformats.org/officeDocument/2006/relationships/hyperlink" Target="https://www.sciencedirect.com/topics/engineering/spectral-flux" TargetMode="External"/><Relationship Id="rId4" Type="http://schemas.openxmlformats.org/officeDocument/2006/relationships/hyperlink" Target="https://athina-b.medium.com/audio-signal-feature-extraction-for-analysis-507861717dc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304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4B9AB89-BA23-4985-97B3-EB677E496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1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1B1A92-5A25-4000-99E8-A26F8E90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412" y="2013995"/>
            <a:ext cx="5759409" cy="1415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Department of Electronics, Telecommunications and Computer Engineering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Degree in Informatics and Multimedia Engineering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Academic Year 2021/22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527F73-B410-4F04-9C16-D07BA577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268" y="3733361"/>
            <a:ext cx="5781769" cy="1287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ANOTAÇÃO DE EVENTOS SONOROS EM VÍDEO</a:t>
            </a:r>
          </a:p>
          <a:p>
            <a:pPr algn="l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Carina Fernandes (Nr. 45118)</a:t>
            </a:r>
          </a:p>
          <a:p>
            <a:pPr algn="l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561A50-BA4C-4FA0-8B89-171BF8380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82" y="1181481"/>
            <a:ext cx="1703972" cy="1004327"/>
          </a:xfrm>
          <a:prstGeom prst="rect">
            <a:avLst/>
          </a:prstGeom>
        </p:spPr>
      </p:pic>
      <p:pic>
        <p:nvPicPr>
          <p:cNvPr id="7" name="Imagem 6" descr="Uma imagem com relva, céu, desporto, jogo atlético&#10;&#10;Descrição gerada automaticamente">
            <a:extLst>
              <a:ext uri="{FF2B5EF4-FFF2-40B4-BE49-F238E27FC236}">
                <a16:creationId xmlns:a16="http://schemas.microsoft.com/office/drawing/2014/main" id="{DD29118A-3CF4-4199-BFA3-7DC121B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12" y="3173580"/>
            <a:ext cx="3417894" cy="22744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F7E105-CE7F-40F7-A8D2-9D394CD047EA}"/>
              </a:ext>
            </a:extLst>
          </p:cNvPr>
          <p:cNvSpPr txBox="1"/>
          <p:nvPr/>
        </p:nvSpPr>
        <p:spPr>
          <a:xfrm>
            <a:off x="451412" y="5065841"/>
            <a:ext cx="172151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200" dirty="0" err="1">
                <a:latin typeface="Arial" panose="020B0604020202020204" pitchFamily="34" charset="0"/>
                <a:cs typeface="Arial" panose="020B0604020202020204" pitchFamily="34" charset="0"/>
              </a:rPr>
              <a:t>Supervisors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Joel Paulo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Paulo Trigo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Paulo Vieira</a:t>
            </a:r>
          </a:p>
          <a:p>
            <a:pPr>
              <a:spcAft>
                <a:spcPts val="600"/>
              </a:spcAft>
            </a:pP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PRJ: #47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58027885-9C54-042F-4B56-7A000C477E9D}"/>
              </a:ext>
            </a:extLst>
          </p:cNvPr>
          <p:cNvCxnSpPr>
            <a:cxnSpLocks/>
          </p:cNvCxnSpPr>
          <p:nvPr/>
        </p:nvCxnSpPr>
        <p:spPr>
          <a:xfrm>
            <a:off x="462268" y="3518704"/>
            <a:ext cx="57817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3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9FB197C-C65D-4DDF-BD8D-A56CC4CD476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0F4422-9F31-4ABD-A5C0-5590877A5C62}"/>
              </a:ext>
            </a:extLst>
          </p:cNvPr>
          <p:cNvSpPr txBox="1"/>
          <p:nvPr/>
        </p:nvSpPr>
        <p:spPr>
          <a:xfrm>
            <a:off x="1240971" y="1866122"/>
            <a:ext cx="997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000" i="1" dirty="0" err="1"/>
              <a:t>Diagram</a:t>
            </a:r>
            <a:endParaRPr lang="pt-PT" sz="2000" i="1" dirty="0"/>
          </a:p>
        </p:txBody>
      </p:sp>
      <p:sp>
        <p:nvSpPr>
          <p:cNvPr id="13" name="Marcador de Posição do Número do Diapositivo 4">
            <a:extLst>
              <a:ext uri="{FF2B5EF4-FFF2-40B4-BE49-F238E27FC236}">
                <a16:creationId xmlns:a16="http://schemas.microsoft.com/office/drawing/2014/main" id="{DB60D0A9-721F-440E-A7FD-EAFDA77F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BEBD261-CDD9-D4E2-5E54-192DEBE4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97" y="2266232"/>
            <a:ext cx="4198859" cy="37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0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E12E1416-316C-4AB5-9B4F-8F60CF100A3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Use Case </a:t>
            </a:r>
            <a:r>
              <a:rPr lang="pt-PT" sz="18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PT" sz="1800" i="1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Class</a:t>
            </a: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pt-PT" sz="1800" i="1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Diagram</a:t>
            </a:r>
            <a:endParaRPr lang="pt-PT" sz="18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dirty="0"/>
          </a:p>
        </p:txBody>
      </p:sp>
      <p:sp>
        <p:nvSpPr>
          <p:cNvPr id="26" name="Marcador de Posição do Número do Diapositivo 4">
            <a:extLst>
              <a:ext uri="{FF2B5EF4-FFF2-40B4-BE49-F238E27FC236}">
                <a16:creationId xmlns:a16="http://schemas.microsoft.com/office/drawing/2014/main" id="{ED045232-42EA-4B73-B9E7-5D42D91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0909E8-FC18-BF97-F335-CCA1DF60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19" y="2580904"/>
            <a:ext cx="7919393" cy="3200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940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E12E1416-316C-4AB5-9B4F-8F60CF100A3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pt-PT" sz="1800" i="1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Sequence</a:t>
            </a: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pt-PT" sz="1800" i="1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Diagram</a:t>
            </a:r>
            <a:endParaRPr lang="pt-PT" sz="1800" i="1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PT" sz="18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dirty="0"/>
          </a:p>
        </p:txBody>
      </p:sp>
      <p:sp>
        <p:nvSpPr>
          <p:cNvPr id="26" name="Marcador de Posição do Número do Diapositivo 4">
            <a:extLst>
              <a:ext uri="{FF2B5EF4-FFF2-40B4-BE49-F238E27FC236}">
                <a16:creationId xmlns:a16="http://schemas.microsoft.com/office/drawing/2014/main" id="{ED045232-42EA-4B73-B9E7-5D42D91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E14BE2-62ED-7248-DFDF-44F63D1A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12" y="2249275"/>
            <a:ext cx="7949173" cy="424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899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Construction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8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Labeling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i="1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43790-EFDA-5FDB-B565-9DFD4399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70" y="2404008"/>
            <a:ext cx="5287633" cy="31354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4405D6B7-8B4A-0F05-A83C-57CDB7489932}"/>
              </a:ext>
            </a:extLst>
          </p:cNvPr>
          <p:cNvCxnSpPr>
            <a:cxnSpLocks/>
          </p:cNvCxnSpPr>
          <p:nvPr/>
        </p:nvCxnSpPr>
        <p:spPr>
          <a:xfrm flipV="1">
            <a:off x="6642980" y="3058160"/>
            <a:ext cx="1495180" cy="524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386037AA-C1E7-8ECC-80A4-900EC10F2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80"/>
          <a:stretch/>
        </p:blipFill>
        <p:spPr>
          <a:xfrm>
            <a:off x="8263311" y="2225273"/>
            <a:ext cx="2765367" cy="152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17AF48-0635-CA68-43E1-5B70E46D1448}"/>
              </a:ext>
            </a:extLst>
          </p:cNvPr>
          <p:cNvSpPr txBox="1"/>
          <p:nvPr/>
        </p:nvSpPr>
        <p:spPr>
          <a:xfrm>
            <a:off x="2754853" y="5520491"/>
            <a:ext cx="221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Ball</a:t>
            </a:r>
            <a:r>
              <a:rPr lang="pt-PT" sz="1400" b="1" dirty="0"/>
              <a:t> hit </a:t>
            </a:r>
            <a:r>
              <a:rPr lang="pt-PT" sz="1400" b="1" dirty="0" err="1"/>
              <a:t>selection</a:t>
            </a:r>
            <a:endParaRPr lang="pt-PT" sz="1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0B7219-14D5-3AC9-3AB2-142A37EE81FA}"/>
              </a:ext>
            </a:extLst>
          </p:cNvPr>
          <p:cNvSpPr txBox="1"/>
          <p:nvPr/>
        </p:nvSpPr>
        <p:spPr>
          <a:xfrm>
            <a:off x="8701548" y="3693517"/>
            <a:ext cx="2172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Registration</a:t>
            </a:r>
            <a:r>
              <a:rPr lang="pt-PT" sz="1400" b="1" dirty="0"/>
              <a:t> </a:t>
            </a:r>
            <a:r>
              <a:rPr lang="pt-PT" sz="1400" b="1" dirty="0" err="1"/>
              <a:t>of</a:t>
            </a:r>
            <a:r>
              <a:rPr lang="pt-PT" sz="1400" b="1" dirty="0"/>
              <a:t> </a:t>
            </a:r>
            <a:r>
              <a:rPr lang="pt-PT" sz="1400" b="1" dirty="0" err="1"/>
              <a:t>events</a:t>
            </a:r>
            <a:endParaRPr lang="pt-PT" sz="1400" b="1" dirty="0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F3939F4-7747-C8DC-5D55-176409184377}"/>
              </a:ext>
            </a:extLst>
          </p:cNvPr>
          <p:cNvCxnSpPr>
            <a:cxnSpLocks/>
          </p:cNvCxnSpPr>
          <p:nvPr/>
        </p:nvCxnSpPr>
        <p:spPr>
          <a:xfrm flipV="1">
            <a:off x="6505903" y="4699819"/>
            <a:ext cx="661813" cy="1801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4863D3-33EB-FCA6-93B9-2D62AEB823DA}"/>
              </a:ext>
            </a:extLst>
          </p:cNvPr>
          <p:cNvSpPr txBox="1"/>
          <p:nvPr/>
        </p:nvSpPr>
        <p:spPr>
          <a:xfrm>
            <a:off x="7176846" y="4465439"/>
            <a:ext cx="2172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Selection</a:t>
            </a:r>
            <a:r>
              <a:rPr lang="pt-PT" sz="1400" b="1" dirty="0"/>
              <a:t> </a:t>
            </a:r>
            <a:r>
              <a:rPr lang="pt-PT" sz="1400" b="1" dirty="0" err="1"/>
              <a:t>Panel</a:t>
            </a:r>
            <a:endParaRPr lang="pt-PT" sz="1400" b="1" dirty="0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613407B9-F0E0-9538-D5ED-E5E7FA01BEE3}"/>
              </a:ext>
            </a:extLst>
          </p:cNvPr>
          <p:cNvCxnSpPr>
            <a:cxnSpLocks/>
          </p:cNvCxnSpPr>
          <p:nvPr/>
        </p:nvCxnSpPr>
        <p:spPr>
          <a:xfrm>
            <a:off x="4800007" y="5453022"/>
            <a:ext cx="2472812" cy="315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5BF5FA-43BA-985C-92F3-9067AECCA92A}"/>
              </a:ext>
            </a:extLst>
          </p:cNvPr>
          <p:cNvSpPr txBox="1"/>
          <p:nvPr/>
        </p:nvSpPr>
        <p:spPr>
          <a:xfrm>
            <a:off x="7361073" y="5589494"/>
            <a:ext cx="2172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Sample rate: 44100Hz</a:t>
            </a:r>
          </a:p>
        </p:txBody>
      </p:sp>
    </p:spTree>
    <p:extLst>
      <p:ext uri="{BB962C8B-B14F-4D97-AF65-F5344CB8AC3E}">
        <p14:creationId xmlns:p14="http://schemas.microsoft.com/office/powerpoint/2010/main" val="400063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Features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pt-PT" sz="2000" b="1" dirty="0" err="1"/>
              <a:t>Onset</a:t>
            </a:r>
            <a:endParaRPr lang="pt-PT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identifies the beginning of a sound</a:t>
            </a:r>
            <a:endParaRPr lang="pt-PT" sz="1600" dirty="0"/>
          </a:p>
          <a:p>
            <a:pPr lvl="1">
              <a:buFont typeface="Wingdings" panose="05000000000000000000" pitchFamily="2" charset="2"/>
              <a:buChar char="q"/>
            </a:pPr>
            <a:endParaRPr lang="pt-PT" sz="1600" dirty="0"/>
          </a:p>
          <a:p>
            <a:pPr lvl="1">
              <a:buFont typeface="Wingdings" panose="05000000000000000000" pitchFamily="2" charset="2"/>
              <a:buChar char="q"/>
            </a:pPr>
            <a:endParaRPr lang="pt-PT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pt-PT" sz="2000" b="1" dirty="0"/>
              <a:t>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600" dirty="0" err="1"/>
              <a:t>measures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signal</a:t>
            </a:r>
            <a:r>
              <a:rPr lang="pt-PT" sz="1600" dirty="0"/>
              <a:t> </a:t>
            </a:r>
            <a:r>
              <a:rPr lang="pt-PT" sz="1600" dirty="0" err="1"/>
              <a:t>level</a:t>
            </a:r>
            <a:r>
              <a:rPr lang="pt-PT" sz="1600" dirty="0"/>
              <a:t>/</a:t>
            </a:r>
            <a:r>
              <a:rPr lang="pt-PT" sz="1600" dirty="0" err="1"/>
              <a:t>energy</a:t>
            </a:r>
            <a:endParaRPr lang="pt-PT" sz="1600" dirty="0"/>
          </a:p>
          <a:p>
            <a:pPr lvl="1">
              <a:buFont typeface="Wingdings" panose="05000000000000000000" pitchFamily="2" charset="2"/>
              <a:buChar char="q"/>
            </a:pPr>
            <a:endParaRPr lang="pt-PT" sz="1600" dirty="0"/>
          </a:p>
          <a:p>
            <a:pPr lvl="1">
              <a:buFont typeface="Wingdings" panose="05000000000000000000" pitchFamily="2" charset="2"/>
              <a:buChar char="q"/>
            </a:pPr>
            <a:endParaRPr lang="pt-PT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pt-PT" sz="2000" b="1" dirty="0" err="1"/>
              <a:t>Spectral</a:t>
            </a:r>
            <a:r>
              <a:rPr lang="pt-PT" sz="2000" dirty="0"/>
              <a:t> Flux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600" dirty="0" err="1"/>
              <a:t>measures</a:t>
            </a:r>
            <a:r>
              <a:rPr lang="pt-PT" sz="1600" dirty="0"/>
              <a:t> </a:t>
            </a:r>
            <a:r>
              <a:rPr lang="pt-PT" sz="1600" dirty="0" err="1"/>
              <a:t>how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difference</a:t>
            </a:r>
            <a:r>
              <a:rPr lang="pt-PT" sz="1600" dirty="0"/>
              <a:t> </a:t>
            </a:r>
            <a:r>
              <a:rPr lang="pt-PT" sz="1600" dirty="0" err="1"/>
              <a:t>between</a:t>
            </a:r>
            <a:r>
              <a:rPr lang="pt-PT" sz="1600" dirty="0"/>
              <a:t> </a:t>
            </a:r>
            <a:r>
              <a:rPr lang="pt-PT" sz="1600" dirty="0" err="1"/>
              <a:t>two</a:t>
            </a:r>
            <a:r>
              <a:rPr lang="pt-PT" sz="1600" dirty="0"/>
              <a:t> </a:t>
            </a:r>
            <a:r>
              <a:rPr lang="pt-PT" sz="1600" dirty="0" err="1"/>
              <a:t>consecutive</a:t>
            </a:r>
            <a:r>
              <a:rPr lang="pt-PT" sz="1600" dirty="0"/>
              <a:t> </a:t>
            </a:r>
            <a:r>
              <a:rPr lang="pt-PT" sz="1600" dirty="0" err="1"/>
              <a:t>windows</a:t>
            </a:r>
            <a:endParaRPr lang="pt-PT" sz="1400" i="1" dirty="0"/>
          </a:p>
          <a:p>
            <a:pPr marL="0" indent="0">
              <a:buNone/>
            </a:pPr>
            <a:endParaRPr lang="pt-PT" sz="1800" i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i="1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CDC4B4-6900-8FFF-50E2-55753AE37402}"/>
              </a:ext>
            </a:extLst>
          </p:cNvPr>
          <p:cNvSpPr txBox="1"/>
          <p:nvPr/>
        </p:nvSpPr>
        <p:spPr>
          <a:xfrm>
            <a:off x="4377891" y="2428792"/>
            <a:ext cx="624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</a:t>
            </a:r>
            <a:r>
              <a:rPr lang="pt-PT" sz="1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lang="pt-PT" sz="1000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C2DE0F-16F5-02E9-C08C-6E3710C92869}"/>
              </a:ext>
            </a:extLst>
          </p:cNvPr>
          <p:cNvSpPr txBox="1"/>
          <p:nvPr/>
        </p:nvSpPr>
        <p:spPr>
          <a:xfrm>
            <a:off x="4239928" y="3658116"/>
            <a:ext cx="624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[12</a:t>
            </a:r>
            <a:r>
              <a:rPr lang="pt-PT" sz="1100" dirty="0"/>
              <a:t>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2833A1-413D-ADB5-492F-96DC7DCD95E1}"/>
              </a:ext>
            </a:extLst>
          </p:cNvPr>
          <p:cNvSpPr txBox="1"/>
          <p:nvPr/>
        </p:nvSpPr>
        <p:spPr>
          <a:xfrm>
            <a:off x="6866021" y="4935522"/>
            <a:ext cx="624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[13]</a:t>
            </a:r>
            <a:endParaRPr lang="pt-PT" sz="1100" u="sng" dirty="0"/>
          </a:p>
        </p:txBody>
      </p:sp>
    </p:spTree>
    <p:extLst>
      <p:ext uri="{BB962C8B-B14F-4D97-AF65-F5344CB8AC3E}">
        <p14:creationId xmlns:p14="http://schemas.microsoft.com/office/powerpoint/2010/main" val="232001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Features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The audio is taken at a sampling frequency of 44100Hz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The </a:t>
            </a:r>
            <a:r>
              <a:rPr lang="en-US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librosa</a:t>
            </a:r>
            <a:r>
              <a:rPr lang="en-US" sz="1800" dirty="0"/>
              <a:t> library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400" dirty="0"/>
              <a:t>uses the STFT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400" dirty="0"/>
              <a:t>allows you to choose the number of hops in the feature calculation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400" b="1" dirty="0"/>
              <a:t>first approach:  we can choose a value of 1024 for the hop length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93663" lvl="1" indent="0">
              <a:buNone/>
            </a:pPr>
            <a:r>
              <a:rPr lang="en-US" sz="1800" dirty="0"/>
              <a:t>0.5 s = 22 050 samples = 22 050 / 1024 ≈ 20 groups of 1024 samples!</a:t>
            </a:r>
            <a:endParaRPr lang="pt-PT" sz="1800" dirty="0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6C85B825-A37B-4007-A6D0-6E6D55C4CA94}"/>
              </a:ext>
            </a:extLst>
          </p:cNvPr>
          <p:cNvSpPr/>
          <p:nvPr/>
        </p:nvSpPr>
        <p:spPr>
          <a:xfrm>
            <a:off x="9097348" y="5159831"/>
            <a:ext cx="895738" cy="811762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40B67A40-A1AD-439C-933A-11B153875129}"/>
              </a:ext>
            </a:extLst>
          </p:cNvPr>
          <p:cNvSpPr/>
          <p:nvPr/>
        </p:nvSpPr>
        <p:spPr>
          <a:xfrm>
            <a:off x="9890657" y="4877009"/>
            <a:ext cx="685903" cy="602540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B320F76-5B1D-06CF-0351-C7859C21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009" y="3508506"/>
            <a:ext cx="2013242" cy="24630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7D9634D5-F74E-4E61-B54B-4C447638AB28}"/>
              </a:ext>
            </a:extLst>
          </p:cNvPr>
          <p:cNvCxnSpPr>
            <a:cxnSpLocks/>
          </p:cNvCxnSpPr>
          <p:nvPr/>
        </p:nvCxnSpPr>
        <p:spPr>
          <a:xfrm flipH="1" flipV="1">
            <a:off x="6903720" y="2560320"/>
            <a:ext cx="1801741" cy="1573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EEC23543-99B8-B23C-E2F2-713C7B8D78FC}"/>
              </a:ext>
            </a:extLst>
          </p:cNvPr>
          <p:cNvCxnSpPr>
            <a:cxnSpLocks/>
          </p:cNvCxnSpPr>
          <p:nvPr/>
        </p:nvCxnSpPr>
        <p:spPr>
          <a:xfrm flipH="1">
            <a:off x="7528560" y="5013960"/>
            <a:ext cx="1176901" cy="335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E7C749B-21DA-A9B7-92AE-2E295F08BA10}"/>
              </a:ext>
            </a:extLst>
          </p:cNvPr>
          <p:cNvSpPr txBox="1"/>
          <p:nvPr/>
        </p:nvSpPr>
        <p:spPr>
          <a:xfrm>
            <a:off x="8499683" y="5971593"/>
            <a:ext cx="2649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impact from a ball hit ≈ 0.5s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5903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Features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calculation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and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saving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4B3D687-C564-9CE2-ECB7-3756CAB1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56" y="3303038"/>
            <a:ext cx="5660666" cy="29605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B8BD830F-4401-5878-1BAB-033648A2DD40}"/>
              </a:ext>
            </a:extLst>
          </p:cNvPr>
          <p:cNvCxnSpPr>
            <a:cxnSpLocks/>
          </p:cNvCxnSpPr>
          <p:nvPr/>
        </p:nvCxnSpPr>
        <p:spPr>
          <a:xfrm flipV="1">
            <a:off x="5062894" y="3087981"/>
            <a:ext cx="502299" cy="634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D2BF9AFE-92BA-27BC-09FB-9ACE54F8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379" y="1912242"/>
            <a:ext cx="7836109" cy="1107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77AC11-711D-D9D7-C44F-B38C86688D73}"/>
              </a:ext>
            </a:extLst>
          </p:cNvPr>
          <p:cNvSpPr txBox="1"/>
          <p:nvPr/>
        </p:nvSpPr>
        <p:spPr>
          <a:xfrm>
            <a:off x="7539736" y="2961284"/>
            <a:ext cx="360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Features</a:t>
            </a:r>
            <a:r>
              <a:rPr lang="pt-PT" sz="1400" b="1" dirty="0"/>
              <a:t> </a:t>
            </a:r>
            <a:r>
              <a:rPr lang="pt-PT" sz="1400" b="1" dirty="0" err="1"/>
              <a:t>calculation</a:t>
            </a:r>
            <a:endParaRPr lang="pt-PT" sz="14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889660-D95B-6A12-BCF7-8C3974DF0502}"/>
              </a:ext>
            </a:extLst>
          </p:cNvPr>
          <p:cNvSpPr txBox="1"/>
          <p:nvPr/>
        </p:nvSpPr>
        <p:spPr>
          <a:xfrm>
            <a:off x="2586186" y="6187712"/>
            <a:ext cx="465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Filling in the file containing the features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132576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Dataset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Construction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F33A67-7B5E-F4FF-3800-F3E45D95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79" y="2384329"/>
            <a:ext cx="7770386" cy="3245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7636FD0-5CF0-2458-29C6-08C405D55935}"/>
              </a:ext>
            </a:extLst>
          </p:cNvPr>
          <p:cNvSpPr txBox="1"/>
          <p:nvPr/>
        </p:nvSpPr>
        <p:spPr>
          <a:xfrm>
            <a:off x="2910924" y="5595243"/>
            <a:ext cx="495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File containing the characteristics(X) and labels(y)</a:t>
            </a:r>
            <a:endParaRPr lang="pt-PT" sz="1600" b="1" dirty="0"/>
          </a:p>
        </p:txBody>
      </p:sp>
      <p:sp>
        <p:nvSpPr>
          <p:cNvPr id="6" name="Chaveta à direita 5">
            <a:extLst>
              <a:ext uri="{FF2B5EF4-FFF2-40B4-BE49-F238E27FC236}">
                <a16:creationId xmlns:a16="http://schemas.microsoft.com/office/drawing/2014/main" id="{3102A468-451E-11DD-24DF-6B28A3618D4B}"/>
              </a:ext>
            </a:extLst>
          </p:cNvPr>
          <p:cNvSpPr/>
          <p:nvPr/>
        </p:nvSpPr>
        <p:spPr>
          <a:xfrm>
            <a:off x="9137664" y="2969343"/>
            <a:ext cx="451903" cy="26259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E7A26B1-7716-423F-6509-6A2F56412A54}"/>
              </a:ext>
            </a:extLst>
          </p:cNvPr>
          <p:cNvSpPr txBox="1"/>
          <p:nvPr/>
        </p:nvSpPr>
        <p:spPr>
          <a:xfrm>
            <a:off x="9807166" y="4097627"/>
            <a:ext cx="133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[X1,X2,…, y]</a:t>
            </a:r>
          </a:p>
        </p:txBody>
      </p:sp>
    </p:spTree>
    <p:extLst>
      <p:ext uri="{BB962C8B-B14F-4D97-AF65-F5344CB8AC3E}">
        <p14:creationId xmlns:p14="http://schemas.microsoft.com/office/powerpoint/2010/main" val="289526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-19665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>
                <a:latin typeface="Calibri (corpo)"/>
              </a:rPr>
            </a:b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Comparing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Models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(I)</a:t>
            </a:r>
            <a:br>
              <a:rPr lang="pt-PT" sz="4800" dirty="0">
                <a:latin typeface="Calibri (corpo)"/>
              </a:rPr>
            </a:br>
            <a:endParaRPr lang="pt-PT" sz="4800" dirty="0">
              <a:latin typeface="Calibri (corpo)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642970-4FF4-6DF5-05B9-ED511FDA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02" y="2031827"/>
            <a:ext cx="4485688" cy="3514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FC7B36-718B-D0A2-7703-07A873A7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776" y="2488978"/>
            <a:ext cx="2219293" cy="15123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09F05BA8-E364-A723-096A-6A08751256BD}"/>
              </a:ext>
            </a:extLst>
          </p:cNvPr>
          <p:cNvCxnSpPr>
            <a:cxnSpLocks/>
          </p:cNvCxnSpPr>
          <p:nvPr/>
        </p:nvCxnSpPr>
        <p:spPr>
          <a:xfrm flipV="1">
            <a:off x="6198711" y="3545633"/>
            <a:ext cx="1974905" cy="6706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83F9B8-FEE3-DA24-475A-5313045ED40A}"/>
              </a:ext>
            </a:extLst>
          </p:cNvPr>
          <p:cNvSpPr txBox="1"/>
          <p:nvPr/>
        </p:nvSpPr>
        <p:spPr>
          <a:xfrm>
            <a:off x="1809135" y="5511676"/>
            <a:ext cx="3696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 err="1"/>
              <a:t>Train</a:t>
            </a:r>
            <a:r>
              <a:rPr lang="pt-PT" sz="1600" b="1" dirty="0"/>
              <a:t> </a:t>
            </a:r>
            <a:r>
              <a:rPr lang="pt-PT" sz="1600" b="1" dirty="0" err="1"/>
              <a:t>and</a:t>
            </a:r>
            <a:r>
              <a:rPr lang="pt-PT" sz="1600" b="1" dirty="0"/>
              <a:t> </a:t>
            </a:r>
            <a:r>
              <a:rPr lang="pt-PT" sz="1600" b="1" dirty="0" err="1"/>
              <a:t>evaluate</a:t>
            </a:r>
            <a:endParaRPr lang="pt-PT" sz="16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A6CAE2-D241-7FBC-C584-3D692AB29A97}"/>
              </a:ext>
            </a:extLst>
          </p:cNvPr>
          <p:cNvSpPr txBox="1"/>
          <p:nvPr/>
        </p:nvSpPr>
        <p:spPr>
          <a:xfrm>
            <a:off x="7529957" y="3966954"/>
            <a:ext cx="3696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 err="1"/>
              <a:t>Classify</a:t>
            </a:r>
            <a:r>
              <a:rPr lang="pt-PT" sz="1600" b="1" dirty="0"/>
              <a:t> </a:t>
            </a:r>
            <a:r>
              <a:rPr lang="pt-PT" sz="1600" b="1" dirty="0" err="1"/>
              <a:t>with</a:t>
            </a:r>
            <a:r>
              <a:rPr lang="pt-PT" sz="1600" b="1" dirty="0"/>
              <a:t> </a:t>
            </a:r>
            <a:r>
              <a:rPr lang="pt-PT" sz="1600" b="1" dirty="0" err="1"/>
              <a:t>new</a:t>
            </a:r>
            <a:r>
              <a:rPr lang="pt-PT" sz="16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91617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0980E06-C32A-44EC-AA5F-93A7C02565A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716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br>
              <a:rPr lang="pt-PT" sz="5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Aims and objectives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Requirement Analysis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Class and sequence diagrams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Dataset Construction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Technologies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research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Marcador de Posição do Número do Diapositivo 4">
            <a:extLst>
              <a:ext uri="{FF2B5EF4-FFF2-40B4-BE49-F238E27FC236}">
                <a16:creationId xmlns:a16="http://schemas.microsoft.com/office/drawing/2014/main" id="{99AA1544-9A07-4F9C-B248-9A2A934DB841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44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-19665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>
                <a:latin typeface="Calibri (corpo)"/>
              </a:rPr>
            </a:b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Comparing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Models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(II)</a:t>
            </a:r>
            <a:br>
              <a:rPr lang="pt-PT" sz="4800" dirty="0">
                <a:latin typeface="Calibri (corpo)"/>
              </a:rPr>
            </a:br>
            <a:endParaRPr lang="pt-PT" sz="4800" dirty="0">
              <a:latin typeface="Calibri (corpo)"/>
            </a:endParaRPr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784F615-7793-2256-CA8E-B4ACCC9A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C56ACF0-FB34-015F-AE94-775BD0F2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74" y="2614062"/>
            <a:ext cx="6152843" cy="2510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7376B6-7572-1A73-1EE6-1D4D66C3A5C3}"/>
              </a:ext>
            </a:extLst>
          </p:cNvPr>
          <p:cNvSpPr txBox="1"/>
          <p:nvPr/>
        </p:nvSpPr>
        <p:spPr>
          <a:xfrm>
            <a:off x="3787246" y="5124902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Results</a:t>
            </a:r>
            <a:r>
              <a:rPr lang="pt-PT" sz="1400" b="1" dirty="0"/>
              <a:t> </a:t>
            </a:r>
            <a:r>
              <a:rPr lang="pt-PT" sz="1400" b="1" dirty="0" err="1"/>
              <a:t>of</a:t>
            </a:r>
            <a:r>
              <a:rPr lang="pt-PT" sz="1400" b="1" dirty="0"/>
              <a:t> </a:t>
            </a:r>
            <a:r>
              <a:rPr lang="pt-PT" sz="1400" b="1" dirty="0" err="1"/>
              <a:t>each</a:t>
            </a:r>
            <a:r>
              <a:rPr lang="pt-PT" sz="1400" b="1" dirty="0"/>
              <a:t> </a:t>
            </a:r>
            <a:r>
              <a:rPr lang="pt-PT" sz="1400" b="1" dirty="0" err="1"/>
              <a:t>model</a:t>
            </a:r>
            <a:endParaRPr lang="pt-PT" sz="1400" b="1" dirty="0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11B52F5-719D-56B3-9AFF-E4B87A9B6713}"/>
              </a:ext>
            </a:extLst>
          </p:cNvPr>
          <p:cNvCxnSpPr>
            <a:cxnSpLocks/>
          </p:cNvCxnSpPr>
          <p:nvPr/>
        </p:nvCxnSpPr>
        <p:spPr>
          <a:xfrm flipV="1">
            <a:off x="5602743" y="3190240"/>
            <a:ext cx="2949048" cy="985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1FEAE06-55A8-8DEB-A090-FFD87EFF1B3B}"/>
              </a:ext>
            </a:extLst>
          </p:cNvPr>
          <p:cNvSpPr txBox="1"/>
          <p:nvPr/>
        </p:nvSpPr>
        <p:spPr>
          <a:xfrm>
            <a:off x="8514760" y="2893369"/>
            <a:ext cx="263177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500" dirty="0" err="1">
                <a:solidFill>
                  <a:srgbClr val="FF0000"/>
                </a:solidFill>
              </a:rPr>
              <a:t>Best</a:t>
            </a:r>
            <a:r>
              <a:rPr lang="pt-PT" sz="1500" dirty="0">
                <a:solidFill>
                  <a:srgbClr val="FF0000"/>
                </a:solidFill>
              </a:rPr>
              <a:t> </a:t>
            </a:r>
            <a:r>
              <a:rPr lang="pt-PT" sz="1500" dirty="0" err="1">
                <a:solidFill>
                  <a:srgbClr val="FF0000"/>
                </a:solidFill>
              </a:rPr>
              <a:t>results</a:t>
            </a:r>
            <a:r>
              <a:rPr lang="pt-PT" sz="1500" dirty="0">
                <a:solidFill>
                  <a:srgbClr val="FF0000"/>
                </a:solidFill>
              </a:rPr>
              <a:t> for </a:t>
            </a:r>
            <a:r>
              <a:rPr lang="pt-PT" sz="1500" dirty="0" err="1">
                <a:solidFill>
                  <a:srgbClr val="FF0000"/>
                </a:solidFill>
              </a:rPr>
              <a:t>Decision</a:t>
            </a:r>
            <a:r>
              <a:rPr lang="pt-PT" sz="1500" dirty="0">
                <a:solidFill>
                  <a:srgbClr val="FF0000"/>
                </a:solidFill>
              </a:rPr>
              <a:t> </a:t>
            </a:r>
            <a:r>
              <a:rPr lang="pt-PT" sz="1500" dirty="0" err="1">
                <a:solidFill>
                  <a:srgbClr val="FF0000"/>
                </a:solidFill>
              </a:rPr>
              <a:t>Tree</a:t>
            </a:r>
            <a:r>
              <a:rPr lang="pt-PT" sz="1500" dirty="0">
                <a:solidFill>
                  <a:srgbClr val="FF0000"/>
                </a:solidFill>
              </a:rPr>
              <a:t> </a:t>
            </a:r>
          </a:p>
          <a:p>
            <a:r>
              <a:rPr lang="pt-PT" sz="1500" dirty="0" err="1">
                <a:solidFill>
                  <a:srgbClr val="FF0000"/>
                </a:solidFill>
              </a:rPr>
              <a:t>and</a:t>
            </a:r>
            <a:r>
              <a:rPr lang="pt-PT" sz="1500" dirty="0">
                <a:solidFill>
                  <a:srgbClr val="FF0000"/>
                </a:solidFill>
              </a:rPr>
              <a:t> Neural Networks!</a:t>
            </a:r>
          </a:p>
        </p:txBody>
      </p:sp>
    </p:spTree>
    <p:extLst>
      <p:ext uri="{BB962C8B-B14F-4D97-AF65-F5344CB8AC3E}">
        <p14:creationId xmlns:p14="http://schemas.microsoft.com/office/powerpoint/2010/main" val="233511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 Model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1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>
                <a:solidFill>
                  <a:schemeClr val="bg1"/>
                </a:solidFill>
                <a:latin typeface="+mn-lt"/>
              </a:rPr>
              <a:t>Neural Network (I)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CD9901-B167-27A4-1EAE-C05AFA056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78105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28D673-BBAE-A2D4-89E7-3E4102CF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515" y="4092892"/>
            <a:ext cx="6466021" cy="1609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9F2FDA1-487A-3384-2548-E1E09B3A449A}"/>
              </a:ext>
            </a:extLst>
          </p:cNvPr>
          <p:cNvSpPr txBox="1"/>
          <p:nvPr/>
        </p:nvSpPr>
        <p:spPr>
          <a:xfrm>
            <a:off x="5356703" y="5683030"/>
            <a:ext cx="511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Biological neuron (left) and a common mathematical model (right)</a:t>
            </a:r>
            <a:endParaRPr lang="pt-PT" sz="14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B5013B-1BB0-4612-1520-375284052A2F}"/>
              </a:ext>
            </a:extLst>
          </p:cNvPr>
          <p:cNvSpPr txBox="1"/>
          <p:nvPr/>
        </p:nvSpPr>
        <p:spPr>
          <a:xfrm>
            <a:off x="2182679" y="4708929"/>
            <a:ext cx="1703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Construct the model</a:t>
            </a:r>
            <a:endParaRPr lang="pt-PT" sz="1400" b="1" dirty="0"/>
          </a:p>
        </p:txBody>
      </p:sp>
      <p:sp>
        <p:nvSpPr>
          <p:cNvPr id="9" name="CaixaDeTexto 8">
            <a:hlinkClick r:id="rId5"/>
            <a:extLst>
              <a:ext uri="{FF2B5EF4-FFF2-40B4-BE49-F238E27FC236}">
                <a16:creationId xmlns:a16="http://schemas.microsoft.com/office/drawing/2014/main" id="{3FA91E40-AAE5-8D54-BB38-A3DEF2EA6A78}"/>
              </a:ext>
            </a:extLst>
          </p:cNvPr>
          <p:cNvSpPr txBox="1"/>
          <p:nvPr/>
        </p:nvSpPr>
        <p:spPr>
          <a:xfrm>
            <a:off x="11108990" y="393233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[14]</a:t>
            </a:r>
          </a:p>
        </p:txBody>
      </p:sp>
    </p:spTree>
    <p:extLst>
      <p:ext uri="{BB962C8B-B14F-4D97-AF65-F5344CB8AC3E}">
        <p14:creationId xmlns:p14="http://schemas.microsoft.com/office/powerpoint/2010/main" val="380115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>
                <a:solidFill>
                  <a:schemeClr val="bg1"/>
                </a:solidFill>
                <a:latin typeface="+mn-lt"/>
              </a:rPr>
              <a:t>Neural Network (II)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1CE609B-A22C-58C1-5DD4-6BF6D002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76" y="1777881"/>
            <a:ext cx="7458535" cy="1226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4DE05EC-5682-DC97-007B-764D6A9B7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49" y="3572248"/>
            <a:ext cx="6434869" cy="781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19F8E7-5852-7153-8CE7-1AEE1CD3C863}"/>
              </a:ext>
            </a:extLst>
          </p:cNvPr>
          <p:cNvSpPr txBox="1"/>
          <p:nvPr/>
        </p:nvSpPr>
        <p:spPr>
          <a:xfrm flipH="1">
            <a:off x="6256512" y="2987075"/>
            <a:ext cx="135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Train</a:t>
            </a:r>
            <a:r>
              <a:rPr lang="pt-PT" sz="1400" b="1" dirty="0"/>
              <a:t> </a:t>
            </a:r>
            <a:r>
              <a:rPr lang="pt-PT" sz="1400" b="1" dirty="0" err="1"/>
              <a:t>the</a:t>
            </a:r>
            <a:r>
              <a:rPr lang="pt-PT" sz="1400" b="1" dirty="0"/>
              <a:t> </a:t>
            </a:r>
            <a:r>
              <a:rPr lang="pt-PT" sz="1400" b="1" dirty="0" err="1"/>
              <a:t>model</a:t>
            </a:r>
            <a:endParaRPr lang="pt-PT" sz="1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4D3BAE-57D4-D01F-0FE2-A21CA56456CB}"/>
              </a:ext>
            </a:extLst>
          </p:cNvPr>
          <p:cNvSpPr txBox="1"/>
          <p:nvPr/>
        </p:nvSpPr>
        <p:spPr>
          <a:xfrm flipH="1">
            <a:off x="3663877" y="4305110"/>
            <a:ext cx="214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/>
              <a:t>Evaluate the model</a:t>
            </a:r>
            <a:endParaRPr lang="pt-PT" sz="14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12B71E-B39C-CDFB-739D-486166B7C22C}"/>
              </a:ext>
            </a:extLst>
          </p:cNvPr>
          <p:cNvSpPr/>
          <p:nvPr/>
        </p:nvSpPr>
        <p:spPr>
          <a:xfrm>
            <a:off x="3519948" y="3737298"/>
            <a:ext cx="1897626" cy="246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5DE1E03-843D-F666-D17B-8619637B1B6E}"/>
              </a:ext>
            </a:extLst>
          </p:cNvPr>
          <p:cNvSpPr/>
          <p:nvPr/>
        </p:nvSpPr>
        <p:spPr>
          <a:xfrm>
            <a:off x="4298983" y="2349246"/>
            <a:ext cx="1897626" cy="246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373E2551-EEC9-B718-F0CD-3691D57191EE}"/>
              </a:ext>
            </a:extLst>
          </p:cNvPr>
          <p:cNvCxnSpPr/>
          <p:nvPr/>
        </p:nvCxnSpPr>
        <p:spPr>
          <a:xfrm>
            <a:off x="5899355" y="2654710"/>
            <a:ext cx="2605548" cy="1390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A7F04DFA-1ABD-BCB7-C74C-16E12797F9F0}"/>
              </a:ext>
            </a:extLst>
          </p:cNvPr>
          <p:cNvCxnSpPr>
            <a:cxnSpLocks/>
          </p:cNvCxnSpPr>
          <p:nvPr/>
        </p:nvCxnSpPr>
        <p:spPr>
          <a:xfrm>
            <a:off x="5471654" y="3774023"/>
            <a:ext cx="3033249" cy="4062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6D42558-1B46-9DF8-5182-BA1E50BBC4F6}"/>
              </a:ext>
            </a:extLst>
          </p:cNvPr>
          <p:cNvSpPr txBox="1"/>
          <p:nvPr/>
        </p:nvSpPr>
        <p:spPr>
          <a:xfrm>
            <a:off x="8525255" y="3962778"/>
            <a:ext cx="33103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dsTuple</a:t>
            </a:r>
            <a:r>
              <a:rPr lang="fr-FR" sz="1400" dirty="0"/>
              <a:t> = </a:t>
            </a:r>
            <a:r>
              <a:rPr lang="fr-FR" sz="1400" dirty="0" err="1"/>
              <a:t>X_train</a:t>
            </a:r>
            <a:r>
              <a:rPr lang="fr-FR" sz="1400" dirty="0"/>
              <a:t>, </a:t>
            </a:r>
            <a:r>
              <a:rPr lang="fr-FR" sz="1400" dirty="0" err="1"/>
              <a:t>X_test</a:t>
            </a:r>
            <a:r>
              <a:rPr lang="fr-FR" sz="1400" dirty="0"/>
              <a:t>, </a:t>
            </a:r>
            <a:r>
              <a:rPr lang="fr-FR" sz="1400" dirty="0" err="1"/>
              <a:t>y_train</a:t>
            </a:r>
            <a:r>
              <a:rPr lang="fr-FR" sz="1400" dirty="0"/>
              <a:t>, </a:t>
            </a:r>
            <a:r>
              <a:rPr lang="fr-FR" sz="1400" dirty="0" err="1"/>
              <a:t>y_test</a:t>
            </a:r>
            <a:endParaRPr lang="pt-PT" sz="14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AB5489D-9A84-5EBA-AA8C-8EA25D1A82E7}"/>
              </a:ext>
            </a:extLst>
          </p:cNvPr>
          <p:cNvSpPr txBox="1"/>
          <p:nvPr/>
        </p:nvSpPr>
        <p:spPr>
          <a:xfrm flipH="1">
            <a:off x="2590383" y="6107699"/>
            <a:ext cx="214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Results</a:t>
            </a:r>
            <a:endParaRPr lang="pt-PT" sz="1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46091F-B2C8-FE42-5F0B-99F010F84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49" y="4851400"/>
            <a:ext cx="3885793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866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4" y="851517"/>
            <a:ext cx="736918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Tecnologies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/>
              <a:t>and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dirty="0"/>
              <a:t>Version Control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4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B464DF6-FE88-BED2-4258-22E13DB7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Adobe </a:t>
            </a:r>
            <a:r>
              <a:rPr lang="pt-PT" sz="1800" dirty="0" err="1"/>
              <a:t>Audition</a:t>
            </a: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</a:t>
            </a:r>
            <a:r>
              <a:rPr lang="pt-PT" sz="1800" dirty="0" err="1"/>
              <a:t>Git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Github</a:t>
            </a: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Orange Data </a:t>
            </a:r>
            <a:r>
              <a:rPr lang="pt-PT" sz="1800" dirty="0" err="1"/>
              <a:t>Mining</a:t>
            </a: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 err="1"/>
              <a:t>Tensorflow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 err="1"/>
              <a:t>Librosa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 err="1"/>
              <a:t>Sklearn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/>
              <a:t>…</a:t>
            </a:r>
          </a:p>
          <a:p>
            <a:endParaRPr lang="pt-PT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EB9626-B304-438E-B27F-AB51C6881F1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80C2C-238D-473B-9007-9B3884D2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13" name="Marcador de Posição do Número do Diapositivo 4">
            <a:extLst>
              <a:ext uri="{FF2B5EF4-FFF2-40B4-BE49-F238E27FC236}">
                <a16:creationId xmlns:a16="http://schemas.microsoft.com/office/drawing/2014/main" id="{165070BD-E048-46D1-AC73-3EF96FD3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Marcador de Posição de Conteúdo 4">
            <a:extLst>
              <a:ext uri="{FF2B5EF4-FFF2-40B4-BE49-F238E27FC236}">
                <a16:creationId xmlns:a16="http://schemas.microsoft.com/office/drawing/2014/main" id="{3A25EC52-6D77-749C-F219-46E8F9C51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25" y="3429000"/>
            <a:ext cx="1186604" cy="890639"/>
          </a:xfrm>
          <a:prstGeom prst="rect">
            <a:avLst/>
          </a:prstGeom>
        </p:spPr>
      </p:pic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ED44E939-AAA4-784F-140C-0F1966A61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73" y="5290661"/>
            <a:ext cx="1903255" cy="78033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1A54AD3-93C0-790B-7D9B-40063B31C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4" y="3521421"/>
            <a:ext cx="1721743" cy="72000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FA40503-AA29-5ABA-5598-AF2C50DAF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53" y="2055813"/>
            <a:ext cx="2441075" cy="161721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857329-9764-B73C-0179-FDAF52A6D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87" y="5018437"/>
            <a:ext cx="982761" cy="98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D3826B-0C33-AF89-90F5-0FB9C5C4C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31" y="4241422"/>
            <a:ext cx="1125230" cy="12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6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E12E1416-316C-4AB5-9B4F-8F60CF100A3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pt-PT" sz="2000" i="1" dirty="0" err="1"/>
              <a:t>Git</a:t>
            </a:r>
            <a:r>
              <a:rPr lang="pt-PT" sz="2000" i="1" dirty="0"/>
              <a:t> </a:t>
            </a:r>
            <a:r>
              <a:rPr lang="pt-PT" sz="2000" i="1" dirty="0" err="1"/>
              <a:t>Repository</a:t>
            </a:r>
            <a:r>
              <a:rPr lang="pt-PT" sz="2000" i="1" dirty="0"/>
              <a:t>: </a:t>
            </a:r>
            <a:r>
              <a:rPr lang="pt-PT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https://github.com/carina-haaf/prj_final_47_2122_leim.git</a:t>
            </a:r>
            <a:endParaRPr lang="pt-PT" sz="2000" b="1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PT" sz="2000" i="1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PT" sz="2000" i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2000" i="1" dirty="0"/>
          </a:p>
        </p:txBody>
      </p:sp>
      <p:sp>
        <p:nvSpPr>
          <p:cNvPr id="26" name="Marcador de Posição do Número do Diapositivo 4">
            <a:extLst>
              <a:ext uri="{FF2B5EF4-FFF2-40B4-BE49-F238E27FC236}">
                <a16:creationId xmlns:a16="http://schemas.microsoft.com/office/drawing/2014/main" id="{ED045232-42EA-4B73-B9E7-5D42D91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A2F67A-53FE-B462-9151-124ACA6D4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34" y="2420014"/>
            <a:ext cx="6006536" cy="40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4" y="851517"/>
            <a:ext cx="736918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Related </a:t>
            </a:r>
            <a:br>
              <a:rPr lang="en-US" sz="6000" dirty="0"/>
            </a:br>
            <a:r>
              <a:rPr lang="en-US" sz="6000" dirty="0"/>
              <a:t>Research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Gráfico 3" descr="Lupa com preenchimento sólido">
            <a:extLst>
              <a:ext uri="{FF2B5EF4-FFF2-40B4-BE49-F238E27FC236}">
                <a16:creationId xmlns:a16="http://schemas.microsoft.com/office/drawing/2014/main" id="{5D909400-F0EB-3E43-79A8-96892ADB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36" y="2638557"/>
            <a:ext cx="2254804" cy="22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56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Related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Research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en-US" sz="2000" b="1" i="1" dirty="0"/>
              <a:t>Detection of Tennis Events from Acoustic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i="1" dirty="0"/>
              <a:t>Authors: </a:t>
            </a:r>
            <a:r>
              <a:rPr lang="pt-PT" sz="1200" dirty="0"/>
              <a:t>Aaron </a:t>
            </a:r>
            <a:r>
              <a:rPr lang="pt-PT" sz="1200" dirty="0" err="1"/>
              <a:t>Baughman</a:t>
            </a:r>
            <a:r>
              <a:rPr lang="en-US" sz="1200" i="1" dirty="0"/>
              <a:t>, </a:t>
            </a:r>
            <a:r>
              <a:rPr lang="pt-PT" sz="1200" dirty="0"/>
              <a:t>Eduardo </a:t>
            </a:r>
            <a:r>
              <a:rPr lang="pt-PT" sz="1200" dirty="0" err="1"/>
              <a:t>Morales</a:t>
            </a:r>
            <a:r>
              <a:rPr lang="en-US" sz="1200" i="1" dirty="0"/>
              <a:t>, </a:t>
            </a:r>
            <a:r>
              <a:rPr lang="pt-PT" sz="1200" dirty="0" err="1"/>
              <a:t>Gary</a:t>
            </a:r>
            <a:r>
              <a:rPr lang="pt-PT" sz="1200" dirty="0"/>
              <a:t> </a:t>
            </a:r>
            <a:r>
              <a:rPr lang="pt-PT" sz="1200" dirty="0" err="1"/>
              <a:t>Reiss</a:t>
            </a:r>
            <a:r>
              <a:rPr lang="en-US" sz="1200" i="1" dirty="0"/>
              <a:t>, </a:t>
            </a:r>
            <a:r>
              <a:rPr lang="pt-PT" sz="1200" dirty="0"/>
              <a:t>Nancy Greco</a:t>
            </a:r>
            <a:r>
              <a:rPr lang="en-US" sz="1200" i="1" dirty="0"/>
              <a:t>, </a:t>
            </a:r>
            <a:r>
              <a:rPr lang="pt-PT" sz="1200" dirty="0"/>
              <a:t>Stephen </a:t>
            </a:r>
            <a:r>
              <a:rPr lang="pt-PT" sz="1200" dirty="0" err="1"/>
              <a:t>Hammer</a:t>
            </a:r>
            <a:r>
              <a:rPr lang="en-US" sz="1200" i="1" dirty="0"/>
              <a:t>, </a:t>
            </a:r>
            <a:r>
              <a:rPr lang="pt-PT" sz="1200" dirty="0" err="1"/>
              <a:t>Shiqiang</a:t>
            </a:r>
            <a:r>
              <a:rPr lang="pt-PT" sz="1200" dirty="0"/>
              <a:t> Wang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Link: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https://shiqiang.wang/papers/AB_MMSports2019.pdf</a:t>
            </a: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Automatic annotation of tennis games: An integration of audio, vision, and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Authors: Fei Yan,  Josef </a:t>
            </a:r>
            <a:r>
              <a:rPr lang="en-US" sz="1200" dirty="0" err="1"/>
              <a:t>Kittler</a:t>
            </a:r>
            <a:r>
              <a:rPr lang="en-US" sz="1200" dirty="0"/>
              <a:t>, David Windridge, William Christmas, Krystian </a:t>
            </a:r>
            <a:r>
              <a:rPr lang="en-US" sz="1200" dirty="0" err="1"/>
              <a:t>Mikolajczyk</a:t>
            </a:r>
            <a:r>
              <a:rPr lang="en-US" sz="1200" dirty="0"/>
              <a:t>, Stephen Cox, </a:t>
            </a:r>
            <a:r>
              <a:rPr lang="en-US" sz="1200" dirty="0" err="1"/>
              <a:t>Qiang</a:t>
            </a:r>
            <a:r>
              <a:rPr lang="en-US" sz="1200" dirty="0"/>
              <a:t> Huang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Link: 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https://www.academia.edu/14129713/Automatic_annotation_of_tennis_games_An_integration_of_audio_vision_and_learning</a:t>
            </a: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i="1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440F411-9D12-6600-F19A-A84363FC951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CA36AA-1BAD-43A3-A1A5-9555D0A0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pt-PT" sz="4000" dirty="0">
              <a:solidFill>
                <a:schemeClr val="bg1"/>
              </a:solidFill>
            </a:endParaRP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21122D6-13C1-4775-B926-D53E410AE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54" y="1850469"/>
            <a:ext cx="4958292" cy="3718719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92EE956-A961-4728-9DB5-C8BC7997DED0}"/>
              </a:ext>
            </a:extLst>
          </p:cNvPr>
          <p:cNvSpPr txBox="1"/>
          <p:nvPr/>
        </p:nvSpPr>
        <p:spPr>
          <a:xfrm>
            <a:off x="7332681" y="1727359"/>
            <a:ext cx="346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endParaRPr lang="pt-PT" sz="100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CC381D-A196-1671-D86A-8AD7B46F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6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Analysis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24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ACF905-D567-2355-7FE7-FC2846500B09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5D9B4F-81BE-D8D9-86B9-880B9B0B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9E3B1B75-8D96-A896-5A6F-D0BD2C414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43" y="1780893"/>
            <a:ext cx="6245913" cy="4163942"/>
          </a:xfrm>
        </p:spPr>
      </p:pic>
      <p:sp>
        <p:nvSpPr>
          <p:cNvPr id="7" name="Marcador de Posição do Número do Diapositivo 4">
            <a:extLst>
              <a:ext uri="{FF2B5EF4-FFF2-40B4-BE49-F238E27FC236}">
                <a16:creationId xmlns:a16="http://schemas.microsoft.com/office/drawing/2014/main" id="{B37F2445-425F-469B-1522-5B7E960E1FAB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3CA29E-5D52-60F7-CF75-79231EB3396A}"/>
              </a:ext>
            </a:extLst>
          </p:cNvPr>
          <p:cNvSpPr txBox="1"/>
          <p:nvPr/>
        </p:nvSpPr>
        <p:spPr>
          <a:xfrm>
            <a:off x="9218956" y="1780893"/>
            <a:ext cx="658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pt-PT" sz="1000" u="sng" dirty="0"/>
          </a:p>
        </p:txBody>
      </p:sp>
    </p:spTree>
    <p:extLst>
      <p:ext uri="{BB962C8B-B14F-4D97-AF65-F5344CB8AC3E}">
        <p14:creationId xmlns:p14="http://schemas.microsoft.com/office/powerpoint/2010/main" val="69064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2C1256D-6E83-2B88-6D9C-9BE9ED3BDBBD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3202C39A-15F1-453F-BD01-458CE404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>
            <a:normAutofit/>
          </a:bodyPr>
          <a:lstStyle/>
          <a:p>
            <a:endParaRPr lang="pt-PT" sz="1800" dirty="0"/>
          </a:p>
          <a:p>
            <a:r>
              <a:rPr lang="pt-PT" sz="1800" dirty="0"/>
              <a:t>[1] - </a:t>
            </a:r>
            <a:r>
              <a:rPr lang="pt-PT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https://www.skipprichard.com/ask-questions-to-improve-your-leadership/</a:t>
            </a:r>
            <a:endParaRPr lang="pt-PT" sz="1800" dirty="0"/>
          </a:p>
          <a:p>
            <a:r>
              <a:rPr lang="pt-PT" sz="1800" dirty="0"/>
              <a:t>[2] - </a:t>
            </a:r>
            <a:r>
              <a:rPr lang="pt-P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https://orangedatamining.com/</a:t>
            </a:r>
            <a:endParaRPr lang="pt-PT" sz="1800" dirty="0"/>
          </a:p>
          <a:p>
            <a:r>
              <a:rPr lang="pt-PT" sz="1800" dirty="0"/>
              <a:t>[3] - </a:t>
            </a:r>
            <a:r>
              <a:rPr lang="pt-PT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lang="pt-PT" sz="1800" dirty="0"/>
          </a:p>
          <a:p>
            <a:r>
              <a:rPr lang="pt-PT" sz="1800" dirty="0"/>
              <a:t>[4] - </a:t>
            </a:r>
            <a:r>
              <a:rPr lang="pt-PT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https://en.wikipedia.org/wiki/Python_(programming_language)</a:t>
            </a:r>
            <a:endParaRPr lang="pt-PT" sz="1800" dirty="0"/>
          </a:p>
          <a:p>
            <a:r>
              <a:rPr lang="pt-PT" sz="1800" dirty="0"/>
              <a:t>[5] - </a:t>
            </a:r>
            <a:r>
              <a:rPr lang="pt-P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https://www.vectorstock.com/royalty-free-vector/uml-unified-modelling-language-class-diagram-vector-9300368</a:t>
            </a:r>
            <a:endParaRPr lang="pt-PT" sz="1800" dirty="0"/>
          </a:p>
          <a:p>
            <a:r>
              <a:rPr lang="pt-PT" sz="1800" dirty="0"/>
              <a:t>[6] - </a:t>
            </a:r>
            <a:r>
              <a:rPr lang="pt-PT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https://www.vectorstock.com/royalty-free-vector/uml-unified-modelling-language-use-case-diagram-vector-9300340</a:t>
            </a:r>
            <a:endParaRPr lang="pt-PT" sz="1800" dirty="0"/>
          </a:p>
          <a:p>
            <a:r>
              <a:rPr lang="pt-PT" sz="1800" dirty="0"/>
              <a:t>[7] - </a:t>
            </a:r>
            <a:r>
              <a:rPr lang="pt-PT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https://www.vectorstock.com/royalty-free-vector/uml-unified-modelling-language-sequence-diagram-vector-9300377</a:t>
            </a:r>
            <a:endParaRPr lang="pt-PT" sz="1800" dirty="0"/>
          </a:p>
          <a:p>
            <a:r>
              <a:rPr lang="pt-PT" sz="1800" dirty="0"/>
              <a:t>[8] - </a:t>
            </a:r>
            <a:r>
              <a:rPr lang="pt-PT" sz="1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https://www.gov.uk/government/news/say-thank-you-to-someone-at-companies-house</a:t>
            </a:r>
            <a:endParaRPr lang="pt-PT" sz="1800" dirty="0"/>
          </a:p>
          <a:p>
            <a:r>
              <a:rPr lang="pt-PT" sz="1800" dirty="0"/>
              <a:t>[9] - </a:t>
            </a:r>
            <a:r>
              <a:rPr lang="pt-PT" sz="1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https://logowik.com/content/uploads/images/adobe-audition-cc3560.jpg</a:t>
            </a:r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637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2C1256D-6E83-2B88-6D9C-9BE9ED3BDBBD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3202C39A-15F1-453F-BD01-458CE404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1800" dirty="0"/>
              <a:t>[10] - </a:t>
            </a:r>
            <a:r>
              <a:rPr lang="pt-PT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https://upload.wikimedia.org/wikipedia/commons/thumb/2/2d/Tensorflow_logo.svg/1200px-Tensorflow_logo.svg.png</a:t>
            </a:r>
            <a:endParaRPr lang="pt-PT" sz="1800" dirty="0"/>
          </a:p>
          <a:p>
            <a:r>
              <a:rPr lang="pt-PT" sz="1800" dirty="0"/>
              <a:t>[11] - </a:t>
            </a:r>
            <a:r>
              <a:rPr lang="pt-P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https://en.wikipedia.org/wiki/Onset_(audio)#:~:text=Onset%20refers%20to%20the%20beginning,necessarily%20include%20an%20initial%20transient</a:t>
            </a:r>
            <a:r>
              <a:rPr lang="pt-PT" sz="1800" dirty="0"/>
              <a:t>.</a:t>
            </a:r>
          </a:p>
          <a:p>
            <a:r>
              <a:rPr lang="pt-PT" sz="1800" dirty="0"/>
              <a:t>[12] - </a:t>
            </a:r>
            <a:r>
              <a:rPr lang="pt-PT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https://athina-b.medium.com/audio-signal-feature-extraction-for-analysis-507861717dc1</a:t>
            </a:r>
            <a:endParaRPr lang="pt-PT" sz="1800" dirty="0"/>
          </a:p>
          <a:p>
            <a:r>
              <a:rPr lang="pt-PT" sz="1800" dirty="0"/>
              <a:t>[13] - </a:t>
            </a:r>
            <a:r>
              <a:rPr lang="pt-PT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https://www.sciencedirect.com/topics/engineering/spectral-flux</a:t>
            </a:r>
            <a:endParaRPr lang="pt-PT" sz="1800" dirty="0"/>
          </a:p>
          <a:p>
            <a:r>
              <a:rPr lang="pt-PT" sz="1800" dirty="0"/>
              <a:t>[14] - </a:t>
            </a:r>
            <a:r>
              <a:rPr lang="pt-P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https://towardsdatascience.com/a-gentle-introduction-to-neural-networks-series-part-1-2b90b87795bc</a:t>
            </a:r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99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0980E06-C32A-44EC-AA5F-93A7C02565A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716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Aims</a:t>
            </a:r>
            <a:r>
              <a:rPr lang="pt-PT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br>
              <a:rPr lang="pt-PT" sz="5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 the human ear (recognizing ball hits)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evelop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system that extracts ball hits from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padel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matches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Construction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general summary of the game (statistics)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Marcador de Posição do Número do Diapositivo 4">
            <a:extLst>
              <a:ext uri="{FF2B5EF4-FFF2-40B4-BE49-F238E27FC236}">
                <a16:creationId xmlns:a16="http://schemas.microsoft.com/office/drawing/2014/main" id="{99AA1544-9A07-4F9C-B248-9A2A934DB841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5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6E42FB3-3CBE-4281-87E6-B5E7930DD14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B1FF1A-4A5E-4F17-B9D9-9408C9A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br>
              <a:rPr lang="pt-PT" sz="18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022A9C-5227-4D61-B32D-6FB3ED04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is intended for... </a:t>
            </a:r>
          </a:p>
          <a:p>
            <a:pPr marL="625475" lvl="1" indent="-27146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Amateur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athletes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Coaches who accompany various athletes;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spectators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Basically, all entities that want to see a summary of the game...</a:t>
            </a:r>
          </a:p>
        </p:txBody>
      </p:sp>
      <p:sp>
        <p:nvSpPr>
          <p:cNvPr id="10" name="Marcador de Posição do Número do Diapositivo 4">
            <a:extLst>
              <a:ext uri="{FF2B5EF4-FFF2-40B4-BE49-F238E27FC236}">
                <a16:creationId xmlns:a16="http://schemas.microsoft.com/office/drawing/2014/main" id="{27E243A8-C52D-4017-B13D-D8883D9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6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D959701-57EC-43B8-84F2-27BE5CF68188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1E9D0-C365-4850-A2CC-45DA0A12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</a:t>
            </a: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achieved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C1C846-4B09-4348-B341-56912632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intended that the system will contribute to: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most important events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statistics to assist in the post-game analysis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time</a:t>
            </a:r>
          </a:p>
          <a:p>
            <a:pPr marL="490538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0" name="Marcador de Posição do Número do Diapositivo 4">
            <a:extLst>
              <a:ext uri="{FF2B5EF4-FFF2-40B4-BE49-F238E27FC236}">
                <a16:creationId xmlns:a16="http://schemas.microsoft.com/office/drawing/2014/main" id="{65351D16-3217-4E01-A43B-19A9FE19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9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8CA8CF7-B9A2-42F1-84E8-DCA2A17DD101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80C2C-238D-473B-9007-9B3884D2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>
              <a:solidFill>
                <a:schemeClr val="bg1"/>
              </a:solidFill>
            </a:endParaRPr>
          </a:p>
        </p:txBody>
      </p:sp>
      <p:graphicFrame>
        <p:nvGraphicFramePr>
          <p:cNvPr id="18" name="Marcador de Posição de Conteúdo 17">
            <a:extLst>
              <a:ext uri="{FF2B5EF4-FFF2-40B4-BE49-F238E27FC236}">
                <a16:creationId xmlns:a16="http://schemas.microsoft.com/office/drawing/2014/main" id="{84565997-2B40-4228-BEA8-D30C8BFF3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477359"/>
              </p:ext>
            </p:extLst>
          </p:nvPr>
        </p:nvGraphicFramePr>
        <p:xfrm>
          <a:off x="1255887" y="2472943"/>
          <a:ext cx="7969394" cy="22019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1992">
                  <a:extLst>
                    <a:ext uri="{9D8B030D-6E8A-4147-A177-3AD203B41FA5}">
                      <a16:colId xmlns:a16="http://schemas.microsoft.com/office/drawing/2014/main" val="3247952383"/>
                    </a:ext>
                  </a:extLst>
                </a:gridCol>
                <a:gridCol w="5575999">
                  <a:extLst>
                    <a:ext uri="{9D8B030D-6E8A-4147-A177-3AD203B41FA5}">
                      <a16:colId xmlns:a16="http://schemas.microsoft.com/office/drawing/2014/main" val="3392072651"/>
                    </a:ext>
                  </a:extLst>
                </a:gridCol>
                <a:gridCol w="1121403">
                  <a:extLst>
                    <a:ext uri="{9D8B030D-6E8A-4147-A177-3AD203B41FA5}">
                      <a16:colId xmlns:a16="http://schemas.microsoft.com/office/drawing/2014/main" val="2847437250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Requirement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Function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Category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29767038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R1.1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Extract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sound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from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video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 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70618642"/>
                  </a:ext>
                </a:extLst>
              </a:tr>
              <a:tr h="3607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R1.2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Sound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labeling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 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76076794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R1.3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Get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i="0" dirty="0" err="1">
                          <a:effectLst/>
                        </a:rPr>
                        <a:t>features</a:t>
                      </a:r>
                      <a:r>
                        <a:rPr lang="pt-PT" sz="1600" i="0" dirty="0">
                          <a:effectLst/>
                        </a:rPr>
                        <a:t> </a:t>
                      </a:r>
                      <a:r>
                        <a:rPr lang="pt-PT" sz="1600" i="0" dirty="0" err="1">
                          <a:effectLst/>
                        </a:rPr>
                        <a:t>vector</a:t>
                      </a:r>
                      <a:endParaRPr lang="pt-PT" sz="16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 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96868509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R1.4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Organize the features and corresponding labeling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 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74920712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effectLst/>
                        </a:rPr>
                        <a:t> R1.5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Comparing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models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Orange Data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Mining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 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1558436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9F608D71-4450-40A3-BFA4-532FFD62A3CC}"/>
              </a:ext>
            </a:extLst>
          </p:cNvPr>
          <p:cNvSpPr txBox="1"/>
          <p:nvPr/>
        </p:nvSpPr>
        <p:spPr>
          <a:xfrm>
            <a:off x="1240971" y="1866122"/>
            <a:ext cx="99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i="1" dirty="0" err="1"/>
              <a:t>Dataset</a:t>
            </a:r>
            <a:r>
              <a:rPr lang="pt-PT" i="1" dirty="0"/>
              <a:t> </a:t>
            </a:r>
            <a:r>
              <a:rPr lang="pt-PT" i="1" dirty="0" err="1"/>
              <a:t>Construction</a:t>
            </a:r>
            <a:endParaRPr lang="pt-PT" i="1" dirty="0"/>
          </a:p>
        </p:txBody>
      </p:sp>
      <p:sp>
        <p:nvSpPr>
          <p:cNvPr id="10" name="Marcador de Posição do Número do Diapositivo 4">
            <a:extLst>
              <a:ext uri="{FF2B5EF4-FFF2-40B4-BE49-F238E27FC236}">
                <a16:creationId xmlns:a16="http://schemas.microsoft.com/office/drawing/2014/main" id="{A7459FD3-8D12-4BC7-A0BF-7B86564A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5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FEB9626-B304-438E-B27F-AB51C6881F1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80C2C-238D-473B-9007-9B3884D2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>
              <a:solidFill>
                <a:schemeClr val="bg1"/>
              </a:solidFill>
            </a:endParaRPr>
          </a:p>
        </p:txBody>
      </p:sp>
      <p:graphicFrame>
        <p:nvGraphicFramePr>
          <p:cNvPr id="18" name="Marcador de Posição de Conteúdo 17">
            <a:extLst>
              <a:ext uri="{FF2B5EF4-FFF2-40B4-BE49-F238E27FC236}">
                <a16:creationId xmlns:a16="http://schemas.microsoft.com/office/drawing/2014/main" id="{84565997-2B40-4228-BEA8-D30C8BFF3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315203"/>
              </p:ext>
            </p:extLst>
          </p:nvPr>
        </p:nvGraphicFramePr>
        <p:xfrm>
          <a:off x="1240971" y="2463614"/>
          <a:ext cx="7856376" cy="25626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5247">
                  <a:extLst>
                    <a:ext uri="{9D8B030D-6E8A-4147-A177-3AD203B41FA5}">
                      <a16:colId xmlns:a16="http://schemas.microsoft.com/office/drawing/2014/main" val="3247952383"/>
                    </a:ext>
                  </a:extLst>
                </a:gridCol>
                <a:gridCol w="5590267">
                  <a:extLst>
                    <a:ext uri="{9D8B030D-6E8A-4147-A177-3AD203B41FA5}">
                      <a16:colId xmlns:a16="http://schemas.microsoft.com/office/drawing/2014/main" val="339207265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847437250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Requirement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Function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Category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29767038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R1.6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Extract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sound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from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video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70618642"/>
                  </a:ext>
                </a:extLst>
              </a:tr>
              <a:tr h="3607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R1.7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Get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i="0" dirty="0" err="1">
                          <a:effectLst/>
                        </a:rPr>
                        <a:t>features</a:t>
                      </a:r>
                      <a:r>
                        <a:rPr lang="pt-PT" sz="1600" i="0" dirty="0">
                          <a:effectLst/>
                        </a:rPr>
                        <a:t> </a:t>
                      </a:r>
                      <a:r>
                        <a:rPr lang="pt-PT" sz="1600" i="0" dirty="0" err="1">
                          <a:effectLst/>
                        </a:rPr>
                        <a:t>vector</a:t>
                      </a:r>
                      <a:endParaRPr lang="pt-PT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76076794"/>
                  </a:ext>
                </a:extLst>
              </a:tr>
              <a:tr h="3607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R1.8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</a:t>
                      </a:r>
                      <a:r>
                        <a:rPr lang="pt-PT" sz="16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pt-PT" sz="16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pt-PT" sz="16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</a:t>
                      </a:r>
                      <a:endParaRPr lang="pt-PT" sz="16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10574474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R1.9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Get the most relevant events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Evident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74920712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R1.10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Perform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Statistics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Evident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99155727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R1.11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Show </a:t>
                      </a:r>
                      <a:r>
                        <a:rPr lang="pt-PT" sz="1600" dirty="0" err="1">
                          <a:effectLst/>
                        </a:rPr>
                        <a:t>the</a:t>
                      </a:r>
                      <a:r>
                        <a:rPr lang="pt-PT" sz="1600" dirty="0">
                          <a:effectLst/>
                        </a:rPr>
                        <a:t> game </a:t>
                      </a:r>
                      <a:r>
                        <a:rPr lang="pt-PT" sz="1600" dirty="0" err="1">
                          <a:effectLst/>
                        </a:rPr>
                        <a:t>statistics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Evident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03229258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F473EC9B-DC54-424A-9636-700029FAADD2}"/>
              </a:ext>
            </a:extLst>
          </p:cNvPr>
          <p:cNvSpPr txBox="1"/>
          <p:nvPr/>
        </p:nvSpPr>
        <p:spPr>
          <a:xfrm>
            <a:off x="1240971" y="1866122"/>
            <a:ext cx="99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i="1" dirty="0" err="1"/>
              <a:t>Classification</a:t>
            </a:r>
            <a:endParaRPr lang="pt-PT" i="1" dirty="0"/>
          </a:p>
        </p:txBody>
      </p:sp>
      <p:sp>
        <p:nvSpPr>
          <p:cNvPr id="13" name="Marcador de Posição do Número do Diapositivo 4">
            <a:extLst>
              <a:ext uri="{FF2B5EF4-FFF2-40B4-BE49-F238E27FC236}">
                <a16:creationId xmlns:a16="http://schemas.microsoft.com/office/drawing/2014/main" id="{165070BD-E048-46D1-AC73-3EF96FD3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9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</a:t>
            </a:r>
            <a:r>
              <a:rPr lang="en-US" sz="6000" dirty="0"/>
              <a:t>and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Diagrams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3E2D26-D749-4D1D-9A4A-90660F3D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973" y="957156"/>
            <a:ext cx="2299635" cy="18017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12EC52-83F6-462B-950C-FADFA8DCE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401" y="1847596"/>
            <a:ext cx="2299879" cy="18017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2441182-F198-412B-85C0-C09657480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480" y="3843154"/>
            <a:ext cx="2353488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64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1119</Words>
  <Application>Microsoft Office PowerPoint</Application>
  <PresentationFormat>Ecrã Panorâmico</PresentationFormat>
  <Paragraphs>257</Paragraphs>
  <Slides>32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(corpo)</vt:lpstr>
      <vt:lpstr>Calibri Light</vt:lpstr>
      <vt:lpstr>Courier New</vt:lpstr>
      <vt:lpstr>Wingdings</vt:lpstr>
      <vt:lpstr>Tema do Office</vt:lpstr>
      <vt:lpstr>Department of Electronics, Telecommunications and Computer Engineering  Degree in Informatics and Multimedia Engineering Academic Year 2021/22</vt:lpstr>
      <vt:lpstr> Contents  </vt:lpstr>
      <vt:lpstr>Requirements Analysis</vt:lpstr>
      <vt:lpstr> Aims and Objectives  </vt:lpstr>
      <vt:lpstr> Clients </vt:lpstr>
      <vt:lpstr> Goals to be achieved </vt:lpstr>
      <vt:lpstr>Functional Requirements </vt:lpstr>
      <vt:lpstr>Functional Requirements </vt:lpstr>
      <vt:lpstr>Models and Diagrams</vt:lpstr>
      <vt:lpstr> Use Cases </vt:lpstr>
      <vt:lpstr> Class Diagram </vt:lpstr>
      <vt:lpstr> Sequence Diagram </vt:lpstr>
      <vt:lpstr>Dataset Construction</vt:lpstr>
      <vt:lpstr> Labeling </vt:lpstr>
      <vt:lpstr> Features </vt:lpstr>
      <vt:lpstr> Features </vt:lpstr>
      <vt:lpstr> Features calculation and saving  </vt:lpstr>
      <vt:lpstr> Dataset Construction </vt:lpstr>
      <vt:lpstr> Comparing Models (I) </vt:lpstr>
      <vt:lpstr> Comparing Models (II) </vt:lpstr>
      <vt:lpstr>Neural Network Model</vt:lpstr>
      <vt:lpstr> Neural Network (I) </vt:lpstr>
      <vt:lpstr> Neural Network (II) </vt:lpstr>
      <vt:lpstr>Tecnologies and  Version Control</vt:lpstr>
      <vt:lpstr>Technologies </vt:lpstr>
      <vt:lpstr> Version Control </vt:lpstr>
      <vt:lpstr>Related  Research</vt:lpstr>
      <vt:lpstr> Related Research </vt:lpstr>
      <vt:lpstr>Questions?</vt:lpstr>
      <vt:lpstr>Apresentação do PowerPoint</vt:lpstr>
      <vt:lpstr> Bibliografia </vt:lpstr>
      <vt:lpstr> Bibliografia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Departamento de Engenharia de Eletrónica e Telecomunicações e de Computadores  Licenciatura em Engenharia Informática e Multimédia Ano Letivo 2021/22SV</dc:title>
  <dc:creator>CARINA HERMÍNIA AGUIAR AFONSO FERNANDES</dc:creator>
  <cp:lastModifiedBy>CARINA HERMÍNIA AGUIAR AFONSO FERNANDES</cp:lastModifiedBy>
  <cp:revision>500</cp:revision>
  <dcterms:created xsi:type="dcterms:W3CDTF">2022-03-19T20:39:40Z</dcterms:created>
  <dcterms:modified xsi:type="dcterms:W3CDTF">2022-05-23T02:06:41Z</dcterms:modified>
</cp:coreProperties>
</file>