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7" r:id="rId3"/>
    <p:sldId id="257" r:id="rId4"/>
    <p:sldId id="308" r:id="rId5"/>
    <p:sldId id="309" r:id="rId6"/>
    <p:sldId id="283" r:id="rId7"/>
    <p:sldId id="292" r:id="rId8"/>
    <p:sldId id="286" r:id="rId9"/>
    <p:sldId id="279" r:id="rId10"/>
    <p:sldId id="258" r:id="rId11"/>
    <p:sldId id="311" r:id="rId12"/>
    <p:sldId id="312" r:id="rId13"/>
    <p:sldId id="302" r:id="rId14"/>
    <p:sldId id="291" r:id="rId15"/>
    <p:sldId id="293" r:id="rId16"/>
    <p:sldId id="295" r:id="rId17"/>
    <p:sldId id="313" r:id="rId18"/>
    <p:sldId id="296" r:id="rId19"/>
    <p:sldId id="297" r:id="rId20"/>
    <p:sldId id="298" r:id="rId21"/>
    <p:sldId id="305" r:id="rId22"/>
    <p:sldId id="307" r:id="rId23"/>
    <p:sldId id="304" r:id="rId24"/>
    <p:sldId id="306" r:id="rId25"/>
    <p:sldId id="314" r:id="rId26"/>
    <p:sldId id="316" r:id="rId27"/>
    <p:sldId id="317" r:id="rId28"/>
    <p:sldId id="315" r:id="rId29"/>
    <p:sldId id="289" r:id="rId30"/>
    <p:sldId id="277" r:id="rId31"/>
    <p:sldId id="294" r:id="rId32"/>
    <p:sldId id="310" r:id="rId3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Estilo Médio 1 - Destaqu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1658D39D-3252-44CE-981F-03A983B8C7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E0BDD02-024C-4032-9EF4-CF01873061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64F2-8D2F-4562-9CDF-47C62C39CBC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DFFB69D-5BB7-4FFE-90ED-AB82F76811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A471C0B-B490-447F-8B27-3B82A70E37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7D469-9540-4D88-B311-AC11482FB2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4455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AF0AB-F1AE-4A7B-935F-50D822EBB173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/>
              <a:t>Carina Fernandes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C2280-F93D-4A33-8156-24CF0E7CAED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00227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0575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 err="1"/>
              <a:t>Batch</a:t>
            </a:r>
            <a:r>
              <a:rPr lang="pt-PT" dirty="0"/>
              <a:t> </a:t>
            </a:r>
            <a:r>
              <a:rPr lang="pt-PT" dirty="0" err="1"/>
              <a:t>size</a:t>
            </a:r>
            <a:r>
              <a:rPr lang="pt-PT" dirty="0"/>
              <a:t>: nº de exemplos que atravessam a rede de cada vez</a:t>
            </a:r>
          </a:p>
          <a:p>
            <a:pPr marL="171450" indent="-171450">
              <a:buFontTx/>
              <a:buChar char="-"/>
            </a:pPr>
            <a:r>
              <a:rPr lang="pt-PT" dirty="0" err="1"/>
              <a:t>Epochs</a:t>
            </a:r>
            <a:r>
              <a:rPr lang="pt-PT" dirty="0"/>
              <a:t>: cada época corresponde à passagem de todos os exemplos pelas rede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7138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 err="1"/>
              <a:t>Batch</a:t>
            </a:r>
            <a:r>
              <a:rPr lang="pt-PT" dirty="0"/>
              <a:t> </a:t>
            </a:r>
            <a:r>
              <a:rPr lang="pt-PT" dirty="0" err="1"/>
              <a:t>size</a:t>
            </a:r>
            <a:r>
              <a:rPr lang="pt-PT" dirty="0"/>
              <a:t>: nº de exemplos que atravessam a rede de cada vez</a:t>
            </a:r>
          </a:p>
          <a:p>
            <a:pPr marL="171450" indent="-171450">
              <a:buFontTx/>
              <a:buChar char="-"/>
            </a:pPr>
            <a:r>
              <a:rPr lang="pt-PT" dirty="0" err="1"/>
              <a:t>Epochs</a:t>
            </a:r>
            <a:r>
              <a:rPr lang="pt-PT" dirty="0"/>
              <a:t>: cada época corresponde à passagem de todos os exemplos pelas rede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9248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 err="1"/>
              <a:t>Batch</a:t>
            </a:r>
            <a:r>
              <a:rPr lang="pt-PT" dirty="0"/>
              <a:t> </a:t>
            </a:r>
            <a:r>
              <a:rPr lang="pt-PT" dirty="0" err="1"/>
              <a:t>size</a:t>
            </a:r>
            <a:r>
              <a:rPr lang="pt-PT" dirty="0"/>
              <a:t>: nº de exemplos que atravessam a rede de cada vez</a:t>
            </a:r>
          </a:p>
          <a:p>
            <a:pPr marL="171450" indent="-171450">
              <a:buFontTx/>
              <a:buChar char="-"/>
            </a:pPr>
            <a:r>
              <a:rPr lang="pt-PT" dirty="0" err="1"/>
              <a:t>Epochs</a:t>
            </a:r>
            <a:r>
              <a:rPr lang="pt-PT" dirty="0"/>
              <a:t>: cada época corresponde à passagem de todos os exemplos pelas rede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06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Estas características podem ser obtidas através da biblioteca </a:t>
            </a:r>
            <a:r>
              <a:rPr lang="pt-PT" dirty="0" err="1"/>
              <a:t>librosa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8062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A STFT divide o sinal em pequenos segmentos com o mesmo tamanho e aplica a FT em cada um deles</a:t>
            </a:r>
          </a:p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0074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A STFT divide o sinal em pequenos segmentos com o mesmo tamanho e aplica a FT em cada um deles</a:t>
            </a:r>
          </a:p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251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3245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8090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2666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902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 err="1"/>
              <a:t>Batch</a:t>
            </a:r>
            <a:r>
              <a:rPr lang="pt-PT" dirty="0"/>
              <a:t> </a:t>
            </a:r>
            <a:r>
              <a:rPr lang="pt-PT" dirty="0" err="1"/>
              <a:t>size</a:t>
            </a:r>
            <a:r>
              <a:rPr lang="pt-PT" dirty="0"/>
              <a:t>: nº de exemplos que atravessam a rede de cada vez</a:t>
            </a:r>
          </a:p>
          <a:p>
            <a:pPr marL="171450" indent="-171450">
              <a:buFontTx/>
              <a:buChar char="-"/>
            </a:pPr>
            <a:r>
              <a:rPr lang="pt-PT" dirty="0" err="1"/>
              <a:t>Epochs</a:t>
            </a:r>
            <a:r>
              <a:rPr lang="pt-PT" dirty="0"/>
              <a:t>: cada época corresponde à passagem de todos os exemplos pelas rede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C2280-F93D-4A33-8156-24CF0E7CAEDF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472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9239A-6D4A-4D89-AD4F-0C94F56BE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878401-6C6C-4D91-ACD5-54AC60AE9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889D0D3-1B7A-41F1-9EB6-74D5319A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F9DC-A4B7-44B9-829B-170B18FA51F2}" type="datetime1">
              <a:rPr lang="pt-PT" smtClean="0"/>
              <a:t>30/05/2022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E94D1CA-0138-42C6-8F42-DA239291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C93AE2-EBBF-4483-BC8A-6099DF23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902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75D02-FFC5-4D7B-BE9D-3116EC31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6EACAA7-3C51-4B2C-9DDE-0C5E02F8B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694EBE-46BF-464A-B236-B76964A3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C79-9EB6-4A4E-A9BE-FC1EC3349A6E}" type="datetime1">
              <a:rPr lang="pt-PT" smtClean="0"/>
              <a:t>30/05/2022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20CC47-08BA-4F3D-9ABC-88651247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B85E114-DC18-4344-A9C6-B3DD820D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656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F3C8FF-A75D-4AAA-8E76-21854AB52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62C7D73-C819-467B-BDB3-3A503F596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DA78E3-8903-43D9-AA6D-38E74AC5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77D9-D73A-405A-903A-342478192F53}" type="datetime1">
              <a:rPr lang="pt-PT" smtClean="0"/>
              <a:t>30/05/2022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30C880-7FC2-4628-B584-0D5C67B4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A7B83B-78C2-4EC0-A057-527696A1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021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3BACD-216B-4C5D-900D-385C2923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90636C3-F287-4C6E-A706-C87CE3720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BA67AB-C0DD-49A3-9FA3-D5E18388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B923-C52A-4205-AEC1-E79727CBC042}" type="datetime1">
              <a:rPr lang="pt-PT" smtClean="0"/>
              <a:t>30/05/2022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EB717BE-8E99-4BEB-B3B2-2FB08917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3104012-D282-404D-BC65-13003E4E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455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BDC8D-9420-47C5-8EAD-1A20FCA4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5AC326B-7666-4642-AA32-88C7C6043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7669215-7258-4925-AD33-4CA03DA8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34F1-63BF-4D1B-BE9A-C43AD7C42034}" type="datetime1">
              <a:rPr lang="pt-PT" smtClean="0"/>
              <a:t>30/05/2022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4C1AF3A-001F-445C-8BEA-E869B97C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EA3CD1F-3154-4FEF-8AED-2A7191BB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867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46685-BDA8-4B2A-AC27-CF0AE7C3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BBB887-EE50-4A6C-983D-5B2F6EA87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86B7D1C-E052-42F1-B7C2-0E12C2DAB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BBB4300-F4A0-4B05-9618-7724DEE5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92F1-747D-4F34-BE67-62FE5F119266}" type="datetime1">
              <a:rPr lang="pt-PT" smtClean="0"/>
              <a:t>30/05/2022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1CE603C-1E22-46C6-B93E-E04783D9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C143E68-8DE7-4F2D-81A7-922D9FD3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256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A31ED-E30A-4B82-82E1-E60061FF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FC2F2F6-602C-4467-961A-4E971E274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4401A08-724C-4E9B-85CA-F64390E26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94FADE6-DCCE-4085-B598-EB6654F26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0121096-CECF-4CFD-9617-019181B1C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250526C-972A-41AB-AF65-0CCC5C99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D9F2-0E85-4EEB-9053-6298B8DCE443}" type="datetime1">
              <a:rPr lang="pt-PT" smtClean="0"/>
              <a:t>30/05/2022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49BC1D9-E470-43D1-AA8A-F1870908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E4F7BB1-758F-48EB-8C70-36C755F5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794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9BC46-9759-4CD2-9352-6E250E44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7C38712-53B6-443E-9293-708092FD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19BF-5A2E-48D8-AC1B-65F0C1FFA8B0}" type="datetime1">
              <a:rPr lang="pt-PT" smtClean="0"/>
              <a:t>30/05/2022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26817A2-07D4-4911-AD0A-CA9489C0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E6CD0B-ED69-455E-B08A-2CB2D703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70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6E33162-0AD5-4437-9BBD-4AC2ACE1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5847-A818-4554-AF2C-AA70219A41AD}" type="datetime1">
              <a:rPr lang="pt-PT" smtClean="0"/>
              <a:t>30/05/2022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8589C9B-D46A-4F45-B005-4BEEA438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D67758C-AF0A-4C46-8EF7-A73A10EC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220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3E688-7C6B-440A-BFAB-1F032AB6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CCB297-2872-4CB3-AE9F-8FC92CAC0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3C889F4-5E19-435C-A4BE-FC390DDFF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ECF01C8-0B82-498D-BAA2-CAD317F2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2D3B-2697-4821-8F54-7FE3F3349A41}" type="datetime1">
              <a:rPr lang="pt-PT" smtClean="0"/>
              <a:t>30/05/2022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B8A99A8-9698-424D-83B2-9A69E85A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5A5121C-18B0-47F7-BF54-D8969CA6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175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538D7-932A-407A-9F89-13219EFF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8576846-1D2D-47A5-8FAD-616B49F24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7CBDD7A-A3EB-46D2-9CDC-086CBB52A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8932FBB-AB8D-42AC-90E7-FF728E05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F050-556F-4710-AAD6-BC24B738A409}" type="datetime1">
              <a:rPr lang="pt-PT" smtClean="0"/>
              <a:t>30/05/2022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5C45E8C-8442-42B1-9FAF-D3E19B5F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F744BAE-048C-412E-B425-45674E67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377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426A100-A47D-4BE7-A280-83955265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D275A59-CFE2-4D80-AD52-791AA0DBA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FD75760-5D32-487C-8A93-C61E58B49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F3F2-C837-41AF-A46E-BBB7A868F754}" type="datetime1">
              <a:rPr lang="pt-PT" smtClean="0"/>
              <a:t>30/05/2022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27F867-1782-4822-A9A3-275FE6993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Carina Fernandes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70387F0-6ECF-4046-A023-366978555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923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a-gentle-introduction-to-neural-networks-series-part-1-2b90b87795bc" TargetMode="Externa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image" Target="../media/image36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4.png"/><Relationship Id="rId5" Type="http://schemas.microsoft.com/office/2007/relationships/media" Target="../media/media3.wav"/><Relationship Id="rId10" Type="http://schemas.openxmlformats.org/officeDocument/2006/relationships/notesSlide" Target="../notesSlides/notesSlide11.xml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news/say-thank-you-to-someone-at-companies-house" TargetMode="External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ectorstock.com/royalty-free-vector/uml-unified-modelling-language-sequence-diagram-vector-9300377" TargetMode="External"/><Relationship Id="rId3" Type="http://schemas.openxmlformats.org/officeDocument/2006/relationships/hyperlink" Target="https://orangedatamining.com/" TargetMode="External"/><Relationship Id="rId7" Type="http://schemas.openxmlformats.org/officeDocument/2006/relationships/hyperlink" Target="https://www.vectorstock.com/royalty-free-vector/uml-unified-modelling-language-use-case-diagram-vector-9300340" TargetMode="External"/><Relationship Id="rId2" Type="http://schemas.openxmlformats.org/officeDocument/2006/relationships/hyperlink" Target="https://www.skipprichard.com/ask-questions-to-improve-your-leadershi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ectorstock.com/royalty-free-vector/uml-unified-modelling-language-class-diagram-vector-9300368" TargetMode="External"/><Relationship Id="rId5" Type="http://schemas.openxmlformats.org/officeDocument/2006/relationships/hyperlink" Target="https://en.wikipedia.org/wiki/Python_(programming_language)" TargetMode="External"/><Relationship Id="rId10" Type="http://schemas.openxmlformats.org/officeDocument/2006/relationships/hyperlink" Target="https://logowik.com/content/uploads/images/adobe-audition-cc3560.jpg" TargetMode="External"/><Relationship Id="rId4" Type="http://schemas.openxmlformats.org/officeDocument/2006/relationships/hyperlink" Target="https://git-scm.com/" TargetMode="External"/><Relationship Id="rId9" Type="http://schemas.openxmlformats.org/officeDocument/2006/relationships/hyperlink" Target="https://www.gov.uk/government/news/say-thank-you-to-someone-at-companies-house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reamstime.com/write-document-icon-website-design-desktop-envelopment-development-premium-pack-write-document-vector-thin-line-icon-image165365932" TargetMode="External"/><Relationship Id="rId3" Type="http://schemas.openxmlformats.org/officeDocument/2006/relationships/hyperlink" Target="https://en.wikipedia.org/wiki/Onset_(audio)#:~:text=Onset%20refers%20to%20the%20beginning,necessarily%20include%20an%20initial%20transient" TargetMode="External"/><Relationship Id="rId7" Type="http://schemas.openxmlformats.org/officeDocument/2006/relationships/hyperlink" Target="https://bluecourts.pt/wp-content/uploads/2021/10/Captura-de-ecra%CC%83-2021-10-11-a%CC%80s-15.28.29-1024x568.png" TargetMode="External"/><Relationship Id="rId2" Type="http://schemas.openxmlformats.org/officeDocument/2006/relationships/hyperlink" Target="https://upload.wikimedia.org/wikipedia/commons/thumb/2/2d/Tensorflow_logo.svg/1200px-Tensorflow_logo.svg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a-gentle-introduction-to-neural-networks-series-part-1-2b90b87795bc" TargetMode="External"/><Relationship Id="rId5" Type="http://schemas.openxmlformats.org/officeDocument/2006/relationships/hyperlink" Target="https://www.sciencedirect.com/topics/engineering/spectral-flux" TargetMode="External"/><Relationship Id="rId4" Type="http://schemas.openxmlformats.org/officeDocument/2006/relationships/hyperlink" Target="https://athina-b.medium.com/audio-signal-feature-extraction-for-analysis-507861717dc1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humb1.shutterstock.com/image-photo/stock-vector-ear-icon-on-white-background-vector-illustration-250nw-308905124.jpg" TargetMode="External"/><Relationship Id="rId2" Type="http://schemas.openxmlformats.org/officeDocument/2006/relationships/hyperlink" Target="https://static.thenounproject.com/png/2200230-200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hiqiang.wang/papers/AB_MMSports2019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ademia.edu/14129713/Automatic_annotation_of_tennis_games_An_integration_of_audio_vision_and_learni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carina-haaf/prj_final_47_2122_leim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6304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E4B9AB89-BA23-4985-97B3-EB677E496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1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1B1A92-5A25-4000-99E8-A26F8E902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412" y="2013995"/>
            <a:ext cx="5759409" cy="1415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Department of Electronics, Telecommunications and Computer Engineering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Degree in Informatics and Multimedia Engineering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Academic Year 2021/22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527F73-B410-4F04-9C16-D07BA577F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268" y="3733361"/>
            <a:ext cx="5781769" cy="12878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ANOTAÇÃO DE EVENTOS SONOROS EM VÍDEO</a:t>
            </a:r>
          </a:p>
          <a:p>
            <a:pPr algn="l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Carina Fernandes (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Nr. 45118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561A50-BA4C-4FA0-8B89-171BF8380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82" y="1181481"/>
            <a:ext cx="1703972" cy="1004327"/>
          </a:xfrm>
          <a:prstGeom prst="rect">
            <a:avLst/>
          </a:prstGeom>
        </p:spPr>
      </p:pic>
      <p:pic>
        <p:nvPicPr>
          <p:cNvPr id="7" name="Imagem 6" descr="Uma imagem com relva, céu, desporto, jogo atlético&#10;&#10;Descrição gerada automaticamente">
            <a:extLst>
              <a:ext uri="{FF2B5EF4-FFF2-40B4-BE49-F238E27FC236}">
                <a16:creationId xmlns:a16="http://schemas.microsoft.com/office/drawing/2014/main" id="{DD29118A-3CF4-4199-BFA3-7DC121B9C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412" y="3173580"/>
            <a:ext cx="3417894" cy="22744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EF7E105-CE7F-40F7-A8D2-9D394CD047EA}"/>
              </a:ext>
            </a:extLst>
          </p:cNvPr>
          <p:cNvSpPr txBox="1"/>
          <p:nvPr/>
        </p:nvSpPr>
        <p:spPr>
          <a:xfrm>
            <a:off x="451412" y="5065841"/>
            <a:ext cx="1721517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1200" dirty="0" err="1">
                <a:latin typeface="Arial" panose="020B0604020202020204" pitchFamily="34" charset="0"/>
                <a:cs typeface="Arial" panose="020B0604020202020204" pitchFamily="34" charset="0"/>
              </a:rPr>
              <a:t>Advised</a:t>
            </a:r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2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6213" indent="-176213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Joel Paulo</a:t>
            </a:r>
          </a:p>
          <a:p>
            <a:pPr marL="176213" indent="-176213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Paulo Trigo</a:t>
            </a:r>
          </a:p>
          <a:p>
            <a:pPr marL="176213" indent="-176213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Paulo Vieira</a:t>
            </a:r>
          </a:p>
          <a:p>
            <a:pPr>
              <a:spcAft>
                <a:spcPts val="600"/>
              </a:spcAft>
            </a:pP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PRJ: #47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58027885-9C54-042F-4B56-7A000C477E9D}"/>
              </a:ext>
            </a:extLst>
          </p:cNvPr>
          <p:cNvCxnSpPr>
            <a:cxnSpLocks/>
          </p:cNvCxnSpPr>
          <p:nvPr/>
        </p:nvCxnSpPr>
        <p:spPr>
          <a:xfrm>
            <a:off x="462268" y="3518704"/>
            <a:ext cx="578176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03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6E42FB3-3CBE-4281-87E6-B5E7930DD14B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B1FF1A-4A5E-4F17-B9D9-9408C9A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70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pt-PT" sz="4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dirty="0" err="1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Clients</a:t>
            </a:r>
            <a:r>
              <a:rPr lang="pt-PT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POV</a:t>
            </a:r>
            <a:br>
              <a:rPr lang="pt-PT" sz="18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022A9C-5227-4D61-B32D-6FB3ED04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tool is intended for... </a:t>
            </a:r>
          </a:p>
          <a:p>
            <a:pPr marL="625475" lvl="1" indent="-271463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P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Amateur</a:t>
            </a: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athletes</a:t>
            </a: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coaches</a:t>
            </a: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accompany various athletes</a:t>
            </a:r>
          </a:p>
          <a:p>
            <a:pPr marL="625475" lvl="1" indent="-271463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Basically, all entities that want to see a summary of the game</a:t>
            </a:r>
          </a:p>
          <a:p>
            <a:pPr marL="625475" lvl="1" indent="-271463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9712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contribute to…</a:t>
            </a:r>
          </a:p>
          <a:p>
            <a:pPr marL="696912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most important events</a:t>
            </a:r>
          </a:p>
          <a:p>
            <a:pPr marL="696912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statistics to assist in the post-game analysis</a:t>
            </a:r>
          </a:p>
          <a:p>
            <a:pPr marL="696912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 time</a:t>
            </a:r>
          </a:p>
          <a:p>
            <a:pPr marL="696912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Marcador de Posição do Número do Diapositivo 4">
            <a:extLst>
              <a:ext uri="{FF2B5EF4-FFF2-40B4-BE49-F238E27FC236}">
                <a16:creationId xmlns:a16="http://schemas.microsoft.com/office/drawing/2014/main" id="{27E243A8-C52D-4017-B13D-D8883D9E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10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76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6E42FB3-3CBE-4281-87E6-B5E7930DD14B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B1FF1A-4A5E-4F17-B9D9-9408C9A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70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pt-PT" sz="4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</a:t>
            </a:r>
            <a:r>
              <a:rPr lang="pt-PT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4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br>
              <a:rPr lang="pt-PT" sz="18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022A9C-5227-4D61-B32D-6FB3ED04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Construction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Marcador de Posição do Número do Diapositivo 4">
            <a:extLst>
              <a:ext uri="{FF2B5EF4-FFF2-40B4-BE49-F238E27FC236}">
                <a16:creationId xmlns:a16="http://schemas.microsoft.com/office/drawing/2014/main" id="{27E243A8-C52D-4017-B13D-D8883D9E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11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8" name="Marcador de Posição de Conteúdo 17">
            <a:extLst>
              <a:ext uri="{FF2B5EF4-FFF2-40B4-BE49-F238E27FC236}">
                <a16:creationId xmlns:a16="http://schemas.microsoft.com/office/drawing/2014/main" id="{BB73F0A0-F839-0042-474B-BA5C40F3CF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670868"/>
              </p:ext>
            </p:extLst>
          </p:nvPr>
        </p:nvGraphicFramePr>
        <p:xfrm>
          <a:off x="1265720" y="2502439"/>
          <a:ext cx="7969394" cy="22019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71992">
                  <a:extLst>
                    <a:ext uri="{9D8B030D-6E8A-4147-A177-3AD203B41FA5}">
                      <a16:colId xmlns:a16="http://schemas.microsoft.com/office/drawing/2014/main" val="3247952383"/>
                    </a:ext>
                  </a:extLst>
                </a:gridCol>
                <a:gridCol w="5575999">
                  <a:extLst>
                    <a:ext uri="{9D8B030D-6E8A-4147-A177-3AD203B41FA5}">
                      <a16:colId xmlns:a16="http://schemas.microsoft.com/office/drawing/2014/main" val="3392072651"/>
                    </a:ext>
                  </a:extLst>
                </a:gridCol>
                <a:gridCol w="1121403">
                  <a:extLst>
                    <a:ext uri="{9D8B030D-6E8A-4147-A177-3AD203B41FA5}">
                      <a16:colId xmlns:a16="http://schemas.microsoft.com/office/drawing/2014/main" val="2847437250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 err="1">
                          <a:effectLst/>
                        </a:rPr>
                        <a:t>Requirement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 err="1">
                          <a:effectLst/>
                        </a:rPr>
                        <a:t>Function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 err="1">
                          <a:effectLst/>
                        </a:rPr>
                        <a:t>Category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729767038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 R1.1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Extract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audio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from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video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 </a:t>
                      </a:r>
                      <a:r>
                        <a:rPr lang="pt-PT" sz="1600" dirty="0" err="1">
                          <a:effectLst/>
                        </a:rPr>
                        <a:t>Invisible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770618642"/>
                  </a:ext>
                </a:extLst>
              </a:tr>
              <a:tr h="3607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 R1.2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Human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ear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audio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annotattion</a:t>
                      </a:r>
                      <a:r>
                        <a:rPr lang="pt-PT" sz="1600" dirty="0">
                          <a:effectLst/>
                        </a:rPr>
                        <a:t> (A)</a:t>
                      </a:r>
                      <a:endParaRPr lang="pt-PT" sz="16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 </a:t>
                      </a:r>
                      <a:r>
                        <a:rPr lang="pt-PT" sz="1600" dirty="0" err="1">
                          <a:effectLst/>
                        </a:rPr>
                        <a:t>Invisible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976076794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 R1.3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Extract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fixed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length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audio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features</a:t>
                      </a:r>
                      <a:r>
                        <a:rPr lang="pt-PT" sz="1600" dirty="0">
                          <a:effectLst/>
                        </a:rPr>
                        <a:t> (B)</a:t>
                      </a:r>
                      <a:endParaRPr lang="pt-PT" sz="16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  </a:t>
                      </a:r>
                      <a:r>
                        <a:rPr lang="pt-PT" sz="1600" dirty="0" err="1">
                          <a:effectLst/>
                        </a:rPr>
                        <a:t>Invisible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96868509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R1.4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Combine </a:t>
                      </a: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pt-PT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 </a:t>
                      </a:r>
                      <a:r>
                        <a:rPr lang="pt-PT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datasets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  </a:t>
                      </a:r>
                      <a:r>
                        <a:rPr lang="pt-PT" sz="1600" dirty="0" err="1">
                          <a:effectLst/>
                        </a:rPr>
                        <a:t>Invisible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474920712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effectLst/>
                        </a:rPr>
                        <a:t> R1.5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Explore </a:t>
                      </a:r>
                      <a:r>
                        <a:rPr lang="pt-PT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classification</a:t>
                      </a: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models</a:t>
                      </a: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(via Orange Data </a:t>
                      </a:r>
                      <a:r>
                        <a:rPr lang="pt-PT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Mining</a:t>
                      </a: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  </a:t>
                      </a:r>
                      <a:r>
                        <a:rPr lang="pt-PT" sz="1600" dirty="0" err="1">
                          <a:effectLst/>
                        </a:rPr>
                        <a:t>Invisible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715584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34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6E42FB3-3CBE-4281-87E6-B5E7930DD14B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B1FF1A-4A5E-4F17-B9D9-9408C9A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70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pt-PT" sz="40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</a:t>
            </a:r>
            <a:r>
              <a:rPr lang="pt-PT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4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br>
              <a:rPr lang="pt-PT" sz="18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022A9C-5227-4D61-B32D-6FB3ED04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Marcador de Posição do Número do Diapositivo 4">
            <a:extLst>
              <a:ext uri="{FF2B5EF4-FFF2-40B4-BE49-F238E27FC236}">
                <a16:creationId xmlns:a16="http://schemas.microsoft.com/office/drawing/2014/main" id="{27E243A8-C52D-4017-B13D-D8883D9E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9" name="Marcador de Posição de Conteúdo 17">
            <a:extLst>
              <a:ext uri="{FF2B5EF4-FFF2-40B4-BE49-F238E27FC236}">
                <a16:creationId xmlns:a16="http://schemas.microsoft.com/office/drawing/2014/main" id="{ED1E0E0B-6E4F-3806-0985-D80724398B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645994"/>
              </p:ext>
            </p:extLst>
          </p:nvPr>
        </p:nvGraphicFramePr>
        <p:xfrm>
          <a:off x="1240971" y="2463614"/>
          <a:ext cx="7856376" cy="21955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75247">
                  <a:extLst>
                    <a:ext uri="{9D8B030D-6E8A-4147-A177-3AD203B41FA5}">
                      <a16:colId xmlns:a16="http://schemas.microsoft.com/office/drawing/2014/main" val="3247952383"/>
                    </a:ext>
                  </a:extLst>
                </a:gridCol>
                <a:gridCol w="5590267">
                  <a:extLst>
                    <a:ext uri="{9D8B030D-6E8A-4147-A177-3AD203B41FA5}">
                      <a16:colId xmlns:a16="http://schemas.microsoft.com/office/drawing/2014/main" val="3392072651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847437250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 err="1">
                          <a:effectLst/>
                        </a:rPr>
                        <a:t>Requirement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 err="1">
                          <a:effectLst/>
                        </a:rPr>
                        <a:t>Function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 err="1">
                          <a:effectLst/>
                        </a:rPr>
                        <a:t>Category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729767038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R1.6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Extract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audio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from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video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Invisible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770618642"/>
                  </a:ext>
                </a:extLst>
              </a:tr>
              <a:tr h="3607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R1.7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Extract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fixed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length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audio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features</a:t>
                      </a:r>
                      <a:r>
                        <a:rPr lang="pt-PT" sz="1600" dirty="0">
                          <a:effectLst/>
                        </a:rPr>
                        <a:t> (via </a:t>
                      </a:r>
                      <a:r>
                        <a:rPr lang="pt-PT" sz="1600" dirty="0" err="1">
                          <a:effectLst/>
                        </a:rPr>
                        <a:t>librosa</a:t>
                      </a:r>
                      <a:r>
                        <a:rPr lang="pt-PT" sz="1600" dirty="0">
                          <a:effectLst/>
                        </a:rPr>
                        <a:t>)</a:t>
                      </a:r>
                      <a:endParaRPr lang="pt-PT" sz="16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Invisible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976076794"/>
                  </a:ext>
                </a:extLst>
              </a:tr>
              <a:tr h="3607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R1.8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600" i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Apply</a:t>
                      </a:r>
                      <a:r>
                        <a:rPr lang="pt-PT" sz="160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600" i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classifier</a:t>
                      </a:r>
                      <a:endParaRPr lang="pt-PT" sz="16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Invisible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10574474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R1.9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en-US" sz="1600" dirty="0">
                          <a:effectLst/>
                        </a:rPr>
                        <a:t>Compute statistics for hit balls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Evident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474920712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R1.10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Show </a:t>
                      </a:r>
                      <a:r>
                        <a:rPr lang="pt-PT" sz="1600" dirty="0" err="1">
                          <a:effectLst/>
                        </a:rPr>
                        <a:t>statistics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Evident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03229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75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937EA3-09E4-4617-9B3C-5707D2E2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Construction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9455C6-ABF6-4D01-8F75-7356E022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13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47BEDC-00E5-C28E-8B80-75912A0A7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773" y="2908859"/>
            <a:ext cx="1948276" cy="194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8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800" dirty="0"/>
            </a:br>
            <a:r>
              <a:rPr lang="pt-PT" sz="4000" dirty="0" err="1">
                <a:solidFill>
                  <a:schemeClr val="bg1"/>
                </a:solidFill>
                <a:latin typeface="+mn-lt"/>
              </a:rPr>
              <a:t>Human</a:t>
            </a:r>
            <a:r>
              <a:rPr lang="pt-PT" sz="40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+mn-lt"/>
              </a:rPr>
              <a:t>ear</a:t>
            </a:r>
            <a:r>
              <a:rPr lang="pt-PT" sz="40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+mn-lt"/>
              </a:rPr>
              <a:t>audio</a:t>
            </a:r>
            <a:r>
              <a:rPr lang="pt-PT" sz="40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+mn-lt"/>
              </a:rPr>
              <a:t>annotation</a:t>
            </a:r>
            <a:br>
              <a:rPr lang="pt-PT" sz="4800" dirty="0"/>
            </a:br>
            <a:endParaRPr lang="pt-PT" sz="4800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817AF48-0635-CA68-43E1-5B70E46D1448}"/>
              </a:ext>
            </a:extLst>
          </p:cNvPr>
          <p:cNvSpPr txBox="1"/>
          <p:nvPr/>
        </p:nvSpPr>
        <p:spPr>
          <a:xfrm>
            <a:off x="888715" y="6186454"/>
            <a:ext cx="221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/>
              <a:t>Ball</a:t>
            </a:r>
            <a:r>
              <a:rPr lang="pt-PT" sz="1400" b="1" dirty="0"/>
              <a:t> hit </a:t>
            </a:r>
            <a:r>
              <a:rPr lang="pt-PT" sz="1400" b="1" dirty="0" err="1"/>
              <a:t>selection</a:t>
            </a:r>
            <a:endParaRPr lang="pt-PT" sz="1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0B7219-14D5-3AC9-3AB2-142A37EE81FA}"/>
              </a:ext>
            </a:extLst>
          </p:cNvPr>
          <p:cNvSpPr txBox="1"/>
          <p:nvPr/>
        </p:nvSpPr>
        <p:spPr>
          <a:xfrm>
            <a:off x="9148007" y="3911459"/>
            <a:ext cx="2172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Registration</a:t>
            </a:r>
            <a:r>
              <a:rPr lang="pt-PT" sz="1400" b="1" dirty="0"/>
              <a:t> </a:t>
            </a:r>
            <a:r>
              <a:rPr lang="pt-PT" sz="1400" b="1" dirty="0" err="1"/>
              <a:t>of</a:t>
            </a:r>
            <a:r>
              <a:rPr lang="pt-PT" sz="1400" b="1" dirty="0"/>
              <a:t> </a:t>
            </a:r>
            <a:r>
              <a:rPr lang="pt-PT" sz="1400" b="1" dirty="0" err="1"/>
              <a:t>ball</a:t>
            </a:r>
            <a:r>
              <a:rPr lang="pt-PT" sz="1400" b="1" dirty="0"/>
              <a:t> hits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45BF5FA-43BA-985C-92F3-9067AECCA92A}"/>
              </a:ext>
            </a:extLst>
          </p:cNvPr>
          <p:cNvSpPr txBox="1"/>
          <p:nvPr/>
        </p:nvSpPr>
        <p:spPr>
          <a:xfrm>
            <a:off x="4658873" y="6249611"/>
            <a:ext cx="2172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Sampling</a:t>
            </a:r>
            <a:r>
              <a:rPr lang="pt-PT" sz="1400" b="1" dirty="0"/>
              <a:t> rate: 44100Hz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5734193-F327-40DD-5FDF-4C70FB6D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41" y="1800113"/>
            <a:ext cx="5799200" cy="418457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32BA4566-8E74-DE00-7B63-9427B1ADE7BE}"/>
              </a:ext>
            </a:extLst>
          </p:cNvPr>
          <p:cNvCxnSpPr>
            <a:cxnSpLocks/>
          </p:cNvCxnSpPr>
          <p:nvPr/>
        </p:nvCxnSpPr>
        <p:spPr>
          <a:xfrm flipH="1">
            <a:off x="1995948" y="4760703"/>
            <a:ext cx="1555692" cy="1503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Imagem 34">
            <a:extLst>
              <a:ext uri="{FF2B5EF4-FFF2-40B4-BE49-F238E27FC236}">
                <a16:creationId xmlns:a16="http://schemas.microsoft.com/office/drawing/2014/main" id="{97DF768E-53A6-FC13-62B3-824887B664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"/>
          <a:stretch/>
        </p:blipFill>
        <p:spPr>
          <a:xfrm>
            <a:off x="8315991" y="3645086"/>
            <a:ext cx="3379185" cy="19847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0703505C-7A08-C931-621E-B17BED132305}"/>
              </a:ext>
            </a:extLst>
          </p:cNvPr>
          <p:cNvCxnSpPr>
            <a:cxnSpLocks/>
          </p:cNvCxnSpPr>
          <p:nvPr/>
        </p:nvCxnSpPr>
        <p:spPr>
          <a:xfrm>
            <a:off x="4104433" y="4033053"/>
            <a:ext cx="708109" cy="8437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80DEE3A4-359C-90BD-630E-D1EFB47238CB}"/>
              </a:ext>
            </a:extLst>
          </p:cNvPr>
          <p:cNvCxnSpPr>
            <a:cxnSpLocks/>
          </p:cNvCxnSpPr>
          <p:nvPr/>
        </p:nvCxnSpPr>
        <p:spPr>
          <a:xfrm>
            <a:off x="4304818" y="5981625"/>
            <a:ext cx="601674" cy="327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Marcador de Posição de Conteúdo 52">
            <a:extLst>
              <a:ext uri="{FF2B5EF4-FFF2-40B4-BE49-F238E27FC236}">
                <a16:creationId xmlns:a16="http://schemas.microsoft.com/office/drawing/2014/main" id="{CF84C5A4-6E21-BAF8-A990-29D415439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187" y="2446855"/>
            <a:ext cx="942025" cy="942025"/>
          </a:xfrm>
        </p:spPr>
      </p:pic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9333F457-C027-508E-544B-B8E0C8C02869}"/>
              </a:ext>
            </a:extLst>
          </p:cNvPr>
          <p:cNvCxnSpPr>
            <a:cxnSpLocks/>
          </p:cNvCxnSpPr>
          <p:nvPr/>
        </p:nvCxnSpPr>
        <p:spPr>
          <a:xfrm flipV="1">
            <a:off x="6537632" y="2959510"/>
            <a:ext cx="639916" cy="578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xão reta unidirecional 58">
            <a:extLst>
              <a:ext uri="{FF2B5EF4-FFF2-40B4-BE49-F238E27FC236}">
                <a16:creationId xmlns:a16="http://schemas.microsoft.com/office/drawing/2014/main" id="{2F7EDB04-906E-516D-967B-7C3C873A8768}"/>
              </a:ext>
            </a:extLst>
          </p:cNvPr>
          <p:cNvCxnSpPr>
            <a:cxnSpLocks/>
          </p:cNvCxnSpPr>
          <p:nvPr/>
        </p:nvCxnSpPr>
        <p:spPr>
          <a:xfrm>
            <a:off x="7718323" y="3048000"/>
            <a:ext cx="511277" cy="5970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D5CE37AA-5CE6-7B57-4077-57E86A1065C0}"/>
              </a:ext>
            </a:extLst>
          </p:cNvPr>
          <p:cNvSpPr txBox="1"/>
          <p:nvPr/>
        </p:nvSpPr>
        <p:spPr>
          <a:xfrm>
            <a:off x="9226664" y="5590239"/>
            <a:ext cx="201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Ball</a:t>
            </a:r>
            <a:r>
              <a:rPr lang="pt-PT" sz="1400" b="1" dirty="0"/>
              <a:t> hits </a:t>
            </a:r>
            <a:r>
              <a:rPr lang="pt-PT" sz="1400" b="1" dirty="0" err="1"/>
              <a:t>annotation</a:t>
            </a: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4000633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800" dirty="0"/>
            </a:br>
            <a:r>
              <a:rPr lang="pt-PT" sz="4000" dirty="0" err="1">
                <a:solidFill>
                  <a:schemeClr val="bg1"/>
                </a:solidFill>
                <a:latin typeface="+mn-lt"/>
              </a:rPr>
              <a:t>Features</a:t>
            </a:r>
            <a:br>
              <a:rPr lang="pt-PT" sz="4800" dirty="0"/>
            </a:br>
            <a:endParaRPr lang="pt-PT" sz="4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pt-PT" sz="20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sz="2000" b="1" dirty="0" err="1"/>
              <a:t>Onsets</a:t>
            </a:r>
            <a:endParaRPr lang="pt-PT"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detects peaks in the signal</a:t>
            </a:r>
            <a:endParaRPr lang="en-US" sz="1600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1600" dirty="0" err="1"/>
              <a:t>Onset</a:t>
            </a:r>
            <a:r>
              <a:rPr lang="pt-PT" sz="1600" dirty="0"/>
              <a:t> </a:t>
            </a:r>
            <a:r>
              <a:rPr lang="pt-PT" sz="1600" dirty="0" err="1"/>
              <a:t>detect</a:t>
            </a:r>
            <a:endParaRPr lang="pt-PT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1600" dirty="0" err="1"/>
              <a:t>Onset</a:t>
            </a:r>
            <a:r>
              <a:rPr lang="pt-PT" sz="1600" dirty="0"/>
              <a:t> </a:t>
            </a:r>
            <a:r>
              <a:rPr lang="pt-PT" sz="1600" dirty="0" err="1"/>
              <a:t>strength</a:t>
            </a:r>
            <a:r>
              <a:rPr lang="pt-PT" sz="1600" dirty="0"/>
              <a:t> (</a:t>
            </a:r>
            <a:r>
              <a:rPr lang="pt-PT" sz="1600" dirty="0" err="1"/>
              <a:t>spectral</a:t>
            </a:r>
            <a:r>
              <a:rPr lang="pt-PT" sz="1600" dirty="0"/>
              <a:t> flux)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pt-PT" sz="1400" i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sz="2000" b="1" dirty="0"/>
              <a:t> RMS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1600" dirty="0" err="1"/>
              <a:t>measures</a:t>
            </a:r>
            <a:r>
              <a:rPr lang="pt-PT" sz="1600" dirty="0"/>
              <a:t> </a:t>
            </a:r>
            <a:r>
              <a:rPr lang="pt-PT" sz="1600" dirty="0" err="1"/>
              <a:t>the</a:t>
            </a:r>
            <a:r>
              <a:rPr lang="pt-PT" sz="1600" dirty="0"/>
              <a:t> </a:t>
            </a:r>
            <a:r>
              <a:rPr lang="pt-PT" sz="1600" dirty="0" err="1"/>
              <a:t>signal</a:t>
            </a:r>
            <a:r>
              <a:rPr lang="pt-PT" sz="1600" dirty="0"/>
              <a:t> </a:t>
            </a:r>
            <a:r>
              <a:rPr lang="pt-PT" sz="1600" dirty="0" err="1"/>
              <a:t>energy</a:t>
            </a:r>
            <a:endParaRPr lang="pt-PT" sz="16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endParaRPr lang="pt-PT" sz="1800" i="1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15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47BDC70B-2AD1-03DB-7869-A9C8DF5ED003}"/>
              </a:ext>
            </a:extLst>
          </p:cNvPr>
          <p:cNvCxnSpPr>
            <a:cxnSpLocks/>
          </p:cNvCxnSpPr>
          <p:nvPr/>
        </p:nvCxnSpPr>
        <p:spPr>
          <a:xfrm flipV="1">
            <a:off x="4574753" y="2698955"/>
            <a:ext cx="1285273" cy="400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FCE7337A-2F54-EF19-E1E4-BCD7C31A475B}"/>
              </a:ext>
            </a:extLst>
          </p:cNvPr>
          <p:cNvCxnSpPr>
            <a:cxnSpLocks/>
          </p:cNvCxnSpPr>
          <p:nvPr/>
        </p:nvCxnSpPr>
        <p:spPr>
          <a:xfrm flipV="1">
            <a:off x="4464424" y="4778477"/>
            <a:ext cx="1395602" cy="1081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7AE07979-5373-DC8A-EAB7-CE207C921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5813"/>
            <a:ext cx="4688193" cy="36164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189A950D-8BAE-0642-E8B9-7D92C0BD8699}"/>
              </a:ext>
            </a:extLst>
          </p:cNvPr>
          <p:cNvSpPr txBox="1"/>
          <p:nvPr/>
        </p:nvSpPr>
        <p:spPr>
          <a:xfrm>
            <a:off x="8003458" y="5616814"/>
            <a:ext cx="133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Audio</a:t>
            </a:r>
            <a:r>
              <a:rPr lang="pt-PT" sz="1400" b="1" dirty="0"/>
              <a:t> </a:t>
            </a:r>
            <a:r>
              <a:rPr lang="pt-PT" sz="1400" b="1" dirty="0" err="1"/>
              <a:t>Features</a:t>
            </a:r>
            <a:endParaRPr lang="pt-PT" sz="1400" b="1" dirty="0"/>
          </a:p>
        </p:txBody>
      </p:sp>
      <p:sp>
        <p:nvSpPr>
          <p:cNvPr id="5" name="Chaveta à direita 4">
            <a:extLst>
              <a:ext uri="{FF2B5EF4-FFF2-40B4-BE49-F238E27FC236}">
                <a16:creationId xmlns:a16="http://schemas.microsoft.com/office/drawing/2014/main" id="{0431B0F8-F927-AA3B-5CCA-1009DA454A9C}"/>
              </a:ext>
            </a:extLst>
          </p:cNvPr>
          <p:cNvSpPr/>
          <p:nvPr/>
        </p:nvSpPr>
        <p:spPr>
          <a:xfrm>
            <a:off x="4059104" y="2900516"/>
            <a:ext cx="279675" cy="5284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001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000" dirty="0">
                <a:solidFill>
                  <a:schemeClr val="bg1"/>
                </a:solidFill>
                <a:latin typeface="+mn-lt"/>
              </a:rPr>
            </a:br>
            <a:r>
              <a:rPr lang="pt-PT" sz="4000" dirty="0" err="1">
                <a:solidFill>
                  <a:schemeClr val="bg1"/>
                </a:solidFill>
                <a:latin typeface="+mn-lt"/>
              </a:rPr>
              <a:t>Features</a:t>
            </a:r>
            <a:r>
              <a:rPr lang="pt-PT" sz="40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+mn-lt"/>
              </a:rPr>
              <a:t>extraction</a:t>
            </a:r>
            <a:r>
              <a:rPr lang="pt-PT" sz="40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+mn-lt"/>
              </a:rPr>
              <a:t>with</a:t>
            </a:r>
            <a:r>
              <a:rPr lang="pt-PT" sz="40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+mn-lt"/>
              </a:rPr>
              <a:t>fixed</a:t>
            </a:r>
            <a:r>
              <a:rPr lang="pt-PT" sz="40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+mn-lt"/>
              </a:rPr>
              <a:t>audio</a:t>
            </a:r>
            <a:r>
              <a:rPr lang="pt-PT" sz="40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+mn-lt"/>
              </a:rPr>
              <a:t>length</a:t>
            </a:r>
            <a:br>
              <a:rPr lang="pt-PT" sz="4000" dirty="0">
                <a:solidFill>
                  <a:schemeClr val="bg1"/>
                </a:solidFill>
                <a:latin typeface="+mn-lt"/>
              </a:rPr>
            </a:br>
            <a:endParaRPr lang="pt-PT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400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16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B02A25-5CAC-644C-FBF5-AB0DCC94E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55" y="1937659"/>
            <a:ext cx="4906295" cy="888370"/>
          </a:xfrm>
          <a:prstGeom prst="rect">
            <a:avLst/>
          </a:prstGeom>
        </p:spPr>
      </p:pic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81464AD7-2501-A698-9291-FA1A836517EC}"/>
              </a:ext>
            </a:extLst>
          </p:cNvPr>
          <p:cNvCxnSpPr>
            <a:cxnSpLocks/>
          </p:cNvCxnSpPr>
          <p:nvPr/>
        </p:nvCxnSpPr>
        <p:spPr>
          <a:xfrm>
            <a:off x="6210456" y="2381844"/>
            <a:ext cx="18618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1607987E-B721-AAB6-B33B-163F6EEA4290}"/>
              </a:ext>
            </a:extLst>
          </p:cNvPr>
          <p:cNvSpPr/>
          <p:nvPr/>
        </p:nvSpPr>
        <p:spPr>
          <a:xfrm>
            <a:off x="8308261" y="2162754"/>
            <a:ext cx="884902" cy="4381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757D297-4723-8F23-BE87-D9E091F31003}"/>
              </a:ext>
            </a:extLst>
          </p:cNvPr>
          <p:cNvSpPr txBox="1"/>
          <p:nvPr/>
        </p:nvSpPr>
        <p:spPr>
          <a:xfrm>
            <a:off x="8627858" y="22021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X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B0ED7E2-F6FD-B741-0870-FB741AA874D6}"/>
              </a:ext>
            </a:extLst>
          </p:cNvPr>
          <p:cNvSpPr/>
          <p:nvPr/>
        </p:nvSpPr>
        <p:spPr>
          <a:xfrm>
            <a:off x="7221798" y="2968285"/>
            <a:ext cx="3057827" cy="4381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8D2D7F84-8226-617A-6B15-B63F50CCE476}"/>
              </a:ext>
            </a:extLst>
          </p:cNvPr>
          <p:cNvCxnSpPr>
            <a:cxnSpLocks/>
          </p:cNvCxnSpPr>
          <p:nvPr/>
        </p:nvCxnSpPr>
        <p:spPr>
          <a:xfrm>
            <a:off x="8190275" y="2968285"/>
            <a:ext cx="0" cy="4381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8625759E-C1AF-E34D-43EC-4DCFC7A6A09A}"/>
              </a:ext>
            </a:extLst>
          </p:cNvPr>
          <p:cNvCxnSpPr>
            <a:cxnSpLocks/>
          </p:cNvCxnSpPr>
          <p:nvPr/>
        </p:nvCxnSpPr>
        <p:spPr>
          <a:xfrm>
            <a:off x="9271874" y="2968285"/>
            <a:ext cx="0" cy="4381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5955A9A-5843-6C66-553B-643B9C44DA82}"/>
              </a:ext>
            </a:extLst>
          </p:cNvPr>
          <p:cNvSpPr txBox="1"/>
          <p:nvPr/>
        </p:nvSpPr>
        <p:spPr>
          <a:xfrm>
            <a:off x="7542679" y="300270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</a:t>
            </a:r>
            <a:r>
              <a:rPr lang="pt-PT" sz="1200" dirty="0"/>
              <a:t>1</a:t>
            </a:r>
            <a:endParaRPr lang="pt-PT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0B98098-543B-33B5-1822-E3BAE3A84E57}"/>
              </a:ext>
            </a:extLst>
          </p:cNvPr>
          <p:cNvSpPr txBox="1"/>
          <p:nvPr/>
        </p:nvSpPr>
        <p:spPr>
          <a:xfrm>
            <a:off x="8538045" y="300270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</a:t>
            </a:r>
            <a:r>
              <a:rPr lang="pt-PT" sz="1200" dirty="0"/>
              <a:t>2</a:t>
            </a:r>
            <a:endParaRPr lang="pt-PT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10C809D-E700-BEEC-D21E-0BC5624248E3}"/>
              </a:ext>
            </a:extLst>
          </p:cNvPr>
          <p:cNvSpPr txBox="1"/>
          <p:nvPr/>
        </p:nvSpPr>
        <p:spPr>
          <a:xfrm>
            <a:off x="9585228" y="300270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</a:t>
            </a:r>
            <a:r>
              <a:rPr lang="pt-PT" sz="1200" dirty="0"/>
              <a:t>3</a:t>
            </a:r>
            <a:endParaRPr lang="pt-PT" dirty="0"/>
          </a:p>
        </p:txBody>
      </p: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AAF13F9E-82CF-5525-CD8C-B71AE81B8CDD}"/>
              </a:ext>
            </a:extLst>
          </p:cNvPr>
          <p:cNvCxnSpPr>
            <a:cxnSpLocks/>
          </p:cNvCxnSpPr>
          <p:nvPr/>
        </p:nvCxnSpPr>
        <p:spPr>
          <a:xfrm flipH="1">
            <a:off x="7221798" y="2600934"/>
            <a:ext cx="1086462" cy="367351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25EB6952-8A02-8016-3075-C800C70B62C8}"/>
              </a:ext>
            </a:extLst>
          </p:cNvPr>
          <p:cNvCxnSpPr>
            <a:cxnSpLocks/>
          </p:cNvCxnSpPr>
          <p:nvPr/>
        </p:nvCxnSpPr>
        <p:spPr>
          <a:xfrm>
            <a:off x="9178390" y="2613268"/>
            <a:ext cx="1096371" cy="35501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F6D3CDA7-70D8-4604-20B3-8360F0EE8941}"/>
              </a:ext>
            </a:extLst>
          </p:cNvPr>
          <p:cNvSpPr/>
          <p:nvPr/>
        </p:nvSpPr>
        <p:spPr>
          <a:xfrm>
            <a:off x="5132448" y="3824769"/>
            <a:ext cx="3057827" cy="4381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D5F383D9-D801-B67C-471D-AEA3D745A15E}"/>
              </a:ext>
            </a:extLst>
          </p:cNvPr>
          <p:cNvCxnSpPr>
            <a:cxnSpLocks/>
          </p:cNvCxnSpPr>
          <p:nvPr/>
        </p:nvCxnSpPr>
        <p:spPr>
          <a:xfrm flipH="1">
            <a:off x="5132448" y="3405697"/>
            <a:ext cx="2089350" cy="41907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xão reta 43">
            <a:extLst>
              <a:ext uri="{FF2B5EF4-FFF2-40B4-BE49-F238E27FC236}">
                <a16:creationId xmlns:a16="http://schemas.microsoft.com/office/drawing/2014/main" id="{88AF4450-6ED8-C622-2EA9-B6AC1E2FB35E}"/>
              </a:ext>
            </a:extLst>
          </p:cNvPr>
          <p:cNvCxnSpPr>
            <a:cxnSpLocks/>
          </p:cNvCxnSpPr>
          <p:nvPr/>
        </p:nvCxnSpPr>
        <p:spPr>
          <a:xfrm>
            <a:off x="8190272" y="3381866"/>
            <a:ext cx="3" cy="45245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318C99B-5146-CC0C-6F87-01F931F1B42B}"/>
              </a:ext>
            </a:extLst>
          </p:cNvPr>
          <p:cNvSpPr txBox="1"/>
          <p:nvPr/>
        </p:nvSpPr>
        <p:spPr>
          <a:xfrm>
            <a:off x="6508961" y="4421533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.</a:t>
            </a:r>
          </a:p>
          <a:p>
            <a:r>
              <a:rPr lang="pt-PT" sz="1200" b="1" dirty="0"/>
              <a:t>.</a:t>
            </a:r>
          </a:p>
          <a:p>
            <a:r>
              <a:rPr lang="pt-PT" sz="1200" b="1" dirty="0"/>
              <a:t>.</a:t>
            </a:r>
          </a:p>
        </p:txBody>
      </p:sp>
      <p:sp>
        <p:nvSpPr>
          <p:cNvPr id="52" name="Chaveta à esquerda 51">
            <a:extLst>
              <a:ext uri="{FF2B5EF4-FFF2-40B4-BE49-F238E27FC236}">
                <a16:creationId xmlns:a16="http://schemas.microsoft.com/office/drawing/2014/main" id="{411933AF-D58E-34A8-00C0-51F518B88A3F}"/>
              </a:ext>
            </a:extLst>
          </p:cNvPr>
          <p:cNvSpPr/>
          <p:nvPr/>
        </p:nvSpPr>
        <p:spPr>
          <a:xfrm>
            <a:off x="4483532" y="3824769"/>
            <a:ext cx="432620" cy="179916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Chaveta à esquerda 52">
            <a:extLst>
              <a:ext uri="{FF2B5EF4-FFF2-40B4-BE49-F238E27FC236}">
                <a16:creationId xmlns:a16="http://schemas.microsoft.com/office/drawing/2014/main" id="{7F9EBDF1-A6D9-E452-86FA-883ED3212BA4}"/>
              </a:ext>
            </a:extLst>
          </p:cNvPr>
          <p:cNvSpPr/>
          <p:nvPr/>
        </p:nvSpPr>
        <p:spPr>
          <a:xfrm rot="16200000">
            <a:off x="6461766" y="4455653"/>
            <a:ext cx="399188" cy="30578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CA0D2B2F-4332-3C95-09E7-BB7814080D1E}"/>
              </a:ext>
            </a:extLst>
          </p:cNvPr>
          <p:cNvSpPr txBox="1"/>
          <p:nvPr/>
        </p:nvSpPr>
        <p:spPr>
          <a:xfrm>
            <a:off x="6170957" y="6134891"/>
            <a:ext cx="1926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/>
              <a:t>0.5 </a:t>
            </a:r>
            <a:r>
              <a:rPr lang="pt-PT" sz="1400" b="1" dirty="0" err="1"/>
              <a:t>seconds</a:t>
            </a:r>
            <a:r>
              <a:rPr lang="pt-PT" sz="1400" b="1" dirty="0"/>
              <a:t> = M </a:t>
            </a:r>
            <a:r>
              <a:rPr lang="pt-PT" sz="1400" b="1" dirty="0" err="1"/>
              <a:t>groups</a:t>
            </a:r>
            <a:endParaRPr lang="pt-PT" sz="1400" b="1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65F7EB0-4FA6-C7D0-6478-37E9C67D4341}"/>
              </a:ext>
            </a:extLst>
          </p:cNvPr>
          <p:cNvSpPr txBox="1"/>
          <p:nvPr/>
        </p:nvSpPr>
        <p:spPr>
          <a:xfrm>
            <a:off x="3430936" y="4570461"/>
            <a:ext cx="1046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/>
              <a:t>N </a:t>
            </a:r>
            <a:r>
              <a:rPr lang="pt-PT" sz="1400" b="1" dirty="0" err="1"/>
              <a:t>examples</a:t>
            </a:r>
            <a:endParaRPr lang="pt-PT" sz="1400" b="1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56FB5C4-689A-55D6-AC6E-C904E6A23321}"/>
              </a:ext>
            </a:extLst>
          </p:cNvPr>
          <p:cNvSpPr txBox="1"/>
          <p:nvPr/>
        </p:nvSpPr>
        <p:spPr>
          <a:xfrm>
            <a:off x="6421526" y="2083621"/>
            <a:ext cx="1545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err="1"/>
              <a:t>Feature</a:t>
            </a:r>
            <a:r>
              <a:rPr lang="pt-PT" sz="1400" b="1" dirty="0"/>
              <a:t> </a:t>
            </a:r>
            <a:r>
              <a:rPr lang="pt-PT" sz="1400" b="1" dirty="0" err="1"/>
              <a:t>extraction</a:t>
            </a:r>
            <a:endParaRPr lang="pt-PT" sz="1400" b="1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41E7F8D-D49B-998E-03CB-300E28305E4F}"/>
              </a:ext>
            </a:extLst>
          </p:cNvPr>
          <p:cNvSpPr txBox="1"/>
          <p:nvPr/>
        </p:nvSpPr>
        <p:spPr>
          <a:xfrm>
            <a:off x="888005" y="5185750"/>
            <a:ext cx="1688667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/>
              <a:t>F</a:t>
            </a:r>
            <a:r>
              <a:rPr lang="pt-PT" sz="1200" dirty="0"/>
              <a:t>1</a:t>
            </a:r>
            <a:r>
              <a:rPr lang="pt-PT" dirty="0"/>
              <a:t> – </a:t>
            </a:r>
            <a:r>
              <a:rPr lang="pt-PT" sz="1400" dirty="0"/>
              <a:t>RMS</a:t>
            </a:r>
          </a:p>
          <a:p>
            <a:r>
              <a:rPr lang="pt-PT" dirty="0"/>
              <a:t>F</a:t>
            </a:r>
            <a:r>
              <a:rPr lang="pt-PT" sz="1200" dirty="0"/>
              <a:t>2</a:t>
            </a:r>
            <a:r>
              <a:rPr lang="pt-PT" dirty="0"/>
              <a:t> – </a:t>
            </a:r>
            <a:r>
              <a:rPr lang="pt-PT" sz="1400" dirty="0" err="1"/>
              <a:t>Onset</a:t>
            </a:r>
            <a:r>
              <a:rPr lang="pt-PT" sz="1400" dirty="0"/>
              <a:t> </a:t>
            </a:r>
            <a:r>
              <a:rPr lang="pt-PT" sz="1400" dirty="0" err="1"/>
              <a:t>Detect</a:t>
            </a:r>
            <a:endParaRPr lang="pt-PT" sz="1400" dirty="0"/>
          </a:p>
          <a:p>
            <a:r>
              <a:rPr lang="pt-PT" dirty="0"/>
              <a:t>F</a:t>
            </a:r>
            <a:r>
              <a:rPr lang="pt-PT" sz="1200" dirty="0"/>
              <a:t>3</a:t>
            </a:r>
            <a:r>
              <a:rPr lang="pt-PT" dirty="0"/>
              <a:t> – </a:t>
            </a:r>
            <a:r>
              <a:rPr lang="pt-PT" sz="1400" dirty="0" err="1"/>
              <a:t>Onset</a:t>
            </a:r>
            <a:r>
              <a:rPr lang="pt-PT" sz="1400" dirty="0"/>
              <a:t> </a:t>
            </a:r>
            <a:r>
              <a:rPr lang="pt-PT" sz="1400" dirty="0" err="1"/>
              <a:t>Strength</a:t>
            </a:r>
            <a:endParaRPr lang="pt-PT" sz="1400" dirty="0"/>
          </a:p>
        </p:txBody>
      </p:sp>
      <p:cxnSp>
        <p:nvCxnSpPr>
          <p:cNvPr id="64" name="Conexão reta 63">
            <a:extLst>
              <a:ext uri="{FF2B5EF4-FFF2-40B4-BE49-F238E27FC236}">
                <a16:creationId xmlns:a16="http://schemas.microsoft.com/office/drawing/2014/main" id="{E5555DEA-5C88-A743-08DA-981B561A6AA9}"/>
              </a:ext>
            </a:extLst>
          </p:cNvPr>
          <p:cNvCxnSpPr>
            <a:cxnSpLocks/>
          </p:cNvCxnSpPr>
          <p:nvPr/>
        </p:nvCxnSpPr>
        <p:spPr>
          <a:xfrm>
            <a:off x="5589642" y="3824769"/>
            <a:ext cx="0" cy="4381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37BDAEB7-A282-365A-05A3-0BE4A17FA6D6}"/>
              </a:ext>
            </a:extLst>
          </p:cNvPr>
          <p:cNvSpPr txBox="1"/>
          <p:nvPr/>
        </p:nvSpPr>
        <p:spPr>
          <a:xfrm>
            <a:off x="5159038" y="385919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</a:t>
            </a:r>
            <a:r>
              <a:rPr lang="pt-PT" sz="1200" dirty="0"/>
              <a:t>0,0</a:t>
            </a:r>
            <a:endParaRPr lang="pt-PT" dirty="0"/>
          </a:p>
        </p:txBody>
      </p: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BCB7C7CE-02FF-3289-0056-46ACB8B9AC93}"/>
              </a:ext>
            </a:extLst>
          </p:cNvPr>
          <p:cNvCxnSpPr>
            <a:cxnSpLocks/>
          </p:cNvCxnSpPr>
          <p:nvPr/>
        </p:nvCxnSpPr>
        <p:spPr>
          <a:xfrm>
            <a:off x="6060367" y="3824769"/>
            <a:ext cx="0" cy="4381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BCF91A28-6A7C-79A6-C498-BF6E72DEEBDE}"/>
              </a:ext>
            </a:extLst>
          </p:cNvPr>
          <p:cNvSpPr txBox="1"/>
          <p:nvPr/>
        </p:nvSpPr>
        <p:spPr>
          <a:xfrm>
            <a:off x="5616232" y="384346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</a:t>
            </a:r>
            <a:r>
              <a:rPr lang="pt-PT" sz="1200" dirty="0"/>
              <a:t>0,1</a:t>
            </a:r>
            <a:endParaRPr lang="pt-PT" dirty="0"/>
          </a:p>
        </p:txBody>
      </p:sp>
      <p:cxnSp>
        <p:nvCxnSpPr>
          <p:cNvPr id="70" name="Conexão reta 69">
            <a:extLst>
              <a:ext uri="{FF2B5EF4-FFF2-40B4-BE49-F238E27FC236}">
                <a16:creationId xmlns:a16="http://schemas.microsoft.com/office/drawing/2014/main" id="{BA43DC01-AB9C-B2CC-E1CB-C5935A64B680}"/>
              </a:ext>
            </a:extLst>
          </p:cNvPr>
          <p:cNvCxnSpPr>
            <a:cxnSpLocks/>
          </p:cNvCxnSpPr>
          <p:nvPr/>
        </p:nvCxnSpPr>
        <p:spPr>
          <a:xfrm>
            <a:off x="6508961" y="3809037"/>
            <a:ext cx="0" cy="4381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AA593A10-E7D2-836F-A356-90279936562A}"/>
              </a:ext>
            </a:extLst>
          </p:cNvPr>
          <p:cNvSpPr txBox="1"/>
          <p:nvPr/>
        </p:nvSpPr>
        <p:spPr>
          <a:xfrm>
            <a:off x="6111027" y="385089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</a:t>
            </a:r>
            <a:r>
              <a:rPr lang="pt-PT" sz="1200" dirty="0"/>
              <a:t>0,2</a:t>
            </a:r>
            <a:endParaRPr lang="pt-PT" dirty="0"/>
          </a:p>
        </p:txBody>
      </p:sp>
      <p:cxnSp>
        <p:nvCxnSpPr>
          <p:cNvPr id="72" name="Conexão reta 71">
            <a:extLst>
              <a:ext uri="{FF2B5EF4-FFF2-40B4-BE49-F238E27FC236}">
                <a16:creationId xmlns:a16="http://schemas.microsoft.com/office/drawing/2014/main" id="{CEB1CC8C-AC7E-DBF6-4615-F4AD52769019}"/>
              </a:ext>
            </a:extLst>
          </p:cNvPr>
          <p:cNvCxnSpPr>
            <a:cxnSpLocks/>
          </p:cNvCxnSpPr>
          <p:nvPr/>
        </p:nvCxnSpPr>
        <p:spPr>
          <a:xfrm>
            <a:off x="7727185" y="3809037"/>
            <a:ext cx="0" cy="4381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BE3B60D-105E-1DF2-3897-DC75C69709DE}"/>
              </a:ext>
            </a:extLst>
          </p:cNvPr>
          <p:cNvSpPr txBox="1"/>
          <p:nvPr/>
        </p:nvSpPr>
        <p:spPr>
          <a:xfrm>
            <a:off x="7689094" y="383434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</a:t>
            </a:r>
            <a:r>
              <a:rPr lang="pt-PT" sz="1200" dirty="0"/>
              <a:t>0,M</a:t>
            </a:r>
            <a:endParaRPr lang="pt-PT" dirty="0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A640414-3C83-74DE-72B0-6D2CACBD3D67}"/>
              </a:ext>
            </a:extLst>
          </p:cNvPr>
          <p:cNvSpPr txBox="1"/>
          <p:nvPr/>
        </p:nvSpPr>
        <p:spPr>
          <a:xfrm>
            <a:off x="6913469" y="3850888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/>
              <a:t>…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5F9BE4EC-18B8-DF67-D976-E4DCE671B42C}"/>
              </a:ext>
            </a:extLst>
          </p:cNvPr>
          <p:cNvSpPr/>
          <p:nvPr/>
        </p:nvSpPr>
        <p:spPr>
          <a:xfrm>
            <a:off x="5132445" y="5176197"/>
            <a:ext cx="3057827" cy="4381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76" name="Conexão reta 75">
            <a:extLst>
              <a:ext uri="{FF2B5EF4-FFF2-40B4-BE49-F238E27FC236}">
                <a16:creationId xmlns:a16="http://schemas.microsoft.com/office/drawing/2014/main" id="{94CDE3DA-2F75-217C-F5B6-9853B8D97CFF}"/>
              </a:ext>
            </a:extLst>
          </p:cNvPr>
          <p:cNvCxnSpPr>
            <a:cxnSpLocks/>
          </p:cNvCxnSpPr>
          <p:nvPr/>
        </p:nvCxnSpPr>
        <p:spPr>
          <a:xfrm>
            <a:off x="5589639" y="5176197"/>
            <a:ext cx="0" cy="4381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xão reta 78">
            <a:extLst>
              <a:ext uri="{FF2B5EF4-FFF2-40B4-BE49-F238E27FC236}">
                <a16:creationId xmlns:a16="http://schemas.microsoft.com/office/drawing/2014/main" id="{8A073568-2676-9789-7154-BE422EC82479}"/>
              </a:ext>
            </a:extLst>
          </p:cNvPr>
          <p:cNvCxnSpPr>
            <a:cxnSpLocks/>
          </p:cNvCxnSpPr>
          <p:nvPr/>
        </p:nvCxnSpPr>
        <p:spPr>
          <a:xfrm>
            <a:off x="6508958" y="5160465"/>
            <a:ext cx="0" cy="4381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xão reta 79">
            <a:extLst>
              <a:ext uri="{FF2B5EF4-FFF2-40B4-BE49-F238E27FC236}">
                <a16:creationId xmlns:a16="http://schemas.microsoft.com/office/drawing/2014/main" id="{23186EAF-1771-D242-2C46-CCB4C17E664C}"/>
              </a:ext>
            </a:extLst>
          </p:cNvPr>
          <p:cNvCxnSpPr>
            <a:cxnSpLocks/>
          </p:cNvCxnSpPr>
          <p:nvPr/>
        </p:nvCxnSpPr>
        <p:spPr>
          <a:xfrm>
            <a:off x="7727182" y="5160465"/>
            <a:ext cx="0" cy="4381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201C6A7A-A862-4C2F-2555-CC3A77F89864}"/>
              </a:ext>
            </a:extLst>
          </p:cNvPr>
          <p:cNvSpPr txBox="1"/>
          <p:nvPr/>
        </p:nvSpPr>
        <p:spPr>
          <a:xfrm>
            <a:off x="7682104" y="519488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f</a:t>
            </a:r>
            <a:r>
              <a:rPr lang="pt-PT" sz="1200" dirty="0" err="1"/>
              <a:t>N,M</a:t>
            </a:r>
            <a:endParaRPr lang="pt-PT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8BCE003A-14BB-23A5-0DDA-05815604B992}"/>
              </a:ext>
            </a:extLst>
          </p:cNvPr>
          <p:cNvSpPr txBox="1"/>
          <p:nvPr/>
        </p:nvSpPr>
        <p:spPr>
          <a:xfrm>
            <a:off x="6913466" y="5202316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/>
              <a:t>…</a:t>
            </a:r>
          </a:p>
        </p:txBody>
      </p:sp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D0D0AD92-D474-F592-4445-107BD6CD9CD3}"/>
              </a:ext>
            </a:extLst>
          </p:cNvPr>
          <p:cNvCxnSpPr>
            <a:cxnSpLocks/>
          </p:cNvCxnSpPr>
          <p:nvPr/>
        </p:nvCxnSpPr>
        <p:spPr>
          <a:xfrm>
            <a:off x="6071915" y="5160465"/>
            <a:ext cx="0" cy="4381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39761468-7FA4-FFB3-3477-123C542E52A4}"/>
              </a:ext>
            </a:extLst>
          </p:cNvPr>
          <p:cNvSpPr txBox="1"/>
          <p:nvPr/>
        </p:nvSpPr>
        <p:spPr>
          <a:xfrm>
            <a:off x="5134014" y="5193199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</a:t>
            </a:r>
            <a:r>
              <a:rPr lang="pt-PT" sz="1200" dirty="0"/>
              <a:t>N,0</a:t>
            </a:r>
            <a:endParaRPr lang="pt-PT" dirty="0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F350CFFA-A28B-B47C-DA8C-5F80C00413BC}"/>
              </a:ext>
            </a:extLst>
          </p:cNvPr>
          <p:cNvSpPr txBox="1"/>
          <p:nvPr/>
        </p:nvSpPr>
        <p:spPr>
          <a:xfrm>
            <a:off x="5592677" y="518963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</a:t>
            </a:r>
            <a:r>
              <a:rPr lang="pt-PT" sz="1200" dirty="0"/>
              <a:t>N,1</a:t>
            </a:r>
            <a:endParaRPr lang="pt-PT" dirty="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3A96F0CC-5950-FE93-AF8B-1BB81D97BE97}"/>
              </a:ext>
            </a:extLst>
          </p:cNvPr>
          <p:cNvSpPr txBox="1"/>
          <p:nvPr/>
        </p:nvSpPr>
        <p:spPr>
          <a:xfrm>
            <a:off x="6050544" y="5193199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</a:t>
            </a:r>
            <a:r>
              <a:rPr lang="pt-PT" sz="1200" dirty="0"/>
              <a:t>N,2</a:t>
            </a:r>
            <a:endParaRPr lang="pt-PT" dirty="0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C8090DFE-83EF-C59B-E65F-4A0BF26AA4CE}"/>
              </a:ext>
            </a:extLst>
          </p:cNvPr>
          <p:cNvSpPr txBox="1"/>
          <p:nvPr/>
        </p:nvSpPr>
        <p:spPr>
          <a:xfrm>
            <a:off x="3259254" y="2796521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err="1"/>
              <a:t>Audio</a:t>
            </a: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3959033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000" dirty="0">
                <a:solidFill>
                  <a:schemeClr val="bg1"/>
                </a:solidFill>
                <a:latin typeface="+mn-lt"/>
              </a:rPr>
            </a:br>
            <a:r>
              <a:rPr lang="pt-PT" sz="4000" dirty="0" err="1">
                <a:solidFill>
                  <a:schemeClr val="bg1"/>
                </a:solidFill>
                <a:latin typeface="+mn-lt"/>
              </a:rPr>
              <a:t>Features</a:t>
            </a:r>
            <a:r>
              <a:rPr lang="pt-PT" sz="40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+mn-lt"/>
              </a:rPr>
              <a:t>extraction</a:t>
            </a:r>
            <a:r>
              <a:rPr lang="pt-PT" sz="40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+mn-lt"/>
              </a:rPr>
              <a:t>with</a:t>
            </a:r>
            <a:r>
              <a:rPr lang="pt-PT" sz="40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+mn-lt"/>
              </a:rPr>
              <a:t>fixed</a:t>
            </a:r>
            <a:r>
              <a:rPr lang="pt-PT" sz="40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+mn-lt"/>
              </a:rPr>
              <a:t>audio</a:t>
            </a:r>
            <a:r>
              <a:rPr lang="pt-PT" sz="40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+mn-lt"/>
              </a:rPr>
              <a:t>length</a:t>
            </a:r>
            <a:br>
              <a:rPr lang="pt-PT" sz="4000" dirty="0">
                <a:solidFill>
                  <a:schemeClr val="bg1"/>
                </a:solidFill>
                <a:latin typeface="+mn-lt"/>
              </a:rPr>
            </a:br>
            <a:endParaRPr lang="pt-PT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Sampling rate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44100Hz</a:t>
            </a:r>
          </a:p>
          <a:p>
            <a:pPr marL="457200" lvl="1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Ball hit length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0.5 seconds = 22050 samples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Librosa</a:t>
            </a:r>
            <a:r>
              <a:rPr lang="en-US" sz="2200" dirty="0"/>
              <a:t> library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Calculates the features considering number of samples (hop length)</a:t>
            </a:r>
          </a:p>
          <a:p>
            <a:pPr marL="457200" lvl="1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Number of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256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22 050 / 256 ≈ 86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512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22 050 / 512 ≈ 43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1024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22 050 / 1024 ≈ 21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2048 </a:t>
            </a:r>
            <a:r>
              <a:rPr lang="en-US" sz="1800" dirty="0">
                <a:sym typeface="Wingdings" panose="05000000000000000000" pitchFamily="2" charset="2"/>
              </a:rPr>
              <a:t> 22050 / 2048 </a:t>
            </a:r>
            <a:r>
              <a:rPr lang="en-US" sz="1800" dirty="0"/>
              <a:t>≈</a:t>
            </a:r>
            <a:r>
              <a:rPr lang="en-US" sz="1800" dirty="0">
                <a:sym typeface="Wingdings" panose="05000000000000000000" pitchFamily="2" charset="2"/>
              </a:rPr>
              <a:t> 10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/>
              <a:t> First approach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/>
              <a:t>hop length = 1024</a:t>
            </a:r>
            <a:endParaRPr lang="pt-PT" sz="1800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17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B320F76-5B1D-06CF-0351-C7859C212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366" y="2548925"/>
            <a:ext cx="2013242" cy="24630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7E7C749B-21DA-A9B7-92AE-2E295F08BA10}"/>
              </a:ext>
            </a:extLst>
          </p:cNvPr>
          <p:cNvSpPr txBox="1"/>
          <p:nvPr/>
        </p:nvSpPr>
        <p:spPr>
          <a:xfrm>
            <a:off x="7902040" y="5039378"/>
            <a:ext cx="2649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impact from a ball hit ≈ 0.5s</a:t>
            </a: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632668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800" dirty="0"/>
            </a:br>
            <a:r>
              <a:rPr lang="pt-PT" sz="4000" dirty="0" err="1">
                <a:solidFill>
                  <a:schemeClr val="bg1"/>
                </a:solidFill>
                <a:latin typeface="+mn-lt"/>
              </a:rPr>
              <a:t>Combining</a:t>
            </a:r>
            <a:r>
              <a:rPr lang="pt-PT" sz="40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+mn-lt"/>
              </a:rPr>
              <a:t>datasets</a:t>
            </a:r>
            <a:br>
              <a:rPr lang="pt-PT" sz="4800" dirty="0"/>
            </a:br>
            <a:endParaRPr lang="pt-PT" sz="4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sz="1800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18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4B3D687-C564-9CE2-ECB7-3756CAB1A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56" y="3303038"/>
            <a:ext cx="5660666" cy="29605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B8BD830F-4401-5878-1BAB-033648A2DD40}"/>
              </a:ext>
            </a:extLst>
          </p:cNvPr>
          <p:cNvCxnSpPr>
            <a:cxnSpLocks/>
          </p:cNvCxnSpPr>
          <p:nvPr/>
        </p:nvCxnSpPr>
        <p:spPr>
          <a:xfrm flipV="1">
            <a:off x="5062894" y="3087981"/>
            <a:ext cx="502299" cy="634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D2BF9AFE-92BA-27BC-09FB-9ACE54F86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379" y="1912242"/>
            <a:ext cx="7836109" cy="11079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F77AC11-711D-D9D7-C44F-B38C86688D73}"/>
              </a:ext>
            </a:extLst>
          </p:cNvPr>
          <p:cNvSpPr txBox="1"/>
          <p:nvPr/>
        </p:nvSpPr>
        <p:spPr>
          <a:xfrm>
            <a:off x="7539736" y="2961284"/>
            <a:ext cx="360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Features</a:t>
            </a:r>
            <a:r>
              <a:rPr lang="pt-PT" sz="1400" b="1" dirty="0"/>
              <a:t> </a:t>
            </a:r>
            <a:r>
              <a:rPr lang="pt-PT" sz="1400" b="1" dirty="0" err="1"/>
              <a:t>calculation</a:t>
            </a:r>
            <a:endParaRPr lang="pt-PT" sz="14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889660-D95B-6A12-BCF7-8C3974DF0502}"/>
              </a:ext>
            </a:extLst>
          </p:cNvPr>
          <p:cNvSpPr txBox="1"/>
          <p:nvPr/>
        </p:nvSpPr>
        <p:spPr>
          <a:xfrm>
            <a:off x="2586186" y="6187712"/>
            <a:ext cx="4650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Filling in the file containing the features</a:t>
            </a:r>
            <a:endParaRPr lang="pt-PT" sz="1400" b="1" dirty="0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3916BC30-B320-2AD0-D017-D4ADE4FD5F2A}"/>
              </a:ext>
            </a:extLst>
          </p:cNvPr>
          <p:cNvCxnSpPr>
            <a:cxnSpLocks/>
          </p:cNvCxnSpPr>
          <p:nvPr/>
        </p:nvCxnSpPr>
        <p:spPr>
          <a:xfrm>
            <a:off x="6705600" y="3837785"/>
            <a:ext cx="834136" cy="232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5C688ED-99E5-8D5F-A109-2B0A0EC98320}"/>
              </a:ext>
            </a:extLst>
          </p:cNvPr>
          <p:cNvSpPr txBox="1"/>
          <p:nvPr/>
        </p:nvSpPr>
        <p:spPr>
          <a:xfrm>
            <a:off x="7539736" y="3932741"/>
            <a:ext cx="906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Features</a:t>
            </a:r>
            <a:endParaRPr lang="pt-PT" sz="1400" dirty="0"/>
          </a:p>
        </p:txBody>
      </p: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915ABCD7-2C32-3D76-9FDC-F0C362BA166F}"/>
              </a:ext>
            </a:extLst>
          </p:cNvPr>
          <p:cNvCxnSpPr>
            <a:cxnSpLocks/>
          </p:cNvCxnSpPr>
          <p:nvPr/>
        </p:nvCxnSpPr>
        <p:spPr>
          <a:xfrm flipV="1">
            <a:off x="5417574" y="4639279"/>
            <a:ext cx="2122162" cy="693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9093A93-7A9D-06ED-9F8E-759A24C6E32B}"/>
              </a:ext>
            </a:extLst>
          </p:cNvPr>
          <p:cNvSpPr txBox="1"/>
          <p:nvPr/>
        </p:nvSpPr>
        <p:spPr>
          <a:xfrm>
            <a:off x="7539736" y="4451413"/>
            <a:ext cx="906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Labels</a:t>
            </a:r>
            <a:endParaRPr lang="pt-PT" sz="1400" dirty="0"/>
          </a:p>
        </p:txBody>
      </p:sp>
      <p:sp>
        <p:nvSpPr>
          <p:cNvPr id="9" name="Chaveta à direita 8">
            <a:extLst>
              <a:ext uri="{FF2B5EF4-FFF2-40B4-BE49-F238E27FC236}">
                <a16:creationId xmlns:a16="http://schemas.microsoft.com/office/drawing/2014/main" id="{AAA0A966-7219-99CD-AA99-8385A2F1EEA9}"/>
              </a:ext>
            </a:extLst>
          </p:cNvPr>
          <p:cNvSpPr/>
          <p:nvPr/>
        </p:nvSpPr>
        <p:spPr>
          <a:xfrm>
            <a:off x="8445910" y="3870632"/>
            <a:ext cx="186813" cy="88855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C18A0FA-6F2C-C8AE-1AE1-1A11B077045D}"/>
              </a:ext>
            </a:extLst>
          </p:cNvPr>
          <p:cNvSpPr txBox="1"/>
          <p:nvPr/>
        </p:nvSpPr>
        <p:spPr>
          <a:xfrm>
            <a:off x="8592258" y="4095428"/>
            <a:ext cx="906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Dataset</a:t>
            </a:r>
            <a:endParaRPr lang="pt-PT" sz="1400" dirty="0"/>
          </a:p>
        </p:txBody>
      </p:sp>
      <p:cxnSp>
        <p:nvCxnSpPr>
          <p:cNvPr id="17" name="Conexão: Curva 16">
            <a:extLst>
              <a:ext uri="{FF2B5EF4-FFF2-40B4-BE49-F238E27FC236}">
                <a16:creationId xmlns:a16="http://schemas.microsoft.com/office/drawing/2014/main" id="{207650FD-B6D0-D421-9A1E-EF8205EA31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78186" y="4249313"/>
            <a:ext cx="3064952" cy="1408441"/>
          </a:xfrm>
          <a:prstGeom prst="curvedConnector3">
            <a:avLst>
              <a:gd name="adj1" fmla="val -2635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E63E6CF-47FE-89BE-62B3-DC69E11EC71C}"/>
              </a:ext>
            </a:extLst>
          </p:cNvPr>
          <p:cNvSpPr txBox="1"/>
          <p:nvPr/>
        </p:nvSpPr>
        <p:spPr>
          <a:xfrm rot="21077438">
            <a:off x="7740661" y="5502298"/>
            <a:ext cx="2102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(</a:t>
            </a:r>
            <a:r>
              <a:rPr lang="pt-PT" sz="1400" dirty="0" err="1"/>
              <a:t>Store</a:t>
            </a:r>
            <a:r>
              <a:rPr lang="pt-PT" sz="1400" dirty="0"/>
              <a:t> </a:t>
            </a:r>
            <a:r>
              <a:rPr lang="pt-PT" sz="1400" dirty="0" err="1"/>
              <a:t>dataset</a:t>
            </a:r>
            <a:r>
              <a:rPr lang="pt-PT" sz="1400" dirty="0"/>
              <a:t> </a:t>
            </a:r>
            <a:r>
              <a:rPr lang="pt-PT" sz="1400" dirty="0" err="1"/>
              <a:t>on</a:t>
            </a:r>
            <a:r>
              <a:rPr lang="pt-PT" sz="1400" dirty="0"/>
              <a:t> a file)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EED09610-167F-99D0-48C1-84F907F54D72}"/>
              </a:ext>
            </a:extLst>
          </p:cNvPr>
          <p:cNvCxnSpPr>
            <a:cxnSpLocks/>
          </p:cNvCxnSpPr>
          <p:nvPr/>
        </p:nvCxnSpPr>
        <p:spPr>
          <a:xfrm>
            <a:off x="6705600" y="3837930"/>
            <a:ext cx="834136" cy="232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BAE6C09A-75F3-B401-D64B-86C0439231A2}"/>
              </a:ext>
            </a:extLst>
          </p:cNvPr>
          <p:cNvCxnSpPr>
            <a:cxnSpLocks/>
          </p:cNvCxnSpPr>
          <p:nvPr/>
        </p:nvCxnSpPr>
        <p:spPr>
          <a:xfrm flipV="1">
            <a:off x="5417574" y="4639424"/>
            <a:ext cx="2122162" cy="6933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764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-19664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800" dirty="0"/>
            </a:br>
            <a:r>
              <a:rPr lang="pt-PT" sz="4000" dirty="0" err="1">
                <a:solidFill>
                  <a:schemeClr val="bg1"/>
                </a:solidFill>
                <a:latin typeface="+mn-lt"/>
              </a:rPr>
              <a:t>Dataset</a:t>
            </a:r>
            <a:br>
              <a:rPr lang="pt-PT" sz="4800" dirty="0"/>
            </a:br>
            <a:endParaRPr lang="pt-PT" sz="4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sz="1800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19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F33A67-7B5E-F4FF-3800-F3E45D951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679" y="2384329"/>
            <a:ext cx="7770386" cy="32452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7636FD0-5CF0-2458-29C6-08C405D55935}"/>
              </a:ext>
            </a:extLst>
          </p:cNvPr>
          <p:cNvSpPr txBox="1"/>
          <p:nvPr/>
        </p:nvSpPr>
        <p:spPr>
          <a:xfrm>
            <a:off x="2910924" y="5595243"/>
            <a:ext cx="4954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CSV file containing the features(X) and labels(y)</a:t>
            </a:r>
            <a:endParaRPr lang="pt-PT" sz="1600" b="1" dirty="0"/>
          </a:p>
        </p:txBody>
      </p:sp>
      <p:sp>
        <p:nvSpPr>
          <p:cNvPr id="6" name="Chaveta à direita 5">
            <a:extLst>
              <a:ext uri="{FF2B5EF4-FFF2-40B4-BE49-F238E27FC236}">
                <a16:creationId xmlns:a16="http://schemas.microsoft.com/office/drawing/2014/main" id="{3102A468-451E-11DD-24DF-6B28A3618D4B}"/>
              </a:ext>
            </a:extLst>
          </p:cNvPr>
          <p:cNvSpPr/>
          <p:nvPr/>
        </p:nvSpPr>
        <p:spPr>
          <a:xfrm>
            <a:off x="9137664" y="2969343"/>
            <a:ext cx="451903" cy="2625900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E7A26B1-7716-423F-6509-6A2F56412A54}"/>
              </a:ext>
            </a:extLst>
          </p:cNvPr>
          <p:cNvSpPr txBox="1"/>
          <p:nvPr/>
        </p:nvSpPr>
        <p:spPr>
          <a:xfrm>
            <a:off x="9807166" y="4097627"/>
            <a:ext cx="154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[F1, F2, F3, y]</a:t>
            </a:r>
          </a:p>
        </p:txBody>
      </p:sp>
    </p:spTree>
    <p:extLst>
      <p:ext uri="{BB962C8B-B14F-4D97-AF65-F5344CB8AC3E}">
        <p14:creationId xmlns:p14="http://schemas.microsoft.com/office/powerpoint/2010/main" val="289526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0980E06-C32A-44EC-AA5F-93A7C02565A0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716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pt-P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Contents</a:t>
            </a:r>
            <a:br>
              <a:rPr lang="pt-PT" sz="53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Related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Technologies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Requirement analysis</a:t>
            </a:r>
          </a:p>
          <a:p>
            <a:pPr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Features dataset</a:t>
            </a:r>
          </a:p>
          <a:p>
            <a:pPr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Model construction and classification process</a:t>
            </a:r>
          </a:p>
          <a:p>
            <a:pPr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Schedule</a:t>
            </a:r>
          </a:p>
          <a:p>
            <a:pPr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Marcador de Posição do Número do Diapositivo 4">
            <a:extLst>
              <a:ext uri="{FF2B5EF4-FFF2-40B4-BE49-F238E27FC236}">
                <a16:creationId xmlns:a16="http://schemas.microsoft.com/office/drawing/2014/main" id="{99AA1544-9A07-4F9C-B248-9A2A934DB841}"/>
              </a:ext>
            </a:extLst>
          </p:cNvPr>
          <p:cNvSpPr txBox="1">
            <a:spLocks/>
          </p:cNvSpPr>
          <p:nvPr/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44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-19665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800" dirty="0">
                <a:latin typeface="Calibri (corpo)"/>
              </a:rPr>
            </a:br>
            <a:r>
              <a:rPr lang="pt-PT" sz="4000" dirty="0" err="1">
                <a:solidFill>
                  <a:schemeClr val="bg1"/>
                </a:solidFill>
                <a:latin typeface="Calibri (corpo)"/>
              </a:rPr>
              <a:t>Exploring</a:t>
            </a:r>
            <a:r>
              <a:rPr lang="pt-PT" sz="4000" dirty="0">
                <a:solidFill>
                  <a:schemeClr val="bg1"/>
                </a:solidFill>
                <a:latin typeface="Calibri (corpo)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Calibri (corpo)"/>
              </a:rPr>
              <a:t>Classification</a:t>
            </a:r>
            <a:r>
              <a:rPr lang="pt-PT" sz="4000" dirty="0">
                <a:solidFill>
                  <a:schemeClr val="bg1"/>
                </a:solidFill>
                <a:latin typeface="Calibri (corpo)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Calibri (corpo)"/>
              </a:rPr>
              <a:t>Models</a:t>
            </a:r>
            <a:r>
              <a:rPr lang="pt-PT" sz="4000" dirty="0">
                <a:solidFill>
                  <a:schemeClr val="bg1"/>
                </a:solidFill>
                <a:latin typeface="Calibri (corpo)"/>
              </a:rPr>
              <a:t> (I)</a:t>
            </a:r>
            <a:br>
              <a:rPr lang="pt-PT" sz="4800" dirty="0">
                <a:latin typeface="Calibri (corpo)"/>
              </a:rPr>
            </a:br>
            <a:endParaRPr lang="pt-PT" sz="4800" dirty="0">
              <a:latin typeface="Calibri (corpo)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sz="1800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20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642970-4FF4-6DF5-05B9-ED511FDAE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602" y="2031827"/>
            <a:ext cx="4485688" cy="35141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2FC7B36-718B-D0A2-7703-07A873A79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776" y="2488978"/>
            <a:ext cx="2219293" cy="151231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09F05BA8-E364-A723-096A-6A08751256BD}"/>
              </a:ext>
            </a:extLst>
          </p:cNvPr>
          <p:cNvCxnSpPr>
            <a:cxnSpLocks/>
          </p:cNvCxnSpPr>
          <p:nvPr/>
        </p:nvCxnSpPr>
        <p:spPr>
          <a:xfrm flipV="1">
            <a:off x="6198711" y="3545633"/>
            <a:ext cx="1974905" cy="6706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AA83F9B8-FEE3-DA24-475A-5313045ED40A}"/>
              </a:ext>
            </a:extLst>
          </p:cNvPr>
          <p:cNvSpPr txBox="1"/>
          <p:nvPr/>
        </p:nvSpPr>
        <p:spPr>
          <a:xfrm>
            <a:off x="1809135" y="5511676"/>
            <a:ext cx="3696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/>
              <a:t>Train</a:t>
            </a:r>
            <a:r>
              <a:rPr lang="pt-PT" sz="1400" b="1" dirty="0"/>
              <a:t> </a:t>
            </a:r>
            <a:r>
              <a:rPr lang="pt-PT" sz="1400" b="1" dirty="0" err="1"/>
              <a:t>and</a:t>
            </a:r>
            <a:r>
              <a:rPr lang="pt-PT" sz="1400" b="1" dirty="0"/>
              <a:t> </a:t>
            </a:r>
            <a:r>
              <a:rPr lang="pt-PT" sz="1400" b="1" dirty="0" err="1"/>
              <a:t>evaluate</a:t>
            </a:r>
            <a:endParaRPr lang="pt-PT" sz="1400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A6CAE2-D241-7FBC-C584-3D692AB29A97}"/>
              </a:ext>
            </a:extLst>
          </p:cNvPr>
          <p:cNvSpPr txBox="1"/>
          <p:nvPr/>
        </p:nvSpPr>
        <p:spPr>
          <a:xfrm>
            <a:off x="7529957" y="3957976"/>
            <a:ext cx="3696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/>
              <a:t>Load</a:t>
            </a:r>
            <a:r>
              <a:rPr lang="pt-PT" sz="1400" b="1" dirty="0"/>
              <a:t> </a:t>
            </a:r>
            <a:r>
              <a:rPr lang="pt-PT" sz="1400" b="1" dirty="0" err="1"/>
              <a:t>model</a:t>
            </a:r>
            <a:r>
              <a:rPr lang="pt-PT" sz="1400" b="1" dirty="0"/>
              <a:t> </a:t>
            </a:r>
            <a:r>
              <a:rPr lang="pt-PT" sz="1400" b="1" dirty="0" err="1"/>
              <a:t>and</a:t>
            </a:r>
            <a:r>
              <a:rPr lang="pt-PT" sz="1400" b="1" dirty="0"/>
              <a:t> </a:t>
            </a:r>
            <a:r>
              <a:rPr lang="pt-PT" sz="1400" b="1" dirty="0" err="1"/>
              <a:t>classify</a:t>
            </a:r>
            <a:r>
              <a:rPr lang="pt-PT" sz="1400" b="1" dirty="0"/>
              <a:t> </a:t>
            </a:r>
            <a:r>
              <a:rPr lang="pt-PT" sz="1400" b="1" dirty="0" err="1"/>
              <a:t>with</a:t>
            </a:r>
            <a:r>
              <a:rPr lang="pt-PT" sz="1400" b="1" dirty="0"/>
              <a:t> </a:t>
            </a:r>
            <a:r>
              <a:rPr lang="pt-PT" sz="1400" b="1" dirty="0" err="1"/>
              <a:t>new</a:t>
            </a:r>
            <a:r>
              <a:rPr lang="pt-PT" sz="1400" b="1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916171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-19665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800" dirty="0">
                <a:latin typeface="Calibri (corpo)"/>
              </a:rPr>
            </a:br>
            <a:r>
              <a:rPr lang="pt-PT" sz="4000" dirty="0" err="1">
                <a:solidFill>
                  <a:schemeClr val="bg1"/>
                </a:solidFill>
                <a:latin typeface="Calibri (corpo)"/>
              </a:rPr>
              <a:t>Exploring</a:t>
            </a:r>
            <a:r>
              <a:rPr lang="pt-PT" sz="4000" dirty="0">
                <a:solidFill>
                  <a:schemeClr val="bg1"/>
                </a:solidFill>
                <a:latin typeface="Calibri (corpo)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Calibri (corpo)"/>
              </a:rPr>
              <a:t>Classification</a:t>
            </a:r>
            <a:r>
              <a:rPr lang="pt-PT" sz="4000" dirty="0">
                <a:solidFill>
                  <a:schemeClr val="bg1"/>
                </a:solidFill>
                <a:latin typeface="Calibri (corpo)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Calibri (corpo)"/>
              </a:rPr>
              <a:t>Models</a:t>
            </a:r>
            <a:r>
              <a:rPr lang="pt-PT" sz="4000" dirty="0">
                <a:solidFill>
                  <a:schemeClr val="bg1"/>
                </a:solidFill>
                <a:latin typeface="Calibri (corpo)"/>
              </a:rPr>
              <a:t> (II)</a:t>
            </a:r>
            <a:br>
              <a:rPr lang="pt-PT" sz="4800" dirty="0">
                <a:latin typeface="Calibri (corpo)"/>
              </a:rPr>
            </a:br>
            <a:endParaRPr lang="pt-PT" sz="4800" dirty="0">
              <a:latin typeface="Calibri (corpo)"/>
            </a:endParaRPr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A784F615-7793-2256-CA8E-B4ACCC9AE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C56ACF0-FB34-015F-AE94-775BD0F2C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574" y="2614062"/>
            <a:ext cx="6152843" cy="2510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7376B6-7572-1A73-1EE6-1D4D66C3A5C3}"/>
              </a:ext>
            </a:extLst>
          </p:cNvPr>
          <p:cNvSpPr txBox="1"/>
          <p:nvPr/>
        </p:nvSpPr>
        <p:spPr>
          <a:xfrm>
            <a:off x="3787246" y="5124902"/>
            <a:ext cx="1815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err="1"/>
              <a:t>Results</a:t>
            </a:r>
            <a:r>
              <a:rPr lang="pt-PT" sz="1400" b="1" dirty="0"/>
              <a:t> </a:t>
            </a:r>
            <a:r>
              <a:rPr lang="pt-PT" sz="1400" b="1" dirty="0" err="1"/>
              <a:t>of</a:t>
            </a:r>
            <a:r>
              <a:rPr lang="pt-PT" sz="1400" b="1" dirty="0"/>
              <a:t> </a:t>
            </a:r>
            <a:r>
              <a:rPr lang="pt-PT" sz="1400" b="1" dirty="0" err="1"/>
              <a:t>each</a:t>
            </a:r>
            <a:r>
              <a:rPr lang="pt-PT" sz="1400" b="1" dirty="0"/>
              <a:t> </a:t>
            </a:r>
            <a:r>
              <a:rPr lang="pt-PT" sz="1400" b="1" dirty="0" err="1"/>
              <a:t>model</a:t>
            </a:r>
            <a:endParaRPr lang="pt-PT" sz="1400" b="1" dirty="0"/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F11B52F5-719D-56B3-9AFF-E4B87A9B6713}"/>
              </a:ext>
            </a:extLst>
          </p:cNvPr>
          <p:cNvCxnSpPr>
            <a:cxnSpLocks/>
          </p:cNvCxnSpPr>
          <p:nvPr/>
        </p:nvCxnSpPr>
        <p:spPr>
          <a:xfrm flipV="1">
            <a:off x="5602743" y="3190240"/>
            <a:ext cx="2949048" cy="985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1FEAE06-55A8-8DEB-A090-FFD87EFF1B3B}"/>
              </a:ext>
            </a:extLst>
          </p:cNvPr>
          <p:cNvSpPr txBox="1"/>
          <p:nvPr/>
        </p:nvSpPr>
        <p:spPr>
          <a:xfrm>
            <a:off x="8514760" y="2893369"/>
            <a:ext cx="263177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500" b="1" dirty="0" err="1">
                <a:solidFill>
                  <a:srgbClr val="FF0000"/>
                </a:solidFill>
              </a:rPr>
              <a:t>Best</a:t>
            </a:r>
            <a:r>
              <a:rPr lang="pt-PT" sz="1500" b="1" dirty="0">
                <a:solidFill>
                  <a:srgbClr val="FF0000"/>
                </a:solidFill>
              </a:rPr>
              <a:t> </a:t>
            </a:r>
            <a:r>
              <a:rPr lang="pt-PT" sz="1500" b="1" dirty="0" err="1">
                <a:solidFill>
                  <a:srgbClr val="FF0000"/>
                </a:solidFill>
              </a:rPr>
              <a:t>results</a:t>
            </a:r>
            <a:r>
              <a:rPr lang="pt-PT" sz="1500" b="1" dirty="0">
                <a:solidFill>
                  <a:srgbClr val="FF0000"/>
                </a:solidFill>
              </a:rPr>
              <a:t> for </a:t>
            </a:r>
            <a:r>
              <a:rPr lang="pt-PT" sz="1500" b="1" dirty="0" err="1">
                <a:solidFill>
                  <a:srgbClr val="FF0000"/>
                </a:solidFill>
              </a:rPr>
              <a:t>Decision</a:t>
            </a:r>
            <a:r>
              <a:rPr lang="pt-PT" sz="1500" b="1" dirty="0">
                <a:solidFill>
                  <a:srgbClr val="FF0000"/>
                </a:solidFill>
              </a:rPr>
              <a:t> </a:t>
            </a:r>
            <a:r>
              <a:rPr lang="pt-PT" sz="1500" b="1" dirty="0" err="1">
                <a:solidFill>
                  <a:srgbClr val="FF0000"/>
                </a:solidFill>
              </a:rPr>
              <a:t>Tree</a:t>
            </a:r>
            <a:r>
              <a:rPr lang="pt-PT" sz="1500" b="1" dirty="0">
                <a:solidFill>
                  <a:srgbClr val="FF0000"/>
                </a:solidFill>
              </a:rPr>
              <a:t> </a:t>
            </a:r>
          </a:p>
          <a:p>
            <a:r>
              <a:rPr lang="pt-PT" sz="1500" b="1" dirty="0" err="1">
                <a:solidFill>
                  <a:srgbClr val="FF0000"/>
                </a:solidFill>
              </a:rPr>
              <a:t>and</a:t>
            </a:r>
            <a:r>
              <a:rPr lang="pt-PT" sz="1500" b="1" dirty="0">
                <a:solidFill>
                  <a:srgbClr val="FF0000"/>
                </a:solidFill>
              </a:rPr>
              <a:t> Neural Networks!</a:t>
            </a:r>
          </a:p>
        </p:txBody>
      </p:sp>
    </p:spTree>
    <p:extLst>
      <p:ext uri="{BB962C8B-B14F-4D97-AF65-F5344CB8AC3E}">
        <p14:creationId xmlns:p14="http://schemas.microsoft.com/office/powerpoint/2010/main" val="2335116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937EA3-09E4-4617-9B3C-5707D2E2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Neural Network Model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9455C6-ABF6-4D01-8F75-7356E022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22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3ACE093-148C-695E-18ED-025CB75C8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31" y="2388303"/>
            <a:ext cx="2151424" cy="21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16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000" dirty="0">
                <a:solidFill>
                  <a:schemeClr val="bg1"/>
                </a:solidFill>
                <a:latin typeface="+mn-lt"/>
              </a:rPr>
            </a:br>
            <a:r>
              <a:rPr lang="pt-PT" sz="4000" dirty="0">
                <a:solidFill>
                  <a:schemeClr val="bg1"/>
                </a:solidFill>
                <a:latin typeface="+mn-lt"/>
              </a:rPr>
              <a:t>Neural Network (I)</a:t>
            </a:r>
            <a:br>
              <a:rPr lang="pt-PT" sz="4000" dirty="0">
                <a:solidFill>
                  <a:schemeClr val="bg1"/>
                </a:solidFill>
                <a:latin typeface="+mn-lt"/>
              </a:rPr>
            </a:br>
            <a:endParaRPr lang="pt-PT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23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CD9901-B167-27A4-1EAE-C05AFA056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5500"/>
            <a:ext cx="7810500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A28D673-BBAE-A2D4-89E7-3E4102CF7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515" y="4092892"/>
            <a:ext cx="6466021" cy="16090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9F2FDA1-487A-3384-2548-E1E09B3A449A}"/>
              </a:ext>
            </a:extLst>
          </p:cNvPr>
          <p:cNvSpPr txBox="1"/>
          <p:nvPr/>
        </p:nvSpPr>
        <p:spPr>
          <a:xfrm>
            <a:off x="5356703" y="5683030"/>
            <a:ext cx="511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Biological neuron (left) and a common mathematical model (right)</a:t>
            </a:r>
            <a:endParaRPr lang="pt-PT" sz="1400" b="1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9B5013B-1BB0-4612-1520-375284052A2F}"/>
              </a:ext>
            </a:extLst>
          </p:cNvPr>
          <p:cNvSpPr txBox="1"/>
          <p:nvPr/>
        </p:nvSpPr>
        <p:spPr>
          <a:xfrm>
            <a:off x="2182679" y="4708929"/>
            <a:ext cx="1703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Construct the model</a:t>
            </a:r>
            <a:endParaRPr lang="pt-PT" sz="1400" b="1" dirty="0"/>
          </a:p>
        </p:txBody>
      </p:sp>
      <p:sp>
        <p:nvSpPr>
          <p:cNvPr id="9" name="CaixaDeTexto 8">
            <a:hlinkClick r:id="rId5"/>
            <a:extLst>
              <a:ext uri="{FF2B5EF4-FFF2-40B4-BE49-F238E27FC236}">
                <a16:creationId xmlns:a16="http://schemas.microsoft.com/office/drawing/2014/main" id="{3FA91E40-AAE5-8D54-BB38-A3DEF2EA6A78}"/>
              </a:ext>
            </a:extLst>
          </p:cNvPr>
          <p:cNvSpPr txBox="1"/>
          <p:nvPr/>
        </p:nvSpPr>
        <p:spPr>
          <a:xfrm>
            <a:off x="11108990" y="393233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[14]</a:t>
            </a:r>
          </a:p>
        </p:txBody>
      </p:sp>
    </p:spTree>
    <p:extLst>
      <p:ext uri="{BB962C8B-B14F-4D97-AF65-F5344CB8AC3E}">
        <p14:creationId xmlns:p14="http://schemas.microsoft.com/office/powerpoint/2010/main" val="3801157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000" dirty="0">
                <a:solidFill>
                  <a:schemeClr val="bg1"/>
                </a:solidFill>
                <a:latin typeface="+mn-lt"/>
              </a:rPr>
            </a:br>
            <a:r>
              <a:rPr lang="pt-PT" sz="4000" dirty="0">
                <a:solidFill>
                  <a:schemeClr val="bg1"/>
                </a:solidFill>
                <a:latin typeface="+mn-lt"/>
              </a:rPr>
              <a:t>Neural Network (II)</a:t>
            </a:r>
            <a:br>
              <a:rPr lang="pt-PT" sz="4000" dirty="0">
                <a:solidFill>
                  <a:schemeClr val="bg1"/>
                </a:solidFill>
                <a:latin typeface="+mn-lt"/>
              </a:rPr>
            </a:br>
            <a:endParaRPr lang="pt-PT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24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1CE609B-A22C-58C1-5DD4-6BF6D002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571" y="2089030"/>
            <a:ext cx="7458535" cy="12265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4DE05EC-5682-DC97-007B-764D6A9B7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91389"/>
            <a:ext cx="6434869" cy="7810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619F8E7-5852-7153-8CE7-1AEE1CD3C863}"/>
              </a:ext>
            </a:extLst>
          </p:cNvPr>
          <p:cNvSpPr txBox="1"/>
          <p:nvPr/>
        </p:nvSpPr>
        <p:spPr>
          <a:xfrm flipH="1">
            <a:off x="4869867" y="3296633"/>
            <a:ext cx="135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Train</a:t>
            </a:r>
            <a:r>
              <a:rPr lang="pt-PT" sz="1400" b="1" dirty="0"/>
              <a:t> </a:t>
            </a:r>
            <a:r>
              <a:rPr lang="pt-PT" sz="1400" b="1" dirty="0" err="1"/>
              <a:t>the</a:t>
            </a:r>
            <a:r>
              <a:rPr lang="pt-PT" sz="1400" b="1" dirty="0"/>
              <a:t> </a:t>
            </a:r>
            <a:r>
              <a:rPr lang="pt-PT" sz="1400" b="1" dirty="0" err="1"/>
              <a:t>model</a:t>
            </a:r>
            <a:endParaRPr lang="pt-PT" sz="1400" b="1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4D3BAE-57D4-D01F-0FE2-A21CA56456CB}"/>
              </a:ext>
            </a:extLst>
          </p:cNvPr>
          <p:cNvSpPr txBox="1"/>
          <p:nvPr/>
        </p:nvSpPr>
        <p:spPr>
          <a:xfrm flipH="1">
            <a:off x="2766903" y="5253497"/>
            <a:ext cx="214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Evaluate</a:t>
            </a:r>
            <a:r>
              <a:rPr lang="pt-PT" sz="1400" b="1" dirty="0"/>
              <a:t> </a:t>
            </a:r>
            <a:r>
              <a:rPr lang="pt-PT" sz="1400" b="1" dirty="0" err="1"/>
              <a:t>the</a:t>
            </a:r>
            <a:r>
              <a:rPr lang="pt-PT" sz="1400" b="1" dirty="0"/>
              <a:t> </a:t>
            </a:r>
            <a:r>
              <a:rPr lang="pt-PT" sz="1400" b="1" dirty="0" err="1"/>
              <a:t>model</a:t>
            </a:r>
            <a:endParaRPr lang="pt-PT" sz="1400" b="1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212B71E-B39C-CDFB-739D-486166B7C22C}"/>
              </a:ext>
            </a:extLst>
          </p:cNvPr>
          <p:cNvSpPr/>
          <p:nvPr/>
        </p:nvSpPr>
        <p:spPr>
          <a:xfrm>
            <a:off x="3240123" y="4660375"/>
            <a:ext cx="1897626" cy="2469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5DE1E03-843D-F666-D17B-8619637B1B6E}"/>
              </a:ext>
            </a:extLst>
          </p:cNvPr>
          <p:cNvSpPr/>
          <p:nvPr/>
        </p:nvSpPr>
        <p:spPr>
          <a:xfrm>
            <a:off x="3965078" y="2652717"/>
            <a:ext cx="1897626" cy="2469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373E2551-EEC9-B718-F0CD-3691D57191EE}"/>
              </a:ext>
            </a:extLst>
          </p:cNvPr>
          <p:cNvCxnSpPr>
            <a:cxnSpLocks/>
          </p:cNvCxnSpPr>
          <p:nvPr/>
        </p:nvCxnSpPr>
        <p:spPr>
          <a:xfrm>
            <a:off x="5948908" y="2907354"/>
            <a:ext cx="2222090" cy="14050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A7F04DFA-1ABD-BCB7-C74C-16E12797F9F0}"/>
              </a:ext>
            </a:extLst>
          </p:cNvPr>
          <p:cNvCxnSpPr>
            <a:cxnSpLocks/>
          </p:cNvCxnSpPr>
          <p:nvPr/>
        </p:nvCxnSpPr>
        <p:spPr>
          <a:xfrm flipV="1">
            <a:off x="5137749" y="4491389"/>
            <a:ext cx="3033249" cy="3905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6D42558-1B46-9DF8-5182-BA1E50BBC4F6}"/>
              </a:ext>
            </a:extLst>
          </p:cNvPr>
          <p:cNvSpPr txBox="1"/>
          <p:nvPr/>
        </p:nvSpPr>
        <p:spPr>
          <a:xfrm>
            <a:off x="8191350" y="4273927"/>
            <a:ext cx="33103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dsTuple</a:t>
            </a:r>
            <a:r>
              <a:rPr lang="fr-FR" sz="1400" b="1" dirty="0"/>
              <a:t> = [</a:t>
            </a:r>
            <a:r>
              <a:rPr lang="fr-FR" sz="1400" b="1" dirty="0" err="1"/>
              <a:t>X_train</a:t>
            </a:r>
            <a:r>
              <a:rPr lang="fr-FR" sz="1400" b="1" dirty="0"/>
              <a:t>, </a:t>
            </a:r>
            <a:r>
              <a:rPr lang="fr-FR" sz="1400" b="1" dirty="0" err="1"/>
              <a:t>X_test</a:t>
            </a:r>
            <a:r>
              <a:rPr lang="fr-FR" sz="1400" b="1" dirty="0"/>
              <a:t>, </a:t>
            </a:r>
            <a:r>
              <a:rPr lang="fr-FR" sz="1400" b="1" dirty="0" err="1"/>
              <a:t>y_train</a:t>
            </a:r>
            <a:r>
              <a:rPr lang="fr-FR" sz="1400" b="1" dirty="0"/>
              <a:t>, </a:t>
            </a:r>
            <a:r>
              <a:rPr lang="fr-FR" sz="1400" b="1" dirty="0" err="1"/>
              <a:t>y_test</a:t>
            </a:r>
            <a:r>
              <a:rPr lang="fr-FR" sz="1400" b="1" dirty="0"/>
              <a:t>]</a:t>
            </a: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4148661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000" dirty="0">
                <a:solidFill>
                  <a:schemeClr val="bg1"/>
                </a:solidFill>
                <a:latin typeface="+mn-lt"/>
              </a:rPr>
            </a:br>
            <a:r>
              <a:rPr lang="pt-PT" sz="4000" dirty="0" err="1">
                <a:solidFill>
                  <a:schemeClr val="bg1"/>
                </a:solidFill>
                <a:latin typeface="+mn-lt"/>
              </a:rPr>
              <a:t>Classification</a:t>
            </a:r>
            <a:r>
              <a:rPr lang="pt-PT" sz="40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PT" sz="4000" dirty="0" err="1">
                <a:solidFill>
                  <a:schemeClr val="bg1"/>
                </a:solidFill>
                <a:latin typeface="+mn-lt"/>
              </a:rPr>
              <a:t>process</a:t>
            </a:r>
            <a:br>
              <a:rPr lang="pt-PT" sz="4000" dirty="0">
                <a:solidFill>
                  <a:schemeClr val="bg1"/>
                </a:solidFill>
                <a:latin typeface="+mn-lt"/>
              </a:rPr>
            </a:br>
            <a:endParaRPr lang="pt-PT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25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B51ACE-1FE9-0EBF-8152-2292DBB52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795" y="3173611"/>
            <a:ext cx="980163" cy="98016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9EE5F6-FF3D-1457-7A87-91873C9CC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803" y="3511572"/>
            <a:ext cx="1726806" cy="533666"/>
          </a:xfrm>
          <a:prstGeom prst="rect">
            <a:avLst/>
          </a:prstGeom>
        </p:spPr>
      </p:pic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DA5BAD1C-3F4D-7CC5-4D70-B99C383370C0}"/>
              </a:ext>
            </a:extLst>
          </p:cNvPr>
          <p:cNvCxnSpPr/>
          <p:nvPr/>
        </p:nvCxnSpPr>
        <p:spPr>
          <a:xfrm>
            <a:off x="7110365" y="3744044"/>
            <a:ext cx="5112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D613C51F-3FB0-AFE7-2A97-C2C067F2645C}"/>
              </a:ext>
            </a:extLst>
          </p:cNvPr>
          <p:cNvCxnSpPr/>
          <p:nvPr/>
        </p:nvCxnSpPr>
        <p:spPr>
          <a:xfrm>
            <a:off x="8914863" y="3734252"/>
            <a:ext cx="5112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D4D8CF0-C757-706E-2BC0-CA16D362A393}"/>
              </a:ext>
            </a:extLst>
          </p:cNvPr>
          <p:cNvSpPr txBox="1"/>
          <p:nvPr/>
        </p:nvSpPr>
        <p:spPr>
          <a:xfrm>
            <a:off x="6353270" y="35937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X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6285395-9D3A-0840-AB24-A9BCED7FF87D}"/>
              </a:ext>
            </a:extLst>
          </p:cNvPr>
          <p:cNvSpPr/>
          <p:nvPr/>
        </p:nvSpPr>
        <p:spPr>
          <a:xfrm>
            <a:off x="9751547" y="3523216"/>
            <a:ext cx="884902" cy="4381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8FBC16C-D9C2-6F4E-4C9E-7D238F807596}"/>
              </a:ext>
            </a:extLst>
          </p:cNvPr>
          <p:cNvSpPr txBox="1"/>
          <p:nvPr/>
        </p:nvSpPr>
        <p:spPr>
          <a:xfrm>
            <a:off x="9892308" y="3523216"/>
            <a:ext cx="59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y</a:t>
            </a:r>
            <a:r>
              <a:rPr lang="pt-PT" sz="1400" dirty="0" err="1"/>
              <a:t>_est</a:t>
            </a:r>
            <a:endParaRPr lang="pt-PT" sz="1400" dirty="0"/>
          </a:p>
        </p:txBody>
      </p:sp>
      <p:pic>
        <p:nvPicPr>
          <p:cNvPr id="23" name="Imagem 22" descr="Uma imagem com texto&#10;&#10;Descrição gerada automaticamente">
            <a:extLst>
              <a:ext uri="{FF2B5EF4-FFF2-40B4-BE49-F238E27FC236}">
                <a16:creationId xmlns:a16="http://schemas.microsoft.com/office/drawing/2014/main" id="{3AA4AC77-6743-BBFA-4898-872027586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05" y="3380326"/>
            <a:ext cx="1435601" cy="796310"/>
          </a:xfrm>
          <a:prstGeom prst="rect">
            <a:avLst/>
          </a:prstGeom>
        </p:spPr>
      </p:pic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FCBF6040-76EE-DC67-5548-DEF9D00557D9}"/>
              </a:ext>
            </a:extLst>
          </p:cNvPr>
          <p:cNvCxnSpPr/>
          <p:nvPr/>
        </p:nvCxnSpPr>
        <p:spPr>
          <a:xfrm>
            <a:off x="2785648" y="3790049"/>
            <a:ext cx="5112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FBA065B-B94D-AA8D-9590-D561B1031E75}"/>
              </a:ext>
            </a:extLst>
          </p:cNvPr>
          <p:cNvSpPr txBox="1"/>
          <p:nvPr/>
        </p:nvSpPr>
        <p:spPr>
          <a:xfrm>
            <a:off x="1386258" y="4176636"/>
            <a:ext cx="998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/>
              <a:t>New </a:t>
            </a:r>
            <a:r>
              <a:rPr lang="pt-PT" sz="1400" b="1" dirty="0" err="1"/>
              <a:t>Video</a:t>
            </a:r>
            <a:endParaRPr lang="pt-PT" sz="1400" b="1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70F8562-BD85-48AC-28B8-7EE8E7F1438A}"/>
              </a:ext>
            </a:extLst>
          </p:cNvPr>
          <p:cNvSpPr txBox="1"/>
          <p:nvPr/>
        </p:nvSpPr>
        <p:spPr>
          <a:xfrm>
            <a:off x="4054630" y="4158335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err="1"/>
              <a:t>Audio</a:t>
            </a:r>
            <a:endParaRPr lang="pt-PT" sz="1400" b="1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30C1FF3-2EE5-260B-ACB2-70BCB549536E}"/>
              </a:ext>
            </a:extLst>
          </p:cNvPr>
          <p:cNvSpPr/>
          <p:nvPr/>
        </p:nvSpPr>
        <p:spPr>
          <a:xfrm>
            <a:off x="6067396" y="3560402"/>
            <a:ext cx="884902" cy="4381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7F10A9E7-4254-26DF-A36F-468DB0585491}"/>
              </a:ext>
            </a:extLst>
          </p:cNvPr>
          <p:cNvCxnSpPr/>
          <p:nvPr/>
        </p:nvCxnSpPr>
        <p:spPr>
          <a:xfrm>
            <a:off x="5464938" y="3778481"/>
            <a:ext cx="5112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EFFB6E8-7E4D-4C4F-8A78-5CA724DBD6DF}"/>
              </a:ext>
            </a:extLst>
          </p:cNvPr>
          <p:cNvSpPr txBox="1"/>
          <p:nvPr/>
        </p:nvSpPr>
        <p:spPr>
          <a:xfrm>
            <a:off x="5927314" y="4133519"/>
            <a:ext cx="1279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err="1"/>
              <a:t>Audio</a:t>
            </a:r>
            <a:r>
              <a:rPr lang="pt-PT" sz="1400" b="1" dirty="0"/>
              <a:t> </a:t>
            </a:r>
            <a:r>
              <a:rPr lang="pt-PT" sz="1400" b="1" dirty="0" err="1"/>
              <a:t>features</a:t>
            </a:r>
            <a:endParaRPr lang="pt-PT" sz="1400" b="1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160EA57-ACD6-14A0-270C-7A5290DCA221}"/>
              </a:ext>
            </a:extLst>
          </p:cNvPr>
          <p:cNvSpPr txBox="1"/>
          <p:nvPr/>
        </p:nvSpPr>
        <p:spPr>
          <a:xfrm>
            <a:off x="8016141" y="4133519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err="1"/>
              <a:t>Model</a:t>
            </a:r>
            <a:endParaRPr lang="pt-PT" sz="1400" b="1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0DBD5-EE5C-A96E-6583-04ABC42C7A39}"/>
              </a:ext>
            </a:extLst>
          </p:cNvPr>
          <p:cNvSpPr txBox="1"/>
          <p:nvPr/>
        </p:nvSpPr>
        <p:spPr>
          <a:xfrm>
            <a:off x="9293425" y="4121613"/>
            <a:ext cx="1967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err="1"/>
              <a:t>Audio</a:t>
            </a:r>
            <a:r>
              <a:rPr lang="pt-PT" sz="1400" b="1" dirty="0"/>
              <a:t> </a:t>
            </a:r>
            <a:r>
              <a:rPr lang="pt-PT" sz="1400" b="1" dirty="0" err="1"/>
              <a:t>estimated</a:t>
            </a:r>
            <a:r>
              <a:rPr lang="pt-PT" sz="1400" b="1" dirty="0"/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845735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000" dirty="0">
                <a:solidFill>
                  <a:schemeClr val="bg1"/>
                </a:solidFill>
                <a:latin typeface="+mn-lt"/>
              </a:rPr>
            </a:br>
            <a:r>
              <a:rPr lang="pt-PT" sz="4000" dirty="0">
                <a:solidFill>
                  <a:schemeClr val="bg1"/>
                </a:solidFill>
                <a:latin typeface="+mn-lt"/>
              </a:rPr>
              <a:t>Some </a:t>
            </a:r>
            <a:r>
              <a:rPr lang="pt-PT" sz="4000" dirty="0" err="1">
                <a:solidFill>
                  <a:schemeClr val="bg1"/>
                </a:solidFill>
                <a:latin typeface="+mn-lt"/>
              </a:rPr>
              <a:t>Results</a:t>
            </a:r>
            <a:br>
              <a:rPr lang="pt-PT" sz="4000" dirty="0">
                <a:solidFill>
                  <a:schemeClr val="bg1"/>
                </a:solidFill>
                <a:latin typeface="+mn-lt"/>
              </a:rPr>
            </a:br>
            <a:endParaRPr lang="pt-PT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407936E-ECAA-19F1-D039-CBB718A1384F}"/>
              </a:ext>
            </a:extLst>
          </p:cNvPr>
          <p:cNvSpPr/>
          <p:nvPr/>
        </p:nvSpPr>
        <p:spPr>
          <a:xfrm>
            <a:off x="1581499" y="3665916"/>
            <a:ext cx="884902" cy="4381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52EF140-80AD-8B96-387E-4CDC0A45B320}"/>
              </a:ext>
            </a:extLst>
          </p:cNvPr>
          <p:cNvSpPr txBox="1"/>
          <p:nvPr/>
        </p:nvSpPr>
        <p:spPr>
          <a:xfrm>
            <a:off x="1722260" y="3665916"/>
            <a:ext cx="59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y</a:t>
            </a:r>
            <a:r>
              <a:rPr lang="pt-PT" sz="1400" dirty="0" err="1"/>
              <a:t>_est</a:t>
            </a:r>
            <a:endParaRPr lang="pt-PT" sz="14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6031EEC-D50B-F406-5B67-28471F02A60F}"/>
              </a:ext>
            </a:extLst>
          </p:cNvPr>
          <p:cNvSpPr txBox="1"/>
          <p:nvPr/>
        </p:nvSpPr>
        <p:spPr>
          <a:xfrm>
            <a:off x="1123377" y="4264313"/>
            <a:ext cx="1967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err="1"/>
              <a:t>Audio</a:t>
            </a:r>
            <a:r>
              <a:rPr lang="pt-PT" sz="1400" b="1" dirty="0"/>
              <a:t> </a:t>
            </a:r>
            <a:r>
              <a:rPr lang="pt-PT" sz="1400" b="1" dirty="0" err="1"/>
              <a:t>estimated</a:t>
            </a:r>
            <a:r>
              <a:rPr lang="pt-PT" sz="1400" b="1" dirty="0"/>
              <a:t> classes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3D41F845-9837-C8AB-0BF2-1C3D4B9E9E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5062" y="2055813"/>
            <a:ext cx="2012251" cy="642899"/>
          </a:xfrm>
          <a:prstGeom prst="rect">
            <a:avLst/>
          </a:prstGeom>
        </p:spPr>
      </p:pic>
      <p:sp>
        <p:nvSpPr>
          <p:cNvPr id="42" name="Retângulo 41">
            <a:extLst>
              <a:ext uri="{FF2B5EF4-FFF2-40B4-BE49-F238E27FC236}">
                <a16:creationId xmlns:a16="http://schemas.microsoft.com/office/drawing/2014/main" id="{F2F8C9CD-D5D8-A7F2-53F9-8D811425A6AA}"/>
              </a:ext>
            </a:extLst>
          </p:cNvPr>
          <p:cNvSpPr/>
          <p:nvPr/>
        </p:nvSpPr>
        <p:spPr>
          <a:xfrm>
            <a:off x="1583593" y="3666673"/>
            <a:ext cx="884902" cy="4381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24497CD-49FF-C6F3-EC8B-D525C85D3306}"/>
              </a:ext>
            </a:extLst>
          </p:cNvPr>
          <p:cNvSpPr txBox="1"/>
          <p:nvPr/>
        </p:nvSpPr>
        <p:spPr>
          <a:xfrm>
            <a:off x="1724354" y="3666673"/>
            <a:ext cx="59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y</a:t>
            </a:r>
            <a:r>
              <a:rPr lang="pt-PT" sz="1400" dirty="0" err="1"/>
              <a:t>_est</a:t>
            </a:r>
            <a:endParaRPr lang="pt-PT" sz="1400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FAF9D46E-B168-AD5C-A667-E4A9D6378DAE}"/>
              </a:ext>
            </a:extLst>
          </p:cNvPr>
          <p:cNvSpPr/>
          <p:nvPr/>
        </p:nvSpPr>
        <p:spPr>
          <a:xfrm>
            <a:off x="1581499" y="5151170"/>
            <a:ext cx="884902" cy="4381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9F73E22-6EDF-06F6-8D23-0C177822174D}"/>
              </a:ext>
            </a:extLst>
          </p:cNvPr>
          <p:cNvSpPr txBox="1"/>
          <p:nvPr/>
        </p:nvSpPr>
        <p:spPr>
          <a:xfrm>
            <a:off x="1677984" y="518385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y</a:t>
            </a:r>
            <a:r>
              <a:rPr lang="pt-PT" sz="1400" dirty="0" err="1"/>
              <a:t>_true</a:t>
            </a:r>
            <a:endParaRPr lang="pt-PT" sz="14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333D770-C08D-0227-81AD-E2FAD0128D86}"/>
              </a:ext>
            </a:extLst>
          </p:cNvPr>
          <p:cNvSpPr txBox="1"/>
          <p:nvPr/>
        </p:nvSpPr>
        <p:spPr>
          <a:xfrm>
            <a:off x="1253991" y="5674652"/>
            <a:ext cx="1534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err="1"/>
              <a:t>Audio</a:t>
            </a:r>
            <a:r>
              <a:rPr lang="pt-PT" sz="1400" b="1" dirty="0"/>
              <a:t> </a:t>
            </a:r>
            <a:r>
              <a:rPr lang="pt-PT" sz="1400" b="1" dirty="0" err="1"/>
              <a:t>true</a:t>
            </a:r>
            <a:r>
              <a:rPr lang="pt-PT" sz="1400" b="1" dirty="0"/>
              <a:t> classes</a:t>
            </a:r>
          </a:p>
        </p:txBody>
      </p:sp>
      <p:pic>
        <p:nvPicPr>
          <p:cNvPr id="17" name="false_positive_498">
            <a:hlinkClick r:id="" action="ppaction://media"/>
            <a:extLst>
              <a:ext uri="{FF2B5EF4-FFF2-40B4-BE49-F238E27FC236}">
                <a16:creationId xmlns:a16="http://schemas.microsoft.com/office/drawing/2014/main" id="{E07BFF2E-1929-9A6A-B337-99D0A7F7E0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5294230" y="2244929"/>
            <a:ext cx="487363" cy="487363"/>
          </a:xfrm>
          <a:prstGeom prst="rect">
            <a:avLst/>
          </a:prstGeom>
        </p:spPr>
      </p:pic>
      <p:sp>
        <p:nvSpPr>
          <p:cNvPr id="47" name="Chaveta à direita 46">
            <a:extLst>
              <a:ext uri="{FF2B5EF4-FFF2-40B4-BE49-F238E27FC236}">
                <a16:creationId xmlns:a16="http://schemas.microsoft.com/office/drawing/2014/main" id="{6FDBBDBD-DE5E-E046-5F7B-87739C75A8F6}"/>
              </a:ext>
            </a:extLst>
          </p:cNvPr>
          <p:cNvSpPr/>
          <p:nvPr/>
        </p:nvSpPr>
        <p:spPr>
          <a:xfrm>
            <a:off x="3490452" y="2055813"/>
            <a:ext cx="1160206" cy="383371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B023415-F93C-B017-474F-0B894A23A9FA}"/>
              </a:ext>
            </a:extLst>
          </p:cNvPr>
          <p:cNvSpPr txBox="1"/>
          <p:nvPr/>
        </p:nvSpPr>
        <p:spPr>
          <a:xfrm>
            <a:off x="4967299" y="2698712"/>
            <a:ext cx="1183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/>
              <a:t>False Positive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BF1F47F0-D9F4-9CA4-212A-46E8AE172485}"/>
              </a:ext>
            </a:extLst>
          </p:cNvPr>
          <p:cNvSpPr txBox="1"/>
          <p:nvPr/>
        </p:nvSpPr>
        <p:spPr>
          <a:xfrm>
            <a:off x="8028608" y="2737000"/>
            <a:ext cx="1253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/>
              <a:t>False Negative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13584A6-B44F-6D95-C5FD-FD5D3CB28D21}"/>
              </a:ext>
            </a:extLst>
          </p:cNvPr>
          <p:cNvSpPr txBox="1"/>
          <p:nvPr/>
        </p:nvSpPr>
        <p:spPr>
          <a:xfrm>
            <a:off x="7498048" y="2992888"/>
            <a:ext cx="2032544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b="1" dirty="0" err="1">
                <a:solidFill>
                  <a:srgbClr val="FF0000"/>
                </a:solidFill>
              </a:rPr>
              <a:t>y_true</a:t>
            </a:r>
            <a:r>
              <a:rPr lang="pt-PT" sz="1400" b="1" dirty="0">
                <a:solidFill>
                  <a:srgbClr val="FF0000"/>
                </a:solidFill>
              </a:rPr>
              <a:t> = 1  </a:t>
            </a:r>
            <a:r>
              <a:rPr lang="pt-PT" sz="1400" b="1" dirty="0" err="1">
                <a:solidFill>
                  <a:srgbClr val="FF0000"/>
                </a:solidFill>
              </a:rPr>
              <a:t>and</a:t>
            </a:r>
            <a:r>
              <a:rPr lang="pt-PT" sz="1400" b="1" dirty="0">
                <a:solidFill>
                  <a:srgbClr val="FF0000"/>
                </a:solidFill>
              </a:rPr>
              <a:t>  </a:t>
            </a:r>
            <a:r>
              <a:rPr lang="pt-PT" sz="1400" b="1" dirty="0" err="1">
                <a:solidFill>
                  <a:srgbClr val="FF0000"/>
                </a:solidFill>
              </a:rPr>
              <a:t>y_est</a:t>
            </a:r>
            <a:r>
              <a:rPr lang="pt-PT" sz="1400" b="1" dirty="0">
                <a:solidFill>
                  <a:srgbClr val="FF0000"/>
                </a:solidFill>
              </a:rPr>
              <a:t> = 0</a:t>
            </a:r>
          </a:p>
        </p:txBody>
      </p:sp>
      <p:pic>
        <p:nvPicPr>
          <p:cNvPr id="55" name="true_positive_ball_hit10">
            <a:hlinkClick r:id="" action="ppaction://media"/>
            <a:extLst>
              <a:ext uri="{FF2B5EF4-FFF2-40B4-BE49-F238E27FC236}">
                <a16:creationId xmlns:a16="http://schemas.microsoft.com/office/drawing/2014/main" id="{A3482869-565D-D8B9-FEF9-42BA0CF6D29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5315351" y="4254492"/>
            <a:ext cx="487363" cy="487363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B084B9E6-E6DC-DF96-641C-58784F09DDFA}"/>
              </a:ext>
            </a:extLst>
          </p:cNvPr>
          <p:cNvSpPr txBox="1"/>
          <p:nvPr/>
        </p:nvSpPr>
        <p:spPr>
          <a:xfrm>
            <a:off x="5010068" y="4744885"/>
            <a:ext cx="1140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err="1"/>
              <a:t>True</a:t>
            </a:r>
            <a:r>
              <a:rPr lang="pt-PT" sz="1400" b="1" dirty="0"/>
              <a:t> Positive</a:t>
            </a:r>
          </a:p>
        </p:txBody>
      </p:sp>
      <p:pic>
        <p:nvPicPr>
          <p:cNvPr id="57" name="true_positive_none_ball_hit57">
            <a:hlinkClick r:id="" action="ppaction://media"/>
            <a:extLst>
              <a:ext uri="{FF2B5EF4-FFF2-40B4-BE49-F238E27FC236}">
                <a16:creationId xmlns:a16="http://schemas.microsoft.com/office/drawing/2014/main" id="{B2738704-8006-9606-B73A-22B1AC7BC1C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357528" y="4250456"/>
            <a:ext cx="487363" cy="487363"/>
          </a:xfrm>
          <a:prstGeom prst="rect">
            <a:avLst/>
          </a:prstGeom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C57B1370-5F74-1750-513E-DB7683FF4E9D}"/>
              </a:ext>
            </a:extLst>
          </p:cNvPr>
          <p:cNvSpPr txBox="1"/>
          <p:nvPr/>
        </p:nvSpPr>
        <p:spPr>
          <a:xfrm>
            <a:off x="8014288" y="4714107"/>
            <a:ext cx="1140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err="1"/>
              <a:t>True</a:t>
            </a:r>
            <a:r>
              <a:rPr lang="pt-PT" sz="1400" b="1" dirty="0"/>
              <a:t> Positive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0BADE09C-5EA4-F3AF-7D2F-10539CA3F444}"/>
              </a:ext>
            </a:extLst>
          </p:cNvPr>
          <p:cNvSpPr txBox="1"/>
          <p:nvPr/>
        </p:nvSpPr>
        <p:spPr>
          <a:xfrm>
            <a:off x="1527161" y="2712974"/>
            <a:ext cx="914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/>
              <a:t>Audi Scan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DE3F6060-8FE4-1143-9EB6-19EBF5A03512}"/>
              </a:ext>
            </a:extLst>
          </p:cNvPr>
          <p:cNvSpPr txBox="1"/>
          <p:nvPr/>
        </p:nvSpPr>
        <p:spPr>
          <a:xfrm>
            <a:off x="4805396" y="5052662"/>
            <a:ext cx="1992469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b="1" dirty="0" err="1">
                <a:solidFill>
                  <a:srgbClr val="FF0000"/>
                </a:solidFill>
              </a:rPr>
              <a:t>y_true</a:t>
            </a:r>
            <a:r>
              <a:rPr lang="pt-PT" sz="1400" b="1" dirty="0">
                <a:solidFill>
                  <a:srgbClr val="FF0000"/>
                </a:solidFill>
              </a:rPr>
              <a:t> = 1  </a:t>
            </a:r>
            <a:r>
              <a:rPr lang="pt-PT" sz="1400" b="1" dirty="0" err="1">
                <a:solidFill>
                  <a:srgbClr val="FF0000"/>
                </a:solidFill>
              </a:rPr>
              <a:t>and</a:t>
            </a:r>
            <a:r>
              <a:rPr lang="pt-PT" sz="1400" b="1" dirty="0">
                <a:solidFill>
                  <a:srgbClr val="FF0000"/>
                </a:solidFill>
              </a:rPr>
              <a:t> </a:t>
            </a:r>
            <a:r>
              <a:rPr lang="pt-PT" sz="1400" b="1" dirty="0" err="1">
                <a:solidFill>
                  <a:srgbClr val="FF0000"/>
                </a:solidFill>
              </a:rPr>
              <a:t>y_est</a:t>
            </a:r>
            <a:r>
              <a:rPr lang="pt-PT" sz="1400" b="1" dirty="0">
                <a:solidFill>
                  <a:srgbClr val="FF0000"/>
                </a:solidFill>
              </a:rPr>
              <a:t> = 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68C8421D-6F6D-4505-5A76-401AF7A25132}"/>
              </a:ext>
            </a:extLst>
          </p:cNvPr>
          <p:cNvSpPr txBox="1"/>
          <p:nvPr/>
        </p:nvSpPr>
        <p:spPr>
          <a:xfrm>
            <a:off x="7659245" y="5017118"/>
            <a:ext cx="1992469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b="1" dirty="0" err="1">
                <a:solidFill>
                  <a:srgbClr val="FF0000"/>
                </a:solidFill>
              </a:rPr>
              <a:t>y_true</a:t>
            </a:r>
            <a:r>
              <a:rPr lang="pt-PT" sz="1400" b="1" dirty="0">
                <a:solidFill>
                  <a:srgbClr val="FF0000"/>
                </a:solidFill>
              </a:rPr>
              <a:t> = 0 </a:t>
            </a:r>
            <a:r>
              <a:rPr lang="pt-PT" sz="1400" b="1" dirty="0" err="1">
                <a:solidFill>
                  <a:srgbClr val="FF0000"/>
                </a:solidFill>
              </a:rPr>
              <a:t>and</a:t>
            </a:r>
            <a:r>
              <a:rPr lang="pt-PT" sz="1400" b="1" dirty="0">
                <a:solidFill>
                  <a:srgbClr val="FF0000"/>
                </a:solidFill>
              </a:rPr>
              <a:t> </a:t>
            </a:r>
            <a:r>
              <a:rPr lang="pt-PT" sz="1400" b="1" dirty="0" err="1">
                <a:solidFill>
                  <a:srgbClr val="FF0000"/>
                </a:solidFill>
              </a:rPr>
              <a:t>y_est</a:t>
            </a:r>
            <a:r>
              <a:rPr lang="pt-PT" sz="1400" b="1" dirty="0">
                <a:solidFill>
                  <a:srgbClr val="FF0000"/>
                </a:solidFill>
              </a:rPr>
              <a:t> = 0 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5EFD85AB-D3ED-2C90-B7B7-A11506BD7F78}"/>
              </a:ext>
            </a:extLst>
          </p:cNvPr>
          <p:cNvSpPr txBox="1"/>
          <p:nvPr/>
        </p:nvSpPr>
        <p:spPr>
          <a:xfrm>
            <a:off x="4765321" y="2987537"/>
            <a:ext cx="2032544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b="1" dirty="0" err="1">
                <a:solidFill>
                  <a:srgbClr val="FF0000"/>
                </a:solidFill>
              </a:rPr>
              <a:t>y_true</a:t>
            </a:r>
            <a:r>
              <a:rPr lang="pt-PT" sz="1400" b="1" dirty="0">
                <a:solidFill>
                  <a:srgbClr val="FF0000"/>
                </a:solidFill>
              </a:rPr>
              <a:t> = 0  </a:t>
            </a:r>
            <a:r>
              <a:rPr lang="pt-PT" sz="1400" b="1" dirty="0" err="1">
                <a:solidFill>
                  <a:srgbClr val="FF0000"/>
                </a:solidFill>
              </a:rPr>
              <a:t>and</a:t>
            </a:r>
            <a:r>
              <a:rPr lang="pt-PT" sz="1400" b="1" dirty="0">
                <a:solidFill>
                  <a:srgbClr val="FF0000"/>
                </a:solidFill>
              </a:rPr>
              <a:t> </a:t>
            </a:r>
            <a:r>
              <a:rPr lang="pt-PT" sz="1400" b="1" dirty="0" err="1">
                <a:solidFill>
                  <a:srgbClr val="FF0000"/>
                </a:solidFill>
              </a:rPr>
              <a:t>y_est</a:t>
            </a:r>
            <a:r>
              <a:rPr lang="pt-PT" sz="1400" b="1" dirty="0">
                <a:solidFill>
                  <a:srgbClr val="FF0000"/>
                </a:solidFill>
              </a:rPr>
              <a:t> = 1 </a:t>
            </a:r>
          </a:p>
        </p:txBody>
      </p:sp>
      <p:pic>
        <p:nvPicPr>
          <p:cNvPr id="4" name="false_negative_606">
            <a:hlinkClick r:id="" action="ppaction://media"/>
            <a:extLst>
              <a:ext uri="{FF2B5EF4-FFF2-40B4-BE49-F238E27FC236}">
                <a16:creationId xmlns:a16="http://schemas.microsoft.com/office/drawing/2014/main" id="{5FB34D97-7605-6EC5-EA10-7955020FC915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265002" y="2341813"/>
            <a:ext cx="487363" cy="487363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27F2915B-EF98-AA6A-3BE1-035AB97DB741}"/>
              </a:ext>
            </a:extLst>
          </p:cNvPr>
          <p:cNvSpPr txBox="1"/>
          <p:nvPr/>
        </p:nvSpPr>
        <p:spPr>
          <a:xfrm>
            <a:off x="10227883" y="1708377"/>
            <a:ext cx="166423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b="1" dirty="0"/>
              <a:t>Y = 1 </a:t>
            </a:r>
            <a:r>
              <a:rPr lang="pt-PT" sz="1400" b="1" dirty="0">
                <a:sym typeface="Wingdings" panose="05000000000000000000" pitchFamily="2" charset="2"/>
              </a:rPr>
              <a:t> </a:t>
            </a:r>
            <a:r>
              <a:rPr lang="pt-PT" sz="1400" b="1" dirty="0" err="1">
                <a:sym typeface="Wingdings" panose="05000000000000000000" pitchFamily="2" charset="2"/>
              </a:rPr>
              <a:t>Ball</a:t>
            </a:r>
            <a:r>
              <a:rPr lang="pt-PT" sz="1400" b="1" dirty="0">
                <a:sym typeface="Wingdings" panose="05000000000000000000" pitchFamily="2" charset="2"/>
              </a:rPr>
              <a:t> hit</a:t>
            </a:r>
          </a:p>
          <a:p>
            <a:r>
              <a:rPr lang="pt-PT" sz="1400" b="1" dirty="0">
                <a:sym typeface="Wingdings" panose="05000000000000000000" pitchFamily="2" charset="2"/>
              </a:rPr>
              <a:t>Y = 0  Non </a:t>
            </a:r>
            <a:r>
              <a:rPr lang="pt-PT" sz="1400" b="1" dirty="0" err="1">
                <a:sym typeface="Wingdings" panose="05000000000000000000" pitchFamily="2" charset="2"/>
              </a:rPr>
              <a:t>ball</a:t>
            </a:r>
            <a:r>
              <a:rPr lang="pt-PT" sz="1400" b="1" dirty="0">
                <a:sym typeface="Wingdings" panose="05000000000000000000" pitchFamily="2" charset="2"/>
              </a:rPr>
              <a:t> hit</a:t>
            </a: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140495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4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64" fill="hold"/>
                                        <p:tgtEl>
                                          <p:spTgt spid="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64" fill="hold"/>
                                        <p:tgtEl>
                                          <p:spTgt spid="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6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5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7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937EA3-09E4-4617-9B3C-5707D2E2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Planning</a:t>
            </a:r>
            <a:br>
              <a:rPr lang="en-US" sz="6000" dirty="0"/>
            </a:b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9455C6-ABF6-4D01-8F75-7356E022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27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6BA446-5D9E-C8E8-6ADD-7EF3AA704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942" y="3091777"/>
            <a:ext cx="1934498" cy="193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55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000" dirty="0">
                <a:solidFill>
                  <a:schemeClr val="bg1"/>
                </a:solidFill>
                <a:latin typeface="+mn-lt"/>
              </a:rPr>
            </a:br>
            <a:r>
              <a:rPr lang="pt-PT" sz="4000" dirty="0">
                <a:solidFill>
                  <a:schemeClr val="bg1"/>
                </a:solidFill>
                <a:latin typeface="+mn-lt"/>
              </a:rPr>
              <a:t>Schedule</a:t>
            </a:r>
            <a:br>
              <a:rPr lang="pt-PT" sz="4000" dirty="0">
                <a:solidFill>
                  <a:schemeClr val="bg1"/>
                </a:solidFill>
                <a:latin typeface="+mn-lt"/>
              </a:rPr>
            </a:br>
            <a:endParaRPr lang="pt-PT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28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25D7FF74-66D4-36CB-E48F-C07EDA1B8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58" y="1542803"/>
            <a:ext cx="9137460" cy="3468687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B2EBE6C-85FB-67E9-41EF-3C6FFB2B6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41692"/>
              </p:ext>
            </p:extLst>
          </p:nvPr>
        </p:nvGraphicFramePr>
        <p:xfrm>
          <a:off x="8330585" y="5410200"/>
          <a:ext cx="2197100" cy="899160"/>
        </p:xfrm>
        <a:graphic>
          <a:graphicData uri="http://schemas.openxmlformats.org/drawingml/2006/table">
            <a:tbl>
              <a:tblPr/>
              <a:tblGrid>
                <a:gridCol w="698416">
                  <a:extLst>
                    <a:ext uri="{9D8B030D-6E8A-4147-A177-3AD203B41FA5}">
                      <a16:colId xmlns:a16="http://schemas.microsoft.com/office/drawing/2014/main" val="191663664"/>
                    </a:ext>
                  </a:extLst>
                </a:gridCol>
                <a:gridCol w="232805">
                  <a:extLst>
                    <a:ext uri="{9D8B030D-6E8A-4147-A177-3AD203B41FA5}">
                      <a16:colId xmlns:a16="http://schemas.microsoft.com/office/drawing/2014/main" val="51116589"/>
                    </a:ext>
                  </a:extLst>
                </a:gridCol>
                <a:gridCol w="558733">
                  <a:extLst>
                    <a:ext uri="{9D8B030D-6E8A-4147-A177-3AD203B41FA5}">
                      <a16:colId xmlns:a16="http://schemas.microsoft.com/office/drawing/2014/main" val="229773636"/>
                    </a:ext>
                  </a:extLst>
                </a:gridCol>
                <a:gridCol w="558733">
                  <a:extLst>
                    <a:ext uri="{9D8B030D-6E8A-4147-A177-3AD203B41FA5}">
                      <a16:colId xmlns:a16="http://schemas.microsoft.com/office/drawing/2014/main" val="3031202373"/>
                    </a:ext>
                  </a:extLst>
                </a:gridCol>
                <a:gridCol w="148413">
                  <a:extLst>
                    <a:ext uri="{9D8B030D-6E8A-4147-A177-3AD203B41FA5}">
                      <a16:colId xmlns:a16="http://schemas.microsoft.com/office/drawing/2014/main" val="426351892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be done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383260"/>
                  </a:ext>
                </a:extLst>
              </a:tr>
              <a:tr h="99060"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3362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execution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680429"/>
                  </a:ext>
                </a:extLst>
              </a:tr>
              <a:tr h="106680"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7959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986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82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FACF905-D567-2355-7FE7-FC2846500B09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5D9B4F-81BE-D8D9-86B9-880B9B0B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9E3B1B75-8D96-A896-5A6F-D0BD2C414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043" y="1780893"/>
            <a:ext cx="6245913" cy="4163942"/>
          </a:xfrm>
        </p:spPr>
      </p:pic>
      <p:sp>
        <p:nvSpPr>
          <p:cNvPr id="7" name="Marcador de Posição do Número do Diapositivo 4">
            <a:extLst>
              <a:ext uri="{FF2B5EF4-FFF2-40B4-BE49-F238E27FC236}">
                <a16:creationId xmlns:a16="http://schemas.microsoft.com/office/drawing/2014/main" id="{B37F2445-425F-469B-1522-5B7E960E1FAB}"/>
              </a:ext>
            </a:extLst>
          </p:cNvPr>
          <p:cNvSpPr txBox="1">
            <a:spLocks/>
          </p:cNvSpPr>
          <p:nvPr/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3CA29E-5D52-60F7-CF75-79231EB3396A}"/>
              </a:ext>
            </a:extLst>
          </p:cNvPr>
          <p:cNvSpPr txBox="1"/>
          <p:nvPr/>
        </p:nvSpPr>
        <p:spPr>
          <a:xfrm>
            <a:off x="9218956" y="1780893"/>
            <a:ext cx="658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endParaRPr lang="pt-PT" sz="1000" u="sng" dirty="0"/>
          </a:p>
        </p:txBody>
      </p:sp>
    </p:spTree>
    <p:extLst>
      <p:ext uri="{BB962C8B-B14F-4D97-AF65-F5344CB8AC3E}">
        <p14:creationId xmlns:p14="http://schemas.microsoft.com/office/powerpoint/2010/main" val="69064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0980E06-C32A-44EC-AA5F-93A7C02565A0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716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pt-P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  <a:br>
              <a:rPr lang="pt-PT" sz="53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071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Simulate the human ear (recognize ball hits) –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PT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Human</a:t>
            </a: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</a:t>
            </a: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</a:t>
            </a: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</a:t>
            </a:r>
            <a:endParaRPr lang="pt-PT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pt-P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P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</a:t>
            </a: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</a:t>
            </a: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(0.5 </a:t>
            </a:r>
            <a:r>
              <a:rPr lang="pt-P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seconds</a:t>
            </a: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pt-P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PT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= A + B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pt-P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classify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improve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q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general summary of the game (statistics)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Marcador de Posição do Número do Diapositivo 4">
            <a:extLst>
              <a:ext uri="{FF2B5EF4-FFF2-40B4-BE49-F238E27FC236}">
                <a16:creationId xmlns:a16="http://schemas.microsoft.com/office/drawing/2014/main" id="{99AA1544-9A07-4F9C-B248-9A2A934DB841}"/>
              </a:ext>
            </a:extLst>
          </p:cNvPr>
          <p:cNvSpPr txBox="1">
            <a:spLocks/>
          </p:cNvSpPr>
          <p:nvPr/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3DB27A14-A91E-20EC-9DDA-4892AB23C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773" y="1826201"/>
            <a:ext cx="1435601" cy="796310"/>
          </a:xfrm>
          <a:prstGeom prst="rect">
            <a:avLst/>
          </a:prstGeom>
        </p:spPr>
      </p:pic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AD602743-7E66-729E-714D-6D097D5CF071}"/>
              </a:ext>
            </a:extLst>
          </p:cNvPr>
          <p:cNvCxnSpPr>
            <a:cxnSpLocks/>
          </p:cNvCxnSpPr>
          <p:nvPr/>
        </p:nvCxnSpPr>
        <p:spPr>
          <a:xfrm flipH="1">
            <a:off x="8257696" y="2237735"/>
            <a:ext cx="11484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Imagem 49">
            <a:extLst>
              <a:ext uri="{FF2B5EF4-FFF2-40B4-BE49-F238E27FC236}">
                <a16:creationId xmlns:a16="http://schemas.microsoft.com/office/drawing/2014/main" id="{8D4297AB-A0E0-CE61-0BBC-B267CF063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467" y="3107550"/>
            <a:ext cx="2012251" cy="642899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510D1515-82E5-A625-6358-CC27A9A09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379" y="1848996"/>
            <a:ext cx="2069138" cy="639463"/>
          </a:xfrm>
          <a:prstGeom prst="rect">
            <a:avLst/>
          </a:prstGeom>
        </p:spPr>
      </p:pic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8625AE20-D8B2-FF51-FE8B-DCFC3A5DB0FC}"/>
              </a:ext>
            </a:extLst>
          </p:cNvPr>
          <p:cNvCxnSpPr>
            <a:cxnSpLocks/>
          </p:cNvCxnSpPr>
          <p:nvPr/>
        </p:nvCxnSpPr>
        <p:spPr>
          <a:xfrm>
            <a:off x="7431858" y="2788706"/>
            <a:ext cx="372409" cy="234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xão reta unidirecional 57">
            <a:extLst>
              <a:ext uri="{FF2B5EF4-FFF2-40B4-BE49-F238E27FC236}">
                <a16:creationId xmlns:a16="http://schemas.microsoft.com/office/drawing/2014/main" id="{2A592FD9-1670-F535-646E-DA638BCBEA3A}"/>
              </a:ext>
            </a:extLst>
          </p:cNvPr>
          <p:cNvCxnSpPr>
            <a:cxnSpLocks/>
          </p:cNvCxnSpPr>
          <p:nvPr/>
        </p:nvCxnSpPr>
        <p:spPr>
          <a:xfrm flipH="1">
            <a:off x="6366747" y="2833759"/>
            <a:ext cx="545382" cy="1685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xão reta unidirecional 59">
            <a:extLst>
              <a:ext uri="{FF2B5EF4-FFF2-40B4-BE49-F238E27FC236}">
                <a16:creationId xmlns:a16="http://schemas.microsoft.com/office/drawing/2014/main" id="{8F49E777-F036-7586-C9C6-B2B924251C3A}"/>
              </a:ext>
            </a:extLst>
          </p:cNvPr>
          <p:cNvCxnSpPr>
            <a:cxnSpLocks/>
          </p:cNvCxnSpPr>
          <p:nvPr/>
        </p:nvCxnSpPr>
        <p:spPr>
          <a:xfrm>
            <a:off x="8273036" y="4001294"/>
            <a:ext cx="79991" cy="338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Imagem 65">
            <a:extLst>
              <a:ext uri="{FF2B5EF4-FFF2-40B4-BE49-F238E27FC236}">
                <a16:creationId xmlns:a16="http://schemas.microsoft.com/office/drawing/2014/main" id="{7D19C3F2-C00D-00D4-616C-2392129F9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941" y="4340210"/>
            <a:ext cx="773208" cy="773208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89DA1650-69F6-8D68-7A36-9F773F3E6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1488" y="4622769"/>
            <a:ext cx="1860370" cy="332353"/>
          </a:xfrm>
          <a:prstGeom prst="rect">
            <a:avLst/>
          </a:prstGeom>
        </p:spPr>
      </p:pic>
      <p:sp>
        <p:nvSpPr>
          <p:cNvPr id="83" name="CaixaDeTexto 82">
            <a:extLst>
              <a:ext uri="{FF2B5EF4-FFF2-40B4-BE49-F238E27FC236}">
                <a16:creationId xmlns:a16="http://schemas.microsoft.com/office/drawing/2014/main" id="{BE77F4C9-58F7-32FF-303C-68D19277578D}"/>
              </a:ext>
            </a:extLst>
          </p:cNvPr>
          <p:cNvSpPr txBox="1"/>
          <p:nvPr/>
        </p:nvSpPr>
        <p:spPr>
          <a:xfrm>
            <a:off x="10414657" y="2910984"/>
            <a:ext cx="7280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 err="1"/>
              <a:t>Videos</a:t>
            </a:r>
            <a:endParaRPr lang="pt-PT" sz="1300" b="1" dirty="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27FACA4E-F95C-0FFD-66D9-CC5A8E6FE072}"/>
              </a:ext>
            </a:extLst>
          </p:cNvPr>
          <p:cNvSpPr txBox="1"/>
          <p:nvPr/>
        </p:nvSpPr>
        <p:spPr>
          <a:xfrm>
            <a:off x="6786416" y="2514915"/>
            <a:ext cx="7280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 err="1"/>
              <a:t>Audio</a:t>
            </a:r>
            <a:endParaRPr lang="pt-PT" sz="1300" b="1" dirty="0"/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96CAE657-6017-D860-B9ED-7A1486633720}"/>
              </a:ext>
            </a:extLst>
          </p:cNvPr>
          <p:cNvSpPr txBox="1"/>
          <p:nvPr/>
        </p:nvSpPr>
        <p:spPr>
          <a:xfrm>
            <a:off x="7528243" y="3694109"/>
            <a:ext cx="145890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 err="1"/>
              <a:t>Ball</a:t>
            </a:r>
            <a:r>
              <a:rPr lang="pt-PT" sz="1300" b="1" dirty="0"/>
              <a:t> hits </a:t>
            </a:r>
            <a:r>
              <a:rPr lang="pt-PT" sz="1300" b="1" dirty="0" err="1"/>
              <a:t>selection</a:t>
            </a:r>
            <a:endParaRPr lang="pt-PT" sz="1300" b="1" dirty="0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4ADB2E0-4D23-5BCE-AD52-36BD72899176}"/>
              </a:ext>
            </a:extLst>
          </p:cNvPr>
          <p:cNvSpPr txBox="1"/>
          <p:nvPr/>
        </p:nvSpPr>
        <p:spPr>
          <a:xfrm>
            <a:off x="7988454" y="5030615"/>
            <a:ext cx="13728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00" b="1" dirty="0" err="1"/>
              <a:t>Human</a:t>
            </a:r>
            <a:r>
              <a:rPr lang="pt-PT" sz="1300" b="1" dirty="0"/>
              <a:t> </a:t>
            </a:r>
            <a:r>
              <a:rPr lang="pt-PT" sz="1300" b="1" dirty="0" err="1"/>
              <a:t>ear</a:t>
            </a:r>
            <a:r>
              <a:rPr lang="pt-PT" sz="1300" b="1" dirty="0"/>
              <a:t> </a:t>
            </a:r>
            <a:r>
              <a:rPr lang="pt-PT" sz="1300" b="1" dirty="0" err="1"/>
              <a:t>audio</a:t>
            </a:r>
            <a:endParaRPr lang="pt-PT" sz="1300" b="1" dirty="0"/>
          </a:p>
          <a:p>
            <a:pPr algn="ctr"/>
            <a:r>
              <a:rPr lang="pt-PT" sz="1300" b="1" dirty="0" err="1"/>
              <a:t>annotattion</a:t>
            </a:r>
            <a:r>
              <a:rPr lang="pt-PT" sz="1300" b="1" dirty="0"/>
              <a:t> </a:t>
            </a:r>
          </a:p>
          <a:p>
            <a:pPr algn="ctr"/>
            <a:r>
              <a:rPr lang="pt-PT" sz="1300" b="1" dirty="0"/>
              <a:t>(A)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A642EE48-42B0-25A7-51FF-DCC472624A4E}"/>
              </a:ext>
            </a:extLst>
          </p:cNvPr>
          <p:cNvSpPr txBox="1"/>
          <p:nvPr/>
        </p:nvSpPr>
        <p:spPr>
          <a:xfrm>
            <a:off x="5959061" y="5058441"/>
            <a:ext cx="13280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00" b="1" dirty="0" err="1"/>
              <a:t>Audio</a:t>
            </a:r>
            <a:r>
              <a:rPr lang="pt-PT" sz="1300" b="1" dirty="0"/>
              <a:t> </a:t>
            </a:r>
            <a:r>
              <a:rPr lang="pt-PT" sz="1300" b="1" dirty="0" err="1"/>
              <a:t>features</a:t>
            </a:r>
            <a:r>
              <a:rPr lang="pt-PT" sz="1300" b="1" dirty="0"/>
              <a:t> </a:t>
            </a:r>
            <a:r>
              <a:rPr lang="pt-PT" sz="1300" b="1" dirty="0" err="1"/>
              <a:t>extraction</a:t>
            </a:r>
            <a:r>
              <a:rPr lang="pt-PT" sz="1300" b="1" dirty="0"/>
              <a:t> </a:t>
            </a:r>
          </a:p>
          <a:p>
            <a:pPr algn="ctr"/>
            <a:r>
              <a:rPr lang="pt-PT" sz="1300" b="1" dirty="0"/>
              <a:t>(B)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A6F7E688-FC84-2ED4-9C30-1C38B210CE22}"/>
              </a:ext>
            </a:extLst>
          </p:cNvPr>
          <p:cNvSpPr txBox="1"/>
          <p:nvPr/>
        </p:nvSpPr>
        <p:spPr>
          <a:xfrm>
            <a:off x="7585445" y="4623270"/>
            <a:ext cx="297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000" b="1" dirty="0"/>
              <a:t>+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AA95083A-263D-599C-A790-1AF54D582469}"/>
              </a:ext>
            </a:extLst>
          </p:cNvPr>
          <p:cNvSpPr txBox="1"/>
          <p:nvPr/>
        </p:nvSpPr>
        <p:spPr>
          <a:xfrm>
            <a:off x="9406132" y="4584367"/>
            <a:ext cx="297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000" b="1" dirty="0"/>
              <a:t>=</a:t>
            </a:r>
          </a:p>
        </p:txBody>
      </p:sp>
      <p:pic>
        <p:nvPicPr>
          <p:cNvPr id="94" name="Imagem 93">
            <a:extLst>
              <a:ext uri="{FF2B5EF4-FFF2-40B4-BE49-F238E27FC236}">
                <a16:creationId xmlns:a16="http://schemas.microsoft.com/office/drawing/2014/main" id="{29CF873C-8DF1-7832-AC6B-A0668D424C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873" y="4232048"/>
            <a:ext cx="781442" cy="781442"/>
          </a:xfrm>
          <a:prstGeom prst="rect">
            <a:avLst/>
          </a:prstGeom>
        </p:spPr>
      </p:pic>
      <p:sp>
        <p:nvSpPr>
          <p:cNvPr id="95" name="CaixaDeTexto 94">
            <a:extLst>
              <a:ext uri="{FF2B5EF4-FFF2-40B4-BE49-F238E27FC236}">
                <a16:creationId xmlns:a16="http://schemas.microsoft.com/office/drawing/2014/main" id="{B0DD04C4-9C31-1E70-C7E1-2C784D584F41}"/>
              </a:ext>
            </a:extLst>
          </p:cNvPr>
          <p:cNvSpPr txBox="1"/>
          <p:nvPr/>
        </p:nvSpPr>
        <p:spPr>
          <a:xfrm>
            <a:off x="9775554" y="4902729"/>
            <a:ext cx="161511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00" b="1" dirty="0" err="1"/>
              <a:t>Dataset</a:t>
            </a:r>
            <a:r>
              <a:rPr lang="pt-PT" sz="1300" b="1" dirty="0"/>
              <a:t> </a:t>
            </a:r>
            <a:r>
              <a:rPr lang="pt-PT" sz="1300" b="1" dirty="0" err="1"/>
              <a:t>with</a:t>
            </a:r>
            <a:r>
              <a:rPr lang="pt-PT" sz="1300" b="1" dirty="0"/>
              <a:t> </a:t>
            </a:r>
            <a:r>
              <a:rPr lang="pt-PT" sz="1300" b="1" dirty="0" err="1"/>
              <a:t>features</a:t>
            </a:r>
            <a:r>
              <a:rPr lang="pt-PT" sz="1300" b="1" dirty="0"/>
              <a:t> </a:t>
            </a:r>
            <a:r>
              <a:rPr lang="pt-PT" sz="1300" b="1" dirty="0" err="1"/>
              <a:t>and</a:t>
            </a:r>
            <a:r>
              <a:rPr lang="pt-PT" sz="1300" b="1" dirty="0"/>
              <a:t> </a:t>
            </a:r>
            <a:r>
              <a:rPr lang="pt-PT" sz="1300" b="1" dirty="0" err="1"/>
              <a:t>labels</a:t>
            </a:r>
            <a:r>
              <a:rPr lang="pt-PT" sz="1300" b="1" dirty="0"/>
              <a:t> </a:t>
            </a:r>
          </a:p>
          <a:p>
            <a:pPr algn="ctr"/>
            <a:r>
              <a:rPr lang="pt-PT" sz="1300" b="1" dirty="0"/>
              <a:t>(C)</a:t>
            </a:r>
          </a:p>
        </p:txBody>
      </p:sp>
      <p:pic>
        <p:nvPicPr>
          <p:cNvPr id="26" name="Imagem 25" descr="Uma imagem com texto&#10;&#10;Descrição gerada automaticamente">
            <a:extLst>
              <a:ext uri="{FF2B5EF4-FFF2-40B4-BE49-F238E27FC236}">
                <a16:creationId xmlns:a16="http://schemas.microsoft.com/office/drawing/2014/main" id="{4333AB37-1730-2CAE-95D7-A2424E4FF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173" y="1978601"/>
            <a:ext cx="1435601" cy="796310"/>
          </a:xfrm>
          <a:prstGeom prst="rect">
            <a:avLst/>
          </a:prstGeom>
        </p:spPr>
      </p:pic>
      <p:pic>
        <p:nvPicPr>
          <p:cNvPr id="27" name="Imagem 26" descr="Uma imagem com texto&#10;&#10;Descrição gerada automaticamente">
            <a:extLst>
              <a:ext uri="{FF2B5EF4-FFF2-40B4-BE49-F238E27FC236}">
                <a16:creationId xmlns:a16="http://schemas.microsoft.com/office/drawing/2014/main" id="{A5164A10-B5F8-951E-F89F-B08A2C41D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070" y="2141469"/>
            <a:ext cx="1435601" cy="79631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0CC28241-7C22-35DB-D82A-6A5AF80A7124}"/>
              </a:ext>
            </a:extLst>
          </p:cNvPr>
          <p:cNvSpPr txBox="1"/>
          <p:nvPr/>
        </p:nvSpPr>
        <p:spPr>
          <a:xfrm>
            <a:off x="8197748" y="1965780"/>
            <a:ext cx="13728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/>
              <a:t>(For </a:t>
            </a:r>
            <a:r>
              <a:rPr lang="pt-PT" sz="1300" b="1" dirty="0" err="1"/>
              <a:t>each</a:t>
            </a:r>
            <a:r>
              <a:rPr lang="pt-PT" sz="1300" b="1" dirty="0"/>
              <a:t> </a:t>
            </a:r>
            <a:r>
              <a:rPr lang="pt-PT" sz="1300" b="1" dirty="0" err="1"/>
              <a:t>video</a:t>
            </a:r>
            <a:r>
              <a:rPr lang="pt-PT" sz="13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3750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2C1256D-6E83-2B88-6D9C-9BE9ED3BDBBD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9077FC-FB23-45B1-B9AC-447CAA4F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Bibliografia</a:t>
            </a:r>
            <a:br>
              <a: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3202C39A-15F1-453F-BD01-458CE4046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880"/>
            <a:ext cx="10515600" cy="4724083"/>
          </a:xfrm>
        </p:spPr>
        <p:txBody>
          <a:bodyPr>
            <a:normAutofit/>
          </a:bodyPr>
          <a:lstStyle/>
          <a:p>
            <a:endParaRPr lang="pt-PT" sz="1800" dirty="0"/>
          </a:p>
          <a:p>
            <a:r>
              <a:rPr lang="pt-PT" sz="1800" dirty="0"/>
              <a:t>[1] - </a:t>
            </a:r>
            <a:r>
              <a:rPr lang="pt-PT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https://www.skipprichard.com/ask-questions-to-improve-your-leadership/</a:t>
            </a:r>
            <a:endParaRPr lang="pt-PT" sz="1800" dirty="0"/>
          </a:p>
          <a:p>
            <a:r>
              <a:rPr lang="pt-PT" sz="1800" dirty="0"/>
              <a:t>[2] - </a:t>
            </a:r>
            <a:r>
              <a:rPr lang="pt-PT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https://orangedatamining.com/</a:t>
            </a:r>
            <a:endParaRPr lang="pt-PT" sz="1800" dirty="0"/>
          </a:p>
          <a:p>
            <a:r>
              <a:rPr lang="pt-PT" sz="1800" dirty="0"/>
              <a:t>[3] - </a:t>
            </a:r>
            <a:r>
              <a:rPr lang="pt-PT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  <a:endParaRPr lang="pt-PT" sz="1800" dirty="0"/>
          </a:p>
          <a:p>
            <a:r>
              <a:rPr lang="pt-PT" sz="1800" dirty="0"/>
              <a:t>[4] - </a:t>
            </a:r>
            <a:r>
              <a:rPr lang="pt-PT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https://en.wikipedia.org/wiki/Python_(programming_language)</a:t>
            </a:r>
            <a:endParaRPr lang="pt-PT" sz="1800" dirty="0"/>
          </a:p>
          <a:p>
            <a:r>
              <a:rPr lang="pt-PT" sz="1800" dirty="0"/>
              <a:t>[5] - </a:t>
            </a:r>
            <a:r>
              <a:rPr lang="pt-PT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https://www.vectorstock.com/royalty-free-vector/uml-unified-modelling-language-class-diagram-vector-9300368</a:t>
            </a:r>
            <a:endParaRPr lang="pt-PT" sz="1800" dirty="0"/>
          </a:p>
          <a:p>
            <a:r>
              <a:rPr lang="pt-PT" sz="1800" dirty="0"/>
              <a:t>[6] - </a:t>
            </a:r>
            <a:r>
              <a:rPr lang="pt-PT" sz="1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https://www.vectorstock.com/royalty-free-vector/uml-unified-modelling-language-use-case-diagram-vector-9300340</a:t>
            </a:r>
            <a:endParaRPr lang="pt-PT" sz="1800" dirty="0"/>
          </a:p>
          <a:p>
            <a:r>
              <a:rPr lang="pt-PT" sz="1800" dirty="0"/>
              <a:t>[7] - </a:t>
            </a:r>
            <a:r>
              <a:rPr lang="pt-PT" sz="18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https://www.vectorstock.com/royalty-free-vector/uml-unified-modelling-language-sequence-diagram-vector-9300377</a:t>
            </a:r>
            <a:endParaRPr lang="pt-PT" sz="1800" dirty="0"/>
          </a:p>
          <a:p>
            <a:r>
              <a:rPr lang="pt-PT" sz="1800" dirty="0"/>
              <a:t>[8] - </a:t>
            </a:r>
            <a:r>
              <a:rPr lang="pt-PT" sz="18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https://www.gov.uk/government/news/say-thank-you-to-someone-at-companies-house</a:t>
            </a:r>
            <a:endParaRPr lang="pt-PT" sz="1800" dirty="0"/>
          </a:p>
          <a:p>
            <a:r>
              <a:rPr lang="pt-PT" sz="1800" dirty="0"/>
              <a:t>[9] - </a:t>
            </a:r>
            <a:r>
              <a:rPr lang="pt-PT" sz="18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https://logowik.com/content/uploads/images/adobe-audition-cc3560.jpg</a:t>
            </a:r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846E8C6-CAC3-4801-A5B7-84C8B98A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114" y="6459785"/>
            <a:ext cx="246036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Análise de Requisitos </a:t>
            </a:r>
            <a:fld id="{70D08643-7E98-4327-9CB8-2635619E9B6B}" type="slidenum">
              <a:rPr kumimoji="0" lang="pt-PT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pt-PT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637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2C1256D-6E83-2B88-6D9C-9BE9ED3BDBBD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9077FC-FB23-45B1-B9AC-447CAA4F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Bibliografia</a:t>
            </a:r>
            <a:br>
              <a: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3202C39A-15F1-453F-BD01-458CE4046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880"/>
            <a:ext cx="10515600" cy="4724083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1800" dirty="0"/>
              <a:t>[10] - </a:t>
            </a:r>
            <a:r>
              <a:rPr lang="pt-PT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https://upload.wikimedia.org/wikipedia/commons/thumb/2/2d/Tensorflow_logo.svg/1200px-Tensorflow_logo.svg.png</a:t>
            </a:r>
            <a:endParaRPr lang="pt-PT" sz="1800" dirty="0"/>
          </a:p>
          <a:p>
            <a:r>
              <a:rPr lang="pt-PT" sz="1800" dirty="0"/>
              <a:t>[11] - </a:t>
            </a:r>
            <a:r>
              <a:rPr lang="pt-PT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https://en.wikipedia.org/wiki/Onset_(audio)#:~:text=Onset%20refers%20to%20the%20beginning,necessarily%20include%20an%20initial%20transient</a:t>
            </a:r>
            <a:r>
              <a:rPr lang="pt-PT" sz="1800" dirty="0"/>
              <a:t>.</a:t>
            </a:r>
          </a:p>
          <a:p>
            <a:r>
              <a:rPr lang="pt-PT" sz="1800" dirty="0"/>
              <a:t>[12] - </a:t>
            </a:r>
            <a:r>
              <a:rPr lang="pt-PT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https://athina-b.medium.com/audio-signal-feature-extraction-for-analysis-507861717dc1</a:t>
            </a:r>
            <a:endParaRPr lang="pt-PT" sz="1800" dirty="0"/>
          </a:p>
          <a:p>
            <a:r>
              <a:rPr lang="pt-PT" sz="1800" dirty="0"/>
              <a:t>[13] - </a:t>
            </a:r>
            <a:r>
              <a:rPr lang="pt-PT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https://www.sciencedirect.com/topics/engineering/spectral-flux</a:t>
            </a:r>
            <a:endParaRPr lang="pt-PT" sz="1800" dirty="0"/>
          </a:p>
          <a:p>
            <a:r>
              <a:rPr lang="pt-PT" sz="1800" dirty="0"/>
              <a:t>[14] - </a:t>
            </a:r>
            <a:r>
              <a:rPr lang="pt-PT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https://towardsdatascience.com/a-gentle-introduction-to-neural-networks-series-part-1-2b90b87795bc</a:t>
            </a:r>
            <a:endParaRPr lang="pt-PT" sz="1800" dirty="0"/>
          </a:p>
          <a:p>
            <a:r>
              <a:rPr lang="pt-PT" sz="1800" dirty="0"/>
              <a:t>[15] - </a:t>
            </a:r>
            <a:r>
              <a:rPr lang="pt-PT" sz="1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https://bluecourts.pt/wp-content/uploads/2021/10/Captura-de-ecra%CC%83-2021-10-11-a%CC%80s-15.28.29-1024x568.png</a:t>
            </a:r>
            <a:endParaRPr lang="pt-PT" sz="1800" dirty="0"/>
          </a:p>
          <a:p>
            <a:r>
              <a:rPr lang="pt-PT" sz="1800" dirty="0"/>
              <a:t>[16] - </a:t>
            </a:r>
            <a:r>
              <a:rPr lang="pt-PT" sz="18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https://www.dreamstime.com/write-document-icon-website-design-desktop-envelopment-development-premium-pack-write-document-vector-thin-line-icon-image165365932</a:t>
            </a:r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846E8C6-CAC3-4801-A5B7-84C8B98A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114" y="6459785"/>
            <a:ext cx="246036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Análise de Requisitos </a:t>
            </a:r>
            <a:fld id="{70D08643-7E98-4327-9CB8-2635619E9B6B}" type="slidenum">
              <a:rPr kumimoji="0" lang="pt-PT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pt-PT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996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2C1256D-6E83-2B88-6D9C-9BE9ED3BDBBD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9077FC-FB23-45B1-B9AC-447CAA4F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Bibliografia</a:t>
            </a:r>
            <a:br>
              <a: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3202C39A-15F1-453F-BD01-458CE4046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880"/>
            <a:ext cx="10515600" cy="4724083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sz="1800" dirty="0"/>
              <a:t>[17] - </a:t>
            </a:r>
            <a:r>
              <a:rPr lang="pt-PT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https://static.thenounproject.com/png/2200230-200.png</a:t>
            </a:r>
            <a:endParaRPr lang="pt-PT" sz="1800" dirty="0"/>
          </a:p>
          <a:p>
            <a:r>
              <a:rPr lang="pt-PT" sz="1800" dirty="0"/>
              <a:t>[18] - </a:t>
            </a:r>
            <a:r>
              <a:rPr lang="pt-PT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https://thumb1.shutterstock.com/image-photo/stock-vector-ear-icon-on-white-background-vector-illustration-250nw-308905124.jpg</a:t>
            </a:r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846E8C6-CAC3-4801-A5B7-84C8B98A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114" y="6459785"/>
            <a:ext cx="246036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Análise de Requisitos </a:t>
            </a:r>
            <a:fld id="{70D08643-7E98-4327-9CB8-2635619E9B6B}" type="slidenum">
              <a:rPr kumimoji="0" lang="pt-PT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pt-PT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66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937EA3-09E4-4617-9B3C-5707D2E2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4" y="851517"/>
            <a:ext cx="736918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Related </a:t>
            </a:r>
            <a:br>
              <a:rPr lang="en-US" sz="6000" dirty="0"/>
            </a:br>
            <a:r>
              <a:rPr lang="en-US" sz="6000" dirty="0"/>
              <a:t>Research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9455C6-ABF6-4D01-8F75-7356E022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Gráfico 3" descr="Lupa com preenchimento sólido">
            <a:extLst>
              <a:ext uri="{FF2B5EF4-FFF2-40B4-BE49-F238E27FC236}">
                <a16:creationId xmlns:a16="http://schemas.microsoft.com/office/drawing/2014/main" id="{5D909400-F0EB-3E43-79A8-96892ADBF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9649" y="2780672"/>
            <a:ext cx="1913778" cy="191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5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2FFB28D-A527-45B3-9B7A-DC8999490304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PT" sz="4800" dirty="0"/>
            </a:br>
            <a:r>
              <a:rPr lang="pt-PT" sz="4000" dirty="0" err="1">
                <a:solidFill>
                  <a:schemeClr val="bg1"/>
                </a:solidFill>
                <a:latin typeface="+mn-lt"/>
              </a:rPr>
              <a:t>Papers</a:t>
            </a:r>
            <a:br>
              <a:rPr lang="pt-PT" sz="4800" dirty="0"/>
            </a:br>
            <a:endParaRPr lang="pt-PT" sz="4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sz="1800" i="1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sz="2000" dirty="0"/>
              <a:t> </a:t>
            </a:r>
            <a:r>
              <a:rPr lang="en-US" sz="2000" b="1" i="1" dirty="0"/>
              <a:t>Detection of Tennis Events from Acoustic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i="1" dirty="0"/>
              <a:t>Authors: </a:t>
            </a:r>
            <a:r>
              <a:rPr lang="pt-PT" sz="1200" dirty="0"/>
              <a:t>Aaron </a:t>
            </a:r>
            <a:r>
              <a:rPr lang="pt-PT" sz="1200" dirty="0" err="1"/>
              <a:t>Baughman</a:t>
            </a:r>
            <a:r>
              <a:rPr lang="en-US" sz="1200" i="1" dirty="0"/>
              <a:t>, </a:t>
            </a:r>
            <a:r>
              <a:rPr lang="pt-PT" sz="1200" dirty="0"/>
              <a:t>Eduardo </a:t>
            </a:r>
            <a:r>
              <a:rPr lang="pt-PT" sz="1200" dirty="0" err="1"/>
              <a:t>Morales</a:t>
            </a:r>
            <a:r>
              <a:rPr lang="en-US" sz="1200" i="1" dirty="0"/>
              <a:t>, </a:t>
            </a:r>
            <a:r>
              <a:rPr lang="pt-PT" sz="1200" dirty="0" err="1"/>
              <a:t>Gary</a:t>
            </a:r>
            <a:r>
              <a:rPr lang="pt-PT" sz="1200" dirty="0"/>
              <a:t> </a:t>
            </a:r>
            <a:r>
              <a:rPr lang="pt-PT" sz="1200" dirty="0" err="1"/>
              <a:t>Reiss</a:t>
            </a:r>
            <a:r>
              <a:rPr lang="en-US" sz="1200" i="1" dirty="0"/>
              <a:t>, </a:t>
            </a:r>
            <a:r>
              <a:rPr lang="pt-PT" sz="1200" dirty="0"/>
              <a:t>Nancy Greco</a:t>
            </a:r>
            <a:r>
              <a:rPr lang="en-US" sz="1200" i="1" dirty="0"/>
              <a:t>, </a:t>
            </a:r>
            <a:r>
              <a:rPr lang="pt-PT" sz="1200" dirty="0"/>
              <a:t>Stephen </a:t>
            </a:r>
            <a:r>
              <a:rPr lang="pt-PT" sz="1200" dirty="0" err="1"/>
              <a:t>Hammer</a:t>
            </a:r>
            <a:r>
              <a:rPr lang="en-US" sz="1200" i="1" dirty="0"/>
              <a:t>, </a:t>
            </a:r>
            <a:r>
              <a:rPr lang="pt-PT" sz="1200" dirty="0" err="1"/>
              <a:t>Shiqiang</a:t>
            </a:r>
            <a:r>
              <a:rPr lang="pt-PT" sz="1200" dirty="0"/>
              <a:t> Wang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1200" dirty="0"/>
              <a:t>Date: </a:t>
            </a:r>
            <a:r>
              <a:rPr lang="pt-PT" sz="1200" dirty="0" err="1"/>
              <a:t>October</a:t>
            </a:r>
            <a:r>
              <a:rPr lang="pt-PT" sz="1200" dirty="0"/>
              <a:t>, 2019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Link: </a:t>
            </a: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https://shiqiang.wang/papers/AB_MMSports2019.pdf</a:t>
            </a:r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b="1" i="1" dirty="0"/>
              <a:t>Automatic annotation of tennis games: An integration of audio, vision, and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i="1" dirty="0"/>
              <a:t>Authors</a:t>
            </a:r>
            <a:r>
              <a:rPr lang="en-US" sz="1200" dirty="0"/>
              <a:t>: Fei Yan,  Josef </a:t>
            </a:r>
            <a:r>
              <a:rPr lang="en-US" sz="1200" dirty="0" err="1"/>
              <a:t>Kittler</a:t>
            </a:r>
            <a:r>
              <a:rPr lang="en-US" sz="1200" dirty="0"/>
              <a:t>, David Windridge, William Christmas, Krystian </a:t>
            </a:r>
            <a:r>
              <a:rPr lang="en-US" sz="1200" dirty="0" err="1"/>
              <a:t>Mikolajczyk</a:t>
            </a:r>
            <a:r>
              <a:rPr lang="en-US" sz="1200" dirty="0"/>
              <a:t>, Stephen Cox, </a:t>
            </a:r>
            <a:r>
              <a:rPr lang="en-US" sz="1200" dirty="0" err="1"/>
              <a:t>Qiang</a:t>
            </a:r>
            <a:r>
              <a:rPr lang="en-US" sz="1200" dirty="0"/>
              <a:t> Huang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1200" dirty="0"/>
              <a:t>Date: 2014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Link: </a:t>
            </a:r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https://www.academia.edu/14129713/Automatic_annotation_of_tennis_games_An_integration_of_audio_vision_and_learning</a:t>
            </a:r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endParaRPr lang="pt-PT" sz="1800" i="1" dirty="0"/>
          </a:p>
        </p:txBody>
      </p:sp>
      <p:sp>
        <p:nvSpPr>
          <p:cNvPr id="22" name="Marcador de Posição do Número do Diapositivo 4">
            <a:extLst>
              <a:ext uri="{FF2B5EF4-FFF2-40B4-BE49-F238E27FC236}">
                <a16:creationId xmlns:a16="http://schemas.microsoft.com/office/drawing/2014/main" id="{F036231B-2B53-48C3-A07D-7A27AAD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7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937EA3-09E4-4617-9B3C-5707D2E2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4" y="851517"/>
            <a:ext cx="736918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Tecnologies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dirty="0"/>
              <a:t>and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dirty="0"/>
              <a:t>Version Control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9455C6-ABF6-4D01-8F75-7356E022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F0F5DAC-4845-30A6-6ADF-1D4F24CF7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544" y="3429000"/>
            <a:ext cx="1689091" cy="168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4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B464DF6-FE88-BED2-4258-22E13DB7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pt-PT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sz="1800" dirty="0"/>
              <a:t> Adobe </a:t>
            </a:r>
            <a:r>
              <a:rPr lang="pt-PT" sz="1800" dirty="0" err="1"/>
              <a:t>Audition</a:t>
            </a:r>
            <a:endParaRPr lang="pt-PT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sz="1800" dirty="0"/>
              <a:t> </a:t>
            </a:r>
            <a:r>
              <a:rPr lang="pt-PT" sz="1800" dirty="0" err="1"/>
              <a:t>Git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Github</a:t>
            </a:r>
            <a:endParaRPr lang="pt-PT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sz="1800" dirty="0"/>
              <a:t> Orange Data </a:t>
            </a:r>
            <a:r>
              <a:rPr lang="pt-PT" sz="1800" dirty="0" err="1"/>
              <a:t>Mining</a:t>
            </a:r>
            <a:endParaRPr lang="pt-PT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sz="1800" dirty="0"/>
              <a:t> Python </a:t>
            </a:r>
            <a:r>
              <a:rPr lang="pt-PT" sz="1800" dirty="0" err="1"/>
              <a:t>libraries</a:t>
            </a:r>
            <a:endParaRPr lang="pt-PT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1400" dirty="0" err="1"/>
              <a:t>Tensorflow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1400" dirty="0" err="1"/>
              <a:t>Librosa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1400" dirty="0" err="1"/>
              <a:t>Sklearn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1400" dirty="0"/>
              <a:t>…</a:t>
            </a:r>
          </a:p>
          <a:p>
            <a:endParaRPr lang="pt-PT" sz="2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EB9626-B304-438E-B27F-AB51C6881F10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B80C2C-238D-473B-9007-9B3884D2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br>
              <a:rPr lang="pt-PT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000" dirty="0">
              <a:solidFill>
                <a:schemeClr val="bg1"/>
              </a:solidFill>
            </a:endParaRPr>
          </a:p>
        </p:txBody>
      </p:sp>
      <p:sp>
        <p:nvSpPr>
          <p:cNvPr id="13" name="Marcador de Posição do Número do Diapositivo 4">
            <a:extLst>
              <a:ext uri="{FF2B5EF4-FFF2-40B4-BE49-F238E27FC236}">
                <a16:creationId xmlns:a16="http://schemas.microsoft.com/office/drawing/2014/main" id="{165070BD-E048-46D1-AC73-3EF96FD3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4" name="Marcador de Posição de Conteúdo 4">
            <a:extLst>
              <a:ext uri="{FF2B5EF4-FFF2-40B4-BE49-F238E27FC236}">
                <a16:creationId xmlns:a16="http://schemas.microsoft.com/office/drawing/2014/main" id="{3A25EC52-6D77-749C-F219-46E8F9C51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25" y="3429000"/>
            <a:ext cx="1186604" cy="890639"/>
          </a:xfrm>
          <a:prstGeom prst="rect">
            <a:avLst/>
          </a:prstGeom>
        </p:spPr>
      </p:pic>
      <p:pic>
        <p:nvPicPr>
          <p:cNvPr id="15" name="Imagem 14" descr="Uma imagem com texto&#10;&#10;Descrição gerada automaticamente">
            <a:extLst>
              <a:ext uri="{FF2B5EF4-FFF2-40B4-BE49-F238E27FC236}">
                <a16:creationId xmlns:a16="http://schemas.microsoft.com/office/drawing/2014/main" id="{ED44E939-AAA4-784F-140C-0F1966A61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773" y="5290661"/>
            <a:ext cx="1903255" cy="78033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1A54AD3-93C0-790B-7D9B-40063B31C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004" y="3521421"/>
            <a:ext cx="1721743" cy="72000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FA40503-AA29-5ABA-5598-AF2C50DAF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553" y="2055813"/>
            <a:ext cx="2441075" cy="161721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4857329-9764-B73C-0179-FDAF52A6D6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87" y="5018437"/>
            <a:ext cx="982761" cy="9827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1D3826B-0C33-AF89-90F5-0FB9C5C4CB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31" y="4241422"/>
            <a:ext cx="1125230" cy="12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6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E12E1416-316C-4AB5-9B4F-8F60CF100A3B}"/>
              </a:ext>
            </a:extLst>
          </p:cNvPr>
          <p:cNvSpPr/>
          <p:nvPr/>
        </p:nvSpPr>
        <p:spPr>
          <a:xfrm>
            <a:off x="0" y="0"/>
            <a:ext cx="12192000" cy="1542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Control</a:t>
            </a:r>
            <a:br>
              <a: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2000" dirty="0"/>
              <a:t> </a:t>
            </a:r>
            <a:r>
              <a:rPr lang="pt-PT" sz="2000" i="1" dirty="0" err="1"/>
              <a:t>Git</a:t>
            </a:r>
            <a:r>
              <a:rPr lang="pt-PT" sz="2000" i="1" dirty="0"/>
              <a:t> </a:t>
            </a:r>
            <a:r>
              <a:rPr lang="pt-PT" sz="2000" i="1" dirty="0" err="1"/>
              <a:t>Repository</a:t>
            </a:r>
            <a:r>
              <a:rPr lang="pt-PT" sz="2000" i="1" dirty="0"/>
              <a:t>: </a:t>
            </a:r>
            <a:r>
              <a:rPr lang="pt-PT" sz="2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https://github.com/carina-haaf/prj_final_47_2122_leim.git</a:t>
            </a:r>
            <a:endParaRPr lang="pt-PT" sz="2000" b="1" dirty="0"/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pt-PT" sz="2000" i="1" dirty="0"/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pt-PT" sz="2000" i="1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PT" sz="2000" i="1" dirty="0"/>
          </a:p>
        </p:txBody>
      </p:sp>
      <p:sp>
        <p:nvSpPr>
          <p:cNvPr id="26" name="Marcador de Posição do Número do Diapositivo 4">
            <a:extLst>
              <a:ext uri="{FF2B5EF4-FFF2-40B4-BE49-F238E27FC236}">
                <a16:creationId xmlns:a16="http://schemas.microsoft.com/office/drawing/2014/main" id="{ED045232-42EA-4B73-B9E7-5D42D919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A2F67A-53FE-B462-9151-124ACA6D4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34" y="2420014"/>
            <a:ext cx="6006536" cy="407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937EA3-09E4-4617-9B3C-5707D2E2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Analysis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9455C6-ABF6-4D01-8F75-7356E022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0D08643-7E98-4327-9CB8-2635619E9B6B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Gráfico 7" descr="Lupa com preenchimento sólido">
            <a:extLst>
              <a:ext uri="{FF2B5EF4-FFF2-40B4-BE49-F238E27FC236}">
                <a16:creationId xmlns:a16="http://schemas.microsoft.com/office/drawing/2014/main" id="{035D3E69-0584-A50E-E0D3-D55F10B6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2836" y="2638557"/>
            <a:ext cx="1982604" cy="198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24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1549</Words>
  <Application>Microsoft Office PowerPoint</Application>
  <PresentationFormat>Ecrã Panorâmico</PresentationFormat>
  <Paragraphs>360</Paragraphs>
  <Slides>32</Slides>
  <Notes>12</Notes>
  <HiddenSlides>0</HiddenSlides>
  <MMClips>4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(corpo)</vt:lpstr>
      <vt:lpstr>Calibri Light</vt:lpstr>
      <vt:lpstr>Courier New</vt:lpstr>
      <vt:lpstr>Wingdings</vt:lpstr>
      <vt:lpstr>Tema do Office</vt:lpstr>
      <vt:lpstr>Department of Electronics, Telecommunications and Computer Engineering  Degree in Informatics and Multimedia Engineering Academic Year 2021/22</vt:lpstr>
      <vt:lpstr> Contents  </vt:lpstr>
      <vt:lpstr> Objectives  </vt:lpstr>
      <vt:lpstr>Related  Research</vt:lpstr>
      <vt:lpstr> Papers </vt:lpstr>
      <vt:lpstr>Tecnologies and  Version Control</vt:lpstr>
      <vt:lpstr>Technologies </vt:lpstr>
      <vt:lpstr> Version Control </vt:lpstr>
      <vt:lpstr>Requirements Analysis</vt:lpstr>
      <vt:lpstr> Clients POV </vt:lpstr>
      <vt:lpstr> Functional Requirements </vt:lpstr>
      <vt:lpstr> Functional Requirements </vt:lpstr>
      <vt:lpstr>Dataset Construction</vt:lpstr>
      <vt:lpstr> Human ear audio annotation </vt:lpstr>
      <vt:lpstr> Features </vt:lpstr>
      <vt:lpstr> Features extraction with fixed audio length </vt:lpstr>
      <vt:lpstr> Features extraction with fixed audio length </vt:lpstr>
      <vt:lpstr> Combining datasets </vt:lpstr>
      <vt:lpstr> Dataset </vt:lpstr>
      <vt:lpstr> Exploring Classification Models (I) </vt:lpstr>
      <vt:lpstr> Exploring Classification Models (II) </vt:lpstr>
      <vt:lpstr>Neural Network Model</vt:lpstr>
      <vt:lpstr> Neural Network (I) </vt:lpstr>
      <vt:lpstr> Neural Network (II) </vt:lpstr>
      <vt:lpstr> Classification process </vt:lpstr>
      <vt:lpstr> Some Results </vt:lpstr>
      <vt:lpstr>Planning </vt:lpstr>
      <vt:lpstr> Schedule </vt:lpstr>
      <vt:lpstr>Apresentação do PowerPoint</vt:lpstr>
      <vt:lpstr> Bibliografia </vt:lpstr>
      <vt:lpstr> Bibliografia </vt:lpstr>
      <vt:lpstr> Bibliografia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Departamento de Engenharia de Eletrónica e Telecomunicações e de Computadores  Licenciatura em Engenharia Informática e Multimédia Ano Letivo 2021/22SV</dc:title>
  <dc:creator>CARINA HERMÍNIA AGUIAR AFONSO FERNANDES</dc:creator>
  <cp:lastModifiedBy>CARINA HERMÍNIA AGUIAR AFONSO FERNANDES</cp:lastModifiedBy>
  <cp:revision>707</cp:revision>
  <dcterms:created xsi:type="dcterms:W3CDTF">2022-03-19T20:39:40Z</dcterms:created>
  <dcterms:modified xsi:type="dcterms:W3CDTF">2022-05-30T05:35:04Z</dcterms:modified>
</cp:coreProperties>
</file>