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Open Sans" panose="020B0604020202020204" charset="0"/>
      <p:regular r:id="rId26"/>
      <p:bold r:id="rId27"/>
      <p:italic r:id="rId28"/>
      <p:boldItalic r:id="rId29"/>
    </p:embeddedFont>
    <p:embeddedFont>
      <p:font typeface="Corbel" panose="020B05030202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4562E6A4-69FD-4D5D-B8BD-A33A97356966}">
  <a:tblStyle styleId="{4562E6A4-69FD-4D5D-B8BD-A33A97356966}"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E4D69DB-5C8C-4913-8429-48856A8DB82C}" styleName="Table_1">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4290262-C876-4373-951B-EBB004C4DB23}"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67" autoAdjust="0"/>
  </p:normalViewPr>
  <p:slideViewPr>
    <p:cSldViewPr snapToGrid="0">
      <p:cViewPr varScale="1">
        <p:scale>
          <a:sx n="57" d="100"/>
          <a:sy n="57" d="100"/>
        </p:scale>
        <p:origin x="9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09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5"/>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ts val="300"/>
              <a:buFont typeface="Calibri"/>
              <a:buNone/>
            </a:pPr>
            <a:r>
              <a:rPr lang="en-US" sz="1200" b="0" i="0" u="none" strike="noStrike" cap="none">
                <a:solidFill>
                  <a:schemeClr val="dk1"/>
                </a:solidFill>
                <a:latin typeface="Calibri"/>
                <a:ea typeface="Calibri"/>
                <a:cs typeface="Calibri"/>
                <a:sym typeface="Calibri"/>
              </a:rPr>
              <a:t>SARAH:</a:t>
            </a:r>
          </a:p>
          <a:p>
            <a:pPr marL="0" marR="0" lvl="0" indent="-1905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a:p>
            <a:pPr marL="0" marR="0" lvl="0" indent="-19050" algn="l" rtl="0">
              <a:lnSpc>
                <a:spcPct val="115000"/>
              </a:lnSpc>
              <a:spcBef>
                <a:spcPts val="400"/>
              </a:spcBef>
              <a:spcAft>
                <a:spcPts val="0"/>
              </a:spcAft>
              <a:buClr>
                <a:schemeClr val="dk1"/>
              </a:buClr>
              <a:buSzPts val="300"/>
              <a:buFont typeface="Arial"/>
              <a:buNone/>
            </a:pPr>
            <a:r>
              <a:rPr lang="en-US" sz="1200" b="0" i="0" u="none" strike="noStrike" cap="none">
                <a:solidFill>
                  <a:schemeClr val="dk1"/>
                </a:solidFill>
                <a:latin typeface="Arial"/>
                <a:ea typeface="Arial"/>
                <a:cs typeface="Arial"/>
                <a:sym typeface="Arial"/>
              </a:rPr>
              <a:t>Thank you and welcome.</a:t>
            </a:r>
          </a:p>
          <a:p>
            <a:pPr marL="0" marR="0" lvl="0" indent="-19050" algn="l" rtl="0">
              <a:lnSpc>
                <a:spcPct val="115000"/>
              </a:lnSpc>
              <a:spcBef>
                <a:spcPts val="400"/>
              </a:spcBef>
              <a:spcAft>
                <a:spcPts val="0"/>
              </a:spcAft>
              <a:buClr>
                <a:schemeClr val="dk1"/>
              </a:buClr>
              <a:buSzPts val="300"/>
              <a:buFont typeface="Arial"/>
              <a:buNone/>
            </a:pPr>
            <a:r>
              <a:rPr lang="en-US" sz="1200" b="0" i="0" u="none" strike="noStrike" cap="none">
                <a:solidFill>
                  <a:schemeClr val="dk1"/>
                </a:solidFill>
                <a:latin typeface="Arial"/>
                <a:ea typeface="Arial"/>
                <a:cs typeface="Arial"/>
                <a:sym typeface="Arial"/>
              </a:rPr>
              <a:t>Introductions</a:t>
            </a:r>
          </a:p>
          <a:p>
            <a:pPr marL="0" marR="0" lvl="0" indent="-19050" algn="l" rtl="0">
              <a:lnSpc>
                <a:spcPct val="115000"/>
              </a:lnSpc>
              <a:spcBef>
                <a:spcPts val="40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19050" algn="l" rtl="0">
              <a:lnSpc>
                <a:spcPct val="115000"/>
              </a:lnSpc>
              <a:spcBef>
                <a:spcPts val="400"/>
              </a:spcBef>
              <a:spcAft>
                <a:spcPts val="0"/>
              </a:spcAft>
              <a:buClr>
                <a:schemeClr val="dk1"/>
              </a:buClr>
              <a:buSzPts val="300"/>
              <a:buFont typeface="Arial"/>
              <a:buNone/>
            </a:pPr>
            <a:r>
              <a:rPr lang="en-US" sz="1200" b="0" i="0" u="none" strike="noStrike" cap="none">
                <a:solidFill>
                  <a:schemeClr val="dk1"/>
                </a:solidFill>
                <a:latin typeface="Arial"/>
                <a:ea typeface="Arial"/>
                <a:cs typeface="Arial"/>
                <a:sym typeface="Arial"/>
              </a:rPr>
              <a:t>We are Team Bond, Treasury Bond from the University of Washington School of Business.</a:t>
            </a:r>
          </a:p>
          <a:p>
            <a:pPr marL="0" marR="0" lvl="0" indent="-19050" algn="l" rtl="0">
              <a:lnSpc>
                <a:spcPct val="115000"/>
              </a:lnSpc>
              <a:spcBef>
                <a:spcPts val="40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19050" algn="l" rtl="0">
              <a:lnSpc>
                <a:spcPct val="115000"/>
              </a:lnSpc>
              <a:spcBef>
                <a:spcPts val="400"/>
              </a:spcBef>
              <a:spcAft>
                <a:spcPts val="0"/>
              </a:spcAft>
              <a:buClr>
                <a:schemeClr val="dk1"/>
              </a:buClr>
              <a:buSzPts val="300"/>
              <a:buFont typeface="Arial"/>
              <a:buNone/>
            </a:pPr>
            <a:r>
              <a:rPr lang="en-US" sz="1200" b="0" i="0" u="none" strike="noStrike" cap="none">
                <a:solidFill>
                  <a:schemeClr val="dk1"/>
                </a:solidFill>
                <a:latin typeface="Calibri"/>
                <a:ea typeface="Calibri"/>
                <a:cs typeface="Calibri"/>
                <a:sym typeface="Calibri"/>
              </a:rPr>
              <a:t>In 10 years, you have brought this company so far, this innovative pathway that’s holds the promise to potentially to effect change in the lives of millions. In this time you’ve come so far, raising substantial capital and progressing your research to see the diverse set of potential applications for both the delivery system and synfusion therapies.</a:t>
            </a:r>
          </a:p>
          <a:p>
            <a:pPr marL="0" marR="0" lvl="0" indent="-19050" algn="l" rtl="0">
              <a:lnSpc>
                <a:spcPct val="115000"/>
              </a:lnSpc>
              <a:spcBef>
                <a:spcPts val="400"/>
              </a:spcBef>
              <a:spcAft>
                <a:spcPts val="0"/>
              </a:spcAft>
              <a:buClr>
                <a:schemeClr val="dk1"/>
              </a:buClr>
              <a:buSzPts val="300"/>
              <a:buFont typeface="Arial"/>
              <a:buNone/>
            </a:pPr>
            <a:endParaRPr sz="1200" b="0" i="0" u="none" strike="noStrike" cap="none">
              <a:solidFill>
                <a:schemeClr val="dk1"/>
              </a:solidFill>
              <a:latin typeface="Calibri"/>
              <a:ea typeface="Calibri"/>
              <a:cs typeface="Calibri"/>
              <a:sym typeface="Calibri"/>
            </a:endParaRPr>
          </a:p>
          <a:p>
            <a:pPr marL="0" marR="0" lvl="0" indent="-19050" algn="l" rtl="0">
              <a:lnSpc>
                <a:spcPct val="115000"/>
              </a:lnSpc>
              <a:spcBef>
                <a:spcPts val="400"/>
              </a:spcBef>
              <a:spcAft>
                <a:spcPts val="0"/>
              </a:spcAft>
              <a:buClr>
                <a:schemeClr val="dk1"/>
              </a:buClr>
              <a:buSzPts val="300"/>
              <a:buFont typeface="Arial"/>
              <a:buNone/>
            </a:pPr>
            <a:r>
              <a:rPr lang="en-US" sz="1200" b="0" i="0" u="none" strike="noStrike" cap="none">
                <a:solidFill>
                  <a:schemeClr val="dk1"/>
                </a:solidFill>
                <a:latin typeface="Calibri"/>
                <a:ea typeface="Calibri"/>
                <a:cs typeface="Calibri"/>
                <a:sym typeface="Calibri"/>
              </a:rPr>
              <a:t>And now you have an acquisition offer from a major pharmaceutical company, you’ve asked us to advise you on two questions:</a:t>
            </a:r>
          </a:p>
          <a:p>
            <a:pPr marL="0" marR="0" lvl="0" indent="-19050" algn="l" rtl="0">
              <a:lnSpc>
                <a:spcPct val="115000"/>
              </a:lnSpc>
              <a:spcBef>
                <a:spcPts val="40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1905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a:p>
            <a:pPr marL="0" marR="0" lvl="0" indent="-1905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a:p>
            <a:pPr marL="0" marR="0" lvl="0" indent="-19050" algn="l" rtl="0">
              <a:spcBef>
                <a:spcPts val="0"/>
              </a:spcBef>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81" name="Shape 81"/>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ts val="300"/>
              <a:buFont typeface="Calibri"/>
              <a:buNone/>
            </a:pPr>
            <a:r>
              <a:rPr lang="en-US" sz="1200" b="0" i="0" u="none" strike="noStrike" cap="none">
                <a:solidFill>
                  <a:schemeClr val="dk1"/>
                </a:solidFill>
                <a:latin typeface="Calibri"/>
                <a:ea typeface="Calibri"/>
                <a:cs typeface="Calibri"/>
                <a:sym typeface="Calibri"/>
              </a:rPr>
              <a:t>AJDIN</a:t>
            </a:r>
          </a:p>
          <a:p>
            <a:pPr marL="0" marR="0" lvl="0" indent="-1905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a:p>
            <a:pPr marL="0" marR="0" lvl="0" indent="-19050" algn="l" rtl="0">
              <a:spcBef>
                <a:spcPts val="0"/>
              </a:spcBef>
              <a:spcAft>
                <a:spcPts val="0"/>
              </a:spcAft>
              <a:buClr>
                <a:schemeClr val="dk1"/>
              </a:buClr>
              <a:buSzPts val="300"/>
              <a:buFont typeface="Calibri"/>
              <a:buNone/>
            </a:pPr>
            <a:r>
              <a:rPr lang="en-US" sz="1200" b="0" i="0" u="none" strike="noStrike" cap="none">
                <a:solidFill>
                  <a:schemeClr val="dk1"/>
                </a:solidFill>
                <a:latin typeface="Calibri"/>
                <a:ea typeface="Calibri"/>
                <a:cs typeface="Calibri"/>
                <a:sym typeface="Calibri"/>
              </a:rPr>
              <a:t>adding sensitivity graph</a:t>
            </a:r>
          </a:p>
          <a:p>
            <a:pPr marL="0" marR="0" lvl="0" indent="-19050" algn="l" rtl="0">
              <a:spcBef>
                <a:spcPts val="0"/>
              </a:spcBef>
              <a:spcAft>
                <a:spcPts val="0"/>
              </a:spcAft>
              <a:buClr>
                <a:schemeClr val="dk1"/>
              </a:buClr>
              <a:buSzPts val="300"/>
              <a:buFont typeface="Calibri"/>
              <a:buNone/>
            </a:pPr>
            <a:r>
              <a:rPr lang="en-US" sz="1200" b="0" i="0" u="none" strike="noStrike" cap="none">
                <a:solidFill>
                  <a:schemeClr val="dk1"/>
                </a:solidFill>
                <a:latin typeface="Calibri"/>
                <a:ea typeface="Calibri"/>
                <a:cs typeface="Calibri"/>
                <a:sym typeface="Calibri"/>
              </a:rPr>
              <a:t>financial multiples (accounting ratios) for syntonix not available we’re limited to the information in the case e.g. employees no. ect</a:t>
            </a:r>
          </a:p>
          <a:p>
            <a:pPr marL="0" marR="0" lvl="0" indent="-19050" algn="l" rtl="0">
              <a:spcBef>
                <a:spcPts val="0"/>
              </a:spcBef>
              <a:spcAft>
                <a:spcPts val="0"/>
              </a:spcAft>
              <a:buClr>
                <a:schemeClr val="dk1"/>
              </a:buClr>
              <a:buSzPts val="300"/>
              <a:buFont typeface="Calibri"/>
              <a:buNone/>
            </a:pPr>
            <a:r>
              <a:rPr lang="en-US" sz="1200" b="0" i="0" u="none" strike="noStrike" cap="none">
                <a:solidFill>
                  <a:schemeClr val="dk1"/>
                </a:solidFill>
                <a:latin typeface="Calibri"/>
                <a:ea typeface="Calibri"/>
                <a:cs typeface="Calibri"/>
                <a:sym typeface="Calibri"/>
              </a:rPr>
              <a:t>spread from success to failure very large</a:t>
            </a:r>
          </a:p>
          <a:p>
            <a:pPr marL="0" marR="0" lvl="0" indent="-1905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a:p>
            <a:pPr marL="0" marR="0" lvl="0" indent="-19050" algn="l" rtl="0">
              <a:spcBef>
                <a:spcPts val="0"/>
              </a:spcBef>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78" name="Shape 178"/>
          <p:cNvSpPr txBox="1">
            <a:spLocks noGrp="1"/>
          </p:cNvSpPr>
          <p:nvPr>
            <p:ph type="sldNum" idx="12"/>
          </p:nvPr>
        </p:nvSpPr>
        <p:spPr>
          <a:xfrm>
            <a:off x="3884612" y="8685213"/>
            <a:ext cx="2971800" cy="4587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8" name="Shape 188"/>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ts val="300"/>
              <a:buFont typeface="Calibri"/>
              <a:buNone/>
            </a:pPr>
            <a:r>
              <a:rPr lang="en-US" sz="1100"/>
              <a:t>If we see secondary category ’50 States’, we can analyze hotel keywords belong to what state and their corresponding measures such as clicks and CTR. We created a bar plot of these keywords by sum of their respective clicks. It shows that keywords belonging to hotels in Florida are receiving highest clicks on an average.</a:t>
            </a:r>
          </a:p>
          <a:p>
            <a:pPr marL="0" marR="0" lvl="0" indent="-1905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a:p>
            <a:pPr marL="0" marR="0" lvl="0" indent="-1905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a:p>
            <a:pPr marL="0" marR="0" lvl="0" indent="-19050" algn="l" rtl="0">
              <a:spcBef>
                <a:spcPts val="0"/>
              </a:spcBef>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89" name="Shape 189"/>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9" name="Shape 199"/>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ts val="300"/>
              <a:buFont typeface="Calibri"/>
              <a:buNone/>
            </a:pPr>
            <a:r>
              <a:rPr lang="en-US" sz="1100"/>
              <a:t>In the heat map, color of a rectangle denotes average CTR and size of rectangle denotes count of keywords. So, larger a rectangle, higher the count of keywords for that category and darker the shade of color, higher the average CPR.</a:t>
            </a:r>
          </a:p>
          <a:p>
            <a:pPr marL="0" lvl="0" indent="-69850" algn="just" rtl="0">
              <a:lnSpc>
                <a:spcPct val="115000"/>
              </a:lnSpc>
              <a:spcBef>
                <a:spcPts val="0"/>
              </a:spcBef>
              <a:buClr>
                <a:schemeClr val="dk1"/>
              </a:buClr>
              <a:buSzPts val="1100"/>
              <a:buFont typeface="Arial"/>
              <a:buNone/>
            </a:pPr>
            <a:r>
              <a:rPr lang="en-US" sz="1100">
                <a:latin typeface="Arial"/>
                <a:ea typeface="Arial"/>
                <a:cs typeface="Arial"/>
                <a:sym typeface="Arial"/>
              </a:rPr>
              <a:t>1.</a:t>
            </a:r>
            <a:r>
              <a:rPr lang="en-US" sz="700">
                <a:latin typeface="Arial"/>
                <a:ea typeface="Arial"/>
                <a:cs typeface="Arial"/>
                <a:sym typeface="Arial"/>
              </a:rPr>
              <a:t>   	</a:t>
            </a:r>
            <a:r>
              <a:rPr lang="en-US" sz="1100">
                <a:latin typeface="Arial"/>
                <a:ea typeface="Arial"/>
                <a:cs typeface="Arial"/>
                <a:sym typeface="Arial"/>
              </a:rPr>
              <a:t>For further analysis, we built a heat map for secondary category ’50 States’ for measures average CTR and count of keywords. As seen from the heat map, California has a higher count of hotel keyword occurrences than Florida, but keywords in Florida have a higher CTR on an average. We think this is because Florida is seen as more of a tourist destination than California. People might be researching hotels in Florida more as they prepare for a summer vacation over the next quarter.</a:t>
            </a:r>
          </a:p>
          <a:p>
            <a:pPr marL="0" marR="0" lvl="0" indent="-1905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a:p>
            <a:pPr marL="0" marR="0" lvl="0" indent="-19050" algn="l" rtl="0">
              <a:spcBef>
                <a:spcPts val="0"/>
              </a:spcBef>
              <a:spcAft>
                <a:spcPts val="0"/>
              </a:spcAft>
              <a:buClr>
                <a:schemeClr val="dk1"/>
              </a:buClr>
              <a:buSzPts val="300"/>
              <a:buFont typeface="Calibri"/>
              <a:buNone/>
            </a:pPr>
            <a:r>
              <a:rPr lang="en-US" sz="1200" b="0" i="0" u="none" strike="noStrike" cap="none">
                <a:solidFill>
                  <a:schemeClr val="dk1"/>
                </a:solidFill>
                <a:latin typeface="Calibri"/>
                <a:ea typeface="Calibri"/>
                <a:cs typeface="Calibri"/>
                <a:sym typeface="Calibri"/>
              </a:rPr>
              <a:t>adding sensitivity graph</a:t>
            </a:r>
          </a:p>
          <a:p>
            <a:pPr marL="0" marR="0" lvl="0" indent="-19050" algn="l" rtl="0">
              <a:spcBef>
                <a:spcPts val="0"/>
              </a:spcBef>
              <a:spcAft>
                <a:spcPts val="0"/>
              </a:spcAft>
              <a:buClr>
                <a:schemeClr val="dk1"/>
              </a:buClr>
              <a:buSzPts val="300"/>
              <a:buFont typeface="Calibri"/>
              <a:buNone/>
            </a:pPr>
            <a:r>
              <a:rPr lang="en-US" sz="1200" b="0" i="0" u="none" strike="noStrike" cap="none">
                <a:solidFill>
                  <a:schemeClr val="dk1"/>
                </a:solidFill>
                <a:latin typeface="Calibri"/>
                <a:ea typeface="Calibri"/>
                <a:cs typeface="Calibri"/>
                <a:sym typeface="Calibri"/>
              </a:rPr>
              <a:t>financial multiples (accounting ratios) for syntonix not available we’re limited to the information in the case e.g. employees no. ect</a:t>
            </a:r>
          </a:p>
          <a:p>
            <a:pPr marL="0" marR="0" lvl="0" indent="-19050" algn="l" rtl="0">
              <a:spcBef>
                <a:spcPts val="0"/>
              </a:spcBef>
              <a:spcAft>
                <a:spcPts val="0"/>
              </a:spcAft>
              <a:buClr>
                <a:schemeClr val="dk1"/>
              </a:buClr>
              <a:buSzPts val="300"/>
              <a:buFont typeface="Calibri"/>
              <a:buNone/>
            </a:pPr>
            <a:r>
              <a:rPr lang="en-US" sz="1200" b="0" i="0" u="none" strike="noStrike" cap="none">
                <a:solidFill>
                  <a:schemeClr val="dk1"/>
                </a:solidFill>
                <a:latin typeface="Calibri"/>
                <a:ea typeface="Calibri"/>
                <a:cs typeface="Calibri"/>
                <a:sym typeface="Calibri"/>
              </a:rPr>
              <a:t>spread from success to failure very large</a:t>
            </a:r>
          </a:p>
          <a:p>
            <a:pPr marL="0" marR="0" lvl="0" indent="-1905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a:p>
            <a:pPr marL="0" marR="0" lvl="0" indent="-19050" algn="l" rtl="0">
              <a:spcBef>
                <a:spcPts val="0"/>
              </a:spcBef>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00" name="Shape 200"/>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ts val="300"/>
              <a:buFont typeface="Calibri"/>
              <a:buNone/>
            </a:pPr>
            <a:r>
              <a:rPr lang="en-US" sz="1100"/>
              <a:t>Similarly, we created a heat map for secondary category ‘International’. Keywords belonging to hotels in New Zealand have a higher CTR on average compared to other regions. Even though hotels in Europe have a really high occurrence at 1,119 keywords over the entire month, its average CTR is lower to many other regions such as New Zealand and Canada. </a:t>
            </a:r>
          </a:p>
        </p:txBody>
      </p:sp>
      <p:sp>
        <p:nvSpPr>
          <p:cNvPr id="211" name="Shape 211"/>
          <p:cNvSpPr txBox="1">
            <a:spLocks noGrp="1"/>
          </p:cNvSpPr>
          <p:nvPr>
            <p:ph type="sldNum" idx="12"/>
          </p:nvPr>
        </p:nvSpPr>
        <p:spPr>
          <a:xfrm>
            <a:off x="3884612" y="8685213"/>
            <a:ext cx="2971800" cy="4587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ts val="300"/>
              <a:buFont typeface="Calibri"/>
              <a:buNone/>
            </a:pPr>
            <a:r>
              <a:rPr lang="en-US"/>
              <a:t>To analyze why Europe had high number of keywords but lower CTR compared to other regions, we analyzed keywords specific to Europe. Since average CTR for these keywords is not proportional to the number of keywords, it seemed that some keywords had high impressions but low clicks. So these are the top 5 words with low CTR. For example, “london cheap hotels” had almost one click per thousand impressions. Since these keywords are shown to searchers but they are not getting as many clicks, we think that the content of the ads is not good or the ads don’t look good enough to attract clicks.</a:t>
            </a:r>
          </a:p>
        </p:txBody>
      </p:sp>
      <p:sp>
        <p:nvSpPr>
          <p:cNvPr id="222" name="Shape 222"/>
          <p:cNvSpPr txBox="1">
            <a:spLocks noGrp="1"/>
          </p:cNvSpPr>
          <p:nvPr>
            <p:ph type="sldNum" idx="12"/>
          </p:nvPr>
        </p:nvSpPr>
        <p:spPr>
          <a:xfrm>
            <a:off x="3884612" y="8685213"/>
            <a:ext cx="2971800" cy="4587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ts val="300"/>
              <a:buFont typeface="Calibri"/>
              <a:buNone/>
            </a:pPr>
            <a:r>
              <a:rPr lang="en-US"/>
              <a:t>3x conversion rate for branded vs generic - branded searches means customer knows what they want</a:t>
            </a:r>
          </a:p>
        </p:txBody>
      </p:sp>
      <p:sp>
        <p:nvSpPr>
          <p:cNvPr id="233" name="Shape 233"/>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3" name="Shape 243"/>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ts val="300"/>
              <a:buFont typeface="Calibri"/>
              <a:buNone/>
            </a:pPr>
            <a:r>
              <a:rPr lang="en-US" sz="1200" b="0" i="0" u="none" strike="noStrike" cap="none">
                <a:solidFill>
                  <a:schemeClr val="dk1"/>
                </a:solidFill>
                <a:latin typeface="Calibri"/>
                <a:ea typeface="Calibri"/>
                <a:cs typeface="Calibri"/>
                <a:sym typeface="Calibri"/>
              </a:rPr>
              <a:t>AJDIN</a:t>
            </a:r>
          </a:p>
          <a:p>
            <a:pPr marL="0" marR="0" lvl="0" indent="-1905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a:p>
            <a:pPr marL="0" marR="0" lvl="0" indent="-19050" algn="l" rtl="0">
              <a:spcBef>
                <a:spcPts val="0"/>
              </a:spcBef>
              <a:spcAft>
                <a:spcPts val="0"/>
              </a:spcAft>
              <a:buClr>
                <a:schemeClr val="dk1"/>
              </a:buClr>
              <a:buSzPts val="300"/>
              <a:buFont typeface="Calibri"/>
              <a:buNone/>
            </a:pPr>
            <a:r>
              <a:rPr lang="en-US" sz="1200" b="0" i="0" u="none" strike="noStrike" cap="none">
                <a:solidFill>
                  <a:schemeClr val="dk1"/>
                </a:solidFill>
                <a:latin typeface="Calibri"/>
                <a:ea typeface="Calibri"/>
                <a:cs typeface="Calibri"/>
                <a:sym typeface="Calibri"/>
              </a:rPr>
              <a:t>adding sensitivity graph</a:t>
            </a:r>
          </a:p>
          <a:p>
            <a:pPr marL="0" marR="0" lvl="0" indent="-19050" algn="l" rtl="0">
              <a:spcBef>
                <a:spcPts val="0"/>
              </a:spcBef>
              <a:spcAft>
                <a:spcPts val="0"/>
              </a:spcAft>
              <a:buClr>
                <a:schemeClr val="dk1"/>
              </a:buClr>
              <a:buSzPts val="300"/>
              <a:buFont typeface="Calibri"/>
              <a:buNone/>
            </a:pPr>
            <a:r>
              <a:rPr lang="en-US" sz="1200" b="0" i="0" u="none" strike="noStrike" cap="none">
                <a:solidFill>
                  <a:schemeClr val="dk1"/>
                </a:solidFill>
                <a:latin typeface="Calibri"/>
                <a:ea typeface="Calibri"/>
                <a:cs typeface="Calibri"/>
                <a:sym typeface="Calibri"/>
              </a:rPr>
              <a:t>financial multiples (accounting ratios) for syntonix not available we’re limited to the information in the case e.g. employees no. ect</a:t>
            </a:r>
          </a:p>
          <a:p>
            <a:pPr marL="0" marR="0" lvl="0" indent="-19050" algn="l" rtl="0">
              <a:spcBef>
                <a:spcPts val="0"/>
              </a:spcBef>
              <a:spcAft>
                <a:spcPts val="0"/>
              </a:spcAft>
              <a:buClr>
                <a:schemeClr val="dk1"/>
              </a:buClr>
              <a:buSzPts val="300"/>
              <a:buFont typeface="Calibri"/>
              <a:buNone/>
            </a:pPr>
            <a:r>
              <a:rPr lang="en-US" sz="1200" b="0" i="0" u="none" strike="noStrike" cap="none">
                <a:solidFill>
                  <a:schemeClr val="dk1"/>
                </a:solidFill>
                <a:latin typeface="Calibri"/>
                <a:ea typeface="Calibri"/>
                <a:cs typeface="Calibri"/>
                <a:sym typeface="Calibri"/>
              </a:rPr>
              <a:t>spread from success to failure very large</a:t>
            </a:r>
          </a:p>
          <a:p>
            <a:pPr marL="0" marR="0" lvl="0" indent="-1905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a:p>
            <a:pPr marL="0" marR="0" lvl="0" indent="-19050" algn="l" rtl="0">
              <a:spcBef>
                <a:spcPts val="0"/>
              </a:spcBef>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44" name="Shape 244"/>
          <p:cNvSpPr txBox="1">
            <a:spLocks noGrp="1"/>
          </p:cNvSpPr>
          <p:nvPr>
            <p:ph type="sldNum" idx="12"/>
          </p:nvPr>
        </p:nvSpPr>
        <p:spPr>
          <a:xfrm>
            <a:off x="3884612" y="8685213"/>
            <a:ext cx="2971800" cy="4587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5" name="Shape 255"/>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56" name="Shape 256"/>
          <p:cNvSpPr txBox="1">
            <a:spLocks noGrp="1"/>
          </p:cNvSpPr>
          <p:nvPr>
            <p:ph type="sldNum" idx="12"/>
          </p:nvPr>
        </p:nvSpPr>
        <p:spPr>
          <a:xfrm>
            <a:off x="3884612" y="8685213"/>
            <a:ext cx="2971800" cy="4587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ts val="300"/>
              <a:buFont typeface="Calibri"/>
              <a:buNone/>
            </a:pPr>
            <a:r>
              <a:rPr lang="en-US"/>
              <a:t>217 keywords with 0 revenue</a:t>
            </a:r>
          </a:p>
          <a:p>
            <a:pPr marL="0" marR="0" lvl="0" indent="-19050" algn="l" rtl="0">
              <a:spcBef>
                <a:spcPts val="0"/>
              </a:spcBef>
              <a:buClr>
                <a:schemeClr val="dk1"/>
              </a:buClr>
              <a:buSzPts val="300"/>
              <a:buFont typeface="Calibri"/>
              <a:buNone/>
            </a:pPr>
            <a:r>
              <a:rPr lang="en-US"/>
              <a:t>cocoa beach hotel -&gt; 273 Clicks and 114.8 cost </a:t>
            </a:r>
          </a:p>
          <a:p>
            <a:pPr marL="0" marR="0" lvl="0" indent="-19050" algn="l" rtl="0">
              <a:spcBef>
                <a:spcPts val="0"/>
              </a:spcBef>
              <a:buClr>
                <a:schemeClr val="dk1"/>
              </a:buClr>
              <a:buSzPts val="300"/>
              <a:buFont typeface="Calibri"/>
              <a:buNone/>
            </a:pPr>
            <a:r>
              <a:rPr lang="en-US"/>
              <a:t>there were many branded keywords in here as well</a:t>
            </a:r>
          </a:p>
        </p:txBody>
      </p:sp>
      <p:sp>
        <p:nvSpPr>
          <p:cNvPr id="270" name="Shape 270"/>
          <p:cNvSpPr txBox="1">
            <a:spLocks noGrp="1"/>
          </p:cNvSpPr>
          <p:nvPr>
            <p:ph type="sldNum" idx="12"/>
          </p:nvPr>
        </p:nvSpPr>
        <p:spPr>
          <a:xfrm>
            <a:off x="3884612" y="8685213"/>
            <a:ext cx="2971800" cy="4587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ts val="300"/>
              <a:buFont typeface="Calibri"/>
              <a:buNone/>
            </a:pPr>
            <a:r>
              <a:rPr lang="en-US" dirty="0"/>
              <a:t>analyze if there is any value in keeping two sets of keywords</a:t>
            </a:r>
          </a:p>
          <a:p>
            <a:pPr marL="0" marR="0" lvl="0" indent="-19050" algn="l" rtl="0">
              <a:spcBef>
                <a:spcPts val="0"/>
              </a:spcBef>
              <a:buClr>
                <a:schemeClr val="dk1"/>
              </a:buClr>
              <a:buSzPts val="300"/>
              <a:buFont typeface="Calibri"/>
              <a:buNone/>
            </a:pPr>
            <a:r>
              <a:rPr lang="en-US" dirty="0"/>
              <a:t>Keywords with high number of clicks but no reservations should be reconsidered? (if </a:t>
            </a:r>
            <a:r>
              <a:rPr lang="en-US" dirty="0" err="1"/>
              <a:t>thats</a:t>
            </a:r>
            <a:r>
              <a:rPr lang="en-US" dirty="0"/>
              <a:t> the case most days of the month) (217 such cases) </a:t>
            </a:r>
          </a:p>
          <a:p>
            <a:pPr marL="0" marR="0" lvl="0" indent="-19050" algn="l" rtl="0">
              <a:spcBef>
                <a:spcPts val="0"/>
              </a:spcBef>
              <a:buClr>
                <a:schemeClr val="dk1"/>
              </a:buClr>
              <a:buSzPts val="300"/>
              <a:buFont typeface="Calibri"/>
              <a:buNone/>
            </a:pPr>
            <a:endParaRPr dirty="0"/>
          </a:p>
          <a:p>
            <a:pPr marL="0" marR="0" lvl="0" indent="-19050" algn="l" rtl="0">
              <a:spcBef>
                <a:spcPts val="0"/>
              </a:spcBef>
              <a:buClr>
                <a:schemeClr val="dk1"/>
              </a:buClr>
              <a:buSzPts val="300"/>
              <a:buFont typeface="Calibri"/>
              <a:buNone/>
            </a:pPr>
            <a:endParaRPr dirty="0"/>
          </a:p>
        </p:txBody>
      </p:sp>
      <p:sp>
        <p:nvSpPr>
          <p:cNvPr id="282" name="Shape 282"/>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92" name="Shape 92"/>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19050" algn="l" rtl="0">
              <a:lnSpc>
                <a:spcPct val="115000"/>
              </a:lnSpc>
              <a:spcBef>
                <a:spcPts val="400"/>
              </a:spcBef>
              <a:spcAft>
                <a:spcPts val="0"/>
              </a:spcAft>
              <a:buClr>
                <a:schemeClr val="dk1"/>
              </a:buClr>
              <a:buSzPts val="300"/>
              <a:buFont typeface="Calibri"/>
              <a:buNone/>
            </a:pPr>
            <a:endParaRPr sz="1200" b="0" i="0" u="none" strike="noStrike" cap="none">
              <a:solidFill>
                <a:schemeClr val="dk1"/>
              </a:solidFill>
              <a:latin typeface="Arial"/>
              <a:ea typeface="Arial"/>
              <a:cs typeface="Arial"/>
              <a:sym typeface="Arial"/>
            </a:endParaRPr>
          </a:p>
        </p:txBody>
      </p:sp>
      <p:sp>
        <p:nvSpPr>
          <p:cNvPr id="102" name="Shape 102"/>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14" name="Shape 114"/>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ts val="300"/>
              <a:buFont typeface="Calibri"/>
              <a:buNone/>
            </a:pPr>
            <a:r>
              <a:rPr lang="en-US"/>
              <a:t>John</a:t>
            </a:r>
          </a:p>
          <a:p>
            <a:pPr marL="0" marR="0" lvl="0" indent="-1905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a:p>
            <a:pPr marL="0" marR="0" lvl="0" indent="-19050" algn="l" rtl="0">
              <a:spcBef>
                <a:spcPts val="0"/>
              </a:spcBef>
              <a:spcAft>
                <a:spcPts val="0"/>
              </a:spcAft>
              <a:buClr>
                <a:schemeClr val="dk1"/>
              </a:buClr>
              <a:buSzPts val="300"/>
              <a:buFont typeface="Calibri"/>
              <a:buNone/>
            </a:pPr>
            <a:endParaRPr/>
          </a:p>
          <a:p>
            <a:pPr marL="0" marR="0" lvl="0" indent="-1905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a:p>
            <a:pPr marL="0" marR="0" lvl="0" indent="-19050" algn="l" rtl="0">
              <a:spcBef>
                <a:spcPts val="0"/>
              </a:spcBef>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25" name="Shape 125"/>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ts val="300"/>
              <a:buFont typeface="Calibri"/>
              <a:buNone/>
            </a:pPr>
            <a:r>
              <a:rPr lang="en-US"/>
              <a:t>John</a:t>
            </a:r>
          </a:p>
          <a:p>
            <a:pPr marL="0" marR="0" lvl="0" indent="-1905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a:p>
            <a:pPr marL="0" marR="0" lvl="0" indent="-19050" algn="l" rtl="0">
              <a:spcBef>
                <a:spcPts val="0"/>
              </a:spcBef>
              <a:spcAft>
                <a:spcPts val="0"/>
              </a:spcAft>
              <a:buClr>
                <a:schemeClr val="dk1"/>
              </a:buClr>
              <a:buSzPts val="300"/>
              <a:buFont typeface="Calibri"/>
              <a:buNone/>
            </a:pPr>
            <a:r>
              <a:rPr lang="en-US"/>
              <a:t>Only factor is Clicks ^2</a:t>
            </a:r>
          </a:p>
          <a:p>
            <a:pPr marL="0" marR="0" lvl="0" indent="-19050" algn="l" rtl="0">
              <a:spcBef>
                <a:spcPts val="0"/>
              </a:spcBef>
              <a:spcAft>
                <a:spcPts val="0"/>
              </a:spcAft>
              <a:buClr>
                <a:schemeClr val="dk1"/>
              </a:buClr>
              <a:buSzPts val="300"/>
              <a:buFont typeface="Calibri"/>
              <a:buNone/>
            </a:pPr>
            <a:r>
              <a:rPr lang="en-US"/>
              <a:t>Higher R2 by adding cost but there is high correlation between the two so not as much value add.</a:t>
            </a:r>
          </a:p>
          <a:p>
            <a:pPr marL="0" marR="0" lvl="0" indent="-1905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a:p>
            <a:pPr marL="0" marR="0" lvl="0" indent="-19050" algn="l" rtl="0">
              <a:spcBef>
                <a:spcPts val="0"/>
              </a:spcBef>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35" name="Shape 135"/>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45" name="Shape 145"/>
          <p:cNvSpPr txBox="1">
            <a:spLocks noGrp="1"/>
          </p:cNvSpPr>
          <p:nvPr>
            <p:ph type="sldNum" idx="12"/>
          </p:nvPr>
        </p:nvSpPr>
        <p:spPr>
          <a:xfrm>
            <a:off x="3884612" y="8685213"/>
            <a:ext cx="2971800" cy="458700"/>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19050" algn="l" rtl="0">
              <a:spcBef>
                <a:spcPts val="0"/>
              </a:spcBef>
              <a:spcAft>
                <a:spcPts val="0"/>
              </a:spcAft>
              <a:buClr>
                <a:schemeClr val="dk1"/>
              </a:buClr>
              <a:buSzPts val="300"/>
              <a:buFont typeface="Calibri"/>
              <a:buNone/>
            </a:pPr>
            <a:r>
              <a:rPr lang="en-US"/>
              <a:t>Mustafa: We can see here the most popular keywords based on the average # of clicks</a:t>
            </a:r>
          </a:p>
        </p:txBody>
      </p:sp>
      <p:sp>
        <p:nvSpPr>
          <p:cNvPr id="155" name="Shape 155"/>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457200" marR="0" lvl="0" indent="-304800" algn="l" rtl="0">
              <a:spcBef>
                <a:spcPts val="0"/>
              </a:spcBef>
              <a:spcAft>
                <a:spcPts val="0"/>
              </a:spcAft>
              <a:buSzPts val="1200"/>
              <a:buAutoNum type="arabicPeriod"/>
            </a:pPr>
            <a:r>
              <a:rPr lang="en-US"/>
              <a:t>People mostly look around and book during Monday and Tuesdays</a:t>
            </a:r>
          </a:p>
          <a:p>
            <a:pPr marL="457200" marR="0" lvl="0" indent="-304800" algn="l" rtl="0">
              <a:spcBef>
                <a:spcPts val="0"/>
              </a:spcBef>
              <a:buSzPts val="1200"/>
              <a:buAutoNum type="arabicPeriod"/>
            </a:pPr>
            <a:r>
              <a:rPr lang="en-US"/>
              <a:t>Good cost optimization: We are bidding less on the days when we are receiving highest number of clicks</a:t>
            </a:r>
          </a:p>
        </p:txBody>
      </p:sp>
      <p:sp>
        <p:nvSpPr>
          <p:cNvPr id="166" name="Shape 166"/>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628650" y="365126"/>
            <a:ext cx="78867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800"/>
              <a:buFont typeface="Arial"/>
              <a:buNone/>
              <a:defRPr sz="1800"/>
            </a:lvl2pPr>
            <a:lvl3pPr lvl="2" indent="0">
              <a:spcBef>
                <a:spcPts val="0"/>
              </a:spcBef>
              <a:buSzPts val="1800"/>
              <a:buFont typeface="Arial"/>
              <a:buNone/>
              <a:defRPr sz="1800"/>
            </a:lvl3pPr>
            <a:lvl4pPr lvl="3" indent="0">
              <a:spcBef>
                <a:spcPts val="0"/>
              </a:spcBef>
              <a:buSzPts val="1800"/>
              <a:buFont typeface="Arial"/>
              <a:buNone/>
              <a:defRPr sz="1800"/>
            </a:lvl4pPr>
            <a:lvl5pPr lvl="4" indent="0">
              <a:spcBef>
                <a:spcPts val="0"/>
              </a:spcBef>
              <a:buSzPts val="1800"/>
              <a:buFont typeface="Arial"/>
              <a:buNone/>
              <a:defRPr sz="1800"/>
            </a:lvl5pPr>
            <a:lvl6pPr lvl="5" indent="0">
              <a:spcBef>
                <a:spcPts val="0"/>
              </a:spcBef>
              <a:buSzPts val="1800"/>
              <a:buFont typeface="Arial"/>
              <a:buNone/>
              <a:defRPr sz="1800"/>
            </a:lvl6pPr>
            <a:lvl7pPr lvl="6" indent="0">
              <a:spcBef>
                <a:spcPts val="0"/>
              </a:spcBef>
              <a:buSzPts val="1800"/>
              <a:buFont typeface="Arial"/>
              <a:buNone/>
              <a:defRPr sz="1800"/>
            </a:lvl7pPr>
            <a:lvl8pPr lvl="7" indent="0">
              <a:spcBef>
                <a:spcPts val="0"/>
              </a:spcBef>
              <a:buSzPts val="1800"/>
              <a:buFont typeface="Arial"/>
              <a:buNone/>
              <a:defRPr sz="1800"/>
            </a:lvl8pPr>
            <a:lvl9pPr lvl="8" indent="0">
              <a:spcBef>
                <a:spcPts val="0"/>
              </a:spcBef>
              <a:buSzPts val="1800"/>
              <a:buFont typeface="Arial"/>
              <a:buNone/>
              <a:defRPr sz="1800"/>
            </a:lvl9pPr>
          </a:lstStyle>
          <a:p>
            <a:endParaRPr/>
          </a:p>
        </p:txBody>
      </p:sp>
      <p:sp>
        <p:nvSpPr>
          <p:cNvPr id="17" name="Shape 17"/>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ftr" idx="11"/>
          </p:nvPr>
        </p:nvSpPr>
        <p:spPr>
          <a:xfrm>
            <a:off x="3028950" y="6356351"/>
            <a:ext cx="3086098"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rot="5400000">
            <a:off x="4623592" y="2285206"/>
            <a:ext cx="5811838" cy="1971675"/>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800"/>
              <a:buFont typeface="Arial"/>
              <a:buNone/>
              <a:defRPr sz="1800"/>
            </a:lvl2pPr>
            <a:lvl3pPr lvl="2" indent="0">
              <a:spcBef>
                <a:spcPts val="0"/>
              </a:spcBef>
              <a:buSzPts val="1800"/>
              <a:buFont typeface="Arial"/>
              <a:buNone/>
              <a:defRPr sz="1800"/>
            </a:lvl3pPr>
            <a:lvl4pPr lvl="3" indent="0">
              <a:spcBef>
                <a:spcPts val="0"/>
              </a:spcBef>
              <a:buSzPts val="1800"/>
              <a:buFont typeface="Arial"/>
              <a:buNone/>
              <a:defRPr sz="1800"/>
            </a:lvl4pPr>
            <a:lvl5pPr lvl="4" indent="0">
              <a:spcBef>
                <a:spcPts val="0"/>
              </a:spcBef>
              <a:buSzPts val="1800"/>
              <a:buFont typeface="Arial"/>
              <a:buNone/>
              <a:defRPr sz="1800"/>
            </a:lvl5pPr>
            <a:lvl6pPr lvl="5" indent="0">
              <a:spcBef>
                <a:spcPts val="0"/>
              </a:spcBef>
              <a:buSzPts val="1800"/>
              <a:buFont typeface="Arial"/>
              <a:buNone/>
              <a:defRPr sz="1800"/>
            </a:lvl6pPr>
            <a:lvl7pPr lvl="6" indent="0">
              <a:spcBef>
                <a:spcPts val="0"/>
              </a:spcBef>
              <a:buSzPts val="1800"/>
              <a:buFont typeface="Arial"/>
              <a:buNone/>
              <a:defRPr sz="1800"/>
            </a:lvl7pPr>
            <a:lvl8pPr lvl="7" indent="0">
              <a:spcBef>
                <a:spcPts val="0"/>
              </a:spcBef>
              <a:buSzPts val="1800"/>
              <a:buFont typeface="Arial"/>
              <a:buNone/>
              <a:defRPr sz="1800"/>
            </a:lvl8pPr>
            <a:lvl9pPr lvl="8" indent="0">
              <a:spcBef>
                <a:spcPts val="0"/>
              </a:spcBef>
              <a:buSzPts val="1800"/>
              <a:buFont typeface="Arial"/>
              <a:buNone/>
              <a:defRPr sz="1800"/>
            </a:lvl9pPr>
          </a:lstStyle>
          <a:p>
            <a:endParaRPr/>
          </a:p>
        </p:txBody>
      </p:sp>
      <p:sp>
        <p:nvSpPr>
          <p:cNvPr id="74" name="Shape 74"/>
          <p:cNvSpPr txBox="1">
            <a:spLocks noGrp="1"/>
          </p:cNvSpPr>
          <p:nvPr>
            <p:ph type="body" idx="1"/>
          </p:nvPr>
        </p:nvSpPr>
        <p:spPr>
          <a:xfrm rot="5400000">
            <a:off x="623093" y="370680"/>
            <a:ext cx="5811838" cy="5800725"/>
          </a:xfrm>
          <a:prstGeom prst="rect">
            <a:avLst/>
          </a:prstGeom>
          <a:noFill/>
          <a:ln>
            <a:noFill/>
          </a:ln>
        </p:spPr>
        <p:txBody>
          <a:bodyPr wrap="square" lIns="91425" tIns="91425" rIns="91425" bIns="91425" anchor="t" anchorCtr="0"/>
          <a:lstStyle>
            <a:lvl1pPr marL="355600" marR="0" lvl="0" indent="508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62000" marR="0" lvl="1" indent="762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68400" marR="0" lvl="2" indent="101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028950" y="6356351"/>
            <a:ext cx="3086098"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
        <p:cNvGrpSpPr/>
        <p:nvPr/>
      </p:nvGrpSpPr>
      <p:grpSpPr>
        <a:xfrm>
          <a:off x="0" y="0"/>
          <a:ext cx="0" cy="0"/>
          <a:chOff x="0" y="0"/>
          <a:chExt cx="0" cy="0"/>
        </a:xfrm>
      </p:grpSpPr>
      <p:sp>
        <p:nvSpPr>
          <p:cNvPr id="21" name="Shape 21"/>
          <p:cNvSpPr txBox="1">
            <a:spLocks noGrp="1"/>
          </p:cNvSpPr>
          <p:nvPr>
            <p:ph type="ctrTitle"/>
          </p:nvPr>
        </p:nvSpPr>
        <p:spPr>
          <a:xfrm>
            <a:off x="685800" y="1122362"/>
            <a:ext cx="77724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800"/>
              <a:buFont typeface="Arial"/>
              <a:buNone/>
              <a:defRPr sz="1800"/>
            </a:lvl2pPr>
            <a:lvl3pPr lvl="2" indent="0">
              <a:spcBef>
                <a:spcPts val="0"/>
              </a:spcBef>
              <a:buSzPts val="1800"/>
              <a:buFont typeface="Arial"/>
              <a:buNone/>
              <a:defRPr sz="1800"/>
            </a:lvl3pPr>
            <a:lvl4pPr lvl="3" indent="0">
              <a:spcBef>
                <a:spcPts val="0"/>
              </a:spcBef>
              <a:buSzPts val="1800"/>
              <a:buFont typeface="Arial"/>
              <a:buNone/>
              <a:defRPr sz="1800"/>
            </a:lvl4pPr>
            <a:lvl5pPr lvl="4" indent="0">
              <a:spcBef>
                <a:spcPts val="0"/>
              </a:spcBef>
              <a:buSzPts val="1800"/>
              <a:buFont typeface="Arial"/>
              <a:buNone/>
              <a:defRPr sz="1800"/>
            </a:lvl5pPr>
            <a:lvl6pPr lvl="5" indent="0">
              <a:spcBef>
                <a:spcPts val="0"/>
              </a:spcBef>
              <a:buSzPts val="1800"/>
              <a:buFont typeface="Arial"/>
              <a:buNone/>
              <a:defRPr sz="1800"/>
            </a:lvl6pPr>
            <a:lvl7pPr lvl="6" indent="0">
              <a:spcBef>
                <a:spcPts val="0"/>
              </a:spcBef>
              <a:buSzPts val="1800"/>
              <a:buFont typeface="Arial"/>
              <a:buNone/>
              <a:defRPr sz="1800"/>
            </a:lvl7pPr>
            <a:lvl8pPr lvl="7" indent="0">
              <a:spcBef>
                <a:spcPts val="0"/>
              </a:spcBef>
              <a:buSzPts val="1800"/>
              <a:buFont typeface="Arial"/>
              <a:buNone/>
              <a:defRPr sz="1800"/>
            </a:lvl8pPr>
            <a:lvl9pPr lvl="8" indent="0">
              <a:spcBef>
                <a:spcPts val="0"/>
              </a:spcBef>
              <a:buSzPts val="1800"/>
              <a:buFont typeface="Arial"/>
              <a:buNone/>
              <a:defRPr sz="1800"/>
            </a:lvl9pPr>
          </a:lstStyle>
          <a:p>
            <a:endParaRPr/>
          </a:p>
        </p:txBody>
      </p:sp>
      <p:sp>
        <p:nvSpPr>
          <p:cNvPr id="22" name="Shape 22"/>
          <p:cNvSpPr txBox="1">
            <a:spLocks noGrp="1"/>
          </p:cNvSpPr>
          <p:nvPr>
            <p:ph type="subTitle" idx="1"/>
          </p:nvPr>
        </p:nvSpPr>
        <p:spPr>
          <a:xfrm>
            <a:off x="1143000" y="3602037"/>
            <a:ext cx="6858000" cy="1655761"/>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3028950" y="6356351"/>
            <a:ext cx="3086098"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623887" y="1709739"/>
            <a:ext cx="78867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800"/>
              <a:buFont typeface="Arial"/>
              <a:buNone/>
              <a:defRPr sz="1800"/>
            </a:lvl2pPr>
            <a:lvl3pPr lvl="2" indent="0">
              <a:spcBef>
                <a:spcPts val="0"/>
              </a:spcBef>
              <a:buSzPts val="1800"/>
              <a:buFont typeface="Arial"/>
              <a:buNone/>
              <a:defRPr sz="1800"/>
            </a:lvl3pPr>
            <a:lvl4pPr lvl="3" indent="0">
              <a:spcBef>
                <a:spcPts val="0"/>
              </a:spcBef>
              <a:buSzPts val="1800"/>
              <a:buFont typeface="Arial"/>
              <a:buNone/>
              <a:defRPr sz="1800"/>
            </a:lvl4pPr>
            <a:lvl5pPr lvl="4" indent="0">
              <a:spcBef>
                <a:spcPts val="0"/>
              </a:spcBef>
              <a:buSzPts val="1800"/>
              <a:buFont typeface="Arial"/>
              <a:buNone/>
              <a:defRPr sz="1800"/>
            </a:lvl5pPr>
            <a:lvl6pPr lvl="5" indent="0">
              <a:spcBef>
                <a:spcPts val="0"/>
              </a:spcBef>
              <a:buSzPts val="1800"/>
              <a:buFont typeface="Arial"/>
              <a:buNone/>
              <a:defRPr sz="1800"/>
            </a:lvl6pPr>
            <a:lvl7pPr lvl="6" indent="0">
              <a:spcBef>
                <a:spcPts val="0"/>
              </a:spcBef>
              <a:buSzPts val="1800"/>
              <a:buFont typeface="Arial"/>
              <a:buNone/>
              <a:defRPr sz="1800"/>
            </a:lvl7pPr>
            <a:lvl8pPr lvl="7" indent="0">
              <a:spcBef>
                <a:spcPts val="0"/>
              </a:spcBef>
              <a:buSzPts val="1800"/>
              <a:buFont typeface="Arial"/>
              <a:buNone/>
              <a:defRPr sz="1800"/>
            </a:lvl8pPr>
            <a:lvl9pPr lvl="8" indent="0">
              <a:spcBef>
                <a:spcPts val="0"/>
              </a:spcBef>
              <a:buSzPts val="1800"/>
              <a:buFont typeface="Arial"/>
              <a:buNone/>
              <a:defRPr sz="1800"/>
            </a:lvl9pPr>
          </a:lstStyle>
          <a:p>
            <a:endParaRPr/>
          </a:p>
        </p:txBody>
      </p:sp>
      <p:sp>
        <p:nvSpPr>
          <p:cNvPr id="28" name="Shape 28"/>
          <p:cNvSpPr txBox="1">
            <a:spLocks noGrp="1"/>
          </p:cNvSpPr>
          <p:nvPr>
            <p:ph type="body" idx="1"/>
          </p:nvPr>
        </p:nvSpPr>
        <p:spPr>
          <a:xfrm>
            <a:off x="623887" y="4589464"/>
            <a:ext cx="78867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9" name="Shape 29"/>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3028950" y="6356351"/>
            <a:ext cx="3086098"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28650" y="365126"/>
            <a:ext cx="78867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800"/>
              <a:buFont typeface="Arial"/>
              <a:buNone/>
              <a:defRPr sz="1800"/>
            </a:lvl2pPr>
            <a:lvl3pPr lvl="2" indent="0">
              <a:spcBef>
                <a:spcPts val="0"/>
              </a:spcBef>
              <a:buSzPts val="1800"/>
              <a:buFont typeface="Arial"/>
              <a:buNone/>
              <a:defRPr sz="1800"/>
            </a:lvl3pPr>
            <a:lvl4pPr lvl="3" indent="0">
              <a:spcBef>
                <a:spcPts val="0"/>
              </a:spcBef>
              <a:buSzPts val="1800"/>
              <a:buFont typeface="Arial"/>
              <a:buNone/>
              <a:defRPr sz="1800"/>
            </a:lvl4pPr>
            <a:lvl5pPr lvl="4" indent="0">
              <a:spcBef>
                <a:spcPts val="0"/>
              </a:spcBef>
              <a:buSzPts val="1800"/>
              <a:buFont typeface="Arial"/>
              <a:buNone/>
              <a:defRPr sz="1800"/>
            </a:lvl5pPr>
            <a:lvl6pPr lvl="5" indent="0">
              <a:spcBef>
                <a:spcPts val="0"/>
              </a:spcBef>
              <a:buSzPts val="1800"/>
              <a:buFont typeface="Arial"/>
              <a:buNone/>
              <a:defRPr sz="1800"/>
            </a:lvl6pPr>
            <a:lvl7pPr lvl="6" indent="0">
              <a:spcBef>
                <a:spcPts val="0"/>
              </a:spcBef>
              <a:buSzPts val="1800"/>
              <a:buFont typeface="Arial"/>
              <a:buNone/>
              <a:defRPr sz="1800"/>
            </a:lvl7pPr>
            <a:lvl8pPr lvl="7" indent="0">
              <a:spcBef>
                <a:spcPts val="0"/>
              </a:spcBef>
              <a:buSzPts val="1800"/>
              <a:buFont typeface="Arial"/>
              <a:buNone/>
              <a:defRPr sz="1800"/>
            </a:lvl8pPr>
            <a:lvl9pPr lvl="8" indent="0">
              <a:spcBef>
                <a:spcPts val="0"/>
              </a:spcBef>
              <a:buSzPts val="1800"/>
              <a:buFont typeface="Arial"/>
              <a:buNone/>
              <a:defRPr sz="1800"/>
            </a:lvl9pPr>
          </a:lstStyle>
          <a:p>
            <a:endParaRPr/>
          </a:p>
        </p:txBody>
      </p:sp>
      <p:sp>
        <p:nvSpPr>
          <p:cNvPr id="34" name="Shape 34"/>
          <p:cNvSpPr txBox="1">
            <a:spLocks noGrp="1"/>
          </p:cNvSpPr>
          <p:nvPr>
            <p:ph type="body" idx="1"/>
          </p:nvPr>
        </p:nvSpPr>
        <p:spPr>
          <a:xfrm>
            <a:off x="628650" y="1825625"/>
            <a:ext cx="3886200" cy="4351338"/>
          </a:xfrm>
          <a:prstGeom prst="rect">
            <a:avLst/>
          </a:prstGeom>
          <a:noFill/>
          <a:ln>
            <a:noFill/>
          </a:ln>
        </p:spPr>
        <p:txBody>
          <a:bodyPr wrap="square" lIns="91425" tIns="91425" rIns="91425" bIns="91425" anchor="t" anchorCtr="0"/>
          <a:lstStyle>
            <a:lvl1pPr marL="355600" marR="0" lvl="0" indent="508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62000" marR="0" lvl="1" indent="762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68400" marR="0" lvl="2" indent="101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2"/>
          </p:nvPr>
        </p:nvSpPr>
        <p:spPr>
          <a:xfrm>
            <a:off x="4629150" y="1825625"/>
            <a:ext cx="3886200" cy="4351338"/>
          </a:xfrm>
          <a:prstGeom prst="rect">
            <a:avLst/>
          </a:prstGeom>
          <a:noFill/>
          <a:ln>
            <a:noFill/>
          </a:ln>
        </p:spPr>
        <p:txBody>
          <a:bodyPr wrap="square" lIns="91425" tIns="91425" rIns="91425" bIns="91425" anchor="t" anchorCtr="0"/>
          <a:lstStyle>
            <a:lvl1pPr marL="355600" marR="0" lvl="0" indent="508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62000" marR="0" lvl="1" indent="762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68400" marR="0" lvl="2" indent="101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028950" y="6356351"/>
            <a:ext cx="3086098"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29841" y="365126"/>
            <a:ext cx="78867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800"/>
              <a:buFont typeface="Arial"/>
              <a:buNone/>
              <a:defRPr sz="1800"/>
            </a:lvl2pPr>
            <a:lvl3pPr lvl="2" indent="0">
              <a:spcBef>
                <a:spcPts val="0"/>
              </a:spcBef>
              <a:buSzPts val="1800"/>
              <a:buFont typeface="Arial"/>
              <a:buNone/>
              <a:defRPr sz="1800"/>
            </a:lvl3pPr>
            <a:lvl4pPr lvl="3" indent="0">
              <a:spcBef>
                <a:spcPts val="0"/>
              </a:spcBef>
              <a:buSzPts val="1800"/>
              <a:buFont typeface="Arial"/>
              <a:buNone/>
              <a:defRPr sz="1800"/>
            </a:lvl4pPr>
            <a:lvl5pPr lvl="4" indent="0">
              <a:spcBef>
                <a:spcPts val="0"/>
              </a:spcBef>
              <a:buSzPts val="1800"/>
              <a:buFont typeface="Arial"/>
              <a:buNone/>
              <a:defRPr sz="1800"/>
            </a:lvl5pPr>
            <a:lvl6pPr lvl="5" indent="0">
              <a:spcBef>
                <a:spcPts val="0"/>
              </a:spcBef>
              <a:buSzPts val="1800"/>
              <a:buFont typeface="Arial"/>
              <a:buNone/>
              <a:defRPr sz="1800"/>
            </a:lvl6pPr>
            <a:lvl7pPr lvl="6" indent="0">
              <a:spcBef>
                <a:spcPts val="0"/>
              </a:spcBef>
              <a:buSzPts val="1800"/>
              <a:buFont typeface="Arial"/>
              <a:buNone/>
              <a:defRPr sz="1800"/>
            </a:lvl7pPr>
            <a:lvl8pPr lvl="7" indent="0">
              <a:spcBef>
                <a:spcPts val="0"/>
              </a:spcBef>
              <a:buSzPts val="1800"/>
              <a:buFont typeface="Arial"/>
              <a:buNone/>
              <a:defRPr sz="1800"/>
            </a:lvl8pPr>
            <a:lvl9pPr lvl="8" indent="0">
              <a:spcBef>
                <a:spcPts val="0"/>
              </a:spcBef>
              <a:buSzPts val="1800"/>
              <a:buFont typeface="Arial"/>
              <a:buNone/>
              <a:defRPr sz="1800"/>
            </a:lvl9pPr>
          </a:lstStyle>
          <a:p>
            <a:endParaRPr/>
          </a:p>
        </p:txBody>
      </p:sp>
      <p:sp>
        <p:nvSpPr>
          <p:cNvPr id="41" name="Shape 41"/>
          <p:cNvSpPr txBox="1">
            <a:spLocks noGrp="1"/>
          </p:cNvSpPr>
          <p:nvPr>
            <p:ph type="body" idx="1"/>
          </p:nvPr>
        </p:nvSpPr>
        <p:spPr>
          <a:xfrm>
            <a:off x="629841" y="1681163"/>
            <a:ext cx="3868340"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629841" y="2505075"/>
            <a:ext cx="3868340" cy="3684588"/>
          </a:xfrm>
          <a:prstGeom prst="rect">
            <a:avLst/>
          </a:prstGeom>
          <a:noFill/>
          <a:ln>
            <a:noFill/>
          </a:ln>
        </p:spPr>
        <p:txBody>
          <a:bodyPr wrap="square" lIns="91425" tIns="91425" rIns="91425" bIns="91425" anchor="t" anchorCtr="0"/>
          <a:lstStyle>
            <a:lvl1pPr marL="355600" marR="0" lvl="0" indent="508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62000" marR="0" lvl="1" indent="762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68400" marR="0" lvl="2" indent="101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3"/>
          </p:nvPr>
        </p:nvSpPr>
        <p:spPr>
          <a:xfrm>
            <a:off x="4629150" y="1681163"/>
            <a:ext cx="3887389"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4"/>
          </p:nvPr>
        </p:nvSpPr>
        <p:spPr>
          <a:xfrm>
            <a:off x="4629150" y="2505075"/>
            <a:ext cx="3887389" cy="3684588"/>
          </a:xfrm>
          <a:prstGeom prst="rect">
            <a:avLst/>
          </a:prstGeom>
          <a:noFill/>
          <a:ln>
            <a:noFill/>
          </a:ln>
        </p:spPr>
        <p:txBody>
          <a:bodyPr wrap="square" lIns="91425" tIns="91425" rIns="91425" bIns="91425" anchor="t" anchorCtr="0"/>
          <a:lstStyle>
            <a:lvl1pPr marL="355600" marR="0" lvl="0" indent="508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62000" marR="0" lvl="1" indent="762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68400" marR="0" lvl="2" indent="101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ftr" idx="11"/>
          </p:nvPr>
        </p:nvSpPr>
        <p:spPr>
          <a:xfrm>
            <a:off x="3028950" y="6356351"/>
            <a:ext cx="3086098"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3028950" y="6356351"/>
            <a:ext cx="3086098"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629841" y="457200"/>
            <a:ext cx="2949178" cy="1600198"/>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800"/>
              <a:buFont typeface="Arial"/>
              <a:buNone/>
              <a:defRPr sz="1800"/>
            </a:lvl2pPr>
            <a:lvl3pPr lvl="2" indent="0">
              <a:spcBef>
                <a:spcPts val="0"/>
              </a:spcBef>
              <a:buSzPts val="1800"/>
              <a:buFont typeface="Arial"/>
              <a:buNone/>
              <a:defRPr sz="1800"/>
            </a:lvl3pPr>
            <a:lvl4pPr lvl="3" indent="0">
              <a:spcBef>
                <a:spcPts val="0"/>
              </a:spcBef>
              <a:buSzPts val="1800"/>
              <a:buFont typeface="Arial"/>
              <a:buNone/>
              <a:defRPr sz="1800"/>
            </a:lvl4pPr>
            <a:lvl5pPr lvl="4" indent="0">
              <a:spcBef>
                <a:spcPts val="0"/>
              </a:spcBef>
              <a:buSzPts val="1800"/>
              <a:buFont typeface="Arial"/>
              <a:buNone/>
              <a:defRPr sz="1800"/>
            </a:lvl5pPr>
            <a:lvl6pPr lvl="5" indent="0">
              <a:spcBef>
                <a:spcPts val="0"/>
              </a:spcBef>
              <a:buSzPts val="1800"/>
              <a:buFont typeface="Arial"/>
              <a:buNone/>
              <a:defRPr sz="1800"/>
            </a:lvl6pPr>
            <a:lvl7pPr lvl="6" indent="0">
              <a:spcBef>
                <a:spcPts val="0"/>
              </a:spcBef>
              <a:buSzPts val="1800"/>
              <a:buFont typeface="Arial"/>
              <a:buNone/>
              <a:defRPr sz="1800"/>
            </a:lvl7pPr>
            <a:lvl8pPr lvl="7" indent="0">
              <a:spcBef>
                <a:spcPts val="0"/>
              </a:spcBef>
              <a:buSzPts val="1800"/>
              <a:buFont typeface="Arial"/>
              <a:buNone/>
              <a:defRPr sz="1800"/>
            </a:lvl8pPr>
            <a:lvl9pPr lvl="8" indent="0">
              <a:spcBef>
                <a:spcPts val="0"/>
              </a:spcBef>
              <a:buSzPts val="1800"/>
              <a:buFont typeface="Arial"/>
              <a:buNone/>
              <a:defRPr sz="1800"/>
            </a:lvl9pPr>
          </a:lstStyle>
          <a:p>
            <a:endParaRPr/>
          </a:p>
        </p:txBody>
      </p:sp>
      <p:sp>
        <p:nvSpPr>
          <p:cNvPr id="54" name="Shape 54"/>
          <p:cNvSpPr txBox="1">
            <a:spLocks noGrp="1"/>
          </p:cNvSpPr>
          <p:nvPr>
            <p:ph type="body" idx="1"/>
          </p:nvPr>
        </p:nvSpPr>
        <p:spPr>
          <a:xfrm>
            <a:off x="3887391" y="987425"/>
            <a:ext cx="4629150" cy="4873623"/>
          </a:xfrm>
          <a:prstGeom prst="rect">
            <a:avLst/>
          </a:prstGeom>
          <a:noFill/>
          <a:ln>
            <a:noFill/>
          </a:ln>
        </p:spPr>
        <p:txBody>
          <a:bodyPr wrap="square" lIns="91425" tIns="91425" rIns="91425" bIns="91425" anchor="t" anchorCtr="0"/>
          <a:lstStyle>
            <a:lvl1pPr marL="406400" marR="0" lvl="0" indent="254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812800" marR="0" lvl="1" indent="508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219200" marR="0" lvl="2" indent="762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25600" marR="0" lvl="3" indent="101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82800" marR="0" lvl="4" indent="101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40000" marR="0" lvl="5" indent="101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97200" marR="0" lvl="6" indent="101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54400" marR="0" lvl="7" indent="101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911600" marR="0" lvl="8" indent="101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2"/>
          </p:nvPr>
        </p:nvSpPr>
        <p:spPr>
          <a:xfrm>
            <a:off x="629841" y="2057400"/>
            <a:ext cx="2949178"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028950" y="6356351"/>
            <a:ext cx="3086098"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29841" y="457200"/>
            <a:ext cx="2949178" cy="1600198"/>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800"/>
              <a:buFont typeface="Arial"/>
              <a:buNone/>
              <a:defRPr sz="1800"/>
            </a:lvl2pPr>
            <a:lvl3pPr lvl="2" indent="0">
              <a:spcBef>
                <a:spcPts val="0"/>
              </a:spcBef>
              <a:buSzPts val="1800"/>
              <a:buFont typeface="Arial"/>
              <a:buNone/>
              <a:defRPr sz="1800"/>
            </a:lvl3pPr>
            <a:lvl4pPr lvl="3" indent="0">
              <a:spcBef>
                <a:spcPts val="0"/>
              </a:spcBef>
              <a:buSzPts val="1800"/>
              <a:buFont typeface="Arial"/>
              <a:buNone/>
              <a:defRPr sz="1800"/>
            </a:lvl4pPr>
            <a:lvl5pPr lvl="4" indent="0">
              <a:spcBef>
                <a:spcPts val="0"/>
              </a:spcBef>
              <a:buSzPts val="1800"/>
              <a:buFont typeface="Arial"/>
              <a:buNone/>
              <a:defRPr sz="1800"/>
            </a:lvl5pPr>
            <a:lvl6pPr lvl="5" indent="0">
              <a:spcBef>
                <a:spcPts val="0"/>
              </a:spcBef>
              <a:buSzPts val="1800"/>
              <a:buFont typeface="Arial"/>
              <a:buNone/>
              <a:defRPr sz="1800"/>
            </a:lvl6pPr>
            <a:lvl7pPr lvl="6" indent="0">
              <a:spcBef>
                <a:spcPts val="0"/>
              </a:spcBef>
              <a:buSzPts val="1800"/>
              <a:buFont typeface="Arial"/>
              <a:buNone/>
              <a:defRPr sz="1800"/>
            </a:lvl7pPr>
            <a:lvl8pPr lvl="7" indent="0">
              <a:spcBef>
                <a:spcPts val="0"/>
              </a:spcBef>
              <a:buSzPts val="1800"/>
              <a:buFont typeface="Arial"/>
              <a:buNone/>
              <a:defRPr sz="1800"/>
            </a:lvl8pPr>
            <a:lvl9pPr lvl="8" indent="0">
              <a:spcBef>
                <a:spcPts val="0"/>
              </a:spcBef>
              <a:buSzPts val="1800"/>
              <a:buFont typeface="Arial"/>
              <a:buNone/>
              <a:defRPr sz="1800"/>
            </a:lvl9pPr>
          </a:lstStyle>
          <a:p>
            <a:endParaRPr/>
          </a:p>
        </p:txBody>
      </p:sp>
      <p:sp>
        <p:nvSpPr>
          <p:cNvPr id="61" name="Shape 61"/>
          <p:cNvSpPr>
            <a:spLocks noGrp="1"/>
          </p:cNvSpPr>
          <p:nvPr>
            <p:ph type="pic" idx="2"/>
          </p:nvPr>
        </p:nvSpPr>
        <p:spPr>
          <a:xfrm>
            <a:off x="3887391" y="987425"/>
            <a:ext cx="4629150" cy="4873623"/>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1"/>
          </p:nvPr>
        </p:nvSpPr>
        <p:spPr>
          <a:xfrm>
            <a:off x="629841" y="2057400"/>
            <a:ext cx="2949178"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3028950" y="6356351"/>
            <a:ext cx="3086098"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28650" y="365126"/>
            <a:ext cx="78867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800"/>
              <a:buFont typeface="Arial"/>
              <a:buNone/>
              <a:defRPr sz="1800"/>
            </a:lvl2pPr>
            <a:lvl3pPr lvl="2" indent="0">
              <a:spcBef>
                <a:spcPts val="0"/>
              </a:spcBef>
              <a:buSzPts val="1800"/>
              <a:buFont typeface="Arial"/>
              <a:buNone/>
              <a:defRPr sz="1800"/>
            </a:lvl3pPr>
            <a:lvl4pPr lvl="3" indent="0">
              <a:spcBef>
                <a:spcPts val="0"/>
              </a:spcBef>
              <a:buSzPts val="1800"/>
              <a:buFont typeface="Arial"/>
              <a:buNone/>
              <a:defRPr sz="1800"/>
            </a:lvl4pPr>
            <a:lvl5pPr lvl="4" indent="0">
              <a:spcBef>
                <a:spcPts val="0"/>
              </a:spcBef>
              <a:buSzPts val="1800"/>
              <a:buFont typeface="Arial"/>
              <a:buNone/>
              <a:defRPr sz="1800"/>
            </a:lvl5pPr>
            <a:lvl6pPr lvl="5" indent="0">
              <a:spcBef>
                <a:spcPts val="0"/>
              </a:spcBef>
              <a:buSzPts val="1800"/>
              <a:buFont typeface="Arial"/>
              <a:buNone/>
              <a:defRPr sz="1800"/>
            </a:lvl6pPr>
            <a:lvl7pPr lvl="6" indent="0">
              <a:spcBef>
                <a:spcPts val="0"/>
              </a:spcBef>
              <a:buSzPts val="1800"/>
              <a:buFont typeface="Arial"/>
              <a:buNone/>
              <a:defRPr sz="1800"/>
            </a:lvl7pPr>
            <a:lvl8pPr lvl="7" indent="0">
              <a:spcBef>
                <a:spcPts val="0"/>
              </a:spcBef>
              <a:buSzPts val="1800"/>
              <a:buFont typeface="Arial"/>
              <a:buNone/>
              <a:defRPr sz="1800"/>
            </a:lvl8pPr>
            <a:lvl9pPr lvl="8" indent="0">
              <a:spcBef>
                <a:spcPts val="0"/>
              </a:spcBef>
              <a:buSzPts val="1800"/>
              <a:buFont typeface="Arial"/>
              <a:buNone/>
              <a:defRPr sz="1800"/>
            </a:lvl9pPr>
          </a:lstStyle>
          <a:p>
            <a:endParaRPr/>
          </a:p>
        </p:txBody>
      </p:sp>
      <p:sp>
        <p:nvSpPr>
          <p:cNvPr id="68" name="Shape 68"/>
          <p:cNvSpPr txBox="1">
            <a:spLocks noGrp="1"/>
          </p:cNvSpPr>
          <p:nvPr>
            <p:ph type="body" idx="1"/>
          </p:nvPr>
        </p:nvSpPr>
        <p:spPr>
          <a:xfrm rot="5400000">
            <a:off x="2396330" y="57942"/>
            <a:ext cx="4351338" cy="7886700"/>
          </a:xfrm>
          <a:prstGeom prst="rect">
            <a:avLst/>
          </a:prstGeom>
          <a:noFill/>
          <a:ln>
            <a:noFill/>
          </a:ln>
        </p:spPr>
        <p:txBody>
          <a:bodyPr wrap="square" lIns="91425" tIns="91425" rIns="91425" bIns="91425" anchor="t" anchorCtr="0"/>
          <a:lstStyle>
            <a:lvl1pPr marL="355600" marR="0" lvl="0" indent="508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62000" marR="0" lvl="1" indent="762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68400" marR="0" lvl="2" indent="101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028950" y="6356351"/>
            <a:ext cx="3086098"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28650" y="365126"/>
            <a:ext cx="78867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800"/>
              <a:buFont typeface="Arial"/>
              <a:buNone/>
              <a:defRPr sz="1800"/>
            </a:lvl2pPr>
            <a:lvl3pPr lvl="2" indent="0">
              <a:spcBef>
                <a:spcPts val="0"/>
              </a:spcBef>
              <a:buSzPts val="1800"/>
              <a:buFont typeface="Arial"/>
              <a:buNone/>
              <a:defRPr sz="1800"/>
            </a:lvl3pPr>
            <a:lvl4pPr lvl="3" indent="0">
              <a:spcBef>
                <a:spcPts val="0"/>
              </a:spcBef>
              <a:buSzPts val="1800"/>
              <a:buFont typeface="Arial"/>
              <a:buNone/>
              <a:defRPr sz="1800"/>
            </a:lvl4pPr>
            <a:lvl5pPr lvl="4" indent="0">
              <a:spcBef>
                <a:spcPts val="0"/>
              </a:spcBef>
              <a:buSzPts val="1800"/>
              <a:buFont typeface="Arial"/>
              <a:buNone/>
              <a:defRPr sz="1800"/>
            </a:lvl5pPr>
            <a:lvl6pPr lvl="5" indent="0">
              <a:spcBef>
                <a:spcPts val="0"/>
              </a:spcBef>
              <a:buSzPts val="1800"/>
              <a:buFont typeface="Arial"/>
              <a:buNone/>
              <a:defRPr sz="1800"/>
            </a:lvl6pPr>
            <a:lvl7pPr lvl="6" indent="0">
              <a:spcBef>
                <a:spcPts val="0"/>
              </a:spcBef>
              <a:buSzPts val="1800"/>
              <a:buFont typeface="Arial"/>
              <a:buNone/>
              <a:defRPr sz="1800"/>
            </a:lvl7pPr>
            <a:lvl8pPr lvl="7" indent="0">
              <a:spcBef>
                <a:spcPts val="0"/>
              </a:spcBef>
              <a:buSzPts val="1800"/>
              <a:buFont typeface="Arial"/>
              <a:buNone/>
              <a:defRPr sz="1800"/>
            </a:lvl8pPr>
            <a:lvl9pPr lvl="8" indent="0">
              <a:spcBef>
                <a:spcPts val="0"/>
              </a:spcBef>
              <a:buSzPts val="1800"/>
              <a:buFont typeface="Arial"/>
              <a:buNone/>
              <a:defRPr sz="1800"/>
            </a:lvl9pPr>
          </a:lstStyle>
          <a:p>
            <a:endParaRPr/>
          </a:p>
        </p:txBody>
      </p:sp>
      <p:sp>
        <p:nvSpPr>
          <p:cNvPr id="11" name="Shape 11"/>
          <p:cNvSpPr txBox="1">
            <a:spLocks noGrp="1"/>
          </p:cNvSpPr>
          <p:nvPr>
            <p:ph type="body" idx="1"/>
          </p:nvPr>
        </p:nvSpPr>
        <p:spPr>
          <a:xfrm>
            <a:off x="628650" y="1825625"/>
            <a:ext cx="7886700" cy="4351338"/>
          </a:xfrm>
          <a:prstGeom prst="rect">
            <a:avLst/>
          </a:prstGeom>
          <a:noFill/>
          <a:ln>
            <a:noFill/>
          </a:ln>
        </p:spPr>
        <p:txBody>
          <a:bodyPr wrap="square" lIns="91425" tIns="91425" rIns="91425" bIns="91425" anchor="t" anchorCtr="0"/>
          <a:lstStyle>
            <a:lvl1pPr marL="355600" marR="0" lvl="0" indent="508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62000" marR="0" lvl="1" indent="762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68400" marR="0" lvl="2" indent="101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028950" y="6356351"/>
            <a:ext cx="3086098"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C347C"/>
            </a:gs>
            <a:gs pos="1000">
              <a:srgbClr val="4C347C"/>
            </a:gs>
            <a:gs pos="99000">
              <a:srgbClr val="38275B"/>
            </a:gs>
            <a:gs pos="100000">
              <a:srgbClr val="38275B"/>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Shape 83"/>
          <p:cNvSpPr txBox="1"/>
          <p:nvPr/>
        </p:nvSpPr>
        <p:spPr>
          <a:xfrm>
            <a:off x="360946" y="2398022"/>
            <a:ext cx="7026441" cy="1323439"/>
          </a:xfrm>
          <a:prstGeom prst="rect">
            <a:avLst/>
          </a:prstGeom>
          <a:noFill/>
          <a:ln>
            <a:noFill/>
          </a:ln>
        </p:spPr>
        <p:txBody>
          <a:bodyPr wrap="square" lIns="91425" tIns="45700" rIns="91425" bIns="45700" anchor="t" anchorCtr="0">
            <a:noAutofit/>
          </a:bodyPr>
          <a:lstStyle/>
          <a:p>
            <a:pPr marL="0" marR="0" lvl="0" indent="-63500" algn="l" rtl="0">
              <a:lnSpc>
                <a:spcPct val="100000"/>
              </a:lnSpc>
              <a:spcBef>
                <a:spcPts val="0"/>
              </a:spcBef>
              <a:spcAft>
                <a:spcPts val="0"/>
              </a:spcAft>
              <a:buClr>
                <a:schemeClr val="lt1"/>
              </a:buClr>
              <a:buSzPts val="1000"/>
              <a:buFont typeface="Corbel"/>
              <a:buNone/>
            </a:pPr>
            <a:r>
              <a:rPr lang="en-US" sz="4000" b="1">
                <a:solidFill>
                  <a:schemeClr val="lt1"/>
                </a:solidFill>
                <a:latin typeface="Corbel"/>
                <a:ea typeface="Corbel"/>
                <a:cs typeface="Corbel"/>
                <a:sym typeface="Corbel"/>
              </a:rPr>
              <a:t>MKTG 562 </a:t>
            </a:r>
            <a:r>
              <a:rPr lang="en-US" sz="4000" b="1" i="0" u="none" strike="noStrike" cap="none">
                <a:solidFill>
                  <a:schemeClr val="lt1"/>
                </a:solidFill>
                <a:latin typeface="Corbel"/>
                <a:ea typeface="Corbel"/>
                <a:cs typeface="Corbel"/>
                <a:sym typeface="Corbel"/>
              </a:rPr>
              <a:t>Customer Analytics			</a:t>
            </a:r>
          </a:p>
        </p:txBody>
      </p:sp>
      <p:sp>
        <p:nvSpPr>
          <p:cNvPr id="84" name="Shape 84"/>
          <p:cNvSpPr/>
          <p:nvPr/>
        </p:nvSpPr>
        <p:spPr>
          <a:xfrm>
            <a:off x="0" y="3951912"/>
            <a:ext cx="3332745" cy="126793"/>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Shape 85"/>
          <p:cNvSpPr txBox="1"/>
          <p:nvPr/>
        </p:nvSpPr>
        <p:spPr>
          <a:xfrm>
            <a:off x="0" y="4309155"/>
            <a:ext cx="9144000" cy="461664"/>
          </a:xfrm>
          <a:prstGeom prst="rect">
            <a:avLst/>
          </a:prstGeom>
          <a:noFill/>
          <a:ln>
            <a:noFill/>
          </a:ln>
        </p:spPr>
        <p:txBody>
          <a:bodyPr wrap="square" lIns="91425" tIns="45700" rIns="91425" bIns="45700" anchor="t" anchorCtr="0">
            <a:noAutofit/>
          </a:bodyPr>
          <a:lstStyle/>
          <a:p>
            <a:pPr marL="0" marR="0" lvl="0" indent="-38100" algn="ctr" rtl="0">
              <a:lnSpc>
                <a:spcPct val="100000"/>
              </a:lnSpc>
              <a:spcBef>
                <a:spcPts val="0"/>
              </a:spcBef>
              <a:spcAft>
                <a:spcPts val="0"/>
              </a:spcAft>
              <a:buClr>
                <a:srgbClr val="92D050"/>
              </a:buClr>
              <a:buSzPts val="600"/>
              <a:buFont typeface="Corbel"/>
              <a:buNone/>
            </a:pPr>
            <a:r>
              <a:rPr lang="en-US" sz="2400" b="1">
                <a:solidFill>
                  <a:srgbClr val="92D050"/>
                </a:solidFill>
                <a:latin typeface="Corbel"/>
                <a:ea typeface="Corbel"/>
                <a:cs typeface="Corbel"/>
                <a:sym typeface="Corbel"/>
              </a:rPr>
              <a:t>Paid Search for Hotels Online Reservation</a:t>
            </a:r>
          </a:p>
        </p:txBody>
      </p:sp>
      <p:pic>
        <p:nvPicPr>
          <p:cNvPr id="86" name="Shape 86" descr="http://faculty.washington.edu/sdmooney/wordpress/wp-content/uploads/2015/08/W-Logo_White.png"/>
          <p:cNvPicPr preferRelativeResize="0"/>
          <p:nvPr/>
        </p:nvPicPr>
        <p:blipFill rotWithShape="1">
          <a:blip r:embed="rId3">
            <a:alphaModFix/>
          </a:blip>
          <a:srcRect/>
          <a:stretch/>
        </p:blipFill>
        <p:spPr>
          <a:xfrm>
            <a:off x="7152024" y="399795"/>
            <a:ext cx="1546807" cy="1041518"/>
          </a:xfrm>
          <a:prstGeom prst="rect">
            <a:avLst/>
          </a:prstGeom>
          <a:noFill/>
          <a:ln>
            <a:noFill/>
          </a:ln>
        </p:spPr>
      </p:pic>
      <p:sp>
        <p:nvSpPr>
          <p:cNvPr id="87" name="Shape 87"/>
          <p:cNvSpPr txBox="1"/>
          <p:nvPr/>
        </p:nvSpPr>
        <p:spPr>
          <a:xfrm>
            <a:off x="360950" y="5358535"/>
            <a:ext cx="4572300" cy="976500"/>
          </a:xfrm>
          <a:prstGeom prst="rect">
            <a:avLst/>
          </a:prstGeom>
          <a:noFill/>
          <a:ln>
            <a:noFill/>
          </a:ln>
        </p:spPr>
        <p:txBody>
          <a:bodyPr wrap="square" lIns="91425" tIns="45700" rIns="91425" bIns="45700" anchor="t" anchorCtr="0">
            <a:noAutofit/>
          </a:bodyPr>
          <a:lstStyle/>
          <a:p>
            <a:pPr marL="0" marR="0" lvl="0" indent="-38100" algn="l" rtl="0">
              <a:lnSpc>
                <a:spcPct val="100000"/>
              </a:lnSpc>
              <a:spcBef>
                <a:spcPts val="0"/>
              </a:spcBef>
              <a:spcAft>
                <a:spcPts val="0"/>
              </a:spcAft>
              <a:buClr>
                <a:schemeClr val="lt2"/>
              </a:buClr>
              <a:buSzPts val="600"/>
              <a:buFont typeface="Corbel"/>
              <a:buNone/>
            </a:pPr>
            <a:r>
              <a:rPr lang="en-US" sz="2400" b="1">
                <a:solidFill>
                  <a:schemeClr val="lt2"/>
                </a:solidFill>
                <a:latin typeface="Corbel"/>
                <a:ea typeface="Corbel"/>
                <a:cs typeface="Corbel"/>
                <a:sym typeface="Corbel"/>
              </a:rPr>
              <a:t>Anamika, Snehal, Shrija,</a:t>
            </a:r>
          </a:p>
          <a:p>
            <a:pPr marL="0" marR="0" lvl="0" indent="-38100" algn="l" rtl="0">
              <a:lnSpc>
                <a:spcPct val="100000"/>
              </a:lnSpc>
              <a:spcBef>
                <a:spcPts val="0"/>
              </a:spcBef>
              <a:spcAft>
                <a:spcPts val="0"/>
              </a:spcAft>
              <a:buClr>
                <a:schemeClr val="lt2"/>
              </a:buClr>
              <a:buSzPts val="600"/>
              <a:buFont typeface="Corbel"/>
              <a:buNone/>
            </a:pPr>
            <a:r>
              <a:rPr lang="en-US" sz="2400" b="1" i="0" u="none" strike="noStrike" cap="none">
                <a:solidFill>
                  <a:schemeClr val="lt2"/>
                </a:solidFill>
                <a:latin typeface="Corbel"/>
                <a:ea typeface="Corbel"/>
                <a:cs typeface="Corbel"/>
                <a:sym typeface="Corbel"/>
              </a:rPr>
              <a:t>Nissim, John,</a:t>
            </a:r>
            <a:r>
              <a:rPr lang="en-US" sz="2400" b="1">
                <a:solidFill>
                  <a:schemeClr val="lt2"/>
                </a:solidFill>
                <a:latin typeface="Corbel"/>
                <a:ea typeface="Corbel"/>
                <a:cs typeface="Corbel"/>
                <a:sym typeface="Corbel"/>
              </a:rPr>
              <a:t>Mustafa</a:t>
            </a:r>
            <a:r>
              <a:rPr lang="en-US" sz="2400" b="1" i="0" u="none" strike="noStrike" cap="none">
                <a:solidFill>
                  <a:schemeClr val="lt2"/>
                </a:solidFill>
                <a:latin typeface="Corbel"/>
                <a:ea typeface="Corbel"/>
                <a:cs typeface="Corbel"/>
                <a:sym typeface="Corbel"/>
              </a:rPr>
              <a:t>	</a:t>
            </a:r>
          </a:p>
        </p:txBody>
      </p:sp>
      <p:sp>
        <p:nvSpPr>
          <p:cNvPr id="88" name="Shape 88"/>
          <p:cNvSpPr/>
          <p:nvPr/>
        </p:nvSpPr>
        <p:spPr>
          <a:xfrm>
            <a:off x="0" y="6521617"/>
            <a:ext cx="9144000" cy="276998"/>
          </a:xfrm>
          <a:prstGeom prst="rect">
            <a:avLst/>
          </a:prstGeom>
          <a:noFill/>
          <a:ln>
            <a:noFill/>
          </a:ln>
        </p:spPr>
        <p:txBody>
          <a:bodyPr wrap="square" lIns="91425" tIns="45700" rIns="91425" bIns="45700" anchor="t" anchorCtr="0">
            <a:noAutofit/>
          </a:bodyPr>
          <a:lstStyle/>
          <a:p>
            <a:pPr marL="0" marR="0" lvl="0" indent="-19050" algn="ctr" rtl="0">
              <a:lnSpc>
                <a:spcPct val="100000"/>
              </a:lnSpc>
              <a:spcBef>
                <a:spcPts val="0"/>
              </a:spcBef>
              <a:spcAft>
                <a:spcPts val="0"/>
              </a:spcAft>
              <a:buClr>
                <a:schemeClr val="lt1"/>
              </a:buClr>
              <a:buSzPts val="300"/>
              <a:buFont typeface="Open Sans"/>
              <a:buNone/>
            </a:pPr>
            <a:r>
              <a:rPr lang="en-US" sz="1200" b="0" i="0" u="none" strike="noStrike" cap="none">
                <a:solidFill>
                  <a:schemeClr val="lt1"/>
                </a:solidFill>
                <a:latin typeface="Open Sans"/>
                <a:ea typeface="Open Sans"/>
                <a:cs typeface="Open Sans"/>
                <a:sym typeface="Open Sans"/>
              </a:rPr>
              <a:t>Michael G. Foster School of Business  |  University of Washington  |  Seattle, WA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28650" y="365126"/>
            <a:ext cx="7886700" cy="1325700"/>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600" b="0" i="0" u="none" strike="noStrike" cap="none">
                <a:solidFill>
                  <a:srgbClr val="38275B"/>
                </a:solidFill>
                <a:latin typeface="Corbel"/>
                <a:ea typeface="Corbel"/>
                <a:cs typeface="Corbel"/>
                <a:sym typeface="Corbel"/>
              </a:rPr>
              <a:t>Ave</a:t>
            </a:r>
            <a:r>
              <a:rPr lang="en-US" sz="3600">
                <a:solidFill>
                  <a:srgbClr val="38275B"/>
                </a:solidFill>
                <a:latin typeface="Corbel"/>
                <a:ea typeface="Corbel"/>
                <a:cs typeface="Corbel"/>
                <a:sym typeface="Corbel"/>
              </a:rPr>
              <a:t>.</a:t>
            </a:r>
            <a:r>
              <a:rPr lang="en-US" sz="3600" b="0" i="0" u="none" strike="noStrike" cap="none">
                <a:solidFill>
                  <a:srgbClr val="38275B"/>
                </a:solidFill>
                <a:latin typeface="Corbel"/>
                <a:ea typeface="Corbel"/>
                <a:cs typeface="Corbel"/>
                <a:sym typeface="Corbel"/>
              </a:rPr>
              <a:t> Position vs. Clicks &amp; </a:t>
            </a:r>
            <a:r>
              <a:rPr lang="en-US" sz="3600">
                <a:solidFill>
                  <a:srgbClr val="38275B"/>
                </a:solidFill>
                <a:latin typeface="Corbel"/>
                <a:ea typeface="Corbel"/>
                <a:cs typeface="Corbel"/>
                <a:sym typeface="Corbel"/>
              </a:rPr>
              <a:t>Conversion %</a:t>
            </a:r>
          </a:p>
        </p:txBody>
      </p:sp>
      <p:pic>
        <p:nvPicPr>
          <p:cNvPr id="181" name="Shape 181"/>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182" name="Shape 182"/>
          <p:cNvSpPr/>
          <p:nvPr/>
        </p:nvSpPr>
        <p:spPr>
          <a:xfrm>
            <a:off x="0" y="1361112"/>
            <a:ext cx="6035100" cy="126900"/>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3" name="Shape 183"/>
          <p:cNvSpPr txBox="1"/>
          <p:nvPr/>
        </p:nvSpPr>
        <p:spPr>
          <a:xfrm>
            <a:off x="628650" y="1826969"/>
            <a:ext cx="7592100" cy="4248000"/>
          </a:xfrm>
          <a:prstGeom prst="rect">
            <a:avLst/>
          </a:prstGeom>
          <a:noFill/>
          <a:ln>
            <a:noFill/>
          </a:ln>
        </p:spPr>
        <p:txBody>
          <a:bodyPr wrap="square" lIns="91425" tIns="45700" rIns="91425" bIns="45700" anchor="t" anchorCtr="0">
            <a:noAutofit/>
          </a:bodyPr>
          <a:lstStyle/>
          <a:p>
            <a:pPr marL="228600" marR="0" lvl="5" indent="-228600" algn="l" rtl="0">
              <a:lnSpc>
                <a:spcPct val="90000"/>
              </a:lnSpc>
              <a:spcBef>
                <a:spcPts val="0"/>
              </a:spcBef>
              <a:spcAft>
                <a:spcPts val="0"/>
              </a:spcAft>
              <a:buClr>
                <a:schemeClr val="dk1"/>
              </a:buClr>
              <a:buSzPts val="2800"/>
              <a:buFont typeface="Noto Sans Symbols"/>
              <a:buNone/>
            </a:pPr>
            <a:endParaRPr sz="2800" b="1" i="0" u="none" strike="noStrike" cap="none">
              <a:solidFill>
                <a:srgbClr val="432E6C"/>
              </a:solidFill>
              <a:latin typeface="Corbel"/>
              <a:ea typeface="Corbel"/>
              <a:cs typeface="Corbel"/>
              <a:sym typeface="Corbel"/>
            </a:endParaRPr>
          </a:p>
        </p:txBody>
      </p:sp>
      <p:sp>
        <p:nvSpPr>
          <p:cNvPr id="184" name="Shape 184"/>
          <p:cNvSpPr txBox="1"/>
          <p:nvPr/>
        </p:nvSpPr>
        <p:spPr>
          <a:xfrm>
            <a:off x="8572939" y="6485348"/>
            <a:ext cx="611100" cy="246300"/>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pic>
        <p:nvPicPr>
          <p:cNvPr id="185" name="Shape 185"/>
          <p:cNvPicPr preferRelativeResize="0"/>
          <p:nvPr/>
        </p:nvPicPr>
        <p:blipFill>
          <a:blip r:embed="rId4">
            <a:alphaModFix/>
          </a:blip>
          <a:stretch>
            <a:fillRect/>
          </a:stretch>
        </p:blipFill>
        <p:spPr>
          <a:xfrm>
            <a:off x="906400" y="1758900"/>
            <a:ext cx="7763948" cy="4658375"/>
          </a:xfrm>
          <a:prstGeom prst="rect">
            <a:avLst/>
          </a:prstGeom>
          <a:noFill/>
          <a:ln>
            <a:noFill/>
          </a:ln>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Effect transition="in" filter="fade">
                                      <p:cBhvr>
                                        <p:cTn id="7" dur="500"/>
                                        <p:tgtEl>
                                          <p:spTgt spid="1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34150" y="1"/>
            <a:ext cx="7886700" cy="1325700"/>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600">
                <a:solidFill>
                  <a:srgbClr val="38275B"/>
                </a:solidFill>
                <a:latin typeface="Corbel"/>
                <a:ea typeface="Corbel"/>
                <a:cs typeface="Corbel"/>
                <a:sym typeface="Corbel"/>
              </a:rPr>
              <a:t>Top </a:t>
            </a:r>
            <a:r>
              <a:rPr lang="en-US" sz="3600" b="0" i="0" u="none" strike="noStrike" cap="none">
                <a:solidFill>
                  <a:srgbClr val="38275B"/>
                </a:solidFill>
                <a:latin typeface="Corbel"/>
                <a:ea typeface="Corbel"/>
                <a:cs typeface="Corbel"/>
                <a:sym typeface="Corbel"/>
              </a:rPr>
              <a:t>States vs. Avg Clicks </a:t>
            </a:r>
          </a:p>
        </p:txBody>
      </p:sp>
      <p:pic>
        <p:nvPicPr>
          <p:cNvPr id="192" name="Shape 192"/>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193" name="Shape 193"/>
          <p:cNvSpPr/>
          <p:nvPr/>
        </p:nvSpPr>
        <p:spPr>
          <a:xfrm>
            <a:off x="0" y="918662"/>
            <a:ext cx="6035100" cy="126900"/>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 name="Shape 194"/>
          <p:cNvSpPr txBox="1"/>
          <p:nvPr/>
        </p:nvSpPr>
        <p:spPr>
          <a:xfrm>
            <a:off x="628650" y="1826969"/>
            <a:ext cx="7592210" cy="4248010"/>
          </a:xfrm>
          <a:prstGeom prst="rect">
            <a:avLst/>
          </a:prstGeom>
          <a:noFill/>
          <a:ln>
            <a:noFill/>
          </a:ln>
        </p:spPr>
        <p:txBody>
          <a:bodyPr wrap="square" lIns="91425" tIns="45700" rIns="91425" bIns="45700" anchor="t" anchorCtr="0">
            <a:noAutofit/>
          </a:bodyPr>
          <a:lstStyle/>
          <a:p>
            <a:pPr marL="228600" marR="0" lvl="5" indent="-228600" algn="l" rtl="0">
              <a:lnSpc>
                <a:spcPct val="90000"/>
              </a:lnSpc>
              <a:spcBef>
                <a:spcPts val="0"/>
              </a:spcBef>
              <a:spcAft>
                <a:spcPts val="0"/>
              </a:spcAft>
              <a:buClr>
                <a:schemeClr val="dk1"/>
              </a:buClr>
              <a:buSzPts val="2800"/>
              <a:buFont typeface="Noto Sans Symbols"/>
              <a:buNone/>
            </a:pPr>
            <a:endParaRPr sz="2800" b="1" i="0" u="none" strike="noStrike" cap="none">
              <a:solidFill>
                <a:srgbClr val="432E6C"/>
              </a:solidFill>
              <a:latin typeface="Corbel"/>
              <a:ea typeface="Corbel"/>
              <a:cs typeface="Corbel"/>
              <a:sym typeface="Corbel"/>
            </a:endParaRPr>
          </a:p>
        </p:txBody>
      </p:sp>
      <p:sp>
        <p:nvSpPr>
          <p:cNvPr id="195" name="Shape 195"/>
          <p:cNvSpPr txBox="1"/>
          <p:nvPr/>
        </p:nvSpPr>
        <p:spPr>
          <a:xfrm>
            <a:off x="8572939" y="6485348"/>
            <a:ext cx="611065" cy="246219"/>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pic>
        <p:nvPicPr>
          <p:cNvPr id="196" name="Shape 196"/>
          <p:cNvPicPr preferRelativeResize="0"/>
          <p:nvPr/>
        </p:nvPicPr>
        <p:blipFill>
          <a:blip r:embed="rId4">
            <a:alphaModFix/>
          </a:blip>
          <a:stretch>
            <a:fillRect/>
          </a:stretch>
        </p:blipFill>
        <p:spPr>
          <a:xfrm>
            <a:off x="153150" y="1253625"/>
            <a:ext cx="8990849" cy="5231724"/>
          </a:xfrm>
          <a:prstGeom prst="rect">
            <a:avLst/>
          </a:prstGeom>
          <a:noFill/>
          <a:ln>
            <a:noFill/>
          </a:ln>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animEffect transition="in" filter="fade">
                                      <p:cBhvr>
                                        <p:cTn id="7" dur="500"/>
                                        <p:tgtEl>
                                          <p:spTgt spid="1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232300" y="1"/>
            <a:ext cx="7886700" cy="1325700"/>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600">
                <a:solidFill>
                  <a:srgbClr val="38275B"/>
                </a:solidFill>
                <a:latin typeface="Corbel"/>
                <a:ea typeface="Corbel"/>
                <a:cs typeface="Corbel"/>
                <a:sym typeface="Corbel"/>
              </a:rPr>
              <a:t>Avg CTR for Keywords for 50 States</a:t>
            </a:r>
          </a:p>
        </p:txBody>
      </p:sp>
      <p:pic>
        <p:nvPicPr>
          <p:cNvPr id="203" name="Shape 203"/>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204" name="Shape 204"/>
          <p:cNvSpPr/>
          <p:nvPr/>
        </p:nvSpPr>
        <p:spPr>
          <a:xfrm>
            <a:off x="0" y="995012"/>
            <a:ext cx="6035100" cy="126900"/>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5" name="Shape 205"/>
          <p:cNvSpPr txBox="1"/>
          <p:nvPr/>
        </p:nvSpPr>
        <p:spPr>
          <a:xfrm>
            <a:off x="628650" y="1826969"/>
            <a:ext cx="7592210" cy="4248010"/>
          </a:xfrm>
          <a:prstGeom prst="rect">
            <a:avLst/>
          </a:prstGeom>
          <a:noFill/>
          <a:ln>
            <a:noFill/>
          </a:ln>
        </p:spPr>
        <p:txBody>
          <a:bodyPr wrap="square" lIns="91425" tIns="45700" rIns="91425" bIns="45700" anchor="t" anchorCtr="0">
            <a:noAutofit/>
          </a:bodyPr>
          <a:lstStyle/>
          <a:p>
            <a:pPr marL="228600" marR="0" lvl="5" indent="-228600" algn="l" rtl="0">
              <a:lnSpc>
                <a:spcPct val="90000"/>
              </a:lnSpc>
              <a:spcBef>
                <a:spcPts val="0"/>
              </a:spcBef>
              <a:spcAft>
                <a:spcPts val="0"/>
              </a:spcAft>
              <a:buClr>
                <a:schemeClr val="dk1"/>
              </a:buClr>
              <a:buSzPts val="2800"/>
              <a:buFont typeface="Noto Sans Symbols"/>
              <a:buNone/>
            </a:pPr>
            <a:endParaRPr sz="2800" b="1" i="0" u="none" strike="noStrike" cap="none">
              <a:solidFill>
                <a:srgbClr val="432E6C"/>
              </a:solidFill>
              <a:latin typeface="Corbel"/>
              <a:ea typeface="Corbel"/>
              <a:cs typeface="Corbel"/>
              <a:sym typeface="Corbel"/>
            </a:endParaRPr>
          </a:p>
        </p:txBody>
      </p:sp>
      <p:sp>
        <p:nvSpPr>
          <p:cNvPr id="206" name="Shape 206"/>
          <p:cNvSpPr txBox="1"/>
          <p:nvPr/>
        </p:nvSpPr>
        <p:spPr>
          <a:xfrm>
            <a:off x="8572939" y="6485348"/>
            <a:ext cx="611065" cy="246219"/>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pic>
        <p:nvPicPr>
          <p:cNvPr id="207" name="Shape 207"/>
          <p:cNvPicPr preferRelativeResize="0"/>
          <p:nvPr/>
        </p:nvPicPr>
        <p:blipFill>
          <a:blip r:embed="rId4">
            <a:alphaModFix/>
          </a:blip>
          <a:stretch>
            <a:fillRect/>
          </a:stretch>
        </p:blipFill>
        <p:spPr>
          <a:xfrm>
            <a:off x="0" y="1250500"/>
            <a:ext cx="9144000" cy="5248700"/>
          </a:xfrm>
          <a:prstGeom prst="rect">
            <a:avLst/>
          </a:prstGeom>
          <a:noFill/>
          <a:ln>
            <a:noFill/>
          </a:ln>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animEffect transition="in" filter="fade">
                                      <p:cBhvr>
                                        <p:cTn id="7" dur="500"/>
                                        <p:tgtEl>
                                          <p:spTgt spid="2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34050" y="-100074"/>
            <a:ext cx="7886700" cy="1325700"/>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000">
                <a:solidFill>
                  <a:srgbClr val="38275B"/>
                </a:solidFill>
                <a:latin typeface="Corbel"/>
                <a:ea typeface="Corbel"/>
                <a:cs typeface="Corbel"/>
                <a:sym typeface="Corbel"/>
              </a:rPr>
              <a:t>Avg CTR for Keywords in International Category</a:t>
            </a:r>
          </a:p>
        </p:txBody>
      </p:sp>
      <p:pic>
        <p:nvPicPr>
          <p:cNvPr id="214" name="Shape 214"/>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215" name="Shape 215"/>
          <p:cNvSpPr/>
          <p:nvPr/>
        </p:nvSpPr>
        <p:spPr>
          <a:xfrm>
            <a:off x="0" y="852262"/>
            <a:ext cx="6035100" cy="126900"/>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Shape 216"/>
          <p:cNvSpPr txBox="1"/>
          <p:nvPr/>
        </p:nvSpPr>
        <p:spPr>
          <a:xfrm>
            <a:off x="628650" y="1826969"/>
            <a:ext cx="7592100" cy="4248000"/>
          </a:xfrm>
          <a:prstGeom prst="rect">
            <a:avLst/>
          </a:prstGeom>
          <a:noFill/>
          <a:ln>
            <a:noFill/>
          </a:ln>
        </p:spPr>
        <p:txBody>
          <a:bodyPr wrap="square" lIns="91425" tIns="45700" rIns="91425" bIns="45700" anchor="t" anchorCtr="0">
            <a:noAutofit/>
          </a:bodyPr>
          <a:lstStyle/>
          <a:p>
            <a:pPr marL="228600" marR="0" lvl="5" indent="-228600" algn="l" rtl="0">
              <a:lnSpc>
                <a:spcPct val="90000"/>
              </a:lnSpc>
              <a:spcBef>
                <a:spcPts val="0"/>
              </a:spcBef>
              <a:spcAft>
                <a:spcPts val="0"/>
              </a:spcAft>
              <a:buClr>
                <a:schemeClr val="dk1"/>
              </a:buClr>
              <a:buSzPts val="2800"/>
              <a:buFont typeface="Noto Sans Symbols"/>
              <a:buNone/>
            </a:pPr>
            <a:endParaRPr sz="2800" b="1" i="0" u="none" strike="noStrike" cap="none">
              <a:solidFill>
                <a:srgbClr val="432E6C"/>
              </a:solidFill>
              <a:latin typeface="Corbel"/>
              <a:ea typeface="Corbel"/>
              <a:cs typeface="Corbel"/>
              <a:sym typeface="Corbel"/>
            </a:endParaRPr>
          </a:p>
        </p:txBody>
      </p:sp>
      <p:sp>
        <p:nvSpPr>
          <p:cNvPr id="217" name="Shape 217"/>
          <p:cNvSpPr txBox="1"/>
          <p:nvPr/>
        </p:nvSpPr>
        <p:spPr>
          <a:xfrm>
            <a:off x="8572939" y="6485348"/>
            <a:ext cx="611100" cy="246300"/>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pic>
        <p:nvPicPr>
          <p:cNvPr id="218" name="Shape 218"/>
          <p:cNvPicPr preferRelativeResize="0"/>
          <p:nvPr/>
        </p:nvPicPr>
        <p:blipFill>
          <a:blip r:embed="rId4">
            <a:alphaModFix/>
          </a:blip>
          <a:stretch>
            <a:fillRect/>
          </a:stretch>
        </p:blipFill>
        <p:spPr>
          <a:xfrm>
            <a:off x="85075" y="1086525"/>
            <a:ext cx="8985174" cy="5398826"/>
          </a:xfrm>
          <a:prstGeom prst="rect">
            <a:avLst/>
          </a:prstGeom>
          <a:noFill/>
          <a:ln>
            <a:noFill/>
          </a:ln>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Effect transition="in" filter="fade">
                                      <p:cBhvr>
                                        <p:cTn id="7" dur="500"/>
                                        <p:tgtEl>
                                          <p:spTgt spid="2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34050" y="-100074"/>
            <a:ext cx="7886700" cy="1325700"/>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000">
                <a:solidFill>
                  <a:srgbClr val="38275B"/>
                </a:solidFill>
                <a:latin typeface="Corbel"/>
                <a:ea typeface="Corbel"/>
                <a:cs typeface="Corbel"/>
                <a:sym typeface="Corbel"/>
              </a:rPr>
              <a:t>Analysis of keywords for ‘Europe’</a:t>
            </a:r>
          </a:p>
        </p:txBody>
      </p:sp>
      <p:pic>
        <p:nvPicPr>
          <p:cNvPr id="225" name="Shape 225"/>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226" name="Shape 226"/>
          <p:cNvSpPr/>
          <p:nvPr/>
        </p:nvSpPr>
        <p:spPr>
          <a:xfrm>
            <a:off x="0" y="852262"/>
            <a:ext cx="6035100" cy="126900"/>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7" name="Shape 227"/>
          <p:cNvSpPr txBox="1"/>
          <p:nvPr/>
        </p:nvSpPr>
        <p:spPr>
          <a:xfrm>
            <a:off x="334050" y="1339875"/>
            <a:ext cx="8148300" cy="4735200"/>
          </a:xfrm>
          <a:prstGeom prst="rect">
            <a:avLst/>
          </a:prstGeom>
          <a:noFill/>
          <a:ln>
            <a:noFill/>
          </a:ln>
        </p:spPr>
        <p:txBody>
          <a:bodyPr wrap="square" lIns="91425" tIns="45700" rIns="91425" bIns="45700" anchor="t" anchorCtr="0">
            <a:noAutofit/>
          </a:bodyPr>
          <a:lstStyle/>
          <a:p>
            <a:pPr marL="228600" marR="0" lvl="5" indent="-228600" algn="l" rtl="0">
              <a:lnSpc>
                <a:spcPct val="90000"/>
              </a:lnSpc>
              <a:spcBef>
                <a:spcPts val="0"/>
              </a:spcBef>
              <a:spcAft>
                <a:spcPts val="0"/>
              </a:spcAft>
              <a:buClr>
                <a:schemeClr val="dk1"/>
              </a:buClr>
              <a:buSzPts val="2800"/>
              <a:buFont typeface="Noto Sans Symbols"/>
              <a:buNone/>
            </a:pPr>
            <a:endParaRPr sz="2800" b="1" i="0" u="none" strike="noStrike" cap="none">
              <a:solidFill>
                <a:srgbClr val="432E6C"/>
              </a:solidFill>
              <a:latin typeface="Corbel"/>
              <a:ea typeface="Corbel"/>
              <a:cs typeface="Corbel"/>
              <a:sym typeface="Corbel"/>
            </a:endParaRPr>
          </a:p>
        </p:txBody>
      </p:sp>
      <p:sp>
        <p:nvSpPr>
          <p:cNvPr id="228" name="Shape 228"/>
          <p:cNvSpPr txBox="1"/>
          <p:nvPr/>
        </p:nvSpPr>
        <p:spPr>
          <a:xfrm>
            <a:off x="8572939" y="6485348"/>
            <a:ext cx="611100" cy="246300"/>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graphicFrame>
        <p:nvGraphicFramePr>
          <p:cNvPr id="229" name="Shape 229"/>
          <p:cNvGraphicFramePr/>
          <p:nvPr/>
        </p:nvGraphicFramePr>
        <p:xfrm>
          <a:off x="457900" y="1596925"/>
          <a:ext cx="8024500" cy="4077275"/>
        </p:xfrm>
        <a:graphic>
          <a:graphicData uri="http://schemas.openxmlformats.org/drawingml/2006/table">
            <a:tbl>
              <a:tblPr>
                <a:noFill/>
                <a:tableStyleId>{2E4D69DB-5C8C-4913-8429-48856A8DB82C}</a:tableStyleId>
              </a:tblPr>
              <a:tblGrid>
                <a:gridCol w="2006125">
                  <a:extLst>
                    <a:ext uri="{9D8B030D-6E8A-4147-A177-3AD203B41FA5}">
                      <a16:colId xmlns:a16="http://schemas.microsoft.com/office/drawing/2014/main" val="20000"/>
                    </a:ext>
                  </a:extLst>
                </a:gridCol>
                <a:gridCol w="2006125">
                  <a:extLst>
                    <a:ext uri="{9D8B030D-6E8A-4147-A177-3AD203B41FA5}">
                      <a16:colId xmlns:a16="http://schemas.microsoft.com/office/drawing/2014/main" val="20001"/>
                    </a:ext>
                  </a:extLst>
                </a:gridCol>
                <a:gridCol w="2006125">
                  <a:extLst>
                    <a:ext uri="{9D8B030D-6E8A-4147-A177-3AD203B41FA5}">
                      <a16:colId xmlns:a16="http://schemas.microsoft.com/office/drawing/2014/main" val="20002"/>
                    </a:ext>
                  </a:extLst>
                </a:gridCol>
                <a:gridCol w="2006125">
                  <a:extLst>
                    <a:ext uri="{9D8B030D-6E8A-4147-A177-3AD203B41FA5}">
                      <a16:colId xmlns:a16="http://schemas.microsoft.com/office/drawing/2014/main" val="20003"/>
                    </a:ext>
                  </a:extLst>
                </a:gridCol>
              </a:tblGrid>
              <a:tr h="637250">
                <a:tc>
                  <a:txBody>
                    <a:bodyPr/>
                    <a:lstStyle/>
                    <a:p>
                      <a:pPr marL="0" lvl="0" indent="0" algn="ctr" rtl="0">
                        <a:spcBef>
                          <a:spcPts val="0"/>
                        </a:spcBef>
                        <a:buNone/>
                      </a:pPr>
                      <a:r>
                        <a:rPr lang="en-US" sz="1600" b="1"/>
                        <a:t>Keyword</a:t>
                      </a:r>
                    </a:p>
                  </a:txBody>
                  <a:tcPr marL="91425" marR="91425" marT="91425" marB="91425">
                    <a:solidFill>
                      <a:schemeClr val="accent4"/>
                    </a:solidFill>
                  </a:tcPr>
                </a:tc>
                <a:tc>
                  <a:txBody>
                    <a:bodyPr/>
                    <a:lstStyle/>
                    <a:p>
                      <a:pPr marL="0" lvl="0" indent="0" algn="ctr" rtl="0">
                        <a:spcBef>
                          <a:spcPts val="0"/>
                        </a:spcBef>
                        <a:buNone/>
                      </a:pPr>
                      <a:r>
                        <a:rPr lang="en-US" sz="1600" b="1"/>
                        <a:t>Impressions</a:t>
                      </a:r>
                    </a:p>
                  </a:txBody>
                  <a:tcPr marL="91425" marR="91425" marT="91425" marB="91425">
                    <a:solidFill>
                      <a:schemeClr val="accent4"/>
                    </a:solidFill>
                  </a:tcPr>
                </a:tc>
                <a:tc>
                  <a:txBody>
                    <a:bodyPr/>
                    <a:lstStyle/>
                    <a:p>
                      <a:pPr marL="0" lvl="0" indent="0" algn="ctr" rtl="0">
                        <a:spcBef>
                          <a:spcPts val="0"/>
                        </a:spcBef>
                        <a:buNone/>
                      </a:pPr>
                      <a:r>
                        <a:rPr lang="en-US" sz="1600" b="1"/>
                        <a:t>Clicks</a:t>
                      </a:r>
                    </a:p>
                  </a:txBody>
                  <a:tcPr marL="91425" marR="91425" marT="91425" marB="91425">
                    <a:solidFill>
                      <a:schemeClr val="accent4"/>
                    </a:solidFill>
                  </a:tcPr>
                </a:tc>
                <a:tc>
                  <a:txBody>
                    <a:bodyPr/>
                    <a:lstStyle/>
                    <a:p>
                      <a:pPr marL="0" lvl="0" indent="0" algn="ctr" rtl="0">
                        <a:spcBef>
                          <a:spcPts val="0"/>
                        </a:spcBef>
                        <a:buNone/>
                      </a:pPr>
                      <a:r>
                        <a:rPr lang="en-US" sz="1600" b="1"/>
                        <a:t>CTR</a:t>
                      </a:r>
                    </a:p>
                  </a:txBody>
                  <a:tcPr marL="91425" marR="91425" marT="91425" marB="91425">
                    <a:solidFill>
                      <a:schemeClr val="accent4"/>
                    </a:solidFill>
                  </a:tcPr>
                </a:tc>
                <a:extLst>
                  <a:ext uri="{0D108BD9-81ED-4DB2-BD59-A6C34878D82A}">
                    <a16:rowId xmlns:a16="http://schemas.microsoft.com/office/drawing/2014/main" val="10000"/>
                  </a:ext>
                </a:extLst>
              </a:tr>
              <a:tr h="891025">
                <a:tc>
                  <a:txBody>
                    <a:bodyPr/>
                    <a:lstStyle/>
                    <a:p>
                      <a:pPr marL="0" lvl="0" indent="0" rtl="0">
                        <a:spcBef>
                          <a:spcPts val="0"/>
                        </a:spcBef>
                        <a:buNone/>
                      </a:pPr>
                      <a:r>
                        <a:rPr lang="en-US" sz="1800" b="1">
                          <a:solidFill>
                            <a:schemeClr val="lt1"/>
                          </a:solidFill>
                        </a:rPr>
                        <a:t>london cheap hotels</a:t>
                      </a:r>
                    </a:p>
                  </a:txBody>
                  <a:tcPr marL="91425" marR="91425" marT="91425" marB="91425">
                    <a:solidFill>
                      <a:schemeClr val="accent3"/>
                    </a:solidFill>
                  </a:tcPr>
                </a:tc>
                <a:tc>
                  <a:txBody>
                    <a:bodyPr/>
                    <a:lstStyle/>
                    <a:p>
                      <a:pPr marL="0" lvl="0" indent="0" algn="r" rtl="0">
                        <a:lnSpc>
                          <a:spcPct val="115000"/>
                        </a:lnSpc>
                        <a:spcBef>
                          <a:spcPts val="0"/>
                        </a:spcBef>
                        <a:buNone/>
                      </a:pPr>
                      <a:r>
                        <a:rPr lang="en-US" sz="1800" b="1">
                          <a:solidFill>
                            <a:schemeClr val="lt1"/>
                          </a:solidFill>
                        </a:rPr>
                        <a:t>11,325</a:t>
                      </a:r>
                    </a:p>
                  </a:txBody>
                  <a:tcPr marL="91425" marR="91425" marT="91425" marB="91425">
                    <a:solidFill>
                      <a:schemeClr val="accent3"/>
                    </a:solidFill>
                  </a:tcPr>
                </a:tc>
                <a:tc>
                  <a:txBody>
                    <a:bodyPr/>
                    <a:lstStyle/>
                    <a:p>
                      <a:pPr marL="0" lvl="0" indent="0" algn="r" rtl="0">
                        <a:lnSpc>
                          <a:spcPct val="115000"/>
                        </a:lnSpc>
                        <a:spcBef>
                          <a:spcPts val="0"/>
                        </a:spcBef>
                        <a:buNone/>
                      </a:pPr>
                      <a:r>
                        <a:rPr lang="en-US" sz="1800" b="1">
                          <a:solidFill>
                            <a:schemeClr val="lt1"/>
                          </a:solidFill>
                        </a:rPr>
                        <a:t>19</a:t>
                      </a:r>
                    </a:p>
                  </a:txBody>
                  <a:tcPr marL="91425" marR="91425" marT="91425" marB="91425">
                    <a:solidFill>
                      <a:schemeClr val="accent3"/>
                    </a:solidFill>
                  </a:tcPr>
                </a:tc>
                <a:tc>
                  <a:txBody>
                    <a:bodyPr/>
                    <a:lstStyle/>
                    <a:p>
                      <a:pPr marL="0" lvl="0" indent="0" algn="r" rtl="0">
                        <a:lnSpc>
                          <a:spcPct val="115000"/>
                        </a:lnSpc>
                        <a:spcBef>
                          <a:spcPts val="0"/>
                        </a:spcBef>
                        <a:buNone/>
                      </a:pPr>
                      <a:r>
                        <a:rPr lang="en-US" sz="1800" b="1">
                          <a:solidFill>
                            <a:schemeClr val="lt1"/>
                          </a:solidFill>
                        </a:rPr>
                        <a:t>0.001</a:t>
                      </a:r>
                    </a:p>
                  </a:txBody>
                  <a:tcPr marL="91425" marR="91425" marT="91425" marB="91425">
                    <a:solidFill>
                      <a:schemeClr val="accent3"/>
                    </a:solidFill>
                  </a:tcPr>
                </a:tc>
                <a:extLst>
                  <a:ext uri="{0D108BD9-81ED-4DB2-BD59-A6C34878D82A}">
                    <a16:rowId xmlns:a16="http://schemas.microsoft.com/office/drawing/2014/main" val="10001"/>
                  </a:ext>
                </a:extLst>
              </a:tr>
              <a:tr h="637250">
                <a:tc>
                  <a:txBody>
                    <a:bodyPr/>
                    <a:lstStyle/>
                    <a:p>
                      <a:pPr marL="0" lvl="0" indent="0" rtl="0">
                        <a:spcBef>
                          <a:spcPts val="0"/>
                        </a:spcBef>
                        <a:buNone/>
                      </a:pPr>
                      <a:r>
                        <a:rPr lang="en-US" sz="1800" b="1">
                          <a:solidFill>
                            <a:schemeClr val="lt1"/>
                          </a:solidFill>
                        </a:rPr>
                        <a:t>innsbruck hotel</a:t>
                      </a:r>
                    </a:p>
                  </a:txBody>
                  <a:tcPr marL="91425" marR="91425" marT="91425" marB="91425">
                    <a:solidFill>
                      <a:schemeClr val="accent3"/>
                    </a:solidFill>
                  </a:tcPr>
                </a:tc>
                <a:tc>
                  <a:txBody>
                    <a:bodyPr/>
                    <a:lstStyle/>
                    <a:p>
                      <a:pPr marL="0" lvl="0" indent="0" algn="r" rtl="0">
                        <a:lnSpc>
                          <a:spcPct val="115000"/>
                        </a:lnSpc>
                        <a:spcBef>
                          <a:spcPts val="0"/>
                        </a:spcBef>
                        <a:buNone/>
                      </a:pPr>
                      <a:r>
                        <a:rPr lang="en-US" sz="1800" b="1">
                          <a:solidFill>
                            <a:schemeClr val="lt1"/>
                          </a:solidFill>
                        </a:rPr>
                        <a:t>13,417</a:t>
                      </a:r>
                    </a:p>
                  </a:txBody>
                  <a:tcPr marL="91425" marR="91425" marT="91425" marB="91425">
                    <a:solidFill>
                      <a:schemeClr val="accent3"/>
                    </a:solidFill>
                  </a:tcPr>
                </a:tc>
                <a:tc>
                  <a:txBody>
                    <a:bodyPr/>
                    <a:lstStyle/>
                    <a:p>
                      <a:pPr marL="0" lvl="0" indent="0" algn="r" rtl="0">
                        <a:lnSpc>
                          <a:spcPct val="115000"/>
                        </a:lnSpc>
                        <a:spcBef>
                          <a:spcPts val="0"/>
                        </a:spcBef>
                        <a:buNone/>
                      </a:pPr>
                      <a:r>
                        <a:rPr lang="en-US" sz="1800" b="1">
                          <a:solidFill>
                            <a:schemeClr val="lt1"/>
                          </a:solidFill>
                        </a:rPr>
                        <a:t>34</a:t>
                      </a:r>
                    </a:p>
                  </a:txBody>
                  <a:tcPr marL="91425" marR="91425" marT="91425" marB="91425">
                    <a:solidFill>
                      <a:schemeClr val="accent3"/>
                    </a:solidFill>
                  </a:tcPr>
                </a:tc>
                <a:tc>
                  <a:txBody>
                    <a:bodyPr/>
                    <a:lstStyle/>
                    <a:p>
                      <a:pPr marL="0" lvl="0" indent="0" algn="r" rtl="0">
                        <a:lnSpc>
                          <a:spcPct val="115000"/>
                        </a:lnSpc>
                        <a:spcBef>
                          <a:spcPts val="0"/>
                        </a:spcBef>
                        <a:buNone/>
                      </a:pPr>
                      <a:r>
                        <a:rPr lang="en-US" sz="1800" b="1">
                          <a:solidFill>
                            <a:schemeClr val="lt1"/>
                          </a:solidFill>
                        </a:rPr>
                        <a:t>0.002</a:t>
                      </a:r>
                    </a:p>
                  </a:txBody>
                  <a:tcPr marL="91425" marR="91425" marT="91425" marB="91425">
                    <a:solidFill>
                      <a:schemeClr val="accent3"/>
                    </a:solidFill>
                  </a:tcPr>
                </a:tc>
                <a:extLst>
                  <a:ext uri="{0D108BD9-81ED-4DB2-BD59-A6C34878D82A}">
                    <a16:rowId xmlns:a16="http://schemas.microsoft.com/office/drawing/2014/main" val="10002"/>
                  </a:ext>
                </a:extLst>
              </a:tr>
              <a:tr h="637250">
                <a:tc>
                  <a:txBody>
                    <a:bodyPr/>
                    <a:lstStyle/>
                    <a:p>
                      <a:pPr marL="0" lvl="0" indent="0" rtl="0">
                        <a:spcBef>
                          <a:spcPts val="0"/>
                        </a:spcBef>
                        <a:buNone/>
                      </a:pPr>
                      <a:r>
                        <a:rPr lang="en-US" sz="1800" b="1">
                          <a:solidFill>
                            <a:schemeClr val="lt1"/>
                          </a:solidFill>
                        </a:rPr>
                        <a:t>gent hotel</a:t>
                      </a:r>
                    </a:p>
                  </a:txBody>
                  <a:tcPr marL="91425" marR="91425" marT="91425" marB="91425">
                    <a:solidFill>
                      <a:schemeClr val="accent3"/>
                    </a:solidFill>
                  </a:tcPr>
                </a:tc>
                <a:tc>
                  <a:txBody>
                    <a:bodyPr/>
                    <a:lstStyle/>
                    <a:p>
                      <a:pPr marL="0" lvl="0" indent="0" algn="r" rtl="0">
                        <a:lnSpc>
                          <a:spcPct val="115000"/>
                        </a:lnSpc>
                        <a:spcBef>
                          <a:spcPts val="0"/>
                        </a:spcBef>
                        <a:buNone/>
                      </a:pPr>
                      <a:r>
                        <a:rPr lang="en-US" sz="1800" b="1">
                          <a:solidFill>
                            <a:schemeClr val="lt1"/>
                          </a:solidFill>
                        </a:rPr>
                        <a:t>11,138</a:t>
                      </a:r>
                    </a:p>
                  </a:txBody>
                  <a:tcPr marL="91425" marR="91425" marT="91425" marB="91425">
                    <a:solidFill>
                      <a:schemeClr val="accent3"/>
                    </a:solidFill>
                  </a:tcPr>
                </a:tc>
                <a:tc>
                  <a:txBody>
                    <a:bodyPr/>
                    <a:lstStyle/>
                    <a:p>
                      <a:pPr marL="0" lvl="0" indent="0" algn="r" rtl="0">
                        <a:lnSpc>
                          <a:spcPct val="115000"/>
                        </a:lnSpc>
                        <a:spcBef>
                          <a:spcPts val="0"/>
                        </a:spcBef>
                        <a:buNone/>
                      </a:pPr>
                      <a:r>
                        <a:rPr lang="en-US" sz="1800" b="1">
                          <a:solidFill>
                            <a:schemeClr val="lt1"/>
                          </a:solidFill>
                        </a:rPr>
                        <a:t>37</a:t>
                      </a:r>
                    </a:p>
                  </a:txBody>
                  <a:tcPr marL="91425" marR="91425" marT="91425" marB="91425">
                    <a:solidFill>
                      <a:schemeClr val="accent3"/>
                    </a:solidFill>
                  </a:tcPr>
                </a:tc>
                <a:tc>
                  <a:txBody>
                    <a:bodyPr/>
                    <a:lstStyle/>
                    <a:p>
                      <a:pPr marL="0" lvl="0" indent="0" algn="r" rtl="0">
                        <a:lnSpc>
                          <a:spcPct val="115000"/>
                        </a:lnSpc>
                        <a:spcBef>
                          <a:spcPts val="0"/>
                        </a:spcBef>
                        <a:buNone/>
                      </a:pPr>
                      <a:r>
                        <a:rPr lang="en-US" sz="1800" b="1">
                          <a:solidFill>
                            <a:schemeClr val="lt1"/>
                          </a:solidFill>
                        </a:rPr>
                        <a:t>0.003</a:t>
                      </a:r>
                    </a:p>
                  </a:txBody>
                  <a:tcPr marL="91425" marR="91425" marT="91425" marB="91425">
                    <a:solidFill>
                      <a:schemeClr val="accent3"/>
                    </a:solidFill>
                  </a:tcPr>
                </a:tc>
                <a:extLst>
                  <a:ext uri="{0D108BD9-81ED-4DB2-BD59-A6C34878D82A}">
                    <a16:rowId xmlns:a16="http://schemas.microsoft.com/office/drawing/2014/main" val="10003"/>
                  </a:ext>
                </a:extLst>
              </a:tr>
              <a:tr h="637250">
                <a:tc>
                  <a:txBody>
                    <a:bodyPr/>
                    <a:lstStyle/>
                    <a:p>
                      <a:pPr marL="0" lvl="0" indent="0" rtl="0">
                        <a:spcBef>
                          <a:spcPts val="0"/>
                        </a:spcBef>
                        <a:buNone/>
                      </a:pPr>
                      <a:r>
                        <a:rPr lang="en-US" sz="1800" b="1">
                          <a:solidFill>
                            <a:schemeClr val="lt1"/>
                          </a:solidFill>
                        </a:rPr>
                        <a:t>dortmund hotel</a:t>
                      </a:r>
                    </a:p>
                  </a:txBody>
                  <a:tcPr marL="91425" marR="91425" marT="91425" marB="91425">
                    <a:solidFill>
                      <a:schemeClr val="accent3"/>
                    </a:solidFill>
                  </a:tcPr>
                </a:tc>
                <a:tc>
                  <a:txBody>
                    <a:bodyPr/>
                    <a:lstStyle/>
                    <a:p>
                      <a:pPr marL="0" lvl="0" indent="0" algn="r" rtl="0">
                        <a:lnSpc>
                          <a:spcPct val="115000"/>
                        </a:lnSpc>
                        <a:spcBef>
                          <a:spcPts val="0"/>
                        </a:spcBef>
                        <a:buNone/>
                      </a:pPr>
                      <a:r>
                        <a:rPr lang="en-US" sz="1800" b="1">
                          <a:solidFill>
                            <a:schemeClr val="lt1"/>
                          </a:solidFill>
                        </a:rPr>
                        <a:t>3009</a:t>
                      </a:r>
                    </a:p>
                  </a:txBody>
                  <a:tcPr marL="91425" marR="91425" marT="91425" marB="91425">
                    <a:solidFill>
                      <a:schemeClr val="accent3"/>
                    </a:solidFill>
                  </a:tcPr>
                </a:tc>
                <a:tc>
                  <a:txBody>
                    <a:bodyPr/>
                    <a:lstStyle/>
                    <a:p>
                      <a:pPr marL="0" lvl="0" indent="0" algn="r" rtl="0">
                        <a:lnSpc>
                          <a:spcPct val="115000"/>
                        </a:lnSpc>
                        <a:spcBef>
                          <a:spcPts val="0"/>
                        </a:spcBef>
                        <a:buNone/>
                      </a:pPr>
                      <a:r>
                        <a:rPr lang="en-US" sz="1800" b="1">
                          <a:solidFill>
                            <a:schemeClr val="lt1"/>
                          </a:solidFill>
                        </a:rPr>
                        <a:t>10</a:t>
                      </a:r>
                    </a:p>
                  </a:txBody>
                  <a:tcPr marL="91425" marR="91425" marT="91425" marB="91425">
                    <a:solidFill>
                      <a:schemeClr val="accent3"/>
                    </a:solidFill>
                  </a:tcPr>
                </a:tc>
                <a:tc>
                  <a:txBody>
                    <a:bodyPr/>
                    <a:lstStyle/>
                    <a:p>
                      <a:pPr marL="0" lvl="0" indent="0" algn="r" rtl="0">
                        <a:lnSpc>
                          <a:spcPct val="115000"/>
                        </a:lnSpc>
                        <a:spcBef>
                          <a:spcPts val="0"/>
                        </a:spcBef>
                        <a:buNone/>
                      </a:pPr>
                      <a:r>
                        <a:rPr lang="en-US" sz="1800" b="1">
                          <a:solidFill>
                            <a:schemeClr val="lt1"/>
                          </a:solidFill>
                        </a:rPr>
                        <a:t>0.003</a:t>
                      </a:r>
                    </a:p>
                  </a:txBody>
                  <a:tcPr marL="91425" marR="91425" marT="91425" marB="91425">
                    <a:solidFill>
                      <a:schemeClr val="accent3"/>
                    </a:solidFill>
                  </a:tcPr>
                </a:tc>
                <a:extLst>
                  <a:ext uri="{0D108BD9-81ED-4DB2-BD59-A6C34878D82A}">
                    <a16:rowId xmlns:a16="http://schemas.microsoft.com/office/drawing/2014/main" val="10004"/>
                  </a:ext>
                </a:extLst>
              </a:tr>
              <a:tr h="637250">
                <a:tc>
                  <a:txBody>
                    <a:bodyPr/>
                    <a:lstStyle/>
                    <a:p>
                      <a:pPr marL="0" lvl="0" indent="0" rtl="0">
                        <a:spcBef>
                          <a:spcPts val="0"/>
                        </a:spcBef>
                        <a:buNone/>
                      </a:pPr>
                      <a:r>
                        <a:rPr lang="en-US" sz="1800" b="1">
                          <a:solidFill>
                            <a:schemeClr val="lt1"/>
                          </a:solidFill>
                        </a:rPr>
                        <a:t>canterbury hotel</a:t>
                      </a:r>
                    </a:p>
                  </a:txBody>
                  <a:tcPr marL="91425" marR="91425" marT="91425" marB="91425">
                    <a:solidFill>
                      <a:schemeClr val="accent3"/>
                    </a:solidFill>
                  </a:tcPr>
                </a:tc>
                <a:tc>
                  <a:txBody>
                    <a:bodyPr/>
                    <a:lstStyle/>
                    <a:p>
                      <a:pPr marL="0" lvl="0" indent="0" algn="r" rtl="0">
                        <a:lnSpc>
                          <a:spcPct val="115000"/>
                        </a:lnSpc>
                        <a:spcBef>
                          <a:spcPts val="0"/>
                        </a:spcBef>
                        <a:buNone/>
                      </a:pPr>
                      <a:r>
                        <a:rPr lang="en-US" sz="1800" b="1">
                          <a:solidFill>
                            <a:schemeClr val="lt1"/>
                          </a:solidFill>
                        </a:rPr>
                        <a:t>2134</a:t>
                      </a:r>
                    </a:p>
                  </a:txBody>
                  <a:tcPr marL="91425" marR="91425" marT="91425" marB="91425">
                    <a:solidFill>
                      <a:schemeClr val="accent3"/>
                    </a:solidFill>
                  </a:tcPr>
                </a:tc>
                <a:tc>
                  <a:txBody>
                    <a:bodyPr/>
                    <a:lstStyle/>
                    <a:p>
                      <a:pPr marL="0" lvl="0" indent="0" algn="r" rtl="0">
                        <a:lnSpc>
                          <a:spcPct val="115000"/>
                        </a:lnSpc>
                        <a:spcBef>
                          <a:spcPts val="0"/>
                        </a:spcBef>
                        <a:buNone/>
                      </a:pPr>
                      <a:r>
                        <a:rPr lang="en-US" sz="1800" b="1">
                          <a:solidFill>
                            <a:schemeClr val="lt1"/>
                          </a:solidFill>
                        </a:rPr>
                        <a:t>10</a:t>
                      </a:r>
                    </a:p>
                  </a:txBody>
                  <a:tcPr marL="91425" marR="91425" marT="91425" marB="91425">
                    <a:solidFill>
                      <a:schemeClr val="accent3"/>
                    </a:solidFill>
                  </a:tcPr>
                </a:tc>
                <a:tc>
                  <a:txBody>
                    <a:bodyPr/>
                    <a:lstStyle/>
                    <a:p>
                      <a:pPr marL="0" lvl="0" indent="0" algn="r" rtl="0">
                        <a:lnSpc>
                          <a:spcPct val="115000"/>
                        </a:lnSpc>
                        <a:spcBef>
                          <a:spcPts val="0"/>
                        </a:spcBef>
                        <a:buNone/>
                      </a:pPr>
                      <a:r>
                        <a:rPr lang="en-US" sz="1800" b="1">
                          <a:solidFill>
                            <a:schemeClr val="lt1"/>
                          </a:solidFill>
                        </a:rPr>
                        <a:t>0.004</a:t>
                      </a:r>
                    </a:p>
                  </a:txBody>
                  <a:tcPr marL="91425" marR="91425" marT="91425" marB="91425">
                    <a:solidFill>
                      <a:schemeClr val="accent3"/>
                    </a:solidFill>
                  </a:tcPr>
                </a:tc>
                <a:extLst>
                  <a:ext uri="{0D108BD9-81ED-4DB2-BD59-A6C34878D82A}">
                    <a16:rowId xmlns:a16="http://schemas.microsoft.com/office/drawing/2014/main" val="10005"/>
                  </a:ext>
                </a:extLst>
              </a:tr>
            </a:tbl>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animEffect transition="in" filter="fade">
                                      <p:cBhvr>
                                        <p:cTn id="7" dur="500"/>
                                        <p:tgtEl>
                                          <p:spTgt spid="2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600">
                <a:solidFill>
                  <a:srgbClr val="38275B"/>
                </a:solidFill>
                <a:latin typeface="Corbel"/>
                <a:ea typeface="Corbel"/>
                <a:cs typeface="Corbel"/>
                <a:sym typeface="Corbel"/>
              </a:rPr>
              <a:t>Keyword Type Analysis</a:t>
            </a:r>
          </a:p>
        </p:txBody>
      </p:sp>
      <p:pic>
        <p:nvPicPr>
          <p:cNvPr id="236" name="Shape 236"/>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237" name="Shape 237"/>
          <p:cNvSpPr/>
          <p:nvPr/>
        </p:nvSpPr>
        <p:spPr>
          <a:xfrm>
            <a:off x="0" y="1361112"/>
            <a:ext cx="6035038" cy="126793"/>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8" name="Shape 238"/>
          <p:cNvSpPr txBox="1"/>
          <p:nvPr/>
        </p:nvSpPr>
        <p:spPr>
          <a:xfrm>
            <a:off x="422350" y="3314675"/>
            <a:ext cx="7798500" cy="2760300"/>
          </a:xfrm>
          <a:prstGeom prst="rect">
            <a:avLst/>
          </a:prstGeom>
          <a:noFill/>
          <a:ln>
            <a:noFill/>
          </a:ln>
        </p:spPr>
        <p:txBody>
          <a:bodyPr wrap="square" lIns="91425" tIns="45700" rIns="91425" bIns="45700" anchor="t" anchorCtr="0">
            <a:noAutofit/>
          </a:bodyPr>
          <a:lstStyle/>
          <a:p>
            <a:pPr marL="0" marR="0" lvl="5" indent="-177800" algn="l" rtl="0">
              <a:lnSpc>
                <a:spcPct val="90000"/>
              </a:lnSpc>
              <a:spcBef>
                <a:spcPts val="0"/>
              </a:spcBef>
              <a:spcAft>
                <a:spcPts val="0"/>
              </a:spcAft>
              <a:buClr>
                <a:schemeClr val="dk1"/>
              </a:buClr>
              <a:buSzPts val="2800"/>
              <a:buFont typeface="Noto Sans Symbols"/>
              <a:buNone/>
            </a:pPr>
            <a:r>
              <a:rPr lang="en-US" sz="1800" b="1" dirty="0">
                <a:solidFill>
                  <a:srgbClr val="432E6C"/>
                </a:solidFill>
                <a:latin typeface="Corbel"/>
                <a:ea typeface="Corbel"/>
                <a:cs typeface="Corbel"/>
                <a:sym typeface="Corbel"/>
              </a:rPr>
              <a:t>Generic → 158 keywords with 0 reservations (~78.6%)</a:t>
            </a:r>
          </a:p>
          <a:p>
            <a:pPr marL="228600" marR="0" lvl="5" indent="-228600" algn="l" rtl="0">
              <a:lnSpc>
                <a:spcPct val="90000"/>
              </a:lnSpc>
              <a:spcBef>
                <a:spcPts val="0"/>
              </a:spcBef>
              <a:spcAft>
                <a:spcPts val="0"/>
              </a:spcAft>
              <a:buClr>
                <a:schemeClr val="dk1"/>
              </a:buClr>
              <a:buSzPts val="2800"/>
              <a:buFont typeface="Noto Sans Symbols"/>
              <a:buNone/>
            </a:pPr>
            <a:r>
              <a:rPr lang="en-US" sz="1800" b="1" dirty="0">
                <a:solidFill>
                  <a:srgbClr val="432E6C"/>
                </a:solidFill>
                <a:latin typeface="Corbel"/>
                <a:ea typeface="Corbel"/>
                <a:cs typeface="Corbel"/>
                <a:sym typeface="Corbel"/>
              </a:rPr>
              <a:t>Branded →59 keywords with 0 reservations (59%)</a:t>
            </a:r>
          </a:p>
          <a:p>
            <a:pPr marL="228600" marR="0" lvl="5" indent="-228600" algn="l" rtl="0">
              <a:lnSpc>
                <a:spcPct val="90000"/>
              </a:lnSpc>
              <a:spcBef>
                <a:spcPts val="0"/>
              </a:spcBef>
              <a:spcAft>
                <a:spcPts val="0"/>
              </a:spcAft>
              <a:buClr>
                <a:schemeClr val="dk1"/>
              </a:buClr>
              <a:buSzPts val="2800"/>
              <a:buFont typeface="Noto Sans Symbols"/>
              <a:buNone/>
            </a:pPr>
            <a:endParaRPr sz="1800" b="1" dirty="0">
              <a:solidFill>
                <a:srgbClr val="432E6C"/>
              </a:solidFill>
              <a:latin typeface="Corbel"/>
              <a:ea typeface="Corbel"/>
              <a:cs typeface="Corbel"/>
              <a:sym typeface="Corbel"/>
            </a:endParaRPr>
          </a:p>
          <a:p>
            <a:pPr marL="177800" marR="0" lvl="5" indent="-177800" algn="l" rtl="0">
              <a:lnSpc>
                <a:spcPct val="90000"/>
              </a:lnSpc>
              <a:spcBef>
                <a:spcPts val="0"/>
              </a:spcBef>
              <a:spcAft>
                <a:spcPts val="0"/>
              </a:spcAft>
              <a:buClr>
                <a:schemeClr val="dk1"/>
              </a:buClr>
              <a:buSzPts val="2800"/>
              <a:buFont typeface="Noto Sans Symbols"/>
              <a:buNone/>
            </a:pPr>
            <a:r>
              <a:rPr lang="en-US" sz="1800" b="1" dirty="0">
                <a:solidFill>
                  <a:srgbClr val="432E6C"/>
                </a:solidFill>
                <a:latin typeface="Corbel"/>
                <a:ea typeface="Corbel"/>
                <a:cs typeface="Corbel"/>
                <a:sym typeface="Corbel"/>
              </a:rPr>
              <a:t>Generic → Maximum number of reservations made for a keyword is 4</a:t>
            </a:r>
          </a:p>
          <a:p>
            <a:pPr marL="228600" marR="0" lvl="5" indent="-228600" algn="l" rtl="0">
              <a:lnSpc>
                <a:spcPct val="90000"/>
              </a:lnSpc>
              <a:spcBef>
                <a:spcPts val="0"/>
              </a:spcBef>
              <a:spcAft>
                <a:spcPts val="0"/>
              </a:spcAft>
              <a:buClr>
                <a:schemeClr val="dk1"/>
              </a:buClr>
              <a:buSzPts val="2800"/>
              <a:buFont typeface="Noto Sans Symbols"/>
              <a:buNone/>
            </a:pPr>
            <a:r>
              <a:rPr lang="en-US" sz="1800" b="1" dirty="0">
                <a:solidFill>
                  <a:srgbClr val="432E6C"/>
                </a:solidFill>
                <a:latin typeface="Corbel"/>
                <a:ea typeface="Corbel"/>
                <a:cs typeface="Corbel"/>
                <a:sym typeface="Corbel"/>
              </a:rPr>
              <a:t>Branded → Maximum number of reservations made for a keyword is 10</a:t>
            </a:r>
          </a:p>
          <a:p>
            <a:pPr marL="228600" marR="0" lvl="5" indent="-228600" algn="l" rtl="0">
              <a:lnSpc>
                <a:spcPct val="90000"/>
              </a:lnSpc>
              <a:spcBef>
                <a:spcPts val="0"/>
              </a:spcBef>
              <a:spcAft>
                <a:spcPts val="0"/>
              </a:spcAft>
              <a:buClr>
                <a:schemeClr val="dk1"/>
              </a:buClr>
              <a:buSzPts val="2800"/>
              <a:buFont typeface="Noto Sans Symbols"/>
              <a:buNone/>
            </a:pPr>
            <a:endParaRPr sz="1800" b="1" dirty="0">
              <a:solidFill>
                <a:srgbClr val="432E6C"/>
              </a:solidFill>
              <a:latin typeface="Corbel"/>
              <a:ea typeface="Corbel"/>
              <a:cs typeface="Corbel"/>
              <a:sym typeface="Corbel"/>
            </a:endParaRPr>
          </a:p>
          <a:p>
            <a:pPr marL="228600" marR="0" lvl="5" indent="-228600" algn="l" rtl="0">
              <a:lnSpc>
                <a:spcPct val="90000"/>
              </a:lnSpc>
              <a:spcBef>
                <a:spcPts val="0"/>
              </a:spcBef>
              <a:spcAft>
                <a:spcPts val="0"/>
              </a:spcAft>
              <a:buClr>
                <a:schemeClr val="dk1"/>
              </a:buClr>
              <a:buSzPts val="2800"/>
              <a:buFont typeface="Noto Sans Symbols"/>
              <a:buNone/>
            </a:pPr>
            <a:r>
              <a:rPr lang="en-US" sz="1800" b="1" dirty="0">
                <a:solidFill>
                  <a:schemeClr val="accent6"/>
                </a:solidFill>
                <a:latin typeface="Corbel"/>
                <a:ea typeface="Corbel"/>
                <a:cs typeface="Corbel"/>
                <a:sym typeface="Corbel"/>
              </a:rPr>
              <a:t>1/3rd of the keywords are “Branded” type but have 3 times the average conversion rate. </a:t>
            </a:r>
          </a:p>
          <a:p>
            <a:pPr marL="228600" marR="0" lvl="5" indent="-228600" algn="l" rtl="0">
              <a:lnSpc>
                <a:spcPct val="90000"/>
              </a:lnSpc>
              <a:spcBef>
                <a:spcPts val="0"/>
              </a:spcBef>
              <a:spcAft>
                <a:spcPts val="0"/>
              </a:spcAft>
              <a:buClr>
                <a:schemeClr val="dk1"/>
              </a:buClr>
              <a:buSzPts val="2800"/>
              <a:buFont typeface="Noto Sans Symbols"/>
              <a:buNone/>
            </a:pPr>
            <a:r>
              <a:rPr lang="en-US" sz="1800" b="1" dirty="0">
                <a:solidFill>
                  <a:schemeClr val="accent6"/>
                </a:solidFill>
                <a:latin typeface="Corbel"/>
                <a:ea typeface="Corbel"/>
                <a:cs typeface="Corbel"/>
                <a:sym typeface="Corbel"/>
              </a:rPr>
              <a:t>Branded keywords have over 4 times the number of total reservations</a:t>
            </a:r>
          </a:p>
          <a:p>
            <a:pPr marL="0" marR="0" lvl="0" indent="0" algn="l" rtl="0">
              <a:lnSpc>
                <a:spcPct val="90000"/>
              </a:lnSpc>
              <a:spcBef>
                <a:spcPts val="0"/>
              </a:spcBef>
              <a:spcAft>
                <a:spcPts val="0"/>
              </a:spcAft>
              <a:buNone/>
            </a:pPr>
            <a:endParaRPr sz="1800" b="1" dirty="0">
              <a:solidFill>
                <a:srgbClr val="432E6C"/>
              </a:solidFill>
              <a:latin typeface="Corbel"/>
              <a:ea typeface="Corbel"/>
              <a:cs typeface="Corbel"/>
              <a:sym typeface="Corbel"/>
            </a:endParaRPr>
          </a:p>
        </p:txBody>
      </p:sp>
      <p:sp>
        <p:nvSpPr>
          <p:cNvPr id="239" name="Shape 239"/>
          <p:cNvSpPr txBox="1"/>
          <p:nvPr/>
        </p:nvSpPr>
        <p:spPr>
          <a:xfrm>
            <a:off x="8572939" y="6485348"/>
            <a:ext cx="611065" cy="246219"/>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graphicFrame>
        <p:nvGraphicFramePr>
          <p:cNvPr id="240" name="Shape 240"/>
          <p:cNvGraphicFramePr/>
          <p:nvPr/>
        </p:nvGraphicFramePr>
        <p:xfrm>
          <a:off x="422375" y="1826975"/>
          <a:ext cx="7798475" cy="1152054"/>
        </p:xfrm>
        <a:graphic>
          <a:graphicData uri="http://schemas.openxmlformats.org/drawingml/2006/table">
            <a:tbl>
              <a:tblPr>
                <a:noFill/>
                <a:tableStyleId>{E4290262-C876-4373-951B-EBB004C4DB23}</a:tableStyleId>
              </a:tblPr>
              <a:tblGrid>
                <a:gridCol w="1338225">
                  <a:extLst>
                    <a:ext uri="{9D8B030D-6E8A-4147-A177-3AD203B41FA5}">
                      <a16:colId xmlns:a16="http://schemas.microsoft.com/office/drawing/2014/main" val="20000"/>
                    </a:ext>
                  </a:extLst>
                </a:gridCol>
                <a:gridCol w="1395850">
                  <a:extLst>
                    <a:ext uri="{9D8B030D-6E8A-4147-A177-3AD203B41FA5}">
                      <a16:colId xmlns:a16="http://schemas.microsoft.com/office/drawing/2014/main" val="20001"/>
                    </a:ext>
                  </a:extLst>
                </a:gridCol>
                <a:gridCol w="1061325">
                  <a:extLst>
                    <a:ext uri="{9D8B030D-6E8A-4147-A177-3AD203B41FA5}">
                      <a16:colId xmlns:a16="http://schemas.microsoft.com/office/drawing/2014/main" val="20002"/>
                    </a:ext>
                  </a:extLst>
                </a:gridCol>
                <a:gridCol w="1672725">
                  <a:extLst>
                    <a:ext uri="{9D8B030D-6E8A-4147-A177-3AD203B41FA5}">
                      <a16:colId xmlns:a16="http://schemas.microsoft.com/office/drawing/2014/main" val="20003"/>
                    </a:ext>
                  </a:extLst>
                </a:gridCol>
                <a:gridCol w="2330350">
                  <a:extLst>
                    <a:ext uri="{9D8B030D-6E8A-4147-A177-3AD203B41FA5}">
                      <a16:colId xmlns:a16="http://schemas.microsoft.com/office/drawing/2014/main" val="20004"/>
                    </a:ext>
                  </a:extLst>
                </a:gridCol>
              </a:tblGrid>
              <a:tr h="0">
                <a:tc>
                  <a:txBody>
                    <a:bodyPr/>
                    <a:lstStyle/>
                    <a:p>
                      <a:pPr marL="0" lvl="0" indent="0" algn="ctr" rtl="0">
                        <a:spcBef>
                          <a:spcPts val="0"/>
                        </a:spcBef>
                        <a:buNone/>
                      </a:pPr>
                      <a:r>
                        <a:rPr lang="en-US" sz="1200" b="1"/>
                        <a:t>Keyword Type</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sz="1200" b="1"/>
                        <a:t>Total Keywords</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sz="1200" b="1"/>
                        <a:t>Total Clicks</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sz="1200" b="1"/>
                        <a:t>Total Reservations</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sz="1200" b="1"/>
                        <a:t>Average Conversion Rate</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lvl="0" indent="0" rtl="0">
                        <a:spcBef>
                          <a:spcPts val="0"/>
                        </a:spcBef>
                        <a:buNone/>
                      </a:pPr>
                      <a:r>
                        <a:rPr lang="en-US" sz="1200"/>
                        <a:t>Generic</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marL="0" lvl="0" indent="0" algn="r" rtl="0">
                        <a:lnSpc>
                          <a:spcPct val="115000"/>
                        </a:lnSpc>
                        <a:spcBef>
                          <a:spcPts val="0"/>
                        </a:spcBef>
                        <a:buNone/>
                      </a:pPr>
                      <a:r>
                        <a:rPr lang="en-US" sz="1200"/>
                        <a:t>201</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marL="0" lvl="0" indent="0" algn="r" rtl="0">
                        <a:lnSpc>
                          <a:spcPct val="115000"/>
                        </a:lnSpc>
                        <a:spcBef>
                          <a:spcPts val="0"/>
                        </a:spcBef>
                        <a:buNone/>
                      </a:pPr>
                      <a:r>
                        <a:rPr lang="en-US" sz="1200"/>
                        <a:t>6011</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marL="0" lvl="0" indent="0" algn="r" rtl="0">
                        <a:lnSpc>
                          <a:spcPct val="115000"/>
                        </a:lnSpc>
                        <a:spcBef>
                          <a:spcPts val="0"/>
                        </a:spcBef>
                        <a:buNone/>
                      </a:pPr>
                      <a:r>
                        <a:rPr lang="en-US" sz="1200"/>
                        <a:t>100</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marL="0" lvl="0" indent="0" algn="r" rtl="0">
                        <a:lnSpc>
                          <a:spcPct val="115000"/>
                        </a:lnSpc>
                        <a:spcBef>
                          <a:spcPts val="0"/>
                        </a:spcBef>
                        <a:buNone/>
                      </a:pPr>
                      <a:r>
                        <a:rPr lang="en-US" sz="1200"/>
                        <a:t>0.56%</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lvl="0" indent="0" rtl="0">
                        <a:spcBef>
                          <a:spcPts val="0"/>
                        </a:spcBef>
                        <a:buNone/>
                      </a:pPr>
                      <a:r>
                        <a:rPr lang="en-US" sz="1200"/>
                        <a:t>Branded</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marL="0" lvl="0" indent="0" algn="r" rtl="0">
                        <a:lnSpc>
                          <a:spcPct val="115000"/>
                        </a:lnSpc>
                        <a:spcBef>
                          <a:spcPts val="0"/>
                        </a:spcBef>
                        <a:buNone/>
                      </a:pPr>
                      <a:r>
                        <a:rPr lang="en-US" sz="1200"/>
                        <a:t>100</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marL="0" lvl="0" indent="0" algn="r" rtl="0">
                        <a:lnSpc>
                          <a:spcPct val="115000"/>
                        </a:lnSpc>
                        <a:spcBef>
                          <a:spcPts val="0"/>
                        </a:spcBef>
                        <a:buNone/>
                      </a:pPr>
                      <a:r>
                        <a:rPr lang="en-US" sz="1200"/>
                        <a:t>8293</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marL="0" lvl="0" indent="0" algn="r" rtl="0">
                        <a:lnSpc>
                          <a:spcPct val="115000"/>
                        </a:lnSpc>
                        <a:spcBef>
                          <a:spcPts val="0"/>
                        </a:spcBef>
                        <a:buNone/>
                      </a:pPr>
                      <a:r>
                        <a:rPr lang="en-US" sz="1200"/>
                        <a:t>418</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tc>
                  <a:txBody>
                    <a:bodyPr/>
                    <a:lstStyle/>
                    <a:p>
                      <a:pPr marL="0" lvl="0" indent="0" algn="r" rtl="0">
                        <a:lnSpc>
                          <a:spcPct val="115000"/>
                        </a:lnSpc>
                        <a:spcBef>
                          <a:spcPts val="0"/>
                        </a:spcBef>
                        <a:buNone/>
                      </a:pPr>
                      <a:r>
                        <a:rPr lang="en-US" sz="1200"/>
                        <a:t>1.77%</a:t>
                      </a:r>
                    </a:p>
                  </a:txBody>
                  <a:tcPr marL="91425" marR="91425" marT="91425" marB="91425">
                    <a:lnL w="6250" cap="flat" cmpd="sng">
                      <a:solidFill>
                        <a:srgbClr val="000000"/>
                      </a:solidFill>
                      <a:prstDash val="solid"/>
                      <a:round/>
                      <a:headEnd type="none" w="med" len="med"/>
                      <a:tailEnd type="none" w="med" len="med"/>
                    </a:lnL>
                    <a:lnR w="6250" cap="flat" cmpd="sng">
                      <a:solidFill>
                        <a:srgbClr val="000000"/>
                      </a:solidFill>
                      <a:prstDash val="solid"/>
                      <a:round/>
                      <a:headEnd type="none" w="med" len="med"/>
                      <a:tailEnd type="none" w="med" len="med"/>
                    </a:lnR>
                    <a:lnT w="6250" cap="flat" cmpd="sng">
                      <a:solidFill>
                        <a:srgbClr val="000000"/>
                      </a:solidFill>
                      <a:prstDash val="solid"/>
                      <a:round/>
                      <a:headEnd type="none" w="med" len="med"/>
                      <a:tailEnd type="none" w="med" len="med"/>
                    </a:lnT>
                    <a:lnB w="625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animEffect transition="in" filter="fade">
                                      <p:cBhvr>
                                        <p:cTn id="7" dur="500"/>
                                        <p:tgtEl>
                                          <p:spTgt spid="2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xEl>
                                              <p:pRg st="1" end="1"/>
                                            </p:txEl>
                                          </p:spTgt>
                                        </p:tgtEl>
                                        <p:attrNameLst>
                                          <p:attrName>style.visibility</p:attrName>
                                        </p:attrNameLst>
                                      </p:cBhvr>
                                      <p:to>
                                        <p:strVal val="visible"/>
                                      </p:to>
                                    </p:set>
                                    <p:animEffect transition="in" filter="fade">
                                      <p:cBhvr>
                                        <p:cTn id="12" dur="500"/>
                                        <p:tgtEl>
                                          <p:spTgt spid="2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8">
                                            <p:txEl>
                                              <p:pRg st="3" end="3"/>
                                            </p:txEl>
                                          </p:spTgt>
                                        </p:tgtEl>
                                        <p:attrNameLst>
                                          <p:attrName>style.visibility</p:attrName>
                                        </p:attrNameLst>
                                      </p:cBhvr>
                                      <p:to>
                                        <p:strVal val="visible"/>
                                      </p:to>
                                    </p:set>
                                    <p:animEffect transition="in" filter="fade">
                                      <p:cBhvr>
                                        <p:cTn id="17" dur="500"/>
                                        <p:tgtEl>
                                          <p:spTgt spid="23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8">
                                            <p:txEl>
                                              <p:pRg st="4" end="4"/>
                                            </p:txEl>
                                          </p:spTgt>
                                        </p:tgtEl>
                                        <p:attrNameLst>
                                          <p:attrName>style.visibility</p:attrName>
                                        </p:attrNameLst>
                                      </p:cBhvr>
                                      <p:to>
                                        <p:strVal val="visible"/>
                                      </p:to>
                                    </p:set>
                                    <p:animEffect transition="in" filter="fade">
                                      <p:cBhvr>
                                        <p:cTn id="22" dur="500"/>
                                        <p:tgtEl>
                                          <p:spTgt spid="23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8">
                                            <p:txEl>
                                              <p:pRg st="6" end="6"/>
                                            </p:txEl>
                                          </p:spTgt>
                                        </p:tgtEl>
                                        <p:attrNameLst>
                                          <p:attrName>style.visibility</p:attrName>
                                        </p:attrNameLst>
                                      </p:cBhvr>
                                      <p:to>
                                        <p:strVal val="visible"/>
                                      </p:to>
                                    </p:set>
                                    <p:animEffect transition="in" filter="fade">
                                      <p:cBhvr>
                                        <p:cTn id="27" dur="500"/>
                                        <p:tgtEl>
                                          <p:spTgt spid="23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8">
                                            <p:txEl>
                                              <p:pRg st="7" end="7"/>
                                            </p:txEl>
                                          </p:spTgt>
                                        </p:tgtEl>
                                        <p:attrNameLst>
                                          <p:attrName>style.visibility</p:attrName>
                                        </p:attrNameLst>
                                      </p:cBhvr>
                                      <p:to>
                                        <p:strVal val="visible"/>
                                      </p:to>
                                    </p:set>
                                    <p:animEffect transition="in" filter="fade">
                                      <p:cBhvr>
                                        <p:cTn id="32" dur="500"/>
                                        <p:tgtEl>
                                          <p:spTgt spid="2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628650" y="365126"/>
            <a:ext cx="7886700" cy="1325700"/>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600">
                <a:solidFill>
                  <a:srgbClr val="38275B"/>
                </a:solidFill>
                <a:latin typeface="Corbel"/>
                <a:ea typeface="Corbel"/>
                <a:cs typeface="Corbel"/>
                <a:sym typeface="Corbel"/>
              </a:rPr>
              <a:t>Keyword Type Analysis</a:t>
            </a:r>
          </a:p>
        </p:txBody>
      </p:sp>
      <p:pic>
        <p:nvPicPr>
          <p:cNvPr id="247" name="Shape 247"/>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248" name="Shape 248"/>
          <p:cNvSpPr/>
          <p:nvPr/>
        </p:nvSpPr>
        <p:spPr>
          <a:xfrm>
            <a:off x="0" y="1361112"/>
            <a:ext cx="6035100" cy="126900"/>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9" name="Shape 249"/>
          <p:cNvSpPr txBox="1"/>
          <p:nvPr/>
        </p:nvSpPr>
        <p:spPr>
          <a:xfrm>
            <a:off x="8572939" y="6485348"/>
            <a:ext cx="611100" cy="246300"/>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pic>
        <p:nvPicPr>
          <p:cNvPr id="250" name="Shape 250"/>
          <p:cNvPicPr preferRelativeResize="0"/>
          <p:nvPr/>
        </p:nvPicPr>
        <p:blipFill>
          <a:blip r:embed="rId4">
            <a:alphaModFix/>
          </a:blip>
          <a:stretch>
            <a:fillRect/>
          </a:stretch>
        </p:blipFill>
        <p:spPr>
          <a:xfrm>
            <a:off x="897750" y="1555488"/>
            <a:ext cx="8044444" cy="4862373"/>
          </a:xfrm>
          <a:prstGeom prst="rect">
            <a:avLst/>
          </a:prstGeom>
          <a:noFill/>
          <a:ln>
            <a:noFill/>
          </a:ln>
        </p:spPr>
      </p:pic>
      <p:sp>
        <p:nvSpPr>
          <p:cNvPr id="251" name="Shape 251"/>
          <p:cNvSpPr txBox="1"/>
          <p:nvPr/>
        </p:nvSpPr>
        <p:spPr>
          <a:xfrm>
            <a:off x="173250" y="2916775"/>
            <a:ext cx="455400" cy="256200"/>
          </a:xfrm>
          <a:prstGeom prst="rect">
            <a:avLst/>
          </a:prstGeom>
          <a:noFill/>
          <a:ln>
            <a:noFill/>
          </a:ln>
        </p:spPr>
        <p:txBody>
          <a:bodyPr wrap="square" lIns="91425" tIns="91425" rIns="91425" bIns="91425" anchor="t" anchorCtr="0">
            <a:noAutofit/>
          </a:bodyPr>
          <a:lstStyle/>
          <a:p>
            <a:pPr marL="0" lvl="0" indent="0">
              <a:spcBef>
                <a:spcPts val="0"/>
              </a:spcBef>
              <a:buNone/>
            </a:pPr>
            <a:endParaRPr/>
          </a:p>
        </p:txBody>
      </p:sp>
      <p:sp>
        <p:nvSpPr>
          <p:cNvPr id="252" name="Shape 252"/>
          <p:cNvSpPr txBox="1"/>
          <p:nvPr/>
        </p:nvSpPr>
        <p:spPr>
          <a:xfrm>
            <a:off x="59400" y="4000875"/>
            <a:ext cx="1053000" cy="1024500"/>
          </a:xfrm>
          <a:prstGeom prst="rect">
            <a:avLst/>
          </a:prstGeom>
          <a:noFill/>
          <a:ln>
            <a:noFill/>
          </a:ln>
        </p:spPr>
        <p:txBody>
          <a:bodyPr wrap="square" lIns="91425" tIns="91425" rIns="91425" bIns="91425" anchor="t" anchorCtr="0">
            <a:noAutofit/>
          </a:bodyPr>
          <a:lstStyle/>
          <a:p>
            <a:pPr marL="0" lvl="0" indent="0">
              <a:spcBef>
                <a:spcPts val="0"/>
              </a:spcBef>
              <a:buNone/>
            </a:pPr>
            <a:r>
              <a:rPr lang="en-US"/>
              <a:t>log of # of datarows</a:t>
            </a:r>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98400" y="365125"/>
            <a:ext cx="8116800" cy="1325700"/>
          </a:xfrm>
          <a:prstGeom prst="rect">
            <a:avLst/>
          </a:prstGeom>
          <a:noFill/>
          <a:ln>
            <a:noFill/>
          </a:ln>
        </p:spPr>
        <p:txBody>
          <a:bodyPr wrap="square" lIns="91425" tIns="45700" rIns="91425" bIns="45700" anchor="ctr" anchorCtr="0">
            <a:noAutofit/>
          </a:bodyPr>
          <a:lstStyle/>
          <a:p>
            <a:pPr marL="0" lvl="0" indent="-57150" rtl="0">
              <a:spcBef>
                <a:spcPts val="0"/>
              </a:spcBef>
              <a:buClr>
                <a:srgbClr val="38275B"/>
              </a:buClr>
              <a:buSzPts val="900"/>
              <a:buFont typeface="Corbel"/>
              <a:buNone/>
            </a:pPr>
            <a:r>
              <a:rPr lang="en-US" sz="3600">
                <a:solidFill>
                  <a:srgbClr val="38275B"/>
                </a:solidFill>
                <a:latin typeface="Corbel"/>
                <a:ea typeface="Corbel"/>
                <a:cs typeface="Corbel"/>
                <a:sym typeface="Corbel"/>
              </a:rPr>
              <a:t>Revenue Analysis</a:t>
            </a:r>
          </a:p>
        </p:txBody>
      </p:sp>
      <p:pic>
        <p:nvPicPr>
          <p:cNvPr id="259" name="Shape 259"/>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260" name="Shape 260"/>
          <p:cNvSpPr/>
          <p:nvPr/>
        </p:nvSpPr>
        <p:spPr>
          <a:xfrm>
            <a:off x="0" y="1361112"/>
            <a:ext cx="6035100" cy="126900"/>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1" name="Shape 261"/>
          <p:cNvSpPr txBox="1"/>
          <p:nvPr/>
        </p:nvSpPr>
        <p:spPr>
          <a:xfrm>
            <a:off x="8572939" y="6485348"/>
            <a:ext cx="611100" cy="246300"/>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sp>
        <p:nvSpPr>
          <p:cNvPr id="262" name="Shape 262"/>
          <p:cNvSpPr txBox="1"/>
          <p:nvPr/>
        </p:nvSpPr>
        <p:spPr>
          <a:xfrm>
            <a:off x="142275" y="3870075"/>
            <a:ext cx="1252200" cy="2463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sp>
        <p:nvSpPr>
          <p:cNvPr id="263" name="Shape 263"/>
          <p:cNvSpPr txBox="1"/>
          <p:nvPr/>
        </p:nvSpPr>
        <p:spPr>
          <a:xfrm>
            <a:off x="0" y="3870075"/>
            <a:ext cx="1056600" cy="327300"/>
          </a:xfrm>
          <a:prstGeom prst="rect">
            <a:avLst/>
          </a:prstGeom>
          <a:noFill/>
          <a:ln>
            <a:noFill/>
          </a:ln>
        </p:spPr>
        <p:txBody>
          <a:bodyPr wrap="square" lIns="91425" tIns="91425" rIns="91425" bIns="91425" anchor="t" anchorCtr="0">
            <a:noAutofit/>
          </a:bodyPr>
          <a:lstStyle/>
          <a:p>
            <a:pPr marL="0" lvl="0" indent="0">
              <a:spcBef>
                <a:spcPts val="0"/>
              </a:spcBef>
              <a:buNone/>
            </a:pPr>
            <a:r>
              <a:rPr lang="en-US" sz="1000"/>
              <a:t>Reservations</a:t>
            </a:r>
          </a:p>
        </p:txBody>
      </p:sp>
      <p:sp>
        <p:nvSpPr>
          <p:cNvPr id="264" name="Shape 264"/>
          <p:cNvSpPr txBox="1"/>
          <p:nvPr/>
        </p:nvSpPr>
        <p:spPr>
          <a:xfrm>
            <a:off x="4301450" y="6158050"/>
            <a:ext cx="1056600" cy="3273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000"/>
              <a:t>Cost</a:t>
            </a:r>
          </a:p>
        </p:txBody>
      </p:sp>
      <p:pic>
        <p:nvPicPr>
          <p:cNvPr id="265" name="Shape 265"/>
          <p:cNvPicPr preferRelativeResize="0"/>
          <p:nvPr/>
        </p:nvPicPr>
        <p:blipFill>
          <a:blip r:embed="rId4">
            <a:alphaModFix/>
          </a:blip>
          <a:stretch>
            <a:fillRect/>
          </a:stretch>
        </p:blipFill>
        <p:spPr>
          <a:xfrm>
            <a:off x="849651" y="2068925"/>
            <a:ext cx="7960200" cy="4014476"/>
          </a:xfrm>
          <a:prstGeom prst="rect">
            <a:avLst/>
          </a:prstGeom>
          <a:noFill/>
          <a:ln>
            <a:noFill/>
          </a:ln>
        </p:spPr>
      </p:pic>
      <p:sp>
        <p:nvSpPr>
          <p:cNvPr id="266" name="Shape 266"/>
          <p:cNvSpPr txBox="1"/>
          <p:nvPr/>
        </p:nvSpPr>
        <p:spPr>
          <a:xfrm>
            <a:off x="2432300" y="1655313"/>
            <a:ext cx="4794900" cy="246300"/>
          </a:xfrm>
          <a:prstGeom prst="rect">
            <a:avLst/>
          </a:prstGeom>
          <a:noFill/>
          <a:ln>
            <a:noFill/>
          </a:ln>
        </p:spPr>
        <p:txBody>
          <a:bodyPr wrap="square" lIns="91425" tIns="91425" rIns="91425" bIns="91425" anchor="t" anchorCtr="0">
            <a:noAutofit/>
          </a:bodyPr>
          <a:lstStyle/>
          <a:p>
            <a:pPr marL="0" lvl="0" indent="0" algn="ctr">
              <a:spcBef>
                <a:spcPts val="0"/>
              </a:spcBef>
              <a:buNone/>
            </a:pPr>
            <a:r>
              <a:rPr lang="en-US"/>
              <a:t>Total Cost VS Total Number of Reservations</a:t>
            </a: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398400" y="365125"/>
            <a:ext cx="8116800" cy="1325700"/>
          </a:xfrm>
          <a:prstGeom prst="rect">
            <a:avLst/>
          </a:prstGeom>
          <a:noFill/>
          <a:ln>
            <a:noFill/>
          </a:ln>
        </p:spPr>
        <p:txBody>
          <a:bodyPr wrap="square" lIns="91425" tIns="45700" rIns="91425" bIns="45700" anchor="ctr" anchorCtr="0">
            <a:noAutofit/>
          </a:bodyPr>
          <a:lstStyle/>
          <a:p>
            <a:pPr marL="0" lvl="0" indent="-57150" rtl="0">
              <a:spcBef>
                <a:spcPts val="0"/>
              </a:spcBef>
              <a:buClr>
                <a:srgbClr val="38275B"/>
              </a:buClr>
              <a:buSzPts val="900"/>
              <a:buFont typeface="Corbel"/>
              <a:buNone/>
            </a:pPr>
            <a:r>
              <a:rPr lang="en-US" sz="3600">
                <a:solidFill>
                  <a:srgbClr val="38275B"/>
                </a:solidFill>
                <a:latin typeface="Corbel"/>
                <a:ea typeface="Corbel"/>
                <a:cs typeface="Corbel"/>
                <a:sym typeface="Corbel"/>
              </a:rPr>
              <a:t>Cost of Clicks Analysis</a:t>
            </a:r>
          </a:p>
        </p:txBody>
      </p:sp>
      <p:pic>
        <p:nvPicPr>
          <p:cNvPr id="273" name="Shape 273"/>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274" name="Shape 274"/>
          <p:cNvSpPr/>
          <p:nvPr/>
        </p:nvSpPr>
        <p:spPr>
          <a:xfrm>
            <a:off x="0" y="1361112"/>
            <a:ext cx="6035100" cy="126900"/>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5" name="Shape 275"/>
          <p:cNvSpPr txBox="1"/>
          <p:nvPr/>
        </p:nvSpPr>
        <p:spPr>
          <a:xfrm>
            <a:off x="8572939" y="6485348"/>
            <a:ext cx="611100" cy="246300"/>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sp>
        <p:nvSpPr>
          <p:cNvPr id="276" name="Shape 276"/>
          <p:cNvSpPr txBox="1"/>
          <p:nvPr/>
        </p:nvSpPr>
        <p:spPr>
          <a:xfrm>
            <a:off x="142275" y="3870075"/>
            <a:ext cx="1252200" cy="246300"/>
          </a:xfrm>
          <a:prstGeom prst="rect">
            <a:avLst/>
          </a:prstGeom>
          <a:noFill/>
          <a:ln>
            <a:noFill/>
          </a:ln>
        </p:spPr>
        <p:txBody>
          <a:bodyPr wrap="square" lIns="91425" tIns="91425" rIns="91425" bIns="91425" anchor="t" anchorCtr="0">
            <a:noAutofit/>
          </a:bodyPr>
          <a:lstStyle/>
          <a:p>
            <a:pPr marL="0" lvl="0" indent="0" rtl="0">
              <a:spcBef>
                <a:spcPts val="0"/>
              </a:spcBef>
              <a:buNone/>
            </a:pPr>
            <a:endParaRPr/>
          </a:p>
        </p:txBody>
      </p:sp>
      <p:pic>
        <p:nvPicPr>
          <p:cNvPr id="277" name="Shape 277"/>
          <p:cNvPicPr preferRelativeResize="0"/>
          <p:nvPr/>
        </p:nvPicPr>
        <p:blipFill>
          <a:blip r:embed="rId4">
            <a:alphaModFix/>
          </a:blip>
          <a:stretch>
            <a:fillRect/>
          </a:stretch>
        </p:blipFill>
        <p:spPr>
          <a:xfrm>
            <a:off x="1603750" y="1488000"/>
            <a:ext cx="5706094" cy="5369999"/>
          </a:xfrm>
          <a:prstGeom prst="rect">
            <a:avLst/>
          </a:prstGeom>
          <a:noFill/>
          <a:ln>
            <a:noFill/>
          </a:ln>
        </p:spPr>
      </p:pic>
      <p:pic>
        <p:nvPicPr>
          <p:cNvPr id="278" name="Shape 278"/>
          <p:cNvPicPr preferRelativeResize="0"/>
          <p:nvPr/>
        </p:nvPicPr>
        <p:blipFill>
          <a:blip r:embed="rId5">
            <a:alphaModFix/>
          </a:blip>
          <a:stretch>
            <a:fillRect/>
          </a:stretch>
        </p:blipFill>
        <p:spPr>
          <a:xfrm>
            <a:off x="6035094" y="1629800"/>
            <a:ext cx="1529356" cy="1142410"/>
          </a:xfrm>
          <a:prstGeom prst="rect">
            <a:avLst/>
          </a:prstGeom>
          <a:noFill/>
          <a:ln>
            <a:noFill/>
          </a:ln>
        </p:spPr>
      </p:pic>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600">
                <a:solidFill>
                  <a:srgbClr val="38275B"/>
                </a:solidFill>
                <a:latin typeface="Corbel"/>
                <a:ea typeface="Corbel"/>
                <a:cs typeface="Corbel"/>
                <a:sym typeface="Corbel"/>
              </a:rPr>
              <a:t>Areas of Opportunity</a:t>
            </a:r>
          </a:p>
        </p:txBody>
      </p:sp>
      <p:pic>
        <p:nvPicPr>
          <p:cNvPr id="285" name="Shape 285"/>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286" name="Shape 286"/>
          <p:cNvSpPr/>
          <p:nvPr/>
        </p:nvSpPr>
        <p:spPr>
          <a:xfrm>
            <a:off x="0" y="1361112"/>
            <a:ext cx="6035038" cy="126793"/>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7" name="Shape 287"/>
          <p:cNvSpPr txBox="1"/>
          <p:nvPr/>
        </p:nvSpPr>
        <p:spPr>
          <a:xfrm>
            <a:off x="346022" y="1826975"/>
            <a:ext cx="3996000" cy="4828226"/>
          </a:xfrm>
          <a:prstGeom prst="rect">
            <a:avLst/>
          </a:prstGeom>
          <a:noFill/>
          <a:ln>
            <a:noFill/>
          </a:ln>
        </p:spPr>
        <p:txBody>
          <a:bodyPr wrap="square" lIns="91425" tIns="45700" rIns="91425" bIns="45700" anchor="t" anchorCtr="0">
            <a:noAutofit/>
          </a:bodyPr>
          <a:lstStyle/>
          <a:p>
            <a:pPr marL="457200" marR="0" lvl="0" indent="-342900" algn="l" rtl="0">
              <a:lnSpc>
                <a:spcPct val="90000"/>
              </a:lnSpc>
              <a:spcAft>
                <a:spcPts val="600"/>
              </a:spcAft>
              <a:buClr>
                <a:schemeClr val="dk1"/>
              </a:buClr>
              <a:buSzPts val="1800"/>
              <a:buFont typeface="+mj-lt"/>
              <a:buAutoNum type="arabicParenR"/>
            </a:pPr>
            <a:r>
              <a:rPr lang="en-US" sz="1800" dirty="0">
                <a:solidFill>
                  <a:schemeClr val="dk1"/>
                </a:solidFill>
                <a:latin typeface="Corbel"/>
                <a:ea typeface="Corbel"/>
                <a:cs typeface="Corbel"/>
                <a:sym typeface="Corbel"/>
              </a:rPr>
              <a:t>Bidding on almost similar keywords should be optimized</a:t>
            </a:r>
          </a:p>
          <a:p>
            <a:pPr marL="457200" marR="0" lvl="0" indent="-342900" algn="l" rtl="0">
              <a:lnSpc>
                <a:spcPct val="90000"/>
              </a:lnSpc>
              <a:spcAft>
                <a:spcPts val="600"/>
              </a:spcAft>
              <a:buClr>
                <a:schemeClr val="dk1"/>
              </a:buClr>
              <a:buSzPts val="1800"/>
              <a:buFont typeface="+mj-lt"/>
              <a:buAutoNum type="arabicParenR"/>
            </a:pPr>
            <a:r>
              <a:rPr lang="en-US" sz="1800" dirty="0">
                <a:solidFill>
                  <a:schemeClr val="dk1"/>
                </a:solidFill>
                <a:latin typeface="Corbel"/>
                <a:ea typeface="Corbel"/>
                <a:cs typeface="Corbel"/>
                <a:sym typeface="Corbel"/>
              </a:rPr>
              <a:t>Although no regression model explained the average position data behavior, securing higher positions leads to higher number of clicks and conversion rates</a:t>
            </a:r>
            <a:r>
              <a:rPr lang="en-US" sz="2400" dirty="0">
                <a:solidFill>
                  <a:schemeClr val="dk1"/>
                </a:solidFill>
                <a:latin typeface="Corbel"/>
                <a:ea typeface="Corbel"/>
                <a:cs typeface="Corbel"/>
                <a:sym typeface="Corbel"/>
              </a:rPr>
              <a:t> </a:t>
            </a:r>
          </a:p>
          <a:p>
            <a:pPr marL="457200" lvl="0" indent="-342900" rtl="0">
              <a:spcAft>
                <a:spcPts val="600"/>
              </a:spcAft>
              <a:buClr>
                <a:schemeClr val="dk1"/>
              </a:buClr>
              <a:buSzPts val="1800"/>
              <a:buFont typeface="+mj-lt"/>
              <a:buAutoNum type="arabicParenR"/>
            </a:pPr>
            <a:r>
              <a:rPr lang="en-US" sz="1800" dirty="0">
                <a:solidFill>
                  <a:schemeClr val="dk1"/>
                </a:solidFill>
                <a:latin typeface="Corbel"/>
                <a:ea typeface="Corbel"/>
                <a:cs typeface="Corbel"/>
                <a:sym typeface="Corbel"/>
              </a:rPr>
              <a:t>It might be beneficial to review the 217 keywords that are costing money and generating no revenue (specially branded ones, as they are supposed to perform better). </a:t>
            </a:r>
          </a:p>
          <a:p>
            <a:pPr marL="0" marR="0" lvl="0" indent="0" algn="l" rtl="0">
              <a:lnSpc>
                <a:spcPct val="100000"/>
              </a:lnSpc>
              <a:spcBef>
                <a:spcPts val="0"/>
              </a:spcBef>
              <a:spcAft>
                <a:spcPts val="0"/>
              </a:spcAft>
              <a:buNone/>
            </a:pPr>
            <a:endParaRPr sz="2400" dirty="0">
              <a:solidFill>
                <a:schemeClr val="dk1"/>
              </a:solidFill>
              <a:latin typeface="Corbel"/>
              <a:ea typeface="Corbel"/>
              <a:cs typeface="Corbel"/>
              <a:sym typeface="Corbel"/>
            </a:endParaRPr>
          </a:p>
        </p:txBody>
      </p:sp>
      <p:sp>
        <p:nvSpPr>
          <p:cNvPr id="288" name="Shape 288"/>
          <p:cNvSpPr txBox="1"/>
          <p:nvPr/>
        </p:nvSpPr>
        <p:spPr>
          <a:xfrm>
            <a:off x="8572939" y="6485348"/>
            <a:ext cx="611065" cy="246219"/>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pic>
        <p:nvPicPr>
          <p:cNvPr id="289" name="Shape 289"/>
          <p:cNvPicPr preferRelativeResize="0"/>
          <p:nvPr/>
        </p:nvPicPr>
        <p:blipFill>
          <a:blip r:embed="rId4">
            <a:alphaModFix/>
          </a:blip>
          <a:stretch>
            <a:fillRect/>
          </a:stretch>
        </p:blipFill>
        <p:spPr>
          <a:xfrm>
            <a:off x="4414525" y="1487900"/>
            <a:ext cx="3909549" cy="5167301"/>
          </a:xfrm>
          <a:prstGeom prst="rect">
            <a:avLst/>
          </a:prstGeom>
          <a:noFill/>
          <a:ln>
            <a:noFill/>
          </a:ln>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animEffect transition="in" filter="fade">
                                      <p:cBhvr>
                                        <p:cTn id="7" dur="500"/>
                                        <p:tgtEl>
                                          <p:spTgt spid="2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87">
                                            <p:txEl>
                                              <p:pRg st="1" end="1"/>
                                            </p:txEl>
                                          </p:spTgt>
                                        </p:tgtEl>
                                        <p:attrNameLst>
                                          <p:attrName>style.visibility</p:attrName>
                                        </p:attrNameLst>
                                      </p:cBhvr>
                                      <p:to>
                                        <p:strVal val="visible"/>
                                      </p:to>
                                    </p:set>
                                    <p:animEffect transition="in" filter="fade">
                                      <p:cBhvr>
                                        <p:cTn id="16" dur="500"/>
                                        <p:tgtEl>
                                          <p:spTgt spid="28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7">
                                            <p:txEl>
                                              <p:pRg st="2" end="2"/>
                                            </p:txEl>
                                          </p:spTgt>
                                        </p:tgtEl>
                                        <p:attrNameLst>
                                          <p:attrName>style.visibility</p:attrName>
                                        </p:attrNameLst>
                                      </p:cBhvr>
                                      <p:to>
                                        <p:strVal val="visible"/>
                                      </p:to>
                                    </p:set>
                                    <p:animEffect transition="in" filter="fade">
                                      <p:cBhvr>
                                        <p:cTn id="21" dur="500"/>
                                        <p:tgtEl>
                                          <p:spTgt spid="2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p:nvPr/>
        </p:nvSpPr>
        <p:spPr>
          <a:xfrm>
            <a:off x="628650" y="1826969"/>
            <a:ext cx="7592210" cy="4248010"/>
          </a:xfrm>
          <a:prstGeom prst="rect">
            <a:avLst/>
          </a:prstGeom>
          <a:noFill/>
          <a:ln>
            <a:noFill/>
          </a:ln>
        </p:spPr>
        <p:txBody>
          <a:bodyPr wrap="square" lIns="91425" tIns="45700" rIns="91425" bIns="45700" anchor="t" anchorCtr="0">
            <a:noAutofit/>
          </a:bodyPr>
          <a:lstStyle/>
          <a:p>
            <a:pPr marL="228600" marR="0" lvl="5" indent="-228600" algn="l" rtl="0">
              <a:lnSpc>
                <a:spcPct val="90000"/>
              </a:lnSpc>
              <a:spcBef>
                <a:spcPts val="0"/>
              </a:spcBef>
              <a:spcAft>
                <a:spcPts val="0"/>
              </a:spcAft>
              <a:buClr>
                <a:schemeClr val="dk1"/>
              </a:buClr>
              <a:buSzPts val="2800"/>
              <a:buFont typeface="Noto Sans Symbols"/>
              <a:buChar char="▪"/>
            </a:pPr>
            <a:r>
              <a:rPr lang="en-US" sz="2800" b="1">
                <a:solidFill>
                  <a:srgbClr val="432E6C"/>
                </a:solidFill>
                <a:latin typeface="Corbel"/>
                <a:ea typeface="Corbel"/>
                <a:cs typeface="Corbel"/>
                <a:sym typeface="Corbel"/>
              </a:rPr>
              <a:t>~</a:t>
            </a:r>
            <a:r>
              <a:rPr lang="en-US" sz="2800" b="1" i="0" u="none" strike="noStrike" cap="none">
                <a:solidFill>
                  <a:srgbClr val="432E6C"/>
                </a:solidFill>
                <a:latin typeface="Corbel"/>
                <a:ea typeface="Corbel"/>
                <a:cs typeface="Corbel"/>
                <a:sym typeface="Corbel"/>
              </a:rPr>
              <a:t>8,500</a:t>
            </a:r>
            <a:r>
              <a:rPr lang="en-US" sz="2800" b="0" i="0" u="none" strike="noStrike" cap="none">
                <a:solidFill>
                  <a:schemeClr val="dk1"/>
                </a:solidFill>
                <a:latin typeface="Corbel"/>
                <a:ea typeface="Corbel"/>
                <a:cs typeface="Corbel"/>
                <a:sym typeface="Corbel"/>
              </a:rPr>
              <a:t> </a:t>
            </a:r>
            <a:r>
              <a:rPr lang="en-US" sz="2400">
                <a:solidFill>
                  <a:schemeClr val="dk1"/>
                </a:solidFill>
                <a:latin typeface="Corbel"/>
                <a:ea typeface="Corbel"/>
                <a:cs typeface="Corbel"/>
                <a:sym typeface="Corbel"/>
              </a:rPr>
              <a:t>data points</a:t>
            </a:r>
            <a:r>
              <a:rPr lang="en-US" sz="2400" b="0" i="0" u="none" strike="noStrike" cap="none">
                <a:solidFill>
                  <a:schemeClr val="dk1"/>
                </a:solidFill>
                <a:latin typeface="Corbel"/>
                <a:ea typeface="Corbel"/>
                <a:cs typeface="Corbel"/>
                <a:sym typeface="Corbel"/>
              </a:rPr>
              <a:t> </a:t>
            </a:r>
            <a:r>
              <a:rPr lang="en-US" sz="2400">
                <a:solidFill>
                  <a:schemeClr val="dk1"/>
                </a:solidFill>
                <a:latin typeface="Corbel"/>
                <a:ea typeface="Corbel"/>
                <a:cs typeface="Corbel"/>
                <a:sym typeface="Corbel"/>
              </a:rPr>
              <a:t>of hotels ads during </a:t>
            </a:r>
            <a:r>
              <a:rPr lang="en-US" sz="2800" b="1">
                <a:solidFill>
                  <a:srgbClr val="432E6C"/>
                </a:solidFill>
                <a:latin typeface="Corbel"/>
                <a:ea typeface="Corbel"/>
                <a:cs typeface="Corbel"/>
                <a:sym typeface="Corbel"/>
              </a:rPr>
              <a:t>April </a:t>
            </a:r>
            <a:r>
              <a:rPr lang="en-US" sz="2800" b="1" i="0" u="none" strike="noStrike" cap="none">
                <a:solidFill>
                  <a:srgbClr val="432E6C"/>
                </a:solidFill>
                <a:latin typeface="Corbel"/>
                <a:ea typeface="Corbel"/>
                <a:cs typeface="Corbel"/>
                <a:sym typeface="Corbel"/>
              </a:rPr>
              <a:t>2004 </a:t>
            </a:r>
          </a:p>
          <a:p>
            <a:pPr marL="228600" marR="0" lvl="5" indent="-228600" algn="l" rtl="0">
              <a:lnSpc>
                <a:spcPct val="90000"/>
              </a:lnSpc>
              <a:spcBef>
                <a:spcPts val="2000"/>
              </a:spcBef>
              <a:spcAft>
                <a:spcPts val="0"/>
              </a:spcAft>
              <a:buClr>
                <a:schemeClr val="dk1"/>
              </a:buClr>
              <a:buSzPts val="2800"/>
              <a:buFont typeface="Noto Sans Symbols"/>
              <a:buChar char="▪"/>
            </a:pPr>
            <a:r>
              <a:rPr lang="en-US" sz="2800" b="1" i="0" u="none" strike="noStrike" cap="none">
                <a:solidFill>
                  <a:srgbClr val="432E6C"/>
                </a:solidFill>
                <a:latin typeface="Corbel"/>
                <a:ea typeface="Corbel"/>
                <a:cs typeface="Corbel"/>
                <a:sym typeface="Corbel"/>
              </a:rPr>
              <a:t>Keywords</a:t>
            </a:r>
            <a:r>
              <a:rPr lang="en-US" sz="2400" b="0" i="0" u="none" strike="noStrike" cap="none">
                <a:solidFill>
                  <a:schemeClr val="dk1"/>
                </a:solidFill>
                <a:latin typeface="Corbel"/>
                <a:ea typeface="Corbel"/>
                <a:cs typeface="Corbel"/>
                <a:sym typeface="Corbel"/>
              </a:rPr>
              <a:t> searched (Branded vs. Generic)</a:t>
            </a:r>
          </a:p>
          <a:p>
            <a:pPr marL="228600" lvl="5" indent="-228600" rtl="0">
              <a:lnSpc>
                <a:spcPct val="90000"/>
              </a:lnSpc>
              <a:spcBef>
                <a:spcPts val="2000"/>
              </a:spcBef>
              <a:buClr>
                <a:schemeClr val="dk1"/>
              </a:buClr>
              <a:buSzPts val="2800"/>
              <a:buFont typeface="Noto Sans Symbols"/>
              <a:buChar char="▪"/>
            </a:pPr>
            <a:r>
              <a:rPr lang="en-US" sz="2400">
                <a:solidFill>
                  <a:schemeClr val="dk1"/>
                </a:solidFill>
                <a:latin typeface="Corbel"/>
                <a:ea typeface="Corbel"/>
                <a:cs typeface="Corbel"/>
                <a:sym typeface="Corbel"/>
              </a:rPr>
              <a:t># of </a:t>
            </a:r>
            <a:r>
              <a:rPr lang="en-US" sz="2800" b="1">
                <a:solidFill>
                  <a:srgbClr val="432E6C"/>
                </a:solidFill>
                <a:latin typeface="Corbel"/>
                <a:ea typeface="Corbel"/>
                <a:cs typeface="Corbel"/>
                <a:sym typeface="Corbel"/>
              </a:rPr>
              <a:t>Impressions</a:t>
            </a:r>
          </a:p>
          <a:p>
            <a:pPr marL="228600" lvl="5" indent="-203200" rtl="0">
              <a:lnSpc>
                <a:spcPct val="90000"/>
              </a:lnSpc>
              <a:spcBef>
                <a:spcPts val="2000"/>
              </a:spcBef>
              <a:buClr>
                <a:schemeClr val="dk1"/>
              </a:buClr>
              <a:buSzPts val="2400"/>
              <a:buFont typeface="Noto Sans Symbols"/>
              <a:buChar char="▪"/>
            </a:pPr>
            <a:r>
              <a:rPr lang="en-US" sz="2400">
                <a:solidFill>
                  <a:schemeClr val="dk1"/>
                </a:solidFill>
                <a:latin typeface="Corbel"/>
                <a:ea typeface="Corbel"/>
                <a:cs typeface="Corbel"/>
                <a:sym typeface="Corbel"/>
              </a:rPr>
              <a:t># of </a:t>
            </a:r>
            <a:r>
              <a:rPr lang="en-US" sz="2800" b="1">
                <a:solidFill>
                  <a:srgbClr val="432E6C"/>
                </a:solidFill>
                <a:latin typeface="Corbel"/>
                <a:ea typeface="Corbel"/>
                <a:cs typeface="Corbel"/>
                <a:sym typeface="Corbel"/>
              </a:rPr>
              <a:t>Clicks</a:t>
            </a:r>
          </a:p>
          <a:p>
            <a:pPr marL="228600" marR="0" lvl="5" indent="-228600" algn="l" rtl="0">
              <a:lnSpc>
                <a:spcPct val="90000"/>
              </a:lnSpc>
              <a:spcBef>
                <a:spcPts val="2000"/>
              </a:spcBef>
              <a:spcAft>
                <a:spcPts val="0"/>
              </a:spcAft>
              <a:buClr>
                <a:schemeClr val="dk1"/>
              </a:buClr>
              <a:buSzPts val="2400"/>
              <a:buFont typeface="Noto Sans Symbols"/>
              <a:buChar char="▪"/>
            </a:pPr>
            <a:r>
              <a:rPr lang="en-US" sz="2400">
                <a:solidFill>
                  <a:schemeClr val="dk1"/>
                </a:solidFill>
                <a:latin typeface="Corbel"/>
                <a:ea typeface="Corbel"/>
                <a:cs typeface="Corbel"/>
                <a:sym typeface="Corbel"/>
              </a:rPr>
              <a:t>ad </a:t>
            </a:r>
            <a:r>
              <a:rPr lang="en-US" sz="2800" b="1">
                <a:solidFill>
                  <a:srgbClr val="432E6C"/>
                </a:solidFill>
                <a:latin typeface="Corbel"/>
                <a:ea typeface="Corbel"/>
                <a:cs typeface="Corbel"/>
                <a:sym typeface="Corbel"/>
              </a:rPr>
              <a:t>Cost</a:t>
            </a:r>
          </a:p>
          <a:p>
            <a:pPr marL="228600" marR="0" lvl="5" indent="-228600" algn="l" rtl="0">
              <a:lnSpc>
                <a:spcPct val="90000"/>
              </a:lnSpc>
              <a:spcBef>
                <a:spcPts val="2000"/>
              </a:spcBef>
              <a:spcAft>
                <a:spcPts val="0"/>
              </a:spcAft>
              <a:buClr>
                <a:schemeClr val="dk1"/>
              </a:buClr>
              <a:buSzPts val="2400"/>
              <a:buFont typeface="Noto Sans Symbols"/>
              <a:buChar char="▪"/>
            </a:pPr>
            <a:r>
              <a:rPr lang="en-US" sz="2400" b="0" i="0" u="none" strike="noStrike" cap="none">
                <a:solidFill>
                  <a:schemeClr val="dk1"/>
                </a:solidFill>
                <a:latin typeface="Corbel"/>
                <a:ea typeface="Corbel"/>
                <a:cs typeface="Corbel"/>
                <a:sym typeface="Corbel"/>
              </a:rPr>
              <a:t>Geographic </a:t>
            </a:r>
            <a:r>
              <a:rPr lang="en-US" sz="2800" b="1" i="0" u="none" strike="noStrike" cap="none">
                <a:solidFill>
                  <a:srgbClr val="432E6C"/>
                </a:solidFill>
                <a:latin typeface="Corbel"/>
                <a:ea typeface="Corbel"/>
                <a:cs typeface="Corbel"/>
                <a:sym typeface="Corbel"/>
              </a:rPr>
              <a:t>locations</a:t>
            </a:r>
          </a:p>
          <a:p>
            <a:pPr marL="228600" marR="0" lvl="5" indent="-228600" algn="l" rtl="0">
              <a:lnSpc>
                <a:spcPct val="90000"/>
              </a:lnSpc>
              <a:spcBef>
                <a:spcPts val="2000"/>
              </a:spcBef>
              <a:spcAft>
                <a:spcPts val="0"/>
              </a:spcAft>
              <a:buClr>
                <a:schemeClr val="dk1"/>
              </a:buClr>
              <a:buSzPts val="2400"/>
              <a:buFont typeface="Noto Sans Symbols"/>
              <a:buChar char="▪"/>
            </a:pPr>
            <a:r>
              <a:rPr lang="en-US" sz="2400" b="0" i="0" u="none" strike="noStrike" cap="none">
                <a:solidFill>
                  <a:schemeClr val="dk1"/>
                </a:solidFill>
                <a:latin typeface="Corbel"/>
                <a:ea typeface="Corbel"/>
                <a:cs typeface="Corbel"/>
                <a:sym typeface="Corbel"/>
              </a:rPr>
              <a:t>Ad </a:t>
            </a:r>
            <a:r>
              <a:rPr lang="en-US" sz="2800" b="1" i="0" u="none" strike="noStrike" cap="none">
                <a:solidFill>
                  <a:srgbClr val="432E6C"/>
                </a:solidFill>
                <a:latin typeface="Corbel"/>
                <a:ea typeface="Corbel"/>
                <a:cs typeface="Corbel"/>
                <a:sym typeface="Corbel"/>
              </a:rPr>
              <a:t>average position</a:t>
            </a:r>
          </a:p>
        </p:txBody>
      </p:sp>
      <p:sp>
        <p:nvSpPr>
          <p:cNvPr id="95" name="Shape 95"/>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600" b="0" i="0" u="none" strike="noStrike" cap="none">
                <a:solidFill>
                  <a:srgbClr val="38275B"/>
                </a:solidFill>
                <a:latin typeface="Corbel"/>
                <a:ea typeface="Corbel"/>
                <a:cs typeface="Corbel"/>
                <a:sym typeface="Corbel"/>
              </a:rPr>
              <a:t>Dataset Description</a:t>
            </a:r>
          </a:p>
        </p:txBody>
      </p:sp>
      <p:pic>
        <p:nvPicPr>
          <p:cNvPr id="96" name="Shape 96"/>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97" name="Shape 97"/>
          <p:cNvSpPr/>
          <p:nvPr/>
        </p:nvSpPr>
        <p:spPr>
          <a:xfrm>
            <a:off x="0" y="1361112"/>
            <a:ext cx="6035038" cy="126793"/>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Shape 98"/>
          <p:cNvSpPr txBox="1"/>
          <p:nvPr/>
        </p:nvSpPr>
        <p:spPr>
          <a:xfrm>
            <a:off x="8572939" y="6485348"/>
            <a:ext cx="611065" cy="246219"/>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5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5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5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3" end="3"/>
                                            </p:txEl>
                                          </p:spTgt>
                                        </p:tgtEl>
                                        <p:attrNameLst>
                                          <p:attrName>style.visibility</p:attrName>
                                        </p:attrNameLst>
                                      </p:cBhvr>
                                      <p:to>
                                        <p:strVal val="visible"/>
                                      </p:to>
                                    </p:set>
                                    <p:animEffect transition="in" filter="fade">
                                      <p:cBhvr>
                                        <p:cTn id="22" dur="500"/>
                                        <p:tgtEl>
                                          <p:spTgt spid="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4" end="4"/>
                                            </p:txEl>
                                          </p:spTgt>
                                        </p:tgtEl>
                                        <p:attrNameLst>
                                          <p:attrName>style.visibility</p:attrName>
                                        </p:attrNameLst>
                                      </p:cBhvr>
                                      <p:to>
                                        <p:strVal val="visible"/>
                                      </p:to>
                                    </p:set>
                                    <p:animEffect transition="in" filter="fade">
                                      <p:cBhvr>
                                        <p:cTn id="27" dur="500"/>
                                        <p:tgtEl>
                                          <p:spTgt spid="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5" end="5"/>
                                            </p:txEl>
                                          </p:spTgt>
                                        </p:tgtEl>
                                        <p:attrNameLst>
                                          <p:attrName>style.visibility</p:attrName>
                                        </p:attrNameLst>
                                      </p:cBhvr>
                                      <p:to>
                                        <p:strVal val="visible"/>
                                      </p:to>
                                    </p:set>
                                    <p:animEffect transition="in" filter="fade">
                                      <p:cBhvr>
                                        <p:cTn id="32" dur="500"/>
                                        <p:tgtEl>
                                          <p:spTgt spid="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xEl>
                                              <p:pRg st="6" end="6"/>
                                            </p:txEl>
                                          </p:spTgt>
                                        </p:tgtEl>
                                        <p:attrNameLst>
                                          <p:attrName>style.visibility</p:attrName>
                                        </p:attrNameLst>
                                      </p:cBhvr>
                                      <p:to>
                                        <p:strVal val="visible"/>
                                      </p:to>
                                    </p:set>
                                    <p:animEffect transition="in" filter="fade">
                                      <p:cBhvr>
                                        <p:cTn id="37" dur="5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600" b="0" i="0" u="none" strike="noStrike" cap="none">
                <a:solidFill>
                  <a:srgbClr val="38275B"/>
                </a:solidFill>
                <a:latin typeface="Corbel"/>
                <a:ea typeface="Corbel"/>
                <a:cs typeface="Corbel"/>
                <a:sym typeface="Corbel"/>
              </a:rPr>
              <a:t>Project Objectives?</a:t>
            </a:r>
          </a:p>
        </p:txBody>
      </p:sp>
      <p:sp>
        <p:nvSpPr>
          <p:cNvPr id="105" name="Shape 105"/>
          <p:cNvSpPr/>
          <p:nvPr/>
        </p:nvSpPr>
        <p:spPr>
          <a:xfrm>
            <a:off x="0" y="1361112"/>
            <a:ext cx="6035038" cy="126793"/>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6" name="Shape 106"/>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107" name="Shape 107"/>
          <p:cNvSpPr txBox="1"/>
          <p:nvPr/>
        </p:nvSpPr>
        <p:spPr>
          <a:xfrm>
            <a:off x="8638663" y="6485348"/>
            <a:ext cx="545341" cy="246219"/>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2 of 15</a:t>
            </a:r>
          </a:p>
        </p:txBody>
      </p:sp>
      <p:grpSp>
        <p:nvGrpSpPr>
          <p:cNvPr id="108" name="Shape 108"/>
          <p:cNvGrpSpPr/>
          <p:nvPr/>
        </p:nvGrpSpPr>
        <p:grpSpPr>
          <a:xfrm>
            <a:off x="957260" y="1944356"/>
            <a:ext cx="7229475" cy="4238114"/>
            <a:chOff x="957262" y="3442447"/>
            <a:chExt cx="7229475" cy="2740021"/>
          </a:xfrm>
        </p:grpSpPr>
        <p:sp>
          <p:nvSpPr>
            <p:cNvPr id="109" name="Shape 109"/>
            <p:cNvSpPr/>
            <p:nvPr/>
          </p:nvSpPr>
          <p:spPr>
            <a:xfrm>
              <a:off x="957262" y="3442447"/>
              <a:ext cx="7229475" cy="2740021"/>
            </a:xfrm>
            <a:prstGeom prst="rect">
              <a:avLst/>
            </a:prstGeom>
            <a:gradFill>
              <a:gsLst>
                <a:gs pos="0">
                  <a:srgbClr val="4C347C"/>
                </a:gs>
                <a:gs pos="1000">
                  <a:srgbClr val="4C347C"/>
                </a:gs>
                <a:gs pos="99000">
                  <a:srgbClr val="38275B"/>
                </a:gs>
                <a:gs pos="100000">
                  <a:srgbClr val="38275B"/>
                </a:gs>
              </a:gsLst>
              <a:path path="circle">
                <a:fillToRect l="50000" t="50000" r="50000" b="50000"/>
              </a:path>
              <a:tileRect/>
            </a:gradFill>
            <a:ln w="19050" cap="flat" cmpd="sng">
              <a:solidFill>
                <a:schemeClr val="dk1"/>
              </a:solidFill>
              <a:prstDash val="solid"/>
              <a:miter lim="8000"/>
              <a:headEnd type="none" w="med" len="med"/>
              <a:tailEnd type="none" w="med" len="med"/>
            </a:ln>
          </p:spPr>
          <p:txBody>
            <a:bodyPr wrap="square" lIns="91425" tIns="45700" rIns="91425" bIns="45700" anchor="ctr" anchorCtr="0">
              <a:noAutofit/>
            </a:bodyPr>
            <a:lstStyle/>
            <a:p>
              <a:pPr marL="0" marR="0" lvl="0" indent="-28575" algn="ctr" rtl="0">
                <a:lnSpc>
                  <a:spcPct val="100000"/>
                </a:lnSpc>
                <a:spcBef>
                  <a:spcPts val="0"/>
                </a:spcBef>
                <a:spcAft>
                  <a:spcPts val="0"/>
                </a:spcAft>
                <a:buClr>
                  <a:schemeClr val="lt1"/>
                </a:buClr>
                <a:buSzPts val="450"/>
                <a:buFont typeface="Calibri"/>
                <a:buNone/>
              </a:pPr>
              <a:endParaRPr sz="1800" b="0" i="0" u="none" strike="noStrike" cap="none">
                <a:solidFill>
                  <a:schemeClr val="lt1"/>
                </a:solidFill>
                <a:latin typeface="Calibri"/>
                <a:ea typeface="Calibri"/>
                <a:cs typeface="Calibri"/>
                <a:sym typeface="Calibri"/>
              </a:endParaRPr>
            </a:p>
          </p:txBody>
        </p:sp>
        <p:sp>
          <p:nvSpPr>
            <p:cNvPr id="110" name="Shape 110"/>
            <p:cNvSpPr txBox="1"/>
            <p:nvPr/>
          </p:nvSpPr>
          <p:spPr>
            <a:xfrm>
              <a:off x="1237786" y="3442448"/>
              <a:ext cx="6679582" cy="1213223"/>
            </a:xfrm>
            <a:prstGeom prst="rect">
              <a:avLst/>
            </a:prstGeom>
            <a:noFill/>
            <a:ln>
              <a:noFill/>
            </a:ln>
          </p:spPr>
          <p:txBody>
            <a:bodyPr wrap="square" lIns="137150" tIns="45700" rIns="91425" bIns="45700" anchor="t" anchorCtr="0">
              <a:noAutofit/>
            </a:bodyPr>
            <a:lstStyle/>
            <a:p>
              <a:pPr marL="0" marR="0" lvl="0" indent="-57150" algn="l" rtl="0">
                <a:lnSpc>
                  <a:spcPct val="100000"/>
                </a:lnSpc>
                <a:spcBef>
                  <a:spcPts val="0"/>
                </a:spcBef>
                <a:spcAft>
                  <a:spcPts val="0"/>
                </a:spcAft>
                <a:buClr>
                  <a:schemeClr val="lt1"/>
                </a:buClr>
                <a:buSzPts val="900"/>
                <a:buFont typeface="Calibri"/>
                <a:buNone/>
              </a:pPr>
              <a:r>
                <a:rPr lang="en-US" sz="3600" b="1" i="0" u="none" strike="noStrike" cap="none">
                  <a:solidFill>
                    <a:schemeClr val="lt1"/>
                  </a:solidFill>
                  <a:latin typeface="Calibri"/>
                  <a:ea typeface="Calibri"/>
                  <a:cs typeface="Calibri"/>
                  <a:sym typeface="Calibri"/>
                </a:rPr>
                <a:t>What factors drives # of online reservations?</a:t>
              </a:r>
            </a:p>
            <a:p>
              <a:pPr marL="571500" marR="0" lvl="0" indent="-571500" algn="l" rtl="0">
                <a:lnSpc>
                  <a:spcPct val="100000"/>
                </a:lnSpc>
                <a:spcBef>
                  <a:spcPts val="0"/>
                </a:spcBef>
                <a:spcAft>
                  <a:spcPts val="0"/>
                </a:spcAft>
                <a:buClr>
                  <a:schemeClr val="lt1"/>
                </a:buClr>
                <a:buSzPts val="700"/>
                <a:buFont typeface="Noto Sans Symbols"/>
                <a:buChar char="▪"/>
              </a:pPr>
              <a:r>
                <a:rPr lang="en-US" sz="2800" b="1" i="0" u="none" strike="noStrike" cap="none">
                  <a:solidFill>
                    <a:schemeClr val="lt1"/>
                  </a:solidFill>
                  <a:latin typeface="Calibri"/>
                  <a:ea typeface="Calibri"/>
                  <a:cs typeface="Calibri"/>
                  <a:sym typeface="Calibri"/>
                </a:rPr>
                <a:t>Clicks</a:t>
              </a:r>
            </a:p>
            <a:p>
              <a:pPr marL="571500" marR="0" lvl="0" indent="-571500" algn="l" rtl="0">
                <a:lnSpc>
                  <a:spcPct val="100000"/>
                </a:lnSpc>
                <a:spcBef>
                  <a:spcPts val="0"/>
                </a:spcBef>
                <a:spcAft>
                  <a:spcPts val="0"/>
                </a:spcAft>
                <a:buClr>
                  <a:schemeClr val="lt1"/>
                </a:buClr>
                <a:buSzPts val="900"/>
                <a:buFont typeface="Noto Sans Symbols"/>
                <a:buNone/>
              </a:pPr>
              <a:endParaRPr sz="3600" b="1" i="0" u="none" strike="noStrike" cap="none">
                <a:solidFill>
                  <a:schemeClr val="lt1"/>
                </a:solidFill>
                <a:latin typeface="Calibri"/>
                <a:ea typeface="Calibri"/>
                <a:cs typeface="Calibri"/>
                <a:sym typeface="Calibri"/>
              </a:endParaRPr>
            </a:p>
            <a:p>
              <a:pPr marL="0" marR="0" lvl="0" indent="-57150" algn="l" rtl="0">
                <a:lnSpc>
                  <a:spcPct val="100000"/>
                </a:lnSpc>
                <a:spcBef>
                  <a:spcPts val="0"/>
                </a:spcBef>
                <a:spcAft>
                  <a:spcPts val="0"/>
                </a:spcAft>
                <a:buClr>
                  <a:schemeClr val="lt1"/>
                </a:buClr>
                <a:buSzPts val="900"/>
                <a:buFont typeface="Calibri"/>
                <a:buNone/>
              </a:pPr>
              <a:r>
                <a:rPr lang="en-US" sz="3600" b="1" i="0" u="none" strike="noStrike" cap="none">
                  <a:solidFill>
                    <a:schemeClr val="lt1"/>
                  </a:solidFill>
                  <a:latin typeface="Calibri"/>
                  <a:ea typeface="Calibri"/>
                  <a:cs typeface="Calibri"/>
                  <a:sym typeface="Calibri"/>
                </a:rPr>
                <a:t>What factors drive the # of clicks? </a:t>
              </a:r>
            </a:p>
            <a:p>
              <a:pPr marL="571500" marR="0" lvl="0" indent="-571500" algn="l" rtl="0">
                <a:lnSpc>
                  <a:spcPct val="100000"/>
                </a:lnSpc>
                <a:spcBef>
                  <a:spcPts val="0"/>
                </a:spcBef>
                <a:spcAft>
                  <a:spcPts val="0"/>
                </a:spcAft>
                <a:buClr>
                  <a:schemeClr val="lt1"/>
                </a:buClr>
                <a:buSzPts val="700"/>
                <a:buFont typeface="Noto Sans Symbols"/>
                <a:buChar char="▪"/>
              </a:pPr>
              <a:r>
                <a:rPr lang="en-US" sz="2800" b="1" i="0" u="none" strike="noStrike" cap="none">
                  <a:solidFill>
                    <a:schemeClr val="lt1"/>
                  </a:solidFill>
                  <a:latin typeface="Calibri"/>
                  <a:ea typeface="Calibri"/>
                  <a:cs typeface="Calibri"/>
                  <a:sym typeface="Calibri"/>
                </a:rPr>
                <a:t>Average Position </a:t>
              </a:r>
            </a:p>
            <a:p>
              <a:pPr marL="571500" marR="0" lvl="0" indent="-571500" algn="l" rtl="0">
                <a:lnSpc>
                  <a:spcPct val="100000"/>
                </a:lnSpc>
                <a:spcBef>
                  <a:spcPts val="0"/>
                </a:spcBef>
                <a:spcAft>
                  <a:spcPts val="0"/>
                </a:spcAft>
                <a:buClr>
                  <a:schemeClr val="lt1"/>
                </a:buClr>
                <a:buSzPts val="700"/>
                <a:buFont typeface="Noto Sans Symbols"/>
                <a:buChar char="▪"/>
              </a:pPr>
              <a:r>
                <a:rPr lang="en-US" sz="2800" b="1" i="0" u="none" strike="noStrike" cap="none">
                  <a:solidFill>
                    <a:schemeClr val="lt1"/>
                  </a:solidFill>
                  <a:latin typeface="Calibri"/>
                  <a:ea typeface="Calibri"/>
                  <a:cs typeface="Calibri"/>
                  <a:sym typeface="Calibri"/>
                </a:rPr>
                <a:t>Impressions</a:t>
              </a:r>
            </a:p>
            <a:p>
              <a:pPr marL="0" marR="0" lvl="0" indent="-57150" algn="l" rtl="0">
                <a:lnSpc>
                  <a:spcPct val="100000"/>
                </a:lnSpc>
                <a:spcBef>
                  <a:spcPts val="0"/>
                </a:spcBef>
                <a:spcAft>
                  <a:spcPts val="0"/>
                </a:spcAft>
                <a:buClr>
                  <a:schemeClr val="lt1"/>
                </a:buClr>
                <a:buSzPts val="900"/>
                <a:buFont typeface="Arial"/>
                <a:buNone/>
              </a:pPr>
              <a:endParaRPr sz="3600" b="1" i="0" u="none" strike="noStrike" cap="none">
                <a:solidFill>
                  <a:schemeClr val="lt1"/>
                </a:solidFill>
                <a:latin typeface="Calibri"/>
                <a:ea typeface="Calibri"/>
                <a:cs typeface="Calibri"/>
                <a:sym typeface="Calibri"/>
              </a:endParaRPr>
            </a:p>
            <a:p>
              <a:pPr marL="0" marR="0" lvl="0" indent="-38100" algn="ctr" rtl="0">
                <a:lnSpc>
                  <a:spcPct val="100000"/>
                </a:lnSpc>
                <a:spcBef>
                  <a:spcPts val="0"/>
                </a:spcBef>
                <a:spcAft>
                  <a:spcPts val="0"/>
                </a:spcAft>
                <a:buClr>
                  <a:schemeClr val="lt1"/>
                </a:buClr>
                <a:buSzPts val="600"/>
                <a:buFont typeface="Arial"/>
                <a:buNone/>
              </a:pPr>
              <a:endParaRPr sz="2400" b="0" i="0" u="none" strike="noStrike" cap="none">
                <a:solidFill>
                  <a:schemeClr val="lt1"/>
                </a:solidFill>
                <a:latin typeface="Calibri"/>
                <a:ea typeface="Calibri"/>
                <a:cs typeface="Calibri"/>
                <a:sym typeface="Calibri"/>
              </a:endParaRPr>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Shape 116" descr="A screenshot of a cell phone  Description generated with very high confidence"/>
          <p:cNvPicPr preferRelativeResize="0"/>
          <p:nvPr/>
        </p:nvPicPr>
        <p:blipFill rotWithShape="1">
          <a:blip r:embed="rId3">
            <a:alphaModFix/>
          </a:blip>
          <a:srcRect/>
          <a:stretch/>
        </p:blipFill>
        <p:spPr>
          <a:xfrm>
            <a:off x="2484601" y="1843100"/>
            <a:ext cx="6500376" cy="4892524"/>
          </a:xfrm>
          <a:prstGeom prst="rect">
            <a:avLst/>
          </a:prstGeom>
          <a:noFill/>
          <a:ln>
            <a:noFill/>
          </a:ln>
        </p:spPr>
      </p:pic>
      <p:sp>
        <p:nvSpPr>
          <p:cNvPr id="117" name="Shape 117"/>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600">
                <a:solidFill>
                  <a:srgbClr val="38275B"/>
                </a:solidFill>
                <a:latin typeface="Corbel"/>
                <a:ea typeface="Corbel"/>
                <a:cs typeface="Corbel"/>
                <a:sym typeface="Corbel"/>
              </a:rPr>
              <a:t>Data Analytics - Correlation</a:t>
            </a:r>
          </a:p>
        </p:txBody>
      </p:sp>
      <p:pic>
        <p:nvPicPr>
          <p:cNvPr id="118" name="Shape 118"/>
          <p:cNvPicPr preferRelativeResize="0"/>
          <p:nvPr/>
        </p:nvPicPr>
        <p:blipFill rotWithShape="1">
          <a:blip r:embed="rId4">
            <a:alphaModFix/>
          </a:blip>
          <a:srcRect/>
          <a:stretch/>
        </p:blipFill>
        <p:spPr>
          <a:xfrm>
            <a:off x="8220860" y="0"/>
            <a:ext cx="588978" cy="590550"/>
          </a:xfrm>
          <a:prstGeom prst="rect">
            <a:avLst/>
          </a:prstGeom>
          <a:noFill/>
          <a:ln>
            <a:noFill/>
          </a:ln>
        </p:spPr>
      </p:pic>
      <p:sp>
        <p:nvSpPr>
          <p:cNvPr id="119" name="Shape 119"/>
          <p:cNvSpPr/>
          <p:nvPr/>
        </p:nvSpPr>
        <p:spPr>
          <a:xfrm>
            <a:off x="0" y="1361112"/>
            <a:ext cx="6035038" cy="126793"/>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0" name="Shape 120"/>
          <p:cNvSpPr txBox="1"/>
          <p:nvPr/>
        </p:nvSpPr>
        <p:spPr>
          <a:xfrm>
            <a:off x="8572939" y="6485348"/>
            <a:ext cx="611065" cy="246219"/>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graphicFrame>
        <p:nvGraphicFramePr>
          <p:cNvPr id="121" name="Shape 121"/>
          <p:cNvGraphicFramePr/>
          <p:nvPr/>
        </p:nvGraphicFramePr>
        <p:xfrm>
          <a:off x="301187" y="2974677"/>
          <a:ext cx="2344250" cy="2629350"/>
        </p:xfrm>
        <a:graphic>
          <a:graphicData uri="http://schemas.openxmlformats.org/drawingml/2006/table">
            <a:tbl>
              <a:tblPr>
                <a:noFill/>
                <a:tableStyleId>{4562E6A4-69FD-4D5D-B8BD-A33A97356966}</a:tableStyleId>
              </a:tblPr>
              <a:tblGrid>
                <a:gridCol w="1473725">
                  <a:extLst>
                    <a:ext uri="{9D8B030D-6E8A-4147-A177-3AD203B41FA5}">
                      <a16:colId xmlns:a16="http://schemas.microsoft.com/office/drawing/2014/main" val="20000"/>
                    </a:ext>
                  </a:extLst>
                </a:gridCol>
                <a:gridCol w="870525">
                  <a:extLst>
                    <a:ext uri="{9D8B030D-6E8A-4147-A177-3AD203B41FA5}">
                      <a16:colId xmlns:a16="http://schemas.microsoft.com/office/drawing/2014/main" val="20001"/>
                    </a:ext>
                  </a:extLst>
                </a:gridCol>
              </a:tblGrid>
              <a:tr h="438225">
                <a:tc>
                  <a:txBody>
                    <a:bodyPr/>
                    <a:lstStyle/>
                    <a:p>
                      <a:pPr marL="0" marR="0" lvl="0" indent="-158750" rtl="0">
                        <a:lnSpc>
                          <a:spcPct val="100000"/>
                        </a:lnSpc>
                        <a:spcBef>
                          <a:spcPts val="0"/>
                        </a:spcBef>
                        <a:spcAft>
                          <a:spcPts val="0"/>
                        </a:spcAft>
                        <a:buClr>
                          <a:srgbClr val="000000"/>
                        </a:buClr>
                        <a:buSzPts val="2500"/>
                        <a:buFont typeface="Arial"/>
                        <a:buNone/>
                      </a:pPr>
                      <a:r>
                        <a:rPr lang="en-US" sz="1800" u="none" strike="noStrike" cap="none"/>
                        <a:t>Reservations</a:t>
                      </a:r>
                    </a:p>
                  </a:txBody>
                  <a:tcPr marL="21900" marR="21900" marT="21900" marB="0" anchor="ctr"/>
                </a:tc>
                <a:tc>
                  <a:txBody>
                    <a:bodyPr/>
                    <a:lstStyle/>
                    <a:p>
                      <a:pPr marL="0" marR="0" lvl="0" indent="-158750" algn="ctr" rtl="0">
                        <a:lnSpc>
                          <a:spcPct val="100000"/>
                        </a:lnSpc>
                        <a:spcBef>
                          <a:spcPts val="0"/>
                        </a:spcBef>
                        <a:spcAft>
                          <a:spcPts val="0"/>
                        </a:spcAft>
                        <a:buClr>
                          <a:srgbClr val="000000"/>
                        </a:buClr>
                        <a:buSzPts val="2500"/>
                        <a:buFont typeface="Arial"/>
                        <a:buNone/>
                      </a:pPr>
                      <a:r>
                        <a:rPr lang="en-US" sz="1800" u="none" strike="noStrike" cap="none"/>
                        <a:t>1.00</a:t>
                      </a:r>
                    </a:p>
                  </a:txBody>
                  <a:tcPr marL="21900" marR="21900" marT="21900" marB="0" anchor="ctr"/>
                </a:tc>
                <a:extLst>
                  <a:ext uri="{0D108BD9-81ED-4DB2-BD59-A6C34878D82A}">
                    <a16:rowId xmlns:a16="http://schemas.microsoft.com/office/drawing/2014/main" val="10000"/>
                  </a:ext>
                </a:extLst>
              </a:tr>
              <a:tr h="438225">
                <a:tc>
                  <a:txBody>
                    <a:bodyPr/>
                    <a:lstStyle/>
                    <a:p>
                      <a:pPr marL="0" marR="0" lvl="0" indent="-158750" rtl="0">
                        <a:lnSpc>
                          <a:spcPct val="100000"/>
                        </a:lnSpc>
                        <a:spcBef>
                          <a:spcPts val="0"/>
                        </a:spcBef>
                        <a:spcAft>
                          <a:spcPts val="0"/>
                        </a:spcAft>
                        <a:buClr>
                          <a:srgbClr val="000000"/>
                        </a:buClr>
                        <a:buSzPts val="2500"/>
                        <a:buFont typeface="Arial"/>
                        <a:buNone/>
                      </a:pPr>
                      <a:r>
                        <a:rPr lang="en-US" sz="1800" u="none" strike="noStrike" cap="none"/>
                        <a:t>Av</a:t>
                      </a:r>
                      <a:r>
                        <a:rPr lang="en-US" sz="1800"/>
                        <a:t>g. </a:t>
                      </a:r>
                      <a:r>
                        <a:rPr lang="en-US" sz="1800" u="none" strike="noStrike" cap="none"/>
                        <a:t>Position</a:t>
                      </a:r>
                    </a:p>
                  </a:txBody>
                  <a:tcPr marL="21900" marR="21900" marT="21900" marB="0" anchor="ctr"/>
                </a:tc>
                <a:tc>
                  <a:txBody>
                    <a:bodyPr/>
                    <a:lstStyle/>
                    <a:p>
                      <a:pPr marL="0" marR="0" lvl="0" indent="-158750" algn="ctr" rtl="0">
                        <a:lnSpc>
                          <a:spcPct val="100000"/>
                        </a:lnSpc>
                        <a:spcBef>
                          <a:spcPts val="0"/>
                        </a:spcBef>
                        <a:spcAft>
                          <a:spcPts val="0"/>
                        </a:spcAft>
                        <a:buClr>
                          <a:srgbClr val="000000"/>
                        </a:buClr>
                        <a:buSzPts val="2500"/>
                        <a:buFont typeface="Arial"/>
                        <a:buNone/>
                      </a:pPr>
                      <a:r>
                        <a:rPr lang="en-US" sz="1800" u="none" strike="noStrike" cap="none"/>
                        <a:t>-0.15</a:t>
                      </a:r>
                    </a:p>
                  </a:txBody>
                  <a:tcPr marL="21900" marR="21900" marT="21900" marB="0" anchor="ctr"/>
                </a:tc>
                <a:extLst>
                  <a:ext uri="{0D108BD9-81ED-4DB2-BD59-A6C34878D82A}">
                    <a16:rowId xmlns:a16="http://schemas.microsoft.com/office/drawing/2014/main" val="10001"/>
                  </a:ext>
                </a:extLst>
              </a:tr>
              <a:tr h="438225">
                <a:tc>
                  <a:txBody>
                    <a:bodyPr/>
                    <a:lstStyle/>
                    <a:p>
                      <a:pPr marL="0" marR="0" lvl="0" indent="-158750" rtl="0">
                        <a:lnSpc>
                          <a:spcPct val="100000"/>
                        </a:lnSpc>
                        <a:spcBef>
                          <a:spcPts val="0"/>
                        </a:spcBef>
                        <a:spcAft>
                          <a:spcPts val="0"/>
                        </a:spcAft>
                        <a:buClr>
                          <a:srgbClr val="000000"/>
                        </a:buClr>
                        <a:buSzPts val="2500"/>
                        <a:buFont typeface="Arial"/>
                        <a:buNone/>
                      </a:pPr>
                      <a:r>
                        <a:rPr lang="en-US" sz="1800" u="none" strike="noStrike" cap="none"/>
                        <a:t>Impressions</a:t>
                      </a:r>
                    </a:p>
                  </a:txBody>
                  <a:tcPr marL="21900" marR="21900" marT="21900" marB="0" anchor="ctr"/>
                </a:tc>
                <a:tc>
                  <a:txBody>
                    <a:bodyPr/>
                    <a:lstStyle/>
                    <a:p>
                      <a:pPr marL="0" marR="0" lvl="0" indent="-158750" algn="ctr" rtl="0">
                        <a:lnSpc>
                          <a:spcPct val="100000"/>
                        </a:lnSpc>
                        <a:spcBef>
                          <a:spcPts val="0"/>
                        </a:spcBef>
                        <a:spcAft>
                          <a:spcPts val="0"/>
                        </a:spcAft>
                        <a:buClr>
                          <a:srgbClr val="000000"/>
                        </a:buClr>
                        <a:buSzPts val="2500"/>
                        <a:buFont typeface="Arial"/>
                        <a:buNone/>
                      </a:pPr>
                      <a:r>
                        <a:rPr lang="en-US" sz="1800" u="none" strike="noStrike" cap="none"/>
                        <a:t>0.02</a:t>
                      </a:r>
                    </a:p>
                  </a:txBody>
                  <a:tcPr marL="21900" marR="21900" marT="21900" marB="0" anchor="ctr"/>
                </a:tc>
                <a:extLst>
                  <a:ext uri="{0D108BD9-81ED-4DB2-BD59-A6C34878D82A}">
                    <a16:rowId xmlns:a16="http://schemas.microsoft.com/office/drawing/2014/main" val="10002"/>
                  </a:ext>
                </a:extLst>
              </a:tr>
              <a:tr h="438225">
                <a:tc>
                  <a:txBody>
                    <a:bodyPr/>
                    <a:lstStyle/>
                    <a:p>
                      <a:pPr marL="0" marR="0" lvl="0" indent="-158750" rtl="0">
                        <a:lnSpc>
                          <a:spcPct val="100000"/>
                        </a:lnSpc>
                        <a:spcBef>
                          <a:spcPts val="0"/>
                        </a:spcBef>
                        <a:spcAft>
                          <a:spcPts val="0"/>
                        </a:spcAft>
                        <a:buClr>
                          <a:srgbClr val="000000"/>
                        </a:buClr>
                        <a:buSzPts val="2500"/>
                        <a:buFont typeface="Arial"/>
                        <a:buNone/>
                      </a:pPr>
                      <a:r>
                        <a:rPr lang="en-US" sz="1800" u="none" strike="noStrike" cap="none"/>
                        <a:t>Clicks</a:t>
                      </a:r>
                    </a:p>
                  </a:txBody>
                  <a:tcPr marL="21900" marR="21900" marT="21900" marB="0" anchor="ctr"/>
                </a:tc>
                <a:tc>
                  <a:txBody>
                    <a:bodyPr/>
                    <a:lstStyle/>
                    <a:p>
                      <a:pPr marL="0" marR="0" lvl="0" indent="-158750" algn="ctr" rtl="0">
                        <a:lnSpc>
                          <a:spcPct val="100000"/>
                        </a:lnSpc>
                        <a:spcBef>
                          <a:spcPts val="0"/>
                        </a:spcBef>
                        <a:spcAft>
                          <a:spcPts val="0"/>
                        </a:spcAft>
                        <a:buClr>
                          <a:srgbClr val="000000"/>
                        </a:buClr>
                        <a:buSzPts val="2500"/>
                        <a:buFont typeface="Arial"/>
                        <a:buNone/>
                      </a:pPr>
                      <a:r>
                        <a:rPr lang="en-US" sz="1800" u="none" strike="noStrike" cap="none"/>
                        <a:t>0.66</a:t>
                      </a:r>
                    </a:p>
                  </a:txBody>
                  <a:tcPr marL="21900" marR="21900" marT="21900" marB="0" anchor="ctr"/>
                </a:tc>
                <a:extLst>
                  <a:ext uri="{0D108BD9-81ED-4DB2-BD59-A6C34878D82A}">
                    <a16:rowId xmlns:a16="http://schemas.microsoft.com/office/drawing/2014/main" val="10003"/>
                  </a:ext>
                </a:extLst>
              </a:tr>
              <a:tr h="438225">
                <a:tc>
                  <a:txBody>
                    <a:bodyPr/>
                    <a:lstStyle/>
                    <a:p>
                      <a:pPr marL="0" marR="0" lvl="0" indent="-158750" rtl="0">
                        <a:lnSpc>
                          <a:spcPct val="100000"/>
                        </a:lnSpc>
                        <a:spcBef>
                          <a:spcPts val="0"/>
                        </a:spcBef>
                        <a:spcAft>
                          <a:spcPts val="0"/>
                        </a:spcAft>
                        <a:buClr>
                          <a:srgbClr val="000000"/>
                        </a:buClr>
                        <a:buSzPts val="2500"/>
                        <a:buFont typeface="Arial"/>
                        <a:buNone/>
                      </a:pPr>
                      <a:r>
                        <a:rPr lang="en-US" sz="1800" u="none" strike="noStrike" cap="none"/>
                        <a:t>Cost</a:t>
                      </a:r>
                    </a:p>
                  </a:txBody>
                  <a:tcPr marL="21900" marR="21900" marT="21900" marB="0" anchor="ctr"/>
                </a:tc>
                <a:tc>
                  <a:txBody>
                    <a:bodyPr/>
                    <a:lstStyle/>
                    <a:p>
                      <a:pPr marL="0" marR="0" lvl="0" indent="-158750" algn="ctr" rtl="0">
                        <a:lnSpc>
                          <a:spcPct val="100000"/>
                        </a:lnSpc>
                        <a:spcBef>
                          <a:spcPts val="0"/>
                        </a:spcBef>
                        <a:spcAft>
                          <a:spcPts val="0"/>
                        </a:spcAft>
                        <a:buClr>
                          <a:srgbClr val="000000"/>
                        </a:buClr>
                        <a:buSzPts val="2500"/>
                        <a:buFont typeface="Arial"/>
                        <a:buNone/>
                      </a:pPr>
                      <a:r>
                        <a:rPr lang="en-US" sz="1800" u="none" strike="noStrike" cap="none"/>
                        <a:t>0.51</a:t>
                      </a:r>
                    </a:p>
                  </a:txBody>
                  <a:tcPr marL="21900" marR="21900" marT="21900" marB="0" anchor="ctr"/>
                </a:tc>
                <a:extLst>
                  <a:ext uri="{0D108BD9-81ED-4DB2-BD59-A6C34878D82A}">
                    <a16:rowId xmlns:a16="http://schemas.microsoft.com/office/drawing/2014/main" val="10004"/>
                  </a:ext>
                </a:extLst>
              </a:tr>
              <a:tr h="438225">
                <a:tc>
                  <a:txBody>
                    <a:bodyPr/>
                    <a:lstStyle/>
                    <a:p>
                      <a:pPr marL="0" marR="0" lvl="0" indent="-158750" rtl="0">
                        <a:lnSpc>
                          <a:spcPct val="100000"/>
                        </a:lnSpc>
                        <a:spcBef>
                          <a:spcPts val="0"/>
                        </a:spcBef>
                        <a:spcAft>
                          <a:spcPts val="0"/>
                        </a:spcAft>
                        <a:buClr>
                          <a:srgbClr val="000000"/>
                        </a:buClr>
                        <a:buSzPts val="2500"/>
                        <a:buFont typeface="Arial"/>
                        <a:buNone/>
                      </a:pPr>
                      <a:r>
                        <a:rPr lang="en-US" sz="1800" u="none" strike="noStrike" cap="none"/>
                        <a:t>Page</a:t>
                      </a:r>
                    </a:p>
                  </a:txBody>
                  <a:tcPr marL="21900" marR="21900" marT="21900" marB="0" anchor="ctr"/>
                </a:tc>
                <a:tc>
                  <a:txBody>
                    <a:bodyPr/>
                    <a:lstStyle/>
                    <a:p>
                      <a:pPr marL="0" marR="0" lvl="0" indent="-158750" algn="ctr" rtl="0">
                        <a:lnSpc>
                          <a:spcPct val="100000"/>
                        </a:lnSpc>
                        <a:spcBef>
                          <a:spcPts val="0"/>
                        </a:spcBef>
                        <a:spcAft>
                          <a:spcPts val="0"/>
                        </a:spcAft>
                        <a:buClr>
                          <a:srgbClr val="000000"/>
                        </a:buClr>
                        <a:buSzPts val="2500"/>
                        <a:buFont typeface="Arial"/>
                        <a:buNone/>
                      </a:pPr>
                      <a:r>
                        <a:rPr lang="en-US" sz="1800" u="none" strike="noStrike" cap="none"/>
                        <a:t>-0.04</a:t>
                      </a:r>
                    </a:p>
                  </a:txBody>
                  <a:tcPr marL="21900" marR="21900" marT="21900" marB="0" anchor="ctr"/>
                </a:tc>
                <a:extLst>
                  <a:ext uri="{0D108BD9-81ED-4DB2-BD59-A6C34878D82A}">
                    <a16:rowId xmlns:a16="http://schemas.microsoft.com/office/drawing/2014/main" val="10005"/>
                  </a:ext>
                </a:extLst>
              </a:tr>
            </a:tbl>
          </a:graphicData>
        </a:graphic>
      </p:graphicFrame>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600" b="0" i="0" u="none" strike="noStrike" cap="none">
                <a:solidFill>
                  <a:srgbClr val="38275B"/>
                </a:solidFill>
                <a:latin typeface="Corbel"/>
                <a:ea typeface="Corbel"/>
                <a:cs typeface="Corbel"/>
                <a:sym typeface="Corbel"/>
              </a:rPr>
              <a:t>Data Analysis</a:t>
            </a:r>
          </a:p>
        </p:txBody>
      </p:sp>
      <p:pic>
        <p:nvPicPr>
          <p:cNvPr id="128" name="Shape 128"/>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129" name="Shape 129"/>
          <p:cNvSpPr txBox="1"/>
          <p:nvPr/>
        </p:nvSpPr>
        <p:spPr>
          <a:xfrm>
            <a:off x="628650" y="1826969"/>
            <a:ext cx="7592210" cy="4248010"/>
          </a:xfrm>
          <a:prstGeom prst="rect">
            <a:avLst/>
          </a:prstGeom>
          <a:noFill/>
          <a:ln>
            <a:noFill/>
          </a:ln>
        </p:spPr>
        <p:txBody>
          <a:bodyPr wrap="square" lIns="91425" tIns="45700" rIns="91425" bIns="45700" anchor="t" anchorCtr="0">
            <a:noAutofit/>
          </a:bodyPr>
          <a:lstStyle/>
          <a:p>
            <a:pPr marL="228600" lvl="5" indent="-279400" rtl="0">
              <a:lnSpc>
                <a:spcPct val="90000"/>
              </a:lnSpc>
              <a:spcBef>
                <a:spcPts val="0"/>
              </a:spcBef>
              <a:buClr>
                <a:schemeClr val="dk1"/>
              </a:buClr>
              <a:buSzPts val="3200"/>
              <a:buFont typeface="Noto Sans Symbols"/>
              <a:buChar char="▪"/>
            </a:pPr>
            <a:r>
              <a:rPr lang="en-US" sz="3200">
                <a:solidFill>
                  <a:schemeClr val="dk1"/>
                </a:solidFill>
                <a:latin typeface="Corbel"/>
                <a:ea typeface="Corbel"/>
                <a:cs typeface="Corbel"/>
                <a:sym typeface="Corbel"/>
              </a:rPr>
              <a:t>More than </a:t>
            </a:r>
            <a:r>
              <a:rPr lang="en-US" sz="3200" b="1">
                <a:solidFill>
                  <a:srgbClr val="432E6C"/>
                </a:solidFill>
                <a:latin typeface="Corbel"/>
                <a:ea typeface="Corbel"/>
                <a:cs typeface="Corbel"/>
                <a:sym typeface="Corbel"/>
              </a:rPr>
              <a:t>25 models </a:t>
            </a:r>
            <a:r>
              <a:rPr lang="en-US" sz="3200">
                <a:solidFill>
                  <a:schemeClr val="dk1"/>
                </a:solidFill>
                <a:latin typeface="Corbel"/>
                <a:ea typeface="Corbel"/>
                <a:cs typeface="Corbel"/>
                <a:sym typeface="Corbel"/>
              </a:rPr>
              <a:t>are created to analyze existing online reservation data</a:t>
            </a:r>
          </a:p>
          <a:p>
            <a:pPr marL="228600" lvl="5" indent="-279400" rtl="0">
              <a:lnSpc>
                <a:spcPct val="90000"/>
              </a:lnSpc>
              <a:spcBef>
                <a:spcPts val="0"/>
              </a:spcBef>
              <a:buClr>
                <a:schemeClr val="dk1"/>
              </a:buClr>
              <a:buSzPts val="3200"/>
              <a:buFont typeface="Noto Sans Symbols"/>
              <a:buChar char="▪"/>
            </a:pPr>
            <a:r>
              <a:rPr lang="en-US" sz="3200" b="1">
                <a:solidFill>
                  <a:srgbClr val="432E6C"/>
                </a:solidFill>
                <a:latin typeface="Corbel"/>
                <a:ea typeface="Corbel"/>
                <a:cs typeface="Corbel"/>
                <a:sym typeface="Corbel"/>
              </a:rPr>
              <a:t>Linear</a:t>
            </a:r>
            <a:r>
              <a:rPr lang="en-US" sz="3200">
                <a:solidFill>
                  <a:schemeClr val="dk1"/>
                </a:solidFill>
                <a:latin typeface="Corbel"/>
                <a:ea typeface="Corbel"/>
                <a:cs typeface="Corbel"/>
                <a:sym typeface="Corbel"/>
              </a:rPr>
              <a:t> Models</a:t>
            </a:r>
          </a:p>
          <a:p>
            <a:pPr marL="228600" lvl="5" indent="-279400" rtl="0">
              <a:lnSpc>
                <a:spcPct val="90000"/>
              </a:lnSpc>
              <a:spcBef>
                <a:spcPts val="0"/>
              </a:spcBef>
              <a:buClr>
                <a:schemeClr val="dk1"/>
              </a:buClr>
              <a:buSzPts val="3200"/>
              <a:buFont typeface="Noto Sans Symbols"/>
              <a:buChar char="▪"/>
            </a:pPr>
            <a:r>
              <a:rPr lang="en-US" sz="3200" b="1">
                <a:solidFill>
                  <a:srgbClr val="432E6C"/>
                </a:solidFill>
                <a:latin typeface="Corbel"/>
                <a:ea typeface="Corbel"/>
                <a:cs typeface="Corbel"/>
                <a:sym typeface="Corbel"/>
              </a:rPr>
              <a:t>Concave Quadratic</a:t>
            </a:r>
            <a:r>
              <a:rPr lang="en-US" sz="3200">
                <a:solidFill>
                  <a:schemeClr val="dk1"/>
                </a:solidFill>
                <a:latin typeface="Corbel"/>
                <a:ea typeface="Corbel"/>
                <a:cs typeface="Corbel"/>
                <a:sym typeface="Corbel"/>
              </a:rPr>
              <a:t> Models</a:t>
            </a:r>
          </a:p>
          <a:p>
            <a:pPr marL="228600" lvl="5" indent="-279400" rtl="0">
              <a:lnSpc>
                <a:spcPct val="90000"/>
              </a:lnSpc>
              <a:spcBef>
                <a:spcPts val="0"/>
              </a:spcBef>
              <a:buClr>
                <a:schemeClr val="dk1"/>
              </a:buClr>
              <a:buSzPts val="3200"/>
              <a:buFont typeface="Noto Sans Symbols"/>
              <a:buChar char="▪"/>
            </a:pPr>
            <a:r>
              <a:rPr lang="en-US" sz="3200" b="1">
                <a:solidFill>
                  <a:srgbClr val="432E6C"/>
                </a:solidFill>
                <a:latin typeface="Corbel"/>
                <a:ea typeface="Corbel"/>
                <a:cs typeface="Corbel"/>
                <a:sym typeface="Corbel"/>
              </a:rPr>
              <a:t>Linear log</a:t>
            </a:r>
            <a:r>
              <a:rPr lang="en-US" sz="3200">
                <a:solidFill>
                  <a:schemeClr val="dk1"/>
                </a:solidFill>
                <a:latin typeface="Corbel"/>
                <a:ea typeface="Corbel"/>
                <a:cs typeface="Corbel"/>
                <a:sym typeface="Corbel"/>
              </a:rPr>
              <a:t> Models</a:t>
            </a:r>
          </a:p>
          <a:p>
            <a:pPr marL="228600" lvl="5" indent="-279400" rtl="0">
              <a:lnSpc>
                <a:spcPct val="90000"/>
              </a:lnSpc>
              <a:spcBef>
                <a:spcPts val="0"/>
              </a:spcBef>
              <a:buClr>
                <a:schemeClr val="dk1"/>
              </a:buClr>
              <a:buSzPts val="3200"/>
              <a:buFont typeface="Noto Sans Symbols"/>
              <a:buChar char="▪"/>
            </a:pPr>
            <a:r>
              <a:rPr lang="en-US" sz="3200" b="1">
                <a:solidFill>
                  <a:srgbClr val="432E6C"/>
                </a:solidFill>
                <a:latin typeface="Corbel"/>
                <a:ea typeface="Corbel"/>
                <a:cs typeface="Corbel"/>
                <a:sym typeface="Corbel"/>
              </a:rPr>
              <a:t>Carryover</a:t>
            </a:r>
            <a:r>
              <a:rPr lang="en-US" sz="3200">
                <a:solidFill>
                  <a:schemeClr val="dk1"/>
                </a:solidFill>
                <a:latin typeface="Corbel"/>
                <a:ea typeface="Corbel"/>
                <a:cs typeface="Corbel"/>
                <a:sym typeface="Corbel"/>
              </a:rPr>
              <a:t> Models</a:t>
            </a:r>
          </a:p>
          <a:p>
            <a:pPr marL="228600" lvl="5" indent="-279400" rtl="0">
              <a:lnSpc>
                <a:spcPct val="90000"/>
              </a:lnSpc>
              <a:spcBef>
                <a:spcPts val="0"/>
              </a:spcBef>
              <a:buClr>
                <a:schemeClr val="dk1"/>
              </a:buClr>
              <a:buSzPts val="3200"/>
              <a:buFont typeface="Noto Sans Symbols"/>
              <a:buChar char="▪"/>
            </a:pPr>
            <a:r>
              <a:rPr lang="en-US" sz="3200" b="1">
                <a:solidFill>
                  <a:srgbClr val="432E6C"/>
                </a:solidFill>
                <a:latin typeface="Corbel"/>
                <a:ea typeface="Corbel"/>
                <a:cs typeface="Corbel"/>
                <a:sym typeface="Corbel"/>
              </a:rPr>
              <a:t>Binary Logit (GLM)</a:t>
            </a:r>
          </a:p>
        </p:txBody>
      </p:sp>
      <p:sp>
        <p:nvSpPr>
          <p:cNvPr id="130" name="Shape 130"/>
          <p:cNvSpPr/>
          <p:nvPr/>
        </p:nvSpPr>
        <p:spPr>
          <a:xfrm>
            <a:off x="0" y="1361112"/>
            <a:ext cx="6035038" cy="126793"/>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1" name="Shape 131"/>
          <p:cNvSpPr txBox="1"/>
          <p:nvPr/>
        </p:nvSpPr>
        <p:spPr>
          <a:xfrm>
            <a:off x="8572939" y="6485348"/>
            <a:ext cx="611065" cy="246219"/>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Effect transition="in" filter="fade">
                                      <p:cBhvr>
                                        <p:cTn id="7" dur="500"/>
                                        <p:tgtEl>
                                          <p:spTgt spid="1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xEl>
                                              <p:pRg st="1" end="1"/>
                                            </p:txEl>
                                          </p:spTgt>
                                        </p:tgtEl>
                                        <p:attrNameLst>
                                          <p:attrName>style.visibility</p:attrName>
                                        </p:attrNameLst>
                                      </p:cBhvr>
                                      <p:to>
                                        <p:strVal val="visible"/>
                                      </p:to>
                                    </p:set>
                                    <p:animEffect transition="in" filter="fade">
                                      <p:cBhvr>
                                        <p:cTn id="12" dur="500"/>
                                        <p:tgtEl>
                                          <p:spTgt spid="1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
                                            <p:txEl>
                                              <p:pRg st="2" end="2"/>
                                            </p:txEl>
                                          </p:spTgt>
                                        </p:tgtEl>
                                        <p:attrNameLst>
                                          <p:attrName>style.visibility</p:attrName>
                                        </p:attrNameLst>
                                      </p:cBhvr>
                                      <p:to>
                                        <p:strVal val="visible"/>
                                      </p:to>
                                    </p:set>
                                    <p:animEffect transition="in" filter="fade">
                                      <p:cBhvr>
                                        <p:cTn id="17" dur="500"/>
                                        <p:tgtEl>
                                          <p:spTgt spid="1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
                                            <p:txEl>
                                              <p:pRg st="3" end="3"/>
                                            </p:txEl>
                                          </p:spTgt>
                                        </p:tgtEl>
                                        <p:attrNameLst>
                                          <p:attrName>style.visibility</p:attrName>
                                        </p:attrNameLst>
                                      </p:cBhvr>
                                      <p:to>
                                        <p:strVal val="visible"/>
                                      </p:to>
                                    </p:set>
                                    <p:animEffect transition="in" filter="fade">
                                      <p:cBhvr>
                                        <p:cTn id="22" dur="500"/>
                                        <p:tgtEl>
                                          <p:spTgt spid="1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9">
                                            <p:txEl>
                                              <p:pRg st="4" end="4"/>
                                            </p:txEl>
                                          </p:spTgt>
                                        </p:tgtEl>
                                        <p:attrNameLst>
                                          <p:attrName>style.visibility</p:attrName>
                                        </p:attrNameLst>
                                      </p:cBhvr>
                                      <p:to>
                                        <p:strVal val="visible"/>
                                      </p:to>
                                    </p:set>
                                    <p:animEffect transition="in" filter="fade">
                                      <p:cBhvr>
                                        <p:cTn id="27" dur="500"/>
                                        <p:tgtEl>
                                          <p:spTgt spid="12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9">
                                            <p:txEl>
                                              <p:pRg st="5" end="5"/>
                                            </p:txEl>
                                          </p:spTgt>
                                        </p:tgtEl>
                                        <p:attrNameLst>
                                          <p:attrName>style.visibility</p:attrName>
                                        </p:attrNameLst>
                                      </p:cBhvr>
                                      <p:to>
                                        <p:strVal val="visible"/>
                                      </p:to>
                                    </p:set>
                                    <p:animEffect transition="in" filter="fade">
                                      <p:cBhvr>
                                        <p:cTn id="32" dur="500"/>
                                        <p:tgtEl>
                                          <p:spTgt spid="1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600" b="0" i="0" u="none" strike="noStrike" cap="none">
                <a:solidFill>
                  <a:srgbClr val="38275B"/>
                </a:solidFill>
                <a:latin typeface="Corbel"/>
                <a:ea typeface="Corbel"/>
                <a:cs typeface="Corbel"/>
                <a:sym typeface="Corbel"/>
              </a:rPr>
              <a:t>Online Reservation Model</a:t>
            </a:r>
          </a:p>
        </p:txBody>
      </p:sp>
      <p:pic>
        <p:nvPicPr>
          <p:cNvPr id="138" name="Shape 138"/>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139" name="Shape 139"/>
          <p:cNvSpPr/>
          <p:nvPr/>
        </p:nvSpPr>
        <p:spPr>
          <a:xfrm>
            <a:off x="0" y="1361112"/>
            <a:ext cx="6035038" cy="126793"/>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Shape 140"/>
          <p:cNvSpPr txBox="1"/>
          <p:nvPr/>
        </p:nvSpPr>
        <p:spPr>
          <a:xfrm>
            <a:off x="628650" y="1826969"/>
            <a:ext cx="7592210" cy="4248010"/>
          </a:xfrm>
          <a:prstGeom prst="rect">
            <a:avLst/>
          </a:prstGeom>
          <a:noFill/>
          <a:ln>
            <a:noFill/>
          </a:ln>
        </p:spPr>
        <p:txBody>
          <a:bodyPr wrap="square" lIns="91425" tIns="45700" rIns="91425" bIns="45700" anchor="t" anchorCtr="0">
            <a:noAutofit/>
          </a:bodyPr>
          <a:lstStyle/>
          <a:p>
            <a:pPr marL="228600" marR="0" lvl="5" indent="-228600" algn="l" rtl="0">
              <a:lnSpc>
                <a:spcPct val="90000"/>
              </a:lnSpc>
              <a:spcBef>
                <a:spcPts val="0"/>
              </a:spcBef>
              <a:spcAft>
                <a:spcPts val="0"/>
              </a:spcAft>
              <a:buClr>
                <a:schemeClr val="dk1"/>
              </a:buClr>
              <a:buSzPts val="2800"/>
              <a:buFont typeface="Noto Sans Symbols"/>
              <a:buChar char="▪"/>
            </a:pPr>
            <a:r>
              <a:rPr lang="en-US" sz="3200">
                <a:solidFill>
                  <a:schemeClr val="dk1"/>
                </a:solidFill>
                <a:latin typeface="Corbel"/>
                <a:ea typeface="Corbel"/>
                <a:cs typeface="Corbel"/>
                <a:sym typeface="Corbel"/>
              </a:rPr>
              <a:t>Online Reservation models resulted in R squared values up to 0.467</a:t>
            </a:r>
          </a:p>
          <a:p>
            <a:pPr marL="228600" marR="0" lvl="5" indent="-228600" algn="l" rtl="0">
              <a:lnSpc>
                <a:spcPct val="90000"/>
              </a:lnSpc>
              <a:spcBef>
                <a:spcPts val="2000"/>
              </a:spcBef>
              <a:spcAft>
                <a:spcPts val="0"/>
              </a:spcAft>
              <a:buClr>
                <a:schemeClr val="dk1"/>
              </a:buClr>
              <a:buSzPts val="2800"/>
              <a:buFont typeface="Noto Sans Symbols"/>
              <a:buNone/>
            </a:pPr>
            <a:endParaRPr sz="2800" b="1" i="0" u="none" strike="noStrike" cap="none">
              <a:solidFill>
                <a:srgbClr val="432E6C"/>
              </a:solidFill>
              <a:latin typeface="Corbel"/>
              <a:ea typeface="Corbel"/>
              <a:cs typeface="Corbel"/>
              <a:sym typeface="Corbel"/>
            </a:endParaRPr>
          </a:p>
          <a:p>
            <a:pPr marL="228600" marR="0" lvl="5" indent="-228600" algn="l" rtl="0">
              <a:lnSpc>
                <a:spcPct val="90000"/>
              </a:lnSpc>
              <a:spcBef>
                <a:spcPts val="2000"/>
              </a:spcBef>
              <a:spcAft>
                <a:spcPts val="0"/>
              </a:spcAft>
              <a:buClr>
                <a:schemeClr val="dk1"/>
              </a:buClr>
              <a:buSzPts val="2800"/>
              <a:buFont typeface="Noto Sans Symbols"/>
              <a:buChar char="▪"/>
            </a:pPr>
            <a:r>
              <a:rPr lang="en-US" sz="3200">
                <a:solidFill>
                  <a:schemeClr val="dk1"/>
                </a:solidFill>
                <a:latin typeface="Corbel"/>
                <a:ea typeface="Corbel"/>
                <a:cs typeface="Corbel"/>
                <a:sym typeface="Corbel"/>
              </a:rPr>
              <a:t>R squared of 0.467: </a:t>
            </a:r>
          </a:p>
          <a:p>
            <a:pPr marL="0" marR="0" lvl="5" indent="-152400" algn="ctr" rtl="0">
              <a:lnSpc>
                <a:spcPct val="90000"/>
              </a:lnSpc>
              <a:spcBef>
                <a:spcPts val="2000"/>
              </a:spcBef>
              <a:spcAft>
                <a:spcPts val="0"/>
              </a:spcAft>
              <a:buClr>
                <a:schemeClr val="dk1"/>
              </a:buClr>
              <a:buSzPts val="2400"/>
              <a:buFont typeface="Corbel"/>
              <a:buNone/>
            </a:pPr>
            <a:endParaRPr sz="3200">
              <a:solidFill>
                <a:schemeClr val="dk1"/>
              </a:solidFill>
              <a:latin typeface="Corbel"/>
              <a:ea typeface="Corbel"/>
              <a:cs typeface="Corbel"/>
              <a:sym typeface="Corbel"/>
            </a:endParaRPr>
          </a:p>
          <a:p>
            <a:pPr marL="0" marR="0" lvl="5" indent="-152400" algn="ctr" rtl="0">
              <a:lnSpc>
                <a:spcPct val="90000"/>
              </a:lnSpc>
              <a:spcBef>
                <a:spcPts val="2000"/>
              </a:spcBef>
              <a:spcAft>
                <a:spcPts val="0"/>
              </a:spcAft>
              <a:buClr>
                <a:schemeClr val="dk1"/>
              </a:buClr>
              <a:buSzPts val="2400"/>
              <a:buFont typeface="Corbel"/>
              <a:buNone/>
            </a:pPr>
            <a:r>
              <a:rPr lang="en-US" sz="3200">
                <a:solidFill>
                  <a:schemeClr val="dk1"/>
                </a:solidFill>
                <a:latin typeface="Corbel"/>
                <a:ea typeface="Corbel"/>
                <a:cs typeface="Corbel"/>
                <a:sym typeface="Corbel"/>
              </a:rPr>
              <a:t>Reservations = 0.018 + (0.015 * Clicks (2) )</a:t>
            </a:r>
          </a:p>
        </p:txBody>
      </p:sp>
      <p:sp>
        <p:nvSpPr>
          <p:cNvPr id="141" name="Shape 141"/>
          <p:cNvSpPr txBox="1"/>
          <p:nvPr/>
        </p:nvSpPr>
        <p:spPr>
          <a:xfrm>
            <a:off x="8572939" y="6485348"/>
            <a:ext cx="611065" cy="246219"/>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5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xEl>
                                              <p:pRg st="1" end="1"/>
                                            </p:txEl>
                                          </p:spTgt>
                                        </p:tgtEl>
                                        <p:attrNameLst>
                                          <p:attrName>style.visibility</p:attrName>
                                        </p:attrNameLst>
                                      </p:cBhvr>
                                      <p:to>
                                        <p:strVal val="visible"/>
                                      </p:to>
                                    </p:set>
                                    <p:animEffect transition="in" filter="fade">
                                      <p:cBhvr>
                                        <p:cTn id="12" dur="500"/>
                                        <p:tgtEl>
                                          <p:spTgt spid="1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
                                            <p:txEl>
                                              <p:pRg st="2" end="2"/>
                                            </p:txEl>
                                          </p:spTgt>
                                        </p:tgtEl>
                                        <p:attrNameLst>
                                          <p:attrName>style.visibility</p:attrName>
                                        </p:attrNameLst>
                                      </p:cBhvr>
                                      <p:to>
                                        <p:strVal val="visible"/>
                                      </p:to>
                                    </p:set>
                                    <p:animEffect transition="in" filter="fade">
                                      <p:cBhvr>
                                        <p:cTn id="17" dur="500"/>
                                        <p:tgtEl>
                                          <p:spTgt spid="1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0">
                                            <p:txEl>
                                              <p:pRg st="3" end="3"/>
                                            </p:txEl>
                                          </p:spTgt>
                                        </p:tgtEl>
                                        <p:attrNameLst>
                                          <p:attrName>style.visibility</p:attrName>
                                        </p:attrNameLst>
                                      </p:cBhvr>
                                      <p:to>
                                        <p:strVal val="visible"/>
                                      </p:to>
                                    </p:set>
                                    <p:animEffect transition="in" filter="fade">
                                      <p:cBhvr>
                                        <p:cTn id="22" dur="500"/>
                                        <p:tgtEl>
                                          <p:spTgt spid="1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0">
                                            <p:txEl>
                                              <p:pRg st="4" end="4"/>
                                            </p:txEl>
                                          </p:spTgt>
                                        </p:tgtEl>
                                        <p:attrNameLst>
                                          <p:attrName>style.visibility</p:attrName>
                                        </p:attrNameLst>
                                      </p:cBhvr>
                                      <p:to>
                                        <p:strVal val="visible"/>
                                      </p:to>
                                    </p:set>
                                    <p:animEffect transition="in" filter="fade">
                                      <p:cBhvr>
                                        <p:cTn id="27" dur="500"/>
                                        <p:tgtEl>
                                          <p:spTgt spid="1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628650" y="365126"/>
            <a:ext cx="7886700" cy="1325700"/>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600">
                <a:solidFill>
                  <a:srgbClr val="38275B"/>
                </a:solidFill>
                <a:latin typeface="Corbel"/>
                <a:ea typeface="Corbel"/>
                <a:cs typeface="Corbel"/>
                <a:sym typeface="Corbel"/>
              </a:rPr>
              <a:t>Clicks Regression </a:t>
            </a:r>
            <a:r>
              <a:rPr lang="en-US" sz="3600" b="0" i="0" u="none" strike="noStrike" cap="none">
                <a:solidFill>
                  <a:srgbClr val="38275B"/>
                </a:solidFill>
                <a:latin typeface="Corbel"/>
                <a:ea typeface="Corbel"/>
                <a:cs typeface="Corbel"/>
                <a:sym typeface="Corbel"/>
              </a:rPr>
              <a:t>Model	</a:t>
            </a:r>
          </a:p>
        </p:txBody>
      </p:sp>
      <p:pic>
        <p:nvPicPr>
          <p:cNvPr id="148" name="Shape 148"/>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149" name="Shape 149"/>
          <p:cNvSpPr/>
          <p:nvPr/>
        </p:nvSpPr>
        <p:spPr>
          <a:xfrm>
            <a:off x="0" y="1361112"/>
            <a:ext cx="6035100" cy="126900"/>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0" name="Shape 150"/>
          <p:cNvSpPr txBox="1"/>
          <p:nvPr/>
        </p:nvSpPr>
        <p:spPr>
          <a:xfrm>
            <a:off x="628650" y="1826975"/>
            <a:ext cx="8181300" cy="4248000"/>
          </a:xfrm>
          <a:prstGeom prst="rect">
            <a:avLst/>
          </a:prstGeom>
          <a:noFill/>
          <a:ln>
            <a:noFill/>
          </a:ln>
        </p:spPr>
        <p:txBody>
          <a:bodyPr wrap="square" lIns="91425" tIns="45700" rIns="91425" bIns="45700" anchor="t" anchorCtr="0">
            <a:noAutofit/>
          </a:bodyPr>
          <a:lstStyle/>
          <a:p>
            <a:pPr marL="228600" marR="0" lvl="5" indent="-228600" algn="l" rtl="0">
              <a:lnSpc>
                <a:spcPct val="90000"/>
              </a:lnSpc>
              <a:spcBef>
                <a:spcPts val="0"/>
              </a:spcBef>
              <a:spcAft>
                <a:spcPts val="0"/>
              </a:spcAft>
              <a:buClr>
                <a:schemeClr val="dk1"/>
              </a:buClr>
              <a:buSzPts val="2800"/>
              <a:buFont typeface="Noto Sans Symbols"/>
              <a:buChar char="▪"/>
            </a:pPr>
            <a:r>
              <a:rPr lang="en-US" sz="3200">
                <a:solidFill>
                  <a:schemeClr val="dk1"/>
                </a:solidFill>
                <a:latin typeface="Corbel"/>
                <a:ea typeface="Corbel"/>
                <a:cs typeface="Corbel"/>
                <a:sym typeface="Corbel"/>
              </a:rPr>
              <a:t>R squared of 0.47:</a:t>
            </a:r>
          </a:p>
          <a:p>
            <a:pPr marL="2286000" marR="0" lvl="0" indent="0" algn="l" rtl="0">
              <a:lnSpc>
                <a:spcPct val="90000"/>
              </a:lnSpc>
              <a:spcBef>
                <a:spcPts val="0"/>
              </a:spcBef>
              <a:spcAft>
                <a:spcPts val="0"/>
              </a:spcAft>
              <a:buNone/>
            </a:pPr>
            <a:endParaRPr sz="3200">
              <a:solidFill>
                <a:schemeClr val="dk1"/>
              </a:solidFill>
              <a:latin typeface="Corbel"/>
              <a:ea typeface="Corbel"/>
              <a:cs typeface="Corbel"/>
              <a:sym typeface="Corbel"/>
            </a:endParaRPr>
          </a:p>
          <a:p>
            <a:pPr marL="2286000" marR="0" lvl="0" indent="0" algn="l" rtl="0">
              <a:lnSpc>
                <a:spcPct val="90000"/>
              </a:lnSpc>
              <a:spcBef>
                <a:spcPts val="0"/>
              </a:spcBef>
              <a:spcAft>
                <a:spcPts val="0"/>
              </a:spcAft>
              <a:buNone/>
            </a:pPr>
            <a:endParaRPr sz="3200">
              <a:solidFill>
                <a:schemeClr val="dk1"/>
              </a:solidFill>
              <a:latin typeface="Corbel"/>
              <a:ea typeface="Corbel"/>
              <a:cs typeface="Corbel"/>
              <a:sym typeface="Corbel"/>
            </a:endParaRPr>
          </a:p>
          <a:p>
            <a:pPr marL="228600" marR="0" lvl="5" indent="-228600" algn="l" rtl="0">
              <a:lnSpc>
                <a:spcPct val="90000"/>
              </a:lnSpc>
              <a:spcBef>
                <a:spcPts val="0"/>
              </a:spcBef>
              <a:spcAft>
                <a:spcPts val="0"/>
              </a:spcAft>
              <a:buClr>
                <a:schemeClr val="dk1"/>
              </a:buClr>
              <a:buSzPts val="2800"/>
              <a:buFont typeface="Noto Sans Symbols"/>
              <a:buChar char="▪"/>
            </a:pPr>
            <a:r>
              <a:rPr lang="en-US" sz="3200">
                <a:solidFill>
                  <a:schemeClr val="dk1"/>
                </a:solidFill>
                <a:latin typeface="Corbel"/>
                <a:ea typeface="Corbel"/>
                <a:cs typeface="Corbel"/>
                <a:sym typeface="Corbel"/>
              </a:rPr>
              <a:t>Clicks  = 3.43  –  3.23* log (average position)+ 0.93* Log(impression)</a:t>
            </a:r>
          </a:p>
          <a:p>
            <a:pPr marL="0" marR="0" lvl="5" indent="-152400" algn="ctr" rtl="0">
              <a:lnSpc>
                <a:spcPct val="90000"/>
              </a:lnSpc>
              <a:spcBef>
                <a:spcPts val="2000"/>
              </a:spcBef>
              <a:spcAft>
                <a:spcPts val="0"/>
              </a:spcAft>
              <a:buClr>
                <a:schemeClr val="dk1"/>
              </a:buClr>
              <a:buSzPts val="2400"/>
              <a:buFont typeface="Corbel"/>
              <a:buNone/>
            </a:pPr>
            <a:endParaRPr sz="3200">
              <a:solidFill>
                <a:schemeClr val="dk1"/>
              </a:solidFill>
              <a:latin typeface="Corbel"/>
              <a:ea typeface="Corbel"/>
              <a:cs typeface="Corbel"/>
              <a:sym typeface="Corbel"/>
            </a:endParaRPr>
          </a:p>
        </p:txBody>
      </p:sp>
      <p:sp>
        <p:nvSpPr>
          <p:cNvPr id="151" name="Shape 151"/>
          <p:cNvSpPr txBox="1"/>
          <p:nvPr/>
        </p:nvSpPr>
        <p:spPr>
          <a:xfrm>
            <a:off x="8572939" y="6485348"/>
            <a:ext cx="611100" cy="246300"/>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animEffect transition="in" filter="fade">
                                      <p:cBhvr>
                                        <p:cTn id="7" dur="500"/>
                                        <p:tgtEl>
                                          <p:spTgt spid="1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xEl>
                                              <p:pRg st="1" end="1"/>
                                            </p:txEl>
                                          </p:spTgt>
                                        </p:tgtEl>
                                        <p:attrNameLst>
                                          <p:attrName>style.visibility</p:attrName>
                                        </p:attrNameLst>
                                      </p:cBhvr>
                                      <p:to>
                                        <p:strVal val="visible"/>
                                      </p:to>
                                    </p:set>
                                    <p:animEffect transition="in" filter="fade">
                                      <p:cBhvr>
                                        <p:cTn id="12" dur="500"/>
                                        <p:tgtEl>
                                          <p:spTgt spid="1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0">
                                            <p:txEl>
                                              <p:pRg st="2" end="2"/>
                                            </p:txEl>
                                          </p:spTgt>
                                        </p:tgtEl>
                                        <p:attrNameLst>
                                          <p:attrName>style.visibility</p:attrName>
                                        </p:attrNameLst>
                                      </p:cBhvr>
                                      <p:to>
                                        <p:strVal val="visible"/>
                                      </p:to>
                                    </p:set>
                                    <p:animEffect transition="in" filter="fade">
                                      <p:cBhvr>
                                        <p:cTn id="17" dur="500"/>
                                        <p:tgtEl>
                                          <p:spTgt spid="1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0">
                                            <p:txEl>
                                              <p:pRg st="3" end="3"/>
                                            </p:txEl>
                                          </p:spTgt>
                                        </p:tgtEl>
                                        <p:attrNameLst>
                                          <p:attrName>style.visibility</p:attrName>
                                        </p:attrNameLst>
                                      </p:cBhvr>
                                      <p:to>
                                        <p:strVal val="visible"/>
                                      </p:to>
                                    </p:set>
                                    <p:animEffect transition="in" filter="fade">
                                      <p:cBhvr>
                                        <p:cTn id="22" dur="500"/>
                                        <p:tgtEl>
                                          <p:spTgt spid="1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0">
                                            <p:txEl>
                                              <p:pRg st="4" end="4"/>
                                            </p:txEl>
                                          </p:spTgt>
                                        </p:tgtEl>
                                        <p:attrNameLst>
                                          <p:attrName>style.visibility</p:attrName>
                                        </p:attrNameLst>
                                      </p:cBhvr>
                                      <p:to>
                                        <p:strVal val="visible"/>
                                      </p:to>
                                    </p:set>
                                    <p:animEffect transition="in" filter="fade">
                                      <p:cBhvr>
                                        <p:cTn id="27" dur="500"/>
                                        <p:tgtEl>
                                          <p:spTgt spid="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600">
                <a:solidFill>
                  <a:srgbClr val="38275B"/>
                </a:solidFill>
                <a:latin typeface="Corbel"/>
                <a:ea typeface="Corbel"/>
                <a:cs typeface="Corbel"/>
                <a:sym typeface="Corbel"/>
              </a:rPr>
              <a:t>Popular Keywords</a:t>
            </a:r>
            <a:r>
              <a:rPr lang="en-US" sz="3600" b="0" i="0" u="none" strike="noStrike" cap="none">
                <a:solidFill>
                  <a:srgbClr val="38275B"/>
                </a:solidFill>
                <a:latin typeface="Corbel"/>
                <a:ea typeface="Corbel"/>
                <a:cs typeface="Corbel"/>
                <a:sym typeface="Corbel"/>
              </a:rPr>
              <a:t> </a:t>
            </a:r>
          </a:p>
        </p:txBody>
      </p:sp>
      <p:pic>
        <p:nvPicPr>
          <p:cNvPr id="158" name="Shape 158"/>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159" name="Shape 159"/>
          <p:cNvSpPr/>
          <p:nvPr/>
        </p:nvSpPr>
        <p:spPr>
          <a:xfrm>
            <a:off x="0" y="1361112"/>
            <a:ext cx="6035038" cy="126793"/>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0" name="Shape 160"/>
          <p:cNvSpPr txBox="1"/>
          <p:nvPr/>
        </p:nvSpPr>
        <p:spPr>
          <a:xfrm>
            <a:off x="628650" y="1826969"/>
            <a:ext cx="7592210" cy="4248010"/>
          </a:xfrm>
          <a:prstGeom prst="rect">
            <a:avLst/>
          </a:prstGeom>
          <a:noFill/>
          <a:ln>
            <a:noFill/>
          </a:ln>
        </p:spPr>
        <p:txBody>
          <a:bodyPr wrap="square" lIns="91425" tIns="45700" rIns="91425" bIns="45700" anchor="t" anchorCtr="0">
            <a:noAutofit/>
          </a:bodyPr>
          <a:lstStyle/>
          <a:p>
            <a:pPr marL="228600" marR="0" lvl="5" indent="-228600" algn="l" rtl="0">
              <a:lnSpc>
                <a:spcPct val="90000"/>
              </a:lnSpc>
              <a:spcBef>
                <a:spcPts val="0"/>
              </a:spcBef>
              <a:spcAft>
                <a:spcPts val="0"/>
              </a:spcAft>
              <a:buClr>
                <a:schemeClr val="dk1"/>
              </a:buClr>
              <a:buSzPts val="2800"/>
              <a:buFont typeface="Noto Sans Symbols"/>
              <a:buNone/>
            </a:pPr>
            <a:endParaRPr sz="2800" b="1" i="0" u="none" strike="noStrike" cap="none">
              <a:solidFill>
                <a:srgbClr val="432E6C"/>
              </a:solidFill>
              <a:latin typeface="Corbel"/>
              <a:ea typeface="Corbel"/>
              <a:cs typeface="Corbel"/>
              <a:sym typeface="Corbel"/>
            </a:endParaRPr>
          </a:p>
        </p:txBody>
      </p:sp>
      <p:sp>
        <p:nvSpPr>
          <p:cNvPr id="161" name="Shape 161"/>
          <p:cNvSpPr txBox="1"/>
          <p:nvPr/>
        </p:nvSpPr>
        <p:spPr>
          <a:xfrm>
            <a:off x="8572939" y="6485348"/>
            <a:ext cx="611065" cy="246219"/>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pic>
        <p:nvPicPr>
          <p:cNvPr id="162" name="Shape 162"/>
          <p:cNvPicPr preferRelativeResize="0"/>
          <p:nvPr/>
        </p:nvPicPr>
        <p:blipFill>
          <a:blip r:embed="rId4">
            <a:alphaModFix/>
          </a:blip>
          <a:stretch>
            <a:fillRect/>
          </a:stretch>
        </p:blipFill>
        <p:spPr>
          <a:xfrm>
            <a:off x="282150" y="1586825"/>
            <a:ext cx="8583433" cy="4898525"/>
          </a:xfrm>
          <a:prstGeom prst="rect">
            <a:avLst/>
          </a:prstGeom>
          <a:noFill/>
          <a:ln>
            <a:noFill/>
          </a:ln>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animEffect transition="in" filter="fade">
                                      <p:cBhvr>
                                        <p:cTn id="7" dur="500"/>
                                        <p:tgtEl>
                                          <p:spTgt spid="1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57150" algn="l" rtl="0">
              <a:lnSpc>
                <a:spcPct val="90000"/>
              </a:lnSpc>
              <a:spcBef>
                <a:spcPts val="0"/>
              </a:spcBef>
              <a:spcAft>
                <a:spcPts val="0"/>
              </a:spcAft>
              <a:buClr>
                <a:srgbClr val="38275B"/>
              </a:buClr>
              <a:buSzPts val="900"/>
              <a:buFont typeface="Corbel"/>
              <a:buNone/>
            </a:pPr>
            <a:r>
              <a:rPr lang="en-US" sz="3600">
                <a:solidFill>
                  <a:srgbClr val="38275B"/>
                </a:solidFill>
                <a:latin typeface="Corbel"/>
                <a:ea typeface="Corbel"/>
                <a:cs typeface="Corbel"/>
                <a:sym typeface="Corbel"/>
              </a:rPr>
              <a:t>Day of the </a:t>
            </a:r>
            <a:r>
              <a:rPr lang="en-US" sz="3600" b="0" i="0" u="none" strike="noStrike" cap="none">
                <a:solidFill>
                  <a:srgbClr val="38275B"/>
                </a:solidFill>
                <a:latin typeface="Corbel"/>
                <a:ea typeface="Corbel"/>
                <a:cs typeface="Corbel"/>
                <a:sym typeface="Corbel"/>
              </a:rPr>
              <a:t>Week</a:t>
            </a:r>
            <a:r>
              <a:rPr lang="en-US" sz="3600">
                <a:solidFill>
                  <a:srgbClr val="38275B"/>
                </a:solidFill>
                <a:latin typeface="Corbel"/>
                <a:ea typeface="Corbel"/>
                <a:cs typeface="Corbel"/>
                <a:sym typeface="Corbel"/>
              </a:rPr>
              <a:t> Trends</a:t>
            </a:r>
            <a:r>
              <a:rPr lang="en-US" sz="3600" b="0" i="0" u="none" strike="noStrike" cap="none">
                <a:solidFill>
                  <a:srgbClr val="38275B"/>
                </a:solidFill>
                <a:latin typeface="Corbel"/>
                <a:ea typeface="Corbel"/>
                <a:cs typeface="Corbel"/>
                <a:sym typeface="Corbel"/>
              </a:rPr>
              <a:t> </a:t>
            </a:r>
          </a:p>
        </p:txBody>
      </p:sp>
      <p:pic>
        <p:nvPicPr>
          <p:cNvPr id="169" name="Shape 169"/>
          <p:cNvPicPr preferRelativeResize="0"/>
          <p:nvPr/>
        </p:nvPicPr>
        <p:blipFill rotWithShape="1">
          <a:blip r:embed="rId3">
            <a:alphaModFix/>
          </a:blip>
          <a:srcRect/>
          <a:stretch/>
        </p:blipFill>
        <p:spPr>
          <a:xfrm>
            <a:off x="8220860" y="0"/>
            <a:ext cx="588978" cy="590550"/>
          </a:xfrm>
          <a:prstGeom prst="rect">
            <a:avLst/>
          </a:prstGeom>
          <a:noFill/>
          <a:ln>
            <a:noFill/>
          </a:ln>
        </p:spPr>
      </p:pic>
      <p:sp>
        <p:nvSpPr>
          <p:cNvPr id="170" name="Shape 170"/>
          <p:cNvSpPr/>
          <p:nvPr/>
        </p:nvSpPr>
        <p:spPr>
          <a:xfrm>
            <a:off x="0" y="1361112"/>
            <a:ext cx="6035038" cy="126793"/>
          </a:xfrm>
          <a:prstGeom prst="homePlate">
            <a:avLst>
              <a:gd name="adj" fmla="val 50000"/>
            </a:avLst>
          </a:prstGeom>
          <a:solidFill>
            <a:srgbClr val="B7A57A"/>
          </a:solidFill>
          <a:ln>
            <a:noFill/>
          </a:ln>
        </p:spPr>
        <p:txBody>
          <a:bodyPr wrap="square" lIns="91425" tIns="45700" rIns="91425" bIns="45700" anchor="ctr" anchorCtr="0">
            <a:noAutofit/>
          </a:bodyPr>
          <a:lstStyle/>
          <a:p>
            <a:pPr marL="0" marR="0" lvl="0" indent="-11430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1" name="Shape 171"/>
          <p:cNvSpPr txBox="1"/>
          <p:nvPr/>
        </p:nvSpPr>
        <p:spPr>
          <a:xfrm>
            <a:off x="8572939" y="6485348"/>
            <a:ext cx="611065" cy="246219"/>
          </a:xfrm>
          <a:prstGeom prst="rect">
            <a:avLst/>
          </a:prstGeom>
          <a:noFill/>
          <a:ln>
            <a:noFill/>
          </a:ln>
        </p:spPr>
        <p:txBody>
          <a:bodyPr wrap="square" lIns="91425" tIns="45700" rIns="91425" bIns="45700" anchor="t" anchorCtr="0">
            <a:noAutofit/>
          </a:bodyPr>
          <a:lstStyle/>
          <a:p>
            <a:pPr marL="0" marR="0" lvl="0" indent="-15875" algn="r"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13 of 15</a:t>
            </a:r>
          </a:p>
        </p:txBody>
      </p:sp>
      <p:pic>
        <p:nvPicPr>
          <p:cNvPr id="172" name="Shape 172"/>
          <p:cNvPicPr preferRelativeResize="0"/>
          <p:nvPr/>
        </p:nvPicPr>
        <p:blipFill>
          <a:blip r:embed="rId4">
            <a:alphaModFix/>
          </a:blip>
          <a:stretch>
            <a:fillRect/>
          </a:stretch>
        </p:blipFill>
        <p:spPr>
          <a:xfrm>
            <a:off x="152400" y="1615325"/>
            <a:ext cx="4053629" cy="2406325"/>
          </a:xfrm>
          <a:prstGeom prst="rect">
            <a:avLst/>
          </a:prstGeom>
          <a:noFill/>
          <a:ln>
            <a:noFill/>
          </a:ln>
        </p:spPr>
      </p:pic>
      <p:pic>
        <p:nvPicPr>
          <p:cNvPr id="173" name="Shape 173"/>
          <p:cNvPicPr preferRelativeResize="0"/>
          <p:nvPr/>
        </p:nvPicPr>
        <p:blipFill>
          <a:blip r:embed="rId5">
            <a:alphaModFix/>
          </a:blip>
          <a:stretch>
            <a:fillRect/>
          </a:stretch>
        </p:blipFill>
        <p:spPr>
          <a:xfrm>
            <a:off x="4358425" y="1631265"/>
            <a:ext cx="4053625" cy="2390385"/>
          </a:xfrm>
          <a:prstGeom prst="rect">
            <a:avLst/>
          </a:prstGeom>
          <a:noFill/>
          <a:ln>
            <a:noFill/>
          </a:ln>
        </p:spPr>
      </p:pic>
      <p:pic>
        <p:nvPicPr>
          <p:cNvPr id="174" name="Shape 174"/>
          <p:cNvPicPr preferRelativeResize="0"/>
          <p:nvPr/>
        </p:nvPicPr>
        <p:blipFill>
          <a:blip r:embed="rId6">
            <a:alphaModFix/>
          </a:blip>
          <a:stretch>
            <a:fillRect/>
          </a:stretch>
        </p:blipFill>
        <p:spPr>
          <a:xfrm>
            <a:off x="2144650" y="4149075"/>
            <a:ext cx="4131490" cy="2531550"/>
          </a:xfrm>
          <a:prstGeom prst="rect">
            <a:avLst/>
          </a:prstGeom>
          <a:noFill/>
          <a:ln>
            <a:noFill/>
          </a:ln>
        </p:spPr>
      </p:pic>
    </p:spTree>
  </p:cSld>
  <p:clrMapOvr>
    <a:masterClrMapping/>
  </p:clrMapOvr>
  <p:transition spd="med">
    <p:fade thruBlk="1"/>
  </p:transition>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1155</Words>
  <Application>Microsoft Office PowerPoint</Application>
  <PresentationFormat>On-screen Show (4:3)</PresentationFormat>
  <Paragraphs>202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Open Sans</vt:lpstr>
      <vt:lpstr>Arial</vt:lpstr>
      <vt:lpstr>Noto Sans Symbols</vt:lpstr>
      <vt:lpstr>Corbel</vt:lpstr>
      <vt:lpstr>Office Theme</vt:lpstr>
      <vt:lpstr>PowerPoint Presentation</vt:lpstr>
      <vt:lpstr>Dataset Description</vt:lpstr>
      <vt:lpstr>Project Objectives?</vt:lpstr>
      <vt:lpstr>Data Analytics - Correlation</vt:lpstr>
      <vt:lpstr>Data Analysis</vt:lpstr>
      <vt:lpstr>Online Reservation Model</vt:lpstr>
      <vt:lpstr>Clicks Regression Model </vt:lpstr>
      <vt:lpstr>Popular Keywords </vt:lpstr>
      <vt:lpstr>Day of the Week Trends </vt:lpstr>
      <vt:lpstr>Ave. Position vs. Clicks &amp; Conversion %</vt:lpstr>
      <vt:lpstr>Top States vs. Avg Clicks </vt:lpstr>
      <vt:lpstr>Avg CTR for Keywords for 50 States</vt:lpstr>
      <vt:lpstr>Avg CTR for Keywords in International Category</vt:lpstr>
      <vt:lpstr>Analysis of keywords for ‘Europe’</vt:lpstr>
      <vt:lpstr>Keyword Type Analysis</vt:lpstr>
      <vt:lpstr>Keyword Type Analysis</vt:lpstr>
      <vt:lpstr>Revenue Analysis</vt:lpstr>
      <vt:lpstr>Cost of Clicks Analysis</vt:lpstr>
      <vt:lpstr>Areas of Opportunity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Nissim Panchpor</cp:lastModifiedBy>
  <cp:revision>4</cp:revision>
  <dcterms:modified xsi:type="dcterms:W3CDTF">2017-12-04T23:19:00Z</dcterms:modified>
</cp:coreProperties>
</file>