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6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BD14-8BC0-441B-8614-FA65983C79A1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C30-DB0A-4BD3-9F9F-70EBDF466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15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BD14-8BC0-441B-8614-FA65983C79A1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C30-DB0A-4BD3-9F9F-70EBDF466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9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BD14-8BC0-441B-8614-FA65983C79A1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C30-DB0A-4BD3-9F9F-70EBDF466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698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54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850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39232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128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563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419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029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4189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BD14-8BC0-441B-8614-FA65983C79A1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C30-DB0A-4BD3-9F9F-70EBDF466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46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2788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265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8251" y="152400"/>
            <a:ext cx="2781300" cy="6172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8000" y="152400"/>
            <a:ext cx="8147051" cy="6172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695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194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5484" y="1143000"/>
            <a:ext cx="5444067" cy="2514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5484" y="3810000"/>
            <a:ext cx="5444067" cy="2514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74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BD14-8BC0-441B-8614-FA65983C79A1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C30-DB0A-4BD3-9F9F-70EBDF466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05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BD14-8BC0-441B-8614-FA65983C79A1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C30-DB0A-4BD3-9F9F-70EBDF466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23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BD14-8BC0-441B-8614-FA65983C79A1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C30-DB0A-4BD3-9F9F-70EBDF466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59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BD14-8BC0-441B-8614-FA65983C79A1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C30-DB0A-4BD3-9F9F-70EBDF466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08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BD14-8BC0-441B-8614-FA65983C79A1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C30-DB0A-4BD3-9F9F-70EBDF466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38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BD14-8BC0-441B-8614-FA65983C79A1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C30-DB0A-4BD3-9F9F-70EBDF466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45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BD14-8BC0-441B-8614-FA65983C79A1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C30-DB0A-4BD3-9F9F-70EBDF466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59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9BD14-8BC0-441B-8614-FA65983C79A1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CAC30-DB0A-4BD3-9F9F-70EBDF466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71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8218" y="1143000"/>
            <a:ext cx="1109133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 Third Level</a:t>
            </a:r>
          </a:p>
        </p:txBody>
      </p:sp>
      <p:grpSp>
        <p:nvGrpSpPr>
          <p:cNvPr id="30724" name="Group 4"/>
          <p:cNvGrpSpPr>
            <a:grpSpLocks/>
          </p:cNvGrpSpPr>
          <p:nvPr userDrawn="1"/>
        </p:nvGrpSpPr>
        <p:grpSpPr bwMode="auto">
          <a:xfrm>
            <a:off x="406400" y="838200"/>
            <a:ext cx="11379200" cy="152400"/>
            <a:chOff x="264" y="788"/>
            <a:chExt cx="5232" cy="12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30725" name="Group 7"/>
          <p:cNvGrpSpPr>
            <a:grpSpLocks/>
          </p:cNvGrpSpPr>
          <p:nvPr userDrawn="1"/>
        </p:nvGrpSpPr>
        <p:grpSpPr bwMode="auto">
          <a:xfrm>
            <a:off x="508000" y="6400800"/>
            <a:ext cx="11176000" cy="304800"/>
            <a:chOff x="288" y="3408"/>
            <a:chExt cx="5280" cy="192"/>
          </a:xfrm>
        </p:grpSpPr>
        <p:sp>
          <p:nvSpPr>
            <p:cNvPr id="1030" name="Rectangle 8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rPr>
                <a:t>© Tan,Steinbach, Kumar 	    	Introduction to Data Mining        		      4/18/2004               </a:t>
              </a:r>
              <a:fld id="{EB4E4C17-3997-43A7-A7CF-EAF9A418CA9D}" type="slidenum"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rPr>
                <a:pPr marL="0" marR="0" lvl="0" indent="0" algn="l" defTabSz="914400" rtl="0" eaLnBrk="0" fontAlgn="base" latinLnBrk="0" hangingPunct="0"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t>‹#›</a:t>
              </a:fld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53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4572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8.w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Support </a:t>
            </a:r>
            <a:r>
              <a:rPr lang="en-US" altLang="zh-TW" dirty="0"/>
              <a:t>V</a:t>
            </a:r>
            <a:r>
              <a:rPr lang="en-US" altLang="zh-TW" dirty="0" smtClean="0"/>
              <a:t>ector </a:t>
            </a:r>
            <a:r>
              <a:rPr lang="en-US" altLang="zh-TW" dirty="0"/>
              <a:t>M</a:t>
            </a:r>
            <a:r>
              <a:rPr lang="en-US" altLang="zh-TW" dirty="0" smtClean="0"/>
              <a:t>achine</a:t>
            </a:r>
            <a:br>
              <a:rPr lang="en-US" altLang="zh-TW" dirty="0" smtClean="0"/>
            </a:br>
            <a:r>
              <a:rPr lang="en-US" altLang="zh-TW" dirty="0" smtClean="0"/>
              <a:t>(SVM,</a:t>
            </a:r>
            <a:r>
              <a:rPr lang="zh-TW" altLang="en-US" smtClean="0"/>
              <a:t>支持向量機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 err="1" smtClean="0"/>
              <a:t>Refference</a:t>
            </a:r>
            <a:r>
              <a:rPr lang="en-US" altLang="zh-TW" dirty="0" smtClean="0"/>
              <a:t>: Introduction to data mining, Pang-Ning Tan, Michael </a:t>
            </a:r>
            <a:r>
              <a:rPr lang="en-US" altLang="zh-TW" dirty="0" err="1" smtClean="0"/>
              <a:t>Steinback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Vipin</a:t>
            </a:r>
            <a:r>
              <a:rPr lang="en-US" altLang="zh-TW" dirty="0" smtClean="0"/>
              <a:t> Kumar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975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Support Vector Machines</a:t>
            </a:r>
          </a:p>
        </p:txBody>
      </p:sp>
      <p:graphicFrame>
        <p:nvGraphicFramePr>
          <p:cNvPr id="8194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886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Visio" r:id="rId3" imgW="7432040" imgH="7017225" progId="Visio.Drawing.11">
                  <p:embed/>
                </p:oleObj>
              </mc:Choice>
              <mc:Fallback>
                <p:oleObj name="Visio" r:id="rId3" imgW="7432040" imgH="7017225" progId="Visio.Drawing.11">
                  <p:embed/>
                  <p:pic>
                    <p:nvPicPr>
                      <p:cNvPr id="8194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Line 4"/>
          <p:cNvSpPr>
            <a:spLocks noChangeShapeType="1"/>
          </p:cNvSpPr>
          <p:nvPr/>
        </p:nvSpPr>
        <p:spPr bwMode="auto">
          <a:xfrm flipH="1">
            <a:off x="3352800" y="1905000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819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865314" y="2590800"/>
          <a:ext cx="13604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方程式" r:id="rId5" imgW="761760" imgH="177480" progId="Equation.3">
                  <p:embed/>
                </p:oleObj>
              </mc:Choice>
              <mc:Fallback>
                <p:oleObj name="方程式" r:id="rId5" imgW="761760" imgH="177480" progId="Equation.3">
                  <p:embed/>
                  <p:pic>
                    <p:nvPicPr>
                      <p:cNvPr id="8195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4" y="2590800"/>
                        <a:ext cx="1360487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Line 6"/>
          <p:cNvSpPr>
            <a:spLocks noChangeShapeType="1"/>
          </p:cNvSpPr>
          <p:nvPr/>
        </p:nvSpPr>
        <p:spPr bwMode="auto">
          <a:xfrm flipH="1">
            <a:off x="3352800" y="2438401"/>
            <a:ext cx="1295400" cy="823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8196" name="Object 7"/>
          <p:cNvGraphicFramePr>
            <a:graphicFrameLocks noChangeAspect="1"/>
          </p:cNvGraphicFramePr>
          <p:nvPr/>
        </p:nvGraphicFramePr>
        <p:xfrm>
          <a:off x="1785939" y="3175000"/>
          <a:ext cx="14938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方程式" r:id="rId7" imgW="838080" imgH="177480" progId="Equation.3">
                  <p:embed/>
                </p:oleObj>
              </mc:Choice>
              <mc:Fallback>
                <p:oleObj name="方程式" r:id="rId7" imgW="838080" imgH="177480" progId="Equation.3">
                  <p:embed/>
                  <p:pic>
                    <p:nvPicPr>
                      <p:cNvPr id="819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9" y="3175000"/>
                        <a:ext cx="1493837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Line 8"/>
          <p:cNvSpPr>
            <a:spLocks noChangeShapeType="1"/>
          </p:cNvSpPr>
          <p:nvPr/>
        </p:nvSpPr>
        <p:spPr bwMode="auto">
          <a:xfrm flipV="1">
            <a:off x="7848600" y="3505200"/>
            <a:ext cx="1219200" cy="776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8197" name="Object 9"/>
          <p:cNvGraphicFramePr>
            <a:graphicFrameLocks noChangeAspect="1"/>
          </p:cNvGraphicFramePr>
          <p:nvPr/>
        </p:nvGraphicFramePr>
        <p:xfrm>
          <a:off x="8821739" y="3048000"/>
          <a:ext cx="14938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方程式" r:id="rId9" imgW="838080" imgH="177480" progId="Equation.3">
                  <p:embed/>
                </p:oleObj>
              </mc:Choice>
              <mc:Fallback>
                <p:oleObj name="方程式" r:id="rId9" imgW="838080" imgH="177480" progId="Equation.3">
                  <p:embed/>
                  <p:pic>
                    <p:nvPicPr>
                      <p:cNvPr id="81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1739" y="3048000"/>
                        <a:ext cx="1493837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0"/>
          <p:cNvGraphicFramePr>
            <a:graphicFrameLocks noChangeAspect="1"/>
          </p:cNvGraphicFramePr>
          <p:nvPr/>
        </p:nvGraphicFramePr>
        <p:xfrm>
          <a:off x="1728789" y="5562600"/>
          <a:ext cx="3857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方程式" r:id="rId11" imgW="1841400" imgH="457200" progId="Equation.3">
                  <p:embed/>
                </p:oleObj>
              </mc:Choice>
              <mc:Fallback>
                <p:oleObj name="方程式" r:id="rId11" imgW="1841400" imgH="457200" progId="Equation.3">
                  <p:embed/>
                  <p:pic>
                    <p:nvPicPr>
                      <p:cNvPr id="81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9" y="5562600"/>
                        <a:ext cx="38576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1"/>
          <p:cNvGraphicFramePr>
            <a:graphicFrameLocks noChangeAspect="1"/>
          </p:cNvGraphicFramePr>
          <p:nvPr/>
        </p:nvGraphicFramePr>
        <p:xfrm>
          <a:off x="8596313" y="5575301"/>
          <a:ext cx="1752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977900" imgH="419100" progId="Equation.DSMT4">
                  <p:embed/>
                </p:oleObj>
              </mc:Choice>
              <mc:Fallback>
                <p:oleObj name="Equation" r:id="rId13" imgW="977900" imgH="419100" progId="Equation.DSMT4">
                  <p:embed/>
                  <p:pic>
                    <p:nvPicPr>
                      <p:cNvPr id="81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6313" y="5575301"/>
                        <a:ext cx="17526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78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2495551" y="1773238"/>
            <a:ext cx="6696075" cy="417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748" name="Line 5"/>
          <p:cNvSpPr>
            <a:spLocks noChangeShapeType="1"/>
          </p:cNvSpPr>
          <p:nvPr/>
        </p:nvSpPr>
        <p:spPr bwMode="auto">
          <a:xfrm>
            <a:off x="2855913" y="1773238"/>
            <a:ext cx="6335712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 flipH="1" flipV="1">
            <a:off x="2495551" y="1916114"/>
            <a:ext cx="6696075" cy="40338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3432175" y="1773239"/>
            <a:ext cx="5759450" cy="3455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1751" name="Rectangle 13"/>
          <p:cNvSpPr>
            <a:spLocks noChangeArrowheads="1"/>
          </p:cNvSpPr>
          <p:nvPr/>
        </p:nvSpPr>
        <p:spPr bwMode="auto">
          <a:xfrm>
            <a:off x="5087938" y="2708276"/>
            <a:ext cx="144462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752" name="Oval 22"/>
          <p:cNvSpPr>
            <a:spLocks noChangeArrowheads="1"/>
          </p:cNvSpPr>
          <p:nvPr/>
        </p:nvSpPr>
        <p:spPr bwMode="auto">
          <a:xfrm>
            <a:off x="4151314" y="2924176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753" name="Oval 23"/>
          <p:cNvSpPr>
            <a:spLocks noChangeArrowheads="1"/>
          </p:cNvSpPr>
          <p:nvPr/>
        </p:nvSpPr>
        <p:spPr bwMode="auto">
          <a:xfrm>
            <a:off x="4008439" y="378936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754" name="Oval 24"/>
          <p:cNvSpPr>
            <a:spLocks noChangeArrowheads="1"/>
          </p:cNvSpPr>
          <p:nvPr/>
        </p:nvSpPr>
        <p:spPr bwMode="auto">
          <a:xfrm>
            <a:off x="3071814" y="3644901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755" name="Oval 25"/>
          <p:cNvSpPr>
            <a:spLocks noChangeArrowheads="1"/>
          </p:cNvSpPr>
          <p:nvPr/>
        </p:nvSpPr>
        <p:spPr bwMode="auto">
          <a:xfrm>
            <a:off x="5089526" y="4508501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756" name="Oval 26"/>
          <p:cNvSpPr>
            <a:spLocks noChangeArrowheads="1"/>
          </p:cNvSpPr>
          <p:nvPr/>
        </p:nvSpPr>
        <p:spPr bwMode="auto">
          <a:xfrm>
            <a:off x="4656139" y="4724401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757" name="Oval 27"/>
          <p:cNvSpPr>
            <a:spLocks noChangeArrowheads="1"/>
          </p:cNvSpPr>
          <p:nvPr/>
        </p:nvSpPr>
        <p:spPr bwMode="auto">
          <a:xfrm>
            <a:off x="4872039" y="3644901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758" name="Oval 28"/>
          <p:cNvSpPr>
            <a:spLocks noChangeArrowheads="1"/>
          </p:cNvSpPr>
          <p:nvPr/>
        </p:nvSpPr>
        <p:spPr bwMode="auto">
          <a:xfrm>
            <a:off x="4224339" y="4508501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759" name="Oval 29"/>
          <p:cNvSpPr>
            <a:spLocks noChangeArrowheads="1"/>
          </p:cNvSpPr>
          <p:nvPr/>
        </p:nvSpPr>
        <p:spPr bwMode="auto">
          <a:xfrm>
            <a:off x="6169026" y="4724401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760" name="Oval 30"/>
          <p:cNvSpPr>
            <a:spLocks noChangeArrowheads="1"/>
          </p:cNvSpPr>
          <p:nvPr/>
        </p:nvSpPr>
        <p:spPr bwMode="auto">
          <a:xfrm>
            <a:off x="7177089" y="4724401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761" name="Oval 31"/>
          <p:cNvSpPr>
            <a:spLocks noChangeArrowheads="1"/>
          </p:cNvSpPr>
          <p:nvPr/>
        </p:nvSpPr>
        <p:spPr bwMode="auto">
          <a:xfrm>
            <a:off x="7896226" y="5156201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762" name="Oval 32"/>
          <p:cNvSpPr>
            <a:spLocks noChangeArrowheads="1"/>
          </p:cNvSpPr>
          <p:nvPr/>
        </p:nvSpPr>
        <p:spPr bwMode="auto">
          <a:xfrm>
            <a:off x="5808664" y="3860801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763" name="Rectangle 33"/>
          <p:cNvSpPr>
            <a:spLocks noChangeArrowheads="1"/>
          </p:cNvSpPr>
          <p:nvPr/>
        </p:nvSpPr>
        <p:spPr bwMode="auto">
          <a:xfrm>
            <a:off x="6240463" y="2276476"/>
            <a:ext cx="144462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764" name="Rectangle 34"/>
          <p:cNvSpPr>
            <a:spLocks noChangeArrowheads="1"/>
          </p:cNvSpPr>
          <p:nvPr/>
        </p:nvSpPr>
        <p:spPr bwMode="auto">
          <a:xfrm>
            <a:off x="5880101" y="2636838"/>
            <a:ext cx="144463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765" name="Rectangle 35"/>
          <p:cNvSpPr>
            <a:spLocks noChangeArrowheads="1"/>
          </p:cNvSpPr>
          <p:nvPr/>
        </p:nvSpPr>
        <p:spPr bwMode="auto">
          <a:xfrm>
            <a:off x="6672263" y="2636838"/>
            <a:ext cx="144462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766" name="Rectangle 36"/>
          <p:cNvSpPr>
            <a:spLocks noChangeArrowheads="1"/>
          </p:cNvSpPr>
          <p:nvPr/>
        </p:nvSpPr>
        <p:spPr bwMode="auto">
          <a:xfrm>
            <a:off x="7607301" y="2492376"/>
            <a:ext cx="144463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767" name="Rectangle 37"/>
          <p:cNvSpPr>
            <a:spLocks noChangeArrowheads="1"/>
          </p:cNvSpPr>
          <p:nvPr/>
        </p:nvSpPr>
        <p:spPr bwMode="auto">
          <a:xfrm>
            <a:off x="7104063" y="2997201"/>
            <a:ext cx="144462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768" name="Rectangle 38"/>
          <p:cNvSpPr>
            <a:spLocks noChangeArrowheads="1"/>
          </p:cNvSpPr>
          <p:nvPr/>
        </p:nvSpPr>
        <p:spPr bwMode="auto">
          <a:xfrm>
            <a:off x="7464426" y="4149726"/>
            <a:ext cx="144463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769" name="Rectangle 39"/>
          <p:cNvSpPr>
            <a:spLocks noChangeArrowheads="1"/>
          </p:cNvSpPr>
          <p:nvPr/>
        </p:nvSpPr>
        <p:spPr bwMode="auto">
          <a:xfrm>
            <a:off x="6888163" y="3789363"/>
            <a:ext cx="144462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770" name="Rectangle 40"/>
          <p:cNvSpPr>
            <a:spLocks noChangeArrowheads="1"/>
          </p:cNvSpPr>
          <p:nvPr/>
        </p:nvSpPr>
        <p:spPr bwMode="auto">
          <a:xfrm>
            <a:off x="7535863" y="3068638"/>
            <a:ext cx="144462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771" name="Rectangle 41"/>
          <p:cNvSpPr>
            <a:spLocks noChangeArrowheads="1"/>
          </p:cNvSpPr>
          <p:nvPr/>
        </p:nvSpPr>
        <p:spPr bwMode="auto">
          <a:xfrm>
            <a:off x="6383338" y="3500438"/>
            <a:ext cx="144462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772" name="Rectangle 42"/>
          <p:cNvSpPr>
            <a:spLocks noChangeArrowheads="1"/>
          </p:cNvSpPr>
          <p:nvPr/>
        </p:nvSpPr>
        <p:spPr bwMode="auto">
          <a:xfrm>
            <a:off x="5735638" y="2852738"/>
            <a:ext cx="144462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773" name="Rectangle 43"/>
          <p:cNvSpPr>
            <a:spLocks noChangeArrowheads="1"/>
          </p:cNvSpPr>
          <p:nvPr/>
        </p:nvSpPr>
        <p:spPr bwMode="auto">
          <a:xfrm>
            <a:off x="7608888" y="3716338"/>
            <a:ext cx="144462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774" name="Rectangle 44"/>
          <p:cNvSpPr>
            <a:spLocks noChangeArrowheads="1"/>
          </p:cNvSpPr>
          <p:nvPr/>
        </p:nvSpPr>
        <p:spPr bwMode="auto">
          <a:xfrm>
            <a:off x="5303838" y="1916113"/>
            <a:ext cx="144462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775" name="Line 45"/>
          <p:cNvSpPr>
            <a:spLocks noChangeShapeType="1"/>
          </p:cNvSpPr>
          <p:nvPr/>
        </p:nvSpPr>
        <p:spPr bwMode="auto">
          <a:xfrm flipV="1">
            <a:off x="5735638" y="3141664"/>
            <a:ext cx="2159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1776" name="Text Box 46"/>
          <p:cNvSpPr txBox="1">
            <a:spLocks noChangeArrowheads="1"/>
          </p:cNvSpPr>
          <p:nvPr/>
        </p:nvSpPr>
        <p:spPr bwMode="auto">
          <a:xfrm>
            <a:off x="5880100" y="2846388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31777" name="Line 47"/>
          <p:cNvSpPr>
            <a:spLocks noChangeShapeType="1"/>
          </p:cNvSpPr>
          <p:nvPr/>
        </p:nvSpPr>
        <p:spPr bwMode="auto">
          <a:xfrm flipV="1">
            <a:off x="4224339" y="2492376"/>
            <a:ext cx="35877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1778" name="Text Box 48"/>
          <p:cNvSpPr txBox="1">
            <a:spLocks noChangeArrowheads="1"/>
          </p:cNvSpPr>
          <p:nvPr/>
        </p:nvSpPr>
        <p:spPr bwMode="auto">
          <a:xfrm>
            <a:off x="4132263" y="24399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1779" name="Line 49"/>
          <p:cNvSpPr>
            <a:spLocks noChangeShapeType="1"/>
          </p:cNvSpPr>
          <p:nvPr/>
        </p:nvSpPr>
        <p:spPr bwMode="auto">
          <a:xfrm flipV="1">
            <a:off x="2495550" y="2924176"/>
            <a:ext cx="2592388" cy="302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1780" name="Line 50"/>
          <p:cNvSpPr>
            <a:spLocks noChangeShapeType="1"/>
          </p:cNvSpPr>
          <p:nvPr/>
        </p:nvSpPr>
        <p:spPr bwMode="auto">
          <a:xfrm flipV="1">
            <a:off x="2495551" y="3068638"/>
            <a:ext cx="1655763" cy="288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1781" name="Line 51"/>
          <p:cNvSpPr>
            <a:spLocks noChangeShapeType="1"/>
          </p:cNvSpPr>
          <p:nvPr/>
        </p:nvSpPr>
        <p:spPr bwMode="auto">
          <a:xfrm flipV="1">
            <a:off x="4295775" y="2852738"/>
            <a:ext cx="863600" cy="144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1782" name="Text Box 52"/>
          <p:cNvSpPr txBox="1">
            <a:spLocks noChangeArrowheads="1"/>
          </p:cNvSpPr>
          <p:nvPr/>
        </p:nvSpPr>
        <p:spPr bwMode="auto">
          <a:xfrm>
            <a:off x="5067300" y="2297113"/>
            <a:ext cx="3850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</a:rPr>
              <a:t>x</a:t>
            </a:r>
            <a:r>
              <a:rPr lang="en-US" altLang="zh-TW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783" name="Text Box 53"/>
          <p:cNvSpPr txBox="1">
            <a:spLocks noChangeArrowheads="1"/>
          </p:cNvSpPr>
          <p:nvPr/>
        </p:nvSpPr>
        <p:spPr bwMode="auto">
          <a:xfrm>
            <a:off x="3843338" y="2800350"/>
            <a:ext cx="3850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</a:rPr>
              <a:t>x</a:t>
            </a:r>
            <a:r>
              <a:rPr lang="en-US" altLang="zh-TW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784" name="Text Box 54"/>
          <p:cNvSpPr txBox="1">
            <a:spLocks noChangeArrowheads="1"/>
          </p:cNvSpPr>
          <p:nvPr/>
        </p:nvSpPr>
        <p:spPr bwMode="auto">
          <a:xfrm>
            <a:off x="4348164" y="1792288"/>
            <a:ext cx="6623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</a:rPr>
              <a:t>x</a:t>
            </a:r>
            <a:r>
              <a:rPr lang="en-US" altLang="zh-TW" baseline="-25000" dirty="0">
                <a:solidFill>
                  <a:srgbClr val="000000"/>
                </a:solidFill>
              </a:rPr>
              <a:t>1</a:t>
            </a:r>
            <a:r>
              <a:rPr lang="en-US" altLang="zh-TW" dirty="0">
                <a:solidFill>
                  <a:srgbClr val="000000"/>
                </a:solidFill>
              </a:rPr>
              <a:t>-x</a:t>
            </a:r>
            <a:r>
              <a:rPr lang="en-US" altLang="zh-TW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785" name="Line 55"/>
          <p:cNvSpPr>
            <a:spLocks noChangeShapeType="1"/>
          </p:cNvSpPr>
          <p:nvPr/>
        </p:nvSpPr>
        <p:spPr bwMode="auto">
          <a:xfrm flipH="1">
            <a:off x="4583114" y="2133601"/>
            <a:ext cx="73025" cy="7905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1786" name="Text Box 56"/>
          <p:cNvSpPr txBox="1">
            <a:spLocks noChangeArrowheads="1"/>
          </p:cNvSpPr>
          <p:nvPr/>
        </p:nvSpPr>
        <p:spPr bwMode="auto">
          <a:xfrm>
            <a:off x="6003925" y="5176838"/>
            <a:ext cx="1281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err="1">
                <a:solidFill>
                  <a:srgbClr val="000000"/>
                </a:solidFill>
              </a:rPr>
              <a:t>w</a:t>
            </a:r>
            <a:r>
              <a:rPr lang="en-US" altLang="zh-TW" b="1" dirty="0" err="1">
                <a:solidFill>
                  <a:srgbClr val="000000"/>
                </a:solidFill>
                <a:sym typeface="Symbol" panose="05050102010706020507" pitchFamily="18" charset="2"/>
              </a:rPr>
              <a:t></a:t>
            </a:r>
            <a:r>
              <a:rPr lang="en-US" altLang="zh-TW" b="1" dirty="0" err="1">
                <a:solidFill>
                  <a:srgbClr val="000000"/>
                </a:solidFill>
              </a:rPr>
              <a:t>x</a:t>
            </a:r>
            <a:r>
              <a:rPr lang="en-US" altLang="zh-TW" dirty="0" err="1">
                <a:solidFill>
                  <a:srgbClr val="000000"/>
                </a:solidFill>
              </a:rPr>
              <a:t>+b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= -1</a:t>
            </a:r>
          </a:p>
        </p:txBody>
      </p:sp>
      <p:sp>
        <p:nvSpPr>
          <p:cNvPr id="31787" name="Text Box 57"/>
          <p:cNvSpPr txBox="1">
            <a:spLocks noChangeArrowheads="1"/>
          </p:cNvSpPr>
          <p:nvPr/>
        </p:nvSpPr>
        <p:spPr bwMode="auto">
          <a:xfrm>
            <a:off x="7875588" y="3952875"/>
            <a:ext cx="10759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err="1">
                <a:solidFill>
                  <a:srgbClr val="000000"/>
                </a:solidFill>
              </a:rPr>
              <a:t>w</a:t>
            </a:r>
            <a:r>
              <a:rPr lang="en-US" altLang="zh-TW" b="1" dirty="0" err="1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b="1" dirty="0" err="1">
                <a:solidFill>
                  <a:srgbClr val="000000"/>
                </a:solidFill>
              </a:rPr>
              <a:t>x</a:t>
            </a:r>
            <a:r>
              <a:rPr lang="en-US" altLang="zh-TW" dirty="0" err="1">
                <a:solidFill>
                  <a:srgbClr val="000000"/>
                </a:solidFill>
              </a:rPr>
              <a:t>+b</a:t>
            </a:r>
            <a:r>
              <a:rPr lang="en-US" altLang="zh-TW" dirty="0">
                <a:solidFill>
                  <a:srgbClr val="000000"/>
                </a:solidFill>
              </a:rPr>
              <a:t>=1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1788" name="Line 58"/>
          <p:cNvSpPr>
            <a:spLocks noChangeShapeType="1"/>
          </p:cNvSpPr>
          <p:nvPr/>
        </p:nvSpPr>
        <p:spPr bwMode="auto">
          <a:xfrm flipV="1">
            <a:off x="6527800" y="4868863"/>
            <a:ext cx="6477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1789" name="Line 59"/>
          <p:cNvSpPr>
            <a:spLocks noChangeShapeType="1"/>
          </p:cNvSpPr>
          <p:nvPr/>
        </p:nvSpPr>
        <p:spPr bwMode="auto">
          <a:xfrm flipH="1" flipV="1">
            <a:off x="7032625" y="3860800"/>
            <a:ext cx="8636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1790" name="Text Box 61"/>
          <p:cNvSpPr txBox="1">
            <a:spLocks noChangeArrowheads="1"/>
          </p:cNvSpPr>
          <p:nvPr/>
        </p:nvSpPr>
        <p:spPr bwMode="auto">
          <a:xfrm>
            <a:off x="4924425" y="1000125"/>
            <a:ext cx="12682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>
                <a:solidFill>
                  <a:srgbClr val="000000"/>
                </a:solidFill>
              </a:rPr>
              <a:t>W</a:t>
            </a:r>
            <a:r>
              <a:rPr lang="en-US" altLang="zh-TW" dirty="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b="1" dirty="0">
                <a:solidFill>
                  <a:srgbClr val="000000"/>
                </a:solidFill>
              </a:rPr>
              <a:t>X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+b =0</a:t>
            </a:r>
          </a:p>
        </p:txBody>
      </p:sp>
      <p:sp>
        <p:nvSpPr>
          <p:cNvPr id="31791" name="Text Box 63"/>
          <p:cNvSpPr txBox="1">
            <a:spLocks noChangeArrowheads="1"/>
          </p:cNvSpPr>
          <p:nvPr/>
        </p:nvSpPr>
        <p:spPr bwMode="auto">
          <a:xfrm>
            <a:off x="2424114" y="1484313"/>
            <a:ext cx="1089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b="1">
                <a:solidFill>
                  <a:srgbClr val="000000"/>
                </a:solidFill>
              </a:rPr>
              <a:t>w</a:t>
            </a:r>
            <a:r>
              <a:rPr lang="en-US" altLang="zh-TW" b="1">
                <a:solidFill>
                  <a:srgbClr val="000000"/>
                </a:solidFill>
                <a:cs typeface="Arial" panose="020B0604020202020204" pitchFamily="34" charset="0"/>
              </a:rPr>
              <a:t>•</a:t>
            </a:r>
            <a:r>
              <a:rPr lang="en-US" altLang="zh-TW" b="1">
                <a:solidFill>
                  <a:srgbClr val="000000"/>
                </a:solidFill>
              </a:rPr>
              <a:t>x</a:t>
            </a:r>
            <a:r>
              <a:rPr lang="en-US" altLang="zh-TW">
                <a:solidFill>
                  <a:srgbClr val="000000"/>
                </a:solidFill>
              </a:rPr>
              <a:t>+b=0</a:t>
            </a:r>
          </a:p>
        </p:txBody>
      </p:sp>
      <p:sp>
        <p:nvSpPr>
          <p:cNvPr id="31792" name="Text Box 64"/>
          <p:cNvSpPr txBox="1">
            <a:spLocks noChangeArrowheads="1"/>
          </p:cNvSpPr>
          <p:nvPr/>
        </p:nvSpPr>
        <p:spPr bwMode="auto">
          <a:xfrm>
            <a:off x="2259013" y="57531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793" name="Line 66"/>
          <p:cNvSpPr>
            <a:spLocks noChangeShapeType="1"/>
          </p:cNvSpPr>
          <p:nvPr/>
        </p:nvSpPr>
        <p:spPr bwMode="auto">
          <a:xfrm flipH="1">
            <a:off x="2495550" y="2852738"/>
            <a:ext cx="2160588" cy="309721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1794" name="Rectangle 67"/>
          <p:cNvSpPr>
            <a:spLocks noChangeArrowheads="1"/>
          </p:cNvSpPr>
          <p:nvPr/>
        </p:nvSpPr>
        <p:spPr bwMode="auto">
          <a:xfrm>
            <a:off x="5087939" y="1341438"/>
            <a:ext cx="4848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>
                <a:solidFill>
                  <a:srgbClr val="000000"/>
                </a:solidFill>
              </a:rPr>
              <a:t>此線在沿法向量走</a:t>
            </a:r>
            <a:r>
              <a:rPr lang="en-US" altLang="zh-TW">
                <a:solidFill>
                  <a:srgbClr val="000000"/>
                </a:solidFill>
              </a:rPr>
              <a:t>-b/|w|</a:t>
            </a:r>
            <a:r>
              <a:rPr lang="zh-TW" altLang="en-US">
                <a:solidFill>
                  <a:srgbClr val="000000"/>
                </a:solidFill>
              </a:rPr>
              <a:t>的距離，與法向量垂直</a:t>
            </a:r>
          </a:p>
        </p:txBody>
      </p:sp>
      <p:sp>
        <p:nvSpPr>
          <p:cNvPr id="31795" name="文字方塊 50"/>
          <p:cNvSpPr txBox="1">
            <a:spLocks noChangeArrowheads="1"/>
          </p:cNvSpPr>
          <p:nvPr/>
        </p:nvSpPr>
        <p:spPr bwMode="auto">
          <a:xfrm>
            <a:off x="6710363" y="126235"/>
            <a:ext cx="358303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</a:rPr>
              <a:t>This line  can be found along the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</a:rPr>
              <a:t>normal </a:t>
            </a:r>
            <a:r>
              <a:rPr lang="en-US" altLang="zh-TW" dirty="0">
                <a:solidFill>
                  <a:srgbClr val="000000"/>
                </a:solidFill>
              </a:rPr>
              <a:t>vector w and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</a:rPr>
              <a:t>is –b/|</a:t>
            </a:r>
            <a:r>
              <a:rPr lang="en-US" altLang="zh-TW" b="1" dirty="0">
                <a:solidFill>
                  <a:srgbClr val="000000"/>
                </a:solidFill>
              </a:rPr>
              <a:t>w</a:t>
            </a:r>
            <a:r>
              <a:rPr lang="en-US" altLang="zh-TW" dirty="0">
                <a:solidFill>
                  <a:srgbClr val="000000"/>
                </a:solidFill>
              </a:rPr>
              <a:t>| away from the origin. 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6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b="1" dirty="0" smtClean="0"/>
              <a:t>w</a:t>
            </a:r>
            <a:r>
              <a:rPr lang="en-US" altLang="zh-TW" dirty="0" smtClean="0">
                <a:sym typeface="Symbol" panose="05050102010706020507" pitchFamily="18" charset="2"/>
              </a:rPr>
              <a:t></a:t>
            </a:r>
            <a:r>
              <a:rPr lang="en-US" altLang="zh-TW" b="1" dirty="0" smtClean="0"/>
              <a:t>x</a:t>
            </a:r>
            <a:r>
              <a:rPr lang="en-US" altLang="zh-TW" baseline="-25000" dirty="0" smtClean="0"/>
              <a:t>1 </a:t>
            </a:r>
            <a:r>
              <a:rPr lang="en-US" altLang="zh-TW" dirty="0" smtClean="0"/>
              <a:t>+ b=1   (1)</a:t>
            </a:r>
          </a:p>
          <a:p>
            <a:pPr>
              <a:buFont typeface="Monotype Sorts" pitchFamily="2" charset="2"/>
              <a:buNone/>
            </a:pPr>
            <a:r>
              <a:rPr lang="en-US" altLang="zh-TW" b="1" dirty="0" smtClean="0"/>
              <a:t>w</a:t>
            </a:r>
            <a:r>
              <a:rPr lang="en-US" altLang="zh-TW" dirty="0" smtClean="0">
                <a:sym typeface="Symbol" panose="05050102010706020507" pitchFamily="18" charset="2"/>
              </a:rPr>
              <a:t></a:t>
            </a:r>
            <a:r>
              <a:rPr lang="en-US" altLang="zh-TW" b="1" dirty="0" smtClean="0"/>
              <a:t>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+ b = -1   (2)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(1) – (2):</a:t>
            </a:r>
          </a:p>
          <a:p>
            <a:pPr>
              <a:buFont typeface="Monotype Sorts" pitchFamily="2" charset="2"/>
              <a:buNone/>
            </a:pPr>
            <a:r>
              <a:rPr lang="en-US" altLang="zh-TW" b="1" dirty="0" smtClean="0"/>
              <a:t>w</a:t>
            </a:r>
            <a:r>
              <a:rPr lang="en-US" altLang="zh-TW" dirty="0">
                <a:sym typeface="Symbol" panose="05050102010706020507" pitchFamily="18" charset="2"/>
              </a:rPr>
              <a:t>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-</a:t>
            </a:r>
            <a:r>
              <a:rPr lang="en-US" altLang="zh-TW" b="1" dirty="0" smtClean="0"/>
              <a:t>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) = 2</a:t>
            </a:r>
          </a:p>
          <a:p>
            <a:pPr>
              <a:buFont typeface="Wingdings" panose="05000000000000000000" pitchFamily="2" charset="2"/>
              <a:buChar char="ð"/>
            </a:pPr>
            <a:r>
              <a:rPr lang="en-US" altLang="zh-TW" dirty="0" smtClean="0">
                <a:sym typeface="Wingdings" panose="05000000000000000000" pitchFamily="2" charset="2"/>
              </a:rPr>
              <a:t>||</a:t>
            </a:r>
            <a:r>
              <a:rPr lang="en-US" altLang="zh-TW" b="1" dirty="0" smtClean="0">
                <a:sym typeface="Wingdings" panose="05000000000000000000" pitchFamily="2" charset="2"/>
              </a:rPr>
              <a:t>w</a:t>
            </a:r>
            <a:r>
              <a:rPr lang="en-US" altLang="zh-TW" dirty="0" smtClean="0">
                <a:sym typeface="Wingdings" panose="05000000000000000000" pitchFamily="2" charset="2"/>
              </a:rPr>
              <a:t>|| ||</a:t>
            </a:r>
            <a:r>
              <a:rPr lang="en-US" altLang="zh-TW" b="1" dirty="0" smtClean="0">
                <a:sym typeface="Wingdings" panose="05000000000000000000" pitchFamily="2" charset="2"/>
              </a:rPr>
              <a:t>x</a:t>
            </a:r>
            <a:r>
              <a:rPr lang="en-US" altLang="zh-TW" baseline="-25000" dirty="0" smtClean="0">
                <a:sym typeface="Wingdings" panose="05000000000000000000" pitchFamily="2" charset="2"/>
              </a:rPr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-</a:t>
            </a:r>
            <a:r>
              <a:rPr lang="en-US" altLang="zh-TW" b="1" dirty="0" smtClean="0">
                <a:sym typeface="Wingdings" panose="05000000000000000000" pitchFamily="2" charset="2"/>
              </a:rPr>
              <a:t>x</a:t>
            </a:r>
            <a:r>
              <a:rPr lang="en-US" altLang="zh-TW" baseline="-25000" dirty="0" smtClean="0">
                <a:sym typeface="Wingdings" panose="05000000000000000000" pitchFamily="2" charset="2"/>
              </a:rPr>
              <a:t>2</a:t>
            </a:r>
            <a:r>
              <a:rPr lang="en-US" altLang="zh-TW" dirty="0" smtClean="0">
                <a:sym typeface="Wingdings" panose="05000000000000000000" pitchFamily="2" charset="2"/>
              </a:rPr>
              <a:t>|| cos</a:t>
            </a:r>
            <a:r>
              <a:rPr lang="en-US" altLang="zh-TW" dirty="0" smtClean="0">
                <a:sym typeface="SymbolPS" pitchFamily="18" charset="2"/>
              </a:rPr>
              <a:t> =2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ym typeface="SymbolPS" pitchFamily="18" charset="2"/>
              </a:rPr>
              <a:t>Since ||</a:t>
            </a:r>
            <a:r>
              <a:rPr lang="en-US" altLang="zh-TW" b="1" dirty="0" smtClean="0">
                <a:sym typeface="SymbolPS" pitchFamily="18" charset="2"/>
              </a:rPr>
              <a:t>x</a:t>
            </a:r>
            <a:r>
              <a:rPr lang="en-US" altLang="zh-TW" baseline="-25000" dirty="0" smtClean="0">
                <a:sym typeface="SymbolPS" pitchFamily="18" charset="2"/>
              </a:rPr>
              <a:t>1</a:t>
            </a:r>
            <a:r>
              <a:rPr lang="en-US" altLang="zh-TW" dirty="0" smtClean="0">
                <a:sym typeface="SymbolPS" pitchFamily="18" charset="2"/>
              </a:rPr>
              <a:t>-</a:t>
            </a:r>
            <a:r>
              <a:rPr lang="en-US" altLang="zh-TW" b="1" dirty="0" smtClean="0">
                <a:sym typeface="SymbolPS" pitchFamily="18" charset="2"/>
              </a:rPr>
              <a:t>x</a:t>
            </a:r>
            <a:r>
              <a:rPr lang="en-US" altLang="zh-TW" baseline="-25000" dirty="0" smtClean="0">
                <a:sym typeface="SymbolPS" pitchFamily="18" charset="2"/>
              </a:rPr>
              <a:t>2</a:t>
            </a:r>
            <a:r>
              <a:rPr lang="en-US" altLang="zh-TW" dirty="0" smtClean="0">
                <a:sym typeface="SymbolPS" pitchFamily="18" charset="2"/>
              </a:rPr>
              <a:t>|| cos = d</a:t>
            </a:r>
          </a:p>
          <a:p>
            <a:pPr>
              <a:buFont typeface="Wingdings" panose="05000000000000000000" pitchFamily="2" charset="2"/>
              <a:buChar char="ð"/>
            </a:pPr>
            <a:r>
              <a:rPr lang="en-US" altLang="zh-TW" dirty="0" smtClean="0">
                <a:sym typeface="SymbolPS" pitchFamily="18" charset="2"/>
              </a:rPr>
              <a:t>d= 2/||</a:t>
            </a:r>
            <a:r>
              <a:rPr lang="en-US" altLang="zh-TW" b="1" dirty="0" smtClean="0">
                <a:sym typeface="SymbolPS" pitchFamily="18" charset="2"/>
              </a:rPr>
              <a:t>w</a:t>
            </a:r>
            <a:r>
              <a:rPr lang="en-US" altLang="zh-TW" dirty="0" smtClean="0">
                <a:sym typeface="SymbolPS" pitchFamily="18" charset="2"/>
              </a:rPr>
              <a:t>||,  d is the margin that needed to be maximized</a:t>
            </a:r>
            <a:endParaRPr lang="en-US" altLang="zh-TW" dirty="0" smtClean="0"/>
          </a:p>
          <a:p>
            <a:pPr>
              <a:buFont typeface="Monotype Sorts" pitchFamily="2" charset="2"/>
              <a:buNone/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8684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Some derivation</a:t>
            </a:r>
            <a:endParaRPr lang="zh-TW" alt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35164" y="981076"/>
            <a:ext cx="8518525" cy="5343525"/>
          </a:xfrm>
        </p:spPr>
        <p:txBody>
          <a:bodyPr/>
          <a:lstStyle/>
          <a:p>
            <a:pPr eaLnBrk="1" hangingPunct="1"/>
            <a:r>
              <a:rPr lang="en-US" altLang="zh-TW" sz="2400" b="1" dirty="0" err="1"/>
              <a:t>w</a:t>
            </a:r>
            <a:r>
              <a:rPr lang="en-US" altLang="zh-TW" sz="2400" b="1" dirty="0" err="1"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sz="2400" b="1" dirty="0" err="1">
                <a:cs typeface="Arial" panose="020B0604020202020204" pitchFamily="34" charset="0"/>
              </a:rPr>
              <a:t>x</a:t>
            </a:r>
            <a:r>
              <a:rPr lang="en-US" altLang="zh-TW" sz="2400" dirty="0" err="1">
                <a:cs typeface="Arial" panose="020B0604020202020204" pitchFamily="34" charset="0"/>
              </a:rPr>
              <a:t>+b</a:t>
            </a:r>
            <a:r>
              <a:rPr lang="en-US" altLang="zh-TW" sz="2400" dirty="0">
                <a:cs typeface="Arial" panose="020B0604020202020204" pitchFamily="34" charset="0"/>
              </a:rPr>
              <a:t>=0  What is the orientation of the line </a:t>
            </a:r>
            <a:r>
              <a:rPr lang="zh-TW" altLang="en-US" sz="2400" dirty="0">
                <a:cs typeface="Arial" panose="020B0604020202020204" pitchFamily="34" charset="0"/>
              </a:rPr>
              <a:t>？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TW" altLang="en-US" sz="2400" dirty="0">
                <a:cs typeface="Arial" panose="020B0604020202020204" pitchFamily="34" charset="0"/>
              </a:rPr>
              <a:t>  </a:t>
            </a:r>
            <a:r>
              <a:rPr lang="en-US" altLang="zh-TW" sz="2400" b="1" dirty="0" err="1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>
                <a:cs typeface="Arial" panose="020B0604020202020204" pitchFamily="34" charset="0"/>
              </a:rPr>
              <a:t>a</a:t>
            </a:r>
            <a:r>
              <a:rPr lang="en-US" altLang="zh-TW" sz="2400" dirty="0">
                <a:cs typeface="Arial" panose="020B0604020202020204" pitchFamily="34" charset="0"/>
              </a:rPr>
              <a:t> , </a:t>
            </a:r>
            <a:r>
              <a:rPr lang="en-US" altLang="zh-TW" sz="2400" b="1" dirty="0" err="1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>
                <a:cs typeface="Arial" panose="020B0604020202020204" pitchFamily="34" charset="0"/>
              </a:rPr>
              <a:t>b</a:t>
            </a:r>
            <a:r>
              <a:rPr lang="en-US" altLang="zh-TW" sz="2400" dirty="0">
                <a:cs typeface="Arial" panose="020B0604020202020204" pitchFamily="34" charset="0"/>
              </a:rPr>
              <a:t> two points on the line</a:t>
            </a:r>
            <a:r>
              <a:rPr lang="zh-TW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zh-TW" sz="2400" dirty="0" err="1">
                <a:cs typeface="Arial" panose="020B0604020202020204" pitchFamily="34" charset="0"/>
                <a:sym typeface="Symbol" panose="05050102010706020507" pitchFamily="18" charset="2"/>
              </a:rPr>
              <a:t>w</a:t>
            </a:r>
            <a:r>
              <a:rPr lang="en-US" altLang="zh-TW" sz="2400" b="1" dirty="0" err="1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>
                <a:cs typeface="Arial" panose="020B0604020202020204" pitchFamily="34" charset="0"/>
              </a:rPr>
              <a:t>a</a:t>
            </a:r>
            <a:r>
              <a:rPr lang="en-US" altLang="zh-TW" sz="2400" dirty="0" err="1">
                <a:cs typeface="Arial" panose="020B0604020202020204" pitchFamily="34" charset="0"/>
              </a:rPr>
              <a:t>+b</a:t>
            </a:r>
            <a:r>
              <a:rPr lang="en-US" altLang="zh-TW" sz="2400" dirty="0">
                <a:cs typeface="Arial" panose="020B0604020202020204" pitchFamily="34" charset="0"/>
              </a:rPr>
              <a:t>=0  (1), </a:t>
            </a:r>
            <a:r>
              <a:rPr lang="en-US" altLang="zh-TW" sz="2400" dirty="0" err="1">
                <a:cs typeface="Arial" panose="020B0604020202020204" pitchFamily="34" charset="0"/>
                <a:sym typeface="Symbol" panose="05050102010706020507" pitchFamily="18" charset="2"/>
              </a:rPr>
              <a:t>w</a:t>
            </a:r>
            <a:r>
              <a:rPr lang="en-US" altLang="zh-TW" sz="2400" b="1" dirty="0" err="1"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sz="2400" b="1" dirty="0" err="1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>
                <a:cs typeface="Arial" panose="020B0604020202020204" pitchFamily="34" charset="0"/>
              </a:rPr>
              <a:t>b</a:t>
            </a:r>
            <a:r>
              <a:rPr lang="en-US" altLang="zh-TW" sz="2400" dirty="0" err="1">
                <a:cs typeface="Arial" panose="020B0604020202020204" pitchFamily="34" charset="0"/>
              </a:rPr>
              <a:t>+b</a:t>
            </a:r>
            <a:r>
              <a:rPr lang="en-US" altLang="zh-TW" sz="2400" dirty="0">
                <a:cs typeface="Arial" panose="020B0604020202020204" pitchFamily="34" charset="0"/>
              </a:rPr>
              <a:t>=0 (2)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400" dirty="0">
                <a:cs typeface="Arial" panose="020B0604020202020204" pitchFamily="34" charset="0"/>
              </a:rPr>
              <a:t>  (1) –(2), we have,</a:t>
            </a:r>
            <a:r>
              <a:rPr lang="zh-TW" altLang="en-US" sz="2400" dirty="0">
                <a:cs typeface="Arial" panose="020B0604020202020204" pitchFamily="34" charset="0"/>
              </a:rPr>
              <a:t> </a:t>
            </a:r>
            <a:r>
              <a:rPr lang="en-US" altLang="zh-TW" sz="2400" b="1" dirty="0">
                <a:cs typeface="Arial" panose="020B0604020202020204" pitchFamily="34" charset="0"/>
              </a:rPr>
              <a:t>w</a:t>
            </a:r>
            <a:r>
              <a:rPr lang="en-US" altLang="zh-TW" sz="2400" b="1" dirty="0"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sz="2400" b="1" dirty="0">
                <a:cs typeface="Arial" panose="020B0604020202020204" pitchFamily="34" charset="0"/>
              </a:rPr>
              <a:t>(</a:t>
            </a:r>
            <a:r>
              <a:rPr lang="en-US" altLang="zh-TW" sz="2400" b="1" dirty="0" err="1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>
                <a:cs typeface="Arial" panose="020B0604020202020204" pitchFamily="34" charset="0"/>
              </a:rPr>
              <a:t>a</a:t>
            </a:r>
            <a:r>
              <a:rPr lang="en-US" altLang="zh-TW" sz="2400" dirty="0" err="1">
                <a:cs typeface="Arial" panose="020B0604020202020204" pitchFamily="34" charset="0"/>
              </a:rPr>
              <a:t>-</a:t>
            </a:r>
            <a:r>
              <a:rPr lang="en-US" altLang="zh-TW" sz="2400" b="1" dirty="0" err="1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>
                <a:cs typeface="Arial" panose="020B0604020202020204" pitchFamily="34" charset="0"/>
              </a:rPr>
              <a:t>b</a:t>
            </a:r>
            <a:r>
              <a:rPr lang="en-US" altLang="zh-TW" sz="2400" dirty="0">
                <a:cs typeface="Arial" panose="020B0604020202020204" pitchFamily="34" charset="0"/>
              </a:rPr>
              <a:t>)=0 -&gt; a vector on the line is normal to w; therefore, </a:t>
            </a:r>
            <a:r>
              <a:rPr lang="en-US" altLang="zh-TW" sz="2400" b="1" dirty="0">
                <a:cs typeface="Arial" panose="020B0604020202020204" pitchFamily="34" charset="0"/>
              </a:rPr>
              <a:t>w</a:t>
            </a:r>
            <a:r>
              <a:rPr lang="en-US" altLang="zh-TW" sz="2400" dirty="0">
                <a:cs typeface="Arial" panose="020B0604020202020204" pitchFamily="34" charset="0"/>
              </a:rPr>
              <a:t> is </a:t>
            </a:r>
            <a:r>
              <a:rPr lang="en-US" altLang="zh-TW" sz="2400" b="1" dirty="0">
                <a:cs typeface="Arial" panose="020B0604020202020204" pitchFamily="34" charset="0"/>
              </a:rPr>
              <a:t>a normal vector </a:t>
            </a:r>
            <a:r>
              <a:rPr lang="en-US" altLang="zh-TW" sz="2400" dirty="0">
                <a:cs typeface="Arial" panose="020B0604020202020204" pitchFamily="34" charset="0"/>
              </a:rPr>
              <a:t>of the line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400" dirty="0">
                <a:cs typeface="Arial" panose="020B0604020202020204" pitchFamily="34" charset="0"/>
              </a:rPr>
              <a:t>Note that  “</a:t>
            </a:r>
            <a:r>
              <a:rPr lang="en-US" altLang="zh-TW" sz="2400" dirty="0"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sz="2400" dirty="0">
                <a:cs typeface="Arial" panose="020B0604020202020204" pitchFamily="34" charset="0"/>
              </a:rPr>
              <a:t>” denotes the inner product operation.</a:t>
            </a:r>
            <a:endParaRPr lang="zh-TW" alt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zh-TW" sz="2400" dirty="0">
                <a:cs typeface="Arial" panose="020B0604020202020204" pitchFamily="34" charset="0"/>
              </a:rPr>
              <a:t>Denote square class by y=1</a:t>
            </a:r>
            <a:r>
              <a:rPr lang="en-US" altLang="zh-TW" sz="2400" dirty="0">
                <a:cs typeface="Arial" panose="020B0604020202020204" pitchFamily="34" charset="0"/>
              </a:rPr>
              <a:t>,</a:t>
            </a:r>
            <a:r>
              <a:rPr lang="en-US" altLang="zh-TW" sz="2400" dirty="0">
                <a:cs typeface="Arial" panose="020B0604020202020204" pitchFamily="34" charset="0"/>
              </a:rPr>
              <a:t> circle class by y=-1</a:t>
            </a:r>
          </a:p>
          <a:p>
            <a:pPr eaLnBrk="1" hangingPunct="1"/>
            <a:r>
              <a:rPr lang="en-US" altLang="zh-TW" sz="2400" dirty="0">
                <a:cs typeface="Arial" panose="020B0604020202020204" pitchFamily="34" charset="0"/>
              </a:rPr>
              <a:t>Classification equation for z, </a:t>
            </a:r>
            <a:r>
              <a:rPr lang="zh-TW" altLang="en-US" sz="2400" dirty="0"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044826" y="5105400"/>
          <a:ext cx="36877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562040" imgH="457200" progId="Equation.DSMT4">
                  <p:embed/>
                </p:oleObj>
              </mc:Choice>
              <mc:Fallback>
                <p:oleObj name="Equation" r:id="rId3" imgW="1562040" imgH="457200" progId="Equation.DSMT4">
                  <p:embed/>
                  <p:pic>
                    <p:nvPicPr>
                      <p:cNvPr id="9218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6" y="5105400"/>
                        <a:ext cx="3687763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35164" y="1125538"/>
            <a:ext cx="8048625" cy="5199062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cs typeface="Arial" panose="020B0604020202020204" pitchFamily="34" charset="0"/>
              </a:rPr>
              <a:t>For any possible normal vector </a:t>
            </a:r>
            <a:r>
              <a:rPr lang="en-US" altLang="zh-TW" sz="2400" b="1" dirty="0">
                <a:cs typeface="Arial" panose="020B0604020202020204" pitchFamily="34" charset="0"/>
              </a:rPr>
              <a:t>w</a:t>
            </a:r>
            <a:r>
              <a:rPr lang="en-US" altLang="zh-TW" sz="2400" dirty="0">
                <a:cs typeface="Arial" panose="020B0604020202020204" pitchFamily="34" charset="0"/>
              </a:rPr>
              <a:t>, we can find the separation plane </a:t>
            </a:r>
            <a:r>
              <a:rPr lang="en-US" altLang="zh-TW" sz="2400" b="1" dirty="0">
                <a:cs typeface="Arial" panose="020B0604020202020204" pitchFamily="34" charset="0"/>
              </a:rPr>
              <a:t>w</a:t>
            </a:r>
            <a:r>
              <a:rPr lang="en-US" altLang="zh-TW" sz="2400" dirty="0">
                <a:cs typeface="Arial" panose="020B0604020202020204" pitchFamily="34" charset="0"/>
              </a:rPr>
              <a:t> </a:t>
            </a:r>
            <a:r>
              <a:rPr lang="en-US" altLang="zh-TW" sz="2400" dirty="0"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sz="2400" b="1" dirty="0" err="1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>
                <a:cs typeface="Arial" panose="020B0604020202020204" pitchFamily="34" charset="0"/>
              </a:rPr>
              <a:t>s</a:t>
            </a:r>
            <a:r>
              <a:rPr lang="en-US" altLang="zh-TW" sz="2400" dirty="0" err="1">
                <a:cs typeface="Arial" panose="020B0604020202020204" pitchFamily="34" charset="0"/>
              </a:rPr>
              <a:t>+b</a:t>
            </a:r>
            <a:r>
              <a:rPr lang="en-US" altLang="zh-TW" sz="2400" dirty="0">
                <a:cs typeface="Arial" panose="020B0604020202020204" pitchFamily="34" charset="0"/>
              </a:rPr>
              <a:t>=0.</a:t>
            </a:r>
          </a:p>
          <a:p>
            <a:pPr eaLnBrk="1" hangingPunct="1"/>
            <a:r>
              <a:rPr lang="en-US" altLang="zh-TW" sz="2400" dirty="0">
                <a:cs typeface="Arial" panose="020B0604020202020204" pitchFamily="34" charset="0"/>
              </a:rPr>
              <a:t>We can also find the two supporting planes </a:t>
            </a:r>
            <a:r>
              <a:rPr lang="en-US" altLang="zh-TW" sz="2400" b="1" dirty="0" err="1">
                <a:cs typeface="Arial" panose="020B0604020202020204" pitchFamily="34" charset="0"/>
              </a:rPr>
              <a:t>w</a:t>
            </a:r>
            <a:r>
              <a:rPr lang="en-US" altLang="zh-TW" sz="2400" b="1" dirty="0" err="1"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sz="2400" b="1" dirty="0" err="1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>
                <a:cs typeface="Arial" panose="020B0604020202020204" pitchFamily="34" charset="0"/>
              </a:rPr>
              <a:t>c</a:t>
            </a:r>
            <a:r>
              <a:rPr lang="en-US" altLang="zh-TW" sz="2400" dirty="0" err="1">
                <a:cs typeface="Arial" panose="020B0604020202020204" pitchFamily="34" charset="0"/>
              </a:rPr>
              <a:t>+b</a:t>
            </a:r>
            <a:r>
              <a:rPr lang="en-US" altLang="zh-TW" sz="2400" dirty="0">
                <a:cs typeface="Arial" panose="020B0604020202020204" pitchFamily="34" charset="0"/>
              </a:rPr>
              <a:t>=k (away from origin ) and </a:t>
            </a:r>
            <a:r>
              <a:rPr lang="en-US" altLang="zh-TW" sz="2400" b="1" dirty="0" err="1">
                <a:cs typeface="Arial" panose="020B0604020202020204" pitchFamily="34" charset="0"/>
              </a:rPr>
              <a:t>w</a:t>
            </a:r>
            <a:r>
              <a:rPr lang="en-US" altLang="zh-TW" sz="2400" b="1" dirty="0" err="1"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sz="2400" b="1" dirty="0" err="1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>
                <a:cs typeface="Arial" panose="020B0604020202020204" pitchFamily="34" charset="0"/>
              </a:rPr>
              <a:t>c</a:t>
            </a:r>
            <a:r>
              <a:rPr lang="en-US" altLang="zh-TW" sz="2400" dirty="0" err="1">
                <a:cs typeface="Arial" panose="020B0604020202020204" pitchFamily="34" charset="0"/>
              </a:rPr>
              <a:t>+b</a:t>
            </a:r>
            <a:r>
              <a:rPr lang="en-US" altLang="zh-TW" sz="2400" dirty="0">
                <a:cs typeface="Arial" panose="020B0604020202020204" pitchFamily="34" charset="0"/>
              </a:rPr>
              <a:t>=-k (closer to the origin)</a:t>
            </a:r>
          </a:p>
          <a:p>
            <a:pPr eaLnBrk="1" hangingPunct="1"/>
            <a:r>
              <a:rPr lang="en-US" altLang="zh-TW" sz="2400" dirty="0"/>
              <a:t>Adjust </a:t>
            </a:r>
            <a:r>
              <a:rPr lang="en-US" altLang="zh-TW" sz="2400" b="1" dirty="0"/>
              <a:t>w</a:t>
            </a:r>
            <a:r>
              <a:rPr lang="zh-TW" altLang="en-US" sz="2400" dirty="0"/>
              <a:t> </a:t>
            </a:r>
            <a:r>
              <a:rPr lang="en-US" altLang="zh-TW" sz="2400" dirty="0"/>
              <a:t>and b such that</a:t>
            </a:r>
            <a:r>
              <a:rPr lang="zh-TW" altLang="en-US" sz="2400" dirty="0"/>
              <a:t> </a:t>
            </a:r>
          </a:p>
          <a:p>
            <a:pPr eaLnBrk="1" hangingPunct="1"/>
            <a:endParaRPr lang="zh-TW" altLang="en-US" sz="2400" dirty="0"/>
          </a:p>
          <a:p>
            <a:pPr eaLnBrk="1" hangingPunct="1"/>
            <a:endParaRPr lang="zh-TW" altLang="en-US" sz="2400" dirty="0"/>
          </a:p>
          <a:p>
            <a:pPr eaLnBrk="1" hangingPunct="1"/>
            <a:r>
              <a:rPr lang="en-US" altLang="zh-TW" sz="2400" dirty="0"/>
              <a:t>w</a:t>
            </a:r>
            <a:r>
              <a:rPr lang="en-US" altLang="zh-TW" sz="2400" dirty="0">
                <a:sym typeface="Symbol" panose="05050102010706020507" pitchFamily="18" charset="2"/>
              </a:rPr>
              <a:t></a:t>
            </a:r>
            <a:r>
              <a:rPr lang="en-US" altLang="zh-TW" sz="2400" dirty="0">
                <a:cs typeface="Arial" panose="020B0604020202020204" pitchFamily="34" charset="0"/>
              </a:rPr>
              <a:t>(</a:t>
            </a:r>
            <a:r>
              <a:rPr lang="en-US" altLang="zh-TW" sz="2400" b="1" dirty="0">
                <a:cs typeface="Arial" panose="020B0604020202020204" pitchFamily="34" charset="0"/>
              </a:rPr>
              <a:t>x</a:t>
            </a:r>
            <a:r>
              <a:rPr lang="en-US" altLang="zh-TW" sz="2400" baseline="-25000" dirty="0">
                <a:cs typeface="Arial" panose="020B0604020202020204" pitchFamily="34" charset="0"/>
              </a:rPr>
              <a:t>1</a:t>
            </a:r>
            <a:r>
              <a:rPr lang="en-US" altLang="zh-TW" sz="2400" dirty="0">
                <a:cs typeface="Arial" panose="020B0604020202020204" pitchFamily="34" charset="0"/>
              </a:rPr>
              <a:t>-</a:t>
            </a:r>
            <a:r>
              <a:rPr lang="en-US" altLang="zh-TW" sz="2400" b="1" dirty="0">
                <a:cs typeface="Arial" panose="020B0604020202020204" pitchFamily="34" charset="0"/>
              </a:rPr>
              <a:t>x</a:t>
            </a:r>
            <a:r>
              <a:rPr lang="en-US" altLang="zh-TW" sz="2400" baseline="-25000" dirty="0">
                <a:cs typeface="Arial" panose="020B0604020202020204" pitchFamily="34" charset="0"/>
              </a:rPr>
              <a:t>2</a:t>
            </a:r>
            <a:r>
              <a:rPr lang="en-US" altLang="zh-TW" sz="2400" dirty="0">
                <a:cs typeface="Arial" panose="020B0604020202020204" pitchFamily="34" charset="0"/>
              </a:rPr>
              <a:t>)=2</a:t>
            </a:r>
          </a:p>
          <a:p>
            <a:pPr eaLnBrk="1" hangingPunct="1"/>
            <a:r>
              <a:rPr lang="en-US" altLang="zh-TW" sz="2400" dirty="0">
                <a:cs typeface="Arial" panose="020B0604020202020204" pitchFamily="34" charset="0"/>
              </a:rPr>
              <a:t>||w||*d=2</a:t>
            </a:r>
          </a:p>
          <a:p>
            <a:pPr eaLnBrk="1" hangingPunct="1"/>
            <a:r>
              <a:rPr lang="en-US" altLang="zh-TW" sz="2400" dirty="0">
                <a:latin typeface="Lucida Sans Unicode" panose="020B0602030504020204" pitchFamily="34" charset="0"/>
                <a:cs typeface="Lucida Sans Unicode" panose="020B0602030504020204" pitchFamily="34" charset="0"/>
                <a:sym typeface="Wingdings" panose="05000000000000000000" pitchFamily="2" charset="2"/>
              </a:rPr>
              <a:t></a:t>
            </a:r>
            <a:endParaRPr lang="en-US" altLang="zh-TW" sz="2400" dirty="0"/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05476" y="3429000"/>
          <a:ext cx="22145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091880" imgH="457200" progId="Equation.DSMT4">
                  <p:embed/>
                </p:oleObj>
              </mc:Choice>
              <mc:Fallback>
                <p:oleObj name="Equation" r:id="rId3" imgW="1091880" imgH="457200" progId="Equation.DSMT4">
                  <p:embed/>
                  <p:pic>
                    <p:nvPicPr>
                      <p:cNvPr id="10242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6" y="3429000"/>
                        <a:ext cx="2214563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00376" y="5472114"/>
          <a:ext cx="9191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622030" imgH="418918" progId="Equation.DSMT4">
                  <p:embed/>
                </p:oleObj>
              </mc:Choice>
              <mc:Fallback>
                <p:oleObj name="Equation" r:id="rId5" imgW="622030" imgH="418918" progId="Equation.DSMT4">
                  <p:embed/>
                  <p:pic>
                    <p:nvPicPr>
                      <p:cNvPr id="10243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5472114"/>
                        <a:ext cx="919163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9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Support Vector Machines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Find f(x) which maximize:</a:t>
            </a:r>
          </a:p>
          <a:p>
            <a:pPr eaLnBrk="1" hangingPunct="1"/>
            <a:endParaRPr lang="en-US" altLang="zh-TW" dirty="0" smtClean="0"/>
          </a:p>
          <a:p>
            <a:pPr marL="457200" lvl="1" indent="0" eaLnBrk="1" hangingPunct="1">
              <a:buNone/>
            </a:pPr>
            <a:r>
              <a:rPr lang="en-US" altLang="zh-TW" dirty="0" smtClean="0"/>
              <a:t>Which is equivalent to find f(x) that minimize:</a:t>
            </a:r>
          </a:p>
          <a:p>
            <a:pPr eaLnBrk="1" hangingPunct="1"/>
            <a:endParaRPr lang="en-US" altLang="zh-TW" dirty="0" smtClean="0"/>
          </a:p>
          <a:p>
            <a:pPr marL="457200" lvl="1" indent="0" eaLnBrk="1" hangingPunct="1">
              <a:buNone/>
            </a:pPr>
            <a:r>
              <a:rPr lang="en-US" altLang="zh-TW" dirty="0" smtClean="0"/>
              <a:t>    subjected to the following constraints: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 It is a constrained optimization problem</a:t>
            </a:r>
          </a:p>
          <a:p>
            <a:pPr lvl="3" eaLnBrk="1" hangingPunct="1"/>
            <a:r>
              <a:rPr lang="en-US" altLang="zh-TW" dirty="0" smtClean="0"/>
              <a:t>Numerical approaches to solve it (e.g., quadratic programming)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/>
          </p:nvPr>
        </p:nvGraphicFramePr>
        <p:xfrm>
          <a:off x="6592889" y="1015863"/>
          <a:ext cx="23717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040948" imgH="418918" progId="Equation.DSMT4">
                  <p:embed/>
                </p:oleObj>
              </mc:Choice>
              <mc:Fallback>
                <p:oleObj name="Equation" r:id="rId3" imgW="1040948" imgH="418918" progId="Equation.DSMT4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9" y="1015863"/>
                        <a:ext cx="2371725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>
            <p:extLst/>
          </p:nvPr>
        </p:nvGraphicFramePr>
        <p:xfrm>
          <a:off x="3392489" y="3892550"/>
          <a:ext cx="55721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方程式" r:id="rId5" imgW="2171520" imgH="482400" progId="Equation.3">
                  <p:embed/>
                </p:oleObj>
              </mc:Choice>
              <mc:Fallback>
                <p:oleObj name="方程式" r:id="rId5" imgW="2171520" imgH="482400" progId="Equation.3">
                  <p:embed/>
                  <p:pic>
                    <p:nvPicPr>
                      <p:cNvPr id="112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9" y="3892550"/>
                        <a:ext cx="5572125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>
            <p:extLst/>
          </p:nvPr>
        </p:nvGraphicFramePr>
        <p:xfrm>
          <a:off x="7680176" y="2479676"/>
          <a:ext cx="19367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850531" imgH="418918" progId="Equation.DSMT4">
                  <p:embed/>
                </p:oleObj>
              </mc:Choice>
              <mc:Fallback>
                <p:oleObj name="Equation" r:id="rId7" imgW="850531" imgH="418918" progId="Equation.DSMT4">
                  <p:embed/>
                  <p:pic>
                    <p:nvPicPr>
                      <p:cNvPr id="1126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176" y="2479676"/>
                        <a:ext cx="193675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4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35163" y="1196976"/>
            <a:ext cx="5097462" cy="5127625"/>
          </a:xfrm>
        </p:spPr>
        <p:txBody>
          <a:bodyPr/>
          <a:lstStyle/>
          <a:p>
            <a:pPr eaLnBrk="1" hangingPunct="1"/>
            <a:r>
              <a:rPr lang="en-US" altLang="zh-TW" sz="2400"/>
              <a:t>Min f(w)=</a:t>
            </a:r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Subject to </a:t>
            </a:r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Change to </a:t>
            </a:r>
          </a:p>
          <a:p>
            <a:pPr eaLnBrk="1" hangingPunct="1"/>
            <a:r>
              <a:rPr lang="en-US" altLang="zh-TW" sz="2400"/>
              <a:t>Min f(w)=</a:t>
            </a:r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Subject to </a:t>
            </a:r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08439" y="981075"/>
          <a:ext cx="74453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342751" imgH="418918" progId="Equation.DSMT4">
                  <p:embed/>
                </p:oleObj>
              </mc:Choice>
              <mc:Fallback>
                <p:oleObj name="Equation" r:id="rId3" imgW="342751" imgH="418918" progId="Equation.DSMT4">
                  <p:embed/>
                  <p:pic>
                    <p:nvPicPr>
                      <p:cNvPr id="1229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981075"/>
                        <a:ext cx="744537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43176" y="2705100"/>
          <a:ext cx="72691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3848040" imgH="228600" progId="Equation.DSMT4">
                  <p:embed/>
                </p:oleObj>
              </mc:Choice>
              <mc:Fallback>
                <p:oleObj name="Equation" r:id="rId5" imgW="3848040" imgH="228600" progId="Equation.DSMT4">
                  <p:embed/>
                  <p:pic>
                    <p:nvPicPr>
                      <p:cNvPr id="12291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6" y="2705100"/>
                        <a:ext cx="72691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0"/>
          <p:cNvGraphicFramePr>
            <a:graphicFrameLocks noChangeAspect="1"/>
          </p:cNvGraphicFramePr>
          <p:nvPr>
            <p:extLst/>
          </p:nvPr>
        </p:nvGraphicFramePr>
        <p:xfrm>
          <a:off x="3965575" y="4813300"/>
          <a:ext cx="47815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2197080" imgH="228600" progId="Equation.DSMT4">
                  <p:embed/>
                </p:oleObj>
              </mc:Choice>
              <mc:Fallback>
                <p:oleObj name="Equation" r:id="rId7" imgW="2197080" imgH="228600" progId="Equation.DSMT4">
                  <p:embed/>
                  <p:pic>
                    <p:nvPicPr>
                      <p:cNvPr id="1229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4813300"/>
                        <a:ext cx="47815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8"/>
          <p:cNvGraphicFramePr>
            <a:graphicFrameLocks noChangeAspect="1"/>
          </p:cNvGraphicFramePr>
          <p:nvPr/>
        </p:nvGraphicFramePr>
        <p:xfrm>
          <a:off x="4008439" y="3789364"/>
          <a:ext cx="57467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方程式" r:id="rId9" imgW="279279" imgH="444307" progId="Equation.3">
                  <p:embed/>
                </p:oleObj>
              </mc:Choice>
              <mc:Fallback>
                <p:oleObj name="方程式" r:id="rId9" imgW="279279" imgH="444307" progId="Equation.3">
                  <p:embed/>
                  <p:pic>
                    <p:nvPicPr>
                      <p:cNvPr id="1229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3789364"/>
                        <a:ext cx="574675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3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 smtClean="0"/>
              <a:t>Support Vector Machine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05000" y="5943600"/>
            <a:ext cx="85344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/>
              <a:t>Find a linear hyperplane (decision boundary) that will separate the data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886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7432040" imgH="7017225" progId="Visio.Drawing.11">
                  <p:embed/>
                </p:oleObj>
              </mc:Choice>
              <mc:Fallback>
                <p:oleObj name="Visio" r:id="rId3" imgW="7432040" imgH="7017225" progId="Visio.Drawing.11">
                  <p:embed/>
                  <p:pic>
                    <p:nvPicPr>
                      <p:cNvPr id="1026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27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 smtClean="0"/>
              <a:t>Support Vector Machine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05000" y="5943600"/>
            <a:ext cx="85344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/>
              <a:t>One Possible Solution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886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7432040" imgH="7017225" progId="Visio.Drawing.11">
                  <p:embed/>
                </p:oleObj>
              </mc:Choice>
              <mc:Fallback>
                <p:oleObj name="Visio" r:id="rId3" imgW="7432040" imgH="7017225" progId="Visio.Drawing.11">
                  <p:embed/>
                  <p:pic>
                    <p:nvPicPr>
                      <p:cNvPr id="205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1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 smtClean="0"/>
              <a:t>Support Vector Machine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05000" y="5943600"/>
            <a:ext cx="85344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/>
              <a:t>Another possible solution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886200" y="1189038"/>
          <a:ext cx="4876800" cy="460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7432040" imgH="7017225" progId="Visio.Drawing.11">
                  <p:embed/>
                </p:oleObj>
              </mc:Choice>
              <mc:Fallback>
                <p:oleObj name="Visio" r:id="rId3" imgW="7432040" imgH="7017225" progId="Visio.Drawing.11">
                  <p:embed/>
                  <p:pic>
                    <p:nvPicPr>
                      <p:cNvPr id="3074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189038"/>
                        <a:ext cx="4876800" cy="460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0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Support Vector Machines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05000" y="5943600"/>
            <a:ext cx="85344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/>
              <a:t>Other possible solutions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886200" y="1189038"/>
          <a:ext cx="4876800" cy="460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3" imgW="7432040" imgH="7017225" progId="Visio.Drawing.11">
                  <p:embed/>
                </p:oleObj>
              </mc:Choice>
              <mc:Fallback>
                <p:oleObj name="Visio" r:id="rId3" imgW="7432040" imgH="7017225" progId="Visio.Drawing.11">
                  <p:embed/>
                  <p:pic>
                    <p:nvPicPr>
                      <p:cNvPr id="4098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189038"/>
                        <a:ext cx="4876800" cy="460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4191000" y="28194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4191000" y="25908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4191000" y="2209800"/>
            <a:ext cx="4191000" cy="2209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191000" y="2667000"/>
            <a:ext cx="4191000" cy="1905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4191000" y="2438400"/>
            <a:ext cx="4191000" cy="1600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888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 smtClean="0"/>
              <a:t>Support Vector Machine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05000" y="5638800"/>
            <a:ext cx="85344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/>
              <a:t>Which one is better? B1 or B2?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/>
              <a:t>How do you define better?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886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3" imgW="7432040" imgH="7017225" progId="Visio.Drawing.11">
                  <p:embed/>
                </p:oleObj>
              </mc:Choice>
              <mc:Fallback>
                <p:oleObj name="Visio" r:id="rId3" imgW="7432040" imgH="7017225" progId="Visio.Drawing.11">
                  <p:embed/>
                  <p:pic>
                    <p:nvPicPr>
                      <p:cNvPr id="5122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22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/>
              <a:t>Support Vector Machines (big margin</a:t>
            </a:r>
            <a:r>
              <a:rPr lang="zh-TW" altLang="en-US" sz="2400" dirty="0"/>
              <a:t> </a:t>
            </a:r>
            <a:r>
              <a:rPr lang="en-US" altLang="zh-TW" sz="2400" dirty="0"/>
              <a:t>classifier)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05000" y="5943600"/>
            <a:ext cx="85344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/>
              <a:t>Find hyperplane </a:t>
            </a:r>
            <a:r>
              <a:rPr lang="en-US" altLang="zh-TW" sz="2000">
                <a:solidFill>
                  <a:srgbClr val="FF0000"/>
                </a:solidFill>
              </a:rPr>
              <a:t>maximizes</a:t>
            </a:r>
            <a:r>
              <a:rPr lang="en-US" altLang="zh-TW" sz="2000"/>
              <a:t> the margin =&gt; B1 is better than B2</a:t>
            </a: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941764" y="1195388"/>
          <a:ext cx="4765675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3" imgW="7523988" imgH="7261860" progId="Visio.Drawing.11">
                  <p:embed/>
                </p:oleObj>
              </mc:Choice>
              <mc:Fallback>
                <p:oleObj name="Visio" r:id="rId3" imgW="7523988" imgH="7261860" progId="Visio.Drawing.11">
                  <p:embed/>
                  <p:pic>
                    <p:nvPicPr>
                      <p:cNvPr id="6146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4" y="1195388"/>
                        <a:ext cx="4765675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78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 </a:t>
            </a:r>
            <a:r>
              <a:rPr lang="en-US" altLang="zh-TW" b="0" smtClean="0"/>
              <a:t>Where is the line relative to the origin?</a:t>
            </a:r>
            <a:endParaRPr lang="zh-TW" altLang="en-US" b="0" smtClean="0"/>
          </a:p>
        </p:txBody>
      </p:sp>
      <p:graphicFrame>
        <p:nvGraphicFramePr>
          <p:cNvPr id="7170" name="Object 25"/>
          <p:cNvGraphicFramePr>
            <a:graphicFrameLocks noGrp="1" noChangeAspect="1"/>
          </p:cNvGraphicFramePr>
          <p:nvPr>
            <p:ph sz="half" idx="1"/>
          </p:nvPr>
        </p:nvGraphicFramePr>
        <p:xfrm>
          <a:off x="3575050" y="5734050"/>
          <a:ext cx="431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79400" imgH="419100" progId="Equation.DSMT4">
                  <p:embed/>
                </p:oleObj>
              </mc:Choice>
              <mc:Fallback>
                <p:oleObj name="Equation" r:id="rId3" imgW="279400" imgH="419100" progId="Equation.DSMT4">
                  <p:embed/>
                  <p:pic>
                    <p:nvPicPr>
                      <p:cNvPr id="7170" name="Object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5734050"/>
                        <a:ext cx="4318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Line 5"/>
          <p:cNvSpPr>
            <a:spLocks noChangeShapeType="1"/>
          </p:cNvSpPr>
          <p:nvPr/>
        </p:nvSpPr>
        <p:spPr bwMode="auto">
          <a:xfrm>
            <a:off x="3935413" y="1916114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82" name="Line 6"/>
          <p:cNvSpPr>
            <a:spLocks noChangeShapeType="1"/>
          </p:cNvSpPr>
          <p:nvPr/>
        </p:nvSpPr>
        <p:spPr bwMode="auto">
          <a:xfrm>
            <a:off x="3935414" y="4724400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83" name="Line 7"/>
          <p:cNvSpPr>
            <a:spLocks noChangeShapeType="1"/>
          </p:cNvSpPr>
          <p:nvPr/>
        </p:nvSpPr>
        <p:spPr bwMode="auto">
          <a:xfrm>
            <a:off x="3503613" y="2276475"/>
            <a:ext cx="3097212" cy="280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84" name="Line 8"/>
          <p:cNvSpPr>
            <a:spLocks noChangeShapeType="1"/>
          </p:cNvSpPr>
          <p:nvPr/>
        </p:nvSpPr>
        <p:spPr bwMode="auto">
          <a:xfrm flipV="1">
            <a:off x="3935413" y="4149726"/>
            <a:ext cx="4318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85" name="Line 9"/>
          <p:cNvSpPr>
            <a:spLocks noChangeShapeType="1"/>
          </p:cNvSpPr>
          <p:nvPr/>
        </p:nvSpPr>
        <p:spPr bwMode="auto">
          <a:xfrm flipV="1">
            <a:off x="3935413" y="3068638"/>
            <a:ext cx="43180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86" name="Line 10"/>
          <p:cNvSpPr>
            <a:spLocks noChangeShapeType="1"/>
          </p:cNvSpPr>
          <p:nvPr/>
        </p:nvSpPr>
        <p:spPr bwMode="auto">
          <a:xfrm flipV="1">
            <a:off x="3935413" y="3463926"/>
            <a:ext cx="836612" cy="1260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187" name="Text Box 11"/>
          <p:cNvSpPr txBox="1">
            <a:spLocks noChangeArrowheads="1"/>
          </p:cNvSpPr>
          <p:nvPr/>
        </p:nvSpPr>
        <p:spPr bwMode="auto">
          <a:xfrm>
            <a:off x="7299325" y="452913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000000"/>
                </a:solidFill>
              </a:rPr>
              <a:t>X1</a:t>
            </a:r>
          </a:p>
        </p:txBody>
      </p:sp>
      <p:sp>
        <p:nvSpPr>
          <p:cNvPr id="7188" name="Text Box 12"/>
          <p:cNvSpPr txBox="1">
            <a:spLocks noChangeArrowheads="1"/>
          </p:cNvSpPr>
          <p:nvPr/>
        </p:nvSpPr>
        <p:spPr bwMode="auto">
          <a:xfrm>
            <a:off x="3648075" y="1484313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000000"/>
                </a:solidFill>
              </a:rPr>
              <a:t>X2</a:t>
            </a:r>
          </a:p>
        </p:txBody>
      </p:sp>
      <p:sp>
        <p:nvSpPr>
          <p:cNvPr id="7189" name="Freeform 13"/>
          <p:cNvSpPr>
            <a:spLocks/>
          </p:cNvSpPr>
          <p:nvPr/>
        </p:nvSpPr>
        <p:spPr bwMode="auto">
          <a:xfrm>
            <a:off x="4008439" y="4425950"/>
            <a:ext cx="142875" cy="82550"/>
          </a:xfrm>
          <a:custGeom>
            <a:avLst/>
            <a:gdLst>
              <a:gd name="T0" fmla="*/ 0 w 90"/>
              <a:gd name="T1" fmla="*/ 2147483647 h 52"/>
              <a:gd name="T2" fmla="*/ 2147483647 w 90"/>
              <a:gd name="T3" fmla="*/ 2147483647 h 52"/>
              <a:gd name="T4" fmla="*/ 2147483647 w 90"/>
              <a:gd name="T5" fmla="*/ 2147483647 h 52"/>
              <a:gd name="T6" fmla="*/ 0 60000 65536"/>
              <a:gd name="T7" fmla="*/ 0 60000 65536"/>
              <a:gd name="T8" fmla="*/ 0 60000 65536"/>
              <a:gd name="T9" fmla="*/ 0 w 90"/>
              <a:gd name="T10" fmla="*/ 0 h 52"/>
              <a:gd name="T11" fmla="*/ 90 w 90"/>
              <a:gd name="T12" fmla="*/ 52 h 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" h="52">
                <a:moveTo>
                  <a:pt x="0" y="7"/>
                </a:moveTo>
                <a:cubicBezTo>
                  <a:pt x="15" y="3"/>
                  <a:pt x="30" y="0"/>
                  <a:pt x="45" y="7"/>
                </a:cubicBezTo>
                <a:cubicBezTo>
                  <a:pt x="60" y="14"/>
                  <a:pt x="83" y="45"/>
                  <a:pt x="90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7171" name="Object 14"/>
          <p:cNvGraphicFramePr>
            <a:graphicFrameLocks noChangeAspect="1"/>
          </p:cNvGraphicFramePr>
          <p:nvPr/>
        </p:nvGraphicFramePr>
        <p:xfrm>
          <a:off x="4151313" y="4221163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39579" imgH="177646" progId="Equation.DSMT4">
                  <p:embed/>
                </p:oleObj>
              </mc:Choice>
              <mc:Fallback>
                <p:oleObj name="Equation" r:id="rId5" imgW="139579" imgH="177646" progId="Equation.DSMT4">
                  <p:embed/>
                  <p:pic>
                    <p:nvPicPr>
                      <p:cNvPr id="717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4221163"/>
                        <a:ext cx="139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6"/>
          <p:cNvGraphicFramePr>
            <a:graphicFrameLocks noChangeAspect="1"/>
          </p:cNvGraphicFramePr>
          <p:nvPr/>
        </p:nvGraphicFramePr>
        <p:xfrm>
          <a:off x="4295775" y="2565401"/>
          <a:ext cx="3381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26725" imgH="177415" progId="Equation.DSMT4">
                  <p:embed/>
                </p:oleObj>
              </mc:Choice>
              <mc:Fallback>
                <p:oleObj name="Equation" r:id="rId7" imgW="126725" imgH="177415" progId="Equation.DSMT4">
                  <p:embed/>
                  <p:pic>
                    <p:nvPicPr>
                      <p:cNvPr id="717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2565401"/>
                        <a:ext cx="33813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7"/>
          <p:cNvGraphicFramePr>
            <a:graphicFrameLocks noChangeAspect="1"/>
          </p:cNvGraphicFramePr>
          <p:nvPr/>
        </p:nvGraphicFramePr>
        <p:xfrm>
          <a:off x="4395789" y="4149726"/>
          <a:ext cx="3762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152202" imgH="177569" progId="Equation.DSMT4">
                  <p:embed/>
                </p:oleObj>
              </mc:Choice>
              <mc:Fallback>
                <p:oleObj name="Equation" r:id="rId9" imgW="152202" imgH="177569" progId="Equation.DSMT4">
                  <p:embed/>
                  <p:pic>
                    <p:nvPicPr>
                      <p:cNvPr id="71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789" y="4149726"/>
                        <a:ext cx="37623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8"/>
          <p:cNvGraphicFramePr>
            <a:graphicFrameLocks noChangeAspect="1"/>
          </p:cNvGraphicFramePr>
          <p:nvPr/>
        </p:nvGraphicFramePr>
        <p:xfrm>
          <a:off x="6383338" y="2060575"/>
          <a:ext cx="20891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799753" imgH="177723" progId="Equation.DSMT4">
                  <p:embed/>
                </p:oleObj>
              </mc:Choice>
              <mc:Fallback>
                <p:oleObj name="Equation" r:id="rId11" imgW="799753" imgH="177723" progId="Equation.DSMT4">
                  <p:embed/>
                  <p:pic>
                    <p:nvPicPr>
                      <p:cNvPr id="717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2060575"/>
                        <a:ext cx="20891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9"/>
          <p:cNvGraphicFramePr>
            <a:graphicFrameLocks noChangeAspect="1"/>
          </p:cNvGraphicFramePr>
          <p:nvPr>
            <p:extLst/>
          </p:nvPr>
        </p:nvGraphicFramePr>
        <p:xfrm>
          <a:off x="6239669" y="2565401"/>
          <a:ext cx="23034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1384300" imgH="635000" progId="Equation.DSMT4">
                  <p:embed/>
                </p:oleObj>
              </mc:Choice>
              <mc:Fallback>
                <p:oleObj name="Equation" r:id="rId13" imgW="1384300" imgH="635000" progId="Equation.DSMT4">
                  <p:embed/>
                  <p:pic>
                    <p:nvPicPr>
                      <p:cNvPr id="717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669" y="2565401"/>
                        <a:ext cx="2303462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20"/>
          <p:cNvGraphicFramePr>
            <a:graphicFrameLocks noChangeAspect="1"/>
          </p:cNvGraphicFramePr>
          <p:nvPr/>
        </p:nvGraphicFramePr>
        <p:xfrm>
          <a:off x="4800600" y="3860800"/>
          <a:ext cx="47148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5" imgW="279400" imgH="419100" progId="Equation.DSMT4">
                  <p:embed/>
                </p:oleObj>
              </mc:Choice>
              <mc:Fallback>
                <p:oleObj name="Equation" r:id="rId15" imgW="279400" imgH="419100" progId="Equation.DSMT4">
                  <p:embed/>
                  <p:pic>
                    <p:nvPicPr>
                      <p:cNvPr id="71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60800"/>
                        <a:ext cx="471488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2619375" y="5395913"/>
            <a:ext cx="201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>
                <a:solidFill>
                  <a:srgbClr val="000000"/>
                </a:solidFill>
              </a:rPr>
              <a:t>此條線為由原點沿</a:t>
            </a:r>
            <a:endParaRPr lang="en-US" altLang="zh-TW">
              <a:solidFill>
                <a:srgbClr val="000000"/>
              </a:solidFill>
            </a:endParaRPr>
          </a:p>
        </p:txBody>
      </p:sp>
      <p:graphicFrame>
        <p:nvGraphicFramePr>
          <p:cNvPr id="7177" name="Object 23"/>
          <p:cNvGraphicFramePr>
            <a:graphicFrameLocks noChangeAspect="1"/>
          </p:cNvGraphicFramePr>
          <p:nvPr/>
        </p:nvGraphicFramePr>
        <p:xfrm>
          <a:off x="4583114" y="5373688"/>
          <a:ext cx="3381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7" imgW="152202" imgH="177569" progId="Equation.DSMT4">
                  <p:embed/>
                </p:oleObj>
              </mc:Choice>
              <mc:Fallback>
                <p:oleObj name="Equation" r:id="rId17" imgW="152202" imgH="177569" progId="Equation.DSMT4">
                  <p:embed/>
                  <p:pic>
                    <p:nvPicPr>
                      <p:cNvPr id="717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4" y="5373688"/>
                        <a:ext cx="33813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1" name="Text Box 24"/>
          <p:cNvSpPr txBox="1">
            <a:spLocks noChangeArrowheads="1"/>
          </p:cNvSpPr>
          <p:nvPr/>
        </p:nvSpPr>
        <p:spPr bwMode="auto">
          <a:xfrm>
            <a:off x="2690813" y="57562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>
                <a:solidFill>
                  <a:srgbClr val="000000"/>
                </a:solidFill>
              </a:rPr>
              <a:t>方向走</a:t>
            </a:r>
          </a:p>
        </p:txBody>
      </p:sp>
      <p:sp>
        <p:nvSpPr>
          <p:cNvPr id="7192" name="Text Box 28"/>
          <p:cNvSpPr txBox="1">
            <a:spLocks noChangeArrowheads="1"/>
          </p:cNvSpPr>
          <p:nvPr/>
        </p:nvSpPr>
        <p:spPr bwMode="auto">
          <a:xfrm>
            <a:off x="3987800" y="5753101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>
                <a:solidFill>
                  <a:srgbClr val="000000"/>
                </a:solidFill>
              </a:rPr>
              <a:t>與      垂直的線</a:t>
            </a:r>
          </a:p>
        </p:txBody>
      </p:sp>
      <p:graphicFrame>
        <p:nvGraphicFramePr>
          <p:cNvPr id="7178" name="Object 29"/>
          <p:cNvGraphicFramePr>
            <a:graphicFrameLocks noGrp="1" noChangeAspect="1"/>
          </p:cNvGraphicFramePr>
          <p:nvPr>
            <p:ph sz="half" idx="2"/>
          </p:nvPr>
        </p:nvGraphicFramePr>
        <p:xfrm>
          <a:off x="4295776" y="5734050"/>
          <a:ext cx="3984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19" imgW="152202" imgH="177569" progId="Equation.DSMT4">
                  <p:embed/>
                </p:oleObj>
              </mc:Choice>
              <mc:Fallback>
                <p:oleObj name="Equation" r:id="rId19" imgW="152202" imgH="177569" progId="Equation.DSMT4">
                  <p:embed/>
                  <p:pic>
                    <p:nvPicPr>
                      <p:cNvPr id="7178" name="Object 2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5734050"/>
                        <a:ext cx="398463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文字方塊 23"/>
          <p:cNvSpPr txBox="1">
            <a:spLocks noChangeArrowheads="1"/>
          </p:cNvSpPr>
          <p:nvPr/>
        </p:nvSpPr>
        <p:spPr bwMode="auto">
          <a:xfrm>
            <a:off x="6248401" y="5373688"/>
            <a:ext cx="459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000000"/>
                </a:solidFill>
              </a:rPr>
              <a:t>Going from the origin along the </a:t>
            </a:r>
            <a:r>
              <a:rPr lang="en-US" altLang="zh-TW" b="1">
                <a:solidFill>
                  <a:srgbClr val="000000"/>
                </a:solidFill>
              </a:rPr>
              <a:t>w</a:t>
            </a:r>
            <a:r>
              <a:rPr lang="en-US" altLang="zh-TW">
                <a:solidFill>
                  <a:srgbClr val="000000"/>
                </a:solidFill>
              </a:rPr>
              <a:t> direction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000000"/>
                </a:solidFill>
              </a:rPr>
              <a:t>for –b/|</a:t>
            </a:r>
            <a:r>
              <a:rPr lang="en-US" altLang="zh-TW" b="1">
                <a:solidFill>
                  <a:srgbClr val="000000"/>
                </a:solidFill>
              </a:rPr>
              <a:t>w</a:t>
            </a:r>
            <a:r>
              <a:rPr lang="en-US" altLang="zh-TW">
                <a:solidFill>
                  <a:srgbClr val="000000"/>
                </a:solidFill>
              </a:rPr>
              <a:t>| distance; </a:t>
            </a:r>
            <a:r>
              <a:rPr lang="en-US" altLang="zh-TW" b="1">
                <a:solidFill>
                  <a:srgbClr val="000000"/>
                </a:solidFill>
              </a:rPr>
              <a:t>w</a:t>
            </a:r>
            <a:r>
              <a:rPr lang="en-US" altLang="zh-TW">
                <a:solidFill>
                  <a:srgbClr val="000000"/>
                </a:solidFill>
              </a:rPr>
              <a:t> is a normal vector 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000000"/>
                </a:solidFill>
              </a:rPr>
              <a:t>the line.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000000"/>
                </a:solidFill>
              </a:rPr>
              <a:t> </a:t>
            </a: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7194" name="文字方塊 24"/>
          <p:cNvSpPr txBox="1">
            <a:spLocks noChangeArrowheads="1"/>
          </p:cNvSpPr>
          <p:nvPr/>
        </p:nvSpPr>
        <p:spPr bwMode="auto">
          <a:xfrm>
            <a:off x="6311900" y="1484314"/>
            <a:ext cx="46730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sym typeface="Wingdings 2" panose="05020102010507070707" pitchFamily="18" charset="2"/>
              </a:rPr>
              <a:t>“</a:t>
            </a:r>
            <a:r>
              <a:rPr lang="en-US" altLang="zh-TW" dirty="0">
                <a:solidFill>
                  <a:srgbClr val="000000"/>
                </a:solidFill>
                <a:sym typeface="Symbol" panose="05050102010706020507" pitchFamily="18" charset="2"/>
              </a:rPr>
              <a:t></a:t>
            </a:r>
            <a:r>
              <a:rPr lang="en-US" altLang="zh-TW" dirty="0">
                <a:solidFill>
                  <a:srgbClr val="000000"/>
                </a:solidFill>
                <a:sym typeface="Wingdings 2" panose="05020102010507070707" pitchFamily="18" charset="2"/>
              </a:rPr>
              <a:t>” </a:t>
            </a:r>
            <a:r>
              <a:rPr lang="en-US" altLang="zh-TW" dirty="0">
                <a:solidFill>
                  <a:srgbClr val="000000"/>
                </a:solidFill>
                <a:sym typeface="Wingdings 2" panose="05020102010507070707" pitchFamily="18" charset="2"/>
              </a:rPr>
              <a:t>is the inner product operation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>
                <a:solidFill>
                  <a:srgbClr val="000000"/>
                </a:solidFill>
                <a:sym typeface="Wingdings 2" panose="05020102010507070707" pitchFamily="18" charset="2"/>
              </a:rPr>
              <a:t>x</a:t>
            </a:r>
            <a:r>
              <a:rPr lang="en-US" altLang="zh-TW" dirty="0">
                <a:solidFill>
                  <a:srgbClr val="000000"/>
                </a:solidFill>
                <a:sym typeface="Wingdings 2" panose="05020102010507070707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  <a:sym typeface="Wingdings 2" panose="05020102010507070707" pitchFamily="18" charset="2"/>
              </a:rPr>
              <a:t>is the position vector of a point on the line.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35163" y="1196752"/>
            <a:ext cx="8337301" cy="512784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x1+x2 =2</a:t>
            </a:r>
            <a:r>
              <a:rPr lang="en-US" altLang="zh-TW" dirty="0" smtClean="0">
                <a:sym typeface="Symbol" panose="05050102010706020507" pitchFamily="18" charset="2"/>
              </a:rPr>
              <a:t> (1, 1)  (x1, x2) = 2</a:t>
            </a:r>
          </a:p>
          <a:p>
            <a:pPr marL="0" indent="0">
              <a:buNone/>
            </a:pPr>
            <a:r>
              <a:rPr lang="en-US" altLang="zh-TW" dirty="0" smtClean="0">
                <a:sym typeface="Symbol" panose="05050102010706020507" pitchFamily="18" charset="2"/>
              </a:rPr>
              <a:t>W= (1, 1)  normal vector, x=(x1, x2) is a point on the line.</a:t>
            </a:r>
            <a:endParaRPr lang="en-US" altLang="zh-TW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935438" y="2923730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935439" y="5732016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503638" y="3284091"/>
            <a:ext cx="3097212" cy="280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3935438" y="5157341"/>
            <a:ext cx="493712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935438" y="4076254"/>
            <a:ext cx="43180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935438" y="4630291"/>
            <a:ext cx="1008434" cy="1101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299350" y="5536754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000000"/>
                </a:solidFill>
              </a:rPr>
              <a:t>X1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648100" y="2491929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000000"/>
                </a:solidFill>
              </a:rPr>
              <a:t>X2</a:t>
            </a: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4008464" y="5433566"/>
            <a:ext cx="142875" cy="82550"/>
          </a:xfrm>
          <a:custGeom>
            <a:avLst/>
            <a:gdLst>
              <a:gd name="T0" fmla="*/ 0 w 90"/>
              <a:gd name="T1" fmla="*/ 2147483647 h 52"/>
              <a:gd name="T2" fmla="*/ 2147483647 w 90"/>
              <a:gd name="T3" fmla="*/ 2147483647 h 52"/>
              <a:gd name="T4" fmla="*/ 2147483647 w 90"/>
              <a:gd name="T5" fmla="*/ 2147483647 h 52"/>
              <a:gd name="T6" fmla="*/ 0 60000 65536"/>
              <a:gd name="T7" fmla="*/ 0 60000 65536"/>
              <a:gd name="T8" fmla="*/ 0 60000 65536"/>
              <a:gd name="T9" fmla="*/ 0 w 90"/>
              <a:gd name="T10" fmla="*/ 0 h 52"/>
              <a:gd name="T11" fmla="*/ 90 w 90"/>
              <a:gd name="T12" fmla="*/ 52 h 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" h="52">
                <a:moveTo>
                  <a:pt x="0" y="7"/>
                </a:moveTo>
                <a:cubicBezTo>
                  <a:pt x="15" y="3"/>
                  <a:pt x="30" y="0"/>
                  <a:pt x="45" y="7"/>
                </a:cubicBezTo>
                <a:cubicBezTo>
                  <a:pt x="60" y="14"/>
                  <a:pt x="83" y="45"/>
                  <a:pt x="90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4151338" y="5228779"/>
          <a:ext cx="2159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39579" imgH="177646" progId="Equation.DSMT4">
                  <p:embed/>
                </p:oleObj>
              </mc:Choice>
              <mc:Fallback>
                <p:oleObj name="Equation" r:id="rId3" imgW="139579" imgH="177646" progId="Equation.DSMT4">
                  <p:embed/>
                  <p:pic>
                    <p:nvPicPr>
                      <p:cNvPr id="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38" y="5228779"/>
                        <a:ext cx="215900" cy="177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4295800" y="3573017"/>
          <a:ext cx="3381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26725" imgH="177415" progId="Equation.DSMT4">
                  <p:embed/>
                </p:oleObj>
              </mc:Choice>
              <mc:Fallback>
                <p:oleObj name="Equation" r:id="rId5" imgW="126725" imgH="177415" progId="Equation.DSMT4">
                  <p:embed/>
                  <p:pic>
                    <p:nvPicPr>
                      <p:cNvPr id="1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0" y="3573017"/>
                        <a:ext cx="33813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/>
        </p:nvGraphicFramePr>
        <p:xfrm>
          <a:off x="4395814" y="5157342"/>
          <a:ext cx="3762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52202" imgH="177569" progId="Equation.DSMT4">
                  <p:embed/>
                </p:oleObj>
              </mc:Choice>
              <mc:Fallback>
                <p:oleObj name="Equation" r:id="rId7" imgW="152202" imgH="177569" progId="Equation.DSMT4">
                  <p:embed/>
                  <p:pic>
                    <p:nvPicPr>
                      <p:cNvPr id="1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814" y="5157342"/>
                        <a:ext cx="37623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/>
        </p:nvGraphicFramePr>
        <p:xfrm>
          <a:off x="6383363" y="3068191"/>
          <a:ext cx="20891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799753" imgH="177723" progId="Equation.DSMT4">
                  <p:embed/>
                </p:oleObj>
              </mc:Choice>
              <mc:Fallback>
                <p:oleObj name="Equation" r:id="rId9" imgW="799753" imgH="177723" progId="Equation.DSMT4">
                  <p:embed/>
                  <p:pic>
                    <p:nvPicPr>
                      <p:cNvPr id="1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63" y="3068191"/>
                        <a:ext cx="20891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9"/>
          <p:cNvGraphicFramePr>
            <a:graphicFrameLocks noChangeAspect="1"/>
          </p:cNvGraphicFramePr>
          <p:nvPr>
            <p:extLst/>
          </p:nvPr>
        </p:nvGraphicFramePr>
        <p:xfrm>
          <a:off x="6239694" y="3573017"/>
          <a:ext cx="23034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1384300" imgH="635000" progId="Equation.DSMT4">
                  <p:embed/>
                </p:oleObj>
              </mc:Choice>
              <mc:Fallback>
                <p:oleObj name="Equation" r:id="rId11" imgW="1384300" imgH="635000" progId="Equation.DSMT4">
                  <p:embed/>
                  <p:pic>
                    <p:nvPicPr>
                      <p:cNvPr id="1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694" y="3573017"/>
                        <a:ext cx="2303462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0"/>
          <p:cNvGraphicFramePr>
            <a:graphicFrameLocks noChangeAspect="1"/>
          </p:cNvGraphicFramePr>
          <p:nvPr/>
        </p:nvGraphicFramePr>
        <p:xfrm>
          <a:off x="4800625" y="4868416"/>
          <a:ext cx="47148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3" imgW="279400" imgH="419100" progId="Equation.DSMT4">
                  <p:embed/>
                </p:oleObj>
              </mc:Choice>
              <mc:Fallback>
                <p:oleObj name="Equation" r:id="rId13" imgW="279400" imgH="419100" progId="Equation.DSMT4">
                  <p:embed/>
                  <p:pic>
                    <p:nvPicPr>
                      <p:cNvPr id="19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25" y="4868416"/>
                        <a:ext cx="471488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494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寬螢幕</PresentationFormat>
  <Paragraphs>88</Paragraphs>
  <Slides>16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16</vt:i4>
      </vt:variant>
    </vt:vector>
  </HeadingPairs>
  <TitlesOfParts>
    <vt:vector size="33" baseType="lpstr">
      <vt:lpstr>Monotype Sorts</vt:lpstr>
      <vt:lpstr>SymbolPS</vt:lpstr>
      <vt:lpstr>新細明體</vt:lpstr>
      <vt:lpstr>Arial</vt:lpstr>
      <vt:lpstr>Calibri</vt:lpstr>
      <vt:lpstr>Calibri Light</vt:lpstr>
      <vt:lpstr>Lucida Sans Unicode</vt:lpstr>
      <vt:lpstr>Symbol</vt:lpstr>
      <vt:lpstr>Tahoma</vt:lpstr>
      <vt:lpstr>Times New Roman</vt:lpstr>
      <vt:lpstr>Wingdings</vt:lpstr>
      <vt:lpstr>Wingdings 2</vt:lpstr>
      <vt:lpstr>Office 佈景主題</vt:lpstr>
      <vt:lpstr>LC.BRev.FY97</vt:lpstr>
      <vt:lpstr>Visio</vt:lpstr>
      <vt:lpstr>Equation</vt:lpstr>
      <vt:lpstr>方程式</vt:lpstr>
      <vt:lpstr>Support Vector Machine (SVM,支持向量機)</vt:lpstr>
      <vt:lpstr>Support Vector Machine</vt:lpstr>
      <vt:lpstr>Support Vector Machine</vt:lpstr>
      <vt:lpstr>Support Vector Machine</vt:lpstr>
      <vt:lpstr>Support Vector Machines</vt:lpstr>
      <vt:lpstr>Support Vector Machine</vt:lpstr>
      <vt:lpstr>Support Vector Machines (big margin classifier)</vt:lpstr>
      <vt:lpstr> Where is the line relative to the origin?</vt:lpstr>
      <vt:lpstr>PowerPoint 簡報</vt:lpstr>
      <vt:lpstr>Support Vector Machines</vt:lpstr>
      <vt:lpstr>PowerPoint 簡報</vt:lpstr>
      <vt:lpstr>PowerPoint 簡報</vt:lpstr>
      <vt:lpstr>Some derivation</vt:lpstr>
      <vt:lpstr>PowerPoint 簡報</vt:lpstr>
      <vt:lpstr>Support Vector Machines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 (SVM,支持向量機)</dc:title>
  <dc:creator>USER</dc:creator>
  <cp:lastModifiedBy>USER</cp:lastModifiedBy>
  <cp:revision>1</cp:revision>
  <dcterms:created xsi:type="dcterms:W3CDTF">2021-06-05T07:13:54Z</dcterms:created>
  <dcterms:modified xsi:type="dcterms:W3CDTF">2021-06-05T07:14:23Z</dcterms:modified>
</cp:coreProperties>
</file>