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8"/>
  </p:notesMasterIdLst>
  <p:sldIdLst>
    <p:sldId id="256" r:id="rId2"/>
    <p:sldId id="268" r:id="rId3"/>
    <p:sldId id="257" r:id="rId4"/>
    <p:sldId id="269" r:id="rId5"/>
    <p:sldId id="283" r:id="rId6"/>
    <p:sldId id="284" r:id="rId7"/>
    <p:sldId id="294" r:id="rId8"/>
    <p:sldId id="299" r:id="rId9"/>
    <p:sldId id="287" r:id="rId10"/>
    <p:sldId id="273" r:id="rId11"/>
    <p:sldId id="274" r:id="rId12"/>
    <p:sldId id="271" r:id="rId13"/>
    <p:sldId id="316" r:id="rId14"/>
    <p:sldId id="272" r:id="rId15"/>
    <p:sldId id="339" r:id="rId16"/>
    <p:sldId id="340" r:id="rId17"/>
    <p:sldId id="341" r:id="rId18"/>
    <p:sldId id="321" r:id="rId19"/>
    <p:sldId id="323" r:id="rId20"/>
    <p:sldId id="342" r:id="rId21"/>
    <p:sldId id="276" r:id="rId22"/>
    <p:sldId id="277" r:id="rId23"/>
    <p:sldId id="304" r:id="rId24"/>
    <p:sldId id="305" r:id="rId25"/>
    <p:sldId id="312" r:id="rId26"/>
    <p:sldId id="306" r:id="rId27"/>
    <p:sldId id="313" r:id="rId28"/>
    <p:sldId id="307" r:id="rId29"/>
    <p:sldId id="258" r:id="rId30"/>
    <p:sldId id="325" r:id="rId31"/>
    <p:sldId id="326" r:id="rId32"/>
    <p:sldId id="327" r:id="rId33"/>
    <p:sldId id="328" r:id="rId34"/>
    <p:sldId id="329" r:id="rId35"/>
    <p:sldId id="330" r:id="rId36"/>
    <p:sldId id="331" r:id="rId37"/>
    <p:sldId id="332" r:id="rId38"/>
    <p:sldId id="333" r:id="rId39"/>
    <p:sldId id="311" r:id="rId40"/>
    <p:sldId id="334" r:id="rId41"/>
    <p:sldId id="335" r:id="rId42"/>
    <p:sldId id="336" r:id="rId43"/>
    <p:sldId id="337" r:id="rId44"/>
    <p:sldId id="338" r:id="rId45"/>
    <p:sldId id="278" r:id="rId46"/>
    <p:sldId id="279" r:id="rId47"/>
    <p:sldId id="317" r:id="rId48"/>
    <p:sldId id="314" r:id="rId49"/>
    <p:sldId id="345" r:id="rId50"/>
    <p:sldId id="346" r:id="rId51"/>
    <p:sldId id="347" r:id="rId52"/>
    <p:sldId id="348" r:id="rId53"/>
    <p:sldId id="280" r:id="rId54"/>
    <p:sldId id="281" r:id="rId55"/>
    <p:sldId id="315" r:id="rId56"/>
    <p:sldId id="282" r:id="rId57"/>
  </p:sldIdLst>
  <p:sldSz cx="18288000" cy="10287000"/>
  <p:notesSz cx="6858000" cy="9144000"/>
  <p:embeddedFontLst>
    <p:embeddedFont>
      <p:font typeface="Montserrat Classic" panose="02020500000000000000" charset="0"/>
      <p:regular r:id="rId59"/>
    </p:embeddedFont>
    <p:embeddedFont>
      <p:font typeface="Segoe UI Black" panose="020B0A02040204020203" pitchFamily="34" charset="0"/>
      <p:bold r:id="rId60"/>
      <p:boldItalic r:id="rId6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577"/>
    <a:srgbClr val="EB5D5F"/>
    <a:srgbClr val="4F81BD"/>
    <a:srgbClr val="4965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24FEAB-9E93-4337-BDC9-08EBA539676B}" v="30" dt="2024-05-08T01:21:15.780"/>
    <p1510:client id="{A36981A4-3D9E-4D85-83FC-492140EAD672}" v="961" dt="2024-05-07T14:19:53.354"/>
    <p1510:client id="{E7D47E7C-069B-4B95-9320-98828F751F41}" v="1518" dt="2024-05-08T14:02:08.1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2" d="100"/>
          <a:sy n="52" d="100"/>
        </p:scale>
        <p:origin x="850" y="-2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AA7312-8D95-4A3E-A340-D83313568709}" type="datetimeFigureOut">
              <a:rPr lang="zh-TW" altLang="en-US" smtClean="0"/>
              <a:t>2024/5/14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93B1F4-9871-4E70-B7F8-8520EFDF458B}" type="slidenum">
              <a:rPr lang="zh-TW" altLang="en-US" smtClean="0"/>
              <a:t>‹#›</a:t>
            </a:fld>
            <a:endParaRPr lang="zh-TW" altLang="en-US"/>
          </a:p>
        </p:txBody>
      </p:sp>
    </p:spTree>
    <p:extLst>
      <p:ext uri="{BB962C8B-B14F-4D97-AF65-F5344CB8AC3E}">
        <p14:creationId xmlns:p14="http://schemas.microsoft.com/office/powerpoint/2010/main" val="52478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1</a:t>
            </a:fld>
            <a:endParaRPr lang="zh-TW" altLang="en-US"/>
          </a:p>
        </p:txBody>
      </p:sp>
    </p:spTree>
    <p:extLst>
      <p:ext uri="{BB962C8B-B14F-4D97-AF65-F5344CB8AC3E}">
        <p14:creationId xmlns:p14="http://schemas.microsoft.com/office/powerpoint/2010/main" val="1061686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218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807714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316475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330610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33061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74636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628843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499330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5367200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107300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2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回顧了相關文獻</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3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解釋了潛在機制的理論背景</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4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描述了機構細節和我們的實驗設計</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5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介紹了我們的實證策略和分析結果</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6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提供了設計選擇能力以提高市場績效的指南</a:t>
            </a:r>
            <a:endPar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第</a:t>
            </a:r>
            <a:r>
              <a:rPr lang="en-US"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7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節</a:t>
            </a:r>
            <a:r>
              <a:rPr lang="zh-TW" altLang="en-US"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  </a:t>
            </a:r>
            <a:r>
              <a:rPr lang="zh-TW" altLang="zh-TW" sz="1800" kern="100">
                <a:solidFill>
                  <a:srgbClr val="000000"/>
                </a:solidFill>
                <a:effectLst/>
                <a:highlight>
                  <a:srgbClr val="D9D9D9"/>
                </a:highlight>
                <a:latin typeface="Aptos" panose="020B0004020202020204" pitchFamily="34" charset="0"/>
                <a:ea typeface="華康儷宋 Std W3" panose="02020300000000000000" pitchFamily="18" charset="-120"/>
                <a:cs typeface="Times New Roman" panose="02020603050405020304" pitchFamily="18" charset="0"/>
              </a:rPr>
              <a:t>總結了本文的內容，包括我們工作的管理意義和未來研究的方向。</a:t>
            </a:r>
            <a:endParaRPr lang="zh-TW" altLang="zh-TW" sz="1800" kern="100">
              <a:effectLst/>
              <a:latin typeface="Aptos" panose="020B0004020202020204" pitchFamily="34" charset="0"/>
              <a:ea typeface="新細明體" panose="02020500000000000000" pitchFamily="18" charset="-120"/>
              <a:cs typeface="Times New Roman" panose="02020603050405020304" pitchFamily="18" charset="0"/>
            </a:endParaRPr>
          </a:p>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2</a:t>
            </a:fld>
            <a:endParaRPr lang="zh-TW" altLang="en-US"/>
          </a:p>
        </p:txBody>
      </p:sp>
    </p:spTree>
    <p:extLst>
      <p:ext uri="{BB962C8B-B14F-4D97-AF65-F5344CB8AC3E}">
        <p14:creationId xmlns:p14="http://schemas.microsoft.com/office/powerpoint/2010/main" val="23879897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37843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83505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120378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988186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224833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3994769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4429640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293848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991825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3296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3</a:t>
            </a:fld>
            <a:endParaRPr lang="zh-TW" altLang="en-US"/>
          </a:p>
        </p:txBody>
      </p:sp>
    </p:spTree>
    <p:extLst>
      <p:ext uri="{BB962C8B-B14F-4D97-AF65-F5344CB8AC3E}">
        <p14:creationId xmlns:p14="http://schemas.microsoft.com/office/powerpoint/2010/main" val="18294798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097866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0991609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6626637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554479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9999042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55167859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63075039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843124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42767520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2082075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025218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2082020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728663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4393B1F4-9871-4E70-B7F8-8520EFDF458B}" type="slidenum">
              <a:rPr lang="zh-TW" altLang="en-US" smtClean="0"/>
              <a:t>45</a:t>
            </a:fld>
            <a:endParaRPr lang="zh-TW" altLang="en-US"/>
          </a:p>
        </p:txBody>
      </p:sp>
    </p:spTree>
    <p:extLst>
      <p:ext uri="{BB962C8B-B14F-4D97-AF65-F5344CB8AC3E}">
        <p14:creationId xmlns:p14="http://schemas.microsoft.com/office/powerpoint/2010/main" val="286153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240613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1560255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4562937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9456293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29807684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68575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832658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01660268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6175410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308297749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335079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9332541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5073657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1020862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393B1F4-9871-4E70-B7F8-8520EFDF458B}" type="slidenum">
              <a:rPr kumimoji="0" lang="zh-TW" altLang="en-US" sz="1200" b="0" i="0" u="none" strike="noStrike" kern="1200" cap="none" spc="0" normalizeH="0" baseline="0" noProof="0" smtClean="0">
                <a:ln>
                  <a:noFill/>
                </a:ln>
                <a:solidFill>
                  <a:prstClr val="black"/>
                </a:solidFill>
                <a:effectLst/>
                <a:uLnTx/>
                <a:uFillTx/>
                <a:latin typeface="Aptos" panose="02110004020202020204"/>
                <a:ea typeface="新細明體" panose="02020500000000000000" pitchFamily="18" charset="-120"/>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TW" altLang="en-US" sz="1200" b="0" i="0" u="none" strike="noStrike" kern="1200" cap="none" spc="0" normalizeH="0" baseline="0" noProof="0">
              <a:ln>
                <a:noFill/>
              </a:ln>
              <a:solidFill>
                <a:prstClr val="black"/>
              </a:solidFill>
              <a:effectLst/>
              <a:uLnTx/>
              <a:uFillTx/>
              <a:latin typeface="Aptos" panose="02110004020202020204"/>
              <a:ea typeface="新細明體" panose="02020500000000000000" pitchFamily="18" charset="-120"/>
              <a:cs typeface="+mn-cs"/>
            </a:endParaRPr>
          </a:p>
        </p:txBody>
      </p:sp>
    </p:spTree>
    <p:extLst>
      <p:ext uri="{BB962C8B-B14F-4D97-AF65-F5344CB8AC3E}">
        <p14:creationId xmlns:p14="http://schemas.microsoft.com/office/powerpoint/2010/main" val="28989983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4474AE6-6AF1-4EC2-A96B-8ADFB69D0177}" type="datetime1">
              <a:rPr lang="en-US" altLang="zh-TW"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A7E4AA4-88FC-43F8-A588-9D6924DE1F2B}" type="datetime1">
              <a:rPr lang="en-US" altLang="zh-TW"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6FD6E8-A3C8-4FA8-95C1-4E6A48D74839}" type="datetime1">
              <a:rPr lang="en-US" altLang="zh-TW"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2797E6-F2FC-428A-A0B3-22D2E19458F3}" type="datetime1">
              <a:rPr lang="en-US" altLang="zh-TW"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9DA5F5-4A3E-4027-AD11-CE613024101A}" type="datetime1">
              <a:rPr lang="en-US" altLang="zh-TW"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95FCDC-8FD4-4376-89AB-9628E4ACF670}" type="datetime1">
              <a:rPr lang="en-US" altLang="zh-TW"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E3CA33-2A75-4923-9274-E2A26AF6A29C}" type="datetime1">
              <a:rPr lang="en-US" altLang="zh-TW" smtClean="0"/>
              <a:t>5/14/2024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C0A3B9-F4ED-4BAB-8F58-7CD5BF453C52}" type="datetime1">
              <a:rPr lang="en-US" altLang="zh-TW" smtClean="0"/>
              <a:t>5/14/2024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A6B07D-31C2-495A-8E22-AFC76D834988}" type="datetime1">
              <a:rPr lang="en-US" altLang="zh-TW" smtClean="0"/>
              <a:t>5/14/2024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sz="2800">
                <a:solidFill>
                  <a:schemeClr val="bg1"/>
                </a:solidFill>
                <a:latin typeface="Segoe UI Black" panose="020B0A02040204020203" pitchFamily="34" charset="0"/>
                <a:cs typeface="Aharoni" panose="02010803020104030203" pitchFamily="2" charset="-79"/>
              </a:defRPr>
            </a:lvl1pPr>
          </a:lstStyle>
          <a:p>
            <a:fld id="{B6F15528-21DE-4FAA-801E-634DDDAF4B2B}" type="slidenum">
              <a:rPr lang="en-US" smtClean="0">
                <a:ea typeface="Segoe UI Black" panose="020B0A02040204020203" pitchFamily="34" charset="0"/>
              </a:rPr>
              <a:pPr/>
              <a:t>‹#›</a:t>
            </a:fld>
            <a:endParaRPr lang="en-US">
              <a:ea typeface="Segoe UI Black" panose="020B0A02040204020203"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8A9D19-53FC-44DC-92EB-CBCC04DC1426}" type="datetime1">
              <a:rPr lang="en-US" altLang="zh-TW"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29FE347-9BB2-404C-8390-CB9C8D3892D8}" type="datetime1">
              <a:rPr lang="en-US" altLang="zh-TW" smtClean="0"/>
              <a:t>5/14/2024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CE37D-F339-4D08-B3C5-A03966CB015A}" type="datetime1">
              <a:rPr lang="en-US" altLang="zh-TW" smtClean="0"/>
              <a:t>5/14/2024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925800" y="9639300"/>
            <a:ext cx="2133600" cy="365125"/>
          </a:xfrm>
          <a:prstGeom prst="rect">
            <a:avLst/>
          </a:prstGeom>
        </p:spPr>
        <p:txBody>
          <a:bodyPr vert="horz" lIns="91440" tIns="45720" rIns="91440" bIns="45720" rtlCol="0" anchor="ctr"/>
          <a:lstStyle>
            <a:lvl1pPr algn="r">
              <a:defRPr sz="20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gif"/><Relationship Id="rId3" Type="http://schemas.openxmlformats.org/officeDocument/2006/relationships/image" Target="../media/image1.png"/><Relationship Id="rId7" Type="http://schemas.openxmlformats.org/officeDocument/2006/relationships/image" Target="../media/image5.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gif"/><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7.xml"/><Relationship Id="rId5" Type="http://schemas.openxmlformats.org/officeDocument/2006/relationships/image" Target="../media/image21.gif"/><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3.sv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23.sv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3.sv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8.gif"/><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svg"/></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5.sv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5.svg"/></Relationships>
</file>

<file path=ppt/slides/_rels/slide2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3.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svg"/></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29.svg"/></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4.xml"/><Relationship Id="rId1" Type="http://schemas.openxmlformats.org/officeDocument/2006/relationships/slideLayout" Target="../slideLayouts/slideLayout7.xml"/><Relationship Id="rId5" Type="http://schemas.openxmlformats.org/officeDocument/2006/relationships/image" Target="../media/image32.png"/><Relationship Id="rId4" Type="http://schemas.openxmlformats.org/officeDocument/2006/relationships/image" Target="../media/image29.sv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29.sv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29.sv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9.svg"/></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29.svg"/></Relationships>
</file>

<file path=ppt/slides/_rels/slide45.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37.svg"/><Relationship Id="rId4" Type="http://schemas.openxmlformats.org/officeDocument/2006/relationships/image" Target="../media/image36.png"/></Relationships>
</file>

<file path=ppt/slides/_rels/slide4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7.svg"/></Relationships>
</file>

<file path=ppt/slides/_rels/slide4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5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5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37.svg"/></Relationships>
</file>

<file path=ppt/slides/_rels/slide53.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gif"/></Relationships>
</file>

<file path=ppt/slides/_rels/slide5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1.xml"/><Relationship Id="rId1" Type="http://schemas.openxmlformats.org/officeDocument/2006/relationships/slideLayout" Target="../slideLayouts/slideLayout7.xml"/><Relationship Id="rId4" Type="http://schemas.openxmlformats.org/officeDocument/2006/relationships/image" Target="../media/image40.svg"/></Relationships>
</file>

<file path=ppt/slides/_rels/slide5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2.xml"/><Relationship Id="rId1" Type="http://schemas.openxmlformats.org/officeDocument/2006/relationships/slideLayout" Target="../slideLayouts/slideLayout7.xml"/><Relationship Id="rId5" Type="http://schemas.openxmlformats.org/officeDocument/2006/relationships/image" Target="../media/image44.gif"/><Relationship Id="rId4" Type="http://schemas.openxmlformats.org/officeDocument/2006/relationships/image" Target="../media/image43.sv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9.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0.sv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2" name="Freeform 2"/>
          <p:cNvSpPr/>
          <p:nvPr/>
        </p:nvSpPr>
        <p:spPr>
          <a:xfrm>
            <a:off x="14275719" y="1720545"/>
            <a:ext cx="2412081" cy="7537755"/>
          </a:xfrm>
          <a:custGeom>
            <a:avLst/>
            <a:gdLst/>
            <a:ahLst/>
            <a:cxnLst/>
            <a:rect l="l" t="t" r="r" b="b"/>
            <a:pathLst>
              <a:path w="2412081" h="7537755">
                <a:moveTo>
                  <a:pt x="0" y="0"/>
                </a:moveTo>
                <a:lnTo>
                  <a:pt x="2412082" y="0"/>
                </a:lnTo>
                <a:lnTo>
                  <a:pt x="2412082"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3" name="Picture 3"/>
          <p:cNvPicPr>
            <a:picLocks noChangeAspect="1"/>
          </p:cNvPicPr>
          <p:nvPr/>
        </p:nvPicPr>
        <p:blipFill>
          <a:blip r:embed="rId5"/>
          <a:srcRect/>
          <a:stretch>
            <a:fillRect/>
          </a:stretch>
        </p:blipFill>
        <p:spPr>
          <a:xfrm>
            <a:off x="1028700" y="3417000"/>
            <a:ext cx="3580110" cy="4144845"/>
          </a:xfrm>
          <a:prstGeom prst="rect">
            <a:avLst/>
          </a:prstGeom>
        </p:spPr>
      </p:pic>
      <p:sp>
        <p:nvSpPr>
          <p:cNvPr id="4" name="Freeform 4"/>
          <p:cNvSpPr/>
          <p:nvPr/>
        </p:nvSpPr>
        <p:spPr>
          <a:xfrm>
            <a:off x="1739558" y="1562100"/>
            <a:ext cx="2316146" cy="753775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a:p>
        </p:txBody>
      </p:sp>
      <p:pic>
        <p:nvPicPr>
          <p:cNvPr id="5" name="Picture 5"/>
          <p:cNvPicPr>
            <a:picLocks noChangeAspect="1"/>
          </p:cNvPicPr>
          <p:nvPr/>
        </p:nvPicPr>
        <p:blipFill>
          <a:blip r:embed="rId8"/>
          <a:srcRect/>
          <a:stretch>
            <a:fillRect/>
          </a:stretch>
        </p:blipFill>
        <p:spPr>
          <a:xfrm>
            <a:off x="16133329" y="1195540"/>
            <a:ext cx="1125971" cy="1170448"/>
          </a:xfrm>
          <a:prstGeom prst="rect">
            <a:avLst/>
          </a:prstGeom>
        </p:spPr>
      </p:pic>
      <p:sp>
        <p:nvSpPr>
          <p:cNvPr id="6" name="AutoShape 6"/>
          <p:cNvSpPr/>
          <p:nvPr/>
        </p:nvSpPr>
        <p:spPr>
          <a:xfrm>
            <a:off x="6066078" y="7176875"/>
            <a:ext cx="6155842" cy="1395625"/>
          </a:xfrm>
          <a:prstGeom prst="rect">
            <a:avLst/>
          </a:prstGeom>
          <a:solidFill>
            <a:srgbClr val="EB5D5F"/>
          </a:solidFill>
        </p:spPr>
        <p:txBody>
          <a:bodyPr/>
          <a:lstStyle/>
          <a:p>
            <a:endParaRPr lang="zh-TW" altLang="en-US"/>
          </a:p>
        </p:txBody>
      </p:sp>
      <p:sp>
        <p:nvSpPr>
          <p:cNvPr id="7" name="TextBox 7"/>
          <p:cNvSpPr txBox="1"/>
          <p:nvPr/>
        </p:nvSpPr>
        <p:spPr>
          <a:xfrm>
            <a:off x="4435431" y="2236874"/>
            <a:ext cx="9417138" cy="2954655"/>
          </a:xfrm>
          <a:prstGeom prst="rect">
            <a:avLst/>
          </a:prstGeom>
        </p:spPr>
        <p:txBody>
          <a:bodyPr wrap="square" lIns="0" tIns="0" rIns="0" bIns="0" rtlCol="0" anchor="t">
            <a:spAutoFit/>
          </a:bodyPr>
          <a:lstStyle/>
          <a:p>
            <a:pPr marL="0" lvl="0" indent="0" algn="ctr"/>
            <a:r>
              <a:rPr lang="en-US" altLang="zh-TW" sz="4800">
                <a:solidFill>
                  <a:schemeClr val="bg1"/>
                </a:solidFill>
                <a:latin typeface="華康儷宋 Std W5" panose="02020500000000000000" pitchFamily="18" charset="-120"/>
                <a:ea typeface="華康儷宋 Std W5" panose="02020500000000000000" pitchFamily="18" charset="-120"/>
              </a:rPr>
              <a:t>The Secret to Finding a Match</a:t>
            </a:r>
            <a:r>
              <a:rPr lang="zh-TW" altLang="en-US" sz="4800">
                <a:solidFill>
                  <a:schemeClr val="bg1"/>
                </a:solidFill>
                <a:latin typeface="華康儷宋 Std W5" panose="02020500000000000000" pitchFamily="18" charset="-120"/>
                <a:ea typeface="華康儷宋 Std W5" panose="02020500000000000000" pitchFamily="18" charset="-120"/>
              </a:rPr>
              <a:t>：</a:t>
            </a:r>
            <a:r>
              <a:rPr lang="en-US" altLang="zh-TW" sz="4800">
                <a:solidFill>
                  <a:schemeClr val="bg1"/>
                </a:solidFill>
                <a:latin typeface="華康儷宋 Std W5" panose="02020500000000000000" pitchFamily="18" charset="-120"/>
                <a:ea typeface="華康儷宋 Std W5" panose="02020500000000000000" pitchFamily="18" charset="-120"/>
              </a:rPr>
              <a:t> A Field Experiment on Choice Capacity Design in an Online Dating Platform</a:t>
            </a:r>
          </a:p>
        </p:txBody>
      </p:sp>
      <p:sp>
        <p:nvSpPr>
          <p:cNvPr id="8" name="TextBox 8"/>
          <p:cNvSpPr txBox="1"/>
          <p:nvPr/>
        </p:nvSpPr>
        <p:spPr>
          <a:xfrm>
            <a:off x="5971347" y="6591300"/>
            <a:ext cx="6345305" cy="366832"/>
          </a:xfrm>
          <a:prstGeom prst="rect">
            <a:avLst/>
          </a:prstGeom>
        </p:spPr>
        <p:txBody>
          <a:bodyPr wrap="square" lIns="0" tIns="0" rIns="0" bIns="0" rtlCol="0" anchor="t">
            <a:spAutoFit/>
          </a:bodyPr>
          <a:lstStyle/>
          <a:p>
            <a:pPr marL="0" lvl="0" indent="0" algn="ctr">
              <a:lnSpc>
                <a:spcPts val="3359"/>
              </a:lnSpc>
            </a:pPr>
            <a:r>
              <a:rPr lang="en-US" sz="1600" u="none">
                <a:solidFill>
                  <a:srgbClr val="FFFFFF"/>
                </a:solidFill>
                <a:latin typeface="Montserrat Classic"/>
              </a:rPr>
              <a:t>Jaehwuen Jung,a Hyungsoo Lim,b Dongwon Lee,b Chul Kimc</a:t>
            </a:r>
          </a:p>
        </p:txBody>
      </p:sp>
      <p:sp>
        <p:nvSpPr>
          <p:cNvPr id="9" name="TextBox 8">
            <a:extLst>
              <a:ext uri="{FF2B5EF4-FFF2-40B4-BE49-F238E27FC236}">
                <a16:creationId xmlns:a16="http://schemas.microsoft.com/office/drawing/2014/main" id="{8E0B79DD-872A-AA33-3202-2D8EDAE064B4}"/>
              </a:ext>
            </a:extLst>
          </p:cNvPr>
          <p:cNvSpPr txBox="1"/>
          <p:nvPr/>
        </p:nvSpPr>
        <p:spPr>
          <a:xfrm>
            <a:off x="5699403" y="6115695"/>
            <a:ext cx="6889194" cy="492443"/>
          </a:xfrm>
          <a:prstGeom prst="rect">
            <a:avLst/>
          </a:prstGeom>
        </p:spPr>
        <p:txBody>
          <a:bodyPr wrap="square" lIns="0" tIns="0" rIns="0" bIns="0" rtlCol="0" anchor="t">
            <a:spAutoFit/>
          </a:bodyPr>
          <a:lstStyle/>
          <a:p>
            <a:pPr marL="0" lvl="0" indent="0" algn="ctr"/>
            <a:r>
              <a:rPr lang="en-US" sz="1600" u="none">
                <a:solidFill>
                  <a:srgbClr val="FFFFFF"/>
                </a:solidFill>
                <a:latin typeface="Montserrat Classic"/>
              </a:rPr>
              <a:t>INFORMATION SYSTEMS RESEARCH</a:t>
            </a:r>
          </a:p>
          <a:p>
            <a:pPr marL="0" lvl="0" indent="0" algn="ctr"/>
            <a:r>
              <a:rPr lang="en-US" sz="1600" u="none">
                <a:solidFill>
                  <a:srgbClr val="FFFFFF"/>
                </a:solidFill>
                <a:latin typeface="Montserrat Classic"/>
              </a:rPr>
              <a:t>Vol. 33, No. 4, December 2022, pp. 1248–1263</a:t>
            </a:r>
          </a:p>
        </p:txBody>
      </p:sp>
      <p:sp>
        <p:nvSpPr>
          <p:cNvPr id="10" name="TextBox 4">
            <a:extLst>
              <a:ext uri="{FF2B5EF4-FFF2-40B4-BE49-F238E27FC236}">
                <a16:creationId xmlns:a16="http://schemas.microsoft.com/office/drawing/2014/main" id="{1ABE57B9-C94F-C32C-9C30-4134A3CC0313}"/>
              </a:ext>
            </a:extLst>
          </p:cNvPr>
          <p:cNvSpPr txBox="1"/>
          <p:nvPr/>
        </p:nvSpPr>
        <p:spPr>
          <a:xfrm>
            <a:off x="7059052" y="7320689"/>
            <a:ext cx="4169894" cy="1107996"/>
          </a:xfrm>
          <a:prstGeom prst="rect">
            <a:avLst/>
          </a:prstGeom>
        </p:spPr>
        <p:txBody>
          <a:bodyPr wrap="square" lIns="0" tIns="0" rIns="0" bIns="0" rtlCol="0" anchor="t">
            <a:spAutoFit/>
          </a:bodyPr>
          <a:lstStyle/>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M11209201 </a:t>
            </a:r>
            <a:r>
              <a:rPr lang="en-US" sz="2400" spc="40" err="1">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莊椀晴</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M11209202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資管碩一</a:t>
            </a:r>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a:t>
            </a:r>
            <a:r>
              <a:rPr lang="zh-CN"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黃雅婄</a:t>
            </a:r>
          </a:p>
          <a:p>
            <a:r>
              <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M11209218</a:t>
            </a:r>
            <a:r>
              <a:rPr lang="zh-TW" alt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rPr>
              <a:t> 資管碩一 黃奕瑄</a:t>
            </a:r>
            <a:endParaRPr lang="en-US" sz="2400" spc="40">
              <a:solidFill>
                <a:srgbClr val="FFFFFF"/>
              </a:solidFill>
              <a:latin typeface="華康儷宋 Std W3" panose="02020300000000000000" pitchFamily="18" charset="-120"/>
              <a:ea typeface="華康儷宋 Std W3" panose="02020300000000000000" pitchFamily="18" charset="-120"/>
              <a:cs typeface="Yuppy TC" panose="020F0603040207020204" pitchFamily="34" charset="-120"/>
            </a:endParaRPr>
          </a:p>
        </p:txBody>
      </p:sp>
      <p:sp>
        <p:nvSpPr>
          <p:cNvPr id="12" name="文字方塊 11">
            <a:extLst>
              <a:ext uri="{FF2B5EF4-FFF2-40B4-BE49-F238E27FC236}">
                <a16:creationId xmlns:a16="http://schemas.microsoft.com/office/drawing/2014/main" id="{E5BC2FC5-7AFD-1084-3170-4568172B8F64}"/>
              </a:ext>
            </a:extLst>
          </p:cNvPr>
          <p:cNvSpPr txBox="1"/>
          <p:nvPr/>
        </p:nvSpPr>
        <p:spPr>
          <a:xfrm>
            <a:off x="3295004" y="5320725"/>
            <a:ext cx="11697990" cy="584775"/>
          </a:xfrm>
          <a:prstGeom prst="rect">
            <a:avLst/>
          </a:prstGeom>
          <a:noFill/>
        </p:spPr>
        <p:txBody>
          <a:bodyPr wrap="square">
            <a:spAutoFit/>
          </a:bodyPr>
          <a:lstStyle/>
          <a:p>
            <a:pPr marL="0" lvl="0" indent="0" algn="ctr"/>
            <a:r>
              <a:rPr lang="zh-TW" altLang="en-US" sz="3200" u="none">
                <a:solidFill>
                  <a:schemeClr val="bg1"/>
                </a:solidFill>
                <a:latin typeface="華康儷宋 Std W5" panose="02020500000000000000" pitchFamily="18" charset="-120"/>
                <a:ea typeface="華康儷宋 Std W5" panose="02020500000000000000" pitchFamily="18" charset="-120"/>
              </a:rPr>
              <a:t>尋找候選人的秘訣：</a:t>
            </a:r>
            <a:r>
              <a:rPr lang="zh-TW" altLang="en-US" sz="3200">
                <a:solidFill>
                  <a:schemeClr val="bg1"/>
                </a:solidFill>
                <a:latin typeface="華康儷宋 Std W5" panose="02020500000000000000" pitchFamily="18" charset="-120"/>
                <a:ea typeface="華康儷宋 Std W5" panose="02020500000000000000" pitchFamily="18" charset="-120"/>
              </a:rPr>
              <a:t>線上配對</a:t>
            </a:r>
            <a:r>
              <a:rPr lang="zh-TW" altLang="en-US" sz="3200" u="none">
                <a:solidFill>
                  <a:schemeClr val="bg1"/>
                </a:solidFill>
                <a:latin typeface="華康儷宋 Std W5" panose="02020500000000000000" pitchFamily="18" charset="-120"/>
                <a:ea typeface="華康儷宋 Std W5" panose="02020500000000000000" pitchFamily="18" charset="-120"/>
              </a:rPr>
              <a:t>平台選擇能力設計的現場實驗</a:t>
            </a:r>
            <a:endParaRPr lang="en-US" altLang="zh-TW" sz="3200" u="none">
              <a:solidFill>
                <a:schemeClr val="bg1"/>
              </a:solidFill>
              <a:latin typeface="華康儷宋 Std W5" panose="02020500000000000000" pitchFamily="18" charset="-120"/>
              <a:ea typeface="華康儷宋 Std W5" panose="02020500000000000000" pitchFamily="18"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828800" y="3375591"/>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02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文獻探討</a:t>
            </a:r>
            <a:endParaRPr kumimoji="0" 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Freeform 4">
            <a:extLst>
              <a:ext uri="{FF2B5EF4-FFF2-40B4-BE49-F238E27FC236}">
                <a16:creationId xmlns:a16="http://schemas.microsoft.com/office/drawing/2014/main" id="{220CC09D-20DE-C954-5306-AE66C7B6646C}"/>
              </a:ext>
            </a:extLst>
          </p:cNvPr>
          <p:cNvSpPr/>
          <p:nvPr/>
        </p:nvSpPr>
        <p:spPr>
          <a:xfrm>
            <a:off x="12496800" y="1950529"/>
            <a:ext cx="2861293" cy="77522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10" name="Picture 5">
            <a:extLst>
              <a:ext uri="{FF2B5EF4-FFF2-40B4-BE49-F238E27FC236}">
                <a16:creationId xmlns:a16="http://schemas.microsoft.com/office/drawing/2014/main" id="{8925233C-6298-B35B-750F-9C9694FF2E25}"/>
              </a:ext>
            </a:extLst>
          </p:cNvPr>
          <p:cNvPicPr>
            <a:picLocks noChangeAspect="1"/>
          </p:cNvPicPr>
          <p:nvPr/>
        </p:nvPicPr>
        <p:blipFill>
          <a:blip r:embed="rId5"/>
          <a:srcRect/>
          <a:stretch>
            <a:fillRect/>
          </a:stretch>
        </p:blipFill>
        <p:spPr>
          <a:xfrm rot="20245337">
            <a:off x="12734726" y="877730"/>
            <a:ext cx="1169805" cy="882033"/>
          </a:xfrm>
          <a:prstGeom prst="rect">
            <a:avLst/>
          </a:prstGeom>
        </p:spPr>
      </p:pic>
    </p:spTree>
    <p:extLst>
      <p:ext uri="{BB962C8B-B14F-4D97-AF65-F5344CB8AC3E}">
        <p14:creationId xmlns:p14="http://schemas.microsoft.com/office/powerpoint/2010/main" val="621814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D56D3E74-8C21-9F36-F9E0-BF9249BF249E}"/>
              </a:ext>
            </a:extLst>
          </p:cNvPr>
          <p:cNvSpPr/>
          <p:nvPr/>
        </p:nvSpPr>
        <p:spPr>
          <a:xfrm>
            <a:off x="762000" y="266700"/>
            <a:ext cx="1628492" cy="4412171"/>
          </a:xfrm>
          <a:custGeom>
            <a:avLst/>
            <a:gdLst/>
            <a:ahLst/>
            <a:cxnLst/>
            <a:rect l="l" t="t" r="r" b="b"/>
            <a:pathLst>
              <a:path w="2861293" h="7752271">
                <a:moveTo>
                  <a:pt x="0" y="0"/>
                </a:moveTo>
                <a:lnTo>
                  <a:pt x="2861293" y="0"/>
                </a:lnTo>
                <a:lnTo>
                  <a:pt x="2861293" y="7752271"/>
                </a:lnTo>
                <a:lnTo>
                  <a:pt x="0" y="77522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288645" y="65823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線上配對</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先前研究著重於探討新功能和管道對線上約會平臺的影響，如匿名查看潛在伴侶的個人資料、電話驗證的有效性等</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缺乏從跨邊和同邊網路的角度探討線上約會平臺的選擇能力設計的研究</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à"/>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本研究則通過探討性別在不同選擇能力下的選擇行為變化，加強了對這一主題的理解</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endParaRPr>
          </a:p>
          <a:p>
            <a:pPr marL="457200" marR="0" lvl="0" indent="-457200" defTabSz="914400" rtl="0" eaLnBrk="1" fontAlgn="auto" latinLnBrk="0" hangingPunct="1">
              <a:lnSpc>
                <a:spcPct val="150000"/>
              </a:lnSpc>
              <a:spcBef>
                <a:spcPts val="0"/>
              </a:spcBef>
              <a:spcAft>
                <a:spcPts val="0"/>
              </a:spcAft>
              <a:buClrTx/>
              <a:buSzTx/>
              <a:buFont typeface="Wingdings" panose="05000000000000000000" pitchFamily="2" charset="2"/>
              <a:buChar char="à"/>
              <a:tabLst/>
              <a:defRPr/>
            </a:pPr>
            <a:endPar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先前的文獻主要集中在探討匹配和排序模式以及性別差異</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lang="en-US" altLang="zh-TW" sz="3200">
                <a:solidFill>
                  <a:srgbClr val="FF0000"/>
                </a:solidFill>
                <a:latin typeface="華康儷宋 Std W5" panose="02020500000000000000" pitchFamily="18" charset="-120"/>
                <a:ea typeface="華康儷宋 Std W5" panose="02020500000000000000" pitchFamily="18" charset="-120"/>
                <a:sym typeface="Wingdings" panose="05000000000000000000" pitchFamily="2" charset="2"/>
              </a:rPr>
              <a:t></a:t>
            </a:r>
            <a:r>
              <a:rPr lang="zh-TW" altLang="en-US" sz="3200">
                <a:solidFill>
                  <a:srgbClr val="FF0000"/>
                </a:solidFill>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本研究則首次從雙邊市場角度研究了選擇能力和選擇行為</a:t>
            </a:r>
          </a:p>
        </p:txBody>
      </p:sp>
    </p:spTree>
    <p:extLst>
      <p:ext uri="{BB962C8B-B14F-4D97-AF65-F5344CB8AC3E}">
        <p14:creationId xmlns:p14="http://schemas.microsoft.com/office/powerpoint/2010/main" val="395013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7848600" y="3200400"/>
            <a:ext cx="8836555" cy="2954655"/>
          </a:xfrm>
          <a:prstGeom prst="rect">
            <a:avLst/>
          </a:prstGeom>
        </p:spPr>
        <p:txBody>
          <a:bodyPr lIns="0" tIns="0" rIns="0" bIns="0" rtlCol="0" anchor="t">
            <a:spAutoFit/>
          </a:bodyPr>
          <a:lstStyle/>
          <a:p>
            <a:pPr marL="0" marR="0" lvl="0" indent="0" algn="l" defTabSz="914400" rtl="0" eaLnBrk="1" fontAlgn="auto" latinLnBrk="0" hangingPunct="1">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03 </a:t>
            </a:r>
          </a:p>
          <a:p>
            <a:pPr marL="0" marR="0" lvl="0" indent="0" algn="l" defTabSz="914400" rtl="0" eaLnBrk="1" fontAlgn="auto" latinLnBrk="0" hangingPunct="1">
              <a:spcBef>
                <a:spcPts val="0"/>
              </a:spcBef>
              <a:spcAft>
                <a:spcPts val="0"/>
              </a:spcAft>
              <a:buClrTx/>
              <a:buSzTx/>
              <a:buFontTx/>
              <a:buNone/>
              <a:tabLst/>
              <a:defRPr/>
            </a:pP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96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Freeform 5">
            <a:extLst>
              <a:ext uri="{FF2B5EF4-FFF2-40B4-BE49-F238E27FC236}">
                <a16:creationId xmlns:a16="http://schemas.microsoft.com/office/drawing/2014/main" id="{5ACAF9E6-0142-D40E-3903-C1E5B9BF58A6}"/>
              </a:ext>
            </a:extLst>
          </p:cNvPr>
          <p:cNvSpPr/>
          <p:nvPr/>
        </p:nvSpPr>
        <p:spPr>
          <a:xfrm>
            <a:off x="2363759" y="1302683"/>
            <a:ext cx="3162116" cy="7798942"/>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3987340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59761"/>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(1/2)</a:t>
            </a:r>
            <a:endPar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280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80" name="群組 79">
            <a:extLst>
              <a:ext uri="{FF2B5EF4-FFF2-40B4-BE49-F238E27FC236}">
                <a16:creationId xmlns:a16="http://schemas.microsoft.com/office/drawing/2014/main" id="{693FAD53-9A66-E4D0-6CCD-E072F22937E1}"/>
              </a:ext>
            </a:extLst>
          </p:cNvPr>
          <p:cNvGrpSpPr/>
          <p:nvPr/>
        </p:nvGrpSpPr>
        <p:grpSpPr>
          <a:xfrm>
            <a:off x="2537100" y="5948231"/>
            <a:ext cx="13106841" cy="3163164"/>
            <a:chOff x="2057400" y="2427482"/>
            <a:chExt cx="3962400" cy="3163587"/>
          </a:xfrm>
        </p:grpSpPr>
        <p:grpSp>
          <p:nvGrpSpPr>
            <p:cNvPr id="81" name="群組 80">
              <a:extLst>
                <a:ext uri="{FF2B5EF4-FFF2-40B4-BE49-F238E27FC236}">
                  <a16:creationId xmlns:a16="http://schemas.microsoft.com/office/drawing/2014/main" id="{FC72A5CA-7CF0-EA5A-AFE2-776F56D5539E}"/>
                </a:ext>
              </a:extLst>
            </p:cNvPr>
            <p:cNvGrpSpPr/>
            <p:nvPr/>
          </p:nvGrpSpPr>
          <p:grpSpPr>
            <a:xfrm>
              <a:off x="2057400" y="2427482"/>
              <a:ext cx="3962400" cy="3163587"/>
              <a:chOff x="2057400" y="2427482"/>
              <a:chExt cx="3962400" cy="3163587"/>
            </a:xfrm>
          </p:grpSpPr>
          <p:grpSp>
            <p:nvGrpSpPr>
              <p:cNvPr id="83" name="群組 82">
                <a:extLst>
                  <a:ext uri="{FF2B5EF4-FFF2-40B4-BE49-F238E27FC236}">
                    <a16:creationId xmlns:a16="http://schemas.microsoft.com/office/drawing/2014/main" id="{5E54A9CD-E695-B5CD-7B38-3B1251852A3E}"/>
                  </a:ext>
                </a:extLst>
              </p:cNvPr>
              <p:cNvGrpSpPr/>
              <p:nvPr/>
            </p:nvGrpSpPr>
            <p:grpSpPr>
              <a:xfrm>
                <a:off x="2057400" y="3532283"/>
                <a:ext cx="3962400" cy="2058786"/>
                <a:chOff x="5818363" y="2933700"/>
                <a:chExt cx="11711648" cy="2594914"/>
              </a:xfrm>
            </p:grpSpPr>
            <p:grpSp>
              <p:nvGrpSpPr>
                <p:cNvPr id="85" name="群組 84">
                  <a:extLst>
                    <a:ext uri="{FF2B5EF4-FFF2-40B4-BE49-F238E27FC236}">
                      <a16:creationId xmlns:a16="http://schemas.microsoft.com/office/drawing/2014/main" id="{3E2CB909-C7C2-2773-F45C-8667454883DC}"/>
                    </a:ext>
                  </a:extLst>
                </p:cNvPr>
                <p:cNvGrpSpPr/>
                <p:nvPr/>
              </p:nvGrpSpPr>
              <p:grpSpPr>
                <a:xfrm>
                  <a:off x="5818363" y="2933700"/>
                  <a:ext cx="11711648" cy="2594914"/>
                  <a:chOff x="7644518" y="3062754"/>
                  <a:chExt cx="6651274" cy="2594914"/>
                </a:xfrm>
              </p:grpSpPr>
              <p:grpSp>
                <p:nvGrpSpPr>
                  <p:cNvPr id="87" name="Group 3">
                    <a:extLst>
                      <a:ext uri="{FF2B5EF4-FFF2-40B4-BE49-F238E27FC236}">
                        <a16:creationId xmlns:a16="http://schemas.microsoft.com/office/drawing/2014/main" id="{AACD569F-DF70-CF31-D49B-CD9DB0E4D780}"/>
                      </a:ext>
                    </a:extLst>
                  </p:cNvPr>
                  <p:cNvGrpSpPr/>
                  <p:nvPr/>
                </p:nvGrpSpPr>
                <p:grpSpPr>
                  <a:xfrm>
                    <a:off x="7644518" y="3062754"/>
                    <a:ext cx="6651274" cy="1028337"/>
                    <a:chOff x="0" y="-31128"/>
                    <a:chExt cx="8868365" cy="1371117"/>
                  </a:xfrm>
                </p:grpSpPr>
                <p:sp>
                  <p:nvSpPr>
                    <p:cNvPr id="91" name="AutoShape 4">
                      <a:extLst>
                        <a:ext uri="{FF2B5EF4-FFF2-40B4-BE49-F238E27FC236}">
                          <a16:creationId xmlns:a16="http://schemas.microsoft.com/office/drawing/2014/main" id="{6C9A6688-36E5-DE35-8D06-2052E3817962}"/>
                        </a:ext>
                      </a:extLst>
                    </p:cNvPr>
                    <p:cNvSpPr/>
                    <p:nvPr/>
                  </p:nvSpPr>
                  <p:spPr>
                    <a:xfrm>
                      <a:off x="0" y="-31128"/>
                      <a:ext cx="8868365" cy="1371117"/>
                    </a:xfrm>
                    <a:prstGeom prst="rect">
                      <a:avLst/>
                    </a:prstGeom>
                    <a:solidFill>
                      <a:schemeClr val="accent2">
                        <a:lumMod val="20000"/>
                        <a:lumOff val="80000"/>
                      </a:schemeClr>
                    </a:solidFill>
                  </p:spPr>
                  <p:txBody>
                    <a:bodyPr anchor="ctr"/>
                    <a:lstStyle/>
                    <a:p>
                      <a:pPr algn="ctr"/>
                      <a:endParaRPr lang="zh-TW" altLang="en-US" sz="1600"/>
                    </a:p>
                  </p:txBody>
                </p:sp>
                <p:sp>
                  <p:nvSpPr>
                    <p:cNvPr id="92" name="TextBox 5">
                      <a:extLst>
                        <a:ext uri="{FF2B5EF4-FFF2-40B4-BE49-F238E27FC236}">
                          <a16:creationId xmlns:a16="http://schemas.microsoft.com/office/drawing/2014/main" id="{225931C2-74CC-772F-05A2-98B65F26E86D}"/>
                        </a:ext>
                      </a:extLst>
                    </p:cNvPr>
                    <p:cNvSpPr txBox="1"/>
                    <p:nvPr/>
                  </p:nvSpPr>
                  <p:spPr>
                    <a:xfrm>
                      <a:off x="645056" y="307946"/>
                      <a:ext cx="7578253" cy="932331"/>
                    </a:xfrm>
                    <a:prstGeom prst="rect">
                      <a:avLst/>
                    </a:prstGeom>
                  </p:spPr>
                  <p:txBody>
                    <a:bodyPr lIns="0" tIns="0" rIns="0" bIns="0" rtlCol="0" anchor="ctr">
                      <a:spAutoFit/>
                    </a:bodyPr>
                    <a:lstStyle/>
                    <a:p>
                      <a:pPr marL="0" lvl="0" indent="0" algn="ctr">
                        <a:lnSpc>
                          <a:spcPts val="4480"/>
                        </a:lnSpc>
                      </a:pPr>
                      <a:endParaRPr lang="zh-TW" altLang="en-US" sz="3600">
                        <a:solidFill>
                          <a:prstClr val="black"/>
                        </a:solidFill>
                        <a:ea typeface="華康儷宋 Std W5" panose="02020500000000000000" pitchFamily="18" charset="-120"/>
                      </a:endParaRPr>
                    </a:p>
                  </p:txBody>
                </p:sp>
              </p:grpSp>
              <p:grpSp>
                <p:nvGrpSpPr>
                  <p:cNvPr id="88" name="Group 3">
                    <a:extLst>
                      <a:ext uri="{FF2B5EF4-FFF2-40B4-BE49-F238E27FC236}">
                        <a16:creationId xmlns:a16="http://schemas.microsoft.com/office/drawing/2014/main" id="{9A7C1366-4056-6CA0-9F2F-89CB04D076C9}"/>
                      </a:ext>
                    </a:extLst>
                  </p:cNvPr>
                  <p:cNvGrpSpPr/>
                  <p:nvPr/>
                </p:nvGrpSpPr>
                <p:grpSpPr>
                  <a:xfrm>
                    <a:off x="7644518" y="4629331"/>
                    <a:ext cx="6651274" cy="1028337"/>
                    <a:chOff x="0" y="0"/>
                    <a:chExt cx="8868365" cy="1371117"/>
                  </a:xfrm>
                </p:grpSpPr>
                <p:sp>
                  <p:nvSpPr>
                    <p:cNvPr id="89" name="AutoShape 4">
                      <a:extLst>
                        <a:ext uri="{FF2B5EF4-FFF2-40B4-BE49-F238E27FC236}">
                          <a16:creationId xmlns:a16="http://schemas.microsoft.com/office/drawing/2014/main" id="{A6C41B8C-AF73-42AF-827D-65AEF49AA25A}"/>
                        </a:ext>
                      </a:extLst>
                    </p:cNvPr>
                    <p:cNvSpPr/>
                    <p:nvPr/>
                  </p:nvSpPr>
                  <p:spPr>
                    <a:xfrm>
                      <a:off x="0" y="0"/>
                      <a:ext cx="8868365" cy="1371117"/>
                    </a:xfrm>
                    <a:prstGeom prst="rect">
                      <a:avLst/>
                    </a:prstGeom>
                    <a:solidFill>
                      <a:schemeClr val="accent2">
                        <a:lumMod val="20000"/>
                        <a:lumOff val="80000"/>
                      </a:schemeClr>
                    </a:solidFill>
                  </p:spPr>
                  <p:txBody>
                    <a:bodyPr anchor="ctr"/>
                    <a:lstStyle/>
                    <a:p>
                      <a:pPr algn="ctr"/>
                      <a:endParaRPr lang="zh-TW" altLang="en-US" sz="1600"/>
                    </a:p>
                  </p:txBody>
                </p:sp>
                <p:sp>
                  <p:nvSpPr>
                    <p:cNvPr id="90" name="TextBox 5">
                      <a:extLst>
                        <a:ext uri="{FF2B5EF4-FFF2-40B4-BE49-F238E27FC236}">
                          <a16:creationId xmlns:a16="http://schemas.microsoft.com/office/drawing/2014/main" id="{446DA625-DC7C-1367-F1FE-10E4CBD4A42F}"/>
                        </a:ext>
                      </a:extLst>
                    </p:cNvPr>
                    <p:cNvSpPr txBox="1"/>
                    <p:nvPr/>
                  </p:nvSpPr>
                  <p:spPr>
                    <a:xfrm>
                      <a:off x="645056" y="307946"/>
                      <a:ext cx="7578253" cy="926496"/>
                    </a:xfrm>
                    <a:prstGeom prst="rect">
                      <a:avLst/>
                    </a:prstGeom>
                  </p:spPr>
                  <p:txBody>
                    <a:bodyPr lIns="0" tIns="0" rIns="0" bIns="0" rtlCol="0" anchor="ctr">
                      <a:spAutoFit/>
                    </a:bodyPr>
                    <a:lstStyle/>
                    <a:p>
                      <a:pPr marL="0" lvl="0" indent="0" algn="ctr">
                        <a:lnSpc>
                          <a:spcPts val="4480"/>
                        </a:lnSpc>
                      </a:pPr>
                      <a:r>
                        <a:rPr lang="zh-TW" altLang="en-US" sz="3600">
                          <a:solidFill>
                            <a:prstClr val="black"/>
                          </a:solidFill>
                          <a:ea typeface="華康儷宋 Std W5" panose="02020500000000000000" pitchFamily="18" charset="-120"/>
                        </a:rPr>
                        <a:t>不同性別對風險感知和重視社會地位程度的差異</a:t>
                      </a:r>
                    </a:p>
                  </p:txBody>
                </p:sp>
              </p:grpSp>
            </p:grpSp>
            <p:sp>
              <p:nvSpPr>
                <p:cNvPr id="86" name="TextBox 5">
                  <a:extLst>
                    <a:ext uri="{FF2B5EF4-FFF2-40B4-BE49-F238E27FC236}">
                      <a16:creationId xmlns:a16="http://schemas.microsoft.com/office/drawing/2014/main" id="{A7009025-78E7-8689-9855-4829482DA575}"/>
                    </a:ext>
                  </a:extLst>
                </p:cNvPr>
                <p:cNvSpPr txBox="1"/>
                <p:nvPr/>
              </p:nvSpPr>
              <p:spPr>
                <a:xfrm>
                  <a:off x="6530906" y="3097716"/>
                  <a:ext cx="10668001" cy="694963"/>
                </a:xfrm>
                <a:prstGeom prst="rect">
                  <a:avLst/>
                </a:prstGeom>
              </p:spPr>
              <p:txBody>
                <a:bodyPr wrap="square" lIns="0" tIns="0" rIns="0" bIns="0" rtlCol="0" anchor="ctr">
                  <a:spAutoFit/>
                </a:bodyPr>
                <a:lstStyle/>
                <a:p>
                  <a:pPr algn="ctr">
                    <a:lnSpc>
                      <a:spcPts val="4480"/>
                    </a:lnSpc>
                    <a:spcBef>
                      <a:spcPts val="0"/>
                    </a:spcBef>
                    <a:spcAft>
                      <a:spcPts val="0"/>
                    </a:spcAft>
                  </a:pPr>
                  <a:r>
                    <a:rPr lang="zh-TW" altLang="zh-TW" sz="3600">
                      <a:solidFill>
                        <a:prstClr val="black"/>
                      </a:solidFill>
                      <a:ea typeface="華康儷宋 Std W5" panose="02020500000000000000" pitchFamily="18" charset="-120"/>
                    </a:rPr>
                    <a:t>增加選擇能力時，使用者更容易被利益或成本影響</a:t>
                  </a:r>
                  <a:r>
                    <a:rPr lang="en-US" altLang="zh-TW" sz="3600">
                      <a:solidFill>
                        <a:prstClr val="black"/>
                      </a:solidFill>
                      <a:ea typeface="華康儷宋 Std W5" panose="02020500000000000000" pitchFamily="18" charset="-120"/>
                    </a:rPr>
                    <a:t>?</a:t>
                  </a:r>
                  <a:endParaRPr lang="zh-TW" altLang="zh-TW" sz="3600">
                    <a:solidFill>
                      <a:prstClr val="black"/>
                    </a:solidFill>
                    <a:ea typeface="華康儷宋 Std W5" panose="02020500000000000000" pitchFamily="18" charset="-120"/>
                  </a:endParaRPr>
                </a:p>
              </p:txBody>
            </p:sp>
          </p:grpSp>
          <p:sp>
            <p:nvSpPr>
              <p:cNvPr id="84" name="AutoShape 4">
                <a:extLst>
                  <a:ext uri="{FF2B5EF4-FFF2-40B4-BE49-F238E27FC236}">
                    <a16:creationId xmlns:a16="http://schemas.microsoft.com/office/drawing/2014/main" id="{D3F0A6BF-88E0-78F8-B301-A8F5FED60CC4}"/>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algn="ctr"/>
                <a:endParaRPr lang="zh-TW" altLang="en-US" sz="1600"/>
              </a:p>
            </p:txBody>
          </p:sp>
        </p:grpSp>
        <p:sp>
          <p:nvSpPr>
            <p:cNvPr id="82" name="TextBox 5">
              <a:extLst>
                <a:ext uri="{FF2B5EF4-FFF2-40B4-BE49-F238E27FC236}">
                  <a16:creationId xmlns:a16="http://schemas.microsoft.com/office/drawing/2014/main" id="{E4AF8847-0778-A1FC-BA5C-7FA089C66C80}"/>
                </a:ext>
              </a:extLst>
            </p:cNvPr>
            <p:cNvSpPr txBox="1"/>
            <p:nvPr/>
          </p:nvSpPr>
          <p:spPr>
            <a:xfrm>
              <a:off x="2233948" y="2484955"/>
              <a:ext cx="3609303" cy="700927"/>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a:t>
              </a:r>
            </a:p>
          </p:txBody>
        </p:sp>
      </p:grpSp>
      <p:grpSp>
        <p:nvGrpSpPr>
          <p:cNvPr id="107" name="群組 106">
            <a:extLst>
              <a:ext uri="{FF2B5EF4-FFF2-40B4-BE49-F238E27FC236}">
                <a16:creationId xmlns:a16="http://schemas.microsoft.com/office/drawing/2014/main" id="{9C1ED71B-8353-BF7B-40CE-8BB136D62626}"/>
              </a:ext>
            </a:extLst>
          </p:cNvPr>
          <p:cNvGrpSpPr/>
          <p:nvPr/>
        </p:nvGrpSpPr>
        <p:grpSpPr>
          <a:xfrm>
            <a:off x="4395450" y="2318718"/>
            <a:ext cx="3962400" cy="3163587"/>
            <a:chOff x="4876800" y="2320942"/>
            <a:chExt cx="3962400" cy="3163587"/>
          </a:xfrm>
        </p:grpSpPr>
        <p:grpSp>
          <p:nvGrpSpPr>
            <p:cNvPr id="60" name="群組 59">
              <a:extLst>
                <a:ext uri="{FF2B5EF4-FFF2-40B4-BE49-F238E27FC236}">
                  <a16:creationId xmlns:a16="http://schemas.microsoft.com/office/drawing/2014/main" id="{7A58C91B-4F7E-F6DF-C8FE-BD1E0B2F2635}"/>
                </a:ext>
              </a:extLst>
            </p:cNvPr>
            <p:cNvGrpSpPr/>
            <p:nvPr/>
          </p:nvGrpSpPr>
          <p:grpSpPr>
            <a:xfrm>
              <a:off x="4876800" y="2320942"/>
              <a:ext cx="3962400" cy="3163587"/>
              <a:chOff x="2057400" y="2427482"/>
              <a:chExt cx="3962400" cy="3163587"/>
            </a:xfrm>
          </p:grpSpPr>
          <p:grpSp>
            <p:nvGrpSpPr>
              <p:cNvPr id="42" name="群組 41">
                <a:extLst>
                  <a:ext uri="{FF2B5EF4-FFF2-40B4-BE49-F238E27FC236}">
                    <a16:creationId xmlns:a16="http://schemas.microsoft.com/office/drawing/2014/main" id="{75142E30-6E04-94FD-06A1-56EF02977EC0}"/>
                  </a:ext>
                </a:extLst>
              </p:cNvPr>
              <p:cNvGrpSpPr/>
              <p:nvPr/>
            </p:nvGrpSpPr>
            <p:grpSpPr>
              <a:xfrm>
                <a:off x="2057400" y="2427482"/>
                <a:ext cx="3962400" cy="3163587"/>
                <a:chOff x="2057400" y="2427482"/>
                <a:chExt cx="3962400" cy="3163587"/>
              </a:xfrm>
            </p:grpSpPr>
            <p:grpSp>
              <p:nvGrpSpPr>
                <p:cNvPr id="35" name="群組 34">
                  <a:extLst>
                    <a:ext uri="{FF2B5EF4-FFF2-40B4-BE49-F238E27FC236}">
                      <a16:creationId xmlns:a16="http://schemas.microsoft.com/office/drawing/2014/main" id="{850BEA2B-62DE-03C3-FA88-9DE1415DAF59}"/>
                    </a:ext>
                  </a:extLst>
                </p:cNvPr>
                <p:cNvGrpSpPr/>
                <p:nvPr/>
              </p:nvGrpSpPr>
              <p:grpSpPr>
                <a:xfrm>
                  <a:off x="2057400" y="3532283"/>
                  <a:ext cx="3962400" cy="2058786"/>
                  <a:chOff x="5818363" y="2933700"/>
                  <a:chExt cx="11711648" cy="2594914"/>
                </a:xfrm>
              </p:grpSpPr>
              <p:grpSp>
                <p:nvGrpSpPr>
                  <p:cNvPr id="19" name="群組 18">
                    <a:extLst>
                      <a:ext uri="{FF2B5EF4-FFF2-40B4-BE49-F238E27FC236}">
                        <a16:creationId xmlns:a16="http://schemas.microsoft.com/office/drawing/2014/main" id="{56A13BC2-E88A-449B-5C6E-6579ED446EDE}"/>
                      </a:ext>
                    </a:extLst>
                  </p:cNvPr>
                  <p:cNvGrpSpPr/>
                  <p:nvPr/>
                </p:nvGrpSpPr>
                <p:grpSpPr>
                  <a:xfrm>
                    <a:off x="5818363" y="2933700"/>
                    <a:ext cx="11711648" cy="2594914"/>
                    <a:chOff x="7644518" y="3062754"/>
                    <a:chExt cx="6651274" cy="2594914"/>
                  </a:xfrm>
                </p:grpSpPr>
                <p:grpSp>
                  <p:nvGrpSpPr>
                    <p:cNvPr id="20" name="Group 3">
                      <a:extLst>
                        <a:ext uri="{FF2B5EF4-FFF2-40B4-BE49-F238E27FC236}">
                          <a16:creationId xmlns:a16="http://schemas.microsoft.com/office/drawing/2014/main" id="{05010198-B114-9459-BF75-B3166FBB8CAB}"/>
                        </a:ext>
                      </a:extLst>
                    </p:cNvPr>
                    <p:cNvGrpSpPr/>
                    <p:nvPr/>
                  </p:nvGrpSpPr>
                  <p:grpSpPr>
                    <a:xfrm>
                      <a:off x="7644518" y="3062754"/>
                      <a:ext cx="6651274" cy="1028337"/>
                      <a:chOff x="0" y="-31128"/>
                      <a:chExt cx="8868365" cy="1371117"/>
                    </a:xfrm>
                  </p:grpSpPr>
                  <p:sp>
                    <p:nvSpPr>
                      <p:cNvPr id="30" name="AutoShape 4">
                        <a:extLst>
                          <a:ext uri="{FF2B5EF4-FFF2-40B4-BE49-F238E27FC236}">
                            <a16:creationId xmlns:a16="http://schemas.microsoft.com/office/drawing/2014/main" id="{3CCB315B-B61C-19AE-B1C7-4578B44B85C8}"/>
                          </a:ext>
                        </a:extLst>
                      </p:cNvPr>
                      <p:cNvSpPr/>
                      <p:nvPr/>
                    </p:nvSpPr>
                    <p:spPr>
                      <a:xfrm>
                        <a:off x="0" y="-31128"/>
                        <a:ext cx="8868365" cy="1371117"/>
                      </a:xfrm>
                      <a:prstGeom prst="rect">
                        <a:avLst/>
                      </a:prstGeom>
                      <a:solidFill>
                        <a:schemeClr val="accent2">
                          <a:lumMod val="20000"/>
                          <a:lumOff val="80000"/>
                        </a:schemeClr>
                      </a:solidFill>
                    </p:spPr>
                    <p:txBody>
                      <a:bodyPr anchor="ctr"/>
                      <a:lstStyle/>
                      <a:p>
                        <a:endParaRPr lang="zh-TW" altLang="en-US" sz="1600"/>
                      </a:p>
                    </p:txBody>
                  </p:sp>
                  <p:sp>
                    <p:nvSpPr>
                      <p:cNvPr id="31" name="TextBox 5">
                        <a:extLst>
                          <a:ext uri="{FF2B5EF4-FFF2-40B4-BE49-F238E27FC236}">
                            <a16:creationId xmlns:a16="http://schemas.microsoft.com/office/drawing/2014/main" id="{F6872F89-7E31-136E-6311-E86D53116B88}"/>
                          </a:ext>
                        </a:extLst>
                      </p:cNvPr>
                      <p:cNvSpPr txBox="1"/>
                      <p:nvPr/>
                    </p:nvSpPr>
                    <p:spPr>
                      <a:xfrm>
                        <a:off x="645056" y="211646"/>
                        <a:ext cx="7578253" cy="932207"/>
                      </a:xfrm>
                      <a:prstGeom prst="rect">
                        <a:avLst/>
                      </a:prstGeom>
                    </p:spPr>
                    <p:txBody>
                      <a:bodyPr lIns="0" tIns="0" rIns="0" bIns="0" rtlCol="0" anchor="ctr">
                        <a:spAutoFit/>
                      </a:bodyPr>
                      <a:lstStyle/>
                      <a:p>
                        <a:pPr marL="0" lvl="0" indent="0" algn="ctr">
                          <a:lnSpc>
                            <a:spcPts val="4480"/>
                          </a:lnSpc>
                        </a:pPr>
                        <a:endParaRPr lang="zh-TW" altLang="en-US" sz="3600">
                          <a:solidFill>
                            <a:prstClr val="black"/>
                          </a:solidFill>
                          <a:ea typeface="華康儷宋 Std W5" panose="02020500000000000000" pitchFamily="18" charset="-120"/>
                        </a:endParaRPr>
                      </a:p>
                    </p:txBody>
                  </p:sp>
                </p:grpSp>
                <p:sp>
                  <p:nvSpPr>
                    <p:cNvPr id="28" name="AutoShape 4">
                      <a:extLst>
                        <a:ext uri="{FF2B5EF4-FFF2-40B4-BE49-F238E27FC236}">
                          <a16:creationId xmlns:a16="http://schemas.microsoft.com/office/drawing/2014/main" id="{B761C483-D55A-DDFB-60F9-1BEA522EF41B}"/>
                        </a:ext>
                      </a:extLst>
                    </p:cNvPr>
                    <p:cNvSpPr/>
                    <p:nvPr/>
                  </p:nvSpPr>
                  <p:spPr>
                    <a:xfrm>
                      <a:off x="7644518" y="4629331"/>
                      <a:ext cx="6651272" cy="1028337"/>
                    </a:xfrm>
                    <a:prstGeom prst="rect">
                      <a:avLst/>
                    </a:prstGeom>
                    <a:solidFill>
                      <a:schemeClr val="accent2">
                        <a:lumMod val="20000"/>
                        <a:lumOff val="80000"/>
                      </a:schemeClr>
                    </a:solidFill>
                  </p:spPr>
                  <p:txBody>
                    <a:bodyPr anchor="ctr"/>
                    <a:lstStyle/>
                    <a:p>
                      <a:pPr algn="ctr"/>
                      <a:endParaRPr lang="zh-TW" altLang="en-US" sz="1600"/>
                    </a:p>
                  </p:txBody>
                </p:sp>
              </p:grpSp>
              <p:sp>
                <p:nvSpPr>
                  <p:cNvPr id="34" name="TextBox 5">
                    <a:extLst>
                      <a:ext uri="{FF2B5EF4-FFF2-40B4-BE49-F238E27FC236}">
                        <a16:creationId xmlns:a16="http://schemas.microsoft.com/office/drawing/2014/main" id="{DE41FF54-B938-92BC-E129-7F6F2523E5EC}"/>
                      </a:ext>
                    </a:extLst>
                  </p:cNvPr>
                  <p:cNvSpPr txBox="1"/>
                  <p:nvPr/>
                </p:nvSpPr>
                <p:spPr>
                  <a:xfrm>
                    <a:off x="6639751" y="2951602"/>
                    <a:ext cx="10368435" cy="883337"/>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正向同邊效應</a:t>
                    </a:r>
                    <a:endPar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
              <p:nvSpPr>
                <p:cNvPr id="40" name="AutoShape 4">
                  <a:extLst>
                    <a:ext uri="{FF2B5EF4-FFF2-40B4-BE49-F238E27FC236}">
                      <a16:creationId xmlns:a16="http://schemas.microsoft.com/office/drawing/2014/main" id="{3DBCD8CB-73CE-A59E-25C5-6FF948A8FC49}"/>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endParaRPr lang="zh-TW" altLang="en-US" sz="1600"/>
                </a:p>
              </p:txBody>
            </p:sp>
          </p:grpSp>
          <p:sp>
            <p:nvSpPr>
              <p:cNvPr id="41" name="TextBox 5">
                <a:extLst>
                  <a:ext uri="{FF2B5EF4-FFF2-40B4-BE49-F238E27FC236}">
                    <a16:creationId xmlns:a16="http://schemas.microsoft.com/office/drawing/2014/main" id="{918D2420-AD1F-DB4D-C5F8-4914D4190B8C}"/>
                  </a:ext>
                </a:extLst>
              </p:cNvPr>
              <p:cNvSpPr txBox="1"/>
              <p:nvPr/>
            </p:nvSpPr>
            <p:spPr>
              <a:xfrm>
                <a:off x="2233948" y="2485002"/>
                <a:ext cx="3609303" cy="700833"/>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p>
            </p:txBody>
          </p:sp>
        </p:grpSp>
        <p:sp>
          <p:nvSpPr>
            <p:cNvPr id="95" name="TextBox 5">
              <a:extLst>
                <a:ext uri="{FF2B5EF4-FFF2-40B4-BE49-F238E27FC236}">
                  <a16:creationId xmlns:a16="http://schemas.microsoft.com/office/drawing/2014/main" id="{D5424DDD-A862-3219-D773-DCA549F37F24}"/>
                </a:ext>
              </a:extLst>
            </p:cNvPr>
            <p:cNvSpPr txBox="1"/>
            <p:nvPr/>
          </p:nvSpPr>
          <p:spPr>
            <a:xfrm>
              <a:off x="5181600" y="4657064"/>
              <a:ext cx="3507951" cy="700833"/>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a:solidFill>
                    <a:prstClr val="black"/>
                  </a:solidFill>
                  <a:latin typeface="華康儷宋 Std W5" panose="02020500000000000000" pitchFamily="18" charset="-120"/>
                  <a:ea typeface="華康儷宋 Std W5" panose="02020500000000000000" pitchFamily="18" charset="-120"/>
                </a:rPr>
                <a:t>負向跨邊</a:t>
              </a:r>
              <a:r>
                <a:rPr kumimoji="0" lang="zh-TW" altLang="en-US"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效應</a:t>
              </a:r>
              <a:endPar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grpSp>
        <p:nvGrpSpPr>
          <p:cNvPr id="108" name="群組 107">
            <a:extLst>
              <a:ext uri="{FF2B5EF4-FFF2-40B4-BE49-F238E27FC236}">
                <a16:creationId xmlns:a16="http://schemas.microsoft.com/office/drawing/2014/main" id="{CCC9F3FB-2FA5-5422-6FF7-CD77A5CC9642}"/>
              </a:ext>
            </a:extLst>
          </p:cNvPr>
          <p:cNvGrpSpPr/>
          <p:nvPr/>
        </p:nvGrpSpPr>
        <p:grpSpPr>
          <a:xfrm>
            <a:off x="9625351" y="2318718"/>
            <a:ext cx="3962400" cy="3163587"/>
            <a:chOff x="4876800" y="2320942"/>
            <a:chExt cx="3962400" cy="3163587"/>
          </a:xfrm>
        </p:grpSpPr>
        <p:grpSp>
          <p:nvGrpSpPr>
            <p:cNvPr id="109" name="群組 108">
              <a:extLst>
                <a:ext uri="{FF2B5EF4-FFF2-40B4-BE49-F238E27FC236}">
                  <a16:creationId xmlns:a16="http://schemas.microsoft.com/office/drawing/2014/main" id="{203CCDD2-4732-49A3-6700-BD2853C54C41}"/>
                </a:ext>
              </a:extLst>
            </p:cNvPr>
            <p:cNvGrpSpPr/>
            <p:nvPr/>
          </p:nvGrpSpPr>
          <p:grpSpPr>
            <a:xfrm>
              <a:off x="4876800" y="2320942"/>
              <a:ext cx="3962400" cy="3163587"/>
              <a:chOff x="2057400" y="2427482"/>
              <a:chExt cx="3962400" cy="3163587"/>
            </a:xfrm>
          </p:grpSpPr>
          <p:grpSp>
            <p:nvGrpSpPr>
              <p:cNvPr id="111" name="群組 110">
                <a:extLst>
                  <a:ext uri="{FF2B5EF4-FFF2-40B4-BE49-F238E27FC236}">
                    <a16:creationId xmlns:a16="http://schemas.microsoft.com/office/drawing/2014/main" id="{17DEA62E-460B-CF7B-FF75-016DB2BA603A}"/>
                  </a:ext>
                </a:extLst>
              </p:cNvPr>
              <p:cNvGrpSpPr/>
              <p:nvPr/>
            </p:nvGrpSpPr>
            <p:grpSpPr>
              <a:xfrm>
                <a:off x="2057400" y="2427482"/>
                <a:ext cx="3962400" cy="3163587"/>
                <a:chOff x="2057400" y="2427482"/>
                <a:chExt cx="3962400" cy="3163587"/>
              </a:xfrm>
            </p:grpSpPr>
            <p:grpSp>
              <p:nvGrpSpPr>
                <p:cNvPr id="113" name="群組 112">
                  <a:extLst>
                    <a:ext uri="{FF2B5EF4-FFF2-40B4-BE49-F238E27FC236}">
                      <a16:creationId xmlns:a16="http://schemas.microsoft.com/office/drawing/2014/main" id="{FE66ED19-5C2B-5C1C-C6B2-0B50ECA23F4B}"/>
                    </a:ext>
                  </a:extLst>
                </p:cNvPr>
                <p:cNvGrpSpPr/>
                <p:nvPr/>
              </p:nvGrpSpPr>
              <p:grpSpPr>
                <a:xfrm>
                  <a:off x="2057400" y="3532283"/>
                  <a:ext cx="3962400" cy="2058786"/>
                  <a:chOff x="5818363" y="2933700"/>
                  <a:chExt cx="11711648" cy="2594914"/>
                </a:xfrm>
              </p:grpSpPr>
              <p:grpSp>
                <p:nvGrpSpPr>
                  <p:cNvPr id="115" name="群組 114">
                    <a:extLst>
                      <a:ext uri="{FF2B5EF4-FFF2-40B4-BE49-F238E27FC236}">
                        <a16:creationId xmlns:a16="http://schemas.microsoft.com/office/drawing/2014/main" id="{F03F4FDB-06F9-B025-B32B-A6F63E11D500}"/>
                      </a:ext>
                    </a:extLst>
                  </p:cNvPr>
                  <p:cNvGrpSpPr/>
                  <p:nvPr/>
                </p:nvGrpSpPr>
                <p:grpSpPr>
                  <a:xfrm>
                    <a:off x="5818363" y="2933700"/>
                    <a:ext cx="11711648" cy="2594914"/>
                    <a:chOff x="7644518" y="3062754"/>
                    <a:chExt cx="6651274" cy="2594914"/>
                  </a:xfrm>
                </p:grpSpPr>
                <p:grpSp>
                  <p:nvGrpSpPr>
                    <p:cNvPr id="117" name="Group 3">
                      <a:extLst>
                        <a:ext uri="{FF2B5EF4-FFF2-40B4-BE49-F238E27FC236}">
                          <a16:creationId xmlns:a16="http://schemas.microsoft.com/office/drawing/2014/main" id="{40DEFDD9-FF9C-53CA-5F5F-A730238E82B6}"/>
                        </a:ext>
                      </a:extLst>
                    </p:cNvPr>
                    <p:cNvGrpSpPr/>
                    <p:nvPr/>
                  </p:nvGrpSpPr>
                  <p:grpSpPr>
                    <a:xfrm>
                      <a:off x="7644518" y="3062754"/>
                      <a:ext cx="6651274" cy="1028337"/>
                      <a:chOff x="0" y="-31128"/>
                      <a:chExt cx="8868365" cy="1371117"/>
                    </a:xfrm>
                  </p:grpSpPr>
                  <p:sp>
                    <p:nvSpPr>
                      <p:cNvPr id="119" name="AutoShape 4">
                        <a:extLst>
                          <a:ext uri="{FF2B5EF4-FFF2-40B4-BE49-F238E27FC236}">
                            <a16:creationId xmlns:a16="http://schemas.microsoft.com/office/drawing/2014/main" id="{388A25F5-546E-C515-8EA2-3E113E182C3A}"/>
                          </a:ext>
                        </a:extLst>
                      </p:cNvPr>
                      <p:cNvSpPr/>
                      <p:nvPr/>
                    </p:nvSpPr>
                    <p:spPr>
                      <a:xfrm>
                        <a:off x="0" y="-31128"/>
                        <a:ext cx="8868365" cy="1371117"/>
                      </a:xfrm>
                      <a:prstGeom prst="rect">
                        <a:avLst/>
                      </a:prstGeom>
                      <a:solidFill>
                        <a:schemeClr val="accent2">
                          <a:lumMod val="20000"/>
                          <a:lumOff val="80000"/>
                        </a:schemeClr>
                      </a:solidFill>
                    </p:spPr>
                    <p:txBody>
                      <a:bodyPr anchor="ctr"/>
                      <a:lstStyle/>
                      <a:p>
                        <a:endParaRPr lang="zh-TW" altLang="en-US" sz="1600"/>
                      </a:p>
                    </p:txBody>
                  </p:sp>
                  <p:sp>
                    <p:nvSpPr>
                      <p:cNvPr id="120" name="TextBox 5">
                        <a:extLst>
                          <a:ext uri="{FF2B5EF4-FFF2-40B4-BE49-F238E27FC236}">
                            <a16:creationId xmlns:a16="http://schemas.microsoft.com/office/drawing/2014/main" id="{D30999D0-8B73-F4E6-B3D8-4D3F4B2BB067}"/>
                          </a:ext>
                        </a:extLst>
                      </p:cNvPr>
                      <p:cNvSpPr txBox="1"/>
                      <p:nvPr/>
                    </p:nvSpPr>
                    <p:spPr>
                      <a:xfrm>
                        <a:off x="645056" y="211646"/>
                        <a:ext cx="7578253" cy="932207"/>
                      </a:xfrm>
                      <a:prstGeom prst="rect">
                        <a:avLst/>
                      </a:prstGeom>
                    </p:spPr>
                    <p:txBody>
                      <a:bodyPr lIns="0" tIns="0" rIns="0" bIns="0" rtlCol="0" anchor="ctr">
                        <a:spAutoFit/>
                      </a:bodyPr>
                      <a:lstStyle/>
                      <a:p>
                        <a:pPr marL="0" lvl="0" indent="0" algn="ctr">
                          <a:lnSpc>
                            <a:spcPts val="4480"/>
                          </a:lnSpc>
                        </a:pPr>
                        <a:endParaRPr lang="zh-TW" altLang="en-US" sz="3600">
                          <a:solidFill>
                            <a:prstClr val="black"/>
                          </a:solidFill>
                          <a:ea typeface="華康儷宋 Std W5" panose="02020500000000000000" pitchFamily="18" charset="-120"/>
                        </a:endParaRPr>
                      </a:p>
                    </p:txBody>
                  </p:sp>
                </p:grpSp>
                <p:sp>
                  <p:nvSpPr>
                    <p:cNvPr id="118" name="AutoShape 4">
                      <a:extLst>
                        <a:ext uri="{FF2B5EF4-FFF2-40B4-BE49-F238E27FC236}">
                          <a16:creationId xmlns:a16="http://schemas.microsoft.com/office/drawing/2014/main" id="{7E490ECA-90C9-CC4F-878A-96F4207A80DC}"/>
                        </a:ext>
                      </a:extLst>
                    </p:cNvPr>
                    <p:cNvSpPr/>
                    <p:nvPr/>
                  </p:nvSpPr>
                  <p:spPr>
                    <a:xfrm>
                      <a:off x="7644518" y="4629331"/>
                      <a:ext cx="6651272" cy="1028337"/>
                    </a:xfrm>
                    <a:prstGeom prst="rect">
                      <a:avLst/>
                    </a:prstGeom>
                    <a:solidFill>
                      <a:schemeClr val="accent2">
                        <a:lumMod val="20000"/>
                        <a:lumOff val="80000"/>
                      </a:schemeClr>
                    </a:solidFill>
                  </p:spPr>
                  <p:txBody>
                    <a:bodyPr anchor="ctr"/>
                    <a:lstStyle/>
                    <a:p>
                      <a:pPr algn="ctr"/>
                      <a:endParaRPr lang="zh-TW" altLang="en-US" sz="1600"/>
                    </a:p>
                  </p:txBody>
                </p:sp>
              </p:grpSp>
              <p:sp>
                <p:nvSpPr>
                  <p:cNvPr id="116" name="TextBox 5">
                    <a:extLst>
                      <a:ext uri="{FF2B5EF4-FFF2-40B4-BE49-F238E27FC236}">
                        <a16:creationId xmlns:a16="http://schemas.microsoft.com/office/drawing/2014/main" id="{F12A0456-67FD-1686-ABB6-E673D24F6EE9}"/>
                      </a:ext>
                    </a:extLst>
                  </p:cNvPr>
                  <p:cNvSpPr txBox="1"/>
                  <p:nvPr/>
                </p:nvSpPr>
                <p:spPr>
                  <a:xfrm>
                    <a:off x="6639751" y="2951602"/>
                    <a:ext cx="10368435" cy="883337"/>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a:solidFill>
                          <a:prstClr val="black"/>
                        </a:solidFill>
                        <a:latin typeface="華康儷宋 Std W5" panose="02020500000000000000" pitchFamily="18" charset="-120"/>
                        <a:ea typeface="華康儷宋 Std W5" panose="02020500000000000000" pitchFamily="18" charset="-120"/>
                      </a:rPr>
                      <a:t>選擇效應</a:t>
                    </a:r>
                    <a:endPar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
              <p:nvSpPr>
                <p:cNvPr id="114" name="AutoShape 4">
                  <a:extLst>
                    <a:ext uri="{FF2B5EF4-FFF2-40B4-BE49-F238E27FC236}">
                      <a16:creationId xmlns:a16="http://schemas.microsoft.com/office/drawing/2014/main" id="{989FB379-54FD-AECB-5BEC-F1A7D2B712C6}"/>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endParaRPr lang="zh-TW" altLang="en-US" sz="1600"/>
                </a:p>
              </p:txBody>
            </p:sp>
          </p:grpSp>
          <p:sp>
            <p:nvSpPr>
              <p:cNvPr id="112" name="TextBox 5">
                <a:extLst>
                  <a:ext uri="{FF2B5EF4-FFF2-40B4-BE49-F238E27FC236}">
                    <a16:creationId xmlns:a16="http://schemas.microsoft.com/office/drawing/2014/main" id="{067EBEC5-D748-7D32-F4D6-6000A7B36A86}"/>
                  </a:ext>
                </a:extLst>
              </p:cNvPr>
              <p:cNvSpPr txBox="1"/>
              <p:nvPr/>
            </p:nvSpPr>
            <p:spPr>
              <a:xfrm>
                <a:off x="2233948" y="2485002"/>
                <a:ext cx="3609303" cy="700833"/>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kumimoji="0" lang="zh-TW" altLang="en-US"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３</a:t>
                </a:r>
                <a:r>
                  <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a:t>
                </a:r>
              </a:p>
            </p:txBody>
          </p:sp>
        </p:grpSp>
        <p:sp>
          <p:nvSpPr>
            <p:cNvPr id="110" name="TextBox 5">
              <a:extLst>
                <a:ext uri="{FF2B5EF4-FFF2-40B4-BE49-F238E27FC236}">
                  <a16:creationId xmlns:a16="http://schemas.microsoft.com/office/drawing/2014/main" id="{F51D4BAB-94CF-0B19-CCE0-AD1C8DC5DA63}"/>
                </a:ext>
              </a:extLst>
            </p:cNvPr>
            <p:cNvSpPr txBox="1"/>
            <p:nvPr/>
          </p:nvSpPr>
          <p:spPr>
            <a:xfrm>
              <a:off x="5181600" y="4657064"/>
              <a:ext cx="3507951" cy="700833"/>
            </a:xfrm>
            <a:prstGeom prst="rect">
              <a:avLst/>
            </a:prstGeom>
          </p:spPr>
          <p:txBody>
            <a:bodyPr wrap="square" lIns="0" tIns="0" rIns="0" bIns="0" rtlCol="0" anchor="ctr">
              <a:spAutoFit/>
            </a:bodyPr>
            <a:lstStyle/>
            <a:p>
              <a:pPr marR="0" lvl="0" algn="ctr" defTabSz="914400" rtl="0" eaLnBrk="1" fontAlgn="auto" latinLnBrk="0" hangingPunct="1">
                <a:lnSpc>
                  <a:spcPct val="150000"/>
                </a:lnSpc>
                <a:spcBef>
                  <a:spcPts val="0"/>
                </a:spcBef>
                <a:spcAft>
                  <a:spcPts val="0"/>
                </a:spcAft>
                <a:buClrTx/>
                <a:buSzTx/>
                <a:tabLst/>
                <a:defRPr/>
              </a:pPr>
              <a:r>
                <a:rPr lang="zh-TW" altLang="en-US" sz="3600">
                  <a:solidFill>
                    <a:prstClr val="black"/>
                  </a:solidFill>
                  <a:latin typeface="華康儷宋 Std W5" panose="02020500000000000000" pitchFamily="18" charset="-120"/>
                  <a:ea typeface="華康儷宋 Std W5" panose="02020500000000000000" pitchFamily="18" charset="-120"/>
                </a:rPr>
                <a:t>競爭效應</a:t>
              </a:r>
              <a:endParaRPr kumimoji="0" lang="en-US" altLang="zh-TW" sz="36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spTree>
    <p:extLst>
      <p:ext uri="{BB962C8B-B14F-4D97-AF65-F5344CB8AC3E}">
        <p14:creationId xmlns:p14="http://schemas.microsoft.com/office/powerpoint/2010/main" val="21986663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743200" y="659761"/>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機制</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結構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rPr>
              <a:t>(2/2)</a:t>
            </a:r>
            <a:endPar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研究主要的目標之一是探討「</a:t>
            </a:r>
            <a:r>
              <a:rPr kumimoji="0" lang="zh-TW" altLang="en-US" sz="3200" b="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選擇能力影響整體市場表現的機制</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對四種有關於「</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選擇能力如何影響平台中的選擇及配對</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數量」的機制，提供抵銷性的預測。</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60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選擇能力 </a:t>
            </a:r>
            <a:r>
              <a:rPr kumimoji="0" lang="en-US" altLang="zh-TW" sz="3600" i="0" u="none" strike="noStrike" kern="1200" cap="none" spc="0" normalizeH="0" baseline="0" noProof="0" dirty="0">
                <a:ln>
                  <a:noFill/>
                </a:ln>
                <a:solidFill>
                  <a:srgbClr val="FF0000"/>
                </a:solidFill>
                <a:effectLst/>
                <a:uLnTx/>
                <a:uFillTx/>
                <a:latin typeface="華康儷宋 Std W5" panose="02020500000000000000" pitchFamily="18" charset="-120"/>
                <a:ea typeface="華康儷宋 Std W5" panose="02020500000000000000" pitchFamily="18" charset="-120"/>
              </a:rPr>
              <a:t>Choice capacity</a:t>
            </a:r>
            <a:endParaRPr lang="en-US" altLang="zh-TW" sz="3600" dirty="0">
              <a:solidFill>
                <a:srgbClr val="FF0000"/>
              </a:solidFill>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u"/>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指的是在線上配對平台中可選擇的候選人。</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u"/>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每天能夠查看或選擇的潛在配對候選人數量、表示每位使用者可以選擇的範圍或選項數量。</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600" dirty="0">
                <a:solidFill>
                  <a:srgbClr val="FF0000"/>
                </a:solidFill>
                <a:latin typeface="華康儷宋 Std W5" panose="02020500000000000000" pitchFamily="18" charset="-120"/>
                <a:ea typeface="華康儷宋 Std W5" panose="02020500000000000000" pitchFamily="18" charset="-120"/>
              </a:rPr>
              <a:t>抵銷性預測 </a:t>
            </a:r>
            <a:r>
              <a:rPr lang="en-US" altLang="zh-TW" sz="3600" dirty="0">
                <a:solidFill>
                  <a:srgbClr val="FF0000"/>
                </a:solidFill>
                <a:latin typeface="華康儷宋 Std W5" panose="02020500000000000000" pitchFamily="18" charset="-120"/>
                <a:ea typeface="華康儷宋 Std W5" panose="02020500000000000000" pitchFamily="18" charset="-120"/>
              </a:rPr>
              <a:t>Countervailing prediction</a:t>
            </a:r>
            <a:endParaRPr kumimoji="0" lang="en-US" altLang="zh-TW" sz="32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u"/>
              <a:defRPr/>
            </a:pPr>
            <a:r>
              <a:rPr lang="zh-TW" altLang="en-US" sz="2800" dirty="0">
                <a:solidFill>
                  <a:prstClr val="black"/>
                </a:solidFill>
                <a:latin typeface="華康儷宋 Std W5" panose="02020500000000000000" pitchFamily="18" charset="-120"/>
                <a:ea typeface="華康儷宋 Std W5" panose="02020500000000000000" pitchFamily="18" charset="-120"/>
              </a:rPr>
              <a:t>兩種效果可能相互抵消或產生相反的影響。</a:t>
            </a:r>
          </a:p>
        </p:txBody>
      </p:sp>
    </p:spTree>
    <p:extLst>
      <p:ext uri="{BB962C8B-B14F-4D97-AF65-F5344CB8AC3E}">
        <p14:creationId xmlns:p14="http://schemas.microsoft.com/office/powerpoint/2010/main" val="277715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34874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3.1</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正向同邊效應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負向跨邊效應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(1/2)</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5" name="矩形 4">
            <a:extLst>
              <a:ext uri="{FF2B5EF4-FFF2-40B4-BE49-F238E27FC236}">
                <a16:creationId xmlns:a16="http://schemas.microsoft.com/office/drawing/2014/main" id="{6635AE05-A98B-7A49-8F63-8D17A30F5FD3}"/>
              </a:ext>
            </a:extLst>
          </p:cNvPr>
          <p:cNvSpPr/>
          <p:nvPr/>
        </p:nvSpPr>
        <p:spPr>
          <a:xfrm>
            <a:off x="1600200" y="2552700"/>
            <a:ext cx="15468600" cy="6705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傳統上認為，</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隨著選擇能力增加，使用者會更頻繁地選擇候選人</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如</a:t>
            </a:r>
            <a:r>
              <a:rPr kumimoji="0" lang="zh-TW" altLang="en-US" sz="3200" b="1"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增加Ａ方使用者的選擇能力</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1"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將會提升Ｂ方使用者在配對上的整體效用</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Diamond 1982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當平台</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提供給使用者較高、較多的選擇能力時</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，使用者會因為擁有更豐富的選擇，</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嘗試收集更多有關平台上各種候選人的資訊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Katz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和</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Shapiro 1985</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尤其是在搜尋成本較低的線上環境中</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Bakos 1997</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），使用者更傾向於尋找更多的候選人，並做出更多的選擇，此舉</a:t>
            </a:r>
            <a:r>
              <a:rPr kumimoji="0" lang="zh-TW" altLang="en-US" sz="3200" b="1"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增加了整體（兩側）的參與度和選擇數量</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7" name="矩形 6">
            <a:extLst>
              <a:ext uri="{FF2B5EF4-FFF2-40B4-BE49-F238E27FC236}">
                <a16:creationId xmlns:a16="http://schemas.microsoft.com/office/drawing/2014/main" id="{015B0894-F9D7-3CAE-C798-EFE712BA9FC5}"/>
              </a:ext>
            </a:extLst>
          </p:cNvPr>
          <p:cNvSpPr/>
          <p:nvPr/>
        </p:nvSpPr>
        <p:spPr>
          <a:xfrm>
            <a:off x="1600200" y="2552700"/>
            <a:ext cx="15468600" cy="6705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傳統上認為，</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隨著選擇能力增加，使用者會更頻繁地選擇候選人</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如</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增加Ａ方使用者的選擇能力，將會提升Ｂ方使用者在配對上的整體效用</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Diamond 1982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當平台</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提供給使用者較高、較多的選擇能力時</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，使用者會因為擁有更豐富的選擇，</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嘗試收集更多有關平台上各種候選人的資訊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Katz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和</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Shapiro 1985</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尤其是在搜尋成本較低的線上環境中</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Bakos 1997</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），使用者更傾向於尋找更多的候選人，並做出更多的選擇，此舉</a:t>
            </a:r>
            <a:r>
              <a:rPr kumimoji="0" lang="zh-TW" altLang="en-US" sz="32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增加了整體（兩側）的參與度和選擇數量</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 name="矩形: 圓角 1">
            <a:extLst>
              <a:ext uri="{FF2B5EF4-FFF2-40B4-BE49-F238E27FC236}">
                <a16:creationId xmlns:a16="http://schemas.microsoft.com/office/drawing/2014/main" id="{26F63B55-D160-0B58-62C7-D5EEF9333C33}"/>
              </a:ext>
            </a:extLst>
          </p:cNvPr>
          <p:cNvSpPr/>
          <p:nvPr/>
        </p:nvSpPr>
        <p:spPr>
          <a:xfrm>
            <a:off x="1219199" y="2171700"/>
            <a:ext cx="10360555" cy="103763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正向同邊效應（</a:t>
            </a:r>
            <a:r>
              <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Positive Same-Side Effects</a:t>
            </a: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a:t>
            </a:r>
          </a:p>
        </p:txBody>
      </p:sp>
    </p:spTree>
    <p:extLst>
      <p:ext uri="{BB962C8B-B14F-4D97-AF65-F5344CB8AC3E}">
        <p14:creationId xmlns:p14="http://schemas.microsoft.com/office/powerpoint/2010/main" val="3641035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40208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3.1</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正向同邊效應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負向跨邊效應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(2/2)</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5" name="矩形 4">
            <a:extLst>
              <a:ext uri="{FF2B5EF4-FFF2-40B4-BE49-F238E27FC236}">
                <a16:creationId xmlns:a16="http://schemas.microsoft.com/office/drawing/2014/main" id="{6635AE05-A98B-7A49-8F63-8D17A30F5FD3}"/>
              </a:ext>
            </a:extLst>
          </p:cNvPr>
          <p:cNvSpPr/>
          <p:nvPr/>
        </p:nvSpPr>
        <p:spPr>
          <a:xfrm>
            <a:off x="1600200" y="2552700"/>
            <a:ext cx="15468600" cy="67056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增加Ａ方的選擇能力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並不一定會增加平台上的總選擇數量，</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可能會降低Ｂ方的可選擇次數</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使用者傾向建立基於雙方都對彼此感興趣的關係</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使用者更傾向於選擇對自己感興趣的潛在伴侶</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Fiore and Donath 2004, Shtatfeld and Ba-rak 2009</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71500" marR="0" lvl="0" indent="-5715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當Ａ方使用者接收到更多選擇，他們就會</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更傾向於選擇對自己有興趣的人，而不是繼續尋找其他選項，最終做出較少的選擇</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Argyle and Henderson 1985</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），這就</a:t>
            </a:r>
            <a:r>
              <a:rPr kumimoji="0" lang="zh-TW" altLang="en-US" sz="32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降低了整體的選擇行為和配對率</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 name="矩形: 圓角 1">
            <a:extLst>
              <a:ext uri="{FF2B5EF4-FFF2-40B4-BE49-F238E27FC236}">
                <a16:creationId xmlns:a16="http://schemas.microsoft.com/office/drawing/2014/main" id="{26F63B55-D160-0B58-62C7-D5EEF9333C33}"/>
              </a:ext>
            </a:extLst>
          </p:cNvPr>
          <p:cNvSpPr/>
          <p:nvPr/>
        </p:nvSpPr>
        <p:spPr>
          <a:xfrm>
            <a:off x="1219199" y="2171700"/>
            <a:ext cx="10360555" cy="1037637"/>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負向跨邊效應（</a:t>
            </a:r>
            <a:r>
              <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Negative Cross-Side Effects</a:t>
            </a: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a:t>
            </a:r>
          </a:p>
        </p:txBody>
      </p:sp>
      <p:sp>
        <p:nvSpPr>
          <p:cNvPr id="9" name="語音泡泡: 圓角矩形 8">
            <a:extLst>
              <a:ext uri="{FF2B5EF4-FFF2-40B4-BE49-F238E27FC236}">
                <a16:creationId xmlns:a16="http://schemas.microsoft.com/office/drawing/2014/main" id="{629E2890-93B2-A1FA-5AC8-61C123CFBD78}"/>
              </a:ext>
            </a:extLst>
          </p:cNvPr>
          <p:cNvSpPr/>
          <p:nvPr/>
        </p:nvSpPr>
        <p:spPr>
          <a:xfrm>
            <a:off x="2672204" y="4107517"/>
            <a:ext cx="12115800" cy="3316041"/>
          </a:xfrm>
          <a:prstGeom prst="wedgeRoundRectCallout">
            <a:avLst>
              <a:gd name="adj1" fmla="val 56860"/>
              <a:gd name="adj2" fmla="val 51441"/>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不過評估上述提及兩種效應是十分困難的，主要原因在於</a:t>
            </a:r>
            <a:r>
              <a:rPr kumimoji="0" lang="zh-TW" altLang="en-US" sz="2800" i="0" u="none" strike="noStrike" kern="1200" cap="none" spc="0" normalizeH="0" baseline="0" noProof="0">
                <a:ln>
                  <a:noFill/>
                </a:ln>
                <a:solidFill>
                  <a:srgbClr val="C00000"/>
                </a:solidFill>
                <a:effectLst/>
                <a:uLnTx/>
                <a:uFillTx/>
                <a:latin typeface="華康儷宋 Std W5" panose="02020500000000000000" pitchFamily="18" charset="-120"/>
                <a:ea typeface="華康儷宋 Std W5" panose="02020500000000000000" pitchFamily="18" charset="-120"/>
                <a:cs typeface="+mn-cs"/>
              </a:rPr>
              <a:t>難以追蹤及衡量不同選擇能力下使用者的選擇行為</a:t>
            </a:r>
            <a:r>
              <a:rPr kumimoji="0" lang="zh-TW" altLang="en-US" sz="28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，作者在後續將透過</a:t>
            </a:r>
            <a:r>
              <a:rPr kumimoji="0" lang="zh-TW" altLang="en-US" sz="2800" b="0" i="0" u="sng"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隨機實地實驗來收集數據</a:t>
            </a:r>
            <a:r>
              <a:rPr kumimoji="0" lang="zh-TW" altLang="en-US" sz="28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，分析選擇能力改變對整體配對以及其他影響。</a:t>
            </a:r>
            <a:endParaRPr kumimoji="0" lang="en-US" altLang="zh-TW" sz="28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0" name="Freeform 2">
            <a:extLst>
              <a:ext uri="{FF2B5EF4-FFF2-40B4-BE49-F238E27FC236}">
                <a16:creationId xmlns:a16="http://schemas.microsoft.com/office/drawing/2014/main" id="{7355A95F-0520-270D-6880-F8F89449A425}"/>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1100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22682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3.2</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選擇效應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(1/4)</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這兩種效應也與</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Cachon</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等人的研究相似（</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2008</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年）：在洽談交易的過程中，</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儘管客戶（買家）的低搜尋成本可能迫使零售商（賣家）降低價格，但也可能導致價格上升 。</a:t>
            </a: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 </a:t>
            </a:r>
            <a:r>
              <a:rPr kumimoji="0" lang="zh-TW" altLang="en-US" sz="2800" i="0" u="none" strike="noStrike" kern="1200" cap="none" spc="0" normalizeH="0" baseline="0" noProof="0">
                <a:ln>
                  <a:noFill/>
                </a:ln>
                <a:solidFill>
                  <a:srgbClr val="1F497D"/>
                </a:solidFill>
                <a:effectLst/>
                <a:uLnTx/>
                <a:uFillTx/>
                <a:latin typeface="華康儷宋 Std W5" panose="02020500000000000000" pitchFamily="18" charset="-120"/>
                <a:ea typeface="華康儷宋 Std W5" panose="02020500000000000000" pitchFamily="18" charset="-120"/>
                <a:cs typeface="+mn-cs"/>
              </a:rPr>
              <a:t>因為零售商（賣家）能夠接觸到更多其他的客戶（買家），這增加了客戶（買家）方面的競爭情況</a:t>
            </a:r>
            <a:r>
              <a:rPr kumimoji="0" lang="zh-TW" altLang="en-US" sz="28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28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7" name="矩形 6">
            <a:extLst>
              <a:ext uri="{FF2B5EF4-FFF2-40B4-BE49-F238E27FC236}">
                <a16:creationId xmlns:a16="http://schemas.microsoft.com/office/drawing/2014/main" id="{015B0894-F9D7-3CAE-C798-EFE712BA9FC5}"/>
              </a:ext>
            </a:extLst>
          </p:cNvPr>
          <p:cNvSpPr/>
          <p:nvPr/>
        </p:nvSpPr>
        <p:spPr>
          <a:xfrm>
            <a:off x="2209801" y="2573668"/>
            <a:ext cx="14401799" cy="1700225"/>
          </a:xfrm>
          <a:prstGeom prst="rect">
            <a:avLst/>
          </a:prstGeom>
          <a:ln>
            <a:solidFill>
              <a:srgbClr val="49659E"/>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使用者</a:t>
            </a:r>
            <a:r>
              <a:rPr kumimoji="0" lang="zh-TW" altLang="en-US" sz="3200" b="1"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期望高選擇能力增加配對成功的機會</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Diehl and Poynor 2010</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利益增加（能帶來更高的配對成功機會）</a:t>
            </a:r>
            <a:r>
              <a:rPr kumimoji="0" lang="zh-TW" altLang="en-US"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2" name="矩形: 圓角 1">
            <a:extLst>
              <a:ext uri="{FF2B5EF4-FFF2-40B4-BE49-F238E27FC236}">
                <a16:creationId xmlns:a16="http://schemas.microsoft.com/office/drawing/2014/main" id="{26F63B55-D160-0B58-62C7-D5EEF9333C33}"/>
              </a:ext>
            </a:extLst>
          </p:cNvPr>
          <p:cNvSpPr/>
          <p:nvPr/>
        </p:nvSpPr>
        <p:spPr>
          <a:xfrm>
            <a:off x="1828800" y="2192668"/>
            <a:ext cx="7010401" cy="785297"/>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選擇效應（</a:t>
            </a:r>
            <a:r>
              <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Choice Effect</a:t>
            </a: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a:t>
            </a:r>
          </a:p>
        </p:txBody>
      </p:sp>
      <p:sp>
        <p:nvSpPr>
          <p:cNvPr id="16" name="矩形 15">
            <a:extLst>
              <a:ext uri="{FF2B5EF4-FFF2-40B4-BE49-F238E27FC236}">
                <a16:creationId xmlns:a16="http://schemas.microsoft.com/office/drawing/2014/main" id="{CCB3AB26-0282-AF33-BE5D-DACC459F6B48}"/>
              </a:ext>
            </a:extLst>
          </p:cNvPr>
          <p:cNvSpPr/>
          <p:nvPr/>
        </p:nvSpPr>
        <p:spPr>
          <a:xfrm>
            <a:off x="2209801" y="4967275"/>
            <a:ext cx="14401799" cy="1700225"/>
          </a:xfrm>
          <a:prstGeom prst="rect">
            <a:avLst/>
          </a:prstGeom>
          <a:ln>
            <a:solidFill>
              <a:srgbClr val="49659E"/>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擔心更高選擇能力</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會因為平台競爭況加劇而</a:t>
            </a:r>
            <a:r>
              <a:rPr kumimoji="0" lang="zh-TW" altLang="en-US" sz="3200" b="1"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降低配對機會</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1"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成本增加</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（即被拒絕的可能性更大）。</a:t>
            </a:r>
            <a:endParaRPr kumimoji="0" lang="zh-TW" altLang="en-US" sz="3200" b="1"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17" name="矩形: 圓角 16">
            <a:extLst>
              <a:ext uri="{FF2B5EF4-FFF2-40B4-BE49-F238E27FC236}">
                <a16:creationId xmlns:a16="http://schemas.microsoft.com/office/drawing/2014/main" id="{0B5A3F75-64E4-3904-E1D1-2C98D7D001D3}"/>
              </a:ext>
            </a:extLst>
          </p:cNvPr>
          <p:cNvSpPr/>
          <p:nvPr/>
        </p:nvSpPr>
        <p:spPr>
          <a:xfrm>
            <a:off x="1828800" y="4586275"/>
            <a:ext cx="7010401" cy="785297"/>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競爭效應</a:t>
            </a:r>
            <a:r>
              <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(Competition Effect</a:t>
            </a: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a:t>
            </a:r>
          </a:p>
        </p:txBody>
      </p:sp>
    </p:spTree>
    <p:extLst>
      <p:ext uri="{BB962C8B-B14F-4D97-AF65-F5344CB8AC3E}">
        <p14:creationId xmlns:p14="http://schemas.microsoft.com/office/powerpoint/2010/main" val="194666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22682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3.2</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選擇效應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(2/4)</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使用者對</a:t>
            </a: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利益（即更高的成功機會）</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或</a:t>
            </a:r>
            <a:r>
              <a:rPr kumimoji="0" lang="zh-TW" altLang="en-US" sz="32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成本（即被拒絕的可能性更大）</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的強調程度</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，同時</a:t>
            </a: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影響了使用者選擇候選人的偏好</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，這對平台設計會產生重要影響（</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Beshears</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2008</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p:txBody>
      </p:sp>
      <p:sp>
        <p:nvSpPr>
          <p:cNvPr id="7" name="矩形 6">
            <a:extLst>
              <a:ext uri="{FF2B5EF4-FFF2-40B4-BE49-F238E27FC236}">
                <a16:creationId xmlns:a16="http://schemas.microsoft.com/office/drawing/2014/main" id="{015B0894-F9D7-3CAE-C798-EFE712BA9FC5}"/>
              </a:ext>
            </a:extLst>
          </p:cNvPr>
          <p:cNvSpPr/>
          <p:nvPr/>
        </p:nvSpPr>
        <p:spPr>
          <a:xfrm>
            <a:off x="2081463" y="4976887"/>
            <a:ext cx="14377737" cy="1700225"/>
          </a:xfrm>
          <a:prstGeom prst="rect">
            <a:avLst/>
          </a:prstGeom>
          <a:ln>
            <a:solidFill>
              <a:srgbClr val="EB5D5F"/>
            </a:solidFill>
          </a:ln>
        </p:spPr>
        <p:style>
          <a:lnRef idx="2">
            <a:schemeClr val="accent2"/>
          </a:lnRef>
          <a:fillRef idx="1">
            <a:schemeClr val="lt1"/>
          </a:fillRef>
          <a:effectRef idx="0">
            <a:schemeClr val="accent2"/>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受</a:t>
            </a:r>
            <a:r>
              <a:rPr kumimoji="0" lang="zh-TW" altLang="en-US" sz="3200" i="0" u="none" strike="noStrike" kern="1200" cap="none" spc="0" normalizeH="0" baseline="0" noProof="0">
                <a:ln>
                  <a:noFill/>
                </a:ln>
                <a:solidFill>
                  <a:srgbClr val="EB5D5F"/>
                </a:solidFill>
                <a:effectLst/>
                <a:uLnTx/>
                <a:uFillTx/>
                <a:latin typeface="Calibri"/>
                <a:ea typeface="華康儷宋 Std W5" panose="02020500000000000000" pitchFamily="18" charset="-120"/>
                <a:cs typeface="+mn-cs"/>
              </a:rPr>
              <a:t>選擇效應驅使</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，使用者會</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變得更挑剔</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，而</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選擇更有吸引力的候選人</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積極的選擇行為導致</a:t>
            </a:r>
            <a:r>
              <a:rPr kumimoji="0" lang="zh-TW" altLang="en-US" sz="3200" i="0" u="none" strike="noStrike" kern="1200" cap="none" spc="0" normalizeH="0" baseline="0" noProof="0">
                <a:ln>
                  <a:noFill/>
                </a:ln>
                <a:solidFill>
                  <a:srgbClr val="EB5D5F"/>
                </a:solidFill>
                <a:effectLst/>
                <a:uLnTx/>
                <a:uFillTx/>
                <a:latin typeface="Calibri"/>
                <a:ea typeface="華康儷宋 Std W5" panose="02020500000000000000" pitchFamily="18" charset="-120"/>
                <a:cs typeface="+mn-cs"/>
              </a:rPr>
              <a:t>轉換率降低和配對數量減少</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p:txBody>
      </p:sp>
      <p:sp>
        <p:nvSpPr>
          <p:cNvPr id="2" name="矩形: 圓角 1">
            <a:extLst>
              <a:ext uri="{FF2B5EF4-FFF2-40B4-BE49-F238E27FC236}">
                <a16:creationId xmlns:a16="http://schemas.microsoft.com/office/drawing/2014/main" id="{26F63B55-D160-0B58-62C7-D5EEF9333C33}"/>
              </a:ext>
            </a:extLst>
          </p:cNvPr>
          <p:cNvSpPr/>
          <p:nvPr/>
        </p:nvSpPr>
        <p:spPr>
          <a:xfrm>
            <a:off x="1700462" y="4595887"/>
            <a:ext cx="7010401" cy="785297"/>
          </a:xfrm>
          <a:prstGeom prst="roundRect">
            <a:avLst/>
          </a:prstGeom>
          <a:solidFill>
            <a:schemeClr val="accent2">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srgbClr val="EB5D5F"/>
                </a:solidFill>
                <a:effectLst/>
                <a:uLnTx/>
                <a:uFillTx/>
                <a:latin typeface="Calibri"/>
                <a:ea typeface="華康儷宋 Std W5" panose="02020500000000000000" pitchFamily="18" charset="-120"/>
                <a:cs typeface="+mn-cs"/>
              </a:rPr>
              <a:t>重視利益</a:t>
            </a:r>
            <a:endParaRPr kumimoji="0" lang="zh-TW" altLang="en-US" sz="36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6" name="矩形 15">
            <a:extLst>
              <a:ext uri="{FF2B5EF4-FFF2-40B4-BE49-F238E27FC236}">
                <a16:creationId xmlns:a16="http://schemas.microsoft.com/office/drawing/2014/main" id="{CCB3AB26-0282-AF33-BE5D-DACC459F6B48}"/>
              </a:ext>
            </a:extLst>
          </p:cNvPr>
          <p:cNvSpPr/>
          <p:nvPr/>
        </p:nvSpPr>
        <p:spPr>
          <a:xfrm>
            <a:off x="2081463" y="7370494"/>
            <a:ext cx="14377737" cy="1700225"/>
          </a:xfrm>
          <a:prstGeom prst="rect">
            <a:avLst/>
          </a:prstGeom>
          <a:ln>
            <a:solidFill>
              <a:srgbClr val="4F81BD"/>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受</a:t>
            </a:r>
            <a:r>
              <a:rPr kumimoji="0" lang="zh-TW" altLang="en-US" sz="320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競爭效應驅使</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，使用者會</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變得不太挑剔</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，而</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選擇較不太吸引力的候選人</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保守行為卻帶來</a:t>
            </a:r>
            <a:r>
              <a:rPr kumimoji="0" lang="zh-TW" altLang="en-US" sz="320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高轉換率和配對數量增加</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p:txBody>
      </p:sp>
      <p:sp>
        <p:nvSpPr>
          <p:cNvPr id="17" name="矩形: 圓角 16">
            <a:extLst>
              <a:ext uri="{FF2B5EF4-FFF2-40B4-BE49-F238E27FC236}">
                <a16:creationId xmlns:a16="http://schemas.microsoft.com/office/drawing/2014/main" id="{0B5A3F75-64E4-3904-E1D1-2C98D7D001D3}"/>
              </a:ext>
            </a:extLst>
          </p:cNvPr>
          <p:cNvSpPr/>
          <p:nvPr/>
        </p:nvSpPr>
        <p:spPr>
          <a:xfrm>
            <a:off x="1700462" y="6989494"/>
            <a:ext cx="7010401" cy="785297"/>
          </a:xfrm>
          <a:prstGeom prst="roundRect">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重視成本</a:t>
            </a:r>
            <a:endParaRPr kumimoji="0" lang="zh-TW" altLang="en-US" sz="36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5" name="文字方塊 4">
            <a:extLst>
              <a:ext uri="{FF2B5EF4-FFF2-40B4-BE49-F238E27FC236}">
                <a16:creationId xmlns:a16="http://schemas.microsoft.com/office/drawing/2014/main" id="{D94A5428-0E3B-EEE8-A238-95086E9C2FB5}"/>
              </a:ext>
            </a:extLst>
          </p:cNvPr>
          <p:cNvSpPr txBox="1"/>
          <p:nvPr/>
        </p:nvSpPr>
        <p:spPr>
          <a:xfrm>
            <a:off x="2324100" y="3302367"/>
            <a:ext cx="13106400" cy="902555"/>
          </a:xfrm>
          <a:prstGeom prst="rect">
            <a:avLst/>
          </a:prstGeom>
          <a:noFill/>
        </p:spPr>
        <p:txBody>
          <a:bodyPr wrap="square">
            <a:spAutoFit/>
          </a:bodyPr>
          <a:lstStyle/>
          <a:p>
            <a:pPr marL="914400" marR="0" lvl="2" indent="0" algn="l" defTabSz="914400" rtl="0" eaLnBrk="1" fontAlgn="auto" latinLnBrk="0" hangingPunct="1">
              <a:lnSpc>
                <a:spcPct val="150000"/>
              </a:lnSpc>
              <a:spcBef>
                <a:spcPts val="0"/>
              </a:spcBef>
              <a:spcAft>
                <a:spcPts val="0"/>
              </a:spcAft>
              <a:buClrTx/>
              <a:buSzTx/>
              <a:buFontTx/>
              <a:buNone/>
              <a:tabLst/>
              <a:defRPr/>
            </a:pPr>
            <a:r>
              <a:rPr kumimoji="0" lang="zh-TW" altLang="en-US" sz="40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增加選擇能力時，使用者更容易被</a:t>
            </a:r>
            <a:r>
              <a:rPr kumimoji="0" lang="zh-TW" altLang="en-US" sz="4000" b="1" i="0" u="sng" strike="noStrike" kern="1200" cap="none" spc="0" normalizeH="0" baseline="0" noProof="0">
                <a:ln>
                  <a:noFill/>
                </a:ln>
                <a:solidFill>
                  <a:srgbClr val="EB5D5F"/>
                </a:solidFill>
                <a:effectLst/>
                <a:uLnTx/>
                <a:uFillTx/>
                <a:latin typeface="Calibri"/>
                <a:ea typeface="華康儷宋 Std W5" panose="02020500000000000000" pitchFamily="18" charset="-120"/>
                <a:cs typeface="+mn-cs"/>
              </a:rPr>
              <a:t>利益</a:t>
            </a:r>
            <a:r>
              <a:rPr kumimoji="0" lang="zh-TW" altLang="en-US" sz="40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或</a:t>
            </a:r>
            <a:r>
              <a:rPr kumimoji="0" lang="zh-TW" altLang="en-US" sz="4000" b="1" i="0" u="sng"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成本</a:t>
            </a:r>
            <a:r>
              <a:rPr kumimoji="0" lang="zh-TW" altLang="en-US" sz="40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0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Tree>
    <p:extLst>
      <p:ext uri="{BB962C8B-B14F-4D97-AF65-F5344CB8AC3E}">
        <p14:creationId xmlns:p14="http://schemas.microsoft.com/office/powerpoint/2010/main" val="792955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22682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3.2</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選擇效應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(3/4)</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線上配對平台的情境中，同時存在使用者受</a:t>
            </a:r>
            <a:r>
              <a:rPr kumimoji="0" lang="zh-TW" altLang="en-US"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選擇效應或競爭效應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驅使的情況，但</a:t>
            </a:r>
            <a:r>
              <a:rPr kumimoji="0" lang="zh-TW" altLang="en-US"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哪種效應影響更顯著將會</a:t>
            </a: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因情</a:t>
            </a:r>
            <a:r>
              <a:rPr kumimoji="0" lang="zh-TW" altLang="en-US"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況而異</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7" name="矩形 6">
            <a:extLst>
              <a:ext uri="{FF2B5EF4-FFF2-40B4-BE49-F238E27FC236}">
                <a16:creationId xmlns:a16="http://schemas.microsoft.com/office/drawing/2014/main" id="{015B0894-F9D7-3CAE-C798-EFE712BA9FC5}"/>
              </a:ext>
            </a:extLst>
          </p:cNvPr>
          <p:cNvSpPr/>
          <p:nvPr/>
        </p:nvSpPr>
        <p:spPr>
          <a:xfrm>
            <a:off x="1391654" y="3892209"/>
            <a:ext cx="15468600" cy="5379461"/>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女性對風險表現出更大顧慮</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男性傾向把風險視為挑戰</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zh-TW" altLang="en-US"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女性則傾向規避風險</a:t>
            </a:r>
            <a:r>
              <a:rPr kumimoji="0" lang="zh-TW" altLang="en-US"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Arch 1993</a:t>
            </a:r>
            <a:r>
              <a:rPr kumimoji="0" lang="zh-TW" altLang="en-US"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男性使用者的被拒絕成本較低</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Schar-lott</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和</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Christ 1995</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Fisman</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2006</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Bapna</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2016</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女性對於主動行動更加猶豫不決，因為</a:t>
            </a:r>
            <a:r>
              <a:rPr kumimoji="0" lang="zh-TW" altLang="en-US" sz="32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女性對拒絕的恐懼比男性更大</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Vorauer</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和</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Ratner</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1996</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p:txBody>
      </p:sp>
      <p:sp>
        <p:nvSpPr>
          <p:cNvPr id="2" name="矩形: 圓角 1">
            <a:extLst>
              <a:ext uri="{FF2B5EF4-FFF2-40B4-BE49-F238E27FC236}">
                <a16:creationId xmlns:a16="http://schemas.microsoft.com/office/drawing/2014/main" id="{26F63B55-D160-0B58-62C7-D5EEF9333C33}"/>
              </a:ext>
            </a:extLst>
          </p:cNvPr>
          <p:cNvSpPr/>
          <p:nvPr/>
        </p:nvSpPr>
        <p:spPr>
          <a:xfrm>
            <a:off x="1295400" y="3695700"/>
            <a:ext cx="10134600" cy="991728"/>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不同性別對風險感知和重視社會地位程度的差異</a:t>
            </a:r>
          </a:p>
        </p:txBody>
      </p:sp>
    </p:spTree>
    <p:extLst>
      <p:ext uri="{BB962C8B-B14F-4D97-AF65-F5344CB8AC3E}">
        <p14:creationId xmlns:p14="http://schemas.microsoft.com/office/powerpoint/2010/main" val="3711841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4" name="TextBox 4"/>
          <p:cNvSpPr txBox="1"/>
          <p:nvPr/>
        </p:nvSpPr>
        <p:spPr>
          <a:xfrm>
            <a:off x="2819400" y="1001930"/>
            <a:ext cx="3048000" cy="1064394"/>
          </a:xfrm>
          <a:prstGeom prst="rect">
            <a:avLst/>
          </a:prstGeom>
        </p:spPr>
        <p:txBody>
          <a:bodyPr wrap="square" lIns="0" tIns="0" rIns="0" bIns="0" rtlCol="0" anchor="t">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rPr>
              <a:t>目錄</a:t>
            </a:r>
            <a:endParaRPr kumimoji="0" lang="en-US" sz="9600" i="0" u="none" strike="noStrike" kern="1200" normalizeH="0" baseline="0" noProof="0">
              <a:solidFill>
                <a:srgbClr val="FFFFFF"/>
              </a:solidFill>
              <a:uLnTx/>
              <a:uFillTx/>
              <a:latin typeface="華康儷宋 Std W5" panose="02020500000000000000" pitchFamily="18" charset="-120"/>
              <a:ea typeface="華康儷宋 Std W5" panose="02020500000000000000" pitchFamily="18" charset="-120"/>
            </a:endParaRPr>
          </a:p>
        </p:txBody>
      </p:sp>
      <p:pic>
        <p:nvPicPr>
          <p:cNvPr id="16" name="圖片 15" descr="一張含有 圖形, 美工圖案, 符號, 字型 的圖片&#10;&#10;自動產生的描述">
            <a:extLst>
              <a:ext uri="{FF2B5EF4-FFF2-40B4-BE49-F238E27FC236}">
                <a16:creationId xmlns:a16="http://schemas.microsoft.com/office/drawing/2014/main" id="{D5383CCB-DD7F-5002-605E-EA35B73B975E}"/>
              </a:ext>
            </a:extLst>
          </p:cNvPr>
          <p:cNvPicPr>
            <a:picLocks noChangeAspect="1"/>
          </p:cNvPicPr>
          <p:nvPr/>
        </p:nvPicPr>
        <p:blipFill>
          <a:blip r:embed="rId3"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90600" y="542324"/>
            <a:ext cx="1524000" cy="1524000"/>
          </a:xfrm>
          <a:prstGeom prst="rect">
            <a:avLst/>
          </a:prstGeom>
        </p:spPr>
      </p:pic>
      <p:sp>
        <p:nvSpPr>
          <p:cNvPr id="27" name="文字方塊 26">
            <a:extLst>
              <a:ext uri="{FF2B5EF4-FFF2-40B4-BE49-F238E27FC236}">
                <a16:creationId xmlns:a16="http://schemas.microsoft.com/office/drawing/2014/main" id="{A64D2AAB-C38D-1BA8-D8E1-36EC1F6F7AEF}"/>
              </a:ext>
            </a:extLst>
          </p:cNvPr>
          <p:cNvSpPr txBox="1"/>
          <p:nvPr/>
        </p:nvSpPr>
        <p:spPr>
          <a:xfrm>
            <a:off x="9144000" y="3691224"/>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05</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28" name="語音泡泡: 圓角矩形 27">
            <a:extLst>
              <a:ext uri="{FF2B5EF4-FFF2-40B4-BE49-F238E27FC236}">
                <a16:creationId xmlns:a16="http://schemas.microsoft.com/office/drawing/2014/main" id="{2BC71AD7-36D8-1692-681E-CF55644A901E}"/>
              </a:ext>
            </a:extLst>
          </p:cNvPr>
          <p:cNvSpPr/>
          <p:nvPr/>
        </p:nvSpPr>
        <p:spPr>
          <a:xfrm>
            <a:off x="10820400" y="36957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實證分析及結果</a:t>
            </a:r>
          </a:p>
        </p:txBody>
      </p:sp>
      <p:sp>
        <p:nvSpPr>
          <p:cNvPr id="29" name="文字方塊 28">
            <a:extLst>
              <a:ext uri="{FF2B5EF4-FFF2-40B4-BE49-F238E27FC236}">
                <a16:creationId xmlns:a16="http://schemas.microsoft.com/office/drawing/2014/main" id="{B443DCED-6628-7938-9CE7-4DC0F9901F07}"/>
              </a:ext>
            </a:extLst>
          </p:cNvPr>
          <p:cNvSpPr txBox="1"/>
          <p:nvPr/>
        </p:nvSpPr>
        <p:spPr>
          <a:xfrm>
            <a:off x="9144000" y="5110546"/>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06</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0" name="語音泡泡: 圓角矩形 29">
            <a:extLst>
              <a:ext uri="{FF2B5EF4-FFF2-40B4-BE49-F238E27FC236}">
                <a16:creationId xmlns:a16="http://schemas.microsoft.com/office/drawing/2014/main" id="{E9D50332-1215-C16E-2037-0D3CACA925E5}"/>
              </a:ext>
            </a:extLst>
          </p:cNvPr>
          <p:cNvSpPr/>
          <p:nvPr/>
        </p:nvSpPr>
        <p:spPr>
          <a:xfrm>
            <a:off x="10820400" y="51150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市場設計指導與建議</a:t>
            </a:r>
          </a:p>
        </p:txBody>
      </p:sp>
      <p:sp>
        <p:nvSpPr>
          <p:cNvPr id="31" name="文字方塊 30">
            <a:extLst>
              <a:ext uri="{FF2B5EF4-FFF2-40B4-BE49-F238E27FC236}">
                <a16:creationId xmlns:a16="http://schemas.microsoft.com/office/drawing/2014/main" id="{9139C319-193D-7EF8-7A3F-4AC4616992D2}"/>
              </a:ext>
            </a:extLst>
          </p:cNvPr>
          <p:cNvSpPr txBox="1"/>
          <p:nvPr/>
        </p:nvSpPr>
        <p:spPr>
          <a:xfrm>
            <a:off x="9144000" y="652986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07</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32" name="語音泡泡: 圓角矩形 31">
            <a:extLst>
              <a:ext uri="{FF2B5EF4-FFF2-40B4-BE49-F238E27FC236}">
                <a16:creationId xmlns:a16="http://schemas.microsoft.com/office/drawing/2014/main" id="{08DDC475-8A9D-1BA4-DF3A-CA7E4E6250BF}"/>
              </a:ext>
            </a:extLst>
          </p:cNvPr>
          <p:cNvSpPr/>
          <p:nvPr/>
        </p:nvSpPr>
        <p:spPr>
          <a:xfrm>
            <a:off x="10820400" y="65343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結論</a:t>
            </a:r>
          </a:p>
        </p:txBody>
      </p:sp>
      <p:sp>
        <p:nvSpPr>
          <p:cNvPr id="43" name="文字方塊 42">
            <a:extLst>
              <a:ext uri="{FF2B5EF4-FFF2-40B4-BE49-F238E27FC236}">
                <a16:creationId xmlns:a16="http://schemas.microsoft.com/office/drawing/2014/main" id="{5CDF3BC6-0686-2915-459D-3149C57C4EE3}"/>
              </a:ext>
            </a:extLst>
          </p:cNvPr>
          <p:cNvSpPr txBox="1"/>
          <p:nvPr/>
        </p:nvSpPr>
        <p:spPr>
          <a:xfrm>
            <a:off x="1066800" y="3171533"/>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01</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4" name="語音泡泡: 圓角矩形 43">
            <a:extLst>
              <a:ext uri="{FF2B5EF4-FFF2-40B4-BE49-F238E27FC236}">
                <a16:creationId xmlns:a16="http://schemas.microsoft.com/office/drawing/2014/main" id="{904E8DF0-5BBC-574E-3F08-7A0735ED9BA9}"/>
              </a:ext>
            </a:extLst>
          </p:cNvPr>
          <p:cNvSpPr/>
          <p:nvPr/>
        </p:nvSpPr>
        <p:spPr>
          <a:xfrm>
            <a:off x="2743200" y="3162300"/>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簡介</a:t>
            </a:r>
          </a:p>
        </p:txBody>
      </p:sp>
      <p:sp>
        <p:nvSpPr>
          <p:cNvPr id="45" name="文字方塊 44">
            <a:extLst>
              <a:ext uri="{FF2B5EF4-FFF2-40B4-BE49-F238E27FC236}">
                <a16:creationId xmlns:a16="http://schemas.microsoft.com/office/drawing/2014/main" id="{C685083E-A1F1-550D-A2F9-A0EC3216611D}"/>
              </a:ext>
            </a:extLst>
          </p:cNvPr>
          <p:cNvSpPr txBox="1"/>
          <p:nvPr/>
        </p:nvSpPr>
        <p:spPr>
          <a:xfrm>
            <a:off x="1066800" y="4590855"/>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02</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6" name="語音泡泡: 圓角矩形 45">
            <a:extLst>
              <a:ext uri="{FF2B5EF4-FFF2-40B4-BE49-F238E27FC236}">
                <a16:creationId xmlns:a16="http://schemas.microsoft.com/office/drawing/2014/main" id="{D6B7CECF-2B98-CEAF-0AB5-03D449DD1D6A}"/>
              </a:ext>
            </a:extLst>
          </p:cNvPr>
          <p:cNvSpPr/>
          <p:nvPr/>
        </p:nvSpPr>
        <p:spPr>
          <a:xfrm>
            <a:off x="2743200" y="4581622"/>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文獻探討</a:t>
            </a:r>
          </a:p>
        </p:txBody>
      </p:sp>
      <p:sp>
        <p:nvSpPr>
          <p:cNvPr id="47" name="文字方塊 46">
            <a:extLst>
              <a:ext uri="{FF2B5EF4-FFF2-40B4-BE49-F238E27FC236}">
                <a16:creationId xmlns:a16="http://schemas.microsoft.com/office/drawing/2014/main" id="{9E29698B-778D-F231-C588-D995E0A856FA}"/>
              </a:ext>
            </a:extLst>
          </p:cNvPr>
          <p:cNvSpPr txBox="1"/>
          <p:nvPr/>
        </p:nvSpPr>
        <p:spPr>
          <a:xfrm>
            <a:off x="1066800" y="6010177"/>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03</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48" name="語音泡泡: 圓角矩形 47">
            <a:extLst>
              <a:ext uri="{FF2B5EF4-FFF2-40B4-BE49-F238E27FC236}">
                <a16:creationId xmlns:a16="http://schemas.microsoft.com/office/drawing/2014/main" id="{0A0D892A-3093-678C-8004-8606401096C2}"/>
              </a:ext>
            </a:extLst>
          </p:cNvPr>
          <p:cNvSpPr/>
          <p:nvPr/>
        </p:nvSpPr>
        <p:spPr>
          <a:xfrm>
            <a:off x="2743200" y="6000944"/>
            <a:ext cx="6096000" cy="899631"/>
          </a:xfrm>
          <a:prstGeom prst="wedgeRoundRectCallout">
            <a:avLst>
              <a:gd name="adj1" fmla="val -56459"/>
              <a:gd name="adj2" fmla="val 32628"/>
              <a:gd name="adj3" fmla="val 16667"/>
            </a:avLst>
          </a:prstGeom>
          <a:solidFill>
            <a:srgbClr val="EB5D5F"/>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機制</a:t>
            </a:r>
            <a:r>
              <a:rPr lang="en-US" altLang="zh-TW" sz="3600">
                <a:latin typeface="華康儷宋 Std W5" panose="02020500000000000000" pitchFamily="18" charset="-120"/>
                <a:ea typeface="華康儷宋 Std W5" panose="02020500000000000000" pitchFamily="18" charset="-120"/>
              </a:rPr>
              <a:t>/</a:t>
            </a:r>
            <a:r>
              <a:rPr lang="zh-TW" altLang="en-US" sz="3600">
                <a:latin typeface="華康儷宋 Std W5" panose="02020500000000000000" pitchFamily="18" charset="-120"/>
                <a:ea typeface="華康儷宋 Std W5" panose="02020500000000000000" pitchFamily="18" charset="-120"/>
              </a:rPr>
              <a:t>結構</a:t>
            </a:r>
          </a:p>
        </p:txBody>
      </p:sp>
      <p:sp>
        <p:nvSpPr>
          <p:cNvPr id="49" name="文字方塊 48">
            <a:extLst>
              <a:ext uri="{FF2B5EF4-FFF2-40B4-BE49-F238E27FC236}">
                <a16:creationId xmlns:a16="http://schemas.microsoft.com/office/drawing/2014/main" id="{99CAC258-99EF-D972-50A6-FDBB256BABAD}"/>
              </a:ext>
            </a:extLst>
          </p:cNvPr>
          <p:cNvSpPr txBox="1"/>
          <p:nvPr/>
        </p:nvSpPr>
        <p:spPr>
          <a:xfrm>
            <a:off x="1066800" y="7429498"/>
            <a:ext cx="1219200" cy="1015663"/>
          </a:xfrm>
          <a:prstGeom prst="rect">
            <a:avLst/>
          </a:prstGeom>
          <a:noFill/>
        </p:spPr>
        <p:txBody>
          <a:bodyPr wrap="square" rtlCol="0">
            <a:spAutoFit/>
          </a:bodyPr>
          <a:lstStyle/>
          <a:p>
            <a:pPr algn="ctr"/>
            <a:r>
              <a:rPr lang="en-US" altLang="zh-TW" sz="6000" b="1">
                <a:solidFill>
                  <a:schemeClr val="bg1"/>
                </a:solidFill>
                <a:latin typeface="Montserrat Classic" panose="02020500000000000000" charset="0"/>
                <a:ea typeface="華康儷宋 Std W5" panose="02020500000000000000" pitchFamily="18" charset="-120"/>
              </a:rPr>
              <a:t>04</a:t>
            </a:r>
            <a:endParaRPr lang="zh-TW" altLang="en-US" sz="6000" b="1">
              <a:solidFill>
                <a:schemeClr val="bg1"/>
              </a:solidFill>
              <a:latin typeface="Montserrat Classic" panose="02020500000000000000" charset="0"/>
              <a:ea typeface="華康儷宋 Std W5" panose="02020500000000000000" pitchFamily="18" charset="-120"/>
            </a:endParaRPr>
          </a:p>
        </p:txBody>
      </p:sp>
      <p:sp>
        <p:nvSpPr>
          <p:cNvPr id="50" name="語音泡泡: 圓角矩形 49">
            <a:extLst>
              <a:ext uri="{FF2B5EF4-FFF2-40B4-BE49-F238E27FC236}">
                <a16:creationId xmlns:a16="http://schemas.microsoft.com/office/drawing/2014/main" id="{700CB53E-CFBA-033F-9F16-19985043E332}"/>
              </a:ext>
            </a:extLst>
          </p:cNvPr>
          <p:cNvSpPr/>
          <p:nvPr/>
        </p:nvSpPr>
        <p:spPr>
          <a:xfrm>
            <a:off x="2743200" y="7420266"/>
            <a:ext cx="6096000" cy="899631"/>
          </a:xfrm>
          <a:prstGeom prst="wedgeRoundRectCallout">
            <a:avLst>
              <a:gd name="adj1" fmla="val -56459"/>
              <a:gd name="adj2" fmla="val 32628"/>
              <a:gd name="adj3" fmla="val 16667"/>
            </a:avLst>
          </a:prstGeom>
          <a:solidFill>
            <a:srgbClr val="49659E"/>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TW" altLang="en-US" sz="3600">
                <a:latin typeface="華康儷宋 Std W5" panose="02020500000000000000" pitchFamily="18" charset="-120"/>
                <a:ea typeface="華康儷宋 Std W5" panose="02020500000000000000" pitchFamily="18" charset="-120"/>
              </a:rPr>
              <a:t>機制設置與實驗設計</a:t>
            </a:r>
          </a:p>
        </p:txBody>
      </p:sp>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003548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3" name="Freeform 5">
            <a:extLst>
              <a:ext uri="{FF2B5EF4-FFF2-40B4-BE49-F238E27FC236}">
                <a16:creationId xmlns:a16="http://schemas.microsoft.com/office/drawing/2014/main" id="{5931F648-071A-AF48-2292-0D0AE7DFDBD3}"/>
              </a:ext>
            </a:extLst>
          </p:cNvPr>
          <p:cNvSpPr/>
          <p:nvPr/>
        </p:nvSpPr>
        <p:spPr>
          <a:xfrm>
            <a:off x="766011" y="266700"/>
            <a:ext cx="1557276" cy="3840817"/>
          </a:xfrm>
          <a:custGeom>
            <a:avLst/>
            <a:gdLst/>
            <a:ahLst/>
            <a:cxnLst/>
            <a:rect l="l" t="t" r="r" b="b"/>
            <a:pathLst>
              <a:path w="1668364" h="4114800">
                <a:moveTo>
                  <a:pt x="0" y="0"/>
                </a:moveTo>
                <a:lnTo>
                  <a:pt x="1668364" y="0"/>
                </a:lnTo>
                <a:lnTo>
                  <a:pt x="1668364"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743200" y="654023"/>
            <a:ext cx="12268200" cy="986360"/>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3.2</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選擇效應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&amp;</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競爭效應 </a:t>
            </a:r>
            <a:r>
              <a:rPr kumimoji="0" lang="en-US" altLang="zh-TW" sz="6000" b="1"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(4/4)</a:t>
            </a:r>
            <a:endParaRPr kumimoji="0" lang="zh-TW" altLang="en-US" sz="60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1B878E69-B235-DD30-A21F-4D2E1E17A757}"/>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我們</a:t>
            </a:r>
            <a:r>
              <a:rPr kumimoji="0" lang="zh-TW" altLang="en-US" sz="28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預期男性使用者主要受選擇效應影響，女性使用者主要受競爭效應影響</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前研究雖有研究展示人們如何選擇潛在伴侶，但</a:t>
            </a:r>
            <a:r>
              <a:rPr kumimoji="0" lang="zh-TW" altLang="en-US" sz="28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未探討選擇能力變化時使用者是否會策略性改變選擇。</a:t>
            </a:r>
            <a:endParaRPr kumimoji="0" lang="zh-TW" altLang="en-US" sz="28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本研究將</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進一步分析使用者如何根據選擇能力的變化調整其選擇行為</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，有助於更好地理解配對平台的運作和市場設計、去分析</a:t>
            </a:r>
            <a:r>
              <a:rPr kumimoji="0" lang="zh-TW" altLang="en-US" sz="28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使用者選擇能力對他們選擇性和配對結果的影響。</a:t>
            </a:r>
            <a:endPar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endParaRPr>
          </a:p>
        </p:txBody>
      </p:sp>
      <p:sp>
        <p:nvSpPr>
          <p:cNvPr id="7" name="矩形 6">
            <a:extLst>
              <a:ext uri="{FF2B5EF4-FFF2-40B4-BE49-F238E27FC236}">
                <a16:creationId xmlns:a16="http://schemas.microsoft.com/office/drawing/2014/main" id="{015B0894-F9D7-3CAE-C798-EFE712BA9FC5}"/>
              </a:ext>
            </a:extLst>
          </p:cNvPr>
          <p:cNvSpPr/>
          <p:nvPr/>
        </p:nvSpPr>
        <p:spPr>
          <a:xfrm>
            <a:off x="1519968" y="2573668"/>
            <a:ext cx="15548832" cy="170022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帶來了成功配對的利益，也增加了被拒絕的風險</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，會影響使用者的選擇策略。</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使用者對於高選擇能力的期望和反應因人而異</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，這對配對平台上的行為和選擇產生影響。</a:t>
            </a:r>
            <a:endParaRPr kumimoji="0" lang="zh-TW" altLang="en-US" sz="2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 name="矩形: 圓角 1">
            <a:extLst>
              <a:ext uri="{FF2B5EF4-FFF2-40B4-BE49-F238E27FC236}">
                <a16:creationId xmlns:a16="http://schemas.microsoft.com/office/drawing/2014/main" id="{26F63B55-D160-0B58-62C7-D5EEF9333C33}"/>
              </a:ext>
            </a:extLst>
          </p:cNvPr>
          <p:cNvSpPr/>
          <p:nvPr/>
        </p:nvSpPr>
        <p:spPr>
          <a:xfrm>
            <a:off x="1295400" y="2192668"/>
            <a:ext cx="7568746" cy="785297"/>
          </a:xfrm>
          <a:prstGeom prst="roundRect">
            <a:avLst/>
          </a:prstGeom>
          <a:solidFill>
            <a:schemeClr val="accent2"/>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高選擇能力帶來的一體兩面</a:t>
            </a:r>
            <a:endParaRPr kumimoji="0" lang="zh-TW" altLang="en-US" sz="36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6" name="矩形 15">
            <a:extLst>
              <a:ext uri="{FF2B5EF4-FFF2-40B4-BE49-F238E27FC236}">
                <a16:creationId xmlns:a16="http://schemas.microsoft.com/office/drawing/2014/main" id="{CCB3AB26-0282-AF33-BE5D-DACC459F6B48}"/>
              </a:ext>
            </a:extLst>
          </p:cNvPr>
          <p:cNvSpPr/>
          <p:nvPr/>
        </p:nvSpPr>
        <p:spPr>
          <a:xfrm>
            <a:off x="1519968" y="4967275"/>
            <a:ext cx="15548832" cy="2038515"/>
          </a:xfrm>
          <a:prstGeom prst="rect">
            <a:avLst/>
          </a:prstGeom>
          <a:ln>
            <a:solidFill>
              <a:schemeClr val="accent2"/>
            </a:solidFill>
          </a:ln>
        </p:spPr>
        <p:style>
          <a:lnRef idx="2">
            <a:schemeClr val="accent1"/>
          </a:lnRef>
          <a:fillRef idx="1">
            <a:schemeClr val="lt1"/>
          </a:fillRef>
          <a:effectRef idx="0">
            <a:schemeClr val="accent1"/>
          </a:effectRef>
          <a:fontRef idx="minor">
            <a:schemeClr val="dk1"/>
          </a:fontRef>
        </p:style>
        <p:txBody>
          <a:bodyPr rtlCol="0" anchor="ct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性別差異使使用者對於</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選擇效應和競爭效應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的重視程度也可能不同。</a:t>
            </a:r>
            <a:endParaRPr kumimoji="0" lang="zh-TW" altLang="en-US" sz="2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例如：男性可能因為更注重選擇效應而對配對有更高的期待，而女性因為更注重競爭效應，在選擇對象上變得不太挑剔。</a:t>
            </a:r>
          </a:p>
        </p:txBody>
      </p:sp>
      <p:sp>
        <p:nvSpPr>
          <p:cNvPr id="17" name="矩形: 圓角 16">
            <a:extLst>
              <a:ext uri="{FF2B5EF4-FFF2-40B4-BE49-F238E27FC236}">
                <a16:creationId xmlns:a16="http://schemas.microsoft.com/office/drawing/2014/main" id="{0B5A3F75-64E4-3904-E1D1-2C98D7D001D3}"/>
              </a:ext>
            </a:extLst>
          </p:cNvPr>
          <p:cNvSpPr/>
          <p:nvPr/>
        </p:nvSpPr>
        <p:spPr>
          <a:xfrm>
            <a:off x="1295400" y="4586275"/>
            <a:ext cx="7568746" cy="785297"/>
          </a:xfrm>
          <a:prstGeom prst="roundRect">
            <a:avLst/>
          </a:prstGeom>
          <a:solidFill>
            <a:schemeClr val="accent2"/>
          </a:solidFill>
          <a:ln>
            <a:solidFill>
              <a:schemeClr val="accent2"/>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性別差異的影響 </a:t>
            </a:r>
          </a:p>
        </p:txBody>
      </p:sp>
    </p:spTree>
    <p:extLst>
      <p:ext uri="{BB962C8B-B14F-4D97-AF65-F5344CB8AC3E}">
        <p14:creationId xmlns:p14="http://schemas.microsoft.com/office/powerpoint/2010/main" val="1586946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2"/>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2"/>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2"/>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r>
              <a:rPr kumimoji="0" lang="en-US" sz="9600" b="0" i="0" u="none" strike="noStrike" kern="1200" cap="none" spc="0" normalizeH="0" baseline="0" noProof="0">
                <a:ln>
                  <a:noFill/>
                </a:ln>
                <a:solidFill>
                  <a:schemeClr val="bg1"/>
                </a:solidFill>
                <a:effectLst/>
                <a:uLnTx/>
                <a:uFillTx/>
                <a:latin typeface="Montserrat Classic"/>
                <a:ea typeface="+mn-ea"/>
                <a:cs typeface="+mn-cs"/>
              </a:rPr>
              <a:t>04</a:t>
            </a:r>
          </a:p>
          <a:p>
            <a:r>
              <a:rPr lang="zh-TW" altLang="en-US" sz="9600">
                <a:solidFill>
                  <a:schemeClr val="bg1"/>
                </a:solidFill>
                <a:latin typeface="華康儷宋 Std W5" panose="02020500000000000000" pitchFamily="18" charset="-120"/>
                <a:ea typeface="華康儷宋 Std W5" panose="02020500000000000000" pitchFamily="18" charset="-120"/>
              </a:rPr>
              <a:t>機制設置與實驗設計</a:t>
            </a:r>
          </a:p>
        </p:txBody>
      </p:sp>
      <p:sp>
        <p:nvSpPr>
          <p:cNvPr id="6" name="Freeform 3">
            <a:extLst>
              <a:ext uri="{FF2B5EF4-FFF2-40B4-BE49-F238E27FC236}">
                <a16:creationId xmlns:a16="http://schemas.microsoft.com/office/drawing/2014/main" id="{B4581D37-10BD-9E2F-5CCE-E8C4B5034D62}"/>
              </a:ext>
            </a:extLst>
          </p:cNvPr>
          <p:cNvSpPr/>
          <p:nvPr/>
        </p:nvSpPr>
        <p:spPr>
          <a:xfrm>
            <a:off x="12782916" y="1638300"/>
            <a:ext cx="2388665" cy="7773764"/>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6014657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457200" marR="0" lvl="0" indent="-457200"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6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說明本研究的機制設置和實驗設計部分</a:t>
            </a:r>
          </a:p>
          <a:p>
            <a:pPr marR="0" lvl="0" defTabSz="914400" rtl="0" eaLnBrk="1" fontAlgn="auto" latinLnBrk="0" hangingPunct="1">
              <a:lnSpc>
                <a:spcPct val="100000"/>
              </a:lnSpc>
              <a:spcBef>
                <a:spcPts val="0"/>
              </a:spcBef>
              <a:spcAft>
                <a:spcPts val="0"/>
              </a:spcAft>
              <a:buClrTx/>
              <a:buSzTx/>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18" name="群組 17">
            <a:extLst>
              <a:ext uri="{FF2B5EF4-FFF2-40B4-BE49-F238E27FC236}">
                <a16:creationId xmlns:a16="http://schemas.microsoft.com/office/drawing/2014/main" id="{7B8F9BE9-6A2F-43D1-55DD-2667A16AACE5}"/>
              </a:ext>
            </a:extLst>
          </p:cNvPr>
          <p:cNvGrpSpPr/>
          <p:nvPr/>
        </p:nvGrpSpPr>
        <p:grpSpPr>
          <a:xfrm>
            <a:off x="5818363" y="3249801"/>
            <a:ext cx="6651274" cy="5681376"/>
            <a:chOff x="7644518" y="3062754"/>
            <a:chExt cx="6651274" cy="5681376"/>
          </a:xfrm>
        </p:grpSpPr>
        <p:grpSp>
          <p:nvGrpSpPr>
            <p:cNvPr id="4" name="Group 3">
              <a:extLst>
                <a:ext uri="{FF2B5EF4-FFF2-40B4-BE49-F238E27FC236}">
                  <a16:creationId xmlns:a16="http://schemas.microsoft.com/office/drawing/2014/main" id="{51346C5D-9656-0459-6F91-E5B9E616338B}"/>
                </a:ext>
              </a:extLst>
            </p:cNvPr>
            <p:cNvGrpSpPr/>
            <p:nvPr/>
          </p:nvGrpSpPr>
          <p:grpSpPr>
            <a:xfrm>
              <a:off x="7644518" y="3062754"/>
              <a:ext cx="6651274" cy="1028337"/>
              <a:chOff x="0" y="-31128"/>
              <a:chExt cx="8868365" cy="1371117"/>
            </a:xfrm>
          </p:grpSpPr>
          <p:sp>
            <p:nvSpPr>
              <p:cNvPr id="5" name="AutoShape 4">
                <a:extLst>
                  <a:ext uri="{FF2B5EF4-FFF2-40B4-BE49-F238E27FC236}">
                    <a16:creationId xmlns:a16="http://schemas.microsoft.com/office/drawing/2014/main" id="{FB5D924E-4CC8-7A21-5480-4A0FE56997B1}"/>
                  </a:ext>
                </a:extLst>
              </p:cNvPr>
              <p:cNvSpPr/>
              <p:nvPr/>
            </p:nvSpPr>
            <p:spPr>
              <a:xfrm>
                <a:off x="0" y="-31128"/>
                <a:ext cx="8868365" cy="1371117"/>
              </a:xfrm>
              <a:prstGeom prst="rect">
                <a:avLst/>
              </a:prstGeom>
              <a:solidFill>
                <a:schemeClr val="accent1">
                  <a:lumMod val="40000"/>
                  <a:lumOff val="60000"/>
                </a:schemeClr>
              </a:solidFill>
            </p:spPr>
            <p:txBody>
              <a:bodyPr/>
              <a:lstStyle/>
              <a:p>
                <a:endParaRPr lang="zh-TW" altLang="en-US" b="1"/>
              </a:p>
            </p:txBody>
          </p:sp>
          <p:sp>
            <p:nvSpPr>
              <p:cNvPr id="7" name="TextBox 5">
                <a:extLst>
                  <a:ext uri="{FF2B5EF4-FFF2-40B4-BE49-F238E27FC236}">
                    <a16:creationId xmlns:a16="http://schemas.microsoft.com/office/drawing/2014/main" id="{EC75CCD4-D464-4CEC-452D-37FAC579485F}"/>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a:solidFill>
                      <a:prstClr val="black"/>
                    </a:solidFill>
                    <a:ea typeface="華康儷宋 Std W5" panose="02020500000000000000" pitchFamily="18" charset="-120"/>
                  </a:rPr>
                  <a:t>實驗平台背景和配對</a:t>
                </a:r>
              </a:p>
            </p:txBody>
          </p:sp>
        </p:grpSp>
        <p:grpSp>
          <p:nvGrpSpPr>
            <p:cNvPr id="9" name="Group 3">
              <a:extLst>
                <a:ext uri="{FF2B5EF4-FFF2-40B4-BE49-F238E27FC236}">
                  <a16:creationId xmlns:a16="http://schemas.microsoft.com/office/drawing/2014/main" id="{A2F11CEC-3216-C5B6-E76A-4519CA529071}"/>
                </a:ext>
              </a:extLst>
            </p:cNvPr>
            <p:cNvGrpSpPr/>
            <p:nvPr/>
          </p:nvGrpSpPr>
          <p:grpSpPr>
            <a:xfrm>
              <a:off x="7644518" y="4629331"/>
              <a:ext cx="6651274" cy="1028337"/>
              <a:chOff x="0" y="0"/>
              <a:chExt cx="8868365" cy="1371117"/>
            </a:xfrm>
          </p:grpSpPr>
          <p:sp>
            <p:nvSpPr>
              <p:cNvPr id="10" name="AutoShape 4">
                <a:extLst>
                  <a:ext uri="{FF2B5EF4-FFF2-40B4-BE49-F238E27FC236}">
                    <a16:creationId xmlns:a16="http://schemas.microsoft.com/office/drawing/2014/main" id="{3F13EEC7-A62F-F908-8EDB-4F6319791A19}"/>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1" name="TextBox 5">
                <a:extLst>
                  <a:ext uri="{FF2B5EF4-FFF2-40B4-BE49-F238E27FC236}">
                    <a16:creationId xmlns:a16="http://schemas.microsoft.com/office/drawing/2014/main" id="{68C997C3-5EE2-DBAC-A55B-FC4EF1EB4796}"/>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a:solidFill>
                      <a:prstClr val="black"/>
                    </a:solidFill>
                    <a:ea typeface="華康儷宋 Std W5" panose="02020500000000000000" pitchFamily="18" charset="-120"/>
                  </a:rPr>
                  <a:t>實驗組與對照組</a:t>
                </a:r>
              </a:p>
            </p:txBody>
          </p:sp>
        </p:grpSp>
        <p:grpSp>
          <p:nvGrpSpPr>
            <p:cNvPr id="12" name="Group 3">
              <a:extLst>
                <a:ext uri="{FF2B5EF4-FFF2-40B4-BE49-F238E27FC236}">
                  <a16:creationId xmlns:a16="http://schemas.microsoft.com/office/drawing/2014/main" id="{87F22604-2C16-24B8-8E6B-539C26D6D4EA}"/>
                </a:ext>
              </a:extLst>
            </p:cNvPr>
            <p:cNvGrpSpPr/>
            <p:nvPr/>
          </p:nvGrpSpPr>
          <p:grpSpPr>
            <a:xfrm>
              <a:off x="7644518" y="6172562"/>
              <a:ext cx="6651274" cy="1028337"/>
              <a:chOff x="0" y="0"/>
              <a:chExt cx="8868365" cy="1371117"/>
            </a:xfrm>
          </p:grpSpPr>
          <p:sp>
            <p:nvSpPr>
              <p:cNvPr id="13" name="AutoShape 4">
                <a:extLst>
                  <a:ext uri="{FF2B5EF4-FFF2-40B4-BE49-F238E27FC236}">
                    <a16:creationId xmlns:a16="http://schemas.microsoft.com/office/drawing/2014/main" id="{C9694443-D04C-15A0-95EF-04D4034B307B}"/>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4" name="TextBox 5">
                <a:extLst>
                  <a:ext uri="{FF2B5EF4-FFF2-40B4-BE49-F238E27FC236}">
                    <a16:creationId xmlns:a16="http://schemas.microsoft.com/office/drawing/2014/main" id="{031175FA-AE61-A24D-9FBC-F08E54FB0D00}"/>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a:solidFill>
                      <a:prstClr val="black"/>
                    </a:solidFill>
                    <a:ea typeface="華康儷宋 Std W5" panose="02020500000000000000" pitchFamily="18" charset="-120"/>
                  </a:rPr>
                  <a:t>實驗控制和隔離</a:t>
                </a:r>
              </a:p>
            </p:txBody>
          </p:sp>
        </p:grpSp>
        <p:grpSp>
          <p:nvGrpSpPr>
            <p:cNvPr id="15" name="Group 3">
              <a:extLst>
                <a:ext uri="{FF2B5EF4-FFF2-40B4-BE49-F238E27FC236}">
                  <a16:creationId xmlns:a16="http://schemas.microsoft.com/office/drawing/2014/main" id="{4927D679-31B3-C354-F0B6-4866AE63D3B5}"/>
                </a:ext>
              </a:extLst>
            </p:cNvPr>
            <p:cNvGrpSpPr/>
            <p:nvPr/>
          </p:nvGrpSpPr>
          <p:grpSpPr>
            <a:xfrm>
              <a:off x="7644518" y="7715793"/>
              <a:ext cx="6651274" cy="1028337"/>
              <a:chOff x="0" y="0"/>
              <a:chExt cx="8868365" cy="1371117"/>
            </a:xfrm>
          </p:grpSpPr>
          <p:sp>
            <p:nvSpPr>
              <p:cNvPr id="16" name="AutoShape 4">
                <a:extLst>
                  <a:ext uri="{FF2B5EF4-FFF2-40B4-BE49-F238E27FC236}">
                    <a16:creationId xmlns:a16="http://schemas.microsoft.com/office/drawing/2014/main" id="{CDBB3F1D-6FC8-87F1-4DC0-B658732D1BB5}"/>
                  </a:ext>
                </a:extLst>
              </p:cNvPr>
              <p:cNvSpPr/>
              <p:nvPr/>
            </p:nvSpPr>
            <p:spPr>
              <a:xfrm>
                <a:off x="0" y="0"/>
                <a:ext cx="8868365" cy="1371117"/>
              </a:xfrm>
              <a:prstGeom prst="rect">
                <a:avLst/>
              </a:prstGeom>
              <a:solidFill>
                <a:schemeClr val="accent1">
                  <a:lumMod val="40000"/>
                  <a:lumOff val="60000"/>
                </a:schemeClr>
              </a:solidFill>
            </p:spPr>
            <p:txBody>
              <a:bodyPr/>
              <a:lstStyle/>
              <a:p>
                <a:endParaRPr lang="zh-TW" altLang="en-US"/>
              </a:p>
            </p:txBody>
          </p:sp>
          <p:sp>
            <p:nvSpPr>
              <p:cNvPr id="17" name="TextBox 5">
                <a:extLst>
                  <a:ext uri="{FF2B5EF4-FFF2-40B4-BE49-F238E27FC236}">
                    <a16:creationId xmlns:a16="http://schemas.microsoft.com/office/drawing/2014/main" id="{E571AA89-7E71-0E83-7134-610E91F9E6E4}"/>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a:solidFill>
                      <a:prstClr val="black"/>
                    </a:solidFill>
                    <a:ea typeface="華康儷宋 Std W5" panose="02020500000000000000" pitchFamily="18" charset="-120"/>
                  </a:rPr>
                  <a:t>數據收集和分析</a:t>
                </a:r>
              </a:p>
            </p:txBody>
          </p:sp>
        </p:grpSp>
      </p:grpSp>
      <p:sp>
        <p:nvSpPr>
          <p:cNvPr id="19" name="TextBox 6">
            <a:extLst>
              <a:ext uri="{FF2B5EF4-FFF2-40B4-BE49-F238E27FC236}">
                <a16:creationId xmlns:a16="http://schemas.microsoft.com/office/drawing/2014/main" id="{0886FEEA-D5EC-6F3E-A628-280A873AC2CD}"/>
              </a:ext>
            </a:extLst>
          </p:cNvPr>
          <p:cNvSpPr txBox="1"/>
          <p:nvPr/>
        </p:nvSpPr>
        <p:spPr>
          <a:xfrm>
            <a:off x="2133600" y="660349"/>
            <a:ext cx="7467600" cy="923330"/>
          </a:xfrm>
          <a:prstGeom prst="rect">
            <a:avLst/>
          </a:prstGeom>
        </p:spPr>
        <p:txBody>
          <a:bodyPr wrap="square" lIns="0" tIns="0" rIns="0" bIns="0" rtlCol="0" anchor="ctr">
            <a:spAutoFit/>
          </a:bodyPr>
          <a:lstStyle/>
          <a:p>
            <a:r>
              <a:rPr lang="zh-TW" altLang="en-US" sz="6000">
                <a:solidFill>
                  <a:schemeClr val="bg1"/>
                </a:solidFill>
                <a:latin typeface="華康儷宋 Std W5" panose="02020500000000000000" pitchFamily="18" charset="-120"/>
                <a:ea typeface="華康儷宋 Std W5" panose="02020500000000000000" pitchFamily="18" charset="-120"/>
              </a:rPr>
              <a:t> 機制設置與實驗設計</a:t>
            </a:r>
            <a:endParaRPr lang="zh-TW" altLang="en-US" sz="6000">
              <a:solidFill>
                <a:schemeClr val="bg1"/>
              </a:solidFill>
              <a:ea typeface="華康儷宋 Std W5" panose="02020500000000000000" pitchFamily="18" charset="-120"/>
            </a:endParaRPr>
          </a:p>
        </p:txBody>
      </p:sp>
    </p:spTree>
    <p:extLst>
      <p:ext uri="{BB962C8B-B14F-4D97-AF65-F5344CB8AC3E}">
        <p14:creationId xmlns:p14="http://schemas.microsoft.com/office/powerpoint/2010/main" val="246855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實驗平台背景和配對</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韓國最大的線上約會平台上進行隨機實驗</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，平台中</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每天有超過</a:t>
            </a:r>
            <a:r>
              <a:rPr kumimoji="0" lang="en-US" altLang="zh-TW"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10</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萬名活躍使用者</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平台不提供搜尋功能</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，而</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候選人</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的數量是有限的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，數量</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是基於平台的演算法分配。</a:t>
            </a:r>
          </a:p>
          <a:p>
            <a:pPr lvl="1">
              <a:lnSpc>
                <a:spcPct val="150000"/>
              </a:lnSpc>
              <a:defRPr/>
            </a:pPr>
            <a:r>
              <a:rPr kumimoji="0" lang="zh-TW" altLang="en-US" sz="28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第一階段（免費）</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當Ａ使用者進入配對狀態，平台一次將提供兩位候選人簡介資料供選擇</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Ａ使用者需在兩位候選人中二擇一或都</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Pass</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，重複過程直到當天可選擇的候選人清單全部被過濾</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被選擇（給</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）的Ｂ使用者會收到</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通知，告知Ｂ使用者的個人簡介已被選中</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1371600" lvl="2" indent="-457200">
              <a:lnSpc>
                <a:spcPct val="150000"/>
              </a:lnSpc>
              <a:buFont typeface="Arial" panose="020B0604020202020204" pitchFamily="34" charset="0"/>
              <a:buChar char="•"/>
              <a:defRPr/>
            </a:pPr>
            <a:endPar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1" i="0" u="sng"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第二階段（需使用遊戲代幣解鎖）</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Ａ、Ｂ使用者各自決定是否查看對方的詳細個人資料</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若其中一方查看了對方的詳細資料後，決定是否發送交友邀請</a:t>
            </a:r>
          </a:p>
          <a:p>
            <a:pPr marL="1371600" lvl="2"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收到交友邀請的使用者最終決定是否開啟雙方的對話</a:t>
            </a:r>
          </a:p>
        </p:txBody>
      </p:sp>
    </p:spTree>
    <p:extLst>
      <p:ext uri="{BB962C8B-B14F-4D97-AF65-F5344CB8AC3E}">
        <p14:creationId xmlns:p14="http://schemas.microsoft.com/office/powerpoint/2010/main" val="1982548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使用者</a:t>
            </a:r>
            <a:r>
              <a:rPr kumimoji="0" lang="zh-TW" altLang="en-US" sz="32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被隨機分配</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到四個不同的測試組別（</a:t>
            </a:r>
            <a:r>
              <a:rPr kumimoji="0" lang="en-US" altLang="zh-TW"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test groups </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1</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）對照</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組 （</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control group</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C</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），不做調整，作為基準。</a:t>
            </a:r>
            <a:endPar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200000"/>
              </a:lnSpc>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2</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女性選擇組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T1</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a:t>
            </a:r>
            <a:r>
              <a:rPr kumimoji="0" lang="zh-TW" altLang="en-US" sz="28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增加女性使用者的選擇能力</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p>
          <a:p>
            <a:pPr lvl="2">
              <a:lnSpc>
                <a:spcPct val="200000"/>
              </a:lnSpc>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3</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男性選擇組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T2</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只</a:t>
            </a:r>
            <a:r>
              <a:rPr lang="zh-TW" altLang="en-US" sz="2800">
                <a:solidFill>
                  <a:srgbClr val="EB5D5F"/>
                </a:solidFill>
                <a:ea typeface="華康儷宋 Std W5" panose="02020500000000000000" pitchFamily="18" charset="-120"/>
              </a:rPr>
              <a:t>增加男性使用者的選擇能力</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p>
          <a:p>
            <a:pPr lvl="2">
              <a:lnSpc>
                <a:spcPct val="200000"/>
              </a:lnSpc>
              <a:defRPr/>
            </a:pP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4</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兩性選擇組 </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T3</a:t>
            </a: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同時</a:t>
            </a:r>
            <a:r>
              <a:rPr kumimoji="0" lang="zh-TW" altLang="en-US" sz="28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增加男性和女性使用者</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的選擇能力。</a:t>
            </a:r>
            <a:endParaRPr kumimoji="0" lang="en-US" altLang="zh-TW"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2">
              <a:lnSpc>
                <a:spcPct val="150000"/>
              </a:lnSpc>
              <a:defRPr/>
            </a:pPr>
            <a:endParaRPr kumimoji="0" lang="zh-TW" altLang="en-US" sz="28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選擇能力的基準設定為</a:t>
            </a: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女性使用者每天獲得</a:t>
            </a:r>
            <a:r>
              <a:rPr kumimoji="0" lang="en-US" altLang="zh-TW"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30</a:t>
            </a:r>
            <a:r>
              <a:rPr kumimoji="0" lang="zh-TW" altLang="en-US" sz="320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對簡介</a:t>
            </a:r>
            <a:r>
              <a:rPr kumimoji="0" lang="zh-TW" altLang="en-US" sz="320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32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男性使用者每天獲得</a:t>
            </a:r>
            <a:r>
              <a:rPr kumimoji="0" lang="en-US" altLang="zh-TW" sz="32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10</a:t>
            </a:r>
            <a:r>
              <a:rPr kumimoji="0" lang="zh-TW" altLang="en-US" sz="32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對簡介</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lang="en-US" altLang="zh-TW" sz="3200" b="1">
              <a:solidFill>
                <a:prstClr val="black"/>
              </a:solidFill>
              <a:latin typeface="華康儷宋 Std W5" panose="02020500000000000000" pitchFamily="18" charset="-120"/>
              <a:ea typeface="華康儷宋 Std W5" panose="02020500000000000000" pitchFamily="18" charset="-120"/>
            </a:endParaRPr>
          </a:p>
          <a:p>
            <a:pPr marL="1428750" lvl="2" indent="-51435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線上約會平台上，男性使用者查看和選擇的簡介數量是女性使用者的三倍（</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Finkel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2012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Kreager</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等人，</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2014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年）。</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4" name="TextBox 6">
            <a:extLst>
              <a:ext uri="{FF2B5EF4-FFF2-40B4-BE49-F238E27FC236}">
                <a16:creationId xmlns:a16="http://schemas.microsoft.com/office/drawing/2014/main" id="{C35A5AD4-4C10-69F5-768C-87563DAB8305}"/>
              </a:ext>
            </a:extLst>
          </p:cNvPr>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實驗組與對照</a:t>
            </a:r>
            <a:r>
              <a:rPr lang="zh-TW" altLang="en-US" sz="6000">
                <a:solidFill>
                  <a:schemeClr val="bg1"/>
                </a:solidFill>
                <a:latin typeface="華康儷宋 Std W5" panose="02020500000000000000" pitchFamily="18" charset="-120"/>
                <a:ea typeface="華康儷宋 Std W5" panose="02020500000000000000" pitchFamily="18" charset="-120"/>
              </a:rPr>
              <a:t>組 </a:t>
            </a:r>
            <a:r>
              <a:rPr lang="en-US" altLang="zh-TW" sz="6000">
                <a:solidFill>
                  <a:schemeClr val="bg1"/>
                </a:solidFill>
                <a:latin typeface="華康儷宋 Std W5" panose="02020500000000000000" pitchFamily="18" charset="-120"/>
                <a:ea typeface="華康儷宋 Std W5" panose="02020500000000000000" pitchFamily="18" charset="-120"/>
              </a:rPr>
              <a:t>(1/2)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42532649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實驗組與對照</a:t>
            </a:r>
            <a:r>
              <a:rPr lang="zh-TW" altLang="en-US" sz="6000">
                <a:solidFill>
                  <a:schemeClr val="bg1"/>
                </a:solidFill>
                <a:latin typeface="華康儷宋 Std W5" panose="02020500000000000000" pitchFamily="18" charset="-120"/>
                <a:ea typeface="華康儷宋 Std W5" panose="02020500000000000000" pitchFamily="18" charset="-120"/>
              </a:rPr>
              <a:t>組 </a:t>
            </a:r>
            <a:r>
              <a:rPr lang="en-US" altLang="zh-TW" sz="6000">
                <a:solidFill>
                  <a:schemeClr val="bg1"/>
                </a:solidFill>
                <a:latin typeface="華康儷宋 Std W5" panose="02020500000000000000" pitchFamily="18" charset="-120"/>
                <a:ea typeface="華康儷宋 Std W5" panose="02020500000000000000" pitchFamily="18" charset="-120"/>
              </a:rPr>
              <a:t>(2/2)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algn="ctr"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實驗組（ </a:t>
            </a:r>
            <a:r>
              <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treatment group</a:t>
            </a:r>
            <a:r>
              <a:rPr kumimoji="0" lang="zh-TW" altLang="en-US"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）選擇能力描述如表</a:t>
            </a:r>
            <a:r>
              <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所列。</a:t>
            </a:r>
            <a:endParaRPr kumimoji="0" lang="en-US" altLang="zh-TW" sz="36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5" name="圖片 4">
            <a:extLst>
              <a:ext uri="{FF2B5EF4-FFF2-40B4-BE49-F238E27FC236}">
                <a16:creationId xmlns:a16="http://schemas.microsoft.com/office/drawing/2014/main" id="{FEC7164D-2E94-0729-85CC-B469FB62AACA}"/>
              </a:ext>
            </a:extLst>
          </p:cNvPr>
          <p:cNvPicPr>
            <a:picLocks noChangeAspect="1"/>
          </p:cNvPicPr>
          <p:nvPr/>
        </p:nvPicPr>
        <p:blipFill>
          <a:blip r:embed="rId5"/>
          <a:stretch>
            <a:fillRect/>
          </a:stretch>
        </p:blipFill>
        <p:spPr>
          <a:xfrm>
            <a:off x="1481508" y="4208911"/>
            <a:ext cx="15324984" cy="3870155"/>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32298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實驗控制和隔離</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經由實驗中的配對算法設計，</a:t>
            </a:r>
            <a:r>
              <a:rPr kumimoji="0" lang="zh-TW" altLang="en-US" sz="32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只允許各實驗組內使用者互相交流</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914400" lvl="1" indent="-457200">
              <a:lnSpc>
                <a:spcPct val="150000"/>
              </a:lnSpc>
              <a:buFont typeface="Arial" panose="020B0604020202020204" pitchFamily="34" charset="0"/>
              <a:buChar char="•"/>
              <a:defRPr/>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建立區隔網路（</a:t>
            </a:r>
            <a:r>
              <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isolated networks</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避免組間選擇能力不同產生的正向同邊效應和負向跨邊效應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schemeClr val="tx1"/>
                </a:solidFill>
                <a:effectLst/>
                <a:uLnTx/>
                <a:uFillTx/>
                <a:latin typeface="華康儷宋 Std W5" panose="02020500000000000000" pitchFamily="18" charset="-120"/>
                <a:ea typeface="華康儷宋 Std W5" panose="02020500000000000000" pitchFamily="18" charset="-120"/>
              </a:rPr>
              <a:t>隨機變化每個使用者看到簡介的順序。</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由於</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簡介出現的順序也可能會對使用者的選擇行為產生不同的影響</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，設計隨機變化使用者看到的簡介順序，</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將簡介出現順序的影響與選擇能力影響區分</a:t>
            </a:r>
            <a:r>
              <a:rPr lang="zh-TW" altLang="en-US" sz="2800" dirty="0">
                <a:solidFill>
                  <a:prstClr val="black"/>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確保結果受選擇能力調整而改變。</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年齡相仿且居住在相同地理區域的受試者。</a:t>
            </a: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為了</a:t>
            </a:r>
            <a:r>
              <a:rPr kumimoji="0" lang="zh-TW" altLang="en-US" sz="28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確保使用者在實驗期間只看到相關的配對簡介</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將受試者的年齡及地理區域做篩選</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，控制可能影響結果的因素。</a:t>
            </a:r>
          </a:p>
          <a:p>
            <a:pPr marL="514350" marR="0" lvl="0" indent="-514350" defTabSz="914400" rtl="0" eaLnBrk="1" fontAlgn="auto" latinLnBrk="0" hangingPunct="1">
              <a:lnSpc>
                <a:spcPct val="150000"/>
              </a:lnSpc>
              <a:spcBef>
                <a:spcPts val="0"/>
              </a:spcBef>
              <a:spcAft>
                <a:spcPts val="0"/>
              </a:spcAft>
              <a:buClrTx/>
              <a:buSzTx/>
              <a:buFont typeface="+mj-lt"/>
              <a:buAutoNum type="arabicPeriod"/>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實驗過程中不會重複展示相同的候選人檔案。</a:t>
            </a:r>
            <a:endParaRPr lang="en-US" altLang="zh-TW" sz="3200" b="1" dirty="0">
              <a:solidFill>
                <a:prstClr val="black"/>
              </a:solidFill>
              <a:latin typeface="華康儷宋 Std W5" panose="02020500000000000000" pitchFamily="18" charset="-120"/>
              <a:ea typeface="華康儷宋 Std W5" panose="02020500000000000000" pitchFamily="18" charset="-120"/>
            </a:endParaRPr>
          </a:p>
          <a:p>
            <a:pPr marL="971550" lvl="1" indent="-514350">
              <a:lnSpc>
                <a:spcPct val="150000"/>
              </a:lnSpc>
              <a:buFont typeface="Arial" panose="020B0604020202020204" pitchFamily="34" charset="0"/>
              <a:buChar char="•"/>
              <a:defRPr/>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確保實驗結果的準確性，</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每個候選人的簡介只會出現一次</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a:t>
            </a:r>
          </a:p>
        </p:txBody>
      </p:sp>
    </p:spTree>
    <p:extLst>
      <p:ext uri="{BB962C8B-B14F-4D97-AF65-F5344CB8AC3E}">
        <p14:creationId xmlns:p14="http://schemas.microsoft.com/office/powerpoint/2010/main" val="34066301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2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受測對象</a:t>
            </a:r>
          </a:p>
          <a:p>
            <a:pPr marL="971550" lvl="1" indent="-514350">
              <a:lnSpc>
                <a:spcPct val="200000"/>
              </a:lnSpc>
              <a:buFont typeface="Arial" panose="020B0604020202020204" pitchFamily="34" charset="0"/>
              <a:buChar char="•"/>
              <a:defRPr/>
            </a:pP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2019</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年</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月進行了為期三天的實驗。</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針對</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6327</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名受測者，年齡介於</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24</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至</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34</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歲之間。</a:t>
            </a:r>
          </a:p>
          <a:p>
            <a:pPr marL="971550" lvl="1" indent="-514350">
              <a:lnSpc>
                <a:spcPct val="20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實驗前</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7</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天內至少使用過平台一次的使用者，並居住於同一都會區。</a:t>
            </a:r>
          </a:p>
          <a:p>
            <a:pPr marL="514350" marR="0" lvl="0" indent="-514350" defTabSz="914400" rtl="0" eaLnBrk="1" fontAlgn="auto" latinLnBrk="0" hangingPunct="1">
              <a:lnSpc>
                <a:spcPct val="200000"/>
              </a:lnSpc>
              <a:spcBef>
                <a:spcPts val="0"/>
              </a:spcBef>
              <a:spcAft>
                <a:spcPts val="0"/>
              </a:spcAft>
              <a:buClrTx/>
              <a:buSzTx/>
              <a:buFont typeface="+mj-lt"/>
              <a:buAutoNum type="arabicPeriod"/>
              <a:tabLst/>
              <a:defRPr/>
            </a:pPr>
            <a:r>
              <a:rPr kumimoji="0" lang="zh-TW" altLang="en-US" sz="3200"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資料收集：實驗前三周到實驗結束期間</a:t>
            </a:r>
          </a:p>
          <a:p>
            <a:pPr marL="971550" lvl="1" indent="-514350">
              <a:lnSpc>
                <a:spcPct val="200000"/>
              </a:lnSpc>
              <a:buFont typeface="Arial" panose="020B0604020202020204" pitchFamily="34" charset="0"/>
              <a:buChar char="•"/>
              <a:defRPr/>
            </a:pPr>
            <a:r>
              <a:rPr kumimoji="0" lang="zh-TW" altLang="en-US" sz="280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使用者</a:t>
            </a:r>
            <a:r>
              <a:rPr kumimoji="0" lang="zh-TW" altLang="en-US" sz="280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活動</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：選擇（給</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like</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的候選人）、查看檔案、發送邀請、聊天等。</a:t>
            </a:r>
          </a:p>
          <a:p>
            <a:pPr marL="971550" lvl="1" indent="-514350">
              <a:lnSpc>
                <a:spcPct val="200000"/>
              </a:lnSpc>
              <a:buFont typeface="Arial" panose="020B0604020202020204" pitchFamily="34" charset="0"/>
              <a:buChar char="•"/>
              <a:defRPr/>
            </a:pPr>
            <a:r>
              <a:rPr lang="zh-TW" altLang="en-US" sz="2800" dirty="0">
                <a:solidFill>
                  <a:srgbClr val="49659E"/>
                </a:solidFill>
                <a:ea typeface="華康儷宋 Std W5" panose="02020500000000000000" pitchFamily="18" charset="-120"/>
              </a:rPr>
              <a:t>人口統計</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：年齡、性別、職業、使用時間、使用者體型和伴侶偏好。</a:t>
            </a:r>
          </a:p>
          <a:p>
            <a:pPr marL="971550" lvl="1" indent="-514350">
              <a:lnSpc>
                <a:spcPct val="200000"/>
              </a:lnSpc>
              <a:buFont typeface="Arial" panose="020B0604020202020204" pitchFamily="34" charset="0"/>
              <a:buChar char="•"/>
              <a:defRPr/>
            </a:pPr>
            <a:r>
              <a:rPr lang="zh-TW" altLang="en-US" sz="2800" dirty="0">
                <a:solidFill>
                  <a:srgbClr val="49659E"/>
                </a:solidFill>
                <a:ea typeface="華康儷宋 Std W5" panose="02020500000000000000" pitchFamily="18" charset="-120"/>
              </a:rPr>
              <a:t>金融活動</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：遊戲代幣的購買和獲得以及遊戲代幣消費紀錄。</a:t>
            </a:r>
          </a:p>
        </p:txBody>
      </p:sp>
      <p:sp>
        <p:nvSpPr>
          <p:cNvPr id="4" name="TextBox 6">
            <a:extLst>
              <a:ext uri="{FF2B5EF4-FFF2-40B4-BE49-F238E27FC236}">
                <a16:creationId xmlns:a16="http://schemas.microsoft.com/office/drawing/2014/main" id="{39DF153F-E5CE-E15F-B719-48A8AD8ED8CA}"/>
              </a:ext>
            </a:extLst>
          </p:cNvPr>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數據收集和</a:t>
            </a:r>
            <a:r>
              <a:rPr lang="zh-TW" altLang="en-US" sz="6000">
                <a:solidFill>
                  <a:schemeClr val="bg1"/>
                </a:solidFill>
                <a:latin typeface="華康儷宋 Std W5" panose="02020500000000000000" pitchFamily="18" charset="-120"/>
                <a:ea typeface="華康儷宋 Std W5" panose="02020500000000000000" pitchFamily="18" charset="-120"/>
              </a:rPr>
              <a:t>分析 </a:t>
            </a:r>
            <a:r>
              <a:rPr lang="en-US" altLang="zh-TW" sz="6000">
                <a:solidFill>
                  <a:schemeClr val="bg1"/>
                </a:solidFill>
                <a:latin typeface="華康儷宋 Std W5" panose="02020500000000000000" pitchFamily="18" charset="-120"/>
                <a:ea typeface="華康儷宋 Std W5" panose="02020500000000000000" pitchFamily="18" charset="-120"/>
              </a:rPr>
              <a:t>(1/2)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36434458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14BA0E7F-D199-D055-BC7D-12907DBC0F4B}"/>
              </a:ext>
            </a:extLst>
          </p:cNvPr>
          <p:cNvSpPr/>
          <p:nvPr/>
        </p:nvSpPr>
        <p:spPr>
          <a:xfrm>
            <a:off x="846761" y="190500"/>
            <a:ext cx="1298871" cy="4227095"/>
          </a:xfrm>
          <a:custGeom>
            <a:avLst/>
            <a:gdLst/>
            <a:ahLst/>
            <a:cxnLst/>
            <a:rect l="l" t="t" r="r" b="b"/>
            <a:pathLst>
              <a:path w="2316146" h="7537755">
                <a:moveTo>
                  <a:pt x="0" y="0"/>
                </a:moveTo>
                <a:lnTo>
                  <a:pt x="2316146" y="0"/>
                </a:lnTo>
                <a:lnTo>
                  <a:pt x="2316146" y="7537755"/>
                </a:lnTo>
                <a:lnTo>
                  <a:pt x="0" y="753775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133600" y="660349"/>
            <a:ext cx="16383000" cy="923330"/>
          </a:xfrm>
          <a:prstGeom prst="rect">
            <a:avLst/>
          </a:prstGeom>
        </p:spPr>
        <p:txBody>
          <a:bodyPr wrap="square" lIns="0" tIns="0" rIns="0" bIns="0" rtlCol="0" anchor="ctr">
            <a:spAutoFit/>
          </a:bodyPr>
          <a:lstStyle/>
          <a:p>
            <a:r>
              <a:rPr lang="zh-TW" altLang="en-US" sz="6000">
                <a:solidFill>
                  <a:schemeClr val="bg1"/>
                </a:solidFill>
                <a:ea typeface="華康儷宋 Std W5" panose="02020500000000000000" pitchFamily="18" charset="-120"/>
              </a:rPr>
              <a:t>數據收集和分析 </a:t>
            </a:r>
            <a:r>
              <a:rPr lang="en-US" altLang="zh-TW" sz="6000">
                <a:solidFill>
                  <a:schemeClr val="bg1"/>
                </a:solidFill>
                <a:latin typeface="華康儷宋 Std W5" panose="02020500000000000000" pitchFamily="18" charset="-120"/>
                <a:ea typeface="華康儷宋 Std W5" panose="02020500000000000000" pitchFamily="18" charset="-120"/>
              </a:rPr>
              <a:t>(2/2)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矩形: 圓角 1">
            <a:extLst>
              <a:ext uri="{FF2B5EF4-FFF2-40B4-BE49-F238E27FC236}">
                <a16:creationId xmlns:a16="http://schemas.microsoft.com/office/drawing/2014/main" id="{70C95DEA-7D5F-6A0E-734A-6FC273869DBA}"/>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R="0" lvl="0" defTabSz="914400" rtl="0" eaLnBrk="1" fontAlgn="auto" latinLnBrk="0" hangingPunct="1">
              <a:lnSpc>
                <a:spcPct val="150000"/>
              </a:lnSpc>
              <a:spcBef>
                <a:spcPts val="0"/>
              </a:spcBef>
              <a:spcAft>
                <a:spcPts val="0"/>
              </a:spcAft>
              <a:buClrTx/>
              <a:buSzTx/>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整個實驗設計旨在隨機地操控選擇能力，並控制其他潛在因素，以深入研究選擇能力對使用者行為的影響。</a:t>
            </a: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lang="en-US" altLang="zh-TW" sz="2800" b="1">
              <a:solidFill>
                <a:srgbClr val="49659E"/>
              </a:solidFill>
              <a:latin typeface="華康儷宋 Std W5" panose="02020500000000000000" pitchFamily="18" charset="-120"/>
              <a:ea typeface="華康儷宋 Std W5" panose="02020500000000000000" pitchFamily="18" charset="-120"/>
            </a:endParaRPr>
          </a:p>
          <a:p>
            <a:pPr marR="0" lvl="0" defTabSz="914400" rtl="0" eaLnBrk="1" fontAlgn="auto" latinLnBrk="0" hangingPunct="1">
              <a:lnSpc>
                <a:spcPct val="150000"/>
              </a:lnSpc>
              <a:spcBef>
                <a:spcPts val="0"/>
              </a:spcBef>
              <a:spcAft>
                <a:spcPts val="0"/>
              </a:spcAft>
              <a:buClrTx/>
              <a:buSzTx/>
              <a:tabLst/>
              <a:defRPr/>
            </a:pPr>
            <a:endParaRPr kumimoji="0" lang="en-US" altLang="zh-TW"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在研究報告分析結果之前，比較四個組別之間使用者特徵的差異</a:t>
            </a:r>
            <a:r>
              <a:rPr kumimoji="0" lang="zh-TW" altLang="en-US" sz="28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a:t>
            </a:r>
            <a:r>
              <a:rPr kumimoji="0" lang="zh-TW" altLang="en-US" sz="2800" b="1"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rPr>
              <a:t>以確保隨機分配的有效性</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ctr" defTabSz="914400" rtl="0" eaLnBrk="1" fontAlgn="auto" latinLnBrk="0" hangingPunct="1">
              <a:lnSpc>
                <a:spcPct val="150000"/>
              </a:lnSpc>
              <a:spcBef>
                <a:spcPts val="0"/>
              </a:spcBef>
              <a:spcAft>
                <a:spcPts val="0"/>
              </a:spcAft>
              <a:buClrTx/>
              <a:buSzTx/>
              <a:tabLst/>
              <a:defRPr/>
            </a:pPr>
            <a:r>
              <a:rPr kumimoji="0" lang="zh-TW" altLang="en-US" sz="2800" b="1"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rPr>
              <a:t>結果表明樣本呈現良好的平衡，有效說明了隨機化設計的有效性。</a:t>
            </a:r>
          </a:p>
          <a:p>
            <a:pPr marR="0" lvl="0" defTabSz="914400" rtl="0" eaLnBrk="1" fontAlgn="auto" latinLnBrk="0" hangingPunct="1">
              <a:lnSpc>
                <a:spcPct val="150000"/>
              </a:lnSpc>
              <a:spcBef>
                <a:spcPts val="0"/>
              </a:spcBef>
              <a:spcAft>
                <a:spcPts val="0"/>
              </a:spcAft>
              <a:buClrTx/>
              <a:buSzTx/>
              <a:tabLst/>
              <a:defRPr/>
            </a:pPr>
            <a:endPar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13" name="圖片 12">
            <a:extLst>
              <a:ext uri="{FF2B5EF4-FFF2-40B4-BE49-F238E27FC236}">
                <a16:creationId xmlns:a16="http://schemas.microsoft.com/office/drawing/2014/main" id="{2590C277-2823-1393-BFE7-F9BC3A9FB4A3}"/>
              </a:ext>
            </a:extLst>
          </p:cNvPr>
          <p:cNvPicPr>
            <a:picLocks noChangeAspect="1"/>
          </p:cNvPicPr>
          <p:nvPr/>
        </p:nvPicPr>
        <p:blipFill>
          <a:blip r:embed="rId5"/>
          <a:stretch>
            <a:fillRect/>
          </a:stretch>
        </p:blipFill>
        <p:spPr>
          <a:xfrm>
            <a:off x="836131" y="2981416"/>
            <a:ext cx="16615739" cy="5305866"/>
          </a:xfrm>
          <a:prstGeom prst="rect">
            <a:avLst/>
          </a:prstGeom>
        </p:spPr>
      </p:pic>
    </p:spTree>
    <p:extLst>
      <p:ext uri="{BB962C8B-B14F-4D97-AF65-F5344CB8AC3E}">
        <p14:creationId xmlns:p14="http://schemas.microsoft.com/office/powerpoint/2010/main" val="2626771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8" name="TextBox 6">
            <a:extLst>
              <a:ext uri="{FF2B5EF4-FFF2-40B4-BE49-F238E27FC236}">
                <a16:creationId xmlns:a16="http://schemas.microsoft.com/office/drawing/2014/main" id="{EA2B7E78-7897-5F3C-7948-108E1F9A3CA4}"/>
              </a:ext>
            </a:extLst>
          </p:cNvPr>
          <p:cNvSpPr txBox="1"/>
          <p:nvPr/>
        </p:nvSpPr>
        <p:spPr>
          <a:xfrm>
            <a:off x="7543800" y="3390900"/>
            <a:ext cx="8836555" cy="2954655"/>
          </a:xfrm>
          <a:prstGeom prst="rect">
            <a:avLst/>
          </a:prstGeom>
        </p:spPr>
        <p:txBody>
          <a:bodyPr lIns="0" tIns="0" rIns="0" bIns="0" rtlCol="0" anchor="t">
            <a:spAutoFit/>
          </a:bodyPr>
          <a:lstStyle/>
          <a:p>
            <a:r>
              <a:rPr lang="en-US" sz="9600" u="none">
                <a:solidFill>
                  <a:srgbClr val="FFFFFF"/>
                </a:solidFill>
                <a:latin typeface="Montserrat Classic"/>
              </a:rPr>
              <a:t>05 </a:t>
            </a:r>
          </a:p>
          <a:p>
            <a:r>
              <a:rPr lang="zh-TW" altLang="en-US" sz="9600">
                <a:solidFill>
                  <a:schemeClr val="bg1"/>
                </a:solidFill>
                <a:latin typeface="華康儷宋 Std W5" panose="02020500000000000000" pitchFamily="18" charset="-120"/>
                <a:ea typeface="華康儷宋 Std W5" panose="02020500000000000000" pitchFamily="18" charset="-120"/>
              </a:rPr>
              <a:t>實證分析及結果</a:t>
            </a:r>
          </a:p>
        </p:txBody>
      </p:sp>
      <p:sp>
        <p:nvSpPr>
          <p:cNvPr id="10" name="Freeform 8">
            <a:extLst>
              <a:ext uri="{FF2B5EF4-FFF2-40B4-BE49-F238E27FC236}">
                <a16:creationId xmlns:a16="http://schemas.microsoft.com/office/drawing/2014/main" id="{D11C6727-A386-3DB4-4C2B-3E01D0E2DADE}"/>
              </a:ext>
            </a:extLst>
          </p:cNvPr>
          <p:cNvSpPr/>
          <p:nvPr/>
        </p:nvSpPr>
        <p:spPr>
          <a:xfrm>
            <a:off x="1795652" y="1467677"/>
            <a:ext cx="3839191" cy="8184323"/>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11" name="Picture 3">
            <a:extLst>
              <a:ext uri="{FF2B5EF4-FFF2-40B4-BE49-F238E27FC236}">
                <a16:creationId xmlns:a16="http://schemas.microsoft.com/office/drawing/2014/main" id="{2651115D-6D82-224A-F045-0C0F959B0443}"/>
              </a:ext>
            </a:extLst>
          </p:cNvPr>
          <p:cNvPicPr>
            <a:picLocks noChangeAspect="1"/>
          </p:cNvPicPr>
          <p:nvPr/>
        </p:nvPicPr>
        <p:blipFill>
          <a:blip r:embed="rId4"/>
          <a:srcRect/>
          <a:stretch>
            <a:fillRect/>
          </a:stretch>
        </p:blipFill>
        <p:spPr>
          <a:xfrm>
            <a:off x="1028700" y="1302683"/>
            <a:ext cx="1339070" cy="913246"/>
          </a:xfrm>
          <a:prstGeom prst="rect">
            <a:avLst/>
          </a:prstGeom>
        </p:spPr>
      </p:pic>
      <p:pic>
        <p:nvPicPr>
          <p:cNvPr id="12" name="Picture 4">
            <a:extLst>
              <a:ext uri="{FF2B5EF4-FFF2-40B4-BE49-F238E27FC236}">
                <a16:creationId xmlns:a16="http://schemas.microsoft.com/office/drawing/2014/main" id="{4CB2AC80-A5D8-734A-79FA-C7B12CB73FAB}"/>
              </a:ext>
            </a:extLst>
          </p:cNvPr>
          <p:cNvPicPr>
            <a:picLocks noChangeAspect="1"/>
          </p:cNvPicPr>
          <p:nvPr/>
        </p:nvPicPr>
        <p:blipFill>
          <a:blip r:embed="rId4"/>
          <a:srcRect/>
          <a:stretch>
            <a:fillRect/>
          </a:stretch>
        </p:blipFill>
        <p:spPr>
          <a:xfrm>
            <a:off x="1028700" y="3886426"/>
            <a:ext cx="1040925" cy="709911"/>
          </a:xfrm>
          <a:prstGeom prst="rect">
            <a:avLst/>
          </a:prstGeom>
        </p:spPr>
      </p:pic>
      <p:pic>
        <p:nvPicPr>
          <p:cNvPr id="13" name="Picture 5">
            <a:extLst>
              <a:ext uri="{FF2B5EF4-FFF2-40B4-BE49-F238E27FC236}">
                <a16:creationId xmlns:a16="http://schemas.microsoft.com/office/drawing/2014/main" id="{B4ADE9EC-2EFF-ED33-B0AC-1C030E9FE4B1}"/>
              </a:ext>
            </a:extLst>
          </p:cNvPr>
          <p:cNvPicPr>
            <a:picLocks noChangeAspect="1"/>
          </p:cNvPicPr>
          <p:nvPr/>
        </p:nvPicPr>
        <p:blipFill>
          <a:blip r:embed="rId4"/>
          <a:srcRect/>
          <a:stretch>
            <a:fillRect/>
          </a:stretch>
        </p:blipFill>
        <p:spPr>
          <a:xfrm>
            <a:off x="5619807" y="2845445"/>
            <a:ext cx="1040925" cy="70991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028700" y="1302683"/>
            <a:ext cx="1339070" cy="913246"/>
          </a:xfrm>
          <a:prstGeom prst="rect">
            <a:avLst/>
          </a:prstGeom>
        </p:spPr>
      </p:pic>
      <p:pic>
        <p:nvPicPr>
          <p:cNvPr id="4" name="Picture 4"/>
          <p:cNvPicPr>
            <a:picLocks noChangeAspect="1"/>
          </p:cNvPicPr>
          <p:nvPr/>
        </p:nvPicPr>
        <p:blipFill>
          <a:blip r:embed="rId3"/>
          <a:srcRect/>
          <a:stretch>
            <a:fillRect/>
          </a:stretch>
        </p:blipFill>
        <p:spPr>
          <a:xfrm>
            <a:off x="1028700" y="3886426"/>
            <a:ext cx="1040925" cy="709911"/>
          </a:xfrm>
          <a:prstGeom prst="rect">
            <a:avLst/>
          </a:prstGeom>
        </p:spPr>
      </p:pic>
      <p:pic>
        <p:nvPicPr>
          <p:cNvPr id="5" name="Picture 5"/>
          <p:cNvPicPr>
            <a:picLocks noChangeAspect="1"/>
          </p:cNvPicPr>
          <p:nvPr/>
        </p:nvPicPr>
        <p:blipFill>
          <a:blip r:embed="rId3"/>
          <a:srcRect/>
          <a:stretch>
            <a:fillRect/>
          </a:stretch>
        </p:blipFill>
        <p:spPr>
          <a:xfrm>
            <a:off x="5619807" y="2845445"/>
            <a:ext cx="1040925" cy="709911"/>
          </a:xfrm>
          <a:prstGeom prst="rect">
            <a:avLst/>
          </a:prstGeom>
        </p:spPr>
      </p:pic>
      <p:sp>
        <p:nvSpPr>
          <p:cNvPr id="6" name="TextBox 6"/>
          <p:cNvSpPr txBox="1"/>
          <p:nvPr/>
        </p:nvSpPr>
        <p:spPr>
          <a:xfrm>
            <a:off x="9436576" y="3314700"/>
            <a:ext cx="5105400" cy="2954655"/>
          </a:xfrm>
          <a:prstGeom prst="rect">
            <a:avLst/>
          </a:prstGeom>
        </p:spPr>
        <p:txBody>
          <a:bodyPr wrap="square" lIns="0" tIns="0" rIns="0" bIns="0" rtlCol="0" anchor="t">
            <a:spAutoFit/>
          </a:bodyPr>
          <a:lstStyle/>
          <a:p>
            <a:pPr marL="0" lvl="0" indent="0"/>
            <a:r>
              <a:rPr lang="en-US" sz="9600" u="none">
                <a:solidFill>
                  <a:srgbClr val="FFFFFF"/>
                </a:solidFill>
                <a:latin typeface="Montserrat Classic"/>
              </a:rPr>
              <a:t>01 </a:t>
            </a:r>
          </a:p>
          <a:p>
            <a:pPr marL="0" lvl="0" indent="0"/>
            <a:r>
              <a:rPr lang="zh-TW" altLang="en-US" sz="9600" u="none">
                <a:solidFill>
                  <a:srgbClr val="FFFFFF"/>
                </a:solidFill>
                <a:latin typeface="華康儷宋 Std W5" panose="02020500000000000000" pitchFamily="18" charset="-120"/>
                <a:ea typeface="華康儷宋 Std W5" panose="02020500000000000000" pitchFamily="18" charset="-120"/>
              </a:rPr>
              <a:t>簡介</a:t>
            </a:r>
            <a:endParaRPr lang="en-US" sz="9600" u="none">
              <a:solidFill>
                <a:srgbClr val="FFFFFF"/>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9" name="Freeform 2">
            <a:extLst>
              <a:ext uri="{FF2B5EF4-FFF2-40B4-BE49-F238E27FC236}">
                <a16:creationId xmlns:a16="http://schemas.microsoft.com/office/drawing/2014/main" id="{E5892706-1B51-013C-1365-BD0C3A6A2D84}"/>
              </a:ext>
            </a:extLst>
          </p:cNvPr>
          <p:cNvSpPr/>
          <p:nvPr/>
        </p:nvSpPr>
        <p:spPr>
          <a:xfrm>
            <a:off x="2488313" y="1320730"/>
            <a:ext cx="2574338" cy="8044808"/>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49802"/>
            <a:ext cx="8836555" cy="944426"/>
          </a:xfrm>
          <a:prstGeom prst="rect">
            <a:avLst/>
          </a:prstGeom>
        </p:spPr>
        <p:txBody>
          <a:bodyPr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 實證分析</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結果變數</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）焦點使用者所做的</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選擇數量</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：使用者</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參與度</a:t>
            </a:r>
            <a:endParaRPr lang="en-US" altLang="zh-TW" sz="3200">
              <a:solidFill>
                <a:srgbClr val="FF0000"/>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）焦點使用者參與的</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聊天數量</a:t>
            </a:r>
            <a:r>
              <a:rPr lang="zh-TW" altLang="en-US" sz="3200" noProof="0">
                <a:solidFill>
                  <a:prstClr val="black"/>
                </a:solidFill>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配對結果</a:t>
            </a:r>
            <a:endParaRPr kumimoji="0" lang="en-US" altLang="zh-TW"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在使用者層級執行迴歸模型：將結果變數與控制變數、虛擬變數相關聯</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rPr>
              <a:t>	</a:t>
            </a:r>
            <a:r>
              <a:rPr lang="en-US" altLang="zh-TW" sz="28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控制其他因素的同時直接比較各組之間的關鍵結果</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對使用者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i</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的主要估計方程式</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使用計數模型來估計模型</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以確保結果穩健並與主要分析結果一致</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Wingdings" panose="05000000000000000000" pitchFamily="2" charset="2"/>
              <a:buChar char="à"/>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2" name="圖片 1">
            <a:extLst>
              <a:ext uri="{FF2B5EF4-FFF2-40B4-BE49-F238E27FC236}">
                <a16:creationId xmlns:a16="http://schemas.microsoft.com/office/drawing/2014/main" id="{ACBAD045-36AE-CD5C-3CDB-46BA3892B386}"/>
              </a:ext>
            </a:extLst>
          </p:cNvPr>
          <p:cNvPicPr>
            <a:picLocks noChangeAspect="1"/>
          </p:cNvPicPr>
          <p:nvPr/>
        </p:nvPicPr>
        <p:blipFill>
          <a:blip r:embed="rId5"/>
          <a:stretch>
            <a:fillRect/>
          </a:stretch>
        </p:blipFill>
        <p:spPr>
          <a:xfrm>
            <a:off x="3681817" y="6362700"/>
            <a:ext cx="10924365" cy="1530186"/>
          </a:xfrm>
          <a:prstGeom prst="rect">
            <a:avLst/>
          </a:prstGeom>
        </p:spPr>
      </p:pic>
    </p:spTree>
    <p:extLst>
      <p:ext uri="{BB962C8B-B14F-4D97-AF65-F5344CB8AC3E}">
        <p14:creationId xmlns:p14="http://schemas.microsoft.com/office/powerpoint/2010/main" val="36207438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05129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(1/6)</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處理方法 對 使用者參與度 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10" name="文字方塊 9">
            <a:extLst>
              <a:ext uri="{FF2B5EF4-FFF2-40B4-BE49-F238E27FC236}">
                <a16:creationId xmlns:a16="http://schemas.microsoft.com/office/drawing/2014/main" id="{5F44C3B1-9399-3833-A70D-A34C7506F9CD}"/>
              </a:ext>
            </a:extLst>
          </p:cNvPr>
          <p:cNvSpPr txBox="1"/>
          <p:nvPr/>
        </p:nvSpPr>
        <p:spPr>
          <a:xfrm>
            <a:off x="5029200" y="8226673"/>
            <a:ext cx="8686800" cy="1200329"/>
          </a:xfrm>
          <a:prstGeom prst="rect">
            <a:avLst/>
          </a:prstGeom>
          <a:noFill/>
        </p:spPr>
        <p:txBody>
          <a:bodyPr wrap="square" rtlCol="0">
            <a:spAutoFit/>
          </a:bodyPr>
          <a:lstStyle/>
          <a:p>
            <a:r>
              <a:rPr lang="en-US" altLang="zh-TW" sz="2400" err="1">
                <a:latin typeface="華康儷宋 Std W5" panose="02020500000000000000" pitchFamily="18" charset="-120"/>
                <a:ea typeface="華康儷宋 Std W5" panose="02020500000000000000" pitchFamily="18" charset="-120"/>
              </a:rPr>
              <a:t>femaleChoice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 + 0.7335) / 9.0963 = 1.08 = 8%</a:t>
            </a:r>
            <a:r>
              <a:rPr lang="zh-TW" altLang="en-US" sz="2400">
                <a:latin typeface="華康儷宋 Std W5" panose="02020500000000000000" pitchFamily="18" charset="-120"/>
                <a:ea typeface="華康儷宋 Std W5" panose="02020500000000000000" pitchFamily="18" charset="-120"/>
              </a:rPr>
              <a:t> </a:t>
            </a:r>
            <a:endParaRPr lang="en-US" altLang="zh-TW" sz="2400">
              <a:latin typeface="華康儷宋 Std W5" panose="02020500000000000000" pitchFamily="18" charset="-120"/>
              <a:ea typeface="華康儷宋 Std W5" panose="02020500000000000000" pitchFamily="18" charset="-120"/>
            </a:endParaRPr>
          </a:p>
          <a:p>
            <a:r>
              <a:rPr lang="en-US" altLang="zh-TW" sz="2400" err="1">
                <a:latin typeface="華康儷宋 Std W5" panose="02020500000000000000" pitchFamily="18" charset="-120"/>
                <a:ea typeface="華康儷宋 Std W5" panose="02020500000000000000" pitchFamily="18" charset="-120"/>
              </a:rPr>
              <a:t>maleChoice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a:t>
            </a:r>
            <a:r>
              <a:rPr lang="zh-TW" altLang="en-US" sz="2400">
                <a:latin typeface="華康儷宋 Std W5" panose="02020500000000000000" pitchFamily="18" charset="-120"/>
                <a:ea typeface="華康儷宋 Std W5" panose="02020500000000000000" pitchFamily="18" charset="-120"/>
              </a:rPr>
              <a:t> </a:t>
            </a:r>
            <a:r>
              <a:rPr lang="en-US" altLang="zh-TW" sz="2400">
                <a:latin typeface="華康儷宋 Std W5" panose="02020500000000000000" pitchFamily="18" charset="-120"/>
                <a:ea typeface="華康儷宋 Std W5" panose="02020500000000000000" pitchFamily="18" charset="-120"/>
              </a:rPr>
              <a:t>+</a:t>
            </a:r>
            <a:r>
              <a:rPr lang="zh-TW" altLang="en-US" sz="2400">
                <a:latin typeface="華康儷宋 Std W5" panose="02020500000000000000" pitchFamily="18" charset="-120"/>
                <a:ea typeface="華康儷宋 Std W5" panose="02020500000000000000" pitchFamily="18" charset="-120"/>
              </a:rPr>
              <a:t> </a:t>
            </a:r>
            <a:r>
              <a:rPr lang="en-US" altLang="zh-TW" sz="2400">
                <a:latin typeface="華康儷宋 Std W5" panose="02020500000000000000" pitchFamily="18" charset="-120"/>
                <a:ea typeface="華康儷宋 Std W5" panose="02020500000000000000" pitchFamily="18" charset="-120"/>
              </a:rPr>
              <a:t>10.5597) / 9.0963 = 2.16 =</a:t>
            </a:r>
            <a:r>
              <a:rPr lang="zh-TW" altLang="en-US" sz="2400">
                <a:latin typeface="華康儷宋 Std W5" panose="02020500000000000000" pitchFamily="18" charset="-120"/>
                <a:ea typeface="華康儷宋 Std W5" panose="02020500000000000000" pitchFamily="18" charset="-120"/>
              </a:rPr>
              <a:t> </a:t>
            </a:r>
            <a:r>
              <a:rPr lang="en-US" altLang="zh-TW" sz="2400" b="1">
                <a:solidFill>
                  <a:srgbClr val="FF0000"/>
                </a:solidFill>
                <a:latin typeface="華康儷宋 Std W5" panose="02020500000000000000" pitchFamily="18" charset="-120"/>
                <a:ea typeface="華康儷宋 Std W5" panose="02020500000000000000" pitchFamily="18" charset="-120"/>
              </a:rPr>
              <a:t>116%</a:t>
            </a:r>
          </a:p>
          <a:p>
            <a:r>
              <a:rPr lang="en-US" altLang="zh-TW" sz="2400" err="1">
                <a:latin typeface="華康儷宋 Std W5" panose="02020500000000000000" pitchFamily="18" charset="-120"/>
                <a:ea typeface="華康儷宋 Std W5" panose="02020500000000000000" pitchFamily="18" charset="-120"/>
              </a:rPr>
              <a:t>bothChoice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a:t>
            </a:r>
            <a:r>
              <a:rPr lang="zh-TW" altLang="en-US" sz="2400">
                <a:latin typeface="華康儷宋 Std W5" panose="02020500000000000000" pitchFamily="18" charset="-120"/>
                <a:ea typeface="華康儷宋 Std W5" panose="02020500000000000000" pitchFamily="18" charset="-120"/>
              </a:rPr>
              <a:t> </a:t>
            </a:r>
            <a:r>
              <a:rPr lang="en-US" altLang="zh-TW" sz="2400">
                <a:latin typeface="華康儷宋 Std W5" panose="02020500000000000000" pitchFamily="18" charset="-120"/>
                <a:ea typeface="華康儷宋 Std W5" panose="02020500000000000000" pitchFamily="18" charset="-120"/>
              </a:rPr>
              <a:t>+</a:t>
            </a:r>
            <a:r>
              <a:rPr lang="zh-TW" altLang="en-US" sz="2400">
                <a:latin typeface="華康儷宋 Std W5" panose="02020500000000000000" pitchFamily="18" charset="-120"/>
                <a:ea typeface="華康儷宋 Std W5" panose="02020500000000000000" pitchFamily="18" charset="-120"/>
              </a:rPr>
              <a:t> </a:t>
            </a:r>
            <a:r>
              <a:rPr lang="en-US" altLang="zh-TW" sz="2400">
                <a:latin typeface="華康儷宋 Std W5" panose="02020500000000000000" pitchFamily="18" charset="-120"/>
                <a:ea typeface="華康儷宋 Std W5" panose="02020500000000000000" pitchFamily="18" charset="-120"/>
              </a:rPr>
              <a:t>9.2866) / 9.0963 = 2.02 = 102%</a:t>
            </a:r>
            <a:endParaRPr lang="zh-TW" altLang="en-US" sz="2400">
              <a:latin typeface="華康儷宋 Std W5" panose="02020500000000000000" pitchFamily="18" charset="-120"/>
              <a:ea typeface="華康儷宋 Std W5" panose="02020500000000000000" pitchFamily="18" charset="-120"/>
            </a:endParaRPr>
          </a:p>
        </p:txBody>
      </p:sp>
      <p:grpSp>
        <p:nvGrpSpPr>
          <p:cNvPr id="13" name="群組 12">
            <a:extLst>
              <a:ext uri="{FF2B5EF4-FFF2-40B4-BE49-F238E27FC236}">
                <a16:creationId xmlns:a16="http://schemas.microsoft.com/office/drawing/2014/main" id="{6ABE1D2E-A65B-1D71-AD64-0F1AB98C3BAF}"/>
              </a:ext>
            </a:extLst>
          </p:cNvPr>
          <p:cNvGrpSpPr/>
          <p:nvPr/>
        </p:nvGrpSpPr>
        <p:grpSpPr>
          <a:xfrm>
            <a:off x="3236449" y="2845094"/>
            <a:ext cx="11815102" cy="4638815"/>
            <a:chOff x="762000" y="3227916"/>
            <a:chExt cx="10620428" cy="4169765"/>
          </a:xfrm>
        </p:grpSpPr>
        <p:pic>
          <p:nvPicPr>
            <p:cNvPr id="9" name="圖片 8">
              <a:extLst>
                <a:ext uri="{FF2B5EF4-FFF2-40B4-BE49-F238E27FC236}">
                  <a16:creationId xmlns:a16="http://schemas.microsoft.com/office/drawing/2014/main" id="{FBDF5C7F-A6AA-1D42-C7AF-DE098C34C5B5}"/>
                </a:ext>
              </a:extLst>
            </p:cNvPr>
            <p:cNvPicPr>
              <a:picLocks noChangeAspect="1"/>
            </p:cNvPicPr>
            <p:nvPr/>
          </p:nvPicPr>
          <p:blipFill>
            <a:blip r:embed="rId5"/>
            <a:stretch>
              <a:fillRect/>
            </a:stretch>
          </p:blipFill>
          <p:spPr>
            <a:xfrm>
              <a:off x="762000" y="3227916"/>
              <a:ext cx="10620428" cy="4169765"/>
            </a:xfrm>
            <a:prstGeom prst="rect">
              <a:avLst/>
            </a:prstGeom>
          </p:spPr>
        </p:pic>
        <p:sp>
          <p:nvSpPr>
            <p:cNvPr id="11" name="矩形 10">
              <a:extLst>
                <a:ext uri="{FF2B5EF4-FFF2-40B4-BE49-F238E27FC236}">
                  <a16:creationId xmlns:a16="http://schemas.microsoft.com/office/drawing/2014/main" id="{CCBD3C01-FDEB-DA8C-2599-03D6CD97A07D}"/>
                </a:ext>
              </a:extLst>
            </p:cNvPr>
            <p:cNvSpPr/>
            <p:nvPr/>
          </p:nvSpPr>
          <p:spPr>
            <a:xfrm>
              <a:off x="3810000" y="4686300"/>
              <a:ext cx="1752600" cy="762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32959D1-6DA8-6E87-D2D8-223D38E18E6A}"/>
                </a:ext>
              </a:extLst>
            </p:cNvPr>
            <p:cNvSpPr/>
            <p:nvPr/>
          </p:nvSpPr>
          <p:spPr>
            <a:xfrm>
              <a:off x="3810000" y="5981700"/>
              <a:ext cx="1752600" cy="2286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a:extLst>
              <a:ext uri="{FF2B5EF4-FFF2-40B4-BE49-F238E27FC236}">
                <a16:creationId xmlns:a16="http://schemas.microsoft.com/office/drawing/2014/main" id="{40E1A0D8-009D-BB19-AA30-6ABC66865741}"/>
              </a:ext>
            </a:extLst>
          </p:cNvPr>
          <p:cNvSpPr txBox="1"/>
          <p:nvPr/>
        </p:nvSpPr>
        <p:spPr>
          <a:xfrm>
            <a:off x="4419600" y="7615106"/>
            <a:ext cx="9448800" cy="578882"/>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對照組平均選擇次數 </a:t>
            </a:r>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回歸係數 </a:t>
            </a:r>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a:t>
            </a:r>
            <a:r>
              <a:rPr lang="en-US" altLang="zh-TW" sz="2800">
                <a:solidFill>
                  <a:schemeClr val="bg1"/>
                </a:solidFill>
                <a:latin typeface="華康儷宋 Std W5" panose="02020500000000000000" pitchFamily="18" charset="-120"/>
                <a:ea typeface="華康儷宋 Std W5" panose="02020500000000000000" pitchFamily="18" charset="-120"/>
              </a:rPr>
              <a:t>/ </a:t>
            </a:r>
            <a:r>
              <a:rPr lang="zh-TW" altLang="en-US" sz="2800">
                <a:solidFill>
                  <a:schemeClr val="bg1"/>
                </a:solidFill>
                <a:latin typeface="華康儷宋 Std W5" panose="02020500000000000000" pitchFamily="18" charset="-120"/>
                <a:ea typeface="華康儷宋 Std W5" panose="02020500000000000000" pitchFamily="18" charset="-120"/>
              </a:rPr>
              <a:t>對照組平均選擇次數</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2162828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04367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(2/6)</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處理方法 對 使用者參與度 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10" name="文字方塊 9">
            <a:extLst>
              <a:ext uri="{FF2B5EF4-FFF2-40B4-BE49-F238E27FC236}">
                <a16:creationId xmlns:a16="http://schemas.microsoft.com/office/drawing/2014/main" id="{5F44C3B1-9399-3833-A70D-A34C7506F9CD}"/>
              </a:ext>
            </a:extLst>
          </p:cNvPr>
          <p:cNvSpPr txBox="1"/>
          <p:nvPr/>
        </p:nvSpPr>
        <p:spPr>
          <a:xfrm>
            <a:off x="5029200" y="8226673"/>
            <a:ext cx="8229600" cy="1200329"/>
          </a:xfrm>
          <a:prstGeom prst="rect">
            <a:avLst/>
          </a:prstGeom>
          <a:noFill/>
        </p:spPr>
        <p:txBody>
          <a:bodyPr wrap="square" rtlCol="0">
            <a:spAutoFit/>
          </a:bodyPr>
          <a:lstStyle/>
          <a:p>
            <a:r>
              <a:rPr lang="en-US" altLang="zh-TW" sz="2400" err="1">
                <a:latin typeface="華康儷宋 Std W5" panose="02020500000000000000" pitchFamily="18" charset="-120"/>
                <a:ea typeface="華康儷宋 Std W5" panose="02020500000000000000" pitchFamily="18" charset="-120"/>
              </a:rPr>
              <a:t>femaleChoice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 + 0.7335) / 9.0963 = 1.08 = 8%</a:t>
            </a:r>
            <a:r>
              <a:rPr lang="zh-TW" altLang="en-US" sz="2400">
                <a:latin typeface="華康儷宋 Std W5" panose="02020500000000000000" pitchFamily="18" charset="-120"/>
                <a:ea typeface="華康儷宋 Std W5" panose="02020500000000000000" pitchFamily="18" charset="-120"/>
              </a:rPr>
              <a:t> </a:t>
            </a:r>
            <a:endParaRPr lang="en-US" altLang="zh-TW" sz="2400">
              <a:latin typeface="華康儷宋 Std W5" panose="02020500000000000000" pitchFamily="18" charset="-120"/>
              <a:ea typeface="華康儷宋 Std W5" panose="02020500000000000000" pitchFamily="18" charset="-120"/>
            </a:endParaRPr>
          </a:p>
          <a:p>
            <a:r>
              <a:rPr lang="en-US" altLang="zh-TW" sz="2400" err="1">
                <a:latin typeface="華康儷宋 Std W5" panose="02020500000000000000" pitchFamily="18" charset="-120"/>
                <a:ea typeface="華康儷宋 Std W5" panose="02020500000000000000" pitchFamily="18" charset="-120"/>
              </a:rPr>
              <a:t>maleChoice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(9.0963+10.5597) / 9.0963 = 2.16 =</a:t>
            </a:r>
            <a:r>
              <a:rPr lang="zh-TW" altLang="en-US" sz="2400">
                <a:latin typeface="華康儷宋 Std W5" panose="02020500000000000000" pitchFamily="18" charset="-120"/>
                <a:ea typeface="華康儷宋 Std W5" panose="02020500000000000000" pitchFamily="18" charset="-120"/>
              </a:rPr>
              <a:t> </a:t>
            </a:r>
            <a:r>
              <a:rPr lang="en-US" altLang="zh-TW" sz="2400" b="1">
                <a:solidFill>
                  <a:srgbClr val="FF0000"/>
                </a:solidFill>
                <a:latin typeface="華康儷宋 Std W5" panose="02020500000000000000" pitchFamily="18" charset="-120"/>
                <a:ea typeface="華康儷宋 Std W5" panose="02020500000000000000" pitchFamily="18" charset="-120"/>
              </a:rPr>
              <a:t>116%</a:t>
            </a:r>
          </a:p>
          <a:p>
            <a:r>
              <a:rPr lang="en-US" altLang="zh-TW" sz="2400" err="1">
                <a:latin typeface="華康儷宋 Std W5" panose="02020500000000000000" pitchFamily="18" charset="-120"/>
                <a:ea typeface="華康儷宋 Std W5" panose="02020500000000000000" pitchFamily="18" charset="-120"/>
              </a:rPr>
              <a:t>bothChoice</a:t>
            </a:r>
            <a:r>
              <a:rPr lang="zh-TW" altLang="en-US" sz="2400">
                <a:latin typeface="華康儷宋 Std W5" panose="02020500000000000000" pitchFamily="18" charset="-120"/>
                <a:ea typeface="華康儷宋 Std W5" panose="02020500000000000000" pitchFamily="18" charset="-120"/>
              </a:rPr>
              <a:t>組：</a:t>
            </a:r>
            <a:r>
              <a:rPr lang="en-US" altLang="zh-TW" sz="2400">
                <a:latin typeface="華康儷宋 Std W5" panose="02020500000000000000" pitchFamily="18" charset="-120"/>
                <a:ea typeface="華康儷宋 Std W5" panose="02020500000000000000" pitchFamily="18" charset="-120"/>
              </a:rPr>
              <a:t>(9.0963+9.2866) / 9.0963 = 2.02 = 102%</a:t>
            </a:r>
            <a:endParaRPr lang="zh-TW" altLang="en-US" sz="2400">
              <a:latin typeface="華康儷宋 Std W5" panose="02020500000000000000" pitchFamily="18" charset="-120"/>
              <a:ea typeface="華康儷宋 Std W5" panose="02020500000000000000" pitchFamily="18" charset="-120"/>
            </a:endParaRPr>
          </a:p>
        </p:txBody>
      </p:sp>
      <p:grpSp>
        <p:nvGrpSpPr>
          <p:cNvPr id="13" name="群組 12">
            <a:extLst>
              <a:ext uri="{FF2B5EF4-FFF2-40B4-BE49-F238E27FC236}">
                <a16:creationId xmlns:a16="http://schemas.microsoft.com/office/drawing/2014/main" id="{6ABE1D2E-A65B-1D71-AD64-0F1AB98C3BAF}"/>
              </a:ext>
            </a:extLst>
          </p:cNvPr>
          <p:cNvGrpSpPr/>
          <p:nvPr/>
        </p:nvGrpSpPr>
        <p:grpSpPr>
          <a:xfrm>
            <a:off x="3236449" y="2845094"/>
            <a:ext cx="11815102" cy="4638815"/>
            <a:chOff x="762000" y="3227916"/>
            <a:chExt cx="10620428" cy="4169765"/>
          </a:xfrm>
        </p:grpSpPr>
        <p:pic>
          <p:nvPicPr>
            <p:cNvPr id="9" name="圖片 8">
              <a:extLst>
                <a:ext uri="{FF2B5EF4-FFF2-40B4-BE49-F238E27FC236}">
                  <a16:creationId xmlns:a16="http://schemas.microsoft.com/office/drawing/2014/main" id="{FBDF5C7F-A6AA-1D42-C7AF-DE098C34C5B5}"/>
                </a:ext>
              </a:extLst>
            </p:cNvPr>
            <p:cNvPicPr>
              <a:picLocks noChangeAspect="1"/>
            </p:cNvPicPr>
            <p:nvPr/>
          </p:nvPicPr>
          <p:blipFill>
            <a:blip r:embed="rId5"/>
            <a:stretch>
              <a:fillRect/>
            </a:stretch>
          </p:blipFill>
          <p:spPr>
            <a:xfrm>
              <a:off x="762000" y="3227916"/>
              <a:ext cx="10620428" cy="4169765"/>
            </a:xfrm>
            <a:prstGeom prst="rect">
              <a:avLst/>
            </a:prstGeom>
          </p:spPr>
        </p:pic>
        <p:sp>
          <p:nvSpPr>
            <p:cNvPr id="11" name="矩形 10">
              <a:extLst>
                <a:ext uri="{FF2B5EF4-FFF2-40B4-BE49-F238E27FC236}">
                  <a16:creationId xmlns:a16="http://schemas.microsoft.com/office/drawing/2014/main" id="{CCBD3C01-FDEB-DA8C-2599-03D6CD97A07D}"/>
                </a:ext>
              </a:extLst>
            </p:cNvPr>
            <p:cNvSpPr/>
            <p:nvPr/>
          </p:nvSpPr>
          <p:spPr>
            <a:xfrm>
              <a:off x="3810000" y="4686300"/>
              <a:ext cx="1752600" cy="762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32959D1-6DA8-6E87-D2D8-223D38E18E6A}"/>
                </a:ext>
              </a:extLst>
            </p:cNvPr>
            <p:cNvSpPr/>
            <p:nvPr/>
          </p:nvSpPr>
          <p:spPr>
            <a:xfrm>
              <a:off x="3810000" y="5981700"/>
              <a:ext cx="1752600" cy="2286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5" name="文字方塊 14">
            <a:extLst>
              <a:ext uri="{FF2B5EF4-FFF2-40B4-BE49-F238E27FC236}">
                <a16:creationId xmlns:a16="http://schemas.microsoft.com/office/drawing/2014/main" id="{40E1A0D8-009D-BB19-AA30-6ABC66865741}"/>
              </a:ext>
            </a:extLst>
          </p:cNvPr>
          <p:cNvSpPr txBox="1"/>
          <p:nvPr/>
        </p:nvSpPr>
        <p:spPr>
          <a:xfrm>
            <a:off x="4419600" y="7615106"/>
            <a:ext cx="9448800" cy="523220"/>
          </a:xfrm>
          <a:prstGeom prst="rect">
            <a:avLst/>
          </a:prstGeom>
          <a:solidFill>
            <a:srgbClr val="EB5D5F"/>
          </a:solidFill>
        </p:spPr>
        <p:txBody>
          <a:bodyPr wrap="square">
            <a:spAutoFit/>
          </a:bodyPr>
          <a:lstStyle/>
          <a:p>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對照組平均選擇次數 </a:t>
            </a:r>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回歸係數 </a:t>
            </a:r>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 </a:t>
            </a:r>
            <a:r>
              <a:rPr lang="en-US" altLang="zh-TW" sz="2800">
                <a:solidFill>
                  <a:schemeClr val="bg1"/>
                </a:solidFill>
                <a:latin typeface="華康儷宋 Std W5" panose="02020500000000000000" pitchFamily="18" charset="-120"/>
                <a:ea typeface="華康儷宋 Std W5" panose="02020500000000000000" pitchFamily="18" charset="-120"/>
              </a:rPr>
              <a:t>/ </a:t>
            </a:r>
            <a:r>
              <a:rPr lang="zh-TW" altLang="en-US" sz="2800">
                <a:solidFill>
                  <a:schemeClr val="bg1"/>
                </a:solidFill>
                <a:latin typeface="華康儷宋 Std W5" panose="02020500000000000000" pitchFamily="18" charset="-120"/>
                <a:ea typeface="華康儷宋 Std W5" panose="02020500000000000000" pitchFamily="18" charset="-120"/>
              </a:rPr>
              <a:t>對照組平均選擇次數</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16" name="矩形 15">
            <a:extLst>
              <a:ext uri="{FF2B5EF4-FFF2-40B4-BE49-F238E27FC236}">
                <a16:creationId xmlns:a16="http://schemas.microsoft.com/office/drawing/2014/main" id="{94F42733-537C-D028-1C55-8FD3B8A2A6EF}"/>
              </a:ext>
            </a:extLst>
          </p:cNvPr>
          <p:cNvSpPr/>
          <p:nvPr/>
        </p:nvSpPr>
        <p:spPr>
          <a:xfrm>
            <a:off x="2399574" y="2756747"/>
            <a:ext cx="14059626" cy="6880451"/>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9" name="群組 18">
            <a:extLst>
              <a:ext uri="{FF2B5EF4-FFF2-40B4-BE49-F238E27FC236}">
                <a16:creationId xmlns:a16="http://schemas.microsoft.com/office/drawing/2014/main" id="{1902BDFF-DF91-30C9-664A-BC4CD3E7FCEB}"/>
              </a:ext>
            </a:extLst>
          </p:cNvPr>
          <p:cNvGrpSpPr/>
          <p:nvPr/>
        </p:nvGrpSpPr>
        <p:grpSpPr>
          <a:xfrm>
            <a:off x="3294624" y="4876100"/>
            <a:ext cx="11698751" cy="2319408"/>
            <a:chOff x="3294624" y="5164501"/>
            <a:chExt cx="11698751" cy="2319408"/>
          </a:xfrm>
        </p:grpSpPr>
        <p:sp>
          <p:nvSpPr>
            <p:cNvPr id="18" name="矩形: 圓角 17">
              <a:extLst>
                <a:ext uri="{FF2B5EF4-FFF2-40B4-BE49-F238E27FC236}">
                  <a16:creationId xmlns:a16="http://schemas.microsoft.com/office/drawing/2014/main" id="{78EFEA0D-276A-26A3-2D93-AFC8782BC170}"/>
                </a:ext>
              </a:extLst>
            </p:cNvPr>
            <p:cNvSpPr/>
            <p:nvPr/>
          </p:nvSpPr>
          <p:spPr>
            <a:xfrm>
              <a:off x="3294624" y="5164501"/>
              <a:ext cx="11698751" cy="23194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4" name="文字方塊 13">
              <a:extLst>
                <a:ext uri="{FF2B5EF4-FFF2-40B4-BE49-F238E27FC236}">
                  <a16:creationId xmlns:a16="http://schemas.microsoft.com/office/drawing/2014/main" id="{048CCE55-5D38-96E6-4BB9-D93455A66598}"/>
                </a:ext>
              </a:extLst>
            </p:cNvPr>
            <p:cNvSpPr txBox="1"/>
            <p:nvPr/>
          </p:nvSpPr>
          <p:spPr>
            <a:xfrm>
              <a:off x="3505200" y="5390511"/>
              <a:ext cx="11353800" cy="1815882"/>
            </a:xfrm>
            <a:prstGeom prst="rect">
              <a:avLst/>
            </a:prstGeom>
            <a:noFill/>
          </p:spPr>
          <p:txBody>
            <a:bodyPr wrap="square">
              <a:spAutoFit/>
            </a:bodyPr>
            <a:lstStyle/>
            <a:p>
              <a:pPr algn="ctr"/>
              <a:r>
                <a:rPr lang="zh-TW" altLang="en-US" sz="2800" b="1">
                  <a:solidFill>
                    <a:schemeClr val="bg1"/>
                  </a:solidFill>
                  <a:latin typeface="華康儷宋 Std W5" panose="02020500000000000000" pitchFamily="18" charset="-120"/>
                  <a:ea typeface="華康儷宋 Std W5" panose="02020500000000000000" pitchFamily="18" charset="-120"/>
                </a:rPr>
                <a:t>結果是違反直覺的</a:t>
              </a:r>
              <a:endParaRPr lang="en-US" altLang="zh-TW" sz="2800" b="1">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合理預期：</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增加男性和女性使用者的選擇能力會比僅增加男性使用者的選擇能力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產生更多的選擇</a:t>
              </a:r>
            </a:p>
          </p:txBody>
        </p:sp>
      </p:grpSp>
    </p:spTree>
    <p:extLst>
      <p:ext uri="{BB962C8B-B14F-4D97-AF65-F5344CB8AC3E}">
        <p14:creationId xmlns:p14="http://schemas.microsoft.com/office/powerpoint/2010/main" val="356858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09701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(3/6)</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依性別進行相同的分析</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比較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bothChoice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34" name="圖片 33">
            <a:extLst>
              <a:ext uri="{FF2B5EF4-FFF2-40B4-BE49-F238E27FC236}">
                <a16:creationId xmlns:a16="http://schemas.microsoft.com/office/drawing/2014/main" id="{CFE8CC61-92DD-6F7C-6CA1-D7938E2B5C19}"/>
              </a:ext>
            </a:extLst>
          </p:cNvPr>
          <p:cNvPicPr>
            <a:picLocks noChangeAspect="1"/>
          </p:cNvPicPr>
          <p:nvPr/>
        </p:nvPicPr>
        <p:blipFill>
          <a:blip r:embed="rId5"/>
          <a:stretch>
            <a:fillRect/>
          </a:stretch>
        </p:blipFill>
        <p:spPr>
          <a:xfrm>
            <a:off x="3236449" y="3924300"/>
            <a:ext cx="11815102" cy="4638815"/>
          </a:xfrm>
          <a:prstGeom prst="rect">
            <a:avLst/>
          </a:prstGeom>
        </p:spPr>
      </p:pic>
      <p:sp>
        <p:nvSpPr>
          <p:cNvPr id="11" name="矩形 10">
            <a:extLst>
              <a:ext uri="{FF2B5EF4-FFF2-40B4-BE49-F238E27FC236}">
                <a16:creationId xmlns:a16="http://schemas.microsoft.com/office/drawing/2014/main" id="{CCBD3C01-FDEB-DA8C-2599-03D6CD97A07D}"/>
              </a:ext>
            </a:extLst>
          </p:cNvPr>
          <p:cNvSpPr/>
          <p:nvPr/>
        </p:nvSpPr>
        <p:spPr>
          <a:xfrm>
            <a:off x="9829800" y="5819849"/>
            <a:ext cx="1949747" cy="555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32959D1-6DA8-6E87-D2D8-223D38E18E6A}"/>
              </a:ext>
            </a:extLst>
          </p:cNvPr>
          <p:cNvSpPr/>
          <p:nvPr/>
        </p:nvSpPr>
        <p:spPr>
          <a:xfrm>
            <a:off x="9829799" y="6738109"/>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DE1EDFA8-2944-4C55-A4D1-CBD1CA074032}"/>
              </a:ext>
            </a:extLst>
          </p:cNvPr>
          <p:cNvSpPr/>
          <p:nvPr/>
        </p:nvSpPr>
        <p:spPr>
          <a:xfrm>
            <a:off x="12893526" y="5819849"/>
            <a:ext cx="1949747" cy="555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BB6E99DF-9AE6-F737-01B9-B4794D9F8195}"/>
              </a:ext>
            </a:extLst>
          </p:cNvPr>
          <p:cNvSpPr/>
          <p:nvPr/>
        </p:nvSpPr>
        <p:spPr>
          <a:xfrm>
            <a:off x="12893526" y="6738109"/>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5D17401-60EC-581A-1A17-E2EB415DC6C7}"/>
              </a:ext>
            </a:extLst>
          </p:cNvPr>
          <p:cNvSpPr txBox="1"/>
          <p:nvPr/>
        </p:nvSpPr>
        <p:spPr>
          <a:xfrm>
            <a:off x="11835424" y="2745190"/>
            <a:ext cx="5157176" cy="1055608"/>
          </a:xfrm>
          <a:prstGeom prst="round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觀察到</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r>
              <a:rPr lang="zh-TW" altLang="en-US" sz="2800">
                <a:solidFill>
                  <a:schemeClr val="bg1"/>
                </a:solidFill>
                <a:latin typeface="華康儷宋 Std W5" panose="02020500000000000000" pitchFamily="18" charset="-120"/>
                <a:ea typeface="華康儷宋 Std W5" panose="02020500000000000000" pitchFamily="18" charset="-120"/>
              </a:rPr>
              <a:t>和</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endParaRPr lang="en-US" altLang="zh-TW" sz="2800" b="1">
              <a:solidFill>
                <a:schemeClr val="bg1"/>
              </a:solidFill>
              <a:latin typeface="華康儷宋 Std W5" panose="02020500000000000000" pitchFamily="18" charset="-120"/>
              <a:ea typeface="華康儷宋 Std W5" panose="02020500000000000000" pitchFamily="18" charset="-120"/>
            </a:endParaRPr>
          </a:p>
        </p:txBody>
      </p:sp>
      <p:grpSp>
        <p:nvGrpSpPr>
          <p:cNvPr id="20" name="群組 19">
            <a:extLst>
              <a:ext uri="{FF2B5EF4-FFF2-40B4-BE49-F238E27FC236}">
                <a16:creationId xmlns:a16="http://schemas.microsoft.com/office/drawing/2014/main" id="{75BAD227-42A0-62A2-B4AA-CCDFAA1ED235}"/>
              </a:ext>
            </a:extLst>
          </p:cNvPr>
          <p:cNvGrpSpPr/>
          <p:nvPr/>
        </p:nvGrpSpPr>
        <p:grpSpPr>
          <a:xfrm>
            <a:off x="11353801" y="7625141"/>
            <a:ext cx="5638799" cy="1808959"/>
            <a:chOff x="3657600" y="5676900"/>
            <a:chExt cx="5638799" cy="1219200"/>
          </a:xfrm>
        </p:grpSpPr>
        <p:sp>
          <p:nvSpPr>
            <p:cNvPr id="21" name="矩形: 圓角 20">
              <a:extLst>
                <a:ext uri="{FF2B5EF4-FFF2-40B4-BE49-F238E27FC236}">
                  <a16:creationId xmlns:a16="http://schemas.microsoft.com/office/drawing/2014/main" id="{8A7471B8-BEA6-5BAA-070D-398EE7B9C670}"/>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5D0348A-17F7-70B9-5574-7EB9F943DBEE}"/>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p>
          </p:txBody>
        </p:sp>
      </p:grpSp>
      <p:grpSp>
        <p:nvGrpSpPr>
          <p:cNvPr id="31" name="群組 30">
            <a:extLst>
              <a:ext uri="{FF2B5EF4-FFF2-40B4-BE49-F238E27FC236}">
                <a16:creationId xmlns:a16="http://schemas.microsoft.com/office/drawing/2014/main" id="{69149CC9-0659-F7D8-5676-BCEFDFF485A0}"/>
              </a:ext>
            </a:extLst>
          </p:cNvPr>
          <p:cNvGrpSpPr/>
          <p:nvPr/>
        </p:nvGrpSpPr>
        <p:grpSpPr>
          <a:xfrm>
            <a:off x="3661548" y="5600700"/>
            <a:ext cx="5638799" cy="1808959"/>
            <a:chOff x="3657600" y="5676900"/>
            <a:chExt cx="5638799" cy="1219200"/>
          </a:xfrm>
        </p:grpSpPr>
        <p:sp>
          <p:nvSpPr>
            <p:cNvPr id="32" name="矩形: 圓角 31">
              <a:extLst>
                <a:ext uri="{FF2B5EF4-FFF2-40B4-BE49-F238E27FC236}">
                  <a16:creationId xmlns:a16="http://schemas.microsoft.com/office/drawing/2014/main" id="{6B8C72B2-5C39-328D-89CB-CA32C1B60FF4}"/>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33" name="文字方塊 32">
              <a:extLst>
                <a:ext uri="{FF2B5EF4-FFF2-40B4-BE49-F238E27FC236}">
                  <a16:creationId xmlns:a16="http://schemas.microsoft.com/office/drawing/2014/main" id="{9FDEF7D5-6BC0-8D46-5970-5E346F1E0050}"/>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p>
          </p:txBody>
        </p:sp>
      </p:grpSp>
    </p:spTree>
    <p:extLst>
      <p:ext uri="{BB962C8B-B14F-4D97-AF65-F5344CB8AC3E}">
        <p14:creationId xmlns:p14="http://schemas.microsoft.com/office/powerpoint/2010/main" val="4101831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 grpId="0" animBg="1"/>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10463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(4/6)</a:t>
            </a:r>
            <a:r>
              <a:rPr lang="zh-TW" altLang="en-US" sz="6000">
                <a:solidFill>
                  <a:schemeClr val="bg1"/>
                </a:solidFill>
                <a:latin typeface="華康儷宋 Std W5" panose="02020500000000000000" pitchFamily="18" charset="-120"/>
                <a:ea typeface="華康儷宋 Std W5" panose="02020500000000000000" pitchFamily="18" charset="-120"/>
              </a:rPr>
              <a:t> </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依性別進行相同的分析</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比較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bothChoice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9" name="圖片 8">
            <a:extLst>
              <a:ext uri="{FF2B5EF4-FFF2-40B4-BE49-F238E27FC236}">
                <a16:creationId xmlns:a16="http://schemas.microsoft.com/office/drawing/2014/main" id="{FBDF5C7F-A6AA-1D42-C7AF-DE098C34C5B5}"/>
              </a:ext>
            </a:extLst>
          </p:cNvPr>
          <p:cNvPicPr>
            <a:picLocks noChangeAspect="1"/>
          </p:cNvPicPr>
          <p:nvPr/>
        </p:nvPicPr>
        <p:blipFill>
          <a:blip r:embed="rId5"/>
          <a:stretch>
            <a:fillRect/>
          </a:stretch>
        </p:blipFill>
        <p:spPr>
          <a:xfrm>
            <a:off x="3236449" y="3924300"/>
            <a:ext cx="11815102" cy="4638815"/>
          </a:xfrm>
          <a:prstGeom prst="rect">
            <a:avLst/>
          </a:prstGeom>
        </p:spPr>
      </p:pic>
      <p:sp>
        <p:nvSpPr>
          <p:cNvPr id="11" name="矩形 10">
            <a:extLst>
              <a:ext uri="{FF2B5EF4-FFF2-40B4-BE49-F238E27FC236}">
                <a16:creationId xmlns:a16="http://schemas.microsoft.com/office/drawing/2014/main" id="{CCBD3C01-FDEB-DA8C-2599-03D6CD97A07D}"/>
              </a:ext>
            </a:extLst>
          </p:cNvPr>
          <p:cNvSpPr/>
          <p:nvPr/>
        </p:nvSpPr>
        <p:spPr>
          <a:xfrm>
            <a:off x="9829800" y="5819849"/>
            <a:ext cx="1949747" cy="555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矩形 11">
            <a:extLst>
              <a:ext uri="{FF2B5EF4-FFF2-40B4-BE49-F238E27FC236}">
                <a16:creationId xmlns:a16="http://schemas.microsoft.com/office/drawing/2014/main" id="{D32959D1-6DA8-6E87-D2D8-223D38E18E6A}"/>
              </a:ext>
            </a:extLst>
          </p:cNvPr>
          <p:cNvSpPr/>
          <p:nvPr/>
        </p:nvSpPr>
        <p:spPr>
          <a:xfrm>
            <a:off x="9829799" y="6738109"/>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DE1EDFA8-2944-4C55-A4D1-CBD1CA074032}"/>
              </a:ext>
            </a:extLst>
          </p:cNvPr>
          <p:cNvSpPr/>
          <p:nvPr/>
        </p:nvSpPr>
        <p:spPr>
          <a:xfrm>
            <a:off x="12893526" y="5819849"/>
            <a:ext cx="1949747" cy="5552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BB6E99DF-9AE6-F737-01B9-B4794D9F8195}"/>
              </a:ext>
            </a:extLst>
          </p:cNvPr>
          <p:cNvSpPr/>
          <p:nvPr/>
        </p:nvSpPr>
        <p:spPr>
          <a:xfrm>
            <a:off x="12893526" y="6738109"/>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5D17401-60EC-581A-1A17-E2EB415DC6C7}"/>
              </a:ext>
            </a:extLst>
          </p:cNvPr>
          <p:cNvSpPr txBox="1"/>
          <p:nvPr/>
        </p:nvSpPr>
        <p:spPr>
          <a:xfrm>
            <a:off x="11835424" y="2745190"/>
            <a:ext cx="5157176" cy="1055608"/>
          </a:xfrm>
          <a:prstGeom prst="round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觀察到</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r>
              <a:rPr lang="zh-TW" altLang="en-US" sz="2800">
                <a:solidFill>
                  <a:schemeClr val="bg1"/>
                </a:solidFill>
                <a:latin typeface="華康儷宋 Std W5" panose="02020500000000000000" pitchFamily="18" charset="-120"/>
                <a:ea typeface="華康儷宋 Std W5" panose="02020500000000000000" pitchFamily="18" charset="-120"/>
              </a:rPr>
              <a:t>和</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endParaRPr lang="en-US" altLang="zh-TW" sz="2800" b="1">
              <a:solidFill>
                <a:schemeClr val="bg1"/>
              </a:solidFill>
              <a:latin typeface="華康儷宋 Std W5" panose="02020500000000000000" pitchFamily="18" charset="-120"/>
              <a:ea typeface="華康儷宋 Std W5" panose="02020500000000000000" pitchFamily="18" charset="-120"/>
            </a:endParaRPr>
          </a:p>
        </p:txBody>
      </p:sp>
      <p:grpSp>
        <p:nvGrpSpPr>
          <p:cNvPr id="19" name="群組 18">
            <a:extLst>
              <a:ext uri="{FF2B5EF4-FFF2-40B4-BE49-F238E27FC236}">
                <a16:creationId xmlns:a16="http://schemas.microsoft.com/office/drawing/2014/main" id="{A885F300-9EF4-64AB-FB23-796AA476DC5C}"/>
              </a:ext>
            </a:extLst>
          </p:cNvPr>
          <p:cNvGrpSpPr/>
          <p:nvPr/>
        </p:nvGrpSpPr>
        <p:grpSpPr>
          <a:xfrm>
            <a:off x="3657600" y="5676900"/>
            <a:ext cx="5638799" cy="1219200"/>
            <a:chOff x="3657600" y="5676900"/>
            <a:chExt cx="5638799" cy="1219200"/>
          </a:xfrm>
        </p:grpSpPr>
        <p:sp>
          <p:nvSpPr>
            <p:cNvPr id="18" name="矩形: 圓角 17">
              <a:extLst>
                <a:ext uri="{FF2B5EF4-FFF2-40B4-BE49-F238E27FC236}">
                  <a16:creationId xmlns:a16="http://schemas.microsoft.com/office/drawing/2014/main" id="{68B4ECFF-973F-1E22-C8C8-5F025E001DA7}"/>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1CE81631-2209-13B0-3D4E-537B61703F92}"/>
                </a:ext>
              </a:extLst>
            </p:cNvPr>
            <p:cNvSpPr txBox="1"/>
            <p:nvPr/>
          </p:nvSpPr>
          <p:spPr>
            <a:xfrm>
              <a:off x="3826909" y="5769049"/>
              <a:ext cx="5300180" cy="95410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選擇能力↑，女性使用者選擇↑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p>
          </p:txBody>
        </p:sp>
      </p:grpSp>
      <p:grpSp>
        <p:nvGrpSpPr>
          <p:cNvPr id="20" name="群組 19">
            <a:extLst>
              <a:ext uri="{FF2B5EF4-FFF2-40B4-BE49-F238E27FC236}">
                <a16:creationId xmlns:a16="http://schemas.microsoft.com/office/drawing/2014/main" id="{75BAD227-42A0-62A2-B4AA-CCDFAA1ED235}"/>
              </a:ext>
            </a:extLst>
          </p:cNvPr>
          <p:cNvGrpSpPr/>
          <p:nvPr/>
        </p:nvGrpSpPr>
        <p:grpSpPr>
          <a:xfrm>
            <a:off x="11353801" y="7625141"/>
            <a:ext cx="5638799" cy="1808959"/>
            <a:chOff x="3657600" y="5676900"/>
            <a:chExt cx="5638799" cy="1219200"/>
          </a:xfrm>
        </p:grpSpPr>
        <p:sp>
          <p:nvSpPr>
            <p:cNvPr id="21" name="矩形: 圓角 20">
              <a:extLst>
                <a:ext uri="{FF2B5EF4-FFF2-40B4-BE49-F238E27FC236}">
                  <a16:creationId xmlns:a16="http://schemas.microsoft.com/office/drawing/2014/main" id="{8A7471B8-BEA6-5BAA-070D-398EE7B9C670}"/>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5D0348A-17F7-70B9-5574-7EB9F943DBEE}"/>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p>
          </p:txBody>
        </p:sp>
      </p:grpSp>
      <p:sp>
        <p:nvSpPr>
          <p:cNvPr id="4" name="矩形 3">
            <a:extLst>
              <a:ext uri="{FF2B5EF4-FFF2-40B4-BE49-F238E27FC236}">
                <a16:creationId xmlns:a16="http://schemas.microsoft.com/office/drawing/2014/main" id="{A4082CBC-475F-DF70-13EE-FCE43CF307B0}"/>
              </a:ext>
            </a:extLst>
          </p:cNvPr>
          <p:cNvSpPr/>
          <p:nvPr/>
        </p:nvSpPr>
        <p:spPr>
          <a:xfrm>
            <a:off x="2399573" y="3800798"/>
            <a:ext cx="14776949" cy="5836400"/>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8CA27937-0952-CB04-5A78-C576FFAA1054}"/>
              </a:ext>
            </a:extLst>
          </p:cNvPr>
          <p:cNvGrpSpPr/>
          <p:nvPr/>
        </p:nvGrpSpPr>
        <p:grpSpPr>
          <a:xfrm>
            <a:off x="3294624" y="4876100"/>
            <a:ext cx="11698751" cy="2319408"/>
            <a:chOff x="3294624" y="5164501"/>
            <a:chExt cx="11698751" cy="2319408"/>
          </a:xfrm>
        </p:grpSpPr>
        <p:sp>
          <p:nvSpPr>
            <p:cNvPr id="13" name="矩形: 圓角 12">
              <a:extLst>
                <a:ext uri="{FF2B5EF4-FFF2-40B4-BE49-F238E27FC236}">
                  <a16:creationId xmlns:a16="http://schemas.microsoft.com/office/drawing/2014/main" id="{E8F7665B-3B82-0F59-A52E-914BFE4B62F2}"/>
                </a:ext>
              </a:extLst>
            </p:cNvPr>
            <p:cNvSpPr/>
            <p:nvPr/>
          </p:nvSpPr>
          <p:spPr>
            <a:xfrm>
              <a:off x="3294624" y="5164501"/>
              <a:ext cx="11698751" cy="23194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5" name="文字方塊 14">
              <a:extLst>
                <a:ext uri="{FF2B5EF4-FFF2-40B4-BE49-F238E27FC236}">
                  <a16:creationId xmlns:a16="http://schemas.microsoft.com/office/drawing/2014/main" id="{B39AFE26-3826-BDCE-FDA0-95B1CF316DDA}"/>
                </a:ext>
              </a:extLst>
            </p:cNvPr>
            <p:cNvSpPr txBox="1"/>
            <p:nvPr/>
          </p:nvSpPr>
          <p:spPr>
            <a:xfrm>
              <a:off x="3619499" y="5513815"/>
              <a:ext cx="11353800" cy="1569660"/>
            </a:xfrm>
            <a:prstGeom prst="rect">
              <a:avLst/>
            </a:prstGeom>
            <a:noFill/>
          </p:spPr>
          <p:txBody>
            <a:bodyPr wrap="square">
              <a:spAutoFit/>
            </a:bodyPr>
            <a:lstStyle/>
            <a:p>
              <a:pPr algn="ctr"/>
              <a:r>
                <a:rPr lang="zh-TW" altLang="en-US" sz="3200">
                  <a:solidFill>
                    <a:schemeClr val="bg1"/>
                  </a:solidFill>
                  <a:latin typeface="華康儷宋 Std W5" panose="02020500000000000000" pitchFamily="18" charset="-120"/>
                  <a:ea typeface="華康儷宋 Std W5" panose="02020500000000000000" pitchFamily="18" charset="-120"/>
                </a:rPr>
                <a:t>在 </a:t>
              </a:r>
              <a:r>
                <a:rPr lang="en-US" altLang="zh-TW" sz="3200" err="1">
                  <a:solidFill>
                    <a:schemeClr val="bg1"/>
                  </a:solidFill>
                  <a:latin typeface="華康儷宋 Std W5" panose="02020500000000000000" pitchFamily="18" charset="-120"/>
                  <a:ea typeface="華康儷宋 Std W5" panose="02020500000000000000" pitchFamily="18" charset="-120"/>
                </a:rPr>
                <a:t>bothChoice</a:t>
              </a:r>
              <a:r>
                <a:rPr lang="zh-TW" altLang="en-US" sz="3200">
                  <a:solidFill>
                    <a:schemeClr val="bg1"/>
                  </a:solidFill>
                  <a:latin typeface="華康儷宋 Std W5" panose="02020500000000000000" pitchFamily="18" charset="-120"/>
                  <a:ea typeface="華康儷宋 Std W5" panose="02020500000000000000" pitchFamily="18" charset="-120"/>
                </a:rPr>
                <a:t>組（</a:t>
              </a:r>
              <a:r>
                <a:rPr lang="en-US" altLang="zh-TW" sz="3200">
                  <a:solidFill>
                    <a:schemeClr val="bg1"/>
                  </a:solidFill>
                  <a:latin typeface="華康儷宋 Std W5" panose="02020500000000000000" pitchFamily="18" charset="-120"/>
                  <a:ea typeface="華康儷宋 Std W5" panose="02020500000000000000" pitchFamily="18" charset="-120"/>
                </a:rPr>
                <a:t>T3</a:t>
              </a:r>
              <a:r>
                <a:rPr lang="zh-TW" altLang="en-US" sz="3200">
                  <a:solidFill>
                    <a:schemeClr val="bg1"/>
                  </a:solidFill>
                  <a:latin typeface="華康儷宋 Std W5" panose="02020500000000000000" pitchFamily="18" charset="-120"/>
                  <a:ea typeface="華康儷宋 Std W5" panose="02020500000000000000" pitchFamily="18" charset="-120"/>
                </a:rPr>
                <a:t>）中</a:t>
              </a:r>
            </a:p>
            <a:p>
              <a:pPr algn="ctr"/>
              <a:r>
                <a:rPr lang="zh-TW" altLang="en-US" sz="3200">
                  <a:solidFill>
                    <a:schemeClr val="bg1"/>
                  </a:solidFill>
                  <a:latin typeface="華康儷宋 Std W5" panose="02020500000000000000" pitchFamily="18" charset="-120"/>
                  <a:ea typeface="華康儷宋 Std W5" panose="02020500000000000000" pitchFamily="18" charset="-120"/>
                </a:rPr>
                <a:t>女性使用者選擇能力的提高顯著減少了男性使用者的選擇數量</a:t>
              </a:r>
            </a:p>
            <a:p>
              <a:pPr algn="ctr"/>
              <a:r>
                <a:rPr lang="zh-TW" altLang="en-US" sz="3200">
                  <a:solidFill>
                    <a:schemeClr val="bg1"/>
                  </a:solidFill>
                  <a:latin typeface="華康儷宋 Std W5" panose="02020500000000000000" pitchFamily="18" charset="-120"/>
                  <a:ea typeface="華康儷宋 Std W5" panose="02020500000000000000" pitchFamily="18" charset="-120"/>
                </a:rPr>
                <a:t>並且這種減少超過了女性使用者選擇的增加</a:t>
              </a:r>
            </a:p>
          </p:txBody>
        </p:sp>
      </p:grpSp>
    </p:spTree>
    <p:extLst>
      <p:ext uri="{BB962C8B-B14F-4D97-AF65-F5344CB8AC3E}">
        <p14:creationId xmlns:p14="http://schemas.microsoft.com/office/powerpoint/2010/main" val="4242825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0223881"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(5/6)</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依性別進行相同的分析</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比較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bothChoice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9" name="圖片 8">
            <a:extLst>
              <a:ext uri="{FF2B5EF4-FFF2-40B4-BE49-F238E27FC236}">
                <a16:creationId xmlns:a16="http://schemas.microsoft.com/office/drawing/2014/main" id="{FBDF5C7F-A6AA-1D42-C7AF-DE098C34C5B5}"/>
              </a:ext>
            </a:extLst>
          </p:cNvPr>
          <p:cNvPicPr>
            <a:picLocks noChangeAspect="1"/>
          </p:cNvPicPr>
          <p:nvPr/>
        </p:nvPicPr>
        <p:blipFill>
          <a:blip r:embed="rId5"/>
          <a:stretch>
            <a:fillRect/>
          </a:stretch>
        </p:blipFill>
        <p:spPr>
          <a:xfrm>
            <a:off x="3236449" y="3924300"/>
            <a:ext cx="11815102" cy="4638815"/>
          </a:xfrm>
          <a:prstGeom prst="rect">
            <a:avLst/>
          </a:prstGeom>
        </p:spPr>
      </p:pic>
      <p:sp>
        <p:nvSpPr>
          <p:cNvPr id="12" name="矩形 11">
            <a:extLst>
              <a:ext uri="{FF2B5EF4-FFF2-40B4-BE49-F238E27FC236}">
                <a16:creationId xmlns:a16="http://schemas.microsoft.com/office/drawing/2014/main" id="{D32959D1-6DA8-6E87-D2D8-223D38E18E6A}"/>
              </a:ext>
            </a:extLst>
          </p:cNvPr>
          <p:cNvSpPr/>
          <p:nvPr/>
        </p:nvSpPr>
        <p:spPr>
          <a:xfrm>
            <a:off x="9829799" y="6534015"/>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DE1EDFA8-2944-4C55-A4D1-CBD1CA074032}"/>
              </a:ext>
            </a:extLst>
          </p:cNvPr>
          <p:cNvSpPr/>
          <p:nvPr/>
        </p:nvSpPr>
        <p:spPr>
          <a:xfrm>
            <a:off x="12893526" y="6105392"/>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BB6E99DF-9AE6-F737-01B9-B4794D9F8195}"/>
              </a:ext>
            </a:extLst>
          </p:cNvPr>
          <p:cNvSpPr/>
          <p:nvPr/>
        </p:nvSpPr>
        <p:spPr>
          <a:xfrm>
            <a:off x="12897798" y="6534014"/>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5D17401-60EC-581A-1A17-E2EB415DC6C7}"/>
              </a:ext>
            </a:extLst>
          </p:cNvPr>
          <p:cNvSpPr txBox="1"/>
          <p:nvPr/>
        </p:nvSpPr>
        <p:spPr>
          <a:xfrm>
            <a:off x="11835424" y="2745190"/>
            <a:ext cx="5157176" cy="1055608"/>
          </a:xfrm>
          <a:prstGeom prst="round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觀察到</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r>
              <a:rPr lang="zh-TW" altLang="en-US" sz="2800">
                <a:solidFill>
                  <a:schemeClr val="bg1"/>
                </a:solidFill>
                <a:latin typeface="華康儷宋 Std W5" panose="02020500000000000000" pitchFamily="18" charset="-120"/>
                <a:ea typeface="華康儷宋 Std W5" panose="02020500000000000000" pitchFamily="18" charset="-120"/>
              </a:rPr>
              <a:t>和</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endParaRPr lang="en-US" altLang="zh-TW" sz="2800" b="1">
              <a:solidFill>
                <a:schemeClr val="bg1"/>
              </a:solidFill>
              <a:latin typeface="華康儷宋 Std W5" panose="02020500000000000000" pitchFamily="18" charset="-120"/>
              <a:ea typeface="華康儷宋 Std W5" panose="02020500000000000000" pitchFamily="18" charset="-120"/>
            </a:endParaRPr>
          </a:p>
        </p:txBody>
      </p:sp>
      <p:grpSp>
        <p:nvGrpSpPr>
          <p:cNvPr id="20" name="群組 19">
            <a:extLst>
              <a:ext uri="{FF2B5EF4-FFF2-40B4-BE49-F238E27FC236}">
                <a16:creationId xmlns:a16="http://schemas.microsoft.com/office/drawing/2014/main" id="{75BAD227-42A0-62A2-B4AA-CCDFAA1ED235}"/>
              </a:ext>
            </a:extLst>
          </p:cNvPr>
          <p:cNvGrpSpPr/>
          <p:nvPr/>
        </p:nvGrpSpPr>
        <p:grpSpPr>
          <a:xfrm>
            <a:off x="11353801" y="7625141"/>
            <a:ext cx="5638799" cy="1808959"/>
            <a:chOff x="3657600" y="5676900"/>
            <a:chExt cx="5638799" cy="1219200"/>
          </a:xfrm>
        </p:grpSpPr>
        <p:sp>
          <p:nvSpPr>
            <p:cNvPr id="21" name="矩形: 圓角 20">
              <a:extLst>
                <a:ext uri="{FF2B5EF4-FFF2-40B4-BE49-F238E27FC236}">
                  <a16:creationId xmlns:a16="http://schemas.microsoft.com/office/drawing/2014/main" id="{8A7471B8-BEA6-5BAA-070D-398EE7B9C670}"/>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5D0348A-17F7-70B9-5574-7EB9F943DBEE}"/>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p>
          </p:txBody>
        </p:sp>
      </p:grpSp>
      <p:sp>
        <p:nvSpPr>
          <p:cNvPr id="4" name="矩形 3">
            <a:extLst>
              <a:ext uri="{FF2B5EF4-FFF2-40B4-BE49-F238E27FC236}">
                <a16:creationId xmlns:a16="http://schemas.microsoft.com/office/drawing/2014/main" id="{A21B8558-F42A-C22F-D404-6C88DD675DA4}"/>
              </a:ext>
            </a:extLst>
          </p:cNvPr>
          <p:cNvSpPr/>
          <p:nvPr/>
        </p:nvSpPr>
        <p:spPr>
          <a:xfrm>
            <a:off x="12893526" y="5597410"/>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31D8724-628D-2127-3D95-8B6BF4E9DE3E}"/>
              </a:ext>
            </a:extLst>
          </p:cNvPr>
          <p:cNvSpPr/>
          <p:nvPr/>
        </p:nvSpPr>
        <p:spPr>
          <a:xfrm>
            <a:off x="9829799" y="5597410"/>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1DAD4E38-BBF9-4EDD-93CE-947199F43FFF}"/>
              </a:ext>
            </a:extLst>
          </p:cNvPr>
          <p:cNvSpPr/>
          <p:nvPr/>
        </p:nvSpPr>
        <p:spPr>
          <a:xfrm>
            <a:off x="9836005" y="6105392"/>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a:extLst>
              <a:ext uri="{FF2B5EF4-FFF2-40B4-BE49-F238E27FC236}">
                <a16:creationId xmlns:a16="http://schemas.microsoft.com/office/drawing/2014/main" id="{FD39CFEE-FEDB-5AE3-8406-8252119A1174}"/>
              </a:ext>
            </a:extLst>
          </p:cNvPr>
          <p:cNvGrpSpPr/>
          <p:nvPr/>
        </p:nvGrpSpPr>
        <p:grpSpPr>
          <a:xfrm>
            <a:off x="3661548" y="5600700"/>
            <a:ext cx="5638799" cy="1808959"/>
            <a:chOff x="3657600" y="5676900"/>
            <a:chExt cx="5638799" cy="1219200"/>
          </a:xfrm>
        </p:grpSpPr>
        <p:sp>
          <p:nvSpPr>
            <p:cNvPr id="15" name="矩形: 圓角 14">
              <a:extLst>
                <a:ext uri="{FF2B5EF4-FFF2-40B4-BE49-F238E27FC236}">
                  <a16:creationId xmlns:a16="http://schemas.microsoft.com/office/drawing/2014/main" id="{88AFE5C8-AB20-16BE-B13E-2D363398F763}"/>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F322D8B-C752-9E67-3E99-9CD02D88E401}"/>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p>
          </p:txBody>
        </p:sp>
      </p:grpSp>
    </p:spTree>
    <p:extLst>
      <p:ext uri="{BB962C8B-B14F-4D97-AF65-F5344CB8AC3E}">
        <p14:creationId xmlns:p14="http://schemas.microsoft.com/office/powerpoint/2010/main" val="256920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3" grpId="0" animBg="1"/>
      <p:bldP spid="4" grpId="0" animBg="1"/>
      <p:bldP spid="10"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0223881"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選擇能力對參與度的影響 </a:t>
            </a:r>
            <a:r>
              <a:rPr lang="en-US" altLang="zh-TW" sz="6000">
                <a:solidFill>
                  <a:schemeClr val="bg1"/>
                </a:solidFill>
                <a:latin typeface="華康儷宋 Std W5" panose="02020500000000000000" pitchFamily="18" charset="-120"/>
                <a:ea typeface="華康儷宋 Std W5" panose="02020500000000000000" pitchFamily="18" charset="-120"/>
              </a:rPr>
              <a:t>(6/6)</a:t>
            </a:r>
            <a:r>
              <a:rPr lang="zh-TW" altLang="en-US" sz="6000">
                <a:solidFill>
                  <a:schemeClr val="bg1"/>
                </a:solidFill>
                <a:latin typeface="華康儷宋 Std W5" panose="02020500000000000000" pitchFamily="18" charset="-120"/>
                <a:ea typeface="華康儷宋 Std W5" panose="02020500000000000000" pitchFamily="18" charset="-120"/>
              </a:rPr>
              <a:t> </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依性別進行相同的分析</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比較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bothChoice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9" name="圖片 8">
            <a:extLst>
              <a:ext uri="{FF2B5EF4-FFF2-40B4-BE49-F238E27FC236}">
                <a16:creationId xmlns:a16="http://schemas.microsoft.com/office/drawing/2014/main" id="{FBDF5C7F-A6AA-1D42-C7AF-DE098C34C5B5}"/>
              </a:ext>
            </a:extLst>
          </p:cNvPr>
          <p:cNvPicPr>
            <a:picLocks noChangeAspect="1"/>
          </p:cNvPicPr>
          <p:nvPr/>
        </p:nvPicPr>
        <p:blipFill>
          <a:blip r:embed="rId5"/>
          <a:stretch>
            <a:fillRect/>
          </a:stretch>
        </p:blipFill>
        <p:spPr>
          <a:xfrm>
            <a:off x="3236449" y="3924300"/>
            <a:ext cx="11815102" cy="4638815"/>
          </a:xfrm>
          <a:prstGeom prst="rect">
            <a:avLst/>
          </a:prstGeom>
        </p:spPr>
      </p:pic>
      <p:sp>
        <p:nvSpPr>
          <p:cNvPr id="12" name="矩形 11">
            <a:extLst>
              <a:ext uri="{FF2B5EF4-FFF2-40B4-BE49-F238E27FC236}">
                <a16:creationId xmlns:a16="http://schemas.microsoft.com/office/drawing/2014/main" id="{D32959D1-6DA8-6E87-D2D8-223D38E18E6A}"/>
              </a:ext>
            </a:extLst>
          </p:cNvPr>
          <p:cNvSpPr/>
          <p:nvPr/>
        </p:nvSpPr>
        <p:spPr>
          <a:xfrm>
            <a:off x="9829799" y="6534015"/>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矩形 1">
            <a:extLst>
              <a:ext uri="{FF2B5EF4-FFF2-40B4-BE49-F238E27FC236}">
                <a16:creationId xmlns:a16="http://schemas.microsoft.com/office/drawing/2014/main" id="{DE1EDFA8-2944-4C55-A4D1-CBD1CA074032}"/>
              </a:ext>
            </a:extLst>
          </p:cNvPr>
          <p:cNvSpPr/>
          <p:nvPr/>
        </p:nvSpPr>
        <p:spPr>
          <a:xfrm>
            <a:off x="12893526" y="6105392"/>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a:extLst>
              <a:ext uri="{FF2B5EF4-FFF2-40B4-BE49-F238E27FC236}">
                <a16:creationId xmlns:a16="http://schemas.microsoft.com/office/drawing/2014/main" id="{BB6E99DF-9AE6-F737-01B9-B4794D9F8195}"/>
              </a:ext>
            </a:extLst>
          </p:cNvPr>
          <p:cNvSpPr/>
          <p:nvPr/>
        </p:nvSpPr>
        <p:spPr>
          <a:xfrm>
            <a:off x="12897798" y="6534014"/>
            <a:ext cx="1949747" cy="25431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a:extLst>
              <a:ext uri="{FF2B5EF4-FFF2-40B4-BE49-F238E27FC236}">
                <a16:creationId xmlns:a16="http://schemas.microsoft.com/office/drawing/2014/main" id="{B5D17401-60EC-581A-1A17-E2EB415DC6C7}"/>
              </a:ext>
            </a:extLst>
          </p:cNvPr>
          <p:cNvSpPr txBox="1"/>
          <p:nvPr/>
        </p:nvSpPr>
        <p:spPr>
          <a:xfrm>
            <a:off x="11835424" y="2745190"/>
            <a:ext cx="5157176" cy="1055608"/>
          </a:xfrm>
          <a:prstGeom prst="roundRect">
            <a:avLst/>
          </a:prstGeom>
        </p:spPr>
        <p:style>
          <a:lnRef idx="3">
            <a:schemeClr val="lt1"/>
          </a:lnRef>
          <a:fillRef idx="1">
            <a:schemeClr val="accent2"/>
          </a:fillRef>
          <a:effectRef idx="1">
            <a:schemeClr val="accent2"/>
          </a:effectRef>
          <a:fontRef idx="minor">
            <a:schemeClr val="lt1"/>
          </a:fontRef>
        </p:style>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觀察到</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r>
              <a:rPr lang="zh-TW" altLang="en-US" sz="2800">
                <a:solidFill>
                  <a:schemeClr val="bg1"/>
                </a:solidFill>
                <a:latin typeface="華康儷宋 Std W5" panose="02020500000000000000" pitchFamily="18" charset="-120"/>
                <a:ea typeface="華康儷宋 Std W5" panose="02020500000000000000" pitchFamily="18" charset="-120"/>
              </a:rPr>
              <a:t>和</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endParaRPr lang="en-US" altLang="zh-TW" sz="2800" b="1">
              <a:solidFill>
                <a:schemeClr val="bg1"/>
              </a:solidFill>
              <a:latin typeface="華康儷宋 Std W5" panose="02020500000000000000" pitchFamily="18" charset="-120"/>
              <a:ea typeface="華康儷宋 Std W5" panose="02020500000000000000" pitchFamily="18" charset="-120"/>
            </a:endParaRPr>
          </a:p>
        </p:txBody>
      </p:sp>
      <p:grpSp>
        <p:nvGrpSpPr>
          <p:cNvPr id="20" name="群組 19">
            <a:extLst>
              <a:ext uri="{FF2B5EF4-FFF2-40B4-BE49-F238E27FC236}">
                <a16:creationId xmlns:a16="http://schemas.microsoft.com/office/drawing/2014/main" id="{75BAD227-42A0-62A2-B4AA-CCDFAA1ED235}"/>
              </a:ext>
            </a:extLst>
          </p:cNvPr>
          <p:cNvGrpSpPr/>
          <p:nvPr/>
        </p:nvGrpSpPr>
        <p:grpSpPr>
          <a:xfrm>
            <a:off x="11353801" y="7625141"/>
            <a:ext cx="5638799" cy="1808959"/>
            <a:chOff x="3657600" y="5676900"/>
            <a:chExt cx="5638799" cy="1219200"/>
          </a:xfrm>
        </p:grpSpPr>
        <p:sp>
          <p:nvSpPr>
            <p:cNvPr id="21" name="矩形: 圓角 20">
              <a:extLst>
                <a:ext uri="{FF2B5EF4-FFF2-40B4-BE49-F238E27FC236}">
                  <a16:creationId xmlns:a16="http://schemas.microsoft.com/office/drawing/2014/main" id="{8A7471B8-BEA6-5BAA-070D-398EE7B9C670}"/>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22" name="文字方塊 21">
              <a:extLst>
                <a:ext uri="{FF2B5EF4-FFF2-40B4-BE49-F238E27FC236}">
                  <a16:creationId xmlns:a16="http://schemas.microsoft.com/office/drawing/2014/main" id="{D5D0348A-17F7-70B9-5574-7EB9F943DBEE}"/>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正向同邊效應</a:t>
              </a:r>
            </a:p>
          </p:txBody>
        </p:sp>
      </p:grpSp>
      <p:sp>
        <p:nvSpPr>
          <p:cNvPr id="4" name="矩形 3">
            <a:extLst>
              <a:ext uri="{FF2B5EF4-FFF2-40B4-BE49-F238E27FC236}">
                <a16:creationId xmlns:a16="http://schemas.microsoft.com/office/drawing/2014/main" id="{A21B8558-F42A-C22F-D404-6C88DD675DA4}"/>
              </a:ext>
            </a:extLst>
          </p:cNvPr>
          <p:cNvSpPr/>
          <p:nvPr/>
        </p:nvSpPr>
        <p:spPr>
          <a:xfrm>
            <a:off x="12893526" y="5597410"/>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矩形 9">
            <a:extLst>
              <a:ext uri="{FF2B5EF4-FFF2-40B4-BE49-F238E27FC236}">
                <a16:creationId xmlns:a16="http://schemas.microsoft.com/office/drawing/2014/main" id="{B31D8724-628D-2127-3D95-8B6BF4E9DE3E}"/>
              </a:ext>
            </a:extLst>
          </p:cNvPr>
          <p:cNvSpPr/>
          <p:nvPr/>
        </p:nvSpPr>
        <p:spPr>
          <a:xfrm>
            <a:off x="9829799" y="5597410"/>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矩形 12">
            <a:extLst>
              <a:ext uri="{FF2B5EF4-FFF2-40B4-BE49-F238E27FC236}">
                <a16:creationId xmlns:a16="http://schemas.microsoft.com/office/drawing/2014/main" id="{1DAD4E38-BBF9-4EDD-93CE-947199F43FFF}"/>
              </a:ext>
            </a:extLst>
          </p:cNvPr>
          <p:cNvSpPr/>
          <p:nvPr/>
        </p:nvSpPr>
        <p:spPr>
          <a:xfrm>
            <a:off x="9836005" y="6105392"/>
            <a:ext cx="1949747" cy="26971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1" name="群組 10">
            <a:extLst>
              <a:ext uri="{FF2B5EF4-FFF2-40B4-BE49-F238E27FC236}">
                <a16:creationId xmlns:a16="http://schemas.microsoft.com/office/drawing/2014/main" id="{FD39CFEE-FEDB-5AE3-8406-8252119A1174}"/>
              </a:ext>
            </a:extLst>
          </p:cNvPr>
          <p:cNvGrpSpPr/>
          <p:nvPr/>
        </p:nvGrpSpPr>
        <p:grpSpPr>
          <a:xfrm>
            <a:off x="3661548" y="5600700"/>
            <a:ext cx="5638799" cy="1808959"/>
            <a:chOff x="3657600" y="5676900"/>
            <a:chExt cx="5638799" cy="1219200"/>
          </a:xfrm>
        </p:grpSpPr>
        <p:sp>
          <p:nvSpPr>
            <p:cNvPr id="15" name="矩形: 圓角 14">
              <a:extLst>
                <a:ext uri="{FF2B5EF4-FFF2-40B4-BE49-F238E27FC236}">
                  <a16:creationId xmlns:a16="http://schemas.microsoft.com/office/drawing/2014/main" id="{88AFE5C8-AB20-16BE-B13E-2D363398F763}"/>
                </a:ext>
              </a:extLst>
            </p:cNvPr>
            <p:cNvSpPr/>
            <p:nvPr/>
          </p:nvSpPr>
          <p:spPr>
            <a:xfrm>
              <a:off x="3657600" y="5676900"/>
              <a:ext cx="5638799" cy="1219200"/>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16" name="文字方塊 15">
              <a:extLst>
                <a:ext uri="{FF2B5EF4-FFF2-40B4-BE49-F238E27FC236}">
                  <a16:creationId xmlns:a16="http://schemas.microsoft.com/office/drawing/2014/main" id="{5F322D8B-C752-9E67-3E99-9CD02D88E401}"/>
                </a:ext>
              </a:extLst>
            </p:cNvPr>
            <p:cNvSpPr txBox="1"/>
            <p:nvPr/>
          </p:nvSpPr>
          <p:spPr>
            <a:xfrm>
              <a:off x="3996217" y="5784001"/>
              <a:ext cx="4961563" cy="933457"/>
            </a:xfrm>
            <a:prstGeom prst="rect">
              <a:avLst/>
            </a:prstGeom>
            <a:noFill/>
          </p:spPr>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男性使用者選擇能力↑</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女性使用者選擇↓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證實了</a:t>
              </a:r>
              <a:r>
                <a:rPr lang="zh-TW" altLang="en-US" sz="2800" b="1">
                  <a:solidFill>
                    <a:schemeClr val="bg1"/>
                  </a:solidFill>
                  <a:latin typeface="華康儷宋 Std W5" panose="02020500000000000000" pitchFamily="18" charset="-120"/>
                  <a:ea typeface="華康儷宋 Std W5" panose="02020500000000000000" pitchFamily="18" charset="-120"/>
                </a:rPr>
                <a:t>負向跨邊效應</a:t>
              </a:r>
            </a:p>
          </p:txBody>
        </p:sp>
      </p:grpSp>
      <p:sp>
        <p:nvSpPr>
          <p:cNvPr id="17" name="矩形 16">
            <a:extLst>
              <a:ext uri="{FF2B5EF4-FFF2-40B4-BE49-F238E27FC236}">
                <a16:creationId xmlns:a16="http://schemas.microsoft.com/office/drawing/2014/main" id="{D3DFA1E1-4BEB-F375-6406-5CF4083ED0B9}"/>
              </a:ext>
            </a:extLst>
          </p:cNvPr>
          <p:cNvSpPr/>
          <p:nvPr/>
        </p:nvSpPr>
        <p:spPr>
          <a:xfrm>
            <a:off x="2399573" y="3800798"/>
            <a:ext cx="14776949" cy="5836400"/>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8" name="群組 17">
            <a:extLst>
              <a:ext uri="{FF2B5EF4-FFF2-40B4-BE49-F238E27FC236}">
                <a16:creationId xmlns:a16="http://schemas.microsoft.com/office/drawing/2014/main" id="{7A5C1E51-8FA6-F986-02BD-406700D90C9A}"/>
              </a:ext>
            </a:extLst>
          </p:cNvPr>
          <p:cNvGrpSpPr/>
          <p:nvPr/>
        </p:nvGrpSpPr>
        <p:grpSpPr>
          <a:xfrm>
            <a:off x="3294624" y="4876100"/>
            <a:ext cx="11698752" cy="2319408"/>
            <a:chOff x="3294624" y="5164501"/>
            <a:chExt cx="11698752" cy="2319408"/>
          </a:xfrm>
        </p:grpSpPr>
        <p:sp>
          <p:nvSpPr>
            <p:cNvPr id="19" name="矩形: 圓角 18">
              <a:extLst>
                <a:ext uri="{FF2B5EF4-FFF2-40B4-BE49-F238E27FC236}">
                  <a16:creationId xmlns:a16="http://schemas.microsoft.com/office/drawing/2014/main" id="{379971A8-ACC5-90BB-FC32-8FA72D0F0B80}"/>
                </a:ext>
              </a:extLst>
            </p:cNvPr>
            <p:cNvSpPr/>
            <p:nvPr/>
          </p:nvSpPr>
          <p:spPr>
            <a:xfrm>
              <a:off x="3294624" y="5164501"/>
              <a:ext cx="11698751" cy="23194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23" name="文字方塊 22">
              <a:extLst>
                <a:ext uri="{FF2B5EF4-FFF2-40B4-BE49-F238E27FC236}">
                  <a16:creationId xmlns:a16="http://schemas.microsoft.com/office/drawing/2014/main" id="{EB1DEA88-0924-110A-BBAC-1FF715BFB465}"/>
                </a:ext>
              </a:extLst>
            </p:cNvPr>
            <p:cNvSpPr txBox="1"/>
            <p:nvPr/>
          </p:nvSpPr>
          <p:spPr>
            <a:xfrm>
              <a:off x="3639576" y="5738094"/>
              <a:ext cx="11353800" cy="1077218"/>
            </a:xfrm>
            <a:prstGeom prst="rect">
              <a:avLst/>
            </a:prstGeom>
            <a:noFill/>
          </p:spPr>
          <p:txBody>
            <a:bodyPr wrap="square">
              <a:spAutoFit/>
            </a:bodyPr>
            <a:lstStyle/>
            <a:p>
              <a:pPr algn="ctr"/>
              <a:r>
                <a:rPr lang="zh-TW" altLang="en-US" sz="3200">
                  <a:solidFill>
                    <a:schemeClr val="bg1"/>
                  </a:solidFill>
                  <a:latin typeface="華康儷宋 Std W5" panose="02020500000000000000" pitchFamily="18" charset="-120"/>
                  <a:ea typeface="華康儷宋 Std W5" panose="02020500000000000000" pitchFamily="18" charset="-120"/>
                </a:rPr>
                <a:t>女性選擇的減少幅度小於男性選擇的增加幅度</a:t>
              </a:r>
              <a:endParaRPr lang="en-US" altLang="zh-TW" sz="3200">
                <a:solidFill>
                  <a:schemeClr val="bg1"/>
                </a:solidFill>
                <a:latin typeface="華康儷宋 Std W5" panose="02020500000000000000" pitchFamily="18" charset="-120"/>
                <a:ea typeface="華康儷宋 Std W5" panose="02020500000000000000" pitchFamily="18" charset="-120"/>
              </a:endParaRPr>
            </a:p>
            <a:p>
              <a:pPr algn="ctr"/>
              <a:r>
                <a:rPr lang="zh-TW" altLang="en-US" sz="3200">
                  <a:solidFill>
                    <a:schemeClr val="bg1"/>
                  </a:solidFill>
                  <a:latin typeface="華康儷宋 Std W5" panose="02020500000000000000" pitchFamily="18" charset="-120"/>
                  <a:ea typeface="華康儷宋 Std W5" panose="02020500000000000000" pitchFamily="18" charset="-120"/>
                </a:rPr>
                <a:t>部分原因是平台上女性使用者的比例較小</a:t>
              </a:r>
            </a:p>
          </p:txBody>
        </p:sp>
      </p:grpSp>
    </p:spTree>
    <p:extLst>
      <p:ext uri="{BB962C8B-B14F-4D97-AF65-F5344CB8AC3E}">
        <p14:creationId xmlns:p14="http://schemas.microsoft.com/office/powerpoint/2010/main" val="4249363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11987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選擇能力對配對結果的影響 </a:t>
            </a:r>
            <a:r>
              <a:rPr lang="en-US" altLang="zh-TW" sz="6000">
                <a:solidFill>
                  <a:schemeClr val="bg1"/>
                </a:solidFill>
                <a:latin typeface="華康儷宋 Std W5" panose="02020500000000000000" pitchFamily="18" charset="-120"/>
                <a:ea typeface="華康儷宋 Std W5" panose="02020500000000000000" pitchFamily="18" charset="-120"/>
              </a:rPr>
              <a:t>(1/2)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(T1)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產生了最匹配的結果 （達</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113%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）高於</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57%</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）的聊天次數高於</a:t>
            </a:r>
            <a:b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b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bothChoice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），後者的選擇能力</a:t>
            </a:r>
            <a:b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b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最高，高出</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25%</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b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b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這種差異在統計上並不顯著</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9" name="圖片 8">
            <a:extLst>
              <a:ext uri="{FF2B5EF4-FFF2-40B4-BE49-F238E27FC236}">
                <a16:creationId xmlns:a16="http://schemas.microsoft.com/office/drawing/2014/main" id="{0F6FEFEE-5836-905A-42DE-831965C9C01A}"/>
              </a:ext>
            </a:extLst>
          </p:cNvPr>
          <p:cNvPicPr>
            <a:picLocks noChangeAspect="1"/>
          </p:cNvPicPr>
          <p:nvPr/>
        </p:nvPicPr>
        <p:blipFill>
          <a:blip r:embed="rId5"/>
          <a:stretch>
            <a:fillRect/>
          </a:stretch>
        </p:blipFill>
        <p:spPr>
          <a:xfrm>
            <a:off x="8686800" y="2857500"/>
            <a:ext cx="8305800" cy="6137221"/>
          </a:xfrm>
          <a:prstGeom prst="rect">
            <a:avLst/>
          </a:prstGeom>
        </p:spPr>
      </p:pic>
    </p:spTree>
    <p:extLst>
      <p:ext uri="{BB962C8B-B14F-4D97-AF65-F5344CB8AC3E}">
        <p14:creationId xmlns:p14="http://schemas.microsoft.com/office/powerpoint/2010/main" val="14819002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16559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選擇能力對配對結果的影響 </a:t>
            </a:r>
            <a:r>
              <a:rPr lang="en-US" altLang="zh-TW" sz="6000">
                <a:solidFill>
                  <a:schemeClr val="bg1"/>
                </a:solidFill>
                <a:latin typeface="華康儷宋 Std W5" panose="02020500000000000000" pitchFamily="18" charset="-120"/>
                <a:ea typeface="華康儷宋 Std W5" panose="02020500000000000000" pitchFamily="18" charset="-120"/>
              </a:rPr>
              <a:t>(2/2)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200">
                <a:solidFill>
                  <a:prstClr val="black"/>
                </a:solidFill>
                <a:latin typeface="華康儷宋 Std W5" panose="02020500000000000000" pitchFamily="18" charset="-120"/>
                <a:ea typeface="華康儷宋 Std W5" panose="02020500000000000000" pitchFamily="18" charset="-120"/>
              </a:rPr>
              <a:t>選擇能力是否會影響使用者的選擇</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女性使用者更重視高選擇能力的</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成本</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，主要受到</a:t>
            </a:r>
            <a:r>
              <a:rPr kumimoji="0" lang="zh-TW" altLang="en-US" sz="320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競爭效應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的激勵，選擇吸引力較小的伴侶</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男性使用者則更重視高選擇能力的</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好處</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，主要受</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選擇效應</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的影響，選擇更具吸引力的伴侶</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grpSp>
        <p:nvGrpSpPr>
          <p:cNvPr id="9" name="群組 8">
            <a:extLst>
              <a:ext uri="{FF2B5EF4-FFF2-40B4-BE49-F238E27FC236}">
                <a16:creationId xmlns:a16="http://schemas.microsoft.com/office/drawing/2014/main" id="{88BA0A33-39B5-8EC4-FC17-9371E3703C5E}"/>
              </a:ext>
            </a:extLst>
          </p:cNvPr>
          <p:cNvGrpSpPr/>
          <p:nvPr/>
        </p:nvGrpSpPr>
        <p:grpSpPr>
          <a:xfrm>
            <a:off x="2652456" y="3558734"/>
            <a:ext cx="12983088" cy="1175995"/>
            <a:chOff x="3294624" y="4930210"/>
            <a:chExt cx="11698751" cy="2319408"/>
          </a:xfrm>
        </p:grpSpPr>
        <p:sp>
          <p:nvSpPr>
            <p:cNvPr id="10" name="矩形: 圓角 9">
              <a:extLst>
                <a:ext uri="{FF2B5EF4-FFF2-40B4-BE49-F238E27FC236}">
                  <a16:creationId xmlns:a16="http://schemas.microsoft.com/office/drawing/2014/main" id="{A170AB8D-9B1E-AF3A-2043-5AB34013BEFD}"/>
                </a:ext>
              </a:extLst>
            </p:cNvPr>
            <p:cNvSpPr/>
            <p:nvPr/>
          </p:nvSpPr>
          <p:spPr>
            <a:xfrm>
              <a:off x="3294624" y="4930210"/>
              <a:ext cx="11698751" cy="23194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3" name="文字方塊 12">
              <a:extLst>
                <a:ext uri="{FF2B5EF4-FFF2-40B4-BE49-F238E27FC236}">
                  <a16:creationId xmlns:a16="http://schemas.microsoft.com/office/drawing/2014/main" id="{56F3574C-040D-ACC8-C2F7-14C90923FE42}"/>
                </a:ext>
              </a:extLst>
            </p:cNvPr>
            <p:cNvSpPr txBox="1"/>
            <p:nvPr/>
          </p:nvSpPr>
          <p:spPr>
            <a:xfrm>
              <a:off x="3467099" y="5438608"/>
              <a:ext cx="11353800" cy="1153348"/>
            </a:xfrm>
            <a:prstGeom prst="rect">
              <a:avLst/>
            </a:prstGeom>
            <a:noFill/>
          </p:spPr>
          <p:txBody>
            <a:bodyPr wrap="square">
              <a:spAutoFit/>
            </a:bodyPr>
            <a:lstStyle/>
            <a:p>
              <a:pPr algn="ctr"/>
              <a:r>
                <a:rPr lang="zh-TW" altLang="en-US" sz="3200">
                  <a:solidFill>
                    <a:schemeClr val="bg1"/>
                  </a:solidFill>
                  <a:latin typeface="華康儷宋 Std W5" panose="02020500000000000000" pitchFamily="18" charset="-120"/>
                  <a:ea typeface="華康儷宋 Std W5" panose="02020500000000000000" pitchFamily="18" charset="-120"/>
                </a:rPr>
                <a:t>預期：男性和女性使用者在擁有</a:t>
              </a:r>
              <a:r>
                <a:rPr lang="zh-TW" altLang="en-US" sz="3200" b="1">
                  <a:solidFill>
                    <a:schemeClr val="bg1"/>
                  </a:solidFill>
                  <a:latin typeface="華康儷宋 Std W5" panose="02020500000000000000" pitchFamily="18" charset="-120"/>
                  <a:ea typeface="華康儷宋 Std W5" panose="02020500000000000000" pitchFamily="18" charset="-120"/>
                </a:rPr>
                <a:t>更大的選擇能力</a:t>
              </a:r>
              <a:r>
                <a:rPr lang="zh-TW" altLang="en-US" sz="3200">
                  <a:solidFill>
                    <a:schemeClr val="bg1"/>
                  </a:solidFill>
                  <a:latin typeface="華康儷宋 Std W5" panose="02020500000000000000" pitchFamily="18" charset="-120"/>
                  <a:ea typeface="華康儷宋 Std W5" panose="02020500000000000000" pitchFamily="18" charset="-120"/>
                </a:rPr>
                <a:t>時會有</a:t>
              </a:r>
              <a:r>
                <a:rPr lang="zh-TW" altLang="en-US" sz="3200" b="1">
                  <a:solidFill>
                    <a:schemeClr val="bg1"/>
                  </a:solidFill>
                  <a:latin typeface="華康儷宋 Std W5" panose="02020500000000000000" pitchFamily="18" charset="-120"/>
                  <a:ea typeface="華康儷宋 Std W5" panose="02020500000000000000" pitchFamily="18" charset="-120"/>
                </a:rPr>
                <a:t>不同的行為</a:t>
              </a:r>
            </a:p>
          </p:txBody>
        </p:sp>
      </p:grpSp>
    </p:spTree>
    <p:extLst>
      <p:ext uri="{BB962C8B-B14F-4D97-AF65-F5344CB8AC3E}">
        <p14:creationId xmlns:p14="http://schemas.microsoft.com/office/powerpoint/2010/main" val="36726176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14273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各性別選擇的候選伴侶類型 </a:t>
            </a:r>
            <a:r>
              <a:rPr lang="en-US" altLang="zh-TW" sz="6000">
                <a:solidFill>
                  <a:schemeClr val="bg1"/>
                </a:solidFill>
                <a:latin typeface="華康儷宋 Std W5" panose="02020500000000000000" pitchFamily="18" charset="-120"/>
                <a:ea typeface="華康儷宋 Std W5" panose="02020500000000000000" pitchFamily="18" charset="-120"/>
              </a:rPr>
              <a:t>(1/3)</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構建一個衡量標準：</a:t>
            </a:r>
            <a:r>
              <a:rPr kumimoji="0" lang="en-US" altLang="zh-TW" sz="3200" b="1" i="0" u="none" strike="noStrike" kern="1200" cap="none" spc="0" normalizeH="0" baseline="0" noProof="0" dirty="0" err="1">
                <a:ln>
                  <a:noFill/>
                </a:ln>
                <a:solidFill>
                  <a:prstClr val="black"/>
                </a:solidFill>
                <a:effectLst/>
                <a:uLnTx/>
                <a:uFillTx/>
                <a:latin typeface="華康儷宋 Std W5" panose="02020500000000000000" pitchFamily="18" charset="-120"/>
                <a:ea typeface="華康儷宋 Std W5" panose="02020500000000000000" pitchFamily="18" charset="-120"/>
              </a:rPr>
              <a:t>attractiveness_gap</a:t>
            </a: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Bruch and</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Newman 2018</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sym typeface="Wingdings" panose="05000000000000000000" pitchFamily="2" charset="2"/>
              </a:rPr>
              <a:t> </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做出和接受選擇的兩個使用者的百分吸引力排名的差異</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如果最不有吸引力的女性選擇了最有吸引力的男性，</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attractiveness_gap</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為</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（即</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1-0</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如果最具吸引力的女性選擇了最不有吸引力的男性，</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attractiveness_gap</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為 </a:t>
            </a:r>
            <a:r>
              <a:rPr lang="en-US" altLang="zh-TW" sz="3200" dirty="0">
                <a:solidFill>
                  <a:prstClr val="black"/>
                </a:solidFill>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（即</a:t>
            </a:r>
            <a:r>
              <a:rPr lang="en-US" altLang="zh-TW" sz="3200">
                <a:solidFill>
                  <a:prstClr val="black"/>
                </a:solidFill>
                <a:latin typeface="華康儷宋 Std W5" panose="02020500000000000000" pitchFamily="18" charset="-120"/>
                <a:ea typeface="華康儷宋 Std W5" panose="02020500000000000000" pitchFamily="18" charset="-120"/>
              </a:rPr>
              <a:t>0-1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較高的</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attractiveness_gap</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值意味著使用者選擇比該使用者更具吸引力的候選人。</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1586588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2438400" y="623271"/>
            <a:ext cx="8836555" cy="944426"/>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摘要</a:t>
            </a:r>
            <a:endParaRPr kumimoji="0" 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研究目的：探討</a:t>
            </a:r>
            <a:r>
              <a:rPr lang="zh-TW" altLang="en-US" sz="3200" b="0" i="0">
                <a:solidFill>
                  <a:srgbClr val="FF0000"/>
                </a:solidFill>
                <a:effectLst/>
                <a:latin typeface="華康儷宋 Std W5" panose="02020500000000000000" pitchFamily="18" charset="-120"/>
                <a:ea typeface="華康儷宋 Std W5" panose="02020500000000000000" pitchFamily="18" charset="-120"/>
              </a:rPr>
              <a:t>選擇能力</a:t>
            </a:r>
            <a:r>
              <a:rPr lang="en-US" altLang="zh-TW" sz="2800" b="0" i="0">
                <a:solidFill>
                  <a:srgbClr val="FF0000"/>
                </a:solidFill>
                <a:effectLst/>
                <a:latin typeface="華康儷宋 Std W5" panose="02020500000000000000" pitchFamily="18" charset="-120"/>
                <a:ea typeface="華康儷宋 Std W5" panose="02020500000000000000" pitchFamily="18" charset="-120"/>
              </a:rPr>
              <a:t>(choice capacity)</a:t>
            </a:r>
            <a:r>
              <a:rPr lang="zh-TW" altLang="en-US" sz="3200" b="0" i="0">
                <a:solidFill>
                  <a:srgbClr val="0D0D0D"/>
                </a:solidFill>
                <a:effectLst/>
                <a:latin typeface="華康儷宋 Std W5" panose="02020500000000000000" pitchFamily="18" charset="-120"/>
                <a:ea typeface="華康儷宋 Std W5" panose="02020500000000000000" pitchFamily="18" charset="-120"/>
              </a:rPr>
              <a:t>對線上配對平台</a:t>
            </a:r>
            <a:r>
              <a:rPr lang="zh-TW" altLang="en-US" sz="3200" b="0" i="0">
                <a:solidFill>
                  <a:srgbClr val="FF0000"/>
                </a:solidFill>
                <a:effectLst/>
                <a:latin typeface="華康儷宋 Std W5" panose="02020500000000000000" pitchFamily="18" charset="-120"/>
                <a:ea typeface="華康儷宋 Std W5" panose="02020500000000000000" pitchFamily="18" charset="-120"/>
              </a:rPr>
              <a:t>使用者參與度和配對結果</a:t>
            </a:r>
            <a:r>
              <a:rPr lang="zh-TW" altLang="en-US" sz="3200" b="0" i="0">
                <a:solidFill>
                  <a:srgbClr val="0D0D0D"/>
                </a:solidFill>
                <a:effectLst/>
                <a:latin typeface="華康儷宋 Std W5" panose="02020500000000000000" pitchFamily="18" charset="-120"/>
                <a:ea typeface="華康儷宋 Std W5" panose="02020500000000000000" pitchFamily="18" charset="-120"/>
              </a:rPr>
              <a:t>的影響</a:t>
            </a:r>
          </a:p>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研究方</a:t>
            </a:r>
            <a:r>
              <a:rPr lang="zh-TW" altLang="en-US" sz="3200">
                <a:solidFill>
                  <a:srgbClr val="0D0D0D"/>
                </a:solidFill>
                <a:latin typeface="華康儷宋 Std W5" panose="02020500000000000000" pitchFamily="18" charset="-120"/>
                <a:ea typeface="華康儷宋 Std W5" panose="02020500000000000000" pitchFamily="18" charset="-120"/>
              </a:rPr>
              <a:t>法</a:t>
            </a:r>
            <a:r>
              <a:rPr lang="zh-TW" altLang="en-US" sz="3200" b="0" i="0">
                <a:solidFill>
                  <a:srgbClr val="0D0D0D"/>
                </a:solidFill>
                <a:effectLst/>
                <a:latin typeface="華康儷宋 Std W5" panose="02020500000000000000" pitchFamily="18" charset="-120"/>
                <a:ea typeface="華康儷宋 Std W5" panose="02020500000000000000" pitchFamily="18" charset="-120"/>
              </a:rPr>
              <a:t>：透過與線上配對平台合作，進行隨機實驗</a:t>
            </a:r>
          </a:p>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實驗設計：</a:t>
            </a: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選擇相似年齡且居住在相同地理位置的使用者</a:t>
            </a: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設計四個實驗組，每組的選擇能力不同</a:t>
            </a: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將使用者隨機分配到不同實驗組中</a:t>
            </a:r>
          </a:p>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結果發現：</a:t>
            </a: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a:solidFill>
                  <a:schemeClr val="tx2"/>
                </a:solidFill>
                <a:effectLst/>
                <a:latin typeface="華康儷宋 Std W5" panose="02020500000000000000" pitchFamily="18" charset="-120"/>
                <a:ea typeface="華康儷宋 Std W5" panose="02020500000000000000" pitchFamily="18" charset="-120"/>
              </a:rPr>
              <a:t>男性</a:t>
            </a:r>
            <a:r>
              <a:rPr lang="zh-TW" altLang="en-US" sz="2800" b="0" i="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a:solidFill>
                  <a:schemeClr val="tx2"/>
                </a:solidFill>
                <a:effectLst/>
                <a:latin typeface="華康儷宋 Std W5" panose="02020500000000000000" pitchFamily="18" charset="-120"/>
                <a:ea typeface="華康儷宋 Std W5" panose="02020500000000000000" pitchFamily="18" charset="-120"/>
              </a:rPr>
              <a:t>提高參與度</a:t>
            </a:r>
            <a:endParaRPr lang="zh-TW" altLang="en-US" sz="2800" b="0" i="0">
              <a:solidFill>
                <a:srgbClr val="0D0D0D"/>
              </a:solidFill>
              <a:effectLst/>
              <a:latin typeface="華康儷宋 Std W5" panose="02020500000000000000" pitchFamily="18" charset="-120"/>
              <a:ea typeface="華康儷宋 Std W5" panose="02020500000000000000" pitchFamily="18" charset="-120"/>
            </a:endParaRP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增加</a:t>
            </a:r>
            <a:r>
              <a:rPr lang="zh-TW" altLang="en-US" sz="2800" b="0" i="0">
                <a:solidFill>
                  <a:schemeClr val="accent2"/>
                </a:solidFill>
                <a:effectLst/>
                <a:latin typeface="華康儷宋 Std W5" panose="02020500000000000000" pitchFamily="18" charset="-120"/>
                <a:ea typeface="華康儷宋 Std W5" panose="02020500000000000000" pitchFamily="18" charset="-120"/>
              </a:rPr>
              <a:t>女性</a:t>
            </a:r>
            <a:r>
              <a:rPr lang="zh-TW" altLang="en-US" sz="2800" b="0" i="0">
                <a:solidFill>
                  <a:srgbClr val="0D0D0D"/>
                </a:solidFill>
                <a:effectLst/>
                <a:latin typeface="華康儷宋 Std W5" panose="02020500000000000000" pitchFamily="18" charset="-120"/>
                <a:ea typeface="華康儷宋 Std W5" panose="02020500000000000000" pitchFamily="18" charset="-120"/>
              </a:rPr>
              <a:t>使用者的選擇能力</a:t>
            </a:r>
            <a:r>
              <a:rPr lang="zh-TW" altLang="en-US" sz="2800" b="0" i="0">
                <a:solidFill>
                  <a:schemeClr val="tx1"/>
                </a:solidFill>
                <a:effectLst/>
                <a:latin typeface="華康儷宋 Std W5" panose="02020500000000000000" pitchFamily="18" charset="-120"/>
                <a:ea typeface="華康儷宋 Std W5" panose="02020500000000000000" pitchFamily="18" charset="-120"/>
              </a:rPr>
              <a:t>最有效</a:t>
            </a:r>
            <a:r>
              <a:rPr lang="zh-TW" altLang="en-US" sz="2800" b="0" i="0">
                <a:solidFill>
                  <a:schemeClr val="accent2"/>
                </a:solidFill>
                <a:effectLst/>
                <a:latin typeface="華康儷宋 Std W5" panose="02020500000000000000" pitchFamily="18" charset="-120"/>
                <a:ea typeface="華康儷宋 Std W5" panose="02020500000000000000" pitchFamily="18" charset="-120"/>
              </a:rPr>
              <a:t>提高配對結果</a:t>
            </a:r>
            <a:endParaRPr lang="zh-TW" altLang="en-US" sz="2800" b="0" i="0">
              <a:solidFill>
                <a:srgbClr val="0D0D0D"/>
              </a:solidFill>
              <a:effectLst/>
              <a:latin typeface="華康儷宋 Std W5" panose="02020500000000000000" pitchFamily="18" charset="-120"/>
              <a:ea typeface="華康儷宋 Std W5" panose="02020500000000000000" pitchFamily="18" charset="-120"/>
            </a:endParaRPr>
          </a:p>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有效機制：</a:t>
            </a:r>
          </a:p>
          <a:p>
            <a:pPr marL="914400" lvl="1" indent="-457200" algn="l">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提出並實證了四種不同選擇能力設計的潛在機制</a:t>
            </a:r>
          </a:p>
          <a:p>
            <a:pPr marL="457200" indent="-457200" algn="l">
              <a:lnSpc>
                <a:spcPct val="150000"/>
              </a:lnSpc>
              <a:buFont typeface="Arial" panose="020B0604020202020204" pitchFamily="34" charset="0"/>
              <a:buChar char="•"/>
            </a:pPr>
            <a:r>
              <a:rPr lang="zh-TW" altLang="en-US" sz="3200" b="0" i="0">
                <a:solidFill>
                  <a:srgbClr val="0D0D0D"/>
                </a:solidFill>
                <a:effectLst/>
                <a:latin typeface="華康儷宋 Std W5" panose="02020500000000000000" pitchFamily="18" charset="-120"/>
                <a:ea typeface="華康儷宋 Std W5" panose="02020500000000000000" pitchFamily="18" charset="-120"/>
              </a:rPr>
              <a:t>推廣性：</a:t>
            </a:r>
            <a:endParaRPr lang="en-US" altLang="zh-TW" sz="3200" b="0" i="0">
              <a:solidFill>
                <a:srgbClr val="0D0D0D"/>
              </a:solidFill>
              <a:effectLst/>
              <a:latin typeface="華康儷宋 Std W5" panose="02020500000000000000" pitchFamily="18" charset="-120"/>
              <a:ea typeface="華康儷宋 Std W5" panose="02020500000000000000" pitchFamily="18" charset="-120"/>
            </a:endParaRPr>
          </a:p>
          <a:p>
            <a:pPr marL="914400" lvl="1" indent="-457200">
              <a:buFont typeface="Arial" panose="020B0604020202020204" pitchFamily="34" charset="0"/>
              <a:buChar char="•"/>
            </a:pPr>
            <a:r>
              <a:rPr lang="zh-TW" altLang="en-US" sz="2800" b="0" i="0">
                <a:solidFill>
                  <a:srgbClr val="0D0D0D"/>
                </a:solidFill>
                <a:effectLst/>
                <a:latin typeface="華康儷宋 Std W5" panose="02020500000000000000" pitchFamily="18" charset="-120"/>
                <a:ea typeface="華康儷宋 Std W5" panose="02020500000000000000" pitchFamily="18" charset="-120"/>
              </a:rPr>
              <a:t>將研究結果擴展到其他線上配對平台，探討如何設計選擇能力以提高參與度和配對結果</a:t>
            </a:r>
          </a:p>
          <a:p>
            <a:endParaRPr lang="zh-TW" altLang="en-US"/>
          </a:p>
        </p:txBody>
      </p:sp>
    </p:spTree>
    <p:extLst>
      <p:ext uri="{BB962C8B-B14F-4D97-AF65-F5344CB8AC3E}">
        <p14:creationId xmlns:p14="http://schemas.microsoft.com/office/powerpoint/2010/main" val="25880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20369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各性別選擇的候選伴侶類型 </a:t>
            </a:r>
            <a:r>
              <a:rPr lang="en-US" altLang="zh-TW" sz="6000">
                <a:solidFill>
                  <a:schemeClr val="bg1"/>
                </a:solidFill>
                <a:latin typeface="華康儷宋 Std W5" panose="02020500000000000000" pitchFamily="18" charset="-120"/>
                <a:ea typeface="華康儷宋 Std W5" panose="02020500000000000000" pitchFamily="18" charset="-120"/>
              </a:rPr>
              <a:t>(2/3)</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根據不同選擇能力下的選擇來調查吸引力和轉換率的差異</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pic>
        <p:nvPicPr>
          <p:cNvPr id="3" name="圖片 2">
            <a:extLst>
              <a:ext uri="{FF2B5EF4-FFF2-40B4-BE49-F238E27FC236}">
                <a16:creationId xmlns:a16="http://schemas.microsoft.com/office/drawing/2014/main" id="{00FADF99-CE10-8469-548D-6C8576D2C9BD}"/>
              </a:ext>
            </a:extLst>
          </p:cNvPr>
          <p:cNvPicPr>
            <a:picLocks noChangeAspect="1"/>
          </p:cNvPicPr>
          <p:nvPr/>
        </p:nvPicPr>
        <p:blipFill>
          <a:blip r:embed="rId5"/>
          <a:stretch>
            <a:fillRect/>
          </a:stretch>
        </p:blipFill>
        <p:spPr>
          <a:xfrm>
            <a:off x="2831424" y="2781300"/>
            <a:ext cx="12625151" cy="5237980"/>
          </a:xfrm>
          <a:prstGeom prst="rect">
            <a:avLst/>
          </a:prstGeom>
        </p:spPr>
      </p:pic>
      <p:sp>
        <p:nvSpPr>
          <p:cNvPr id="4" name="文字方塊 3">
            <a:extLst>
              <a:ext uri="{FF2B5EF4-FFF2-40B4-BE49-F238E27FC236}">
                <a16:creationId xmlns:a16="http://schemas.microsoft.com/office/drawing/2014/main" id="{511D2BED-2B4C-288D-3D1C-2E166B0A6D27}"/>
              </a:ext>
            </a:extLst>
          </p:cNvPr>
          <p:cNvSpPr txBox="1"/>
          <p:nvPr/>
        </p:nvSpPr>
        <p:spPr>
          <a:xfrm>
            <a:off x="1981200" y="8115300"/>
            <a:ext cx="6985976" cy="1055608"/>
          </a:xfrm>
          <a:prstGeom prst="round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TW" altLang="en-US" sz="2800" b="1">
                <a:solidFill>
                  <a:schemeClr val="bg1"/>
                </a:solidFill>
                <a:latin typeface="華康儷宋 Std W5" panose="02020500000000000000" pitchFamily="18" charset="-120"/>
                <a:ea typeface="華康儷宋 Std W5" panose="02020500000000000000" pitchFamily="18" charset="-120"/>
              </a:rPr>
              <a:t>選擇效應</a:t>
            </a:r>
            <a:r>
              <a:rPr lang="zh-TW" altLang="en-US" sz="2800">
                <a:solidFill>
                  <a:schemeClr val="bg1"/>
                </a:solidFill>
                <a:latin typeface="華康儷宋 Std W5" panose="02020500000000000000" pitchFamily="18" charset="-120"/>
                <a:ea typeface="華康儷宋 Std W5" panose="02020500000000000000" pitchFamily="18" charset="-120"/>
              </a:rPr>
              <a:t>對於</a:t>
            </a:r>
            <a:r>
              <a:rPr lang="zh-TW" altLang="en-US" sz="2800" b="1">
                <a:solidFill>
                  <a:schemeClr val="bg1"/>
                </a:solidFill>
                <a:latin typeface="華康儷宋 Std W5" panose="02020500000000000000" pitchFamily="18" charset="-120"/>
                <a:ea typeface="華康儷宋 Std W5" panose="02020500000000000000" pitchFamily="18" charset="-120"/>
              </a:rPr>
              <a:t>男性</a:t>
            </a:r>
            <a:r>
              <a:rPr lang="zh-TW" altLang="en-US" sz="2800">
                <a:solidFill>
                  <a:schemeClr val="bg1"/>
                </a:solidFill>
                <a:latin typeface="華康儷宋 Std W5" panose="02020500000000000000" pitchFamily="18" charset="-120"/>
                <a:ea typeface="華康儷宋 Std W5" panose="02020500000000000000" pitchFamily="18" charset="-120"/>
              </a:rPr>
              <a:t>使用者來說占主導地位</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b="1">
                <a:solidFill>
                  <a:schemeClr val="bg1"/>
                </a:solidFill>
                <a:latin typeface="華康儷宋 Std W5" panose="02020500000000000000" pitchFamily="18" charset="-120"/>
                <a:ea typeface="華康儷宋 Std W5" panose="02020500000000000000" pitchFamily="18" charset="-120"/>
              </a:rPr>
              <a:t>競爭效應</a:t>
            </a:r>
            <a:r>
              <a:rPr lang="zh-TW" altLang="en-US" sz="2800">
                <a:solidFill>
                  <a:schemeClr val="bg1"/>
                </a:solidFill>
                <a:latin typeface="華康儷宋 Std W5" panose="02020500000000000000" pitchFamily="18" charset="-120"/>
                <a:ea typeface="華康儷宋 Std W5" panose="02020500000000000000" pitchFamily="18" charset="-120"/>
              </a:rPr>
              <a:t>對於</a:t>
            </a:r>
            <a:r>
              <a:rPr lang="zh-TW" altLang="en-US" sz="2800" b="1">
                <a:solidFill>
                  <a:schemeClr val="bg1"/>
                </a:solidFill>
                <a:latin typeface="華康儷宋 Std W5" panose="02020500000000000000" pitchFamily="18" charset="-120"/>
                <a:ea typeface="華康儷宋 Std W5" panose="02020500000000000000" pitchFamily="18" charset="-120"/>
              </a:rPr>
              <a:t>女性</a:t>
            </a:r>
            <a:r>
              <a:rPr lang="zh-TW" altLang="en-US" sz="2800">
                <a:solidFill>
                  <a:schemeClr val="bg1"/>
                </a:solidFill>
                <a:latin typeface="華康儷宋 Std W5" panose="02020500000000000000" pitchFamily="18" charset="-120"/>
                <a:ea typeface="華康儷宋 Std W5" panose="02020500000000000000" pitchFamily="18" charset="-120"/>
              </a:rPr>
              <a:t>使用者來說占主導地位</a:t>
            </a:r>
            <a:endParaRPr lang="en-US" altLang="zh-TW" sz="2800" b="1">
              <a:solidFill>
                <a:schemeClr val="bg1"/>
              </a:solidFill>
              <a:latin typeface="華康儷宋 Std W5" panose="02020500000000000000" pitchFamily="18" charset="-120"/>
              <a:ea typeface="華康儷宋 Std W5" panose="02020500000000000000" pitchFamily="18" charset="-120"/>
            </a:endParaRPr>
          </a:p>
        </p:txBody>
      </p:sp>
      <p:sp>
        <p:nvSpPr>
          <p:cNvPr id="9" name="文字方塊 8">
            <a:extLst>
              <a:ext uri="{FF2B5EF4-FFF2-40B4-BE49-F238E27FC236}">
                <a16:creationId xmlns:a16="http://schemas.microsoft.com/office/drawing/2014/main" id="{C20EBA40-E526-BCDF-631C-A2F74BA24D4C}"/>
              </a:ext>
            </a:extLst>
          </p:cNvPr>
          <p:cNvSpPr txBox="1"/>
          <p:nvPr/>
        </p:nvSpPr>
        <p:spPr>
          <a:xfrm>
            <a:off x="9753600" y="8115300"/>
            <a:ext cx="6985976" cy="1055608"/>
          </a:xfrm>
          <a:prstGeom prst="round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zh-TW" altLang="en-US" sz="2800">
                <a:solidFill>
                  <a:schemeClr val="bg1"/>
                </a:solidFill>
                <a:latin typeface="華康儷宋 Std W5" panose="02020500000000000000" pitchFamily="18" charset="-120"/>
                <a:ea typeface="華康儷宋 Std W5" panose="02020500000000000000" pitchFamily="18" charset="-120"/>
              </a:rPr>
              <a:t>女性</a:t>
            </a:r>
            <a:r>
              <a:rPr lang="en-US" altLang="zh-TW" sz="2800">
                <a:solidFill>
                  <a:schemeClr val="bg1"/>
                </a:solidFill>
                <a:latin typeface="華康儷宋 Std W5" panose="02020500000000000000" pitchFamily="18" charset="-120"/>
                <a:ea typeface="華康儷宋 Std W5" panose="02020500000000000000" pitchFamily="18" charset="-120"/>
              </a:rPr>
              <a:t>/</a:t>
            </a:r>
            <a:r>
              <a:rPr lang="zh-TW" altLang="en-US" sz="2800">
                <a:solidFill>
                  <a:schemeClr val="bg1"/>
                </a:solidFill>
                <a:latin typeface="華康儷宋 Std W5" panose="02020500000000000000" pitchFamily="18" charset="-120"/>
                <a:ea typeface="華康儷宋 Std W5" panose="02020500000000000000" pitchFamily="18" charset="-120"/>
              </a:rPr>
              <a:t>男性在高選擇能力的轉換率</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algn="ctr"/>
            <a:r>
              <a:rPr lang="zh-TW" altLang="en-US" sz="2800">
                <a:solidFill>
                  <a:schemeClr val="bg1"/>
                </a:solidFill>
                <a:latin typeface="華康儷宋 Std W5" panose="02020500000000000000" pitchFamily="18" charset="-120"/>
                <a:ea typeface="華康儷宋 Std W5" panose="02020500000000000000" pitchFamily="18" charset="-120"/>
              </a:rPr>
              <a:t>明顯高於低選擇能力下的轉換率</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Tree>
    <p:extLst>
      <p:ext uri="{BB962C8B-B14F-4D97-AF65-F5344CB8AC3E}">
        <p14:creationId xmlns:p14="http://schemas.microsoft.com/office/powerpoint/2010/main" val="35941474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17321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各性別選擇的候選伴侶類型 </a:t>
            </a:r>
            <a:r>
              <a:rPr lang="en-US" altLang="zh-TW" sz="6000">
                <a:solidFill>
                  <a:schemeClr val="bg1"/>
                </a:solidFill>
                <a:latin typeface="華康儷宋 Std W5" panose="02020500000000000000" pitchFamily="18" charset="-120"/>
                <a:ea typeface="華康儷宋 Std W5" panose="02020500000000000000" pitchFamily="18" charset="-120"/>
              </a:rPr>
              <a:t>(3/3)</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進一步計算每個實驗組中所做選擇的轉換率</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結果顯示，雖然</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組中所做的</a:t>
            </a:r>
            <a:b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b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選擇數量不是最高的，但</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femaleChoice</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 </a:t>
            </a:r>
            <a:b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b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產生的</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配對結果數量最多</a:t>
            </a:r>
            <a:endParaRPr kumimoji="0" lang="en-US" altLang="zh-TW"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endParaRPr>
          </a:p>
        </p:txBody>
      </p:sp>
      <p:pic>
        <p:nvPicPr>
          <p:cNvPr id="10" name="圖片 9">
            <a:extLst>
              <a:ext uri="{FF2B5EF4-FFF2-40B4-BE49-F238E27FC236}">
                <a16:creationId xmlns:a16="http://schemas.microsoft.com/office/drawing/2014/main" id="{E8A515FC-EE9C-AB00-9964-4FA6DE620A0B}"/>
              </a:ext>
            </a:extLst>
          </p:cNvPr>
          <p:cNvPicPr>
            <a:picLocks noChangeAspect="1"/>
          </p:cNvPicPr>
          <p:nvPr/>
        </p:nvPicPr>
        <p:blipFill>
          <a:blip r:embed="rId5"/>
          <a:stretch>
            <a:fillRect/>
          </a:stretch>
        </p:blipFill>
        <p:spPr>
          <a:xfrm>
            <a:off x="9714119" y="2315889"/>
            <a:ext cx="7278481" cy="6864145"/>
          </a:xfrm>
          <a:prstGeom prst="rect">
            <a:avLst/>
          </a:prstGeom>
        </p:spPr>
      </p:pic>
    </p:spTree>
    <p:extLst>
      <p:ext uri="{BB962C8B-B14F-4D97-AF65-F5344CB8AC3E}">
        <p14:creationId xmlns:p14="http://schemas.microsoft.com/office/powerpoint/2010/main" val="35680060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49802"/>
            <a:ext cx="8836555" cy="944426"/>
          </a:xfrm>
          <a:prstGeom prst="rect">
            <a:avLst/>
          </a:prstGeom>
        </p:spPr>
        <p:txBody>
          <a:bodyPr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結果</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提高選擇能力對男性和女性使用者的</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參與度</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配對結果</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的影響不同</a:t>
            </a:r>
          </a:p>
          <a:p>
            <a:pPr marL="914400" lvl="1" indent="-457200">
              <a:lnSpc>
                <a:spcPct val="150000"/>
              </a:lnSpc>
              <a:buFont typeface="Arial" panose="020B0604020202020204" pitchFamily="34" charset="0"/>
              <a:buChar char="•"/>
              <a:defRPr/>
            </a:pPr>
            <a:r>
              <a:rPr lang="zh-TW" altLang="en-US" sz="3200">
                <a:solidFill>
                  <a:schemeClr val="tx1"/>
                </a:solidFill>
                <a:latin typeface="華康儷宋 Std W5" panose="02020500000000000000" pitchFamily="18" charset="-120"/>
                <a:ea typeface="華康儷宋 Std W5" panose="02020500000000000000" pitchFamily="18" charset="-120"/>
              </a:rPr>
              <a:t>將</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男性使用者（長邊）的選擇能力提高</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是</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提高參與度</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的最佳方式</a:t>
            </a:r>
          </a:p>
          <a:p>
            <a:pPr marL="914400" lvl="1"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主要受競爭效應驅動的</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女性使用者選擇能力的提高</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導致</a:t>
            </a:r>
            <a:r>
              <a:rPr kumimoji="0" lang="zh-TW" altLang="en-US" sz="32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rPr>
              <a:t>配對結果的數量最高</a:t>
            </a:r>
          </a:p>
          <a:p>
            <a:pPr marL="914400" lvl="1"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提高男性和女性使用者的選擇能力既不會有最高的參與度，也不會有最高的配對結果</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公司應仔細設計選擇能力，因為增加男性和女性使用者的選擇能力之間存在根本性的權衡</a:t>
            </a: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從選擇能力得出的選擇和匹配的數量可能會根據平台的性別組成而變化</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p>
        </p:txBody>
      </p:sp>
    </p:spTree>
    <p:extLst>
      <p:ext uri="{BB962C8B-B14F-4D97-AF65-F5344CB8AC3E}">
        <p14:creationId xmlns:p14="http://schemas.microsoft.com/office/powerpoint/2010/main" val="39744103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4018155"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其他約會管道和收入的附加分析 </a:t>
            </a:r>
            <a:r>
              <a:rPr lang="en-US" altLang="zh-TW" sz="6000">
                <a:solidFill>
                  <a:schemeClr val="bg1"/>
                </a:solidFill>
                <a:latin typeface="華康儷宋 Std W5" panose="02020500000000000000" pitchFamily="18" charset="-120"/>
                <a:ea typeface="華康儷宋 Std W5" panose="02020500000000000000" pitchFamily="18" charset="-120"/>
              </a:rPr>
              <a:t>(1/2)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選擇能力對「約會漏斗」中其他中間階段的影響及其對收入的影響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三個附加依變數：</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1</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）焦點使用者查看的個人資料數量（即查看個人資料）</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2</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）焦點使用者發送的邀請數量（即發送邀請）</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3</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）每位使用者花費的應用程式內貨幣總額（即收入）</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p>
        </p:txBody>
      </p:sp>
    </p:spTree>
    <p:extLst>
      <p:ext uri="{BB962C8B-B14F-4D97-AF65-F5344CB8AC3E}">
        <p14:creationId xmlns:p14="http://schemas.microsoft.com/office/powerpoint/2010/main" val="37961545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EE7577"/>
        </a:solidFill>
        <a:effectLst/>
      </p:bgPr>
    </p:bg>
    <p:spTree>
      <p:nvGrpSpPr>
        <p:cNvPr id="1" name=""/>
        <p:cNvGrpSpPr/>
        <p:nvPr/>
      </p:nvGrpSpPr>
      <p:grpSpPr>
        <a:xfrm>
          <a:off x="0" y="0"/>
          <a:ext cx="0" cy="0"/>
          <a:chOff x="0" y="0"/>
          <a:chExt cx="0" cy="0"/>
        </a:xfrm>
      </p:grpSpPr>
      <p:sp>
        <p:nvSpPr>
          <p:cNvPr id="5" name="Freeform 8">
            <a:extLst>
              <a:ext uri="{FF2B5EF4-FFF2-40B4-BE49-F238E27FC236}">
                <a16:creationId xmlns:a16="http://schemas.microsoft.com/office/drawing/2014/main" id="{4061EB30-CA28-E56D-3CB3-E272DEDAAA14}"/>
              </a:ext>
            </a:extLst>
          </p:cNvPr>
          <p:cNvSpPr/>
          <p:nvPr/>
        </p:nvSpPr>
        <p:spPr>
          <a:xfrm>
            <a:off x="494574" y="266700"/>
            <a:ext cx="1905000" cy="4061046"/>
          </a:xfrm>
          <a:custGeom>
            <a:avLst/>
            <a:gdLst/>
            <a:ahLst/>
            <a:cxnLst/>
            <a:rect l="l" t="t" r="r" b="b"/>
            <a:pathLst>
              <a:path w="1930215" h="4114800">
                <a:moveTo>
                  <a:pt x="0" y="0"/>
                </a:moveTo>
                <a:lnTo>
                  <a:pt x="1930216" y="0"/>
                </a:lnTo>
                <a:lnTo>
                  <a:pt x="1930216"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sp>
        <p:nvSpPr>
          <p:cNvPr id="6" name="TextBox 6"/>
          <p:cNvSpPr txBox="1"/>
          <p:nvPr/>
        </p:nvSpPr>
        <p:spPr>
          <a:xfrm>
            <a:off x="2669645" y="634574"/>
            <a:ext cx="13580997" cy="974882"/>
          </a:xfrm>
          <a:prstGeom prst="rect">
            <a:avLst/>
          </a:prstGeom>
        </p:spPr>
        <p:txBody>
          <a:bodyPr wrap="square" lIns="0" tIns="0" rIns="0" bIns="0" rtlCol="0" anchor="ctr">
            <a:spAutoFit/>
          </a:bodyPr>
          <a:lstStyle/>
          <a:p>
            <a:pPr>
              <a:lnSpc>
                <a:spcPts val="8320"/>
              </a:lnSpc>
            </a:pPr>
            <a:r>
              <a:rPr lang="zh-TW" altLang="en-US" sz="6000">
                <a:solidFill>
                  <a:schemeClr val="bg1"/>
                </a:solidFill>
                <a:latin typeface="華康儷宋 Std W5" panose="02020500000000000000" pitchFamily="18" charset="-120"/>
                <a:ea typeface="華康儷宋 Std W5" panose="02020500000000000000" pitchFamily="18" charset="-120"/>
              </a:rPr>
              <a:t>其他約會管道和收入的附加分析 </a:t>
            </a:r>
            <a:r>
              <a:rPr lang="en-US" altLang="zh-TW" sz="6000">
                <a:solidFill>
                  <a:schemeClr val="bg1"/>
                </a:solidFill>
                <a:latin typeface="華康儷宋 Std W5" panose="02020500000000000000" pitchFamily="18" charset="-120"/>
                <a:ea typeface="華康儷宋 Std W5" panose="02020500000000000000" pitchFamily="18" charset="-120"/>
              </a:rPr>
              <a:t>(2/2)</a:t>
            </a:r>
            <a:r>
              <a:rPr lang="zh-TW" altLang="en-US" sz="6000">
                <a:solidFill>
                  <a:schemeClr val="bg1"/>
                </a:solidFill>
                <a:latin typeface="華康儷宋 Std W5" panose="02020500000000000000" pitchFamily="18" charset="-120"/>
                <a:ea typeface="華康儷宋 Std W5" panose="02020500000000000000" pitchFamily="18" charset="-120"/>
              </a:rPr>
              <a:t> </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7" name="矩形: 圓角 6">
            <a:extLst>
              <a:ext uri="{FF2B5EF4-FFF2-40B4-BE49-F238E27FC236}">
                <a16:creationId xmlns:a16="http://schemas.microsoft.com/office/drawing/2014/main" id="{0070F0A7-30DF-A11D-B1A2-546BAE232B5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err="1">
                <a:ln>
                  <a:noFill/>
                </a:ln>
                <a:solidFill>
                  <a:prstClr val="black"/>
                </a:solidFill>
                <a:effectLst/>
                <a:uLnTx/>
                <a:uFillTx/>
                <a:latin typeface="華康儷宋 Std W5" panose="02020500000000000000" pitchFamily="18" charset="-120"/>
                <a:ea typeface="華康儷宋 Std W5" panose="02020500000000000000" pitchFamily="18" charset="-120"/>
              </a:rPr>
              <a:t>maleChoice</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組 </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(T2)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是唯一一個所有三個目標結果均較對照組顯著增加的實驗組</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中間結果變數（觀看次數和邀請次數）與使用者參與度密切相關</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收入最大化的策略與使用者參與度最大化的策略是一致的</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R="0" lvl="0" algn="l" defTabSz="914400" rtl="0" eaLnBrk="1" fontAlgn="auto" latinLnBrk="0" hangingPunct="1">
              <a:lnSpc>
                <a:spcPct val="150000"/>
              </a:lnSpc>
              <a:spcBef>
                <a:spcPts val="0"/>
              </a:spcBef>
              <a:spcAft>
                <a:spcPts val="0"/>
              </a:spcAft>
              <a:buClrTx/>
              <a:buSzTx/>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p>
        </p:txBody>
      </p:sp>
      <p:pic>
        <p:nvPicPr>
          <p:cNvPr id="3" name="圖片 2">
            <a:extLst>
              <a:ext uri="{FF2B5EF4-FFF2-40B4-BE49-F238E27FC236}">
                <a16:creationId xmlns:a16="http://schemas.microsoft.com/office/drawing/2014/main" id="{80E7919F-FCB9-AF28-BC33-6C45E4D8B347}"/>
              </a:ext>
            </a:extLst>
          </p:cNvPr>
          <p:cNvPicPr>
            <a:picLocks noChangeAspect="1"/>
          </p:cNvPicPr>
          <p:nvPr/>
        </p:nvPicPr>
        <p:blipFill>
          <a:blip r:embed="rId5"/>
          <a:stretch>
            <a:fillRect/>
          </a:stretch>
        </p:blipFill>
        <p:spPr>
          <a:xfrm>
            <a:off x="2037358" y="4305688"/>
            <a:ext cx="14213284" cy="5144218"/>
          </a:xfrm>
          <a:prstGeom prst="rect">
            <a:avLst/>
          </a:prstGeom>
        </p:spPr>
      </p:pic>
      <p:sp>
        <p:nvSpPr>
          <p:cNvPr id="4" name="矩形 3">
            <a:extLst>
              <a:ext uri="{FF2B5EF4-FFF2-40B4-BE49-F238E27FC236}">
                <a16:creationId xmlns:a16="http://schemas.microsoft.com/office/drawing/2014/main" id="{927FF3FF-B029-A027-12AF-B452852F4644}"/>
              </a:ext>
            </a:extLst>
          </p:cNvPr>
          <p:cNvSpPr/>
          <p:nvPr/>
        </p:nvSpPr>
        <p:spPr>
          <a:xfrm>
            <a:off x="1473693" y="4183900"/>
            <a:ext cx="14776949" cy="5266006"/>
          </a:xfrm>
          <a:prstGeom prst="rect">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9" name="群組 8">
            <a:extLst>
              <a:ext uri="{FF2B5EF4-FFF2-40B4-BE49-F238E27FC236}">
                <a16:creationId xmlns:a16="http://schemas.microsoft.com/office/drawing/2014/main" id="{0E736AD9-13C2-0B03-2369-D39CBFFED886}"/>
              </a:ext>
            </a:extLst>
          </p:cNvPr>
          <p:cNvGrpSpPr/>
          <p:nvPr/>
        </p:nvGrpSpPr>
        <p:grpSpPr>
          <a:xfrm>
            <a:off x="3294624" y="5185611"/>
            <a:ext cx="11698752" cy="2319408"/>
            <a:chOff x="3294624" y="5164501"/>
            <a:chExt cx="11698752" cy="2319408"/>
          </a:xfrm>
        </p:grpSpPr>
        <p:sp>
          <p:nvSpPr>
            <p:cNvPr id="10" name="矩形: 圓角 9">
              <a:extLst>
                <a:ext uri="{FF2B5EF4-FFF2-40B4-BE49-F238E27FC236}">
                  <a16:creationId xmlns:a16="http://schemas.microsoft.com/office/drawing/2014/main" id="{860B42D5-0D75-E891-1F99-FB5495BCDD5D}"/>
                </a:ext>
              </a:extLst>
            </p:cNvPr>
            <p:cNvSpPr/>
            <p:nvPr/>
          </p:nvSpPr>
          <p:spPr>
            <a:xfrm>
              <a:off x="3294624" y="5164501"/>
              <a:ext cx="11698751" cy="2319408"/>
            </a:xfrm>
            <a:prstGeom prst="roundRect">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1" name="文字方塊 10">
              <a:extLst>
                <a:ext uri="{FF2B5EF4-FFF2-40B4-BE49-F238E27FC236}">
                  <a16:creationId xmlns:a16="http://schemas.microsoft.com/office/drawing/2014/main" id="{96FE1956-D85E-381A-3663-30500C1876B6}"/>
                </a:ext>
              </a:extLst>
            </p:cNvPr>
            <p:cNvSpPr txBox="1"/>
            <p:nvPr/>
          </p:nvSpPr>
          <p:spPr>
            <a:xfrm>
              <a:off x="3639576" y="5738094"/>
              <a:ext cx="11353800" cy="1077218"/>
            </a:xfrm>
            <a:prstGeom prst="rect">
              <a:avLst/>
            </a:prstGeom>
            <a:noFill/>
          </p:spPr>
          <p:txBody>
            <a:bodyPr wrap="square">
              <a:spAutoFit/>
            </a:bodyPr>
            <a:lstStyle/>
            <a:p>
              <a:pPr algn="ctr"/>
              <a:r>
                <a:rPr lang="zh-TW" altLang="en-US" sz="3200">
                  <a:solidFill>
                    <a:schemeClr val="bg1"/>
                  </a:solidFill>
                  <a:latin typeface="華康儷宋 Std W5" panose="02020500000000000000" pitchFamily="18" charset="-120"/>
                  <a:ea typeface="華康儷宋 Std W5" panose="02020500000000000000" pitchFamily="18" charset="-120"/>
                </a:rPr>
                <a:t>確認其他參與度指標的結果與選擇數量的結果類似</a:t>
              </a:r>
              <a:endParaRPr lang="en-US" altLang="zh-TW" sz="3200">
                <a:solidFill>
                  <a:schemeClr val="bg1"/>
                </a:solidFill>
                <a:latin typeface="華康儷宋 Std W5" panose="02020500000000000000" pitchFamily="18" charset="-120"/>
                <a:ea typeface="華康儷宋 Std W5" panose="02020500000000000000" pitchFamily="18" charset="-120"/>
              </a:endParaRPr>
            </a:p>
            <a:p>
              <a:pPr algn="ctr"/>
              <a:r>
                <a:rPr lang="zh-TW" altLang="en-US" sz="3200">
                  <a:solidFill>
                    <a:schemeClr val="bg1"/>
                  </a:solidFill>
                  <a:latin typeface="華康儷宋 Std W5" panose="02020500000000000000" pitchFamily="18" charset="-120"/>
                  <a:ea typeface="華康儷宋 Std W5" panose="02020500000000000000" pitchFamily="18" charset="-120"/>
                </a:rPr>
                <a:t>提高參與度和收入的最佳方法是增加男性使用者的選擇能力</a:t>
              </a:r>
            </a:p>
          </p:txBody>
        </p:sp>
      </p:grpSp>
    </p:spTree>
    <p:extLst>
      <p:ext uri="{BB962C8B-B14F-4D97-AF65-F5344CB8AC3E}">
        <p14:creationId xmlns:p14="http://schemas.microsoft.com/office/powerpoint/2010/main" val="889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srcRect/>
          <a:stretch>
            <a:fillRect/>
          </a:stretch>
        </p:blipFill>
        <p:spPr>
          <a:xfrm>
            <a:off x="15523785" y="1028700"/>
            <a:ext cx="1735515" cy="2041782"/>
          </a:xfrm>
          <a:prstGeom prst="rect">
            <a:avLst/>
          </a:prstGeom>
        </p:spPr>
      </p:pic>
      <p:pic>
        <p:nvPicPr>
          <p:cNvPr id="4" name="Picture 4"/>
          <p:cNvPicPr>
            <a:picLocks noChangeAspect="1"/>
          </p:cNvPicPr>
          <p:nvPr/>
        </p:nvPicPr>
        <p:blipFill>
          <a:blip r:embed="rId3"/>
          <a:srcRect/>
          <a:stretch>
            <a:fillRect/>
          </a:stretch>
        </p:blipFill>
        <p:spPr>
          <a:xfrm>
            <a:off x="10113585" y="3606553"/>
            <a:ext cx="1416835" cy="1666865"/>
          </a:xfrm>
          <a:prstGeom prst="rect">
            <a:avLst/>
          </a:prstGeom>
        </p:spPr>
      </p:pic>
      <p:pic>
        <p:nvPicPr>
          <p:cNvPr id="5" name="Picture 5"/>
          <p:cNvPicPr>
            <a:picLocks noChangeAspect="1"/>
          </p:cNvPicPr>
          <p:nvPr/>
        </p:nvPicPr>
        <p:blipFill>
          <a:blip r:embed="rId3"/>
          <a:srcRect/>
          <a:stretch>
            <a:fillRect/>
          </a:stretch>
        </p:blipFill>
        <p:spPr>
          <a:xfrm>
            <a:off x="15778375" y="5273418"/>
            <a:ext cx="1226335" cy="1442747"/>
          </a:xfrm>
          <a:prstGeom prst="rect">
            <a:avLst/>
          </a:prstGeom>
        </p:spPr>
      </p:pic>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87301" y="3796090"/>
            <a:ext cx="11963400" cy="2954655"/>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prstClr val="white"/>
                </a:solidFill>
                <a:effectLst/>
                <a:uLnTx/>
                <a:uFillTx/>
                <a:latin typeface="Montserrat Classic"/>
                <a:ea typeface="+mn-ea"/>
                <a:cs typeface="+mn-cs"/>
              </a:rPr>
              <a:t>06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市場設計指導</a:t>
            </a:r>
          </a:p>
        </p:txBody>
      </p:sp>
      <p:sp>
        <p:nvSpPr>
          <p:cNvPr id="2" name="Freeform 7">
            <a:extLst>
              <a:ext uri="{FF2B5EF4-FFF2-40B4-BE49-F238E27FC236}">
                <a16:creationId xmlns:a16="http://schemas.microsoft.com/office/drawing/2014/main" id="{A8BAAD3C-E957-2184-FD6A-B6E5D699CF6C}"/>
              </a:ext>
            </a:extLst>
          </p:cNvPr>
          <p:cNvSpPr/>
          <p:nvPr/>
        </p:nvSpPr>
        <p:spPr>
          <a:xfrm>
            <a:off x="12500907" y="1349895"/>
            <a:ext cx="3219870" cy="8275368"/>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a:p>
        </p:txBody>
      </p:sp>
    </p:spTree>
    <p:extLst>
      <p:ext uri="{BB962C8B-B14F-4D97-AF65-F5344CB8AC3E}">
        <p14:creationId xmlns:p14="http://schemas.microsoft.com/office/powerpoint/2010/main" val="9645173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a:solidFill>
                  <a:schemeClr val="bg1"/>
                </a:solidFill>
                <a:latin typeface="華康儷宋 Std W5" panose="02020500000000000000" pitchFamily="18" charset="-120"/>
                <a:ea typeface="華康儷宋 Std W5" panose="02020500000000000000" pitchFamily="18" charset="-120"/>
              </a:rPr>
              <a:t>市場設計指導與建議 </a:t>
            </a:r>
            <a:r>
              <a:rPr lang="en-US" altLang="zh-TW" sz="6000">
                <a:solidFill>
                  <a:schemeClr val="bg1"/>
                </a:solidFill>
                <a:latin typeface="華康儷宋 Std W5" panose="02020500000000000000" pitchFamily="18" charset="-120"/>
                <a:ea typeface="華康儷宋 Std W5" panose="02020500000000000000" pitchFamily="18" charset="-120"/>
              </a:rPr>
              <a:t>(1/2)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2286000" lvl="4" indent="-457200">
              <a:buFont typeface="Arial" panose="020B0604020202020204" pitchFamily="34" charset="0"/>
              <a:buChar char="•"/>
            </a:pPr>
            <a:endParaRPr lang="en-US" altLang="zh-TW" sz="3200">
              <a:solidFill>
                <a:prstClr val="black"/>
              </a:solidFill>
              <a:ea typeface="華康儷宋 Std W5" panose="02020500000000000000" pitchFamily="18" charset="-120"/>
            </a:endParaRPr>
          </a:p>
          <a:p>
            <a:pPr lvl="4"/>
            <a:endParaRPr lang="en-US" altLang="zh-TW" sz="3200">
              <a:solidFill>
                <a:prstClr val="black"/>
              </a:solidFill>
              <a:ea typeface="華康儷宋 Std W5" panose="02020500000000000000" pitchFamily="18" charset="-120"/>
            </a:endParaRPr>
          </a:p>
          <a:p>
            <a:pPr lvl="4"/>
            <a:endParaRPr lang="en-US" altLang="zh-TW" sz="3200">
              <a:solidFill>
                <a:prstClr val="black"/>
              </a:solidFill>
              <a:ea typeface="華康儷宋 Std W5" panose="02020500000000000000" pitchFamily="18" charset="-120"/>
            </a:endParaRPr>
          </a:p>
          <a:p>
            <a:pPr marL="1828800" lvl="3" indent="-457200">
              <a:buFont typeface="Arial" panose="020B0604020202020204" pitchFamily="34" charset="0"/>
              <a:buChar char="•"/>
            </a:pPr>
            <a:r>
              <a:rPr lang="zh-TW" altLang="en-US" sz="3200">
                <a:solidFill>
                  <a:prstClr val="black"/>
                </a:solidFill>
                <a:ea typeface="華康儷宋 Std W5" panose="02020500000000000000" pitchFamily="18" charset="-120"/>
              </a:rPr>
              <a:t>本章節討論最佳市場設計策略，</a:t>
            </a:r>
            <a:endParaRPr lang="en-US" altLang="zh-TW" sz="3200" dirty="0">
              <a:solidFill>
                <a:prstClr val="black"/>
              </a:solidFill>
              <a:ea typeface="華康儷宋 Std W5" panose="02020500000000000000" pitchFamily="18" charset="-120"/>
            </a:endParaRPr>
          </a:p>
          <a:p>
            <a:pPr marL="1828800" lvl="3" indent="-457200">
              <a:buFont typeface="Arial" panose="020B0604020202020204" pitchFamily="34" charset="0"/>
              <a:buChar char="•"/>
            </a:pPr>
            <a:r>
              <a:rPr lang="zh-TW" altLang="en-US" sz="3200">
                <a:solidFill>
                  <a:prstClr val="black"/>
                </a:solidFill>
                <a:ea typeface="華康儷宋 Std W5" panose="02020500000000000000" pitchFamily="18" charset="-120"/>
              </a:rPr>
              <a:t>說明平台可以如何</a:t>
            </a:r>
            <a:r>
              <a:rPr lang="zh-TW" altLang="en-US" sz="3200" b="1">
                <a:solidFill>
                  <a:prstClr val="black"/>
                </a:solidFill>
                <a:ea typeface="華康儷宋 Std W5" panose="02020500000000000000" pitchFamily="18" charset="-120"/>
              </a:rPr>
              <a:t>「調整選擇能力」</a:t>
            </a:r>
            <a:r>
              <a:rPr lang="zh-TW" altLang="en-US" sz="3200">
                <a:solidFill>
                  <a:prstClr val="black"/>
                </a:solidFill>
                <a:ea typeface="華康儷宋 Std W5" panose="02020500000000000000" pitchFamily="18" charset="-120"/>
              </a:rPr>
              <a:t>來</a:t>
            </a:r>
            <a:r>
              <a:rPr lang="zh-TW" altLang="en-US" sz="3200" dirty="0">
                <a:solidFill>
                  <a:srgbClr val="EB5D5F"/>
                </a:solidFill>
                <a:ea typeface="華康儷宋 Std W5" panose="02020500000000000000" pitchFamily="18" charset="-120"/>
              </a:rPr>
              <a:t>最大化使用者參與度</a:t>
            </a:r>
            <a:r>
              <a:rPr lang="zh-TW" altLang="en-US" sz="3200" b="1">
                <a:solidFill>
                  <a:prstClr val="black"/>
                </a:solidFill>
                <a:ea typeface="華康儷宋 Std W5" panose="02020500000000000000" pitchFamily="18" charset="-120"/>
              </a:rPr>
              <a:t>和</a:t>
            </a:r>
            <a:r>
              <a:rPr lang="zh-TW" altLang="en-US" sz="3200" dirty="0">
                <a:solidFill>
                  <a:srgbClr val="EB5D5F"/>
                </a:solidFill>
                <a:ea typeface="華康儷宋 Std W5" panose="02020500000000000000" pitchFamily="18" charset="-120"/>
              </a:rPr>
              <a:t>提升配對結果</a:t>
            </a:r>
            <a:r>
              <a:rPr lang="zh-TW" altLang="en-US" sz="3200">
                <a:solidFill>
                  <a:prstClr val="black"/>
                </a:solidFill>
                <a:ea typeface="華康儷宋 Std W5" panose="02020500000000000000" pitchFamily="18" charset="-120"/>
              </a:rPr>
              <a:t>。</a:t>
            </a:r>
            <a:endParaRPr lang="en-US" altLang="zh-TW" sz="3200">
              <a:solidFill>
                <a:prstClr val="black"/>
              </a:solidFill>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en-US" altLang="zh-TW"/>
          </a:p>
          <a:p>
            <a:endParaRPr lang="zh-TW" altLang="en-US"/>
          </a:p>
        </p:txBody>
      </p:sp>
      <p:grpSp>
        <p:nvGrpSpPr>
          <p:cNvPr id="7" name="群組 6">
            <a:extLst>
              <a:ext uri="{FF2B5EF4-FFF2-40B4-BE49-F238E27FC236}">
                <a16:creationId xmlns:a16="http://schemas.microsoft.com/office/drawing/2014/main" id="{B62CE201-1359-36CC-8159-CC78F99CB7DE}"/>
              </a:ext>
            </a:extLst>
          </p:cNvPr>
          <p:cNvGrpSpPr/>
          <p:nvPr/>
        </p:nvGrpSpPr>
        <p:grpSpPr>
          <a:xfrm>
            <a:off x="2129589" y="5448300"/>
            <a:ext cx="13988348" cy="2594914"/>
            <a:chOff x="307444" y="6149216"/>
            <a:chExt cx="13988348" cy="2594914"/>
          </a:xfrm>
        </p:grpSpPr>
        <p:grpSp>
          <p:nvGrpSpPr>
            <p:cNvPr id="9" name="Group 3">
              <a:extLst>
                <a:ext uri="{FF2B5EF4-FFF2-40B4-BE49-F238E27FC236}">
                  <a16:creationId xmlns:a16="http://schemas.microsoft.com/office/drawing/2014/main" id="{2360F4E0-2F30-9343-2E43-C1C13CED06BA}"/>
                </a:ext>
              </a:extLst>
            </p:cNvPr>
            <p:cNvGrpSpPr/>
            <p:nvPr/>
          </p:nvGrpSpPr>
          <p:grpSpPr>
            <a:xfrm>
              <a:off x="307444" y="6149216"/>
              <a:ext cx="6651274" cy="1028337"/>
              <a:chOff x="-9782765" y="4084158"/>
              <a:chExt cx="8868365" cy="1371117"/>
            </a:xfrm>
          </p:grpSpPr>
          <p:sp>
            <p:nvSpPr>
              <p:cNvPr id="19" name="AutoShape 4">
                <a:extLst>
                  <a:ext uri="{FF2B5EF4-FFF2-40B4-BE49-F238E27FC236}">
                    <a16:creationId xmlns:a16="http://schemas.microsoft.com/office/drawing/2014/main" id="{3FB9657C-C003-948C-C697-15CBB53536B9}"/>
                  </a:ext>
                </a:extLst>
              </p:cNvPr>
              <p:cNvSpPr/>
              <p:nvPr/>
            </p:nvSpPr>
            <p:spPr>
              <a:xfrm>
                <a:off x="-9782765" y="4084158"/>
                <a:ext cx="8868365" cy="1371117"/>
              </a:xfrm>
              <a:prstGeom prst="rect">
                <a:avLst/>
              </a:prstGeom>
              <a:solidFill>
                <a:schemeClr val="accent1">
                  <a:lumMod val="40000"/>
                  <a:lumOff val="60000"/>
                </a:schemeClr>
              </a:solidFill>
            </p:spPr>
            <p:txBody>
              <a:bodyPr/>
              <a:lstStyle/>
              <a:p>
                <a:pPr algn="ctr"/>
                <a:endParaRPr lang="zh-TW" altLang="en-US" b="1" dirty="0"/>
              </a:p>
            </p:txBody>
          </p:sp>
          <p:sp>
            <p:nvSpPr>
              <p:cNvPr id="20" name="TextBox 5">
                <a:extLst>
                  <a:ext uri="{FF2B5EF4-FFF2-40B4-BE49-F238E27FC236}">
                    <a16:creationId xmlns:a16="http://schemas.microsoft.com/office/drawing/2014/main" id="{DCF0F274-BBBC-D023-FE1B-030182FF0155}"/>
                  </a:ext>
                </a:extLst>
              </p:cNvPr>
              <p:cNvSpPr txBox="1"/>
              <p:nvPr/>
            </p:nvSpPr>
            <p:spPr>
              <a:xfrm>
                <a:off x="-9137709" y="4423232"/>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使用者參與度</a:t>
                </a:r>
              </a:p>
            </p:txBody>
          </p:sp>
        </p:grpSp>
        <p:grpSp>
          <p:nvGrpSpPr>
            <p:cNvPr id="10" name="Group 3">
              <a:extLst>
                <a:ext uri="{FF2B5EF4-FFF2-40B4-BE49-F238E27FC236}">
                  <a16:creationId xmlns:a16="http://schemas.microsoft.com/office/drawing/2014/main" id="{26DF09B6-0C62-6930-68B4-E247BA8EC808}"/>
                </a:ext>
              </a:extLst>
            </p:cNvPr>
            <p:cNvGrpSpPr/>
            <p:nvPr/>
          </p:nvGrpSpPr>
          <p:grpSpPr>
            <a:xfrm>
              <a:off x="307444" y="7715793"/>
              <a:ext cx="6651274" cy="1028337"/>
              <a:chOff x="-9782765" y="4115286"/>
              <a:chExt cx="8868365" cy="1371117"/>
            </a:xfrm>
          </p:grpSpPr>
          <p:sp>
            <p:nvSpPr>
              <p:cNvPr id="17" name="AutoShape 4">
                <a:extLst>
                  <a:ext uri="{FF2B5EF4-FFF2-40B4-BE49-F238E27FC236}">
                    <a16:creationId xmlns:a16="http://schemas.microsoft.com/office/drawing/2014/main" id="{5D6EE87C-BFE7-ACC1-1B5B-66B3B45EE4B9}"/>
                  </a:ext>
                </a:extLst>
              </p:cNvPr>
              <p:cNvSpPr/>
              <p:nvPr/>
            </p:nvSpPr>
            <p:spPr>
              <a:xfrm>
                <a:off x="-9782765" y="4115286"/>
                <a:ext cx="8868365" cy="1371117"/>
              </a:xfrm>
              <a:prstGeom prst="rect">
                <a:avLst/>
              </a:prstGeom>
              <a:solidFill>
                <a:schemeClr val="accent1">
                  <a:lumMod val="40000"/>
                  <a:lumOff val="60000"/>
                </a:schemeClr>
              </a:solidFill>
            </p:spPr>
            <p:txBody>
              <a:bodyPr/>
              <a:lstStyle/>
              <a:p>
                <a:pPr algn="ctr"/>
                <a:endParaRPr lang="zh-TW" altLang="en-US"/>
              </a:p>
            </p:txBody>
          </p:sp>
          <p:sp>
            <p:nvSpPr>
              <p:cNvPr id="18" name="TextBox 5">
                <a:extLst>
                  <a:ext uri="{FF2B5EF4-FFF2-40B4-BE49-F238E27FC236}">
                    <a16:creationId xmlns:a16="http://schemas.microsoft.com/office/drawing/2014/main" id="{2E2BD85D-7BA1-D725-4DF8-03BBDD0B53C7}"/>
                  </a:ext>
                </a:extLst>
              </p:cNvPr>
              <p:cNvSpPr txBox="1"/>
              <p:nvPr/>
            </p:nvSpPr>
            <p:spPr>
              <a:xfrm>
                <a:off x="-9137709" y="4423232"/>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配對結果</a:t>
                </a:r>
              </a:p>
            </p:txBody>
          </p:sp>
        </p:grpSp>
        <p:grpSp>
          <p:nvGrpSpPr>
            <p:cNvPr id="11" name="Group 3">
              <a:extLst>
                <a:ext uri="{FF2B5EF4-FFF2-40B4-BE49-F238E27FC236}">
                  <a16:creationId xmlns:a16="http://schemas.microsoft.com/office/drawing/2014/main" id="{52B1991E-7502-FDCE-5FA3-BD2E63696D96}"/>
                </a:ext>
              </a:extLst>
            </p:cNvPr>
            <p:cNvGrpSpPr/>
            <p:nvPr/>
          </p:nvGrpSpPr>
          <p:grpSpPr>
            <a:xfrm>
              <a:off x="7644518" y="6172562"/>
              <a:ext cx="6651274" cy="1028337"/>
              <a:chOff x="0" y="0"/>
              <a:chExt cx="8868365" cy="1371117"/>
            </a:xfrm>
          </p:grpSpPr>
          <p:sp>
            <p:nvSpPr>
              <p:cNvPr id="15" name="AutoShape 4">
                <a:extLst>
                  <a:ext uri="{FF2B5EF4-FFF2-40B4-BE49-F238E27FC236}">
                    <a16:creationId xmlns:a16="http://schemas.microsoft.com/office/drawing/2014/main" id="{497E6C72-A797-A89E-8277-AA663B1D0786}"/>
                  </a:ext>
                </a:extLst>
              </p:cNvPr>
              <p:cNvSpPr/>
              <p:nvPr/>
            </p:nvSpPr>
            <p:spPr>
              <a:xfrm>
                <a:off x="0" y="0"/>
                <a:ext cx="8868365" cy="1371117"/>
              </a:xfrm>
              <a:prstGeom prst="rect">
                <a:avLst/>
              </a:prstGeom>
              <a:solidFill>
                <a:schemeClr val="accent1">
                  <a:lumMod val="40000"/>
                  <a:lumOff val="60000"/>
                </a:schemeClr>
              </a:solidFill>
            </p:spPr>
            <p:txBody>
              <a:bodyPr/>
              <a:lstStyle/>
              <a:p>
                <a:pPr algn="ctr"/>
                <a:endParaRPr lang="zh-TW" altLang="en-US" dirty="0"/>
              </a:p>
            </p:txBody>
          </p:sp>
          <p:sp>
            <p:nvSpPr>
              <p:cNvPr id="16" name="TextBox 5">
                <a:extLst>
                  <a:ext uri="{FF2B5EF4-FFF2-40B4-BE49-F238E27FC236}">
                    <a16:creationId xmlns:a16="http://schemas.microsoft.com/office/drawing/2014/main" id="{CB2CE073-360B-21A7-4E83-C543FB320991}"/>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zh-TW" altLang="en-US" sz="4000" b="1" dirty="0">
                    <a:solidFill>
                      <a:prstClr val="black"/>
                    </a:solidFill>
                    <a:ea typeface="華康儷宋 Std W5" panose="02020500000000000000" pitchFamily="18" charset="-120"/>
                  </a:rPr>
                  <a:t>勞動力市場</a:t>
                </a:r>
              </a:p>
            </p:txBody>
          </p:sp>
        </p:grpSp>
        <p:grpSp>
          <p:nvGrpSpPr>
            <p:cNvPr id="12" name="Group 3">
              <a:extLst>
                <a:ext uri="{FF2B5EF4-FFF2-40B4-BE49-F238E27FC236}">
                  <a16:creationId xmlns:a16="http://schemas.microsoft.com/office/drawing/2014/main" id="{6CEC2A4F-1D73-8FD7-4BC9-A9105F3E202C}"/>
                </a:ext>
              </a:extLst>
            </p:cNvPr>
            <p:cNvGrpSpPr/>
            <p:nvPr/>
          </p:nvGrpSpPr>
          <p:grpSpPr>
            <a:xfrm>
              <a:off x="7644518" y="7715793"/>
              <a:ext cx="6651274" cy="1028337"/>
              <a:chOff x="0" y="0"/>
              <a:chExt cx="8868365" cy="1371117"/>
            </a:xfrm>
          </p:grpSpPr>
          <p:sp>
            <p:nvSpPr>
              <p:cNvPr id="13" name="AutoShape 4">
                <a:extLst>
                  <a:ext uri="{FF2B5EF4-FFF2-40B4-BE49-F238E27FC236}">
                    <a16:creationId xmlns:a16="http://schemas.microsoft.com/office/drawing/2014/main" id="{7D30792E-FF5F-8CCE-E385-3A49E63E4357}"/>
                  </a:ext>
                </a:extLst>
              </p:cNvPr>
              <p:cNvSpPr/>
              <p:nvPr/>
            </p:nvSpPr>
            <p:spPr>
              <a:xfrm>
                <a:off x="0" y="0"/>
                <a:ext cx="8868365" cy="1371117"/>
              </a:xfrm>
              <a:prstGeom prst="rect">
                <a:avLst/>
              </a:prstGeom>
              <a:solidFill>
                <a:schemeClr val="accent1">
                  <a:lumMod val="40000"/>
                  <a:lumOff val="60000"/>
                </a:schemeClr>
              </a:solidFill>
            </p:spPr>
            <p:txBody>
              <a:bodyPr/>
              <a:lstStyle/>
              <a:p>
                <a:pPr algn="ctr"/>
                <a:endParaRPr lang="zh-TW" altLang="en-US"/>
              </a:p>
            </p:txBody>
          </p:sp>
          <p:sp>
            <p:nvSpPr>
              <p:cNvPr id="14" name="TextBox 5">
                <a:extLst>
                  <a:ext uri="{FF2B5EF4-FFF2-40B4-BE49-F238E27FC236}">
                    <a16:creationId xmlns:a16="http://schemas.microsoft.com/office/drawing/2014/main" id="{7DFEF9B9-43C6-ABCD-BBD3-C463E5A5A333}"/>
                  </a:ext>
                </a:extLst>
              </p:cNvPr>
              <p:cNvSpPr txBox="1"/>
              <p:nvPr/>
            </p:nvSpPr>
            <p:spPr>
              <a:xfrm>
                <a:off x="645056" y="307946"/>
                <a:ext cx="7578253" cy="769442"/>
              </a:xfrm>
              <a:prstGeom prst="rect">
                <a:avLst/>
              </a:prstGeom>
            </p:spPr>
            <p:txBody>
              <a:bodyPr lIns="0" tIns="0" rIns="0" bIns="0" rtlCol="0" anchor="t">
                <a:spAutoFit/>
              </a:bodyPr>
              <a:lstStyle/>
              <a:p>
                <a:pPr marL="0" lvl="0" indent="0" algn="ctr">
                  <a:lnSpc>
                    <a:spcPts val="4480"/>
                  </a:lnSpc>
                </a:pPr>
                <a:r>
                  <a:rPr lang="en-US" altLang="zh-TW" sz="4000" b="1" dirty="0">
                    <a:solidFill>
                      <a:prstClr val="black"/>
                    </a:solidFill>
                    <a:ea typeface="華康儷宋 Std W5" panose="02020500000000000000" pitchFamily="18" charset="-120"/>
                  </a:rPr>
                  <a:t>3D</a:t>
                </a:r>
                <a:r>
                  <a:rPr lang="zh-TW" altLang="en-US" sz="4000" b="1" dirty="0">
                    <a:solidFill>
                      <a:prstClr val="black"/>
                    </a:solidFill>
                    <a:ea typeface="華康儷宋 Std W5" panose="02020500000000000000" pitchFamily="18" charset="-120"/>
                  </a:rPr>
                  <a:t>列印平台</a:t>
                </a:r>
              </a:p>
            </p:txBody>
          </p:sp>
        </p:grpSp>
      </p:grpSp>
    </p:spTree>
    <p:extLst>
      <p:ext uri="{BB962C8B-B14F-4D97-AF65-F5344CB8AC3E}">
        <p14:creationId xmlns:p14="http://schemas.microsoft.com/office/powerpoint/2010/main" val="41174945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8836555" cy="923330"/>
          </a:xfrm>
          <a:prstGeom prst="rect">
            <a:avLst/>
          </a:prstGeom>
        </p:spPr>
        <p:txBody>
          <a:bodyPr lIns="0" tIns="0" rIns="0" bIns="0" rtlCol="0" anchor="ctr">
            <a:spAutoFit/>
          </a:bodyPr>
          <a:lstStyle/>
          <a:p>
            <a:pPr>
              <a:defRPr/>
            </a:pPr>
            <a:r>
              <a:rPr lang="zh-TW" altLang="en-US" sz="6000">
                <a:solidFill>
                  <a:schemeClr val="bg1"/>
                </a:solidFill>
                <a:latin typeface="華康儷宋 Std W5" panose="02020500000000000000" pitchFamily="18" charset="-120"/>
                <a:ea typeface="華康儷宋 Std W5" panose="02020500000000000000" pitchFamily="18" charset="-120"/>
              </a:rPr>
              <a:t>市場設計指導與建議 </a:t>
            </a:r>
            <a:r>
              <a:rPr lang="en-US" altLang="zh-TW" sz="6000">
                <a:solidFill>
                  <a:schemeClr val="bg1"/>
                </a:solidFill>
                <a:latin typeface="華康儷宋 Std W5" panose="02020500000000000000" pitchFamily="18" charset="-120"/>
                <a:ea typeface="華康儷宋 Std W5" panose="02020500000000000000" pitchFamily="18" charset="-120"/>
              </a:rPr>
              <a:t>(2/2)</a:t>
            </a:r>
            <a:endParaRPr lang="zh-TW" altLang="en-US" sz="6000">
              <a:solidFill>
                <a:schemeClr val="bg1"/>
              </a:solidFill>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endParaRPr lang="en-US" altLang="zh-TW" sz="3200" b="1" dirty="0">
              <a:solidFill>
                <a:srgbClr val="49659E"/>
              </a:solidFill>
              <a:ea typeface="華康儷宋 Std W5" panose="02020500000000000000" pitchFamily="18" charset="-120"/>
            </a:endParaRPr>
          </a:p>
          <a:p>
            <a:pPr marL="1885950" lvl="3" indent="-514350">
              <a:buFont typeface="+mj-lt"/>
              <a:buAutoNum type="arabicPeriod"/>
            </a:pPr>
            <a:r>
              <a:rPr lang="zh-TW" altLang="en-US" sz="3600" b="1" dirty="0">
                <a:solidFill>
                  <a:srgbClr val="49659E"/>
                </a:solidFill>
                <a:latin typeface="華康儷宋 Std W5" panose="02020500000000000000" pitchFamily="18" charset="-120"/>
                <a:ea typeface="華康儷宋 Std W5" panose="02020500000000000000" pitchFamily="18" charset="-120"/>
              </a:rPr>
              <a:t>使用者參與度</a:t>
            </a:r>
            <a:endParaRPr lang="en-US" altLang="zh-TW" sz="3600" b="1" dirty="0">
              <a:solidFill>
                <a:srgbClr val="49659E"/>
              </a:solidFill>
              <a:latin typeface="華康儷宋 Std W5" panose="02020500000000000000" pitchFamily="18" charset="-120"/>
              <a:ea typeface="華康儷宋 Std W5" panose="02020500000000000000" pitchFamily="18" charset="-120"/>
            </a:endParaRPr>
          </a:p>
          <a:p>
            <a:pPr lvl="4">
              <a:lnSpc>
                <a:spcPct val="150000"/>
              </a:lnSpc>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研究結果顯示，增加選擇能力會產生負向</a:t>
            </a:r>
            <a:r>
              <a:rPr lang="zh-TW" altLang="en-US" sz="2800" b="1" dirty="0">
                <a:solidFill>
                  <a:prstClr val="black"/>
                </a:solidFill>
                <a:latin typeface="華康儷宋 Std W5" panose="02020500000000000000" pitchFamily="18" charset="-120"/>
                <a:ea typeface="華康儷宋 Std W5" panose="02020500000000000000" pitchFamily="18" charset="-120"/>
              </a:rPr>
              <a:t>跨邊</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4">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不平衡市場中，若只增加短邊（</a:t>
            </a:r>
            <a:r>
              <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short side</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）市場的選擇能力時，</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負向交叉效應將會導致整體上的負面影響。</a:t>
            </a:r>
            <a:endParaRPr kumimoji="0" lang="en-US" altLang="zh-TW"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不平衡市場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只</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增加長邊（</a:t>
            </a:r>
            <a:r>
              <a:rPr kumimoji="0" lang="en-US" altLang="zh-TW"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long side</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）市場</a:t>
            </a:r>
            <a:r>
              <a:rPr kumimoji="0" lang="zh-TW" altLang="en-US" sz="280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Wingdings" panose="05000000000000000000" pitchFamily="2" charset="2"/>
              <a:buAutoNum type="circleNumWdWhitePlain"/>
            </a:pP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平衡市場</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：增加</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雙方的選擇能力</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以最大化參與度。</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6">
              <a:lnSpc>
                <a:spcPct val="150000"/>
              </a:lnSpc>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1885950" lvl="3" indent="-514350">
              <a:buFont typeface="+mj-lt"/>
              <a:buAutoNum type="arabicPeriod"/>
            </a:pPr>
            <a:r>
              <a:rPr kumimoji="0" lang="zh-TW" altLang="en-US"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配對結果</a:t>
            </a:r>
            <a:endParaRPr kumimoji="0" lang="en-US" altLang="zh-TW" sz="36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endParaRPr>
          </a:p>
          <a:p>
            <a:pPr lvl="4">
              <a:lnSpc>
                <a:spcPct val="150000"/>
              </a:lnSpc>
            </a:pP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最佳的</a:t>
            </a:r>
            <a:r>
              <a:rPr kumimoji="0" lang="zh-TW" altLang="en-US" sz="28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選擇能力取決於使用者行為主要是受</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還是</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影響。</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mj-lt"/>
              <a:buAutoNum type="circleNumWdWhitePlain"/>
            </a:pPr>
            <a:r>
              <a:rPr lang="zh-TW" altLang="en-US" sz="2800" b="1" dirty="0">
                <a:solidFill>
                  <a:srgbClr val="49659E"/>
                </a:solidFill>
                <a:latin typeface="華康儷宋 Std W5" panose="02020500000000000000" pitchFamily="18" charset="-120"/>
                <a:ea typeface="華康儷宋 Std W5" panose="02020500000000000000" pitchFamily="18" charset="-120"/>
              </a:rPr>
              <a:t>選擇效應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a:t>
            </a:r>
            <a:r>
              <a:rPr kumimoji="0" lang="zh-TW" altLang="en-US" sz="2800" b="1"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rPr>
              <a:t>限制</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該方的選擇能力。</a:t>
            </a:r>
            <a:endParaRPr kumimoji="0" lang="en-US" altLang="zh-TW"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2800350" lvl="5" indent="-514350">
              <a:lnSpc>
                <a:spcPct val="150000"/>
              </a:lnSpc>
              <a:buFont typeface="+mj-lt"/>
              <a:buAutoNum type="circleNumWdWhitePlain"/>
            </a:pP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競爭效應</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驅動：</a:t>
            </a:r>
            <a:r>
              <a:rPr kumimoji="0" lang="zh-TW" altLang="en-US" sz="2800" b="1" i="0" u="none" strike="noStrike" kern="1200" cap="none" spc="0" normalizeH="0" baseline="0" noProof="0" dirty="0">
                <a:ln>
                  <a:noFill/>
                </a:ln>
                <a:solidFill>
                  <a:srgbClr val="EB5D5F"/>
                </a:solidFill>
                <a:effectLst/>
                <a:uLnTx/>
                <a:uFillTx/>
                <a:latin typeface="華康儷宋 Std W5" panose="02020500000000000000" pitchFamily="18" charset="-120"/>
                <a:ea typeface="華康儷宋 Std W5" panose="02020500000000000000" pitchFamily="18" charset="-120"/>
              </a:rPr>
              <a:t>增加</a:t>
            </a:r>
            <a:r>
              <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rPr>
              <a:t>該方的選擇能力。</a:t>
            </a: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Tree>
    <p:extLst>
      <p:ext uri="{BB962C8B-B14F-4D97-AF65-F5344CB8AC3E}">
        <p14:creationId xmlns:p14="http://schemas.microsoft.com/office/powerpoint/2010/main" val="6406949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1963400" cy="923330"/>
          </a:xfrm>
          <a:prstGeom prst="rect">
            <a:avLst/>
          </a:prstGeom>
        </p:spPr>
        <p:txBody>
          <a:bodyPr wrap="square" lIns="0" tIns="0" rIns="0" bIns="0" rtlCol="0" anchor="ctr">
            <a:spAutoFit/>
          </a:bodyPr>
          <a:lstStyle/>
          <a:p>
            <a:pPr>
              <a:defRPr/>
            </a:pPr>
            <a:r>
              <a:rPr lang="zh-TW" altLang="en-US" sz="6000">
                <a:solidFill>
                  <a:schemeClr val="bg1"/>
                </a:solidFill>
                <a:latin typeface="華康儷宋 Std W5" panose="02020500000000000000" pitchFamily="18" charset="-120"/>
                <a:ea typeface="華康儷宋 Std W5" panose="02020500000000000000" pitchFamily="18" charset="-120"/>
              </a:rPr>
              <a:t>表六、最佳市場設計指南</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lvl="4"/>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圖片 4">
            <a:extLst>
              <a:ext uri="{FF2B5EF4-FFF2-40B4-BE49-F238E27FC236}">
                <a16:creationId xmlns:a16="http://schemas.microsoft.com/office/drawing/2014/main" id="{265D61F5-B155-C5F9-846A-13C2E57A52A3}"/>
              </a:ext>
            </a:extLst>
          </p:cNvPr>
          <p:cNvPicPr>
            <a:picLocks noChangeAspect="1"/>
          </p:cNvPicPr>
          <p:nvPr/>
        </p:nvPicPr>
        <p:blipFill>
          <a:blip r:embed="rId5"/>
          <a:stretch>
            <a:fillRect/>
          </a:stretch>
        </p:blipFill>
        <p:spPr>
          <a:xfrm>
            <a:off x="911860" y="4028782"/>
            <a:ext cx="16464280" cy="3324518"/>
          </a:xfrm>
          <a:prstGeom prst="rect">
            <a:avLst/>
          </a:prstGeom>
        </p:spPr>
      </p:pic>
    </p:spTree>
    <p:extLst>
      <p:ext uri="{BB962C8B-B14F-4D97-AF65-F5344CB8AC3E}">
        <p14:creationId xmlns:p14="http://schemas.microsoft.com/office/powerpoint/2010/main" val="8839833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173200" cy="923330"/>
          </a:xfrm>
          <a:prstGeom prst="rect">
            <a:avLst/>
          </a:prstGeom>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勞動力市場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(1/2)</a:t>
            </a: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286000" marR="0" lvl="4"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勞動力市場：集中了</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求職者和雇主</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之間的互動的平台，並控制每一方可以查看的職位空缺和應聘者。</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marR="0" lvl="4"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最大化使用者參與度</a:t>
            </a:r>
            <a:endParaRPr kumimoji="0" lang="en-US" altLang="zh-TW"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3" name="矩形: 圓角 2">
            <a:extLst>
              <a:ext uri="{FF2B5EF4-FFF2-40B4-BE49-F238E27FC236}">
                <a16:creationId xmlns:a16="http://schemas.microsoft.com/office/drawing/2014/main" id="{4E143BBD-613F-6900-503C-854AB3946812}"/>
              </a:ext>
            </a:extLst>
          </p:cNvPr>
          <p:cNvSpPr/>
          <p:nvPr/>
        </p:nvSpPr>
        <p:spPr>
          <a:xfrm>
            <a:off x="2362200" y="4887852"/>
            <a:ext cx="13411200" cy="923330"/>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不平衡市場：對於求職者人數遠大於雇主數的市場。</a:t>
            </a:r>
            <a:endParaRPr kumimoji="0" lang="zh-TW" altLang="en-US" sz="32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40BA7480-3206-9270-FD8B-500FE6187624}"/>
              </a:ext>
            </a:extLst>
          </p:cNvPr>
          <p:cNvSpPr txBox="1"/>
          <p:nvPr/>
        </p:nvSpPr>
        <p:spPr>
          <a:xfrm>
            <a:off x="2362200" y="5943798"/>
            <a:ext cx="10744200"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只</a:t>
            </a:r>
            <a:r>
              <a:rPr kumimoji="0" lang="zh-TW" altLang="en-US" sz="3200" b="1" i="0" u="none" strike="noStrike" kern="1200" cap="none" spc="0" normalizeH="0" baseline="0" noProof="0">
                <a:ln/>
                <a:solidFill>
                  <a:srgbClr val="EB5D5F"/>
                </a:solidFill>
                <a:effectLst/>
                <a:uLnTx/>
                <a:uFillTx/>
                <a:latin typeface="華康儷宋 Std W5" panose="02020500000000000000" pitchFamily="18" charset="-120"/>
                <a:ea typeface="華康儷宋 Std W5" panose="02020500000000000000" pitchFamily="18" charset="-120"/>
                <a:cs typeface="+mn-cs"/>
              </a:rPr>
              <a:t>增加求職者</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（長邊（</a:t>
            </a:r>
            <a:r>
              <a:rPr kumimoji="0" lang="en-US" altLang="zh-TW"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long side</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））市場的選擇能力。</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9" name="矩形: 圓角 8">
            <a:extLst>
              <a:ext uri="{FF2B5EF4-FFF2-40B4-BE49-F238E27FC236}">
                <a16:creationId xmlns:a16="http://schemas.microsoft.com/office/drawing/2014/main" id="{43C57D79-17B0-6CFB-6EC2-0D83F87A3C02}"/>
              </a:ext>
            </a:extLst>
          </p:cNvPr>
          <p:cNvSpPr/>
          <p:nvPr/>
        </p:nvSpPr>
        <p:spPr>
          <a:xfrm>
            <a:off x="2362200" y="6756796"/>
            <a:ext cx="13411200" cy="923330"/>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不平衡市場：對於求職者人數遠大於雇主數的市場。</a:t>
            </a:r>
            <a:endParaRPr kumimoji="0" lang="zh-TW" altLang="en-US" sz="32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10" name="文字方塊 9">
            <a:extLst>
              <a:ext uri="{FF2B5EF4-FFF2-40B4-BE49-F238E27FC236}">
                <a16:creationId xmlns:a16="http://schemas.microsoft.com/office/drawing/2014/main" id="{DD4EAEE7-2B2E-5EDC-C75C-2A078BB6642A}"/>
              </a:ext>
            </a:extLst>
          </p:cNvPr>
          <p:cNvSpPr txBox="1"/>
          <p:nvPr/>
        </p:nvSpPr>
        <p:spPr>
          <a:xfrm>
            <a:off x="2362200" y="7812742"/>
            <a:ext cx="10744200"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solidFill>
                  <a:srgbClr val="EB5D5F"/>
                </a:solidFill>
                <a:effectLst/>
                <a:uLnTx/>
                <a:uFillTx/>
                <a:latin typeface="華康儷宋 Std W5" panose="02020500000000000000" pitchFamily="18" charset="-120"/>
                <a:ea typeface="華康儷宋 Std W5" panose="02020500000000000000" pitchFamily="18" charset="-120"/>
                <a:cs typeface="+mn-cs"/>
              </a:rPr>
              <a:t>增加兩邊</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選擇能力將產生最高的參與度。</a:t>
            </a:r>
            <a:endParaRPr kumimoji="0" lang="zh-TW" altLang="en-US" sz="32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115151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31703"/>
            <a:ext cx="8836555" cy="92756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線上配對平臺</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通常稱為</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雙邊市場</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，通過平台仲介吸引和連接</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具有共同興趣</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的使用者</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例如，男性和女性（交友軟體）、司機和乘客（</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Uber</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）、賣家和買家（</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Amazon</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a:t>
            </a: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挑戰：配對過程涉及兩方評估價值並決定是否選擇和接受配對</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透過考慮</a:t>
            </a:r>
            <a:r>
              <a:rPr lang="zh-TW" altLang="en-US" sz="3200">
                <a:solidFill>
                  <a:srgbClr val="FF0000"/>
                </a:solidFill>
                <a:latin typeface="華康儷宋 Std W5" panose="02020500000000000000" pitchFamily="18" charset="-120"/>
                <a:ea typeface="華康儷宋 Std W5" panose="02020500000000000000" pitchFamily="18" charset="-120"/>
              </a:rPr>
              <a:t>同側</a:t>
            </a:r>
            <a:r>
              <a:rPr lang="zh-TW" altLang="en-US" sz="3200">
                <a:solidFill>
                  <a:prstClr val="black"/>
                </a:solidFill>
                <a:latin typeface="華康儷宋 Std W5" panose="02020500000000000000" pitchFamily="18" charset="-120"/>
                <a:ea typeface="華康儷宋 Std W5" panose="02020500000000000000" pitchFamily="18" charset="-120"/>
              </a:rPr>
              <a:t>和</a:t>
            </a:r>
            <a:r>
              <a:rPr lang="zh-TW" altLang="en-US" sz="3200">
                <a:solidFill>
                  <a:srgbClr val="FF0000"/>
                </a:solidFill>
                <a:latin typeface="華康儷宋 Std W5" panose="02020500000000000000" pitchFamily="18" charset="-120"/>
                <a:ea typeface="華康儷宋 Std W5" panose="02020500000000000000" pitchFamily="18" charset="-120"/>
              </a:rPr>
              <a:t>跨側</a:t>
            </a:r>
            <a:r>
              <a:rPr lang="zh-TW" altLang="en-US" sz="3200">
                <a:solidFill>
                  <a:schemeClr val="tx1"/>
                </a:solidFill>
                <a:latin typeface="華康儷宋 Std W5" panose="02020500000000000000" pitchFamily="18" charset="-120"/>
                <a:ea typeface="華康儷宋 Std W5" panose="02020500000000000000" pitchFamily="18" charset="-120"/>
              </a:rPr>
              <a:t>網</a:t>
            </a:r>
            <a:r>
              <a:rPr lang="zh-TW" altLang="en-US" sz="3200">
                <a:solidFill>
                  <a:prstClr val="black"/>
                </a:solidFill>
                <a:latin typeface="華康儷宋 Std W5" panose="02020500000000000000" pitchFamily="18" charset="-120"/>
                <a:ea typeface="華康儷宋 Std W5" panose="02020500000000000000" pitchFamily="18" charset="-120"/>
              </a:rPr>
              <a:t>路上使用者之間的互動來設計市場至關重要</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r>
              <a:rPr lang="zh-TW" altLang="en-US" sz="3200">
                <a:solidFill>
                  <a:srgbClr val="FF0000"/>
                </a:solidFill>
                <a:latin typeface="華康儷宋 Std W5" panose="02020500000000000000" pitchFamily="18" charset="-120"/>
                <a:ea typeface="華康儷宋 Std W5" panose="02020500000000000000" pitchFamily="18" charset="-120"/>
              </a:rPr>
              <a:t>選擇能力</a:t>
            </a:r>
            <a:r>
              <a:rPr lang="zh-TW" altLang="en-US" sz="3200">
                <a:solidFill>
                  <a:prstClr val="black"/>
                </a:solidFill>
                <a:latin typeface="華康儷宋 Std W5" panose="02020500000000000000" pitchFamily="18" charset="-120"/>
                <a:ea typeface="華康儷宋 Std W5" panose="02020500000000000000" pitchFamily="18" charset="-120"/>
              </a:rPr>
              <a:t>在開發更有效的市場設計方面的重要性（</a:t>
            </a:r>
            <a:r>
              <a:rPr lang="en-US" altLang="zh-TW" sz="3200" err="1">
                <a:solidFill>
                  <a:prstClr val="black"/>
                </a:solidFill>
                <a:latin typeface="華康儷宋 Std W5" panose="02020500000000000000" pitchFamily="18" charset="-120"/>
                <a:ea typeface="華康儷宋 Std W5" panose="02020500000000000000" pitchFamily="18" charset="-120"/>
              </a:rPr>
              <a:t>Halaburda</a:t>
            </a:r>
            <a:r>
              <a:rPr lang="en-US" altLang="zh-TW" sz="3200">
                <a:solidFill>
                  <a:prstClr val="black"/>
                </a:solidFill>
                <a:latin typeface="華康儷宋 Std W5" panose="02020500000000000000" pitchFamily="18" charset="-120"/>
                <a:ea typeface="華康儷宋 Std W5" panose="02020500000000000000" pitchFamily="18" charset="-120"/>
              </a:rPr>
              <a:t> et al. 2018, Kanoria and Saban 2021</a:t>
            </a:r>
            <a:r>
              <a:rPr lang="zh-TW" altLang="en-US" sz="3200">
                <a:solidFill>
                  <a:prstClr val="black"/>
                </a:solidFill>
                <a:latin typeface="華康儷宋 Std W5" panose="02020500000000000000" pitchFamily="18" charset="-120"/>
                <a:ea typeface="華康儷宋 Std W5" panose="02020500000000000000" pitchFamily="18" charset="-120"/>
              </a:rPr>
              <a:t>）</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lang="en-US" altLang="zh-TW" sz="3200">
              <a:solidFill>
                <a:prstClr val="black"/>
              </a:solidFill>
              <a:latin typeface="華康儷宋 Std W5" panose="02020500000000000000" pitchFamily="18" charset="-120"/>
              <a:ea typeface="華康儷宋 Std W5" panose="02020500000000000000" pitchFamily="18" charset="-120"/>
            </a:endParaRPr>
          </a:p>
        </p:txBody>
      </p:sp>
      <p:sp>
        <p:nvSpPr>
          <p:cNvPr id="2" name="語音泡泡: 圓角矩形 1">
            <a:extLst>
              <a:ext uri="{FF2B5EF4-FFF2-40B4-BE49-F238E27FC236}">
                <a16:creationId xmlns:a16="http://schemas.microsoft.com/office/drawing/2014/main" id="{39A917E9-02C6-D165-3897-238CE34FA7CE}"/>
              </a:ext>
            </a:extLst>
          </p:cNvPr>
          <p:cNvSpPr/>
          <p:nvPr/>
        </p:nvSpPr>
        <p:spPr>
          <a:xfrm>
            <a:off x="2895600" y="6784503"/>
            <a:ext cx="11430000" cy="2011747"/>
          </a:xfrm>
          <a:prstGeom prst="wedgeRoundRectCallout">
            <a:avLst>
              <a:gd name="adj1" fmla="val 60419"/>
              <a:gd name="adj2" fmla="val 23333"/>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單邊市場</a:t>
            </a:r>
            <a:r>
              <a:rPr lang="zh-TW" altLang="en-US" sz="2800">
                <a:solidFill>
                  <a:schemeClr val="bg1"/>
                </a:solidFill>
                <a:latin typeface="華康儷宋 Std W5" panose="02020500000000000000" pitchFamily="18" charset="-120"/>
                <a:ea typeface="華康儷宋 Std W5" panose="02020500000000000000" pitchFamily="18" charset="-120"/>
              </a:rPr>
              <a:t>是指只有一類人參與交易，例如：一般的商店</a:t>
            </a:r>
            <a:endParaRPr lang="en-US" altLang="zh-TW" sz="2800">
              <a:solidFill>
                <a:schemeClr val="bg1"/>
              </a:solidFill>
              <a:latin typeface="華康儷宋 Std W5" panose="02020500000000000000" pitchFamily="18" charset="-120"/>
              <a:ea typeface="華康儷宋 Std W5" panose="02020500000000000000" pitchFamily="18" charset="-120"/>
            </a:endParaRPr>
          </a:p>
          <a:p>
            <a:pPr lvl="1">
              <a:lnSpc>
                <a:spcPct val="150000"/>
              </a:lnSpc>
              <a:defRPr/>
            </a:pPr>
            <a:r>
              <a:rPr lang="zh-TW" altLang="en-US" sz="3600">
                <a:solidFill>
                  <a:schemeClr val="bg1"/>
                </a:solidFill>
                <a:latin typeface="華康儷宋 Std W5" panose="02020500000000000000" pitchFamily="18" charset="-120"/>
                <a:ea typeface="華康儷宋 Std W5" panose="02020500000000000000" pitchFamily="18" charset="-120"/>
              </a:rPr>
              <a:t>雙邊市場</a:t>
            </a:r>
            <a:r>
              <a:rPr lang="zh-TW" altLang="en-US" sz="2800">
                <a:solidFill>
                  <a:schemeClr val="bg1"/>
                </a:solidFill>
                <a:latin typeface="華康儷宋 Std W5" panose="02020500000000000000" pitchFamily="18" charset="-120"/>
                <a:ea typeface="華康儷宋 Std W5" panose="02020500000000000000" pitchFamily="18" charset="-120"/>
              </a:rPr>
              <a:t>則是兩種不同類型的人彼此交易，例如：在線配對平台</a:t>
            </a: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8FF5988C-3530-F4B7-6A07-F844D5F5ABC3}"/>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1705643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173200" cy="923330"/>
          </a:xfrm>
          <a:prstGeom prst="rect">
            <a:avLst/>
          </a:prstGeom>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勞動力市場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(2/2)</a:t>
            </a:r>
            <a:endPar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571750" marR="0" lvl="4" indent="-7429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6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提高配對結果</a:t>
            </a:r>
            <a:endParaRPr kumimoji="0" lang="en-US" altLang="zh-TW" sz="36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cs typeface="+mn-cs"/>
            </a:endParaRPr>
          </a:p>
          <a:p>
            <a:pPr marL="2571750" marR="0" lvl="4" indent="-7429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勞動力市場中，「集中程度」是主要的驅動因素之一（</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Azar</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a:t>
            </a:r>
            <a:r>
              <a:rPr kumimoji="0" lang="en-US" altLang="zh-TW"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2020</a:t>
            </a:r>
            <a:r>
              <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zh-TW" altLang="en-US" sz="3600" b="0" i="0" u="none" strike="noStrike" kern="1200" cap="none" spc="0" normalizeH="0" baseline="0" noProof="0" dirty="0">
              <a:ln>
                <a:noFill/>
              </a:ln>
              <a:solidFill>
                <a:srgbClr val="49659E"/>
              </a:solidFill>
              <a:effectLst/>
              <a:uLnTx/>
              <a:uFillTx/>
              <a:latin typeface="華康儷宋 Std W5" panose="02020500000000000000" pitchFamily="18" charset="-120"/>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600" b="0" i="0" u="none" strike="noStrike" kern="1200" cap="none" spc="0" normalizeH="0" baseline="0" noProof="0" dirty="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40BA7480-3206-9270-FD8B-500FE6187624}"/>
              </a:ext>
            </a:extLst>
          </p:cNvPr>
          <p:cNvSpPr txBox="1"/>
          <p:nvPr/>
        </p:nvSpPr>
        <p:spPr>
          <a:xfrm>
            <a:off x="1824578" y="4838700"/>
            <a:ext cx="7243223" cy="3970318"/>
          </a:xfrm>
          <a:prstGeom prst="rect">
            <a:avLst/>
          </a:prstGeom>
          <a:noFill/>
          <a:ln>
            <a:solidFill>
              <a:srgbClr val="49659E"/>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市場集中程度高</a:t>
            </a:r>
            <a:endParaRPr kumimoji="0" lang="zh-TW" altLang="en-US" sz="2800" b="1"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主要受</a:t>
            </a:r>
            <a:r>
              <a:rPr kumimoji="0" lang="zh-TW" altLang="en-US" sz="2800" b="0" i="0" u="none" strike="noStrike" kern="1200" cap="none" spc="0" normalizeH="0" baseline="0" noProof="0">
                <a:ln>
                  <a:noFill/>
                </a:ln>
                <a:solidFill>
                  <a:srgbClr val="4F81BD"/>
                </a:solidFill>
                <a:effectLst/>
                <a:uLnTx/>
                <a:uFillTx/>
                <a:latin typeface="華康儷宋 Std W5" panose="02020500000000000000" pitchFamily="18" charset="-120"/>
                <a:ea typeface="華康儷宋 Std W5" panose="02020500000000000000" pitchFamily="18" charset="-120"/>
                <a:cs typeface="+mn-cs"/>
              </a:rPr>
              <a:t>選擇效果</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的驅使。</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srgbClr val="4F81BD"/>
                </a:solidFill>
                <a:effectLst/>
                <a:uLnTx/>
                <a:uFillTx/>
                <a:latin typeface="華康儷宋 Std W5" panose="02020500000000000000" pitchFamily="18" charset="-120"/>
                <a:ea typeface="華康儷宋 Std W5" panose="02020500000000000000" pitchFamily="18" charset="-120"/>
                <a:cs typeface="+mn-cs"/>
              </a:rPr>
              <a:t>延遲張貼職位空缺</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，直到找到理想的候選人。</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市場集中程度低</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主要受</a:t>
            </a:r>
            <a:r>
              <a:rPr kumimoji="0" lang="zh-TW" altLang="en-US" sz="2800" b="0" i="0" u="none" strike="noStrike" kern="1200" cap="none" spc="0" normalizeH="0" baseline="0" noProof="0">
                <a:ln>
                  <a:noFill/>
                </a:ln>
                <a:solidFill>
                  <a:srgbClr val="4F81BD"/>
                </a:solidFill>
                <a:effectLst/>
                <a:uLnTx/>
                <a:uFillTx/>
                <a:latin typeface="華康儷宋 Std W5" panose="02020500000000000000" pitchFamily="18" charset="-120"/>
                <a:ea typeface="華康儷宋 Std W5" panose="02020500000000000000" pitchFamily="18" charset="-120"/>
                <a:cs typeface="+mn-cs"/>
              </a:rPr>
              <a:t>競爭效果</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的驅使，即傾向於聘請任何可用的求職者。</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給條件不那麼好的求職者較高的薪水。</a:t>
            </a: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5" name="文字方塊 4">
            <a:extLst>
              <a:ext uri="{FF2B5EF4-FFF2-40B4-BE49-F238E27FC236}">
                <a16:creationId xmlns:a16="http://schemas.microsoft.com/office/drawing/2014/main" id="{669A576A-7243-F13A-685D-D44BAE0131D9}"/>
              </a:ext>
            </a:extLst>
          </p:cNvPr>
          <p:cNvSpPr txBox="1"/>
          <p:nvPr/>
        </p:nvSpPr>
        <p:spPr>
          <a:xfrm>
            <a:off x="9312442" y="4838700"/>
            <a:ext cx="7379580" cy="3970318"/>
          </a:xfrm>
          <a:prstGeom prst="rect">
            <a:avLst/>
          </a:prstGeom>
          <a:noFill/>
          <a:ln>
            <a:solidFill>
              <a:schemeClr val="accent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「求職者的平均集中度」</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通常高於</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「職位空缺的平均集中度」</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求職者可能更多地</a:t>
            </a: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受</a:t>
            </a:r>
            <a:r>
              <a:rPr kumimoji="0" lang="zh-TW" altLang="en-US" sz="28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Azar</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等人（</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2020</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年）。</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grpSp>
        <p:nvGrpSpPr>
          <p:cNvPr id="11" name="群組 10">
            <a:extLst>
              <a:ext uri="{FF2B5EF4-FFF2-40B4-BE49-F238E27FC236}">
                <a16:creationId xmlns:a16="http://schemas.microsoft.com/office/drawing/2014/main" id="{D385A462-1B3E-C195-1441-01A41168E1D4}"/>
              </a:ext>
            </a:extLst>
          </p:cNvPr>
          <p:cNvGrpSpPr/>
          <p:nvPr/>
        </p:nvGrpSpPr>
        <p:grpSpPr>
          <a:xfrm>
            <a:off x="2674800" y="4912963"/>
            <a:ext cx="13106841" cy="3163162"/>
            <a:chOff x="2057400" y="2427482"/>
            <a:chExt cx="3962400" cy="3163585"/>
          </a:xfrm>
        </p:grpSpPr>
        <p:grpSp>
          <p:nvGrpSpPr>
            <p:cNvPr id="12" name="群組 11">
              <a:extLst>
                <a:ext uri="{FF2B5EF4-FFF2-40B4-BE49-F238E27FC236}">
                  <a16:creationId xmlns:a16="http://schemas.microsoft.com/office/drawing/2014/main" id="{AE909B04-5727-8A6D-6887-9261C3E58F0F}"/>
                </a:ext>
              </a:extLst>
            </p:cNvPr>
            <p:cNvGrpSpPr/>
            <p:nvPr/>
          </p:nvGrpSpPr>
          <p:grpSpPr>
            <a:xfrm>
              <a:off x="2057400" y="2427482"/>
              <a:ext cx="3962400" cy="3163585"/>
              <a:chOff x="2057400" y="2427482"/>
              <a:chExt cx="3962400" cy="3163585"/>
            </a:xfrm>
          </p:grpSpPr>
          <p:grpSp>
            <p:nvGrpSpPr>
              <p:cNvPr id="14" name="群組 13">
                <a:extLst>
                  <a:ext uri="{FF2B5EF4-FFF2-40B4-BE49-F238E27FC236}">
                    <a16:creationId xmlns:a16="http://schemas.microsoft.com/office/drawing/2014/main" id="{3472860F-380F-8CE6-2FF2-7F9BD6267F3A}"/>
                  </a:ext>
                </a:extLst>
              </p:cNvPr>
              <p:cNvGrpSpPr/>
              <p:nvPr/>
            </p:nvGrpSpPr>
            <p:grpSpPr>
              <a:xfrm>
                <a:off x="2057400" y="3532282"/>
                <a:ext cx="3962400" cy="2058785"/>
                <a:chOff x="5818363" y="2933700"/>
                <a:chExt cx="11711648" cy="2594914"/>
              </a:xfrm>
            </p:grpSpPr>
            <p:grpSp>
              <p:nvGrpSpPr>
                <p:cNvPr id="16" name="群組 15">
                  <a:extLst>
                    <a:ext uri="{FF2B5EF4-FFF2-40B4-BE49-F238E27FC236}">
                      <a16:creationId xmlns:a16="http://schemas.microsoft.com/office/drawing/2014/main" id="{8B158119-7EC3-1699-F836-AE5496E580C5}"/>
                    </a:ext>
                  </a:extLst>
                </p:cNvPr>
                <p:cNvGrpSpPr/>
                <p:nvPr/>
              </p:nvGrpSpPr>
              <p:grpSpPr>
                <a:xfrm>
                  <a:off x="5818363" y="2933700"/>
                  <a:ext cx="11711648" cy="2594914"/>
                  <a:chOff x="7644518" y="3062754"/>
                  <a:chExt cx="6651274" cy="2594914"/>
                </a:xfrm>
              </p:grpSpPr>
              <p:grpSp>
                <p:nvGrpSpPr>
                  <p:cNvPr id="18" name="Group 3">
                    <a:extLst>
                      <a:ext uri="{FF2B5EF4-FFF2-40B4-BE49-F238E27FC236}">
                        <a16:creationId xmlns:a16="http://schemas.microsoft.com/office/drawing/2014/main" id="{737DAE70-30AC-8069-0331-961E944F8B95}"/>
                      </a:ext>
                    </a:extLst>
                  </p:cNvPr>
                  <p:cNvGrpSpPr/>
                  <p:nvPr/>
                </p:nvGrpSpPr>
                <p:grpSpPr>
                  <a:xfrm>
                    <a:off x="7644518" y="3062754"/>
                    <a:ext cx="6651274" cy="1028337"/>
                    <a:chOff x="0" y="-31128"/>
                    <a:chExt cx="8868365" cy="1371117"/>
                  </a:xfrm>
                </p:grpSpPr>
                <p:sp>
                  <p:nvSpPr>
                    <p:cNvPr id="22" name="AutoShape 4">
                      <a:extLst>
                        <a:ext uri="{FF2B5EF4-FFF2-40B4-BE49-F238E27FC236}">
                          <a16:creationId xmlns:a16="http://schemas.microsoft.com/office/drawing/2014/main" id="{C5CD66F8-2CA3-A88F-1F2F-E4A5BB87410B}"/>
                        </a:ext>
                      </a:extLst>
                    </p:cNvPr>
                    <p:cNvSpPr/>
                    <p:nvPr/>
                  </p:nvSpPr>
                  <p:spPr>
                    <a:xfrm>
                      <a:off x="0" y="-31128"/>
                      <a:ext cx="8868365" cy="1371117"/>
                    </a:xfrm>
                    <a:prstGeom prst="rect">
                      <a:avLst/>
                    </a:prstGeom>
                    <a:solidFill>
                      <a:schemeClr val="accent2">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23" name="TextBox 5">
                      <a:extLst>
                        <a:ext uri="{FF2B5EF4-FFF2-40B4-BE49-F238E27FC236}">
                          <a16:creationId xmlns:a16="http://schemas.microsoft.com/office/drawing/2014/main" id="{97C93F51-118D-0A53-C768-92950BB3D62A}"/>
                        </a:ext>
                      </a:extLst>
                    </p:cNvPr>
                    <p:cNvSpPr txBox="1"/>
                    <p:nvPr/>
                  </p:nvSpPr>
                  <p:spPr>
                    <a:xfrm>
                      <a:off x="645056" y="307946"/>
                      <a:ext cx="7578253" cy="932331"/>
                    </a:xfrm>
                    <a:prstGeom prst="rect">
                      <a:avLst/>
                    </a:prstGeom>
                  </p:spPr>
                  <p:txBody>
                    <a:bodyPr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endPar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endParaRPr>
                    </a:p>
                  </p:txBody>
                </p:sp>
              </p:grpSp>
              <p:grpSp>
                <p:nvGrpSpPr>
                  <p:cNvPr id="19" name="Group 3">
                    <a:extLst>
                      <a:ext uri="{FF2B5EF4-FFF2-40B4-BE49-F238E27FC236}">
                        <a16:creationId xmlns:a16="http://schemas.microsoft.com/office/drawing/2014/main" id="{8AC1244D-0CC2-D948-428F-D646999223BA}"/>
                      </a:ext>
                    </a:extLst>
                  </p:cNvPr>
                  <p:cNvGrpSpPr/>
                  <p:nvPr/>
                </p:nvGrpSpPr>
                <p:grpSpPr>
                  <a:xfrm>
                    <a:off x="7644518" y="4629331"/>
                    <a:ext cx="6651274" cy="1028337"/>
                    <a:chOff x="0" y="0"/>
                    <a:chExt cx="8868365" cy="1371117"/>
                  </a:xfrm>
                </p:grpSpPr>
                <p:sp>
                  <p:nvSpPr>
                    <p:cNvPr id="20" name="AutoShape 4">
                      <a:extLst>
                        <a:ext uri="{FF2B5EF4-FFF2-40B4-BE49-F238E27FC236}">
                          <a16:creationId xmlns:a16="http://schemas.microsoft.com/office/drawing/2014/main" id="{00D26EB2-E94B-E147-0BA3-1F2AC4E56376}"/>
                        </a:ext>
                      </a:extLst>
                    </p:cNvPr>
                    <p:cNvSpPr/>
                    <p:nvPr/>
                  </p:nvSpPr>
                  <p:spPr>
                    <a:xfrm>
                      <a:off x="0" y="0"/>
                      <a:ext cx="8868365" cy="1371117"/>
                    </a:xfrm>
                    <a:prstGeom prst="rect">
                      <a:avLst/>
                    </a:prstGeom>
                    <a:solidFill>
                      <a:schemeClr val="accent2">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21" name="TextBox 5">
                      <a:extLst>
                        <a:ext uri="{FF2B5EF4-FFF2-40B4-BE49-F238E27FC236}">
                          <a16:creationId xmlns:a16="http://schemas.microsoft.com/office/drawing/2014/main" id="{232D7A49-CB89-2E63-F943-2CEF732203AE}"/>
                        </a:ext>
                      </a:extLst>
                    </p:cNvPr>
                    <p:cNvSpPr txBox="1"/>
                    <p:nvPr/>
                  </p:nvSpPr>
                  <p:spPr>
                    <a:xfrm>
                      <a:off x="645056" y="307946"/>
                      <a:ext cx="7578253" cy="926496"/>
                    </a:xfrm>
                    <a:prstGeom prst="rect">
                      <a:avLst/>
                    </a:prstGeom>
                  </p:spPr>
                  <p:txBody>
                    <a:bodyPr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雇主主要受</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競爭效應</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驅動→</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增加</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雇主的選擇能力。</a:t>
                      </a:r>
                    </a:p>
                  </p:txBody>
                </p:sp>
              </p:grpSp>
            </p:grpSp>
            <p:sp>
              <p:nvSpPr>
                <p:cNvPr id="17" name="TextBox 5">
                  <a:extLst>
                    <a:ext uri="{FF2B5EF4-FFF2-40B4-BE49-F238E27FC236}">
                      <a16:creationId xmlns:a16="http://schemas.microsoft.com/office/drawing/2014/main" id="{0394D1B6-11B0-2BE8-E4A2-92EE3DE6B4EE}"/>
                    </a:ext>
                  </a:extLst>
                </p:cNvPr>
                <p:cNvSpPr txBox="1"/>
                <p:nvPr/>
              </p:nvSpPr>
              <p:spPr>
                <a:xfrm>
                  <a:off x="6530906" y="3097715"/>
                  <a:ext cx="10668001" cy="694963"/>
                </a:xfrm>
                <a:prstGeom prst="rect">
                  <a:avLst/>
                </a:prstGeom>
              </p:spPr>
              <p:txBody>
                <a:bodyPr wrap="square"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求職者主要受</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選擇效應</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驅動→</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限制</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求職者的選擇能力。</a:t>
                  </a:r>
                </a:p>
              </p:txBody>
            </p:sp>
          </p:grpSp>
          <p:sp>
            <p:nvSpPr>
              <p:cNvPr id="15" name="AutoShape 4">
                <a:extLst>
                  <a:ext uri="{FF2B5EF4-FFF2-40B4-BE49-F238E27FC236}">
                    <a16:creationId xmlns:a16="http://schemas.microsoft.com/office/drawing/2014/main" id="{A284D29C-CA10-BE46-48F8-0D61E54A9EED}"/>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sp>
          <p:nvSpPr>
            <p:cNvPr id="13" name="TextBox 5">
              <a:extLst>
                <a:ext uri="{FF2B5EF4-FFF2-40B4-BE49-F238E27FC236}">
                  <a16:creationId xmlns:a16="http://schemas.microsoft.com/office/drawing/2014/main" id="{F57CE5E7-2233-F685-8A29-5BD6C1D907A6}"/>
                </a:ext>
              </a:extLst>
            </p:cNvPr>
            <p:cNvSpPr txBox="1"/>
            <p:nvPr/>
          </p:nvSpPr>
          <p:spPr>
            <a:xfrm>
              <a:off x="2233948" y="2523597"/>
              <a:ext cx="3609303" cy="623010"/>
            </a:xfrm>
            <a:prstGeom prst="rect">
              <a:avLst/>
            </a:prstGeom>
          </p:spPr>
          <p:txBody>
            <a:bodyPr wrap="square" lIns="0" tIns="0" rIns="0" bIns="0"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判斷市場兩側分別受何種效應驅動為主，決定選擇能力調整</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grpSp>
      <p:sp>
        <p:nvSpPr>
          <p:cNvPr id="3" name="矩形: 圓角 2">
            <a:extLst>
              <a:ext uri="{FF2B5EF4-FFF2-40B4-BE49-F238E27FC236}">
                <a16:creationId xmlns:a16="http://schemas.microsoft.com/office/drawing/2014/main" id="{4E143BBD-613F-6900-503C-854AB3946812}"/>
              </a:ext>
            </a:extLst>
          </p:cNvPr>
          <p:cNvSpPr/>
          <p:nvPr/>
        </p:nvSpPr>
        <p:spPr>
          <a:xfrm>
            <a:off x="1752600" y="4366757"/>
            <a:ext cx="3467100" cy="731191"/>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雇主</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矩形: 圓角 8">
            <a:extLst>
              <a:ext uri="{FF2B5EF4-FFF2-40B4-BE49-F238E27FC236}">
                <a16:creationId xmlns:a16="http://schemas.microsoft.com/office/drawing/2014/main" id="{43C57D79-17B0-6CFB-6EC2-0D83F87A3C02}"/>
              </a:ext>
            </a:extLst>
          </p:cNvPr>
          <p:cNvSpPr/>
          <p:nvPr/>
        </p:nvSpPr>
        <p:spPr>
          <a:xfrm>
            <a:off x="9228221" y="4379942"/>
            <a:ext cx="3467100" cy="731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求職者</a:t>
            </a:r>
          </a:p>
        </p:txBody>
      </p:sp>
    </p:spTree>
    <p:extLst>
      <p:ext uri="{BB962C8B-B14F-4D97-AF65-F5344CB8AC3E}">
        <p14:creationId xmlns:p14="http://schemas.microsoft.com/office/powerpoint/2010/main" val="3260825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3" grpId="0" animBg="1"/>
      <p:bldP spid="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173200" cy="923330"/>
          </a:xfrm>
          <a:prstGeom prst="rect">
            <a:avLst/>
          </a:prstGeom>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3D</a:t>
            </a: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列印平台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(1/2)</a:t>
            </a:r>
            <a:endParaRPr kumimoji="0" lang="zh-TW" altLang="en-US" sz="6000" b="0" i="0" u="none" strike="noStrike" kern="1200" cap="none" spc="0" normalizeH="0" baseline="0" noProof="0" dirty="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286000" marR="0" lvl="4"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勞動力市場：集中了</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求職者和雇主</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之間的互動的平台，並控制每一方可以查看的職位空缺和應聘者。</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marR="0" lvl="4" indent="-514350" algn="l" defTabSz="914400" rtl="0" eaLnBrk="1" fontAlgn="auto" latinLnBrk="0" hangingPunct="1">
              <a:lnSpc>
                <a:spcPct val="100000"/>
              </a:lnSpc>
              <a:spcBef>
                <a:spcPts val="0"/>
              </a:spcBef>
              <a:spcAft>
                <a:spcPts val="0"/>
              </a:spcAft>
              <a:buClrTx/>
              <a:buSzTx/>
              <a:buFont typeface="+mj-lt"/>
              <a:buAutoNum type="arabicPeriod"/>
              <a:tabLst/>
              <a:defRPr/>
            </a:pPr>
            <a:r>
              <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rPr>
              <a:t>最大化使用者參與度</a:t>
            </a:r>
            <a:endParaRPr kumimoji="0" lang="en-US" altLang="zh-TW"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3" name="矩形: 圓角 2">
            <a:extLst>
              <a:ext uri="{FF2B5EF4-FFF2-40B4-BE49-F238E27FC236}">
                <a16:creationId xmlns:a16="http://schemas.microsoft.com/office/drawing/2014/main" id="{4E143BBD-613F-6900-503C-854AB3946812}"/>
              </a:ext>
            </a:extLst>
          </p:cNvPr>
          <p:cNvSpPr/>
          <p:nvPr/>
        </p:nvSpPr>
        <p:spPr>
          <a:xfrm>
            <a:off x="2362200" y="4887852"/>
            <a:ext cx="13411200" cy="923330"/>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不平衡市場：</a:t>
            </a:r>
            <a:r>
              <a:rPr kumimoji="0" lang="zh-TW" altLang="en-US" sz="3200" b="0" i="0" u="none" strike="noStrike" kern="1200" cap="none" spc="0" normalizeH="0" baseline="0" noProof="0">
                <a:ln/>
                <a:solidFill>
                  <a:prstClr val="white"/>
                </a:solidFill>
                <a:effectLst/>
                <a:uLnTx/>
                <a:uFillTx/>
                <a:latin typeface="Calibri"/>
                <a:ea typeface="華康儷宋 Std W5" panose="02020500000000000000" pitchFamily="18" charset="-120"/>
                <a:cs typeface="+mn-cs"/>
              </a:rPr>
              <a:t>當設計師數量大於供應商。</a:t>
            </a:r>
            <a:endParaRPr kumimoji="0" lang="zh-TW" altLang="en-US" sz="3200" b="0" i="0" u="none" strike="noStrike" kern="1200" cap="none" spc="0" normalizeH="0" baseline="0" noProof="0">
              <a:ln>
                <a:noFill/>
              </a:ln>
              <a:solidFill>
                <a:prstClr val="white"/>
              </a:solidFill>
              <a:effectLst/>
              <a:uLnTx/>
              <a:uFillTx/>
              <a:latin typeface="Calibri"/>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40BA7480-3206-9270-FD8B-500FE6187624}"/>
              </a:ext>
            </a:extLst>
          </p:cNvPr>
          <p:cNvSpPr txBox="1"/>
          <p:nvPr/>
        </p:nvSpPr>
        <p:spPr>
          <a:xfrm>
            <a:off x="2362200" y="5943798"/>
            <a:ext cx="10744200"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solidFill>
                  <a:prstClr val="black"/>
                </a:solidFill>
                <a:effectLst/>
                <a:uLnTx/>
                <a:uFillTx/>
                <a:latin typeface="Calibri"/>
                <a:ea typeface="華康儷宋 Std W5" panose="02020500000000000000" pitchFamily="18" charset="-120"/>
                <a:cs typeface="+mn-cs"/>
              </a:rPr>
              <a:t>只</a:t>
            </a:r>
            <a:r>
              <a:rPr kumimoji="0" lang="zh-TW" altLang="en-US" sz="3200" b="1" i="0" u="none" strike="noStrike" kern="1200" cap="none" spc="0" normalizeH="0" baseline="0" noProof="0">
                <a:ln/>
                <a:solidFill>
                  <a:srgbClr val="EB5D5F"/>
                </a:solidFill>
                <a:effectLst/>
                <a:uLnTx/>
                <a:uFillTx/>
                <a:latin typeface="華康儷宋 Std W5" panose="02020500000000000000" pitchFamily="18" charset="-120"/>
                <a:ea typeface="華康儷宋 Std W5" panose="02020500000000000000" pitchFamily="18" charset="-120"/>
                <a:cs typeface="+mn-cs"/>
              </a:rPr>
              <a:t>增加</a:t>
            </a:r>
            <a:r>
              <a:rPr kumimoji="0" lang="zh-TW" altLang="en-US" sz="3200" b="1" i="0" u="none" strike="noStrike" kern="1200" cap="none" spc="0" normalizeH="0" baseline="0" noProof="0">
                <a:ln/>
                <a:solidFill>
                  <a:srgbClr val="EB5D5F"/>
                </a:solidFill>
                <a:effectLst/>
                <a:uLnTx/>
                <a:uFillTx/>
                <a:latin typeface="Calibri"/>
                <a:ea typeface="華康儷宋 Std W5" panose="02020500000000000000" pitchFamily="18" charset="-120"/>
                <a:cs typeface="+mn-cs"/>
              </a:rPr>
              <a:t>設計師方</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（長邊（</a:t>
            </a:r>
            <a:r>
              <a:rPr kumimoji="0" lang="en-US" altLang="zh-TW"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long side</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））市場的選擇能力。</a:t>
            </a:r>
            <a:endParaRPr kumimoji="0" lang="zh-TW" altLang="en-US" sz="3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9" name="矩形: 圓角 8">
            <a:extLst>
              <a:ext uri="{FF2B5EF4-FFF2-40B4-BE49-F238E27FC236}">
                <a16:creationId xmlns:a16="http://schemas.microsoft.com/office/drawing/2014/main" id="{43C57D79-17B0-6CFB-6EC2-0D83F87A3C02}"/>
              </a:ext>
            </a:extLst>
          </p:cNvPr>
          <p:cNvSpPr/>
          <p:nvPr/>
        </p:nvSpPr>
        <p:spPr>
          <a:xfrm>
            <a:off x="2362200" y="6756796"/>
            <a:ext cx="13411200" cy="923330"/>
          </a:xfrm>
          <a:prstGeom prst="roundRect">
            <a:avLst/>
          </a:prstGeom>
          <a:solidFill>
            <a:schemeClr val="accent1">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平衡市場：設計師和供應商數量相當時。</a:t>
            </a:r>
          </a:p>
        </p:txBody>
      </p:sp>
      <p:sp>
        <p:nvSpPr>
          <p:cNvPr id="10" name="文字方塊 9">
            <a:extLst>
              <a:ext uri="{FF2B5EF4-FFF2-40B4-BE49-F238E27FC236}">
                <a16:creationId xmlns:a16="http://schemas.microsoft.com/office/drawing/2014/main" id="{DD4EAEE7-2B2E-5EDC-C75C-2A078BB6642A}"/>
              </a:ext>
            </a:extLst>
          </p:cNvPr>
          <p:cNvSpPr txBox="1"/>
          <p:nvPr/>
        </p:nvSpPr>
        <p:spPr>
          <a:xfrm>
            <a:off x="2362200" y="7812742"/>
            <a:ext cx="10744200" cy="584775"/>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3200" b="1" i="0" u="none" strike="noStrike" kern="1200" cap="none" spc="0" normalizeH="0" baseline="0" noProof="0">
                <a:ln/>
                <a:solidFill>
                  <a:srgbClr val="EB5D5F"/>
                </a:solidFill>
                <a:effectLst/>
                <a:uLnTx/>
                <a:uFillTx/>
                <a:latin typeface="華康儷宋 Std W5" panose="02020500000000000000" pitchFamily="18" charset="-120"/>
                <a:ea typeface="華康儷宋 Std W5" panose="02020500000000000000" pitchFamily="18" charset="-120"/>
                <a:cs typeface="+mn-cs"/>
              </a:rPr>
              <a:t>增加兩邊</a:t>
            </a:r>
            <a:r>
              <a:rPr kumimoji="0" lang="zh-TW" altLang="en-US" sz="3200" b="0" i="0" u="none" strike="noStrike" kern="1200" cap="none" spc="0" normalizeH="0" baseline="0" noProof="0">
                <a:ln/>
                <a:solidFill>
                  <a:prstClr val="black"/>
                </a:solidFill>
                <a:effectLst/>
                <a:uLnTx/>
                <a:uFillTx/>
                <a:latin typeface="華康儷宋 Std W5" panose="02020500000000000000" pitchFamily="18" charset="-120"/>
                <a:ea typeface="華康儷宋 Std W5" panose="02020500000000000000" pitchFamily="18" charset="-120"/>
                <a:cs typeface="+mn-cs"/>
              </a:rPr>
              <a:t>選擇能力將產生最高的參與度。</a:t>
            </a:r>
            <a:endParaRPr kumimoji="0" lang="zh-TW" altLang="en-US" sz="3200" b="0"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Tree>
    <p:extLst>
      <p:ext uri="{BB962C8B-B14F-4D97-AF65-F5344CB8AC3E}">
        <p14:creationId xmlns:p14="http://schemas.microsoft.com/office/powerpoint/2010/main" val="36653038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49659E">
            <a:alpha val="85000"/>
          </a:srgbClr>
        </a:solidFill>
        <a:effectLst/>
      </p:bgPr>
    </p:bg>
    <p:spTree>
      <p:nvGrpSpPr>
        <p:cNvPr id="1" name=""/>
        <p:cNvGrpSpPr/>
        <p:nvPr/>
      </p:nvGrpSpPr>
      <p:grpSpPr>
        <a:xfrm>
          <a:off x="0" y="0"/>
          <a:ext cx="0" cy="0"/>
          <a:chOff x="0" y="0"/>
          <a:chExt cx="0" cy="0"/>
        </a:xfrm>
      </p:grpSpPr>
      <p:sp>
        <p:nvSpPr>
          <p:cNvPr id="6" name="TextBox 6"/>
          <p:cNvSpPr txBox="1"/>
          <p:nvPr/>
        </p:nvSpPr>
        <p:spPr>
          <a:xfrm>
            <a:off x="2133600" y="660349"/>
            <a:ext cx="14173200" cy="923330"/>
          </a:xfrm>
          <a:prstGeom prst="rect">
            <a:avLst/>
          </a:prstGeom>
        </p:spPr>
        <p:txBody>
          <a:bodyPr wrap="square" lIns="0" tIns="0" rIns="0" bIns="0"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3D</a:t>
            </a: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列印平台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(2/2)</a:t>
            </a:r>
            <a:endParaRPr kumimoji="0" lang="zh-TW" altLang="en-US" sz="6000" b="0" i="0" u="none" strike="noStrike" kern="1200" cap="none" spc="0" normalizeH="0" baseline="0" noProof="0" dirty="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4" name="矩形: 圓角 3">
            <a:extLst>
              <a:ext uri="{FF2B5EF4-FFF2-40B4-BE49-F238E27FC236}">
                <a16:creationId xmlns:a16="http://schemas.microsoft.com/office/drawing/2014/main" id="{0EDBDEFE-D78F-7B77-A16A-DC100EF27177}"/>
              </a:ext>
            </a:extLst>
          </p:cNvPr>
          <p:cNvSpPr/>
          <p:nvPr/>
        </p:nvSpPr>
        <p:spPr>
          <a:xfrm>
            <a:off x="762000" y="1856622"/>
            <a:ext cx="16764000" cy="7858878"/>
          </a:xfrm>
          <a:prstGeom prst="roundRect">
            <a:avLst>
              <a:gd name="adj" fmla="val 2881"/>
            </a:avLst>
          </a:prstGeom>
          <a:ln>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rtlCol="0" anchor="t"/>
          <a:lstStyle/>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571750" marR="0" lvl="4" indent="-742950" algn="l" defTabSz="914400" rtl="0" eaLnBrk="1" fontAlgn="auto" latinLnBrk="0" hangingPunct="1">
              <a:lnSpc>
                <a:spcPct val="150000"/>
              </a:lnSpc>
              <a:spcBef>
                <a:spcPts val="0"/>
              </a:spcBef>
              <a:spcAft>
                <a:spcPts val="0"/>
              </a:spcAft>
              <a:buClrTx/>
              <a:buSzTx/>
              <a:buFont typeface="+mj-lt"/>
              <a:buAutoNum type="arabicPeriod" startAt="2"/>
              <a:tabLst/>
              <a:defRPr/>
            </a:pPr>
            <a:r>
              <a:rPr kumimoji="0" lang="zh-TW" altLang="en-US" sz="36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rPr>
              <a:t>提高配對結果</a:t>
            </a:r>
            <a:endParaRPr kumimoji="0" lang="en-US" altLang="zh-TW" sz="3600" b="0" i="0" u="none" strike="noStrike" kern="1200" cap="none" spc="0" normalizeH="0" baseline="0" noProof="0">
              <a:ln>
                <a:noFill/>
              </a:ln>
              <a:solidFill>
                <a:srgbClr val="49659E"/>
              </a:solidFill>
              <a:effectLst/>
              <a:uLnTx/>
              <a:uFillTx/>
              <a:latin typeface="華康儷宋 Std W5" panose="02020500000000000000" pitchFamily="18" charset="-120"/>
              <a:ea typeface="華康儷宋 Std W5" panose="02020500000000000000" pitchFamily="18" charset="-120"/>
              <a:cs typeface="+mn-cs"/>
            </a:endParaRPr>
          </a:p>
          <a:p>
            <a:pPr marL="2286000" marR="0" lvl="4"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3D</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列印平台主要驅動力：設計師受</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設計規範</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影響，而供應商受</a:t>
            </a:r>
            <a:r>
              <a:rPr kumimoji="0" lang="zh-TW" altLang="en-US" sz="32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自身能力影響</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a:p>
            <a:pPr marL="1828800" marR="0" lvl="4" indent="0" algn="l"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Azar</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2020</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600" b="0" i="0" u="none" strike="noStrike" kern="1200" cap="none" spc="0" normalizeH="0" baseline="0" noProof="0">
              <a:ln>
                <a:noFill/>
              </a:ln>
              <a:solidFill>
                <a:srgbClr val="49659E"/>
              </a:solidFill>
              <a:effectLst/>
              <a:uLnTx/>
              <a:uFillTx/>
              <a:latin typeface="Calibri"/>
              <a:ea typeface="華康儷宋 Std W5" panose="02020500000000000000" pitchFamily="18" charset="-120"/>
              <a:cs typeface="+mn-cs"/>
            </a:endParaRPr>
          </a:p>
          <a:p>
            <a:pPr marL="1828800" marR="0" lvl="4" indent="0" algn="l" defTabSz="914400" rtl="0" eaLnBrk="1" fontAlgn="auto" latinLnBrk="0" hangingPunct="1">
              <a:lnSpc>
                <a:spcPct val="100000"/>
              </a:lnSpc>
              <a:spcBef>
                <a:spcPts val="0"/>
              </a:spcBef>
              <a:spcAft>
                <a:spcPts val="0"/>
              </a:spcAft>
              <a:buClrTx/>
              <a:buSzTx/>
              <a:buFontTx/>
              <a:buNone/>
              <a:tabLst/>
              <a:defRPr/>
            </a:pP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2" name="Freeform 7">
            <a:extLst>
              <a:ext uri="{FF2B5EF4-FFF2-40B4-BE49-F238E27FC236}">
                <a16:creationId xmlns:a16="http://schemas.microsoft.com/office/drawing/2014/main" id="{169595CA-BF52-01D1-A289-9453BEFB6336}"/>
              </a:ext>
            </a:extLst>
          </p:cNvPr>
          <p:cNvSpPr/>
          <p:nvPr/>
        </p:nvSpPr>
        <p:spPr>
          <a:xfrm>
            <a:off x="951118" y="190500"/>
            <a:ext cx="1289720" cy="2971800"/>
          </a:xfrm>
          <a:custGeom>
            <a:avLst/>
            <a:gdLst/>
            <a:ahLst/>
            <a:cxnLst/>
            <a:rect l="l" t="t" r="r" b="b"/>
            <a:pathLst>
              <a:path w="1601031" h="4114800">
                <a:moveTo>
                  <a:pt x="0" y="0"/>
                </a:moveTo>
                <a:lnTo>
                  <a:pt x="1601032" y="0"/>
                </a:lnTo>
                <a:lnTo>
                  <a:pt x="160103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7" name="文字方塊 6">
            <a:extLst>
              <a:ext uri="{FF2B5EF4-FFF2-40B4-BE49-F238E27FC236}">
                <a16:creationId xmlns:a16="http://schemas.microsoft.com/office/drawing/2014/main" id="{40BA7480-3206-9270-FD8B-500FE6187624}"/>
              </a:ext>
            </a:extLst>
          </p:cNvPr>
          <p:cNvSpPr txBox="1"/>
          <p:nvPr/>
        </p:nvSpPr>
        <p:spPr>
          <a:xfrm>
            <a:off x="1824578" y="5211782"/>
            <a:ext cx="7243223" cy="3970318"/>
          </a:xfrm>
          <a:prstGeom prst="rect">
            <a:avLst/>
          </a:prstGeom>
          <a:noFill/>
          <a:ln>
            <a:solidFill>
              <a:srgbClr val="49659E"/>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12446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高度設計規範</a:t>
            </a:r>
          </a:p>
          <a:p>
            <a:pPr marL="914400" marR="0" lvl="2" indent="-457200" algn="l" defTabSz="12446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須使用昂貴的複合材料，碳纖維、鈦和貴金屬。</a:t>
            </a:r>
            <a:endParaRPr kumimoji="0" lang="zh-TW" altLang="en-US" sz="2800" b="1"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endParaRPr>
          </a:p>
          <a:p>
            <a:pPr marL="914400" marR="0" lvl="2" indent="-457200" algn="l" defTabSz="16002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主要受</a:t>
            </a:r>
            <a:r>
              <a:rPr kumimoji="0" lang="zh-TW" altLang="en-US" sz="2800" b="0" i="0" u="none" strike="noStrike" kern="1200" cap="none" spc="0" normalizeH="0" baseline="0" noProof="0">
                <a:ln>
                  <a:noFill/>
                </a:ln>
                <a:solidFill>
                  <a:srgbClr val="4F81BD"/>
                </a:solidFill>
                <a:effectLs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endParaRPr kumimoji="0" lang="zh-TW" altLang="en-US" sz="2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a:p>
            <a:pPr marL="457200" marR="0" lvl="0" indent="-457200" algn="l" defTabSz="12446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Calibri"/>
                <a:ea typeface="華康儷宋 Std W5" panose="02020500000000000000" pitchFamily="18" charset="-120"/>
                <a:cs typeface="+mn-cs"/>
              </a:rPr>
              <a:t>標準設計規範</a:t>
            </a:r>
          </a:p>
          <a:p>
            <a:pPr marL="914400" marR="0" lvl="2" indent="-457200" algn="l" defTabSz="12446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常見材料，聚乳酸和丙烯腈丁二烯苯乙烯（</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Redwood</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等，</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2017</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年）。</a:t>
            </a:r>
          </a:p>
          <a:p>
            <a:pPr marL="914400" marR="0" lvl="2" indent="-457200" algn="l" defTabSz="1244600" rtl="0" eaLnBrk="1" fontAlgn="auto" latinLnBrk="0" hangingPunct="1">
              <a:lnSpc>
                <a:spcPct val="90000"/>
              </a:lnSpc>
              <a:spcBef>
                <a:spcPct val="0"/>
              </a:spcBef>
              <a:spcAft>
                <a:spcPct val="1500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主要受</a:t>
            </a:r>
            <a:r>
              <a:rPr kumimoji="0" lang="zh-TW" altLang="en-US" sz="2800" b="0" i="0" u="none" strike="noStrike" kern="1200" cap="none" spc="0" normalizeH="0" baseline="0" noProof="0">
                <a:ln>
                  <a:noFill/>
                </a:ln>
                <a:solidFill>
                  <a:srgbClr val="4F81BD"/>
                </a:solidFill>
                <a:effectLst/>
                <a:uLnTx/>
                <a:uFillTx/>
                <a:latin typeface="華康儷宋 Std W5" panose="02020500000000000000" pitchFamily="18" charset="-120"/>
                <a:ea typeface="華康儷宋 Std W5" panose="02020500000000000000" pitchFamily="18" charset="-120"/>
                <a:cs typeface="+mn-cs"/>
              </a:rPr>
              <a:t>競爭效應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的影響。</a:t>
            </a:r>
            <a:endParaRPr kumimoji="0" lang="zh-TW" altLang="en-US" sz="2800" b="0"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5" name="文字方塊 4">
            <a:extLst>
              <a:ext uri="{FF2B5EF4-FFF2-40B4-BE49-F238E27FC236}">
                <a16:creationId xmlns:a16="http://schemas.microsoft.com/office/drawing/2014/main" id="{669A576A-7243-F13A-685D-D44BAE0131D9}"/>
              </a:ext>
            </a:extLst>
          </p:cNvPr>
          <p:cNvSpPr txBox="1"/>
          <p:nvPr/>
        </p:nvSpPr>
        <p:spPr>
          <a:xfrm>
            <a:off x="9312442" y="5211782"/>
            <a:ext cx="7379580" cy="3970318"/>
          </a:xfrm>
          <a:prstGeom prst="rect">
            <a:avLst/>
          </a:prstGeom>
          <a:noFill/>
          <a:ln>
            <a:solidFill>
              <a:schemeClr val="accent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TW"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供應商能力完整</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支持各種打印類型、材料和尺寸的設計規範。</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選擇效應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驅使。</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1"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供應商能力普通</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支持常見且廣泛使用的列印。</a:t>
            </a:r>
          </a:p>
          <a:p>
            <a:pPr marL="914400" marR="0" lvl="1"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TW" altLang="en-US" sz="2800" b="0" i="0" u="none" strike="noStrike" kern="1200" cap="none" spc="0" normalizeH="0" baseline="0" noProof="0">
                <a:ln>
                  <a:noFill/>
                </a:ln>
                <a:solidFill>
                  <a:srgbClr val="EB5D5F"/>
                </a:solidFill>
                <a:effectLst/>
                <a:uLnTx/>
                <a:uFillTx/>
                <a:latin typeface="華康儷宋 Std W5" panose="02020500000000000000" pitchFamily="18" charset="-120"/>
                <a:ea typeface="華康儷宋 Std W5" panose="02020500000000000000" pitchFamily="18" charset="-120"/>
                <a:cs typeface="+mn-cs"/>
              </a:rPr>
              <a:t>競爭效應</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驅使。</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3" name="矩形: 圓角 2">
            <a:extLst>
              <a:ext uri="{FF2B5EF4-FFF2-40B4-BE49-F238E27FC236}">
                <a16:creationId xmlns:a16="http://schemas.microsoft.com/office/drawing/2014/main" id="{4E143BBD-613F-6900-503C-854AB3946812}"/>
              </a:ext>
            </a:extLst>
          </p:cNvPr>
          <p:cNvSpPr/>
          <p:nvPr/>
        </p:nvSpPr>
        <p:spPr>
          <a:xfrm>
            <a:off x="1752600" y="4856324"/>
            <a:ext cx="3467100" cy="731191"/>
          </a:xfrm>
          <a:prstGeom prst="roundRect">
            <a:avLst/>
          </a:prstGeom>
          <a:solidFill>
            <a:srgbClr val="49659E"/>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solidFill>
                  <a:prstClr val="white"/>
                </a:solidFill>
                <a:effectLst/>
                <a:uLnTx/>
                <a:uFillTx/>
                <a:latin typeface="華康儷宋 Std W5" panose="02020500000000000000" pitchFamily="18" charset="-120"/>
                <a:ea typeface="華康儷宋 Std W5" panose="02020500000000000000" pitchFamily="18" charset="-120"/>
                <a:cs typeface="+mn-cs"/>
              </a:rPr>
              <a:t>設計師</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9" name="矩形: 圓角 8">
            <a:extLst>
              <a:ext uri="{FF2B5EF4-FFF2-40B4-BE49-F238E27FC236}">
                <a16:creationId xmlns:a16="http://schemas.microsoft.com/office/drawing/2014/main" id="{43C57D79-17B0-6CFB-6EC2-0D83F87A3C02}"/>
              </a:ext>
            </a:extLst>
          </p:cNvPr>
          <p:cNvSpPr/>
          <p:nvPr/>
        </p:nvSpPr>
        <p:spPr>
          <a:xfrm>
            <a:off x="9228221" y="4869509"/>
            <a:ext cx="3467100" cy="731191"/>
          </a:xfrm>
          <a:prstGeom prst="round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供應商</a:t>
            </a:r>
          </a:p>
        </p:txBody>
      </p:sp>
      <p:grpSp>
        <p:nvGrpSpPr>
          <p:cNvPr id="10" name="群組 9">
            <a:extLst>
              <a:ext uri="{FF2B5EF4-FFF2-40B4-BE49-F238E27FC236}">
                <a16:creationId xmlns:a16="http://schemas.microsoft.com/office/drawing/2014/main" id="{6BED90C3-FA59-05E4-68B4-1A0C6293435A}"/>
              </a:ext>
            </a:extLst>
          </p:cNvPr>
          <p:cNvGrpSpPr/>
          <p:nvPr/>
        </p:nvGrpSpPr>
        <p:grpSpPr>
          <a:xfrm>
            <a:off x="2406272" y="5267216"/>
            <a:ext cx="13106841" cy="3163162"/>
            <a:chOff x="2057400" y="2427482"/>
            <a:chExt cx="3962400" cy="3163585"/>
          </a:xfrm>
        </p:grpSpPr>
        <p:grpSp>
          <p:nvGrpSpPr>
            <p:cNvPr id="24" name="群組 23">
              <a:extLst>
                <a:ext uri="{FF2B5EF4-FFF2-40B4-BE49-F238E27FC236}">
                  <a16:creationId xmlns:a16="http://schemas.microsoft.com/office/drawing/2014/main" id="{4154884C-9D2E-4131-4C9D-FB4514AFC278}"/>
                </a:ext>
              </a:extLst>
            </p:cNvPr>
            <p:cNvGrpSpPr/>
            <p:nvPr/>
          </p:nvGrpSpPr>
          <p:grpSpPr>
            <a:xfrm>
              <a:off x="2057400" y="2427482"/>
              <a:ext cx="3962400" cy="3163585"/>
              <a:chOff x="2057400" y="2427482"/>
              <a:chExt cx="3962400" cy="3163585"/>
            </a:xfrm>
          </p:grpSpPr>
          <p:grpSp>
            <p:nvGrpSpPr>
              <p:cNvPr id="26" name="群組 25">
                <a:extLst>
                  <a:ext uri="{FF2B5EF4-FFF2-40B4-BE49-F238E27FC236}">
                    <a16:creationId xmlns:a16="http://schemas.microsoft.com/office/drawing/2014/main" id="{19D38C23-CF69-8110-1713-0218713096E9}"/>
                  </a:ext>
                </a:extLst>
              </p:cNvPr>
              <p:cNvGrpSpPr/>
              <p:nvPr/>
            </p:nvGrpSpPr>
            <p:grpSpPr>
              <a:xfrm>
                <a:off x="2057400" y="3532282"/>
                <a:ext cx="3962400" cy="2058785"/>
                <a:chOff x="5818363" y="2933700"/>
                <a:chExt cx="11711648" cy="2594914"/>
              </a:xfrm>
            </p:grpSpPr>
            <p:grpSp>
              <p:nvGrpSpPr>
                <p:cNvPr id="28" name="群組 27">
                  <a:extLst>
                    <a:ext uri="{FF2B5EF4-FFF2-40B4-BE49-F238E27FC236}">
                      <a16:creationId xmlns:a16="http://schemas.microsoft.com/office/drawing/2014/main" id="{77C09E92-9991-56DB-5B3A-A763829959A2}"/>
                    </a:ext>
                  </a:extLst>
                </p:cNvPr>
                <p:cNvGrpSpPr/>
                <p:nvPr/>
              </p:nvGrpSpPr>
              <p:grpSpPr>
                <a:xfrm>
                  <a:off x="5818363" y="2933700"/>
                  <a:ext cx="11711648" cy="2594914"/>
                  <a:chOff x="7644518" y="3062754"/>
                  <a:chExt cx="6651274" cy="2594914"/>
                </a:xfrm>
              </p:grpSpPr>
              <p:grpSp>
                <p:nvGrpSpPr>
                  <p:cNvPr id="30" name="Group 3">
                    <a:extLst>
                      <a:ext uri="{FF2B5EF4-FFF2-40B4-BE49-F238E27FC236}">
                        <a16:creationId xmlns:a16="http://schemas.microsoft.com/office/drawing/2014/main" id="{7D9D0DC4-FC1B-2FCF-C058-7C1A169DD6F8}"/>
                      </a:ext>
                    </a:extLst>
                  </p:cNvPr>
                  <p:cNvGrpSpPr/>
                  <p:nvPr/>
                </p:nvGrpSpPr>
                <p:grpSpPr>
                  <a:xfrm>
                    <a:off x="7644518" y="3062754"/>
                    <a:ext cx="6651274" cy="1028337"/>
                    <a:chOff x="0" y="-31128"/>
                    <a:chExt cx="8868365" cy="1371117"/>
                  </a:xfrm>
                </p:grpSpPr>
                <p:sp>
                  <p:nvSpPr>
                    <p:cNvPr id="34" name="AutoShape 4">
                      <a:extLst>
                        <a:ext uri="{FF2B5EF4-FFF2-40B4-BE49-F238E27FC236}">
                          <a16:creationId xmlns:a16="http://schemas.microsoft.com/office/drawing/2014/main" id="{FA48627F-16BE-2238-D7FE-2F1AD2DD73B8}"/>
                        </a:ext>
                      </a:extLst>
                    </p:cNvPr>
                    <p:cNvSpPr/>
                    <p:nvPr/>
                  </p:nvSpPr>
                  <p:spPr>
                    <a:xfrm>
                      <a:off x="0" y="-31128"/>
                      <a:ext cx="8868365" cy="1371117"/>
                    </a:xfrm>
                    <a:prstGeom prst="rect">
                      <a:avLst/>
                    </a:prstGeom>
                    <a:solidFill>
                      <a:schemeClr val="accent2">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sp>
                  <p:nvSpPr>
                    <p:cNvPr id="35" name="TextBox 5">
                      <a:extLst>
                        <a:ext uri="{FF2B5EF4-FFF2-40B4-BE49-F238E27FC236}">
                          <a16:creationId xmlns:a16="http://schemas.microsoft.com/office/drawing/2014/main" id="{C0A9490F-EB8F-8274-21EF-A0C856D6958C}"/>
                        </a:ext>
                      </a:extLst>
                    </p:cNvPr>
                    <p:cNvSpPr txBox="1"/>
                    <p:nvPr/>
                  </p:nvSpPr>
                  <p:spPr>
                    <a:xfrm>
                      <a:off x="645056" y="307946"/>
                      <a:ext cx="7578253" cy="932331"/>
                    </a:xfrm>
                    <a:prstGeom prst="rect">
                      <a:avLst/>
                    </a:prstGeom>
                  </p:spPr>
                  <p:txBody>
                    <a:bodyPr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endPar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endParaRPr>
                    </a:p>
                  </p:txBody>
                </p:sp>
              </p:grpSp>
              <p:grpSp>
                <p:nvGrpSpPr>
                  <p:cNvPr id="31" name="Group 3">
                    <a:extLst>
                      <a:ext uri="{FF2B5EF4-FFF2-40B4-BE49-F238E27FC236}">
                        <a16:creationId xmlns:a16="http://schemas.microsoft.com/office/drawing/2014/main" id="{B97DBDF0-15C3-00C9-3DBF-FFB946C70CFF}"/>
                      </a:ext>
                    </a:extLst>
                  </p:cNvPr>
                  <p:cNvGrpSpPr/>
                  <p:nvPr/>
                </p:nvGrpSpPr>
                <p:grpSpPr>
                  <a:xfrm>
                    <a:off x="7644518" y="4629331"/>
                    <a:ext cx="6651274" cy="1028337"/>
                    <a:chOff x="0" y="0"/>
                    <a:chExt cx="8868365" cy="1371117"/>
                  </a:xfrm>
                </p:grpSpPr>
                <p:sp>
                  <p:nvSpPr>
                    <p:cNvPr id="32" name="AutoShape 4">
                      <a:extLst>
                        <a:ext uri="{FF2B5EF4-FFF2-40B4-BE49-F238E27FC236}">
                          <a16:creationId xmlns:a16="http://schemas.microsoft.com/office/drawing/2014/main" id="{F5FBDA1D-E933-E1EB-1909-AC5A2C10A841}"/>
                        </a:ext>
                      </a:extLst>
                    </p:cNvPr>
                    <p:cNvSpPr/>
                    <p:nvPr/>
                  </p:nvSpPr>
                  <p:spPr>
                    <a:xfrm>
                      <a:off x="0" y="0"/>
                      <a:ext cx="8868365" cy="1371117"/>
                    </a:xfrm>
                    <a:prstGeom prst="rect">
                      <a:avLst/>
                    </a:prstGeom>
                    <a:solidFill>
                      <a:schemeClr val="accent2">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33" name="TextBox 5">
                      <a:extLst>
                        <a:ext uri="{FF2B5EF4-FFF2-40B4-BE49-F238E27FC236}">
                          <a16:creationId xmlns:a16="http://schemas.microsoft.com/office/drawing/2014/main" id="{EE3945A3-689E-8FC8-A802-216F8CEB37D8}"/>
                        </a:ext>
                      </a:extLst>
                    </p:cNvPr>
                    <p:cNvSpPr txBox="1"/>
                    <p:nvPr/>
                  </p:nvSpPr>
                  <p:spPr>
                    <a:xfrm>
                      <a:off x="645056" y="307946"/>
                      <a:ext cx="7578253" cy="926496"/>
                    </a:xfrm>
                    <a:prstGeom prst="rect">
                      <a:avLst/>
                    </a:prstGeom>
                  </p:spPr>
                  <p:txBody>
                    <a:bodyPr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供應商受</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競爭效應</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的影響→</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增加</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供應商的選擇能力。</a:t>
                      </a:r>
                    </a:p>
                  </p:txBody>
                </p:sp>
              </p:grpSp>
            </p:grpSp>
            <p:sp>
              <p:nvSpPr>
                <p:cNvPr id="29" name="TextBox 5">
                  <a:extLst>
                    <a:ext uri="{FF2B5EF4-FFF2-40B4-BE49-F238E27FC236}">
                      <a16:creationId xmlns:a16="http://schemas.microsoft.com/office/drawing/2014/main" id="{0807D1D9-CFCA-1B89-7FC4-B76AF3A3FCFF}"/>
                    </a:ext>
                  </a:extLst>
                </p:cNvPr>
                <p:cNvSpPr txBox="1"/>
                <p:nvPr/>
              </p:nvSpPr>
              <p:spPr>
                <a:xfrm>
                  <a:off x="6530906" y="3097715"/>
                  <a:ext cx="10668001" cy="694963"/>
                </a:xfrm>
                <a:prstGeom prst="rect">
                  <a:avLst/>
                </a:prstGeom>
              </p:spPr>
              <p:txBody>
                <a:bodyPr wrap="square" lIns="0" tIns="0" rIns="0" bIns="0" rtlCol="0" anchor="ctr">
                  <a:spAutoFit/>
                </a:bodyPr>
                <a:lstStyle/>
                <a:p>
                  <a:pPr marL="0" marR="0" lvl="0" indent="0" algn="ctr" defTabSz="914400" rtl="0" eaLnBrk="1" fontAlgn="auto" latinLnBrk="0" hangingPunct="1">
                    <a:lnSpc>
                      <a:spcPts val="448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設計師主要受</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選擇效應</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的影響→</a:t>
                  </a:r>
                  <a:r>
                    <a:rPr kumimoji="0" lang="zh-TW" altLang="en-US" sz="3200" b="1" i="0" u="none" strike="noStrike" kern="1200" cap="none" spc="0" normalizeH="0" baseline="0" noProof="0" dirty="0">
                      <a:ln>
                        <a:noFill/>
                      </a:ln>
                      <a:solidFill>
                        <a:srgbClr val="EB5D5F"/>
                      </a:solidFill>
                      <a:effectLst/>
                      <a:uLnTx/>
                      <a:uFillTx/>
                      <a:latin typeface="Calibri"/>
                      <a:ea typeface="華康儷宋 Std W5" panose="02020500000000000000" pitchFamily="18" charset="-120"/>
                      <a:cs typeface="+mn-cs"/>
                    </a:rPr>
                    <a:t>限制</a:t>
                  </a:r>
                  <a:r>
                    <a:rPr kumimoji="0" lang="zh-TW" altLang="en-US" sz="3200" b="1" i="0" u="none" strike="noStrike" kern="1200" cap="none" spc="0" normalizeH="0" baseline="0" noProof="0" dirty="0">
                      <a:ln>
                        <a:noFill/>
                      </a:ln>
                      <a:solidFill>
                        <a:prstClr val="black"/>
                      </a:solidFill>
                      <a:effectLst/>
                      <a:uLnTx/>
                      <a:uFillTx/>
                      <a:latin typeface="Calibri"/>
                      <a:ea typeface="華康儷宋 Std W5" panose="02020500000000000000" pitchFamily="18" charset="-120"/>
                      <a:cs typeface="+mn-cs"/>
                    </a:rPr>
                    <a:t>設計師的選擇能力。</a:t>
                  </a:r>
                </a:p>
              </p:txBody>
            </p:sp>
          </p:grpSp>
          <p:sp>
            <p:nvSpPr>
              <p:cNvPr id="27" name="AutoShape 4">
                <a:extLst>
                  <a:ext uri="{FF2B5EF4-FFF2-40B4-BE49-F238E27FC236}">
                    <a16:creationId xmlns:a16="http://schemas.microsoft.com/office/drawing/2014/main" id="{19F087E7-1184-3188-C028-D17306C102B8}"/>
                  </a:ext>
                </a:extLst>
              </p:cNvPr>
              <p:cNvSpPr/>
              <p:nvPr/>
            </p:nvSpPr>
            <p:spPr>
              <a:xfrm>
                <a:off x="2057400" y="2427482"/>
                <a:ext cx="3962400" cy="815874"/>
              </a:xfrm>
              <a:prstGeom prst="rect">
                <a:avLst/>
              </a:prstGeom>
              <a:solidFill>
                <a:schemeClr val="accent1">
                  <a:lumMod val="20000"/>
                  <a:lumOff val="80000"/>
                </a:schemeClr>
              </a:solidFill>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TW" altLang="en-US" sz="1400" b="1" i="0" u="none" strike="noStrike" kern="1200" cap="none" spc="0" normalizeH="0" baseline="0" noProof="0" dirty="0">
                  <a:ln>
                    <a:noFill/>
                  </a:ln>
                  <a:solidFill>
                    <a:prstClr val="black"/>
                  </a:solidFill>
                  <a:effectLst/>
                  <a:uLnTx/>
                  <a:uFillTx/>
                  <a:latin typeface="Calibri"/>
                  <a:ea typeface="新細明體" panose="02020500000000000000" pitchFamily="18" charset="-120"/>
                  <a:cs typeface="+mn-cs"/>
                </a:endParaRPr>
              </a:p>
            </p:txBody>
          </p:sp>
        </p:grpSp>
        <p:sp>
          <p:nvSpPr>
            <p:cNvPr id="25" name="TextBox 5">
              <a:extLst>
                <a:ext uri="{FF2B5EF4-FFF2-40B4-BE49-F238E27FC236}">
                  <a16:creationId xmlns:a16="http://schemas.microsoft.com/office/drawing/2014/main" id="{434EA074-C534-8DDC-5142-ABBE9E3ECC46}"/>
                </a:ext>
              </a:extLst>
            </p:cNvPr>
            <p:cNvSpPr txBox="1"/>
            <p:nvPr/>
          </p:nvSpPr>
          <p:spPr>
            <a:xfrm>
              <a:off x="2233948" y="2523597"/>
              <a:ext cx="3609303" cy="623010"/>
            </a:xfrm>
            <a:prstGeom prst="rect">
              <a:avLst/>
            </a:prstGeom>
          </p:spPr>
          <p:txBody>
            <a:bodyPr wrap="square" lIns="0" tIns="0" rIns="0" bIns="0" rtlCol="0" anchor="ctr">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判斷市場兩側分別受何種效應驅動為主，決定選擇能力調整</a:t>
              </a:r>
              <a:endParaRPr kumimoji="0" lang="en-US" altLang="zh-TW" sz="3200" b="1" i="0" u="none" strike="noStrike" kern="1200" cap="none" spc="0" normalizeH="0" baseline="0" noProof="0" dirty="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grpSp>
    </p:spTree>
    <p:extLst>
      <p:ext uri="{BB962C8B-B14F-4D97-AF65-F5344CB8AC3E}">
        <p14:creationId xmlns:p14="http://schemas.microsoft.com/office/powerpoint/2010/main" val="35060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par>
                          <p:cTn id="13" fill="hold">
                            <p:stCondLst>
                              <p:cond delay="0"/>
                            </p:stCondLst>
                            <p:childTnLst>
                              <p:par>
                                <p:cTn id="14" presetID="10" presetClass="entr" presetSubtype="0" fill="hold"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3" grpId="0" animBg="1"/>
      <p:bldP spid="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7" name="投影片編號版面配置區 6">
            <a:extLst>
              <a:ext uri="{FF2B5EF4-FFF2-40B4-BE49-F238E27FC236}">
                <a16:creationId xmlns:a16="http://schemas.microsoft.com/office/drawing/2014/main" id="{C5A120C2-B38D-6D63-F89A-62677FDF497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8" name="TextBox 6">
            <a:extLst>
              <a:ext uri="{FF2B5EF4-FFF2-40B4-BE49-F238E27FC236}">
                <a16:creationId xmlns:a16="http://schemas.microsoft.com/office/drawing/2014/main" id="{EA2B7E78-7897-5F3C-7948-108E1F9A3CA4}"/>
              </a:ext>
            </a:extLst>
          </p:cNvPr>
          <p:cNvSpPr txBox="1"/>
          <p:nvPr/>
        </p:nvSpPr>
        <p:spPr>
          <a:xfrm>
            <a:off x="1277030" y="3606553"/>
            <a:ext cx="8836555" cy="2954655"/>
          </a:xfrm>
          <a:prstGeom prst="rect">
            <a:avLst/>
          </a:prstGeom>
        </p:spPr>
        <p:txBody>
          <a:bodyPr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600" b="0" i="0" u="none" strike="noStrike" kern="1200" cap="none" spc="0" normalizeH="0" baseline="0" noProof="0">
                <a:ln>
                  <a:noFill/>
                </a:ln>
                <a:solidFill>
                  <a:srgbClr val="FFFFFF"/>
                </a:solidFill>
                <a:effectLst/>
                <a:uLnTx/>
                <a:uFillTx/>
                <a:latin typeface="Montserrat Classic"/>
                <a:ea typeface="+mn-ea"/>
                <a:cs typeface="+mn-cs"/>
              </a:rPr>
              <a:t>07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9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結論</a:t>
            </a:r>
          </a:p>
        </p:txBody>
      </p:sp>
      <p:sp>
        <p:nvSpPr>
          <p:cNvPr id="2" name="Freeform 3">
            <a:extLst>
              <a:ext uri="{FF2B5EF4-FFF2-40B4-BE49-F238E27FC236}">
                <a16:creationId xmlns:a16="http://schemas.microsoft.com/office/drawing/2014/main" id="{2804C47D-DD39-BA1B-5D1B-AD144F60A672}"/>
              </a:ext>
            </a:extLst>
          </p:cNvPr>
          <p:cNvSpPr/>
          <p:nvPr/>
        </p:nvSpPr>
        <p:spPr>
          <a:xfrm>
            <a:off x="9829800" y="1562100"/>
            <a:ext cx="6436376" cy="7645803"/>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a:p>
        </p:txBody>
      </p:sp>
      <p:pic>
        <p:nvPicPr>
          <p:cNvPr id="6" name="Picture 4">
            <a:extLst>
              <a:ext uri="{FF2B5EF4-FFF2-40B4-BE49-F238E27FC236}">
                <a16:creationId xmlns:a16="http://schemas.microsoft.com/office/drawing/2014/main" id="{8D6C8FFA-F989-D162-D21B-D58E62674FC1}"/>
              </a:ext>
            </a:extLst>
          </p:cNvPr>
          <p:cNvPicPr>
            <a:picLocks noChangeAspect="1"/>
          </p:cNvPicPr>
          <p:nvPr/>
        </p:nvPicPr>
        <p:blipFill>
          <a:blip r:embed="rId4"/>
          <a:srcRect/>
          <a:stretch>
            <a:fillRect/>
          </a:stretch>
        </p:blipFill>
        <p:spPr>
          <a:xfrm>
            <a:off x="10030467" y="1562100"/>
            <a:ext cx="1119861" cy="1370295"/>
          </a:xfrm>
          <a:prstGeom prst="rect">
            <a:avLst/>
          </a:prstGeom>
        </p:spPr>
      </p:pic>
      <p:pic>
        <p:nvPicPr>
          <p:cNvPr id="9" name="Picture 5">
            <a:extLst>
              <a:ext uri="{FF2B5EF4-FFF2-40B4-BE49-F238E27FC236}">
                <a16:creationId xmlns:a16="http://schemas.microsoft.com/office/drawing/2014/main" id="{E4A599C0-04B1-3C2C-BD17-3937E89889D4}"/>
              </a:ext>
            </a:extLst>
          </p:cNvPr>
          <p:cNvPicPr>
            <a:picLocks noChangeAspect="1"/>
          </p:cNvPicPr>
          <p:nvPr/>
        </p:nvPicPr>
        <p:blipFill>
          <a:blip r:embed="rId4"/>
          <a:srcRect/>
          <a:stretch>
            <a:fillRect/>
          </a:stretch>
        </p:blipFill>
        <p:spPr>
          <a:xfrm rot="1181640">
            <a:off x="15053532" y="7263657"/>
            <a:ext cx="871776" cy="1066730"/>
          </a:xfrm>
          <a:prstGeom prst="rect">
            <a:avLst/>
          </a:prstGeom>
        </p:spPr>
      </p:pic>
    </p:spTree>
    <p:extLst>
      <p:ext uri="{BB962C8B-B14F-4D97-AF65-F5344CB8AC3E}">
        <p14:creationId xmlns:p14="http://schemas.microsoft.com/office/powerpoint/2010/main" val="1129522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sp>
        <p:nvSpPr>
          <p:cNvPr id="6" name="TextBox 6"/>
          <p:cNvSpPr txBox="1"/>
          <p:nvPr/>
        </p:nvSpPr>
        <p:spPr>
          <a:xfrm>
            <a:off x="3126845" y="634574"/>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(1/2)</a:t>
            </a:r>
            <a:endPar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線上配對平台的重要性和需求：</a:t>
            </a:r>
            <a:endParaRPr lang="en-US" altLang="zh-TW" sz="3200">
              <a:solidFill>
                <a:prstClr val="black"/>
              </a:solidFill>
              <a:highlight>
                <a:srgbClr val="FFFF00"/>
              </a:highlight>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隨著活動轉移到線上管道，線上配對平台成為許多行業的重要力量，需要新的市場設計方法來提高效率和成效</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選擇能力的重要性：</a:t>
            </a:r>
            <a:endParaRPr kumimoji="0" lang="en-US" altLang="zh-TW" sz="320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選擇能力是市場設計的關鍵特徵，但對於配對平台的影響研究不足</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實驗設計的優勢： </a:t>
            </a:r>
            <a:endParaRPr kumimoji="0" lang="en-US" altLang="zh-TW" sz="320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本研究採用了隨機實驗設計，避免了干擾和順序效應，提供了可靠的研究結果</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i="0" u="none" strike="noStrike" kern="1200" cap="none" spc="0" normalizeH="0" baseline="0" noProof="0">
                <a:ln>
                  <a:noFill/>
                </a:ln>
                <a:solidFill>
                  <a:schemeClr val="tx1"/>
                </a:solidFill>
                <a:effectLst/>
                <a:highlight>
                  <a:srgbClr val="FFFF00"/>
                </a:highlight>
                <a:uLnTx/>
                <a:uFillTx/>
                <a:latin typeface="華康儷宋 Std W5" panose="02020500000000000000" pitchFamily="18" charset="-120"/>
                <a:ea typeface="華康儷宋 Std W5" panose="02020500000000000000" pitchFamily="18" charset="-120"/>
              </a:rPr>
              <a:t>選擇能力對使用者行為和結果的影響： </a:t>
            </a:r>
            <a:endParaRPr kumimoji="0" lang="en-US" altLang="zh-TW" sz="3200" i="0" u="none" strike="noStrike" kern="1200" cap="none" spc="0" normalizeH="0" baseline="0" noProof="0">
              <a:ln>
                <a:noFill/>
              </a:ln>
              <a:solidFill>
                <a:schemeClr val="tx1"/>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結果顯示增加選擇能力對不同性別的使用者產生不同的影響，這包括</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參與度</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和</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rPr>
              <a:t>配對結果</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方面的變化</a:t>
            </a:r>
          </a:p>
        </p:txBody>
      </p:sp>
    </p:spTree>
    <p:extLst>
      <p:ext uri="{BB962C8B-B14F-4D97-AF65-F5344CB8AC3E}">
        <p14:creationId xmlns:p14="http://schemas.microsoft.com/office/powerpoint/2010/main" val="41960701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2" name="Freeform 3">
            <a:extLst>
              <a:ext uri="{FF2B5EF4-FFF2-40B4-BE49-F238E27FC236}">
                <a16:creationId xmlns:a16="http://schemas.microsoft.com/office/drawing/2014/main" id="{747C7B62-BE40-CABD-018E-D8A8C63D409E}"/>
              </a:ext>
            </a:extLst>
          </p:cNvPr>
          <p:cNvSpPr/>
          <p:nvPr/>
        </p:nvSpPr>
        <p:spPr>
          <a:xfrm>
            <a:off x="762000" y="430025"/>
            <a:ext cx="2180983" cy="2590800"/>
          </a:xfrm>
          <a:custGeom>
            <a:avLst/>
            <a:gdLst/>
            <a:ahLst/>
            <a:cxnLst/>
            <a:rect l="l" t="t" r="r" b="b"/>
            <a:pathLst>
              <a:path w="6436376" h="7645803">
                <a:moveTo>
                  <a:pt x="0" y="0"/>
                </a:moveTo>
                <a:lnTo>
                  <a:pt x="6436376" y="0"/>
                </a:lnTo>
                <a:lnTo>
                  <a:pt x="6436376" y="7645803"/>
                </a:lnTo>
                <a:lnTo>
                  <a:pt x="0" y="764580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3126845" y="634574"/>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 結論 </a:t>
            </a:r>
            <a:r>
              <a:rPr kumimoji="0" lang="en-US" altLang="zh-TW"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(2/2)</a:t>
            </a:r>
            <a:endParaRPr kumimoji="0" lang="zh-TW" altLang="en-US" sz="60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3" name="矩形: 圓角 2">
            <a:extLst>
              <a:ext uri="{FF2B5EF4-FFF2-40B4-BE49-F238E27FC236}">
                <a16:creationId xmlns:a16="http://schemas.microsoft.com/office/drawing/2014/main" id="{34253111-6597-4EAD-8413-F16C3F166908}"/>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實務指導： </a:t>
            </a:r>
            <a:endParaRPr kumimoji="0" lang="en-US" altLang="zh-TW"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研究提供了為不同市場情境下設計選擇能力的實務指導，包括不平衡市場的建議</a:t>
            </a: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推廣性：</a:t>
            </a:r>
            <a:endParaRPr kumimoji="0" lang="en-US" altLang="zh-TW"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研究結果具有廣泛的應用價值，可推廣至其他配對平台，填補了該領域的文獻缺口</a:t>
            </a:r>
            <a:endPar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研究局限性： </a:t>
            </a:r>
            <a:endParaRPr kumimoji="0" lang="en-US" altLang="zh-TW"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研究局限於單一國家背景和操縱選擇能力元素的綜合效應，可能需要進一步研究來解決這些問題</a:t>
            </a:r>
          </a:p>
          <a:p>
            <a:pPr marL="514350" marR="0" lvl="0" indent="-5143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zh-TW" altLang="en-US" sz="3200">
                <a:solidFill>
                  <a:prstClr val="black"/>
                </a:solidFill>
                <a:highlight>
                  <a:srgbClr val="FFFF00"/>
                </a:highlight>
                <a:latin typeface="華康儷宋 Std W5" panose="02020500000000000000" pitchFamily="18" charset="-120"/>
                <a:ea typeface="華康儷宋 Std W5" panose="02020500000000000000" pitchFamily="18" charset="-120"/>
              </a:rPr>
              <a:t>未來發展</a:t>
            </a:r>
            <a:r>
              <a:rPr kumimoji="0" lang="zh-TW" altLang="en-US" sz="3200" b="0" i="0" u="none" strike="noStrike" kern="1200" cap="none" spc="0" normalizeH="0" baseline="0" noProof="0">
                <a:ln>
                  <a:noFill/>
                </a:ln>
                <a:solidFill>
                  <a:prstClr val="black"/>
                </a:solidFill>
                <a:effectLst/>
                <a:highlight>
                  <a:srgbClr val="FFFF00"/>
                </a:highlight>
                <a:uLnTx/>
                <a:uFillTx/>
                <a:latin typeface="華康儷宋 Std W5" panose="02020500000000000000" pitchFamily="18" charset="-120"/>
                <a:ea typeface="華康儷宋 Std W5" panose="02020500000000000000" pitchFamily="18" charset="-120"/>
              </a:rPr>
              <a:t>：</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 </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endParaRPr>
          </a:p>
          <a:p>
            <a:pPr lvl="1">
              <a:lnSpc>
                <a:spcPct val="150000"/>
              </a:lnSpc>
              <a:defRPr/>
            </a:pP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rPr>
              <a:t>可以探討不同市場條件下的選擇能力效應，以及其他可能影響使用者行為的因素</a:t>
            </a:r>
          </a:p>
        </p:txBody>
      </p:sp>
    </p:spTree>
    <p:extLst>
      <p:ext uri="{BB962C8B-B14F-4D97-AF65-F5344CB8AC3E}">
        <p14:creationId xmlns:p14="http://schemas.microsoft.com/office/powerpoint/2010/main" val="24998976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85000"/>
          </a:schemeClr>
        </a:solidFill>
        <a:effectLst/>
      </p:bgPr>
    </p:bg>
    <p:spTree>
      <p:nvGrpSpPr>
        <p:cNvPr id="1" name=""/>
        <p:cNvGrpSpPr/>
        <p:nvPr/>
      </p:nvGrpSpPr>
      <p:grpSpPr>
        <a:xfrm>
          <a:off x="0" y="0"/>
          <a:ext cx="0" cy="0"/>
          <a:chOff x="0" y="0"/>
          <a:chExt cx="0" cy="0"/>
        </a:xfrm>
      </p:grpSpPr>
      <p:sp>
        <p:nvSpPr>
          <p:cNvPr id="53" name="投影片編號版面配置區 52">
            <a:extLst>
              <a:ext uri="{FF2B5EF4-FFF2-40B4-BE49-F238E27FC236}">
                <a16:creationId xmlns:a16="http://schemas.microsoft.com/office/drawing/2014/main" id="{6474844B-7824-7E41-7152-476DE52E15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2" name="TextBox 7">
            <a:extLst>
              <a:ext uri="{FF2B5EF4-FFF2-40B4-BE49-F238E27FC236}">
                <a16:creationId xmlns:a16="http://schemas.microsoft.com/office/drawing/2014/main" id="{5B6BED95-D278-8FE3-A9FF-AC633FFCD012}"/>
              </a:ext>
            </a:extLst>
          </p:cNvPr>
          <p:cNvSpPr txBox="1"/>
          <p:nvPr/>
        </p:nvSpPr>
        <p:spPr>
          <a:xfrm>
            <a:off x="3703615" y="1257300"/>
            <a:ext cx="10880769" cy="3077766"/>
          </a:xfrm>
          <a:prstGeom prst="rect">
            <a:avLst/>
          </a:prstGeom>
        </p:spPr>
        <p:txBody>
          <a:bodyPr wrap="square" lIns="0" tIns="0" rIns="0" bIns="0" rtlCol="0" anchor="t">
            <a:spAutoFit/>
          </a:bodyPr>
          <a:lstStyle/>
          <a:p>
            <a:pPr marL="0" lvl="0" indent="0" algn="ctr"/>
            <a:r>
              <a:rPr lang="zh-TW" altLang="en-US" sz="20000">
                <a:solidFill>
                  <a:schemeClr val="bg1"/>
                </a:solidFill>
                <a:latin typeface="華康儷宋 Std W5" panose="02020500000000000000" pitchFamily="18" charset="-120"/>
                <a:ea typeface="華康儷宋 Std W5" panose="02020500000000000000" pitchFamily="18" charset="-120"/>
              </a:rPr>
              <a:t>謝謝聆聽</a:t>
            </a:r>
            <a:endParaRPr lang="en-US" altLang="zh-TW" sz="20000">
              <a:solidFill>
                <a:schemeClr val="bg1"/>
              </a:solidFill>
              <a:latin typeface="華康儷宋 Std W5" panose="02020500000000000000" pitchFamily="18" charset="-120"/>
              <a:ea typeface="華康儷宋 Std W5" panose="02020500000000000000" pitchFamily="18" charset="-120"/>
            </a:endParaRPr>
          </a:p>
        </p:txBody>
      </p:sp>
      <p:sp>
        <p:nvSpPr>
          <p:cNvPr id="3" name="Freeform 2">
            <a:extLst>
              <a:ext uri="{FF2B5EF4-FFF2-40B4-BE49-F238E27FC236}">
                <a16:creationId xmlns:a16="http://schemas.microsoft.com/office/drawing/2014/main" id="{FDB31888-F17C-013A-6EE2-0EFEAD4BA3DC}"/>
              </a:ext>
            </a:extLst>
          </p:cNvPr>
          <p:cNvSpPr/>
          <p:nvPr/>
        </p:nvSpPr>
        <p:spPr>
          <a:xfrm>
            <a:off x="5652936" y="5143500"/>
            <a:ext cx="6982126" cy="6169660"/>
          </a:xfrm>
          <a:custGeom>
            <a:avLst/>
            <a:gdLst/>
            <a:ahLst/>
            <a:cxnLst/>
            <a:rect l="l" t="t" r="r" b="b"/>
            <a:pathLst>
              <a:path w="6982126" h="6169660">
                <a:moveTo>
                  <a:pt x="0" y="0"/>
                </a:moveTo>
                <a:lnTo>
                  <a:pt x="6982126" y="0"/>
                </a:lnTo>
                <a:lnTo>
                  <a:pt x="6982126" y="6169660"/>
                </a:lnTo>
                <a:lnTo>
                  <a:pt x="0" y="616966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a:p>
        </p:txBody>
      </p:sp>
      <p:pic>
        <p:nvPicPr>
          <p:cNvPr id="5" name="Picture 3">
            <a:extLst>
              <a:ext uri="{FF2B5EF4-FFF2-40B4-BE49-F238E27FC236}">
                <a16:creationId xmlns:a16="http://schemas.microsoft.com/office/drawing/2014/main" id="{2669776C-D49F-85F6-E1D6-8BFE7E9F7286}"/>
              </a:ext>
            </a:extLst>
          </p:cNvPr>
          <p:cNvPicPr>
            <a:picLocks noChangeAspect="1"/>
          </p:cNvPicPr>
          <p:nvPr/>
        </p:nvPicPr>
        <p:blipFill>
          <a:blip r:embed="rId5"/>
          <a:srcRect/>
          <a:stretch>
            <a:fillRect/>
          </a:stretch>
        </p:blipFill>
        <p:spPr>
          <a:xfrm>
            <a:off x="8227702" y="4533623"/>
            <a:ext cx="1219753" cy="1219753"/>
          </a:xfrm>
          <a:prstGeom prst="rect">
            <a:avLst/>
          </a:prstGeom>
        </p:spPr>
      </p:pic>
      <p:pic>
        <p:nvPicPr>
          <p:cNvPr id="6" name="Picture 3">
            <a:extLst>
              <a:ext uri="{FF2B5EF4-FFF2-40B4-BE49-F238E27FC236}">
                <a16:creationId xmlns:a16="http://schemas.microsoft.com/office/drawing/2014/main" id="{9F29704A-95F5-5AF5-7070-05F1321C2CEB}"/>
              </a:ext>
            </a:extLst>
          </p:cNvPr>
          <p:cNvPicPr>
            <a:picLocks noChangeAspect="1"/>
          </p:cNvPicPr>
          <p:nvPr/>
        </p:nvPicPr>
        <p:blipFill>
          <a:blip r:embed="rId5"/>
          <a:srcRect/>
          <a:stretch>
            <a:fillRect/>
          </a:stretch>
        </p:blipFill>
        <p:spPr>
          <a:xfrm>
            <a:off x="1143000" y="1943100"/>
            <a:ext cx="1219753" cy="1219753"/>
          </a:xfrm>
          <a:prstGeom prst="rect">
            <a:avLst/>
          </a:prstGeom>
        </p:spPr>
      </p:pic>
      <p:pic>
        <p:nvPicPr>
          <p:cNvPr id="7" name="Picture 3">
            <a:extLst>
              <a:ext uri="{FF2B5EF4-FFF2-40B4-BE49-F238E27FC236}">
                <a16:creationId xmlns:a16="http://schemas.microsoft.com/office/drawing/2014/main" id="{50E0A82E-DF70-3C0B-58C4-86E5E68EACBB}"/>
              </a:ext>
            </a:extLst>
          </p:cNvPr>
          <p:cNvPicPr>
            <a:picLocks noChangeAspect="1"/>
          </p:cNvPicPr>
          <p:nvPr/>
        </p:nvPicPr>
        <p:blipFill>
          <a:blip r:embed="rId5"/>
          <a:srcRect/>
          <a:stretch>
            <a:fillRect/>
          </a:stretch>
        </p:blipFill>
        <p:spPr>
          <a:xfrm>
            <a:off x="15772847" y="2476500"/>
            <a:ext cx="1219753" cy="1219753"/>
          </a:xfrm>
          <a:prstGeom prst="rect">
            <a:avLst/>
          </a:prstGeom>
        </p:spPr>
      </p:pic>
      <p:pic>
        <p:nvPicPr>
          <p:cNvPr id="8" name="Picture 3">
            <a:extLst>
              <a:ext uri="{FF2B5EF4-FFF2-40B4-BE49-F238E27FC236}">
                <a16:creationId xmlns:a16="http://schemas.microsoft.com/office/drawing/2014/main" id="{F1FD9E96-D1F0-D928-A0AF-61E9371321D5}"/>
              </a:ext>
            </a:extLst>
          </p:cNvPr>
          <p:cNvPicPr>
            <a:picLocks noChangeAspect="1"/>
          </p:cNvPicPr>
          <p:nvPr/>
        </p:nvPicPr>
        <p:blipFill>
          <a:blip r:embed="rId5"/>
          <a:srcRect/>
          <a:stretch>
            <a:fillRect/>
          </a:stretch>
        </p:blipFill>
        <p:spPr>
          <a:xfrm>
            <a:off x="15847702" y="7353300"/>
            <a:ext cx="1219753" cy="1219753"/>
          </a:xfrm>
          <a:prstGeom prst="rect">
            <a:avLst/>
          </a:prstGeom>
        </p:spPr>
      </p:pic>
      <p:pic>
        <p:nvPicPr>
          <p:cNvPr id="9" name="Picture 3">
            <a:extLst>
              <a:ext uri="{FF2B5EF4-FFF2-40B4-BE49-F238E27FC236}">
                <a16:creationId xmlns:a16="http://schemas.microsoft.com/office/drawing/2014/main" id="{C92A3A88-2095-D196-494F-2DCB19BE0E45}"/>
              </a:ext>
            </a:extLst>
          </p:cNvPr>
          <p:cNvPicPr>
            <a:picLocks noChangeAspect="1"/>
          </p:cNvPicPr>
          <p:nvPr/>
        </p:nvPicPr>
        <p:blipFill>
          <a:blip r:embed="rId5"/>
          <a:srcRect/>
          <a:stretch>
            <a:fillRect/>
          </a:stretch>
        </p:blipFill>
        <p:spPr>
          <a:xfrm>
            <a:off x="2191587" y="6743423"/>
            <a:ext cx="1219753" cy="1219753"/>
          </a:xfrm>
          <a:prstGeom prst="rect">
            <a:avLst/>
          </a:prstGeom>
        </p:spPr>
      </p:pic>
    </p:spTree>
    <p:extLst>
      <p:ext uri="{BB962C8B-B14F-4D97-AF65-F5344CB8AC3E}">
        <p14:creationId xmlns:p14="http://schemas.microsoft.com/office/powerpoint/2010/main" val="3719466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3632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選擇能力（</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Choice Capacity</a:t>
            </a: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指使用者可以查看和選擇的另一方使用者的數量</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lang="zh-TW" altLang="en-US" sz="3200">
                <a:solidFill>
                  <a:prstClr val="black"/>
                </a:solidFill>
                <a:latin typeface="華康儷宋 Std W5" panose="02020500000000000000" pitchFamily="18" charset="-120"/>
                <a:ea typeface="華康儷宋 Std W5" panose="02020500000000000000" pitchFamily="18" charset="-120"/>
              </a:rPr>
              <a:t>不同的線上配對平台在選擇能力設計上存在顯著的差異</a:t>
            </a:r>
            <a:endParaRPr lang="en-US" altLang="zh-TW" sz="3200">
              <a:solidFill>
                <a:prstClr val="black"/>
              </a:solidFill>
              <a:latin typeface="華康儷宋 Std W5" panose="02020500000000000000" pitchFamily="18" charset="-120"/>
              <a:ea typeface="華康儷宋 Std W5" panose="02020500000000000000" pitchFamily="18" charset="-120"/>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高選擇能力</a:t>
            </a:r>
            <a:r>
              <a:rPr lang="zh-TW" altLang="en-US" sz="280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允許使用者從大型池中選擇許多候選人</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多樣</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914400" lvl="1" indent="-457200">
              <a:lnSpc>
                <a:spcPct val="150000"/>
              </a:lnSpc>
              <a:buFont typeface="Arial" panose="020B0604020202020204" pitchFamily="34" charset="0"/>
              <a:buChar char="•"/>
              <a:defRPr/>
            </a:pP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低選擇能力</a:t>
            </a:r>
            <a:r>
              <a:rPr lang="zh-TW" altLang="en-US" sz="2800">
                <a:solidFill>
                  <a:srgbClr val="FF0000"/>
                </a:solidFill>
                <a:latin typeface="華康儷宋 Std W5" panose="02020500000000000000" pitchFamily="18" charset="-120"/>
                <a:ea typeface="華康儷宋 Std W5" panose="02020500000000000000" pitchFamily="18" charset="-120"/>
              </a:rPr>
              <a:t>：</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使用者的選擇受到限制，只能從少數候選人中進行選擇</a:t>
            </a:r>
            <a:r>
              <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a:t>
            </a:r>
            <a:r>
              <a:rPr kumimoji="0" lang="zh-TW" altLang="en-US" sz="28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有限</a:t>
            </a:r>
            <a:r>
              <a:rPr kumimoji="0" lang="zh-TW" altLang="en-US"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的選擇環境</a:t>
            </a:r>
            <a:endParaRPr kumimoji="0" lang="en-US" altLang="zh-TW" sz="2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既有的研究：依賴</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分析方法</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來顯示選擇能力對使用者的影響</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457200" indent="-457200">
              <a:lnSpc>
                <a:spcPct val="150000"/>
              </a:lnSpc>
              <a:buFont typeface="Arial" panose="020B0604020202020204" pitchFamily="34" charset="0"/>
              <a:buChar char="•"/>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缺乏如何設計選擇能力以提高參與度和配對結果的經驗證據和實踐指導</a:t>
            </a:r>
          </a:p>
          <a:p>
            <a:pPr marL="457200" indent="-457200">
              <a:lnSpc>
                <a:spcPct val="150000"/>
              </a:lnSpc>
              <a:buFont typeface="Arial" panose="020B0604020202020204" pitchFamily="34" charset="0"/>
              <a:buChar char="•"/>
              <a:defRPr/>
            </a:pP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4" name="語音泡泡: 圓角矩形 3">
            <a:extLst>
              <a:ext uri="{FF2B5EF4-FFF2-40B4-BE49-F238E27FC236}">
                <a16:creationId xmlns:a16="http://schemas.microsoft.com/office/drawing/2014/main" id="{7A71090E-A96C-C4AF-5B94-702CE716A120}"/>
              </a:ext>
            </a:extLst>
          </p:cNvPr>
          <p:cNvSpPr/>
          <p:nvPr/>
        </p:nvSpPr>
        <p:spPr>
          <a:xfrm>
            <a:off x="2895600" y="6784503"/>
            <a:ext cx="11125200" cy="1483197"/>
          </a:xfrm>
          <a:prstGeom prst="wedgeRoundRectCallout">
            <a:avLst>
              <a:gd name="adj1" fmla="val 62818"/>
              <a:gd name="adj2" fmla="val 49552"/>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r>
              <a:rPr lang="zh-TW" altLang="en-US" sz="3600">
                <a:solidFill>
                  <a:schemeClr val="bg1"/>
                </a:solidFill>
                <a:latin typeface="華康儷宋 Std W5" panose="02020500000000000000" pitchFamily="18" charset="-120"/>
                <a:ea typeface="華康儷宋 Std W5" panose="02020500000000000000" pitchFamily="18" charset="-120"/>
              </a:rPr>
              <a:t>通過隨機現場實驗來實證檢驗不同選擇能力的影響</a:t>
            </a:r>
          </a:p>
        </p:txBody>
      </p:sp>
      <p:sp>
        <p:nvSpPr>
          <p:cNvPr id="5" name="Freeform 2">
            <a:extLst>
              <a:ext uri="{FF2B5EF4-FFF2-40B4-BE49-F238E27FC236}">
                <a16:creationId xmlns:a16="http://schemas.microsoft.com/office/drawing/2014/main" id="{244F409D-2F07-D717-8813-400664801E2A}"/>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38854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 </a:t>
            </a:r>
            <a:r>
              <a:rPr lang="en-US" altLang="zh-TW" sz="6000">
                <a:solidFill>
                  <a:srgbClr val="FFFFFF"/>
                </a:solidFill>
                <a:latin typeface="華康儷宋 Std W5" panose="02020500000000000000" pitchFamily="18" charset="-120"/>
                <a:ea typeface="華康儷宋 Std W5" panose="02020500000000000000" pitchFamily="18" charset="-120"/>
              </a:rPr>
              <a:t>(1/2)</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根據使用者在不同選擇能力下選擇候選人的方式，提出了</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四種選擇能力</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如何影響平台上的參與度和配對結果的機制（</a:t>
            </a:r>
            <a:r>
              <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mechanisms</a:t>
            </a:r>
            <a:r>
              <a:rPr kumimoji="0" lang="zh-TW" altLang="en-US"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2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endParaRPr kumimoji="0" lang="en-US" altLang="zh-TW"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正向的「同邊效應」</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Same-Side Effects</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同一邊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的使用者會覺得平台的價值增加或減少</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2"/>
              <a:defRPr/>
            </a:pPr>
            <a:r>
              <a:rPr kumimoji="0" lang="zh-TW" altLang="en-US" sz="36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負向的「跨邊效應」</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Cross-Side Effects</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平台某一邊的人數增加，</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另一邊</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的使用者會覺得平台的價值增加或減少</a:t>
            </a:r>
            <a:endParaRPr lang="en-US" altLang="zh-TW" sz="32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p:txBody>
      </p:sp>
      <p:sp>
        <p:nvSpPr>
          <p:cNvPr id="12" name="矩形 11">
            <a:extLst>
              <a:ext uri="{FF2B5EF4-FFF2-40B4-BE49-F238E27FC236}">
                <a16:creationId xmlns:a16="http://schemas.microsoft.com/office/drawing/2014/main" id="{96E82964-D55F-B116-A5DB-0A8C73AE9CF8}"/>
              </a:ext>
            </a:extLst>
          </p:cNvPr>
          <p:cNvSpPr/>
          <p:nvPr/>
        </p:nvSpPr>
        <p:spPr>
          <a:xfrm>
            <a:off x="1350901" y="4041092"/>
            <a:ext cx="990600" cy="38862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2EC8D373-3825-C28B-CC7D-B9CC12359860}"/>
              </a:ext>
            </a:extLst>
          </p:cNvPr>
          <p:cNvSpPr txBox="1"/>
          <p:nvPr/>
        </p:nvSpPr>
        <p:spPr>
          <a:xfrm>
            <a:off x="1482441" y="4193492"/>
            <a:ext cx="565807" cy="3477875"/>
          </a:xfrm>
          <a:prstGeom prst="rect">
            <a:avLst/>
          </a:prstGeom>
          <a:noFill/>
        </p:spPr>
        <p:txBody>
          <a:bodyPr wrap="square" rtlCol="0">
            <a:spAutoFit/>
          </a:bodyPr>
          <a:lstStyle/>
          <a:p>
            <a:r>
              <a:rPr lang="zh-TW" altLang="en-US" sz="4400">
                <a:solidFill>
                  <a:srgbClr val="FF0000"/>
                </a:solidFill>
                <a:latin typeface="華康儷宋 Std W5" panose="02020500000000000000" pitchFamily="18" charset="-120"/>
                <a:ea typeface="華康儷宋 Std W5" panose="02020500000000000000" pitchFamily="18" charset="-120"/>
              </a:rPr>
              <a:t>影響</a:t>
            </a:r>
            <a:endParaRPr lang="en-US" altLang="zh-TW" sz="4400">
              <a:solidFill>
                <a:srgbClr val="FF0000"/>
              </a:solidFill>
              <a:latin typeface="華康儷宋 Std W5" panose="02020500000000000000" pitchFamily="18" charset="-120"/>
              <a:ea typeface="華康儷宋 Std W5" panose="02020500000000000000" pitchFamily="18" charset="-120"/>
            </a:endParaRPr>
          </a:p>
          <a:p>
            <a:r>
              <a:rPr lang="zh-TW" altLang="en-US" sz="4400">
                <a:solidFill>
                  <a:srgbClr val="FF0000"/>
                </a:solidFill>
                <a:latin typeface="華康儷宋 Std W5" panose="02020500000000000000" pitchFamily="18" charset="-120"/>
                <a:ea typeface="華康儷宋 Std W5" panose="02020500000000000000" pitchFamily="18" charset="-120"/>
              </a:rPr>
              <a:t>參與度</a:t>
            </a:r>
          </a:p>
        </p:txBody>
      </p:sp>
      <p:sp>
        <p:nvSpPr>
          <p:cNvPr id="16" name="語音泡泡: 圓角矩形 15">
            <a:extLst>
              <a:ext uri="{FF2B5EF4-FFF2-40B4-BE49-F238E27FC236}">
                <a16:creationId xmlns:a16="http://schemas.microsoft.com/office/drawing/2014/main" id="{28908523-939D-B38E-7B5B-18C4FA25736C}"/>
              </a:ext>
            </a:extLst>
          </p:cNvPr>
          <p:cNvSpPr/>
          <p:nvPr/>
        </p:nvSpPr>
        <p:spPr>
          <a:xfrm>
            <a:off x="3200400" y="7661341"/>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defRPr/>
            </a:pPr>
            <a:endParaRPr lang="en-US" altLang="zh-TW" sz="2800">
              <a:solidFill>
                <a:schemeClr val="bg1"/>
              </a:solidFill>
              <a:latin typeface="華康儷宋 Std W5" panose="02020500000000000000" pitchFamily="18" charset="-120"/>
              <a:ea typeface="華康儷宋 Std W5" panose="02020500000000000000" pitchFamily="18" charset="-120"/>
            </a:endParaRPr>
          </a:p>
        </p:txBody>
      </p:sp>
      <p:sp>
        <p:nvSpPr>
          <p:cNvPr id="11" name="文字方塊 10">
            <a:extLst>
              <a:ext uri="{FF2B5EF4-FFF2-40B4-BE49-F238E27FC236}">
                <a16:creationId xmlns:a16="http://schemas.microsoft.com/office/drawing/2014/main" id="{37173C44-BB89-0F10-4669-3D96D7DE988F}"/>
              </a:ext>
            </a:extLst>
          </p:cNvPr>
          <p:cNvSpPr txBox="1"/>
          <p:nvPr/>
        </p:nvSpPr>
        <p:spPr>
          <a:xfrm>
            <a:off x="5105400" y="7998567"/>
            <a:ext cx="9144000" cy="707886"/>
          </a:xfrm>
          <a:prstGeom prst="rect">
            <a:avLst/>
          </a:prstGeom>
          <a:noFill/>
        </p:spPr>
        <p:txBody>
          <a:bodyPr wrap="square">
            <a:spAutoFit/>
          </a:bodyPr>
          <a:lstStyle/>
          <a:p>
            <a:r>
              <a:rPr lang="en-US" altLang="zh-TW" sz="4000">
                <a:solidFill>
                  <a:schemeClr val="bg1"/>
                </a:solidFill>
                <a:latin typeface="華康儷宋 Std W5" panose="02020500000000000000" pitchFamily="18" charset="-120"/>
                <a:ea typeface="華康儷宋 Std W5" panose="02020500000000000000" pitchFamily="18" charset="-120"/>
              </a:rPr>
              <a:t>『</a:t>
            </a:r>
            <a:r>
              <a:rPr lang="zh-TW" altLang="en-US" sz="4000">
                <a:solidFill>
                  <a:schemeClr val="bg1"/>
                </a:solidFill>
                <a:latin typeface="華康儷宋 Std W5" panose="02020500000000000000" pitchFamily="18" charset="-120"/>
                <a:ea typeface="華康儷宋 Std W5" panose="02020500000000000000" pitchFamily="18" charset="-120"/>
              </a:rPr>
              <a:t>配對前後使用者的行為變化</a:t>
            </a:r>
            <a:r>
              <a:rPr lang="en-US" altLang="zh-TW" sz="4000">
                <a:solidFill>
                  <a:schemeClr val="bg1"/>
                </a:solidFill>
                <a:latin typeface="華康儷宋 Std W5" panose="02020500000000000000" pitchFamily="18" charset="-120"/>
                <a:ea typeface="華康儷宋 Std W5" panose="02020500000000000000" pitchFamily="18" charset="-120"/>
              </a:rPr>
              <a:t>』</a:t>
            </a:r>
            <a:endParaRPr lang="zh-TW" altLang="en-US" sz="4000">
              <a:solidFill>
                <a:schemeClr val="bg1"/>
              </a:solidFill>
              <a:latin typeface="華康儷宋 Std W5" panose="02020500000000000000" pitchFamily="18" charset="-120"/>
              <a:ea typeface="華康儷宋 Std W5" panose="02020500000000000000" pitchFamily="18" charset="-120"/>
            </a:endParaRPr>
          </a:p>
        </p:txBody>
      </p:sp>
      <p:sp>
        <p:nvSpPr>
          <p:cNvPr id="17" name="Freeform 2">
            <a:extLst>
              <a:ext uri="{FF2B5EF4-FFF2-40B4-BE49-F238E27FC236}">
                <a16:creationId xmlns:a16="http://schemas.microsoft.com/office/drawing/2014/main" id="{C47E22B5-425D-E036-2F39-29E7FDE10910}"/>
              </a:ext>
            </a:extLst>
          </p:cNvPr>
          <p:cNvSpPr/>
          <p:nvPr/>
        </p:nvSpPr>
        <p:spPr>
          <a:xfrm>
            <a:off x="15654434" y="7886700"/>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Tree>
    <p:extLst>
      <p:ext uri="{BB962C8B-B14F-4D97-AF65-F5344CB8AC3E}">
        <p14:creationId xmlns:p14="http://schemas.microsoft.com/office/powerpoint/2010/main" val="3797715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10515600" cy="974882"/>
          </a:xfrm>
          <a:prstGeom prst="rect">
            <a:avLst/>
          </a:prstGeom>
        </p:spPr>
        <p:txBody>
          <a:bodyPr wrap="square"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kumimoji="0" lang="zh-TW" altLang="en-US"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研究目的 </a:t>
            </a:r>
            <a:r>
              <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rPr>
              <a:t>(2/2</a:t>
            </a:r>
            <a:r>
              <a:rPr lang="en-US" altLang="zh-TW" sz="6000">
                <a:solidFill>
                  <a:srgbClr val="FFFFFF"/>
                </a:solidFill>
                <a:latin typeface="華康儷宋 Std W5" panose="02020500000000000000" pitchFamily="18" charset="-120"/>
                <a:ea typeface="華康儷宋 Std W5" panose="02020500000000000000" pitchFamily="18" charset="-120"/>
              </a:rPr>
              <a:t>)</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1371600" marR="0" lvl="3" indent="0" algn="l" defTabSz="914400" rtl="0" eaLnBrk="1" fontAlgn="auto" latinLnBrk="0" hangingPunct="1">
              <a:lnSpc>
                <a:spcPct val="150000"/>
              </a:lnSpc>
              <a:spcBef>
                <a:spcPts val="0"/>
              </a:spcBef>
              <a:spcAft>
                <a:spcPts val="0"/>
              </a:spcAft>
              <a:buClrTx/>
              <a:buSzTx/>
              <a:buFontTx/>
              <a:buNone/>
              <a:tabLst/>
              <a:defRPr/>
            </a:pPr>
            <a:endParaRPr lang="en-US" altLang="zh-TW" sz="800">
              <a:solidFill>
                <a:prstClr val="black"/>
              </a:solidFill>
              <a:latin typeface="華康儷宋 Std W5" panose="02020500000000000000" pitchFamily="18" charset="-120"/>
              <a:ea typeface="華康儷宋 Std W5" panose="02020500000000000000" pitchFamily="18" charset="-120"/>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1371600" marR="0" lvl="3" indent="0" algn="l" defTabSz="914400" rtl="0" eaLnBrk="1" fontAlgn="auto" latinLnBrk="0" hangingPunct="1">
              <a:lnSpc>
                <a:spcPct val="150000"/>
              </a:lnSpc>
              <a:spcBef>
                <a:spcPts val="0"/>
              </a:spcBef>
              <a:spcAft>
                <a:spcPts val="0"/>
              </a:spcAft>
              <a:buClrTx/>
              <a:buSzTx/>
              <a:buFontTx/>
              <a:buNone/>
              <a:tabLst/>
              <a:defRPr/>
            </a:pPr>
            <a:endParaRPr kumimoji="0" lang="en-US" altLang="zh-TW" sz="8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endParaRPr>
          </a:p>
          <a:p>
            <a:pPr marL="2343150" lvl="4" indent="-514350">
              <a:lnSpc>
                <a:spcPct val="150000"/>
              </a:lnSpc>
              <a:buFont typeface="+mj-lt"/>
              <a:buAutoNum type="arabicPeriod" startAt="3"/>
              <a:defRPr/>
            </a:pPr>
            <a:r>
              <a:rPr kumimoji="0" lang="zh-TW" altLang="en-US" sz="36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選擇效應 </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Choice Effect</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隨著選擇能力增加，使用者變得更挑剔，轉</a:t>
            </a:r>
            <a:r>
              <a:rPr lang="zh-TW" altLang="en-US" sz="3200">
                <a:solidFill>
                  <a:prstClr val="black"/>
                </a:solidFill>
                <a:latin typeface="華康儷宋 Std W5" panose="02020500000000000000" pitchFamily="18" charset="-120"/>
                <a:ea typeface="華康儷宋 Std W5" panose="02020500000000000000" pitchFamily="18" charset="-120"/>
              </a:rPr>
              <a:t>換</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率可能降低</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marL="2343150" lvl="4" indent="-514350">
              <a:lnSpc>
                <a:spcPct val="150000"/>
              </a:lnSpc>
              <a:buFont typeface="+mj-lt"/>
              <a:buAutoNum type="arabicPeriod" startAt="4"/>
              <a:defRPr/>
            </a:pPr>
            <a:r>
              <a:rPr kumimoji="0" lang="zh-TW" altLang="en-US" sz="3600" b="0" i="0" u="none" strike="noStrike" kern="1200" cap="none" spc="0" normalizeH="0" baseline="0" noProof="0">
                <a:ln>
                  <a:noFill/>
                </a:ln>
                <a:solidFill>
                  <a:srgbClr val="0070C0"/>
                </a:solidFill>
                <a:effectLst/>
                <a:uLnTx/>
                <a:uFillTx/>
                <a:latin typeface="華康儷宋 Std W5" panose="02020500000000000000" pitchFamily="18" charset="-120"/>
                <a:ea typeface="華康儷宋 Std W5" panose="02020500000000000000" pitchFamily="18" charset="-120"/>
                <a:cs typeface="+mn-cs"/>
              </a:rPr>
              <a:t>競爭效應 </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r>
              <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Competition Effect</a:t>
            </a:r>
            <a:r>
              <a:rPr kumimoji="0" lang="zh-TW" altLang="en-US"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a:t>
            </a:r>
            <a:endParaRPr kumimoji="0" lang="en-US" altLang="zh-TW" sz="36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a:p>
            <a:pPr lvl="4">
              <a:lnSpc>
                <a:spcPct val="150000"/>
              </a:lnSpc>
              <a:defRPr/>
            </a:pP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sym typeface="Wingdings" panose="05000000000000000000" pitchFamily="2" charset="2"/>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使用者變得不那麼挑剔，配對結果可能增加</a:t>
            </a:r>
            <a:endPar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endParaRPr>
          </a:p>
        </p:txBody>
      </p:sp>
      <p:sp>
        <p:nvSpPr>
          <p:cNvPr id="3" name="矩形 2">
            <a:extLst>
              <a:ext uri="{FF2B5EF4-FFF2-40B4-BE49-F238E27FC236}">
                <a16:creationId xmlns:a16="http://schemas.microsoft.com/office/drawing/2014/main" id="{BE983931-EE4C-C30A-738F-2BA198A65C92}"/>
              </a:ext>
            </a:extLst>
          </p:cNvPr>
          <p:cNvSpPr/>
          <p:nvPr/>
        </p:nvSpPr>
        <p:spPr>
          <a:xfrm>
            <a:off x="1350901" y="2247900"/>
            <a:ext cx="990600" cy="438928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zh-TW" altLang="en-US"/>
          </a:p>
        </p:txBody>
      </p:sp>
      <p:sp>
        <p:nvSpPr>
          <p:cNvPr id="7" name="文字方塊 6">
            <a:extLst>
              <a:ext uri="{FF2B5EF4-FFF2-40B4-BE49-F238E27FC236}">
                <a16:creationId xmlns:a16="http://schemas.microsoft.com/office/drawing/2014/main" id="{BDE617C9-32FE-BA77-8994-B3CE7E067492}"/>
              </a:ext>
            </a:extLst>
          </p:cNvPr>
          <p:cNvSpPr txBox="1"/>
          <p:nvPr/>
        </p:nvSpPr>
        <p:spPr>
          <a:xfrm>
            <a:off x="1511290" y="2365051"/>
            <a:ext cx="830212" cy="415498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影響</a:t>
            </a:r>
            <a:endParaRPr kumimoji="0" lang="en-US" altLang="zh-TW"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zh-TW" altLang="en-US" sz="4400" b="0" i="0" u="none" strike="noStrike" kern="1200" cap="none" spc="0" normalizeH="0" baseline="0" noProof="0">
                <a:ln>
                  <a:noFill/>
                </a:ln>
                <a:solidFill>
                  <a:srgbClr val="002060"/>
                </a:solidFill>
                <a:effectLst/>
                <a:uLnTx/>
                <a:uFillTx/>
                <a:latin typeface="華康儷宋 Std W5" panose="02020500000000000000" pitchFamily="18" charset="-120"/>
                <a:ea typeface="華康儷宋 Std W5" panose="02020500000000000000" pitchFamily="18" charset="-120"/>
                <a:cs typeface="+mn-cs"/>
              </a:rPr>
              <a:t>配對結果</a:t>
            </a:r>
          </a:p>
        </p:txBody>
      </p:sp>
      <p:sp>
        <p:nvSpPr>
          <p:cNvPr id="5" name="語音泡泡: 圓角矩形 4">
            <a:extLst>
              <a:ext uri="{FF2B5EF4-FFF2-40B4-BE49-F238E27FC236}">
                <a16:creationId xmlns:a16="http://schemas.microsoft.com/office/drawing/2014/main" id="{B2FA9698-4F34-333E-B126-31FEAF2C065C}"/>
              </a:ext>
            </a:extLst>
          </p:cNvPr>
          <p:cNvSpPr/>
          <p:nvPr/>
        </p:nvSpPr>
        <p:spPr>
          <a:xfrm>
            <a:off x="2938423" y="5946017"/>
            <a:ext cx="11430000" cy="1382338"/>
          </a:xfrm>
          <a:prstGeom prst="wedgeRoundRectCallout">
            <a:avLst>
              <a:gd name="adj1" fmla="val 57682"/>
              <a:gd name="adj2" fmla="val 5926"/>
              <a:gd name="adj3" fmla="val 16667"/>
            </a:avLst>
          </a:prstGeom>
          <a:ln/>
        </p:spPr>
        <p:style>
          <a:lnRef idx="3">
            <a:schemeClr val="lt1"/>
          </a:lnRef>
          <a:fillRef idx="1">
            <a:schemeClr val="accent3"/>
          </a:fillRef>
          <a:effectRef idx="1">
            <a:schemeClr val="accent3"/>
          </a:effectRef>
          <a:fontRef idx="minor">
            <a:schemeClr val="lt1"/>
          </a:fontRef>
        </p:style>
        <p:txBody>
          <a:bodyPr rtlCol="0" anchor="ctr"/>
          <a:lstStyle/>
          <a:p>
            <a:pPr lvl="1" algn="ctr">
              <a:defRPr/>
            </a:pP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1" name="Freeform 2">
            <a:extLst>
              <a:ext uri="{FF2B5EF4-FFF2-40B4-BE49-F238E27FC236}">
                <a16:creationId xmlns:a16="http://schemas.microsoft.com/office/drawing/2014/main" id="{385306D2-C3A2-CFCA-F359-22E8F38F89D5}"/>
              </a:ext>
            </a:extLst>
          </p:cNvPr>
          <p:cNvSpPr/>
          <p:nvPr/>
        </p:nvSpPr>
        <p:spPr>
          <a:xfrm>
            <a:off x="15357598" y="4940143"/>
            <a:ext cx="1843492" cy="2011747"/>
          </a:xfrm>
          <a:custGeom>
            <a:avLst/>
            <a:gdLst/>
            <a:ahLst/>
            <a:cxnLst/>
            <a:rect l="l" t="t" r="r" b="b"/>
            <a:pathLst>
              <a:path w="6927654" h="7559940">
                <a:moveTo>
                  <a:pt x="0" y="0"/>
                </a:moveTo>
                <a:lnTo>
                  <a:pt x="6927654" y="0"/>
                </a:lnTo>
                <a:lnTo>
                  <a:pt x="6927654" y="7559940"/>
                </a:lnTo>
                <a:lnTo>
                  <a:pt x="0" y="75599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文字方塊 15">
            <a:extLst>
              <a:ext uri="{FF2B5EF4-FFF2-40B4-BE49-F238E27FC236}">
                <a16:creationId xmlns:a16="http://schemas.microsoft.com/office/drawing/2014/main" id="{B5A7C02E-0CAA-9CE0-6DAC-0B0432C1887C}"/>
              </a:ext>
            </a:extLst>
          </p:cNvPr>
          <p:cNvSpPr txBox="1"/>
          <p:nvPr/>
        </p:nvSpPr>
        <p:spPr>
          <a:xfrm>
            <a:off x="3103558" y="6283243"/>
            <a:ext cx="10883865" cy="707886"/>
          </a:xfrm>
          <a:prstGeom prst="rect">
            <a:avLst/>
          </a:prstGeom>
          <a:noFill/>
        </p:spPr>
        <p:txBody>
          <a:bodyPr wrap="square">
            <a:spAutoFit/>
          </a:bodyPr>
          <a:lstStyle/>
          <a:p>
            <a:pPr lvl="1" algn="ctr">
              <a:defRPr/>
            </a:pPr>
            <a:r>
              <a:rPr lang="zh-TW" altLang="en-US" sz="4000">
                <a:solidFill>
                  <a:schemeClr val="bg1"/>
                </a:solidFill>
                <a:latin typeface="華康儷宋 Std W5" panose="02020500000000000000" pitchFamily="18" charset="-120"/>
                <a:ea typeface="華康儷宋 Std W5" panose="02020500000000000000" pitchFamily="18" charset="-120"/>
              </a:rPr>
              <a:t>不同性別對風險和社會地位的認知影響</a:t>
            </a:r>
            <a:endParaRPr lang="en-US" altLang="zh-TW" sz="4000">
              <a:solidFill>
                <a:schemeClr val="bg1"/>
              </a:solidFill>
              <a:latin typeface="華康儷宋 Std W5" panose="02020500000000000000" pitchFamily="18" charset="-120"/>
              <a:ea typeface="華康儷宋 Std W5" panose="02020500000000000000" pitchFamily="18" charset="-120"/>
            </a:endParaRPr>
          </a:p>
        </p:txBody>
      </p:sp>
      <p:sp>
        <p:nvSpPr>
          <p:cNvPr id="17" name="矩形: 圓角 16">
            <a:extLst>
              <a:ext uri="{FF2B5EF4-FFF2-40B4-BE49-F238E27FC236}">
                <a16:creationId xmlns:a16="http://schemas.microsoft.com/office/drawing/2014/main" id="{A37114D4-BA4B-4541-BEE7-D1D1BDFFF8E7}"/>
              </a:ext>
            </a:extLst>
          </p:cNvPr>
          <p:cNvSpPr/>
          <p:nvPr/>
        </p:nvSpPr>
        <p:spPr>
          <a:xfrm>
            <a:off x="1846200" y="7810116"/>
            <a:ext cx="14079599" cy="1540260"/>
          </a:xfrm>
          <a:prstGeom prst="roundRect">
            <a:avLst/>
          </a:prstGeom>
          <a:ln/>
        </p:spPr>
        <p:style>
          <a:lnRef idx="3">
            <a:schemeClr val="lt1"/>
          </a:lnRef>
          <a:fillRef idx="1">
            <a:schemeClr val="accent2"/>
          </a:fillRef>
          <a:effectRef idx="1">
            <a:schemeClr val="accent2"/>
          </a:effectRef>
          <a:fontRef idx="minor">
            <a:schemeClr val="lt1"/>
          </a:fontRef>
        </p:style>
        <p:txBody>
          <a:bodyPr rtlCol="0" anchor="ctr"/>
          <a:lstStyle/>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配對結果不僅取決於選擇數量，還取決於如何做出選擇</a:t>
            </a:r>
            <a:endParaRPr kumimoji="0" lang="en-US" altLang="zh-TW"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a:p>
            <a:pPr marL="457200" marR="0" lvl="1" indent="0" algn="ctr" defTabSz="914400" rtl="0" eaLnBrk="1" fontAlgn="auto" latinLnBrk="0" hangingPunct="1">
              <a:lnSpc>
                <a:spcPct val="100000"/>
              </a:lnSpc>
              <a:spcBef>
                <a:spcPts val="0"/>
              </a:spcBef>
              <a:spcAft>
                <a:spcPts val="0"/>
              </a:spcAft>
              <a:buClrTx/>
              <a:buSzTx/>
              <a:buFontTx/>
              <a:buNone/>
              <a:tabLst/>
              <a:defRPr/>
            </a:pPr>
            <a:r>
              <a:rPr kumimoji="0" lang="zh-TW" altLang="en-US" sz="36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選擇能力通過這競爭效應影響參與度和配對結果</a:t>
            </a:r>
          </a:p>
        </p:txBody>
      </p:sp>
    </p:spTree>
    <p:extLst>
      <p:ext uri="{BB962C8B-B14F-4D97-AF65-F5344CB8AC3E}">
        <p14:creationId xmlns:p14="http://schemas.microsoft.com/office/powerpoint/2010/main" val="52305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5D5F">
            <a:alpha val="85000"/>
          </a:srgbClr>
        </a:solidFill>
        <a:effectLst/>
      </p:bgPr>
    </p:bg>
    <p:spTree>
      <p:nvGrpSpPr>
        <p:cNvPr id="1" name=""/>
        <p:cNvGrpSpPr/>
        <p:nvPr/>
      </p:nvGrpSpPr>
      <p:grpSpPr>
        <a:xfrm>
          <a:off x="0" y="0"/>
          <a:ext cx="0" cy="0"/>
          <a:chOff x="0" y="0"/>
          <a:chExt cx="0" cy="0"/>
        </a:xfrm>
      </p:grpSpPr>
      <p:sp>
        <p:nvSpPr>
          <p:cNvPr id="10" name="Freeform 2">
            <a:extLst>
              <a:ext uri="{FF2B5EF4-FFF2-40B4-BE49-F238E27FC236}">
                <a16:creationId xmlns:a16="http://schemas.microsoft.com/office/drawing/2014/main" id="{02228E35-81F1-1C6E-07A3-12CAC8E81E91}"/>
              </a:ext>
            </a:extLst>
          </p:cNvPr>
          <p:cNvSpPr/>
          <p:nvPr/>
        </p:nvSpPr>
        <p:spPr>
          <a:xfrm>
            <a:off x="753979" y="190500"/>
            <a:ext cx="1320822" cy="4127570"/>
          </a:xfrm>
          <a:custGeom>
            <a:avLst/>
            <a:gdLst/>
            <a:ahLst/>
            <a:cxnLst/>
            <a:rect l="l" t="t" r="r" b="b"/>
            <a:pathLst>
              <a:path w="2412081" h="7537755">
                <a:moveTo>
                  <a:pt x="0" y="0"/>
                </a:moveTo>
                <a:lnTo>
                  <a:pt x="2412081" y="0"/>
                </a:lnTo>
                <a:lnTo>
                  <a:pt x="2412081" y="7537754"/>
                </a:lnTo>
                <a:lnTo>
                  <a:pt x="0" y="753775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black"/>
              </a:solidFill>
              <a:effectLst/>
              <a:uLnTx/>
              <a:uFillTx/>
              <a:latin typeface="Calibri"/>
              <a:ea typeface="新細明體" panose="02020500000000000000" pitchFamily="18" charset="-120"/>
              <a:cs typeface="+mn-cs"/>
            </a:endParaRPr>
          </a:p>
        </p:txBody>
      </p:sp>
      <p:sp>
        <p:nvSpPr>
          <p:cNvPr id="6" name="TextBox 6"/>
          <p:cNvSpPr txBox="1"/>
          <p:nvPr/>
        </p:nvSpPr>
        <p:spPr>
          <a:xfrm>
            <a:off x="2438400" y="608043"/>
            <a:ext cx="8836555" cy="974882"/>
          </a:xfrm>
          <a:prstGeom prst="rect">
            <a:avLst/>
          </a:prstGeom>
        </p:spPr>
        <p:txBody>
          <a:bodyPr lIns="0" tIns="0" rIns="0" bIns="0" rtlCol="0" anchor="ctr">
            <a:spAutoFit/>
          </a:bodyPr>
          <a:lstStyle/>
          <a:p>
            <a:pPr marL="0" marR="0" lvl="0" indent="0" algn="l" defTabSz="914400" rtl="0" eaLnBrk="1" fontAlgn="auto" latinLnBrk="0" hangingPunct="1">
              <a:lnSpc>
                <a:spcPts val="8320"/>
              </a:lnSpc>
              <a:spcBef>
                <a:spcPts val="0"/>
              </a:spcBef>
              <a:spcAft>
                <a:spcPts val="0"/>
              </a:spcAft>
              <a:buClrTx/>
              <a:buSzTx/>
              <a:buFontTx/>
              <a:buNone/>
              <a:tabLst/>
              <a:defRPr/>
            </a:pPr>
            <a:r>
              <a:rPr lang="zh-TW" altLang="en-US" sz="6000">
                <a:solidFill>
                  <a:srgbClr val="FFFFFF"/>
                </a:solidFill>
                <a:latin typeface="華康儷宋 Std W5" panose="02020500000000000000" pitchFamily="18" charset="-120"/>
                <a:ea typeface="華康儷宋 Std W5" panose="02020500000000000000" pitchFamily="18" charset="-120"/>
              </a:rPr>
              <a:t>研究方法</a:t>
            </a:r>
            <a:endParaRPr kumimoji="0" lang="en-US" altLang="zh-TW" sz="6000" b="0" i="0" u="none" strike="noStrike" kern="1200" cap="none" spc="0" normalizeH="0" baseline="0" noProof="0">
              <a:ln>
                <a:noFill/>
              </a:ln>
              <a:solidFill>
                <a:srgbClr val="FFFFFF"/>
              </a:solidFill>
              <a:effectLst/>
              <a:uLnTx/>
              <a:uFillTx/>
              <a:latin typeface="華康儷宋 Std W5" panose="02020500000000000000" pitchFamily="18" charset="-120"/>
              <a:ea typeface="華康儷宋 Std W5" panose="02020500000000000000" pitchFamily="18" charset="-120"/>
              <a:cs typeface="+mn-cs"/>
            </a:endParaRPr>
          </a:p>
        </p:txBody>
      </p:sp>
      <p:sp>
        <p:nvSpPr>
          <p:cNvPr id="8" name="投影片編號版面配置區 7">
            <a:extLst>
              <a:ext uri="{FF2B5EF4-FFF2-40B4-BE49-F238E27FC236}">
                <a16:creationId xmlns:a16="http://schemas.microsoft.com/office/drawing/2014/main" id="{C63D2C86-08B2-B40D-F75C-78AD8097364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2800" b="0" i="0" u="none" strike="noStrike" kern="1200" cap="none" spc="0" normalizeH="0" baseline="0" noProof="0" smtClean="0">
                <a:ln>
                  <a:noFill/>
                </a:ln>
                <a:solidFill>
                  <a:prstClr val="white"/>
                </a:solidFill>
                <a:effectLst/>
                <a:uLnTx/>
                <a:uFillTx/>
                <a:latin typeface="Segoe UI Black" panose="020B0A02040204020203" pitchFamily="34" charset="0"/>
                <a:ea typeface="+mn-ea"/>
                <a:cs typeface="Aharoni" panose="02010803020104030203" pitchFamily="2" charset="-79"/>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2800" b="0" i="0" u="none" strike="noStrike" kern="1200" cap="none" spc="0" normalizeH="0" baseline="0" noProof="0">
              <a:ln>
                <a:noFill/>
              </a:ln>
              <a:solidFill>
                <a:prstClr val="white"/>
              </a:solidFill>
              <a:effectLst/>
              <a:uLnTx/>
              <a:uFillTx/>
              <a:latin typeface="Segoe UI Black" panose="020B0A02040204020203" pitchFamily="34" charset="0"/>
              <a:ea typeface="+mn-ea"/>
              <a:cs typeface="Aharoni" panose="02010803020104030203" pitchFamily="2" charset="-79"/>
            </a:endParaRPr>
          </a:p>
        </p:txBody>
      </p:sp>
      <p:sp>
        <p:nvSpPr>
          <p:cNvPr id="9" name="矩形: 圓角 8">
            <a:extLst>
              <a:ext uri="{FF2B5EF4-FFF2-40B4-BE49-F238E27FC236}">
                <a16:creationId xmlns:a16="http://schemas.microsoft.com/office/drawing/2014/main" id="{4F43A50A-C2A3-4F5D-292A-84B35EB1102C}"/>
              </a:ext>
            </a:extLst>
          </p:cNvPr>
          <p:cNvSpPr/>
          <p:nvPr/>
        </p:nvSpPr>
        <p:spPr>
          <a:xfrm>
            <a:off x="762000" y="1856622"/>
            <a:ext cx="16764000" cy="7858878"/>
          </a:xfrm>
          <a:prstGeom prst="roundRect">
            <a:avLst>
              <a:gd name="adj" fmla="val 2881"/>
            </a:avLst>
          </a:prstGeom>
        </p:spPr>
        <p:style>
          <a:lnRef idx="2">
            <a:schemeClr val="accent2"/>
          </a:lnRef>
          <a:fillRef idx="1">
            <a:schemeClr val="lt1"/>
          </a:fillRef>
          <a:effectRef idx="0">
            <a:schemeClr val="accent2"/>
          </a:effectRef>
          <a:fontRef idx="minor">
            <a:schemeClr val="dk1"/>
          </a:fontRef>
        </p:style>
        <p:txBody>
          <a:bodyPr rtlCol="0" anchor="t"/>
          <a:lstStyle/>
          <a:p>
            <a:pPr marL="457200" marR="0" lvl="0" indent="-45720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將 </a:t>
            </a:r>
            <a:r>
              <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6,327</a:t>
            </a:r>
            <a:r>
              <a:rPr kumimoji="0" lang="en-US" altLang="zh-TW"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 </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名</a:t>
            </a:r>
            <a:r>
              <a:rPr lang="zh-TW" altLang="en-US" sz="3200">
                <a:solidFill>
                  <a:prstClr val="black"/>
                </a:solidFill>
                <a:latin typeface="華康儷宋 Std W5" panose="02020500000000000000" pitchFamily="18" charset="-120"/>
                <a:ea typeface="華康儷宋 Std W5" panose="02020500000000000000" pitchFamily="18" charset="-120"/>
              </a:rPr>
              <a:t>使用者</a:t>
            </a:r>
            <a:r>
              <a:rPr kumimoji="0" lang="zh-TW" altLang="en-US" sz="3200" b="0" i="0" u="none" strike="noStrike" kern="1200" cap="none" spc="0" normalizeH="0" baseline="0" noProof="0">
                <a:ln>
                  <a:noFill/>
                </a:ln>
                <a:solidFill>
                  <a:prstClr val="black"/>
                </a:solidFill>
                <a:effectLst/>
                <a:uLnTx/>
                <a:uFillTx/>
                <a:latin typeface="華康儷宋 Std W5" panose="02020500000000000000" pitchFamily="18" charset="-120"/>
                <a:ea typeface="華康儷宋 Std W5" panose="02020500000000000000" pitchFamily="18" charset="-120"/>
                <a:cs typeface="+mn-cs"/>
              </a:rPr>
              <a:t>隨機分配到具有不同選擇能力的</a:t>
            </a:r>
            <a:r>
              <a:rPr kumimoji="0" lang="zh-TW" altLang="en-US"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rPr>
              <a:t>四個實驗組：</a:t>
            </a:r>
            <a:endParaRPr kumimoji="0" lang="en-US" altLang="zh-TW" sz="3200" b="0" i="0" u="none" strike="noStrike" kern="1200" cap="none" spc="0" normalizeH="0" baseline="0" noProof="0">
              <a:ln>
                <a:noFill/>
              </a:ln>
              <a:solidFill>
                <a:srgbClr val="FF0000"/>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lvl="1">
              <a:lnSpc>
                <a:spcPct val="150000"/>
              </a:lnSpc>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a:p>
            <a:pPr lvl="1">
              <a:lnSpc>
                <a:spcPct val="150000"/>
              </a:lnSpc>
              <a:defRPr/>
            </a:pPr>
            <a:endParaRPr lang="en-US" altLang="zh-TW" sz="2800">
              <a:solidFill>
                <a:schemeClr val="tx1"/>
              </a:solidFill>
              <a:latin typeface="華康儷宋 Std W5" panose="02020500000000000000" pitchFamily="18" charset="-120"/>
              <a:ea typeface="華康儷宋 Std W5" panose="02020500000000000000" pitchFamily="18" charset="-120"/>
            </a:endParaRPr>
          </a:p>
          <a:p>
            <a:pPr marL="457200" indent="-457200">
              <a:lnSpc>
                <a:spcPct val="150000"/>
              </a:lnSpc>
              <a:buFont typeface="Arial" panose="020B0604020202020204" pitchFamily="34" charset="0"/>
              <a:buChar char="•"/>
              <a:defRPr/>
            </a:pPr>
            <a:endParaRPr kumimoji="0" lang="en-US" altLang="zh-TW" sz="2800" b="0" i="0" u="none" strike="noStrike" kern="1200" cap="none" spc="0" normalizeH="0" baseline="0" noProof="0">
              <a:ln>
                <a:noFill/>
              </a:ln>
              <a:solidFill>
                <a:schemeClr val="tx1"/>
              </a:solidFill>
              <a:effectLst/>
              <a:uLnTx/>
              <a:uFillTx/>
              <a:latin typeface="華康儷宋 Std W5" panose="02020500000000000000" pitchFamily="18" charset="-120"/>
              <a:ea typeface="華康儷宋 Std W5" panose="02020500000000000000" pitchFamily="18" charset="-120"/>
              <a:cs typeface="+mn-cs"/>
            </a:endParaRPr>
          </a:p>
        </p:txBody>
      </p:sp>
      <p:sp>
        <p:nvSpPr>
          <p:cNvPr id="11" name="橢圓 10">
            <a:extLst>
              <a:ext uri="{FF2B5EF4-FFF2-40B4-BE49-F238E27FC236}">
                <a16:creationId xmlns:a16="http://schemas.microsoft.com/office/drawing/2014/main" id="{EE5E82FA-609D-24B9-7C59-E580DB218758}"/>
              </a:ext>
            </a:extLst>
          </p:cNvPr>
          <p:cNvSpPr/>
          <p:nvPr/>
        </p:nvSpPr>
        <p:spPr>
          <a:xfrm>
            <a:off x="9220231" y="3189293"/>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男</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T2</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2" name="橢圓 11">
            <a:extLst>
              <a:ext uri="{FF2B5EF4-FFF2-40B4-BE49-F238E27FC236}">
                <a16:creationId xmlns:a16="http://schemas.microsoft.com/office/drawing/2014/main" id="{BB066E2D-C885-12BA-B34F-C72898167FAF}"/>
              </a:ext>
            </a:extLst>
          </p:cNvPr>
          <p:cNvSpPr/>
          <p:nvPr/>
        </p:nvSpPr>
        <p:spPr>
          <a:xfrm>
            <a:off x="1302821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solidFill>
                  <a:prstClr val="white"/>
                </a:solidFill>
                <a:latin typeface="華康儷宋 Std W5" panose="02020500000000000000" pitchFamily="18" charset="-120"/>
                <a:ea typeface="華康儷宋 Std W5" panose="02020500000000000000" pitchFamily="18" charset="-120"/>
              </a:rPr>
              <a:t>兩者</a:t>
            </a: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T3</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3" name="橢圓 12">
            <a:extLst>
              <a:ext uri="{FF2B5EF4-FFF2-40B4-BE49-F238E27FC236}">
                <a16:creationId xmlns:a16="http://schemas.microsoft.com/office/drawing/2014/main" id="{95E32BF1-E5EA-C2DD-580D-0BD3BDAA4471}"/>
              </a:ext>
            </a:extLst>
          </p:cNvPr>
          <p:cNvSpPr/>
          <p:nvPr/>
        </p:nvSpPr>
        <p:spPr>
          <a:xfrm>
            <a:off x="1601196" y="3225387"/>
            <a:ext cx="3355785"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algn="ctr">
              <a:lnSpc>
                <a:spcPct val="150000"/>
              </a:lnSpc>
            </a:pPr>
            <a:r>
              <a:rPr lang="zh-TW" altLang="en-US" sz="3200">
                <a:latin typeface="華康儷宋 Std W5" panose="02020500000000000000" pitchFamily="18" charset="-120"/>
                <a:ea typeface="華康儷宋 Std W5" panose="02020500000000000000" pitchFamily="18" charset="-120"/>
              </a:rPr>
              <a:t>對照組</a:t>
            </a:r>
            <a:endParaRPr lang="en-US" altLang="zh-TW" sz="3200">
              <a:latin typeface="華康儷宋 Std W5" panose="02020500000000000000" pitchFamily="18" charset="-120"/>
              <a:ea typeface="華康儷宋 Std W5" panose="02020500000000000000" pitchFamily="18" charset="-120"/>
            </a:endParaRPr>
          </a:p>
          <a:p>
            <a:pPr algn="ctr">
              <a:lnSpc>
                <a:spcPct val="150000"/>
              </a:lnSpc>
            </a:pPr>
            <a:r>
              <a:rPr lang="en-US" altLang="zh-TW" sz="3200">
                <a:latin typeface="華康儷宋 Std W5" panose="02020500000000000000" pitchFamily="18" charset="-120"/>
                <a:ea typeface="華康儷宋 Std W5" panose="02020500000000000000" pitchFamily="18" charset="-120"/>
              </a:rPr>
              <a:t>C</a:t>
            </a:r>
            <a:endParaRPr lang="zh-TW" altLang="en-US" sz="3200">
              <a:latin typeface="華康儷宋 Std W5" panose="02020500000000000000" pitchFamily="18" charset="-120"/>
              <a:ea typeface="華康儷宋 Std W5" panose="02020500000000000000" pitchFamily="18" charset="-120"/>
            </a:endParaRPr>
          </a:p>
        </p:txBody>
      </p:sp>
      <p:sp>
        <p:nvSpPr>
          <p:cNvPr id="14" name="橢圓 13">
            <a:extLst>
              <a:ext uri="{FF2B5EF4-FFF2-40B4-BE49-F238E27FC236}">
                <a16:creationId xmlns:a16="http://schemas.microsoft.com/office/drawing/2014/main" id="{87E91C71-D4FF-B47F-5BCA-FF42DBD04970}"/>
              </a:ext>
            </a:extLst>
          </p:cNvPr>
          <p:cNvSpPr/>
          <p:nvPr/>
        </p:nvSpPr>
        <p:spPr>
          <a:xfrm>
            <a:off x="5410200" y="3225387"/>
            <a:ext cx="3355786" cy="1828800"/>
          </a:xfrm>
          <a:prstGeom prst="ellipse">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女性選擇組</a:t>
            </a:r>
            <a:r>
              <a:rPr kumimoji="0" lang="en-US" altLang="zh-TW"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rPr>
              <a:t>T1</a:t>
            </a:r>
            <a:endParaRPr kumimoji="0" lang="zh-TW" altLang="en-US" sz="3200" b="0" i="0" u="none" strike="noStrike" kern="1200" cap="none" spc="0" normalizeH="0" baseline="0" noProof="0">
              <a:ln>
                <a:noFill/>
              </a:ln>
              <a:solidFill>
                <a:prstClr val="white"/>
              </a:solidFill>
              <a:effectLst/>
              <a:uLnTx/>
              <a:uFillTx/>
              <a:latin typeface="華康儷宋 Std W5" panose="02020500000000000000" pitchFamily="18" charset="-120"/>
              <a:ea typeface="華康儷宋 Std W5" panose="02020500000000000000" pitchFamily="18" charset="-120"/>
              <a:cs typeface="+mn-cs"/>
            </a:endParaRPr>
          </a:p>
        </p:txBody>
      </p:sp>
      <p:sp>
        <p:nvSpPr>
          <p:cNvPr id="15" name="Freeform 2">
            <a:extLst>
              <a:ext uri="{FF2B5EF4-FFF2-40B4-BE49-F238E27FC236}">
                <a16:creationId xmlns:a16="http://schemas.microsoft.com/office/drawing/2014/main" id="{C285F2CA-3779-2894-B866-44F6DBD091E9}"/>
              </a:ext>
            </a:extLst>
          </p:cNvPr>
          <p:cNvSpPr/>
          <p:nvPr/>
        </p:nvSpPr>
        <p:spPr>
          <a:xfrm>
            <a:off x="13792201" y="5461795"/>
            <a:ext cx="2133600" cy="3898606"/>
          </a:xfrm>
          <a:custGeom>
            <a:avLst/>
            <a:gdLst/>
            <a:ahLst/>
            <a:cxnLst/>
            <a:rect l="l" t="t" r="r" b="b"/>
            <a:pathLst>
              <a:path w="4125588" h="7538451">
                <a:moveTo>
                  <a:pt x="0" y="0"/>
                </a:moveTo>
                <a:lnTo>
                  <a:pt x="4125588" y="0"/>
                </a:lnTo>
                <a:lnTo>
                  <a:pt x="4125588" y="7538450"/>
                </a:lnTo>
                <a:lnTo>
                  <a:pt x="0" y="753845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a:p>
        </p:txBody>
      </p:sp>
      <p:sp>
        <p:nvSpPr>
          <p:cNvPr id="16" name="Freeform 22">
            <a:extLst>
              <a:ext uri="{FF2B5EF4-FFF2-40B4-BE49-F238E27FC236}">
                <a16:creationId xmlns:a16="http://schemas.microsoft.com/office/drawing/2014/main" id="{6A363BE7-C9FE-3605-EEAF-6E7081AA2DD4}"/>
              </a:ext>
            </a:extLst>
          </p:cNvPr>
          <p:cNvSpPr/>
          <p:nvPr/>
        </p:nvSpPr>
        <p:spPr>
          <a:xfrm>
            <a:off x="10368229" y="5786061"/>
            <a:ext cx="1059790" cy="3337920"/>
          </a:xfrm>
          <a:custGeom>
            <a:avLst/>
            <a:gdLst/>
            <a:ahLst/>
            <a:cxnLst/>
            <a:rect l="l" t="t" r="r" b="b"/>
            <a:pathLst>
              <a:path w="2612898" h="8229600">
                <a:moveTo>
                  <a:pt x="0" y="0"/>
                </a:moveTo>
                <a:lnTo>
                  <a:pt x="2612898" y="0"/>
                </a:lnTo>
                <a:lnTo>
                  <a:pt x="2612898" y="8229600"/>
                </a:lnTo>
                <a:lnTo>
                  <a:pt x="0" y="8229600"/>
                </a:lnTo>
                <a:lnTo>
                  <a:pt x="0" y="0"/>
                </a:lnTo>
                <a:close/>
              </a:path>
            </a:pathLst>
          </a:custGeom>
          <a:blipFill>
            <a:blip r:embed="rId7"/>
            <a:stretch>
              <a:fillRect/>
            </a:stretch>
          </a:blipFill>
        </p:spPr>
        <p:txBody>
          <a:bodyPr/>
          <a:lstStyle/>
          <a:p>
            <a:endParaRPr lang="zh-TW" altLang="en-US"/>
          </a:p>
        </p:txBody>
      </p:sp>
      <p:sp>
        <p:nvSpPr>
          <p:cNvPr id="17" name="Freeform 18">
            <a:extLst>
              <a:ext uri="{FF2B5EF4-FFF2-40B4-BE49-F238E27FC236}">
                <a16:creationId xmlns:a16="http://schemas.microsoft.com/office/drawing/2014/main" id="{C08A97DF-008B-B03C-275D-83C90F0189B1}"/>
              </a:ext>
            </a:extLst>
          </p:cNvPr>
          <p:cNvSpPr/>
          <p:nvPr/>
        </p:nvSpPr>
        <p:spPr>
          <a:xfrm>
            <a:off x="6228636" y="5723908"/>
            <a:ext cx="1389780" cy="3400073"/>
          </a:xfrm>
          <a:custGeom>
            <a:avLst/>
            <a:gdLst/>
            <a:ahLst/>
            <a:cxnLst/>
            <a:rect l="l" t="t" r="r" b="b"/>
            <a:pathLst>
              <a:path w="3363849" h="8229600">
                <a:moveTo>
                  <a:pt x="0" y="0"/>
                </a:moveTo>
                <a:lnTo>
                  <a:pt x="3363849" y="0"/>
                </a:lnTo>
                <a:lnTo>
                  <a:pt x="3363849" y="8229600"/>
                </a:lnTo>
                <a:lnTo>
                  <a:pt x="0" y="8229600"/>
                </a:lnTo>
                <a:lnTo>
                  <a:pt x="0" y="0"/>
                </a:lnTo>
                <a:close/>
              </a:path>
            </a:pathLst>
          </a:custGeom>
          <a:blipFill>
            <a:blip r:embed="rId8"/>
            <a:stretch>
              <a:fillRect/>
            </a:stretch>
          </a:blipFill>
        </p:spPr>
        <p:txBody>
          <a:bodyPr/>
          <a:lstStyle/>
          <a:p>
            <a:endParaRPr lang="zh-TW" altLang="en-US"/>
          </a:p>
        </p:txBody>
      </p:sp>
      <p:pic>
        <p:nvPicPr>
          <p:cNvPr id="19" name="圖片 18" descr="一張含有 圖形, 美工圖案, 平面設計, 設計 的圖片&#10;&#10;自動產生的描述">
            <a:extLst>
              <a:ext uri="{FF2B5EF4-FFF2-40B4-BE49-F238E27FC236}">
                <a16:creationId xmlns:a16="http://schemas.microsoft.com/office/drawing/2014/main" id="{55B7FDC6-0B60-1175-0F59-BF35246198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958843" y="5984192"/>
            <a:ext cx="2640489" cy="2640489"/>
          </a:xfrm>
          <a:prstGeom prst="rect">
            <a:avLst/>
          </a:prstGeom>
        </p:spPr>
      </p:pic>
    </p:spTree>
    <p:extLst>
      <p:ext uri="{BB962C8B-B14F-4D97-AF65-F5344CB8AC3E}">
        <p14:creationId xmlns:p14="http://schemas.microsoft.com/office/powerpoint/2010/main" val="28076506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5306</Words>
  <Application>Microsoft Office PowerPoint</Application>
  <PresentationFormat>自訂</PresentationFormat>
  <Paragraphs>924</Paragraphs>
  <Slides>56</Slides>
  <Notes>52</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56</vt:i4>
      </vt:variant>
    </vt:vector>
  </HeadingPairs>
  <TitlesOfParts>
    <vt:vector size="65" baseType="lpstr">
      <vt:lpstr>華康儷宋 Std W5</vt:lpstr>
      <vt:lpstr>Calibri</vt:lpstr>
      <vt:lpstr>Arial</vt:lpstr>
      <vt:lpstr>Segoe UI Black</vt:lpstr>
      <vt:lpstr>Aptos</vt:lpstr>
      <vt:lpstr>Wingdings</vt:lpstr>
      <vt:lpstr>Montserrat Classic</vt:lpstr>
      <vt:lpstr>華康儷宋 Std W3</vt:lpstr>
      <vt:lpstr>Office Theme</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cp:lastModifiedBy>190498 lily</cp:lastModifiedBy>
  <cp:revision>2</cp:revision>
  <dcterms:created xsi:type="dcterms:W3CDTF">2006-08-16T00:00:00Z</dcterms:created>
  <dcterms:modified xsi:type="dcterms:W3CDTF">2024-05-14T06:26:29Z</dcterms:modified>
  <dc:identifier>DAGECo2Y2EI</dc:identifier>
</cp:coreProperties>
</file>