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Noto Sans Medium"/>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NotoSansMedium-regular.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NotoSansMedium-italic.fntdata"/><Relationship Id="rId14" Type="http://schemas.openxmlformats.org/officeDocument/2006/relationships/slide" Target="slides/slide10.xml"/><Relationship Id="rId36" Type="http://schemas.openxmlformats.org/officeDocument/2006/relationships/font" Target="fonts/NotoSansMedium-bold.fntdata"/><Relationship Id="rId17" Type="http://schemas.openxmlformats.org/officeDocument/2006/relationships/slide" Target="slides/slide13.xml"/><Relationship Id="rId39" Type="http://customschemas.google.com/relationships/presentationmetadata" Target="metadata"/><Relationship Id="rId16" Type="http://schemas.openxmlformats.org/officeDocument/2006/relationships/slide" Target="slides/slide12.xml"/><Relationship Id="rId38" Type="http://schemas.openxmlformats.org/officeDocument/2006/relationships/font" Target="fonts/NotoSansMedium-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內容" type="obj">
  <p:cSld name="OBJECT">
    <p:spTree>
      <p:nvGrpSpPr>
        <p:cNvPr id="17" name="Shape 17"/>
        <p:cNvGrpSpPr/>
        <p:nvPr/>
      </p:nvGrpSpPr>
      <p:grpSpPr>
        <a:xfrm>
          <a:off x="0" y="0"/>
          <a:ext cx="0" cy="0"/>
          <a:chOff x="0" y="0"/>
          <a:chExt cx="0" cy="0"/>
        </a:xfrm>
      </p:grpSpPr>
      <p:sp>
        <p:nvSpPr>
          <p:cNvPr id="18" name="Google Shape;18;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3" name="Shape 23"/>
        <p:cNvGrpSpPr/>
        <p:nvPr/>
      </p:nvGrpSpPr>
      <p:grpSpPr>
        <a:xfrm>
          <a:off x="0" y="0"/>
          <a:ext cx="0" cy="0"/>
          <a:chOff x="0" y="0"/>
          <a:chExt cx="0" cy="0"/>
        </a:xfrm>
      </p:grpSpPr>
      <p:sp>
        <p:nvSpPr>
          <p:cNvPr id="24" name="Google Shape;24;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個內容" type="twoObj">
  <p:cSld name="TWO_OBJECTS">
    <p:spTree>
      <p:nvGrpSpPr>
        <p:cNvPr id="29" name="Shape 29"/>
        <p:cNvGrpSpPr/>
        <p:nvPr/>
      </p:nvGrpSpPr>
      <p:grpSpPr>
        <a:xfrm>
          <a:off x="0" y="0"/>
          <a:ext cx="0" cy="0"/>
          <a:chOff x="0" y="0"/>
          <a:chExt cx="0" cy="0"/>
        </a:xfrm>
      </p:grpSpPr>
      <p:sp>
        <p:nvSpPr>
          <p:cNvPr id="30" name="Google Shape;3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較" type="twoTxTwoObj">
  <p:cSld name="TWO_OBJECTS_WITH_TEXT">
    <p:spTree>
      <p:nvGrpSpPr>
        <p:cNvPr id="36" name="Shape 36"/>
        <p:cNvGrpSpPr/>
        <p:nvPr/>
      </p:nvGrpSpPr>
      <p:grpSpPr>
        <a:xfrm>
          <a:off x="0" y="0"/>
          <a:ext cx="0" cy="0"/>
          <a:chOff x="0" y="0"/>
          <a:chExt cx="0" cy="0"/>
        </a:xfrm>
      </p:grpSpPr>
      <p:sp>
        <p:nvSpPr>
          <p:cNvPr id="37" name="Google Shape;37;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5" name="Shape 45"/>
        <p:cNvGrpSpPr/>
        <p:nvPr/>
      </p:nvGrpSpPr>
      <p:grpSpPr>
        <a:xfrm>
          <a:off x="0" y="0"/>
          <a:ext cx="0" cy="0"/>
          <a:chOff x="0" y="0"/>
          <a:chExt cx="0" cy="0"/>
        </a:xfrm>
      </p:grpSpPr>
      <p:sp>
        <p:nvSpPr>
          <p:cNvPr id="46" name="Google Shape;46;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0" name="Shape 50"/>
        <p:cNvGrpSpPr/>
        <p:nvPr/>
      </p:nvGrpSpPr>
      <p:grpSpPr>
        <a:xfrm>
          <a:off x="0" y="0"/>
          <a:ext cx="0" cy="0"/>
          <a:chOff x="0" y="0"/>
          <a:chExt cx="0" cy="0"/>
        </a:xfrm>
      </p:grpSpPr>
      <p:sp>
        <p:nvSpPr>
          <p:cNvPr id="51" name="Google Shape;51;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內容" type="objTx">
  <p:cSld name="OBJECT_WITH_CAPTION_TEXT">
    <p:spTree>
      <p:nvGrpSpPr>
        <p:cNvPr id="54" name="Shape 54"/>
        <p:cNvGrpSpPr/>
        <p:nvPr/>
      </p:nvGrpSpPr>
      <p:grpSpPr>
        <a:xfrm>
          <a:off x="0" y="0"/>
          <a:ext cx="0" cy="0"/>
          <a:chOff x="0" y="0"/>
          <a:chExt cx="0" cy="0"/>
        </a:xfrm>
      </p:grpSpPr>
      <p:sp>
        <p:nvSpPr>
          <p:cNvPr id="55" name="Google Shape;55;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輔助字幕的圖片" type="picTx">
  <p:cSld name="PICTURE_WITH_CAPTION_TEXT">
    <p:spTree>
      <p:nvGrpSpPr>
        <p:cNvPr id="61" name="Shape 61"/>
        <p:cNvGrpSpPr/>
        <p:nvPr/>
      </p:nvGrpSpPr>
      <p:grpSpPr>
        <a:xfrm>
          <a:off x="0" y="0"/>
          <a:ext cx="0" cy="0"/>
          <a:chOff x="0" y="0"/>
          <a:chExt cx="0" cy="0"/>
        </a:xfrm>
      </p:grpSpPr>
      <p:sp>
        <p:nvSpPr>
          <p:cNvPr id="62" name="Google Shape;62;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0"/>
          <p:cNvSpPr/>
          <p:nvPr>
            <p:ph idx="2" type="pic"/>
          </p:nvPr>
        </p:nvSpPr>
        <p:spPr>
          <a:xfrm>
            <a:off x="5183188" y="987425"/>
            <a:ext cx="6172200" cy="4873625"/>
          </a:xfrm>
          <a:prstGeom prst="rect">
            <a:avLst/>
          </a:prstGeom>
          <a:noFill/>
          <a:ln>
            <a:noFill/>
          </a:ln>
        </p:spPr>
      </p:sp>
      <p:sp>
        <p:nvSpPr>
          <p:cNvPr id="64" name="Google Shape;64;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s://www.twse.com.tw/zh/statistics/statisticsList?type=07&amp;subType=232" TargetMode="External"/><Relationship Id="rId4" Type="http://schemas.openxmlformats.org/officeDocument/2006/relationships/hyperlink" Target="https://report.twnic.tw/2020/" TargetMode="External"/><Relationship Id="rId11" Type="http://schemas.openxmlformats.org/officeDocument/2006/relationships/hyperlink" Target="https://www.itread01.com/content/1546794011.html" TargetMode="External"/><Relationship Id="rId10" Type="http://schemas.openxmlformats.org/officeDocument/2006/relationships/hyperlink" Target="https://investorplace.com/2020/09/tsm-stock-the-most-important-company-in-the-world/?mod=mw_quote_news&amp;fbclid=IwAR1ZTRAsBQHGWQmo1yB-8E5dHgtnqQdz4kpuGAf04IgAj2tCX4Xg-7B5bFM" TargetMode="External"/><Relationship Id="rId9" Type="http://schemas.openxmlformats.org/officeDocument/2006/relationships/hyperlink" Target="https://nccur.lib.nccu.edu.tw/bitstream/140.119/32479/7/75201407.pdf" TargetMode="External"/><Relationship Id="rId5" Type="http://schemas.openxmlformats.org/officeDocument/2006/relationships/hyperlink" Target="https://enjoyfreedomlife.com/four-aspects-of-the-stock-market/" TargetMode="External"/><Relationship Id="rId6" Type="http://schemas.openxmlformats.org/officeDocument/2006/relationships/hyperlink" Target="https://www.magnifymoney.com/blog/news/young-investors-survey/" TargetMode="External"/><Relationship Id="rId7" Type="http://schemas.openxmlformats.org/officeDocument/2006/relationships/hyperlink" Target="https://bigdatafinance.tw/index.php/data-visualization/862-2019-05-26-14-56-40" TargetMode="External"/><Relationship Id="rId8" Type="http://schemas.openxmlformats.org/officeDocument/2006/relationships/hyperlink" Target="https://wiki.mbalib.com/zh-tw/%E4%BF%A1%E5%BF%83%E7%90%86%E8%AE%BA"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hyperlink" Target="https://studentcodebank.wordpress.com/2019/02/22/%E7%B9%81%E9%AB%94%E4%B8%AD%E6%96%87-nlp-%E5%BE%9Eword2vec%E5%88%B0-%E6%83%85%E6%84%9F%E5%88%86%E6%9E%90/" TargetMode="External"/><Relationship Id="rId4" Type="http://schemas.openxmlformats.org/officeDocument/2006/relationships/hyperlink" Target="http://ilms.ouk.edu.tw/d9534524/doc/43713" TargetMode="External"/><Relationship Id="rId5" Type="http://schemas.openxmlformats.org/officeDocument/2006/relationships/hyperlink" Target="https://medium.com/marketingdatascience/%E8%B3%87%E6%96%99%E6%8E%A2%E5%8B%98%E8%88%87%E6%96%87%E5%AD%97%E6%8E%A2%E5%8B%98%E4%B9%8B%E6%AF%94%E8%BC%83-4410964ded2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hyperlink" Target="https://report.twnic.tw/202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400" u="none" cap="none" strike="noStrik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6972300" cy="1534148"/>
          </a:xfrm>
          <a:prstGeom prst="rect">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8" name="Google Shape;88;p1"/>
          <p:cNvSpPr/>
          <p:nvPr/>
        </p:nvSpPr>
        <p:spPr>
          <a:xfrm>
            <a:off x="1564986" y="1339849"/>
            <a:ext cx="6972300" cy="1534200"/>
          </a:xfrm>
          <a:prstGeom prst="rect">
            <a:avLst/>
          </a:prstGeom>
          <a:solidFill>
            <a:srgbClr val="963E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9" name="Google Shape;89;p1"/>
          <p:cNvSpPr txBox="1"/>
          <p:nvPr/>
        </p:nvSpPr>
        <p:spPr>
          <a:xfrm>
            <a:off x="2368996" y="1487838"/>
            <a:ext cx="5495636"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400" u="none" cap="none" strike="noStrike">
                <a:solidFill>
                  <a:srgbClr val="FEEFE6"/>
                </a:solidFill>
                <a:latin typeface="Noto Sans Medium"/>
                <a:ea typeface="Noto Sans Medium"/>
                <a:cs typeface="Noto Sans Medium"/>
                <a:sym typeface="Noto Sans Medium"/>
              </a:rPr>
              <a:t>股市社群之情緒分析</a:t>
            </a:r>
            <a:endParaRPr/>
          </a:p>
        </p:txBody>
      </p:sp>
      <p:sp>
        <p:nvSpPr>
          <p:cNvPr id="90" name="Google Shape;90;p1"/>
          <p:cNvSpPr txBox="1"/>
          <p:nvPr/>
        </p:nvSpPr>
        <p:spPr>
          <a:xfrm>
            <a:off x="3401194" y="4776153"/>
            <a:ext cx="6438323" cy="1695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zh-TW" sz="2400" u="none" cap="none" strike="noStrike">
                <a:solidFill>
                  <a:srgbClr val="963E08"/>
                </a:solidFill>
                <a:latin typeface="Noto Sans Medium"/>
                <a:ea typeface="Noto Sans Medium"/>
                <a:cs typeface="Noto Sans Medium"/>
                <a:sym typeface="Noto Sans Medium"/>
              </a:rPr>
              <a:t>專題組員：林姍如、黃雅婄、廖劭其、張倢菱</a:t>
            </a:r>
            <a:endParaRPr b="0" i="0" sz="2400" u="none" cap="none" strike="noStrike">
              <a:solidFill>
                <a:srgbClr val="963E08"/>
              </a:solidFill>
              <a:latin typeface="Noto Sans Medium"/>
              <a:ea typeface="Noto Sans Medium"/>
              <a:cs typeface="Noto Sans Medium"/>
              <a:sym typeface="Noto Sans Medium"/>
            </a:endParaRPr>
          </a:p>
          <a:p>
            <a:pPr indent="0" lvl="0" marL="0" marR="0" rtl="0" algn="l">
              <a:lnSpc>
                <a:spcPct val="150000"/>
              </a:lnSpc>
              <a:spcBef>
                <a:spcPts val="0"/>
              </a:spcBef>
              <a:spcAft>
                <a:spcPts val="0"/>
              </a:spcAft>
              <a:buNone/>
            </a:pPr>
            <a:r>
              <a:rPr b="0" i="0" lang="zh-TW" sz="2400" u="none" cap="none" strike="noStrike">
                <a:solidFill>
                  <a:srgbClr val="963E08"/>
                </a:solidFill>
                <a:latin typeface="Noto Sans Medium"/>
                <a:ea typeface="Noto Sans Medium"/>
                <a:cs typeface="Noto Sans Medium"/>
                <a:sym typeface="Noto Sans Medium"/>
              </a:rPr>
              <a:t>指導教授：劉亮志 教授</a:t>
            </a:r>
            <a:endParaRPr b="0" i="0" sz="2400" u="none" cap="none" strike="noStrike">
              <a:solidFill>
                <a:srgbClr val="963E08"/>
              </a:solidFill>
              <a:latin typeface="Noto Sans Medium"/>
              <a:ea typeface="Noto Sans Medium"/>
              <a:cs typeface="Noto Sans Medium"/>
              <a:sym typeface="Noto Sans Medium"/>
            </a:endParaRPr>
          </a:p>
          <a:p>
            <a:pPr indent="0" lvl="0" marL="0" marR="0" rtl="0" algn="l">
              <a:lnSpc>
                <a:spcPct val="150000"/>
              </a:lnSpc>
              <a:spcBef>
                <a:spcPts val="0"/>
              </a:spcBef>
              <a:spcAft>
                <a:spcPts val="0"/>
              </a:spcAft>
              <a:buNone/>
            </a:pPr>
            <a:r>
              <a:rPr b="0" i="0" lang="zh-TW" sz="2400" u="none" cap="none" strike="noStrike">
                <a:solidFill>
                  <a:srgbClr val="963E08"/>
                </a:solidFill>
                <a:latin typeface="Noto Sans Medium"/>
                <a:ea typeface="Noto Sans Medium"/>
                <a:cs typeface="Noto Sans Medium"/>
                <a:sym typeface="Noto Sans Medium"/>
              </a:rPr>
              <a:t>技術指導：鄭麗珍 教授</a:t>
            </a:r>
            <a:endParaRPr/>
          </a:p>
        </p:txBody>
      </p:sp>
      <p:sp>
        <p:nvSpPr>
          <p:cNvPr id="91" name="Google Shape;91;p1"/>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zh-TW" sz="1800" u="none" cap="none" strike="noStrike">
                <a:solidFill>
                  <a:srgbClr val="963E08"/>
                </a:solidFill>
                <a:latin typeface="Noto Sans Medium"/>
                <a:ea typeface="Noto Sans Medium"/>
                <a:cs typeface="Noto Sans Medium"/>
                <a:sym typeface="Noto Sans Medium"/>
              </a:rPr>
              <a:t>1</a:t>
            </a:r>
            <a:endParaRPr b="0" i="0" sz="1800" u="none" cap="none" strike="noStrike">
              <a:solidFill>
                <a:srgbClr val="963E08"/>
              </a:solidFill>
              <a:latin typeface="Noto Sans Medium"/>
              <a:ea typeface="Noto Sans Medium"/>
              <a:cs typeface="Noto Sans Medium"/>
              <a:sym typeface="Noto Sans Medium"/>
            </a:endParaRPr>
          </a:p>
        </p:txBody>
      </p:sp>
      <p:sp>
        <p:nvSpPr>
          <p:cNvPr id="92" name="Google Shape;92;p1"/>
          <p:cNvSpPr txBox="1"/>
          <p:nvPr/>
        </p:nvSpPr>
        <p:spPr>
          <a:xfrm>
            <a:off x="5913791" y="2214230"/>
            <a:ext cx="2244300" cy="46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2400" u="none" cap="none" strike="noStrike">
                <a:solidFill>
                  <a:srgbClr val="FEEFE6"/>
                </a:solidFill>
                <a:latin typeface="Noto Sans Medium"/>
                <a:ea typeface="Noto Sans Medium"/>
                <a:cs typeface="Noto Sans Medium"/>
                <a:sym typeface="Noto Sans Medium"/>
              </a:rPr>
              <a:t>-以台積電為例</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274" name="Google Shape;274;p10"/>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股票分析四大面向</a:t>
              </a:r>
              <a:endParaRPr sz="2800">
                <a:solidFill>
                  <a:srgbClr val="963E08"/>
                </a:solidFill>
                <a:latin typeface="Noto Sans Medium"/>
                <a:ea typeface="Noto Sans Medium"/>
                <a:cs typeface="Noto Sans Medium"/>
                <a:sym typeface="Noto Sans Medium"/>
              </a:endParaRPr>
            </a:p>
          </p:txBody>
        </p:sp>
        <p:cxnSp>
          <p:nvCxnSpPr>
            <p:cNvPr id="277" name="Google Shape;277;p10"/>
            <p:cNvCxnSpPr/>
            <p:nvPr/>
          </p:nvCxnSpPr>
          <p:spPr>
            <a:xfrm flipH="1">
              <a:off x="3791314" y="1818499"/>
              <a:ext cx="2592000" cy="1"/>
            </a:xfrm>
            <a:prstGeom prst="straightConnector1">
              <a:avLst/>
            </a:prstGeom>
            <a:noFill/>
            <a:ln cap="rnd" cmpd="sng" w="28575">
              <a:solidFill>
                <a:srgbClr val="B9815F"/>
              </a:solidFill>
              <a:prstDash val="solid"/>
              <a:miter lim="800000"/>
              <a:headEnd len="sm" w="sm" type="none"/>
              <a:tailEnd len="sm" w="sm" type="none"/>
            </a:ln>
          </p:spPr>
        </p:cxnSp>
      </p:grpSp>
      <p:sp>
        <p:nvSpPr>
          <p:cNvPr id="278" name="Google Shape;278;p10"/>
          <p:cNvSpPr/>
          <p:nvPr/>
        </p:nvSpPr>
        <p:spPr>
          <a:xfrm>
            <a:off x="2681198"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rect b="b" l="l" r="r" t="t"/>
                <a:pathLst>
                  <a:path extrusionOk="0" h="1332000" w="2268042">
                    <a:moveTo>
                      <a:pt x="1132253" y="0"/>
                    </a:moveTo>
                    <a:lnTo>
                      <a:pt x="2268042" y="0"/>
                    </a:lnTo>
                    <a:lnTo>
                      <a:pt x="2268042" y="1332000"/>
                    </a:lnTo>
                    <a:lnTo>
                      <a:pt x="0" y="1332000"/>
                    </a:lnTo>
                    <a:close/>
                  </a:path>
                </a:pathLst>
              </a:custGeom>
              <a:solidFill>
                <a:srgbClr val="C381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fmla="val 50000" name="adj"/>
                </a:avLst>
              </a:prstGeom>
              <a:solidFill>
                <a:srgbClr val="F8A9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rect b="b" l="l" r="r" t="t"/>
                <a:pathLst>
                  <a:path extrusionOk="0" h="1332000" w="2266493">
                    <a:moveTo>
                      <a:pt x="0" y="0"/>
                    </a:moveTo>
                    <a:lnTo>
                      <a:pt x="1134240" y="0"/>
                    </a:lnTo>
                    <a:lnTo>
                      <a:pt x="2266493" y="1332000"/>
                    </a:lnTo>
                    <a:lnTo>
                      <a:pt x="0" y="1332000"/>
                    </a:lnTo>
                    <a:close/>
                  </a:path>
                </a:pathLst>
              </a:custGeom>
              <a:solidFill>
                <a:srgbClr val="F58D4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fmla="val 85004"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653839" y="2948815"/>
            <a:ext cx="3585662" cy="16956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消息面分析常被視為輔助角色而忽視了其對整體經濟和個股評價的價值</a:t>
            </a:r>
            <a:endParaRPr sz="2400">
              <a:solidFill>
                <a:srgbClr val="955937"/>
              </a:solidFill>
              <a:latin typeface="Noto Sans Medium"/>
              <a:ea typeface="Noto Sans Medium"/>
              <a:cs typeface="Noto Sans Medium"/>
              <a:sym typeface="Noto Sans Medium"/>
            </a:endParaRPr>
          </a:p>
        </p:txBody>
      </p:sp>
      <p:sp>
        <p:nvSpPr>
          <p:cNvPr id="291" name="Google Shape;291;p10"/>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963E08"/>
                </a:solidFill>
                <a:latin typeface="Noto Sans Medium"/>
                <a:ea typeface="Noto Sans Medium"/>
                <a:cs typeface="Noto Sans Medium"/>
                <a:sym typeface="Noto Sans Medium"/>
              </a:rPr>
              <a:t>研究方法</a:t>
            </a:r>
            <a:endParaRPr/>
          </a:p>
        </p:txBody>
      </p:sp>
      <p:sp>
        <p:nvSpPr>
          <p:cNvPr id="302" name="Google Shape;302;p11"/>
          <p:cNvSpPr txBox="1"/>
          <p:nvPr/>
        </p:nvSpPr>
        <p:spPr>
          <a:xfrm>
            <a:off x="681541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303" name="Google Shape;303;p11"/>
          <p:cNvSpPr txBox="1"/>
          <p:nvPr/>
        </p:nvSpPr>
        <p:spPr>
          <a:xfrm>
            <a:off x="8764921" y="624213"/>
            <a:ext cx="28536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314" name="Google Shape;314;p12"/>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315" name="Google Shape;315;p12"/>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316" name="Google Shape;316;p12"/>
          <p:cNvGrpSpPr/>
          <p:nvPr/>
        </p:nvGrpSpPr>
        <p:grpSpPr>
          <a:xfrm>
            <a:off x="1352674" y="1110756"/>
            <a:ext cx="9486652" cy="5092573"/>
            <a:chOff x="1025077" y="1110756"/>
            <a:chExt cx="9486652" cy="5092573"/>
          </a:xfrm>
        </p:grpSpPr>
        <p:cxnSp>
          <p:nvCxnSpPr>
            <p:cNvPr id="317" name="Google Shape;317;p12"/>
            <p:cNvCxnSpPr/>
            <p:nvPr/>
          </p:nvCxnSpPr>
          <p:spPr>
            <a:xfrm flipH="1">
              <a:off x="1043729" y="2260316"/>
              <a:ext cx="9468000" cy="1"/>
            </a:xfrm>
            <a:prstGeom prst="straightConnector1">
              <a:avLst/>
            </a:prstGeom>
            <a:noFill/>
            <a:ln cap="rnd" cmpd="sng" w="28575">
              <a:solidFill>
                <a:srgbClr val="B9815F"/>
              </a:solidFill>
              <a:prstDash val="solid"/>
              <a:miter lim="800000"/>
              <a:headEnd len="sm" w="sm" type="none"/>
              <a:tailEnd len="sm" w="sm" type="none"/>
            </a:ln>
          </p:spPr>
        </p:cxnSp>
        <p:grpSp>
          <p:nvGrpSpPr>
            <p:cNvPr id="318" name="Google Shape;318;p12"/>
            <p:cNvGrpSpPr/>
            <p:nvPr/>
          </p:nvGrpSpPr>
          <p:grpSpPr>
            <a:xfrm>
              <a:off x="1704329" y="1110756"/>
              <a:ext cx="4438800" cy="369332"/>
              <a:chOff x="2106706" y="1139421"/>
              <a:chExt cx="4438800" cy="369332"/>
            </a:xfrm>
          </p:grpSpPr>
          <p:sp>
            <p:nvSpPr>
              <p:cNvPr id="319" name="Google Shape;319;p12"/>
              <p:cNvSpPr/>
              <p:nvPr/>
            </p:nvSpPr>
            <p:spPr>
              <a:xfrm>
                <a:off x="2106706" y="1144793"/>
                <a:ext cx="4438800"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0" name="Google Shape;320;p12"/>
              <p:cNvSpPr txBox="1"/>
              <p:nvPr/>
            </p:nvSpPr>
            <p:spPr>
              <a:xfrm>
                <a:off x="3392767" y="1139421"/>
                <a:ext cx="1866678"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確立研究動機</a:t>
                </a:r>
                <a:endParaRPr sz="1800">
                  <a:solidFill>
                    <a:srgbClr val="FEEFE6"/>
                  </a:solidFill>
                  <a:latin typeface="Noto Sans Medium"/>
                  <a:ea typeface="Noto Sans Medium"/>
                  <a:cs typeface="Noto Sans Medium"/>
                  <a:sym typeface="Noto Sans Medium"/>
                </a:endParaRPr>
              </a:p>
            </p:txBody>
          </p:sp>
        </p:grpSp>
        <p:grpSp>
          <p:nvGrpSpPr>
            <p:cNvPr id="321" name="Google Shape;321;p12"/>
            <p:cNvGrpSpPr/>
            <p:nvPr/>
          </p:nvGrpSpPr>
          <p:grpSpPr>
            <a:xfrm>
              <a:off x="1704329" y="1688290"/>
              <a:ext cx="4438800" cy="369332"/>
              <a:chOff x="1321154" y="2029756"/>
              <a:chExt cx="4438800" cy="369332"/>
            </a:xfrm>
          </p:grpSpPr>
          <p:sp>
            <p:nvSpPr>
              <p:cNvPr id="322" name="Google Shape;322;p12"/>
              <p:cNvSpPr/>
              <p:nvPr/>
            </p:nvSpPr>
            <p:spPr>
              <a:xfrm>
                <a:off x="1321154" y="2035128"/>
                <a:ext cx="4438800"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12"/>
              <p:cNvSpPr txBox="1"/>
              <p:nvPr/>
            </p:nvSpPr>
            <p:spPr>
              <a:xfrm>
                <a:off x="2214439" y="2029756"/>
                <a:ext cx="265223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確立研究目的及範圍</a:t>
                </a:r>
                <a:endParaRPr sz="1800">
                  <a:solidFill>
                    <a:srgbClr val="FEEFE6"/>
                  </a:solidFill>
                  <a:latin typeface="Noto Sans Medium"/>
                  <a:ea typeface="Noto Sans Medium"/>
                  <a:cs typeface="Noto Sans Medium"/>
                  <a:sym typeface="Noto Sans Medium"/>
                </a:endParaRPr>
              </a:p>
            </p:txBody>
          </p:sp>
        </p:grpSp>
        <p:grpSp>
          <p:nvGrpSpPr>
            <p:cNvPr id="324" name="Google Shape;324;p12"/>
            <p:cNvGrpSpPr/>
            <p:nvPr/>
          </p:nvGrpSpPr>
          <p:grpSpPr>
            <a:xfrm>
              <a:off x="1704741" y="2462692"/>
              <a:ext cx="4437977" cy="369332"/>
              <a:chOff x="2375197" y="2589541"/>
              <a:chExt cx="4437977" cy="369332"/>
            </a:xfrm>
          </p:grpSpPr>
          <p:sp>
            <p:nvSpPr>
              <p:cNvPr id="325" name="Google Shape;325;p12"/>
              <p:cNvSpPr/>
              <p:nvPr/>
            </p:nvSpPr>
            <p:spPr>
              <a:xfrm>
                <a:off x="2375197" y="2594913"/>
                <a:ext cx="4437977"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6" name="Google Shape;326;p12"/>
              <p:cNvSpPr txBox="1"/>
              <p:nvPr/>
            </p:nvSpPr>
            <p:spPr>
              <a:xfrm>
                <a:off x="2609945" y="2589541"/>
                <a:ext cx="396848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蒐集相關文獻並整理研究方法與技術</a:t>
                </a:r>
                <a:endParaRPr sz="1800">
                  <a:solidFill>
                    <a:srgbClr val="FEEFE6"/>
                  </a:solidFill>
                  <a:latin typeface="Noto Sans Medium"/>
                  <a:ea typeface="Noto Sans Medium"/>
                  <a:cs typeface="Noto Sans Medium"/>
                  <a:sym typeface="Noto Sans Medium"/>
                </a:endParaRPr>
              </a:p>
            </p:txBody>
          </p:sp>
        </p:grpSp>
        <p:grpSp>
          <p:nvGrpSpPr>
            <p:cNvPr id="327" name="Google Shape;327;p12"/>
            <p:cNvGrpSpPr/>
            <p:nvPr/>
          </p:nvGrpSpPr>
          <p:grpSpPr>
            <a:xfrm>
              <a:off x="1704329" y="3042112"/>
              <a:ext cx="4438800" cy="369332"/>
              <a:chOff x="1833783" y="3441700"/>
              <a:chExt cx="4438800" cy="369332"/>
            </a:xfrm>
          </p:grpSpPr>
          <p:sp>
            <p:nvSpPr>
              <p:cNvPr id="328" name="Google Shape;328;p12"/>
              <p:cNvSpPr/>
              <p:nvPr/>
            </p:nvSpPr>
            <p:spPr>
              <a:xfrm>
                <a:off x="1833783" y="3447072"/>
                <a:ext cx="4438800"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12"/>
              <p:cNvSpPr txBox="1"/>
              <p:nvPr/>
            </p:nvSpPr>
            <p:spPr>
              <a:xfrm>
                <a:off x="2701901" y="3441700"/>
                <a:ext cx="2702564"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蒐集社群中的相關資料</a:t>
                </a:r>
                <a:endParaRPr sz="1800">
                  <a:solidFill>
                    <a:srgbClr val="FEEFE6"/>
                  </a:solidFill>
                  <a:latin typeface="Noto Sans Medium"/>
                  <a:ea typeface="Noto Sans Medium"/>
                  <a:cs typeface="Noto Sans Medium"/>
                  <a:sym typeface="Noto Sans Medium"/>
                </a:endParaRPr>
              </a:p>
            </p:txBody>
          </p:sp>
        </p:grpSp>
        <p:grpSp>
          <p:nvGrpSpPr>
            <p:cNvPr id="330" name="Google Shape;330;p12"/>
            <p:cNvGrpSpPr/>
            <p:nvPr/>
          </p:nvGrpSpPr>
          <p:grpSpPr>
            <a:xfrm>
              <a:off x="1704329" y="3627882"/>
              <a:ext cx="4438800" cy="369332"/>
              <a:chOff x="2106706" y="4576615"/>
              <a:chExt cx="4438800" cy="369332"/>
            </a:xfrm>
          </p:grpSpPr>
          <p:sp>
            <p:nvSpPr>
              <p:cNvPr id="331" name="Google Shape;331;p12"/>
              <p:cNvSpPr/>
              <p:nvPr/>
            </p:nvSpPr>
            <p:spPr>
              <a:xfrm>
                <a:off x="2106706" y="4581987"/>
                <a:ext cx="4438800"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p12"/>
              <p:cNvSpPr txBox="1"/>
              <p:nvPr/>
            </p:nvSpPr>
            <p:spPr>
              <a:xfrm>
                <a:off x="3723059" y="4576615"/>
                <a:ext cx="1206094"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資料處理</a:t>
                </a:r>
                <a:endParaRPr sz="1800">
                  <a:solidFill>
                    <a:srgbClr val="FEEFE6"/>
                  </a:solidFill>
                  <a:latin typeface="Noto Sans Medium"/>
                  <a:ea typeface="Noto Sans Medium"/>
                  <a:cs typeface="Noto Sans Medium"/>
                  <a:sym typeface="Noto Sans Medium"/>
                </a:endParaRPr>
              </a:p>
            </p:txBody>
          </p:sp>
        </p:grpSp>
        <p:grpSp>
          <p:nvGrpSpPr>
            <p:cNvPr id="333" name="Google Shape;333;p12"/>
            <p:cNvGrpSpPr/>
            <p:nvPr/>
          </p:nvGrpSpPr>
          <p:grpSpPr>
            <a:xfrm>
              <a:off x="1704329" y="4200951"/>
              <a:ext cx="4438800" cy="369332"/>
              <a:chOff x="2298693" y="5164102"/>
              <a:chExt cx="4438800" cy="369332"/>
            </a:xfrm>
          </p:grpSpPr>
          <p:sp>
            <p:nvSpPr>
              <p:cNvPr id="334" name="Google Shape;334;p12"/>
              <p:cNvSpPr/>
              <p:nvPr/>
            </p:nvSpPr>
            <p:spPr>
              <a:xfrm>
                <a:off x="2298693" y="5169474"/>
                <a:ext cx="4438800"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12"/>
              <p:cNvSpPr txBox="1"/>
              <p:nvPr/>
            </p:nvSpPr>
            <p:spPr>
              <a:xfrm>
                <a:off x="2753188" y="5164102"/>
                <a:ext cx="3529811"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建立正向、負向詞的資料字典</a:t>
                </a:r>
                <a:endParaRPr sz="1800">
                  <a:solidFill>
                    <a:srgbClr val="FEEFE6"/>
                  </a:solidFill>
                  <a:latin typeface="Noto Sans Medium"/>
                  <a:ea typeface="Noto Sans Medium"/>
                  <a:cs typeface="Noto Sans Medium"/>
                  <a:sym typeface="Noto Sans Medium"/>
                </a:endParaRPr>
              </a:p>
            </p:txBody>
          </p:sp>
        </p:grpSp>
        <p:grpSp>
          <p:nvGrpSpPr>
            <p:cNvPr id="336" name="Google Shape;336;p12"/>
            <p:cNvGrpSpPr/>
            <p:nvPr/>
          </p:nvGrpSpPr>
          <p:grpSpPr>
            <a:xfrm>
              <a:off x="1704329" y="4780370"/>
              <a:ext cx="4438800" cy="369332"/>
              <a:chOff x="2618702" y="6146050"/>
              <a:chExt cx="4438800" cy="369332"/>
            </a:xfrm>
          </p:grpSpPr>
          <p:sp>
            <p:nvSpPr>
              <p:cNvPr id="337" name="Google Shape;337;p12"/>
              <p:cNvSpPr/>
              <p:nvPr/>
            </p:nvSpPr>
            <p:spPr>
              <a:xfrm>
                <a:off x="2618702" y="6151422"/>
                <a:ext cx="4438800"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8" name="Google Shape;338;p12"/>
              <p:cNvSpPr txBox="1"/>
              <p:nvPr/>
            </p:nvSpPr>
            <p:spPr>
              <a:xfrm>
                <a:off x="4028247" y="6146050"/>
                <a:ext cx="161971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進行情緒分析</a:t>
                </a:r>
                <a:endParaRPr sz="1800">
                  <a:solidFill>
                    <a:srgbClr val="FEEFE6"/>
                  </a:solidFill>
                  <a:latin typeface="Noto Sans Medium"/>
                  <a:ea typeface="Noto Sans Medium"/>
                  <a:cs typeface="Noto Sans Medium"/>
                  <a:sym typeface="Noto Sans Medium"/>
                </a:endParaRPr>
              </a:p>
            </p:txBody>
          </p:sp>
        </p:grpSp>
        <p:grpSp>
          <p:nvGrpSpPr>
            <p:cNvPr id="339" name="Google Shape;339;p12"/>
            <p:cNvGrpSpPr/>
            <p:nvPr/>
          </p:nvGrpSpPr>
          <p:grpSpPr>
            <a:xfrm>
              <a:off x="1703918" y="5565396"/>
              <a:ext cx="4438800" cy="369332"/>
              <a:chOff x="4379476" y="938225"/>
              <a:chExt cx="4438800" cy="369332"/>
            </a:xfrm>
          </p:grpSpPr>
          <p:sp>
            <p:nvSpPr>
              <p:cNvPr id="340" name="Google Shape;340;p12"/>
              <p:cNvSpPr/>
              <p:nvPr/>
            </p:nvSpPr>
            <p:spPr>
              <a:xfrm>
                <a:off x="4379476" y="943597"/>
                <a:ext cx="4438800" cy="358589"/>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1" name="Google Shape;341;p12"/>
              <p:cNvSpPr txBox="1"/>
              <p:nvPr/>
            </p:nvSpPr>
            <p:spPr>
              <a:xfrm>
                <a:off x="5526631" y="938225"/>
                <a:ext cx="2144490"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FEEFE6"/>
                    </a:solidFill>
                    <a:latin typeface="Noto Sans Medium"/>
                    <a:ea typeface="Noto Sans Medium"/>
                    <a:cs typeface="Noto Sans Medium"/>
                    <a:sym typeface="Noto Sans Medium"/>
                  </a:rPr>
                  <a:t>建立相關應用系統</a:t>
                </a:r>
                <a:endParaRPr sz="1800">
                  <a:solidFill>
                    <a:srgbClr val="FEEFE6"/>
                  </a:solidFill>
                  <a:latin typeface="Noto Sans Medium"/>
                  <a:ea typeface="Noto Sans Medium"/>
                  <a:cs typeface="Noto Sans Medium"/>
                  <a:sym typeface="Noto Sans Medium"/>
                </a:endParaRPr>
              </a:p>
            </p:txBody>
          </p:sp>
        </p:grpSp>
        <p:cxnSp>
          <p:nvCxnSpPr>
            <p:cNvPr id="342" name="Google Shape;342;p12"/>
            <p:cNvCxnSpPr/>
            <p:nvPr/>
          </p:nvCxnSpPr>
          <p:spPr>
            <a:xfrm flipH="1">
              <a:off x="1043729" y="5357367"/>
              <a:ext cx="9468000" cy="1"/>
            </a:xfrm>
            <a:prstGeom prst="straightConnector1">
              <a:avLst/>
            </a:prstGeom>
            <a:noFill/>
            <a:ln cap="rnd" cmpd="sng" w="28575">
              <a:solidFill>
                <a:srgbClr val="B9815F"/>
              </a:solidFill>
              <a:prstDash val="solid"/>
              <a:miter lim="800000"/>
              <a:headEnd len="sm" w="sm" type="none"/>
              <a:tailEnd len="sm" w="sm" type="none"/>
            </a:ln>
          </p:spPr>
        </p:cxnSp>
        <p:sp>
          <p:nvSpPr>
            <p:cNvPr id="343" name="Google Shape;343;p12"/>
            <p:cNvSpPr txBox="1"/>
            <p:nvPr/>
          </p:nvSpPr>
          <p:spPr>
            <a:xfrm>
              <a:off x="6504555" y="1785495"/>
              <a:ext cx="3320762"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000">
                  <a:solidFill>
                    <a:srgbClr val="963E08"/>
                  </a:solidFill>
                  <a:latin typeface="Noto Sans Medium"/>
                  <a:ea typeface="Noto Sans Medium"/>
                  <a:cs typeface="Noto Sans Medium"/>
                  <a:sym typeface="Noto Sans Medium"/>
                </a:rPr>
                <a:t>第一部分：確立研究目標</a:t>
              </a:r>
              <a:endParaRPr sz="2000">
                <a:solidFill>
                  <a:srgbClr val="963E08"/>
                </a:solidFill>
                <a:latin typeface="Noto Sans Medium"/>
                <a:ea typeface="Noto Sans Medium"/>
                <a:cs typeface="Noto Sans Medium"/>
                <a:sym typeface="Noto Sans Medium"/>
              </a:endParaRPr>
            </a:p>
          </p:txBody>
        </p:sp>
        <p:sp>
          <p:nvSpPr>
            <p:cNvPr id="344" name="Google Shape;344;p12"/>
            <p:cNvSpPr txBox="1"/>
            <p:nvPr/>
          </p:nvSpPr>
          <p:spPr>
            <a:xfrm>
              <a:off x="6504555" y="4882545"/>
              <a:ext cx="2800810"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000">
                  <a:solidFill>
                    <a:srgbClr val="963E08"/>
                  </a:solidFill>
                  <a:latin typeface="Noto Sans Medium"/>
                  <a:ea typeface="Noto Sans Medium"/>
                  <a:cs typeface="Noto Sans Medium"/>
                  <a:sym typeface="Noto Sans Medium"/>
                </a:rPr>
                <a:t>第二部分：執行研究</a:t>
              </a:r>
              <a:endParaRPr sz="2000">
                <a:solidFill>
                  <a:srgbClr val="963E08"/>
                </a:solidFill>
                <a:latin typeface="Noto Sans Medium"/>
                <a:ea typeface="Noto Sans Medium"/>
                <a:cs typeface="Noto Sans Medium"/>
                <a:sym typeface="Noto Sans Medium"/>
              </a:endParaRPr>
            </a:p>
          </p:txBody>
        </p:sp>
        <p:sp>
          <p:nvSpPr>
            <p:cNvPr id="345" name="Google Shape;345;p12"/>
            <p:cNvSpPr txBox="1"/>
            <p:nvPr/>
          </p:nvSpPr>
          <p:spPr>
            <a:xfrm>
              <a:off x="6504555" y="5733199"/>
              <a:ext cx="3401445" cy="40011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000">
                  <a:solidFill>
                    <a:srgbClr val="963E08"/>
                  </a:solidFill>
                  <a:latin typeface="Noto Sans Medium"/>
                  <a:ea typeface="Noto Sans Medium"/>
                  <a:cs typeface="Noto Sans Medium"/>
                  <a:sym typeface="Noto Sans Medium"/>
                </a:rPr>
                <a:t>第三部分：研究成果應用</a:t>
              </a:r>
              <a:endParaRPr sz="2000">
                <a:solidFill>
                  <a:srgbClr val="963E08"/>
                </a:solidFill>
                <a:latin typeface="Noto Sans Medium"/>
                <a:ea typeface="Noto Sans Medium"/>
                <a:cs typeface="Noto Sans Medium"/>
                <a:sym typeface="Noto Sans Medium"/>
              </a:endParaRPr>
            </a:p>
          </p:txBody>
        </p:sp>
        <p:cxnSp>
          <p:nvCxnSpPr>
            <p:cNvPr id="346" name="Google Shape;346;p12"/>
            <p:cNvCxnSpPr/>
            <p:nvPr/>
          </p:nvCxnSpPr>
          <p:spPr>
            <a:xfrm flipH="1">
              <a:off x="1025077" y="6203328"/>
              <a:ext cx="9468000" cy="1"/>
            </a:xfrm>
            <a:prstGeom prst="straightConnector1">
              <a:avLst/>
            </a:prstGeom>
            <a:noFill/>
            <a:ln cap="rnd" cmpd="sng" w="28575">
              <a:solidFill>
                <a:srgbClr val="B9815F"/>
              </a:solidFill>
              <a:prstDash val="solid"/>
              <a:miter lim="800000"/>
              <a:headEnd len="sm" w="sm" type="none"/>
              <a:tailEnd len="sm" w="sm" type="none"/>
            </a:ln>
          </p:spPr>
        </p:cxnSp>
        <p:cxnSp>
          <p:nvCxnSpPr>
            <p:cNvPr id="347" name="Google Shape;347;p12"/>
            <p:cNvCxnSpPr/>
            <p:nvPr/>
          </p:nvCxnSpPr>
          <p:spPr>
            <a:xfrm flipH="1" rot="-5400000">
              <a:off x="3736585" y="2262847"/>
              <a:ext cx="374292" cy="1"/>
            </a:xfrm>
            <a:prstGeom prst="curvedConnector3">
              <a:avLst>
                <a:gd fmla="val 50000" name="adj1"/>
              </a:avLst>
            </a:prstGeom>
            <a:noFill/>
            <a:ln cap="flat" cmpd="sng" w="38100">
              <a:solidFill>
                <a:srgbClr val="963E08"/>
              </a:solidFill>
              <a:prstDash val="solid"/>
              <a:miter lim="800000"/>
              <a:headEnd len="sm" w="sm" type="none"/>
              <a:tailEnd len="med" w="med" type="triangle"/>
            </a:ln>
          </p:spPr>
        </p:cxnSp>
        <p:cxnSp>
          <p:nvCxnSpPr>
            <p:cNvPr id="348" name="Google Shape;348;p12"/>
            <p:cNvCxnSpPr/>
            <p:nvPr/>
          </p:nvCxnSpPr>
          <p:spPr>
            <a:xfrm rot="5400000">
              <a:off x="3731066" y="5360034"/>
              <a:ext cx="384916" cy="411"/>
            </a:xfrm>
            <a:prstGeom prst="curvedConnector3">
              <a:avLst>
                <a:gd fmla="val 50000" name="adj1"/>
              </a:avLst>
            </a:prstGeom>
            <a:noFill/>
            <a:ln cap="flat" cmpd="sng" w="38100">
              <a:solidFill>
                <a:srgbClr val="963E08"/>
              </a:solidFill>
              <a:prstDash val="solid"/>
              <a:miter lim="800000"/>
              <a:headEnd len="sm" w="sm" type="none"/>
              <a:tailEnd len="med" w="med" type="triangle"/>
            </a:ln>
          </p:spPr>
        </p:cxnSp>
      </p:grpSp>
      <p:sp>
        <p:nvSpPr>
          <p:cNvPr id="349" name="Google Shape;349;p12"/>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10</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3"/>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3"/>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6" name="Google Shape;356;p13"/>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13"/>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58" name="Google Shape;358;p13"/>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59" name="Google Shape;359;p13"/>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360" name="Google Shape;360;p13"/>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361" name="Google Shape;361;p13"/>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362" name="Google Shape;362;p13"/>
          <p:cNvGrpSpPr/>
          <p:nvPr/>
        </p:nvGrpSpPr>
        <p:grpSpPr>
          <a:xfrm>
            <a:off x="1300743" y="1509752"/>
            <a:ext cx="5410958" cy="2079684"/>
            <a:chOff x="915259" y="1126754"/>
            <a:chExt cx="5410958" cy="2079684"/>
          </a:xfrm>
        </p:grpSpPr>
        <p:grpSp>
          <p:nvGrpSpPr>
            <p:cNvPr id="363" name="Google Shape;363;p13"/>
            <p:cNvGrpSpPr/>
            <p:nvPr/>
          </p:nvGrpSpPr>
          <p:grpSpPr>
            <a:xfrm>
              <a:off x="915259" y="1126754"/>
              <a:ext cx="5410958" cy="499919"/>
              <a:chOff x="3105514" y="1148251"/>
              <a:chExt cx="5410958" cy="499919"/>
            </a:xfrm>
          </p:grpSpPr>
          <p:sp>
            <p:nvSpPr>
              <p:cNvPr id="364" name="Google Shape;364;p13"/>
              <p:cNvSpPr txBox="1"/>
              <p:nvPr/>
            </p:nvSpPr>
            <p:spPr>
              <a:xfrm>
                <a:off x="3529150" y="1148251"/>
                <a:ext cx="4987322"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使用自動化爬蟲套件進行資料蒐集</a:t>
                </a:r>
                <a:endParaRPr sz="2400">
                  <a:solidFill>
                    <a:srgbClr val="963E08"/>
                  </a:solidFill>
                  <a:latin typeface="Noto Sans Medium"/>
                  <a:ea typeface="Noto Sans Medium"/>
                  <a:cs typeface="Noto Sans Medium"/>
                  <a:sym typeface="Noto Sans Medium"/>
                </a:endParaRPr>
              </a:p>
            </p:txBody>
          </p:sp>
          <p:cxnSp>
            <p:nvCxnSpPr>
              <p:cNvPr id="365" name="Google Shape;365;p13"/>
              <p:cNvCxnSpPr/>
              <p:nvPr/>
            </p:nvCxnSpPr>
            <p:spPr>
              <a:xfrm flipH="1">
                <a:off x="3105514" y="1648169"/>
                <a:ext cx="3600000" cy="1"/>
              </a:xfrm>
              <a:prstGeom prst="straightConnector1">
                <a:avLst/>
              </a:prstGeom>
              <a:noFill/>
              <a:ln cap="rnd" cmpd="sng" w="28575">
                <a:solidFill>
                  <a:srgbClr val="B9815F"/>
                </a:solidFill>
                <a:prstDash val="solid"/>
                <a:miter lim="800000"/>
                <a:headEnd len="sm" w="sm" type="none"/>
                <a:tailEnd len="sm" w="sm" type="none"/>
              </a:ln>
            </p:spPr>
          </p:cxnSp>
        </p:grpSp>
        <p:grpSp>
          <p:nvGrpSpPr>
            <p:cNvPr id="366" name="Google Shape;366;p13"/>
            <p:cNvGrpSpPr/>
            <p:nvPr/>
          </p:nvGrpSpPr>
          <p:grpSpPr>
            <a:xfrm>
              <a:off x="1338895" y="2000555"/>
              <a:ext cx="3038111" cy="1205883"/>
              <a:chOff x="1338895" y="2000555"/>
              <a:chExt cx="3038111" cy="1205883"/>
            </a:xfrm>
          </p:grpSpPr>
          <p:grpSp>
            <p:nvGrpSpPr>
              <p:cNvPr id="367" name="Google Shape;367;p13"/>
              <p:cNvGrpSpPr/>
              <p:nvPr/>
            </p:nvGrpSpPr>
            <p:grpSpPr>
              <a:xfrm>
                <a:off x="1338895" y="2000555"/>
                <a:ext cx="2644386" cy="514833"/>
                <a:chOff x="1192508" y="2131679"/>
                <a:chExt cx="2644386" cy="514833"/>
              </a:xfrm>
            </p:grpSpPr>
            <p:sp>
              <p:nvSpPr>
                <p:cNvPr id="368" name="Google Shape;368;p13"/>
                <p:cNvSpPr txBox="1"/>
                <p:nvPr/>
              </p:nvSpPr>
              <p:spPr>
                <a:xfrm>
                  <a:off x="2194797" y="2158263"/>
                  <a:ext cx="1642097"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Selenium</a:t>
                  </a:r>
                  <a:endParaRPr/>
                </a:p>
              </p:txBody>
            </p:sp>
            <p:grpSp>
              <p:nvGrpSpPr>
                <p:cNvPr id="369" name="Google Shape;369;p13"/>
                <p:cNvGrpSpPr/>
                <p:nvPr/>
              </p:nvGrpSpPr>
              <p:grpSpPr>
                <a:xfrm>
                  <a:off x="1192508" y="2131679"/>
                  <a:ext cx="645256" cy="514833"/>
                  <a:chOff x="1499554" y="2904372"/>
                  <a:chExt cx="807008" cy="643891"/>
                </a:xfrm>
              </p:grpSpPr>
              <p:sp>
                <p:nvSpPr>
                  <p:cNvPr id="370" name="Google Shape;370;p13"/>
                  <p:cNvSpPr/>
                  <p:nvPr/>
                </p:nvSpPr>
                <p:spPr>
                  <a:xfrm>
                    <a:off x="1670648" y="2976762"/>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13"/>
                  <p:cNvSpPr/>
                  <p:nvPr/>
                </p:nvSpPr>
                <p:spPr>
                  <a:xfrm>
                    <a:off x="1598258" y="2904372"/>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13"/>
                  <p:cNvSpPr txBox="1"/>
                  <p:nvPr/>
                </p:nvSpPr>
                <p:spPr>
                  <a:xfrm>
                    <a:off x="1499554" y="2959289"/>
                    <a:ext cx="8070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grpSp>
            <p:nvGrpSpPr>
              <p:cNvPr id="373" name="Google Shape;373;p13"/>
              <p:cNvGrpSpPr/>
              <p:nvPr/>
            </p:nvGrpSpPr>
            <p:grpSpPr>
              <a:xfrm>
                <a:off x="1338895" y="2691605"/>
                <a:ext cx="3038111" cy="514833"/>
                <a:chOff x="1192508" y="2822729"/>
                <a:chExt cx="3038111" cy="514833"/>
              </a:xfrm>
            </p:grpSpPr>
            <p:sp>
              <p:nvSpPr>
                <p:cNvPr id="374" name="Google Shape;374;p13"/>
                <p:cNvSpPr txBox="1"/>
                <p:nvPr/>
              </p:nvSpPr>
              <p:spPr>
                <a:xfrm>
                  <a:off x="2194797" y="2849313"/>
                  <a:ext cx="2035822"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PhantomJS</a:t>
                  </a:r>
                  <a:endParaRPr/>
                </a:p>
              </p:txBody>
            </p:sp>
            <p:grpSp>
              <p:nvGrpSpPr>
                <p:cNvPr id="375" name="Google Shape;375;p13"/>
                <p:cNvGrpSpPr/>
                <p:nvPr/>
              </p:nvGrpSpPr>
              <p:grpSpPr>
                <a:xfrm>
                  <a:off x="1192508" y="2822729"/>
                  <a:ext cx="645256" cy="514833"/>
                  <a:chOff x="1499554" y="2904372"/>
                  <a:chExt cx="807008" cy="643891"/>
                </a:xfrm>
              </p:grpSpPr>
              <p:sp>
                <p:nvSpPr>
                  <p:cNvPr id="376" name="Google Shape;376;p13"/>
                  <p:cNvSpPr/>
                  <p:nvPr/>
                </p:nvSpPr>
                <p:spPr>
                  <a:xfrm>
                    <a:off x="1670648" y="2976762"/>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13"/>
                  <p:cNvSpPr/>
                  <p:nvPr/>
                </p:nvSpPr>
                <p:spPr>
                  <a:xfrm>
                    <a:off x="1598258" y="2904372"/>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13"/>
                  <p:cNvSpPr txBox="1"/>
                  <p:nvPr/>
                </p:nvSpPr>
                <p:spPr>
                  <a:xfrm>
                    <a:off x="1499554" y="2959289"/>
                    <a:ext cx="807008" cy="461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grpSp>
        <p:nvGrpSpPr>
          <p:cNvPr id="379" name="Google Shape;379;p13"/>
          <p:cNvGrpSpPr/>
          <p:nvPr/>
        </p:nvGrpSpPr>
        <p:grpSpPr>
          <a:xfrm>
            <a:off x="6176683" y="2731055"/>
            <a:ext cx="5082129" cy="2079684"/>
            <a:chOff x="915259" y="3678147"/>
            <a:chExt cx="5082129" cy="2079684"/>
          </a:xfrm>
        </p:grpSpPr>
        <p:grpSp>
          <p:nvGrpSpPr>
            <p:cNvPr id="380" name="Google Shape;380;p13"/>
            <p:cNvGrpSpPr/>
            <p:nvPr/>
          </p:nvGrpSpPr>
          <p:grpSpPr>
            <a:xfrm>
              <a:off x="915259" y="3678147"/>
              <a:ext cx="3791212" cy="499919"/>
              <a:chOff x="3105514" y="1148251"/>
              <a:chExt cx="3791212" cy="499919"/>
            </a:xfrm>
          </p:grpSpPr>
          <p:sp>
            <p:nvSpPr>
              <p:cNvPr id="381" name="Google Shape;381;p13"/>
              <p:cNvSpPr txBox="1"/>
              <p:nvPr/>
            </p:nvSpPr>
            <p:spPr>
              <a:xfrm>
                <a:off x="3529150" y="1148251"/>
                <a:ext cx="3367576"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對資料進行斷詞處理</a:t>
                </a:r>
                <a:endParaRPr sz="2400">
                  <a:solidFill>
                    <a:srgbClr val="963E08"/>
                  </a:solidFill>
                  <a:latin typeface="Noto Sans Medium"/>
                  <a:ea typeface="Noto Sans Medium"/>
                  <a:cs typeface="Noto Sans Medium"/>
                  <a:sym typeface="Noto Sans Medium"/>
                </a:endParaRPr>
              </a:p>
            </p:txBody>
          </p:sp>
          <p:cxnSp>
            <p:nvCxnSpPr>
              <p:cNvPr id="382" name="Google Shape;382;p13"/>
              <p:cNvCxnSpPr/>
              <p:nvPr/>
            </p:nvCxnSpPr>
            <p:spPr>
              <a:xfrm flipH="1">
                <a:off x="3105514" y="1648169"/>
                <a:ext cx="2484000" cy="1"/>
              </a:xfrm>
              <a:prstGeom prst="straightConnector1">
                <a:avLst/>
              </a:prstGeom>
              <a:noFill/>
              <a:ln cap="rnd" cmpd="sng" w="28575">
                <a:solidFill>
                  <a:srgbClr val="B9815F"/>
                </a:solidFill>
                <a:prstDash val="solid"/>
                <a:miter lim="800000"/>
                <a:headEnd len="sm" w="sm" type="none"/>
                <a:tailEnd len="sm" w="sm" type="none"/>
              </a:ln>
            </p:spPr>
          </p:cxnSp>
        </p:grpSp>
        <p:grpSp>
          <p:nvGrpSpPr>
            <p:cNvPr id="383" name="Google Shape;383;p13"/>
            <p:cNvGrpSpPr/>
            <p:nvPr/>
          </p:nvGrpSpPr>
          <p:grpSpPr>
            <a:xfrm>
              <a:off x="1338895" y="4551948"/>
              <a:ext cx="4658493" cy="1205883"/>
              <a:chOff x="1338895" y="4551948"/>
              <a:chExt cx="4658493" cy="1205883"/>
            </a:xfrm>
          </p:grpSpPr>
          <p:sp>
            <p:nvSpPr>
              <p:cNvPr id="384" name="Google Shape;384;p13"/>
              <p:cNvSpPr txBox="1"/>
              <p:nvPr/>
            </p:nvSpPr>
            <p:spPr>
              <a:xfrm>
                <a:off x="2341184" y="4578532"/>
                <a:ext cx="365620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中研院的CkipTagger</a:t>
                </a:r>
                <a:endParaRPr/>
              </a:p>
            </p:txBody>
          </p:sp>
          <p:grpSp>
            <p:nvGrpSpPr>
              <p:cNvPr id="385" name="Google Shape;385;p13"/>
              <p:cNvGrpSpPr/>
              <p:nvPr/>
            </p:nvGrpSpPr>
            <p:grpSpPr>
              <a:xfrm>
                <a:off x="1338895" y="4551948"/>
                <a:ext cx="645256" cy="514833"/>
                <a:chOff x="1499554" y="2904372"/>
                <a:chExt cx="807008" cy="643891"/>
              </a:xfrm>
            </p:grpSpPr>
            <p:sp>
              <p:nvSpPr>
                <p:cNvPr id="386" name="Google Shape;386;p13"/>
                <p:cNvSpPr/>
                <p:nvPr/>
              </p:nvSpPr>
              <p:spPr>
                <a:xfrm>
                  <a:off x="1670648" y="2976762"/>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13"/>
                <p:cNvSpPr/>
                <p:nvPr/>
              </p:nvSpPr>
              <p:spPr>
                <a:xfrm>
                  <a:off x="1598258" y="2904372"/>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13"/>
                <p:cNvSpPr txBox="1"/>
                <p:nvPr/>
              </p:nvSpPr>
              <p:spPr>
                <a:xfrm>
                  <a:off x="1499554" y="2959289"/>
                  <a:ext cx="8070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sp>
            <p:nvSpPr>
              <p:cNvPr id="389" name="Google Shape;389;p13"/>
              <p:cNvSpPr txBox="1"/>
              <p:nvPr/>
            </p:nvSpPr>
            <p:spPr>
              <a:xfrm>
                <a:off x="2341184" y="5269582"/>
                <a:ext cx="2112892"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Jieba(結巴)</a:t>
                </a:r>
                <a:endParaRPr/>
              </a:p>
            </p:txBody>
          </p:sp>
          <p:grpSp>
            <p:nvGrpSpPr>
              <p:cNvPr id="390" name="Google Shape;390;p13"/>
              <p:cNvGrpSpPr/>
              <p:nvPr/>
            </p:nvGrpSpPr>
            <p:grpSpPr>
              <a:xfrm>
                <a:off x="1338895" y="5242998"/>
                <a:ext cx="645256" cy="514833"/>
                <a:chOff x="1499554" y="2904372"/>
                <a:chExt cx="807008" cy="643891"/>
              </a:xfrm>
            </p:grpSpPr>
            <p:sp>
              <p:nvSpPr>
                <p:cNvPr id="391" name="Google Shape;391;p13"/>
                <p:cNvSpPr/>
                <p:nvPr/>
              </p:nvSpPr>
              <p:spPr>
                <a:xfrm>
                  <a:off x="1670648" y="2976762"/>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2" name="Google Shape;392;p13"/>
                <p:cNvSpPr/>
                <p:nvPr/>
              </p:nvSpPr>
              <p:spPr>
                <a:xfrm>
                  <a:off x="1598258" y="2904372"/>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3" name="Google Shape;393;p13"/>
                <p:cNvSpPr txBox="1"/>
                <p:nvPr/>
              </p:nvSpPr>
              <p:spPr>
                <a:xfrm>
                  <a:off x="1499554" y="2959289"/>
                  <a:ext cx="807008" cy="461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FEEFE6"/>
                      </a:solidFill>
                      <a:latin typeface="Noto Sans Medium"/>
                      <a:ea typeface="Noto Sans Medium"/>
                      <a:cs typeface="Noto Sans Medium"/>
                      <a:sym typeface="Noto Sans Medium"/>
                    </a:rPr>
                    <a:t>2.</a:t>
                  </a:r>
                  <a:endParaRPr/>
                </a:p>
              </p:txBody>
            </p:sp>
          </p:grpSp>
        </p:grpSp>
      </p:grpSp>
      <p:grpSp>
        <p:nvGrpSpPr>
          <p:cNvPr id="394" name="Google Shape;394;p13"/>
          <p:cNvGrpSpPr/>
          <p:nvPr/>
        </p:nvGrpSpPr>
        <p:grpSpPr>
          <a:xfrm>
            <a:off x="2805136" y="4490257"/>
            <a:ext cx="3297925" cy="1388634"/>
            <a:chOff x="5673597" y="2100351"/>
            <a:chExt cx="3297925" cy="1388634"/>
          </a:xfrm>
        </p:grpSpPr>
        <p:grpSp>
          <p:nvGrpSpPr>
            <p:cNvPr id="395" name="Google Shape;395;p13"/>
            <p:cNvGrpSpPr/>
            <p:nvPr/>
          </p:nvGrpSpPr>
          <p:grpSpPr>
            <a:xfrm>
              <a:off x="5673597" y="2100351"/>
              <a:ext cx="2219820" cy="499919"/>
              <a:chOff x="3105514" y="1148251"/>
              <a:chExt cx="2219820" cy="499919"/>
            </a:xfrm>
          </p:grpSpPr>
          <p:sp>
            <p:nvSpPr>
              <p:cNvPr id="396" name="Google Shape;396;p13"/>
              <p:cNvSpPr txBox="1"/>
              <p:nvPr/>
            </p:nvSpPr>
            <p:spPr>
              <a:xfrm>
                <a:off x="3529150" y="1148251"/>
                <a:ext cx="179618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情緒分析</a:t>
                </a:r>
                <a:endParaRPr sz="2400">
                  <a:solidFill>
                    <a:srgbClr val="963E08"/>
                  </a:solidFill>
                  <a:latin typeface="Noto Sans Medium"/>
                  <a:ea typeface="Noto Sans Medium"/>
                  <a:cs typeface="Noto Sans Medium"/>
                  <a:sym typeface="Noto Sans Medium"/>
                </a:endParaRPr>
              </a:p>
            </p:txBody>
          </p:sp>
          <p:cxnSp>
            <p:nvCxnSpPr>
              <p:cNvPr id="397" name="Google Shape;397;p13"/>
              <p:cNvCxnSpPr/>
              <p:nvPr/>
            </p:nvCxnSpPr>
            <p:spPr>
              <a:xfrm flipH="1">
                <a:off x="3105514" y="1648169"/>
                <a:ext cx="1476000" cy="1"/>
              </a:xfrm>
              <a:prstGeom prst="straightConnector1">
                <a:avLst/>
              </a:prstGeom>
              <a:noFill/>
              <a:ln cap="rnd" cmpd="sng" w="28575">
                <a:solidFill>
                  <a:srgbClr val="B9815F"/>
                </a:solidFill>
                <a:prstDash val="solid"/>
                <a:miter lim="800000"/>
                <a:headEnd len="sm" w="sm" type="none"/>
                <a:tailEnd len="sm" w="sm" type="none"/>
              </a:ln>
            </p:spPr>
          </p:cxnSp>
        </p:grpSp>
        <p:sp>
          <p:nvSpPr>
            <p:cNvPr id="398" name="Google Shape;398;p13"/>
            <p:cNvSpPr txBox="1"/>
            <p:nvPr/>
          </p:nvSpPr>
          <p:spPr>
            <a:xfrm>
              <a:off x="7099522" y="3000736"/>
              <a:ext cx="1872000"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word2vec</a:t>
              </a:r>
              <a:endParaRPr/>
            </a:p>
          </p:txBody>
        </p:sp>
        <p:grpSp>
          <p:nvGrpSpPr>
            <p:cNvPr id="399" name="Google Shape;399;p13"/>
            <p:cNvGrpSpPr/>
            <p:nvPr/>
          </p:nvGrpSpPr>
          <p:grpSpPr>
            <a:xfrm>
              <a:off x="6097233" y="2974152"/>
              <a:ext cx="645256" cy="514833"/>
              <a:chOff x="1499554" y="2904372"/>
              <a:chExt cx="807008" cy="643891"/>
            </a:xfrm>
          </p:grpSpPr>
          <p:sp>
            <p:nvSpPr>
              <p:cNvPr id="400" name="Google Shape;400;p13"/>
              <p:cNvSpPr/>
              <p:nvPr/>
            </p:nvSpPr>
            <p:spPr>
              <a:xfrm>
                <a:off x="1670648" y="2976762"/>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1" name="Google Shape;401;p13"/>
              <p:cNvSpPr/>
              <p:nvPr/>
            </p:nvSpPr>
            <p:spPr>
              <a:xfrm>
                <a:off x="1598258" y="2904372"/>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2" name="Google Shape;402;p13"/>
              <p:cNvSpPr txBox="1"/>
              <p:nvPr/>
            </p:nvSpPr>
            <p:spPr>
              <a:xfrm>
                <a:off x="1499554" y="2959289"/>
                <a:ext cx="80700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FEEFE6"/>
                    </a:solidFill>
                    <a:latin typeface="Noto Sans Medium"/>
                    <a:ea typeface="Noto Sans Medium"/>
                    <a:cs typeface="Noto Sans Medium"/>
                    <a:sym typeface="Noto Sans Medium"/>
                  </a:rPr>
                  <a:t>1.</a:t>
                </a:r>
                <a:endParaRPr/>
              </a:p>
            </p:txBody>
          </p:sp>
        </p:grpSp>
      </p:grpSp>
      <p:sp>
        <p:nvSpPr>
          <p:cNvPr id="403" name="Google Shape;403;p13"/>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14" name="Google Shape;414;p14"/>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15" name="Google Shape;415;p14"/>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6" name="Google Shape;416;p14"/>
          <p:cNvGrpSpPr/>
          <p:nvPr/>
        </p:nvGrpSpPr>
        <p:grpSpPr>
          <a:xfrm>
            <a:off x="2940413" y="2807997"/>
            <a:ext cx="6311174" cy="2613484"/>
            <a:chOff x="2940413" y="2807997"/>
            <a:chExt cx="6311174" cy="2613484"/>
          </a:xfrm>
        </p:grpSpPr>
        <p:sp>
          <p:nvSpPr>
            <p:cNvPr id="417" name="Google Shape;417;p14"/>
            <p:cNvSpPr/>
            <p:nvPr/>
          </p:nvSpPr>
          <p:spPr>
            <a:xfrm>
              <a:off x="2940413" y="2807997"/>
              <a:ext cx="6311174" cy="2613484"/>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8" name="Google Shape;418;p14"/>
            <p:cNvSpPr/>
            <p:nvPr/>
          </p:nvSpPr>
          <p:spPr>
            <a:xfrm>
              <a:off x="3049102" y="2938840"/>
              <a:ext cx="354498" cy="1430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19" name="Google Shape;419;p14"/>
          <p:cNvGrpSpPr/>
          <p:nvPr/>
        </p:nvGrpSpPr>
        <p:grpSpPr>
          <a:xfrm>
            <a:off x="4959905" y="798552"/>
            <a:ext cx="2272190" cy="499919"/>
            <a:chOff x="3105514" y="1148251"/>
            <a:chExt cx="2272190" cy="499919"/>
          </a:xfrm>
        </p:grpSpPr>
        <p:sp>
          <p:nvSpPr>
            <p:cNvPr id="420" name="Google Shape;420;p14"/>
            <p:cNvSpPr txBox="1"/>
            <p:nvPr/>
          </p:nvSpPr>
          <p:spPr>
            <a:xfrm>
              <a:off x="3529150" y="1148251"/>
              <a:ext cx="184855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21" name="Google Shape;421;p14"/>
            <p:cNvCxnSpPr/>
            <p:nvPr/>
          </p:nvCxnSpPr>
          <p:spPr>
            <a:xfrm flipH="1">
              <a:off x="3105514" y="1648169"/>
              <a:ext cx="1440000" cy="1"/>
            </a:xfrm>
            <a:prstGeom prst="straightConnector1">
              <a:avLst/>
            </a:prstGeom>
            <a:noFill/>
            <a:ln cap="rnd" cmpd="sng" w="28575">
              <a:solidFill>
                <a:srgbClr val="B9815F"/>
              </a:solidFill>
              <a:prstDash val="solid"/>
              <a:miter lim="800000"/>
              <a:headEnd len="sm" w="sm" type="none"/>
              <a:tailEnd len="sm" w="sm" type="none"/>
            </a:ln>
          </p:spPr>
        </p:cxnSp>
      </p:grpSp>
      <p:sp>
        <p:nvSpPr>
          <p:cNvPr id="422" name="Google Shape;422;p14"/>
          <p:cNvSpPr txBox="1"/>
          <p:nvPr/>
        </p:nvSpPr>
        <p:spPr>
          <a:xfrm>
            <a:off x="3229564" y="3051820"/>
            <a:ext cx="5732871" cy="212583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沒意外會再倒一波，636賣單加堆，635買單沒人掛，連假單都不掛，就是要倒了的意思。期指17747--</a:t>
            </a:r>
            <a:endParaRPr/>
          </a:p>
          <a:p>
            <a:pPr indent="0" lvl="0" marL="0" marR="0" rtl="0" algn="just">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17824高要過才會繼續攻，2330不夠強,637要過，今天</a:t>
            </a:r>
            <a:endParaRPr sz="1800">
              <a:solidFill>
                <a:srgbClr val="955937"/>
              </a:solidFill>
              <a:latin typeface="Noto Sans Medium"/>
              <a:ea typeface="Noto Sans Medium"/>
              <a:cs typeface="Noto Sans Medium"/>
              <a:sym typeface="Noto Sans Medium"/>
            </a:endParaRPr>
          </a:p>
          <a:p>
            <a:pPr indent="0" lvl="0" marL="0" marR="0" rtl="0" algn="just">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期指17702不破也算還好，關鍵需要5-8天時間整理，上面還有缺口要回補也不要看太壞</a:t>
            </a:r>
            <a:endParaRPr sz="1800">
              <a:solidFill>
                <a:srgbClr val="955937"/>
              </a:solidFill>
              <a:latin typeface="Noto Sans Medium"/>
              <a:ea typeface="Noto Sans Medium"/>
              <a:cs typeface="Noto Sans Medium"/>
              <a:sym typeface="Noto Sans Medium"/>
            </a:endParaRPr>
          </a:p>
        </p:txBody>
      </p:sp>
      <p:sp>
        <p:nvSpPr>
          <p:cNvPr id="423" name="Google Shape;423;p14"/>
          <p:cNvSpPr txBox="1"/>
          <p:nvPr/>
        </p:nvSpPr>
        <p:spPr>
          <a:xfrm>
            <a:off x="3049102" y="2207089"/>
            <a:ext cx="1591791" cy="50513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24" name="Google Shape;424;p14"/>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5"/>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0" name="Google Shape;430;p15"/>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1" name="Google Shape;431;p15"/>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2" name="Google Shape;432;p15"/>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33" name="Google Shape;433;p15"/>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34" name="Google Shape;434;p15"/>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35" name="Google Shape;435;p15"/>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36" name="Google Shape;436;p15"/>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37" name="Google Shape;437;p15"/>
          <p:cNvGrpSpPr/>
          <p:nvPr/>
        </p:nvGrpSpPr>
        <p:grpSpPr>
          <a:xfrm>
            <a:off x="2940413" y="2807997"/>
            <a:ext cx="6311174" cy="2613484"/>
            <a:chOff x="2940413" y="2807997"/>
            <a:chExt cx="6311174" cy="2613484"/>
          </a:xfrm>
        </p:grpSpPr>
        <p:sp>
          <p:nvSpPr>
            <p:cNvPr id="438" name="Google Shape;438;p15"/>
            <p:cNvSpPr/>
            <p:nvPr/>
          </p:nvSpPr>
          <p:spPr>
            <a:xfrm>
              <a:off x="2940413" y="2807997"/>
              <a:ext cx="6311174" cy="2613484"/>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9" name="Google Shape;439;p15"/>
            <p:cNvSpPr/>
            <p:nvPr/>
          </p:nvSpPr>
          <p:spPr>
            <a:xfrm>
              <a:off x="3049102" y="2938840"/>
              <a:ext cx="354498" cy="1430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40" name="Google Shape;440;p15"/>
          <p:cNvGrpSpPr/>
          <p:nvPr/>
        </p:nvGrpSpPr>
        <p:grpSpPr>
          <a:xfrm>
            <a:off x="4959905" y="798552"/>
            <a:ext cx="2272190" cy="499919"/>
            <a:chOff x="3105514" y="1148251"/>
            <a:chExt cx="2272190" cy="499919"/>
          </a:xfrm>
        </p:grpSpPr>
        <p:sp>
          <p:nvSpPr>
            <p:cNvPr id="441" name="Google Shape;441;p15"/>
            <p:cNvSpPr txBox="1"/>
            <p:nvPr/>
          </p:nvSpPr>
          <p:spPr>
            <a:xfrm>
              <a:off x="3529150" y="1148251"/>
              <a:ext cx="184855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42" name="Google Shape;442;p15"/>
            <p:cNvCxnSpPr/>
            <p:nvPr/>
          </p:nvCxnSpPr>
          <p:spPr>
            <a:xfrm flipH="1">
              <a:off x="3105514" y="1648169"/>
              <a:ext cx="1440000" cy="1"/>
            </a:xfrm>
            <a:prstGeom prst="straightConnector1">
              <a:avLst/>
            </a:prstGeom>
            <a:noFill/>
            <a:ln cap="rnd" cmpd="sng" w="28575">
              <a:solidFill>
                <a:srgbClr val="B9815F"/>
              </a:solidFill>
              <a:prstDash val="solid"/>
              <a:miter lim="800000"/>
              <a:headEnd len="sm" w="sm" type="none"/>
              <a:tailEnd len="sm" w="sm" type="none"/>
            </a:ln>
          </p:spPr>
        </p:cxnSp>
      </p:grpSp>
      <p:sp>
        <p:nvSpPr>
          <p:cNvPr id="443" name="Google Shape;443;p15"/>
          <p:cNvSpPr txBox="1"/>
          <p:nvPr/>
        </p:nvSpPr>
        <p:spPr>
          <a:xfrm>
            <a:off x="3102313" y="2938840"/>
            <a:ext cx="5987375" cy="235179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沒</a:t>
            </a:r>
            <a:r>
              <a:rPr lang="zh-TW" sz="2000">
                <a:solidFill>
                  <a:srgbClr val="963E08"/>
                </a:solidFill>
                <a:latin typeface="Noto Sans Medium"/>
                <a:ea typeface="Noto Sans Medium"/>
                <a:cs typeface="Noto Sans Medium"/>
                <a:sym typeface="Noto Sans Medium"/>
              </a:rPr>
              <a:t>意外</a:t>
            </a:r>
            <a:r>
              <a:rPr lang="zh-TW" sz="1800">
                <a:solidFill>
                  <a:srgbClr val="B9815F"/>
                </a:solidFill>
                <a:latin typeface="Noto Sans Medium"/>
                <a:ea typeface="Noto Sans Medium"/>
                <a:cs typeface="Noto Sans Medium"/>
                <a:sym typeface="Noto Sans Medium"/>
              </a:rPr>
              <a:t>會再</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一波，636</a:t>
            </a:r>
            <a:r>
              <a:rPr lang="zh-TW" sz="2000">
                <a:solidFill>
                  <a:srgbClr val="963E08"/>
                </a:solidFill>
                <a:latin typeface="Noto Sans Medium"/>
                <a:ea typeface="Noto Sans Medium"/>
                <a:cs typeface="Noto Sans Medium"/>
                <a:sym typeface="Noto Sans Medium"/>
              </a:rPr>
              <a:t>賣單加堆</a:t>
            </a:r>
            <a:r>
              <a:rPr lang="zh-TW" sz="1800">
                <a:solidFill>
                  <a:srgbClr val="B9815F"/>
                </a:solidFill>
                <a:latin typeface="Noto Sans Medium"/>
                <a:ea typeface="Noto Sans Medium"/>
                <a:cs typeface="Noto Sans Medium"/>
                <a:sym typeface="Noto Sans Medium"/>
              </a:rPr>
              <a:t>，635</a:t>
            </a:r>
            <a:r>
              <a:rPr lang="zh-TW" sz="2000">
                <a:solidFill>
                  <a:srgbClr val="963E08"/>
                </a:solidFill>
                <a:latin typeface="Noto Sans Medium"/>
                <a:ea typeface="Noto Sans Medium"/>
                <a:cs typeface="Noto Sans Medium"/>
                <a:sym typeface="Noto Sans Medium"/>
              </a:rPr>
              <a:t>買單沒人掛</a:t>
            </a:r>
            <a:r>
              <a:rPr lang="zh-TW" sz="1800">
                <a:solidFill>
                  <a:srgbClr val="B9815F"/>
                </a:solidFill>
                <a:latin typeface="Noto Sans Medium"/>
                <a:ea typeface="Noto Sans Medium"/>
                <a:cs typeface="Noto Sans Medium"/>
                <a:sym typeface="Noto Sans Medium"/>
              </a:rPr>
              <a:t>，連</a:t>
            </a:r>
            <a:r>
              <a:rPr lang="zh-TW" sz="2000">
                <a:solidFill>
                  <a:srgbClr val="963E08"/>
                </a:solidFill>
                <a:latin typeface="Noto Sans Medium"/>
                <a:ea typeface="Noto Sans Medium"/>
                <a:cs typeface="Noto Sans Medium"/>
                <a:sym typeface="Noto Sans Medium"/>
              </a:rPr>
              <a:t>假單</a:t>
            </a:r>
            <a:r>
              <a:rPr lang="zh-TW" sz="1800">
                <a:solidFill>
                  <a:srgbClr val="B9815F"/>
                </a:solidFill>
                <a:latin typeface="Noto Sans Medium"/>
                <a:ea typeface="Noto Sans Medium"/>
                <a:cs typeface="Noto Sans Medium"/>
                <a:sym typeface="Noto Sans Medium"/>
              </a:rPr>
              <a:t>都不</a:t>
            </a:r>
            <a:r>
              <a:rPr lang="zh-TW" sz="2000">
                <a:solidFill>
                  <a:srgbClr val="963E08"/>
                </a:solidFill>
                <a:latin typeface="Noto Sans Medium"/>
                <a:ea typeface="Noto Sans Medium"/>
                <a:cs typeface="Noto Sans Medium"/>
                <a:sym typeface="Noto Sans Medium"/>
              </a:rPr>
              <a:t>掛</a:t>
            </a:r>
            <a:r>
              <a:rPr lang="zh-TW" sz="1800">
                <a:solidFill>
                  <a:srgbClr val="B9815F"/>
                </a:solidFill>
                <a:latin typeface="Noto Sans Medium"/>
                <a:ea typeface="Noto Sans Medium"/>
                <a:cs typeface="Noto Sans Medium"/>
                <a:sym typeface="Noto Sans Medium"/>
              </a:rPr>
              <a:t>，就是要</a:t>
            </a:r>
            <a:r>
              <a:rPr lang="zh-TW" sz="2000">
                <a:solidFill>
                  <a:srgbClr val="963E08"/>
                </a:solidFill>
                <a:latin typeface="Noto Sans Medium"/>
                <a:ea typeface="Noto Sans Medium"/>
                <a:cs typeface="Noto Sans Medium"/>
                <a:sym typeface="Noto Sans Medium"/>
              </a:rPr>
              <a:t>倒</a:t>
            </a:r>
            <a:r>
              <a:rPr lang="zh-TW" sz="1800">
                <a:solidFill>
                  <a:srgbClr val="B9815F"/>
                </a:solidFill>
                <a:latin typeface="Noto Sans Medium"/>
                <a:ea typeface="Noto Sans Medium"/>
                <a:cs typeface="Noto Sans Medium"/>
                <a:sym typeface="Noto Sans Medium"/>
              </a:rPr>
              <a:t>了的</a:t>
            </a:r>
            <a:r>
              <a:rPr lang="zh-TW" sz="2000">
                <a:solidFill>
                  <a:srgbClr val="963E08"/>
                </a:solidFill>
                <a:latin typeface="Noto Sans Medium"/>
                <a:ea typeface="Noto Sans Medium"/>
                <a:cs typeface="Noto Sans Medium"/>
                <a:sym typeface="Noto Sans Medium"/>
              </a:rPr>
              <a:t>意思</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17747--</a:t>
            </a:r>
            <a:endParaRPr/>
          </a:p>
          <a:p>
            <a:pPr indent="0" lvl="0" marL="0" marR="0" rtl="0" algn="just">
              <a:lnSpc>
                <a:spcPct val="150000"/>
              </a:lnSpc>
              <a:spcBef>
                <a:spcPts val="0"/>
              </a:spcBef>
              <a:spcAft>
                <a:spcPts val="0"/>
              </a:spcAft>
              <a:buNone/>
            </a:pPr>
            <a:r>
              <a:rPr lang="zh-TW" sz="1800">
                <a:solidFill>
                  <a:srgbClr val="B9815F"/>
                </a:solidFill>
                <a:latin typeface="Noto Sans Medium"/>
                <a:ea typeface="Noto Sans Medium"/>
                <a:cs typeface="Noto Sans Medium"/>
                <a:sym typeface="Noto Sans Medium"/>
              </a:rPr>
              <a:t>17824</a:t>
            </a:r>
            <a:r>
              <a:rPr lang="zh-TW" sz="2000">
                <a:solidFill>
                  <a:srgbClr val="963E08"/>
                </a:solidFill>
                <a:latin typeface="Noto Sans Medium"/>
                <a:ea typeface="Noto Sans Medium"/>
                <a:cs typeface="Noto Sans Medium"/>
                <a:sym typeface="Noto Sans Medium"/>
              </a:rPr>
              <a:t>高</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過才</a:t>
            </a:r>
            <a:r>
              <a:rPr lang="zh-TW" sz="1800">
                <a:solidFill>
                  <a:srgbClr val="B9815F"/>
                </a:solidFill>
                <a:latin typeface="Noto Sans Medium"/>
                <a:ea typeface="Noto Sans Medium"/>
                <a:cs typeface="Noto Sans Medium"/>
                <a:sym typeface="Noto Sans Medium"/>
              </a:rPr>
              <a:t>會</a:t>
            </a:r>
            <a:r>
              <a:rPr lang="zh-TW" sz="2000">
                <a:solidFill>
                  <a:srgbClr val="963E08"/>
                </a:solidFill>
                <a:latin typeface="Noto Sans Medium"/>
                <a:ea typeface="Noto Sans Medium"/>
                <a:cs typeface="Noto Sans Medium"/>
                <a:sym typeface="Noto Sans Medium"/>
              </a:rPr>
              <a:t>繼續攻</a:t>
            </a:r>
            <a:r>
              <a:rPr lang="zh-TW" sz="1800">
                <a:solidFill>
                  <a:srgbClr val="B9815F"/>
                </a:solidFill>
                <a:latin typeface="Noto Sans Medium"/>
                <a:ea typeface="Noto Sans Medium"/>
                <a:cs typeface="Noto Sans Medium"/>
                <a:sym typeface="Noto Sans Medium"/>
              </a:rPr>
              <a:t>，2330不</a:t>
            </a:r>
            <a:r>
              <a:rPr lang="zh-TW" sz="2000">
                <a:solidFill>
                  <a:srgbClr val="963E08"/>
                </a:solidFill>
                <a:latin typeface="Noto Sans Medium"/>
                <a:ea typeface="Noto Sans Medium"/>
                <a:cs typeface="Noto Sans Medium"/>
                <a:sym typeface="Noto Sans Medium"/>
              </a:rPr>
              <a:t>夠強</a:t>
            </a:r>
            <a:r>
              <a:rPr lang="zh-TW" sz="1800">
                <a:solidFill>
                  <a:srgbClr val="B9815F"/>
                </a:solidFill>
                <a:latin typeface="Noto Sans Medium"/>
                <a:ea typeface="Noto Sans Medium"/>
                <a:cs typeface="Noto Sans Medium"/>
                <a:sym typeface="Noto Sans Medium"/>
              </a:rPr>
              <a:t>,637要</a:t>
            </a:r>
            <a:r>
              <a:rPr lang="zh-TW" sz="2000">
                <a:solidFill>
                  <a:srgbClr val="963E08"/>
                </a:solidFill>
                <a:latin typeface="Noto Sans Medium"/>
                <a:ea typeface="Noto Sans Medium"/>
                <a:cs typeface="Noto Sans Medium"/>
                <a:sym typeface="Noto Sans Medium"/>
              </a:rPr>
              <a:t>過</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今天</a:t>
            </a:r>
            <a:endParaRPr sz="2000">
              <a:solidFill>
                <a:srgbClr val="963E08"/>
              </a:solidFill>
              <a:latin typeface="Noto Sans Medium"/>
              <a:ea typeface="Noto Sans Medium"/>
              <a:cs typeface="Noto Sans Medium"/>
              <a:sym typeface="Noto Sans Medium"/>
            </a:endParaRPr>
          </a:p>
          <a:p>
            <a:pPr indent="0" lvl="0" marL="0" marR="0" rtl="0" algn="just">
              <a:lnSpc>
                <a:spcPct val="150000"/>
              </a:lnSpc>
              <a:spcBef>
                <a:spcPts val="0"/>
              </a:spcBef>
              <a:spcAft>
                <a:spcPts val="0"/>
              </a:spcAft>
              <a:buNone/>
            </a:pPr>
            <a:r>
              <a:rPr lang="zh-TW" sz="2000">
                <a:solidFill>
                  <a:srgbClr val="963E08"/>
                </a:solidFill>
                <a:latin typeface="Noto Sans Medium"/>
                <a:ea typeface="Noto Sans Medium"/>
                <a:cs typeface="Noto Sans Medium"/>
                <a:sym typeface="Noto Sans Medium"/>
              </a:rPr>
              <a:t>期指</a:t>
            </a:r>
            <a:r>
              <a:rPr lang="zh-TW" sz="1800">
                <a:solidFill>
                  <a:srgbClr val="B9815F"/>
                </a:solidFill>
                <a:latin typeface="Noto Sans Medium"/>
                <a:ea typeface="Noto Sans Medium"/>
                <a:cs typeface="Noto Sans Medium"/>
                <a:sym typeface="Noto Sans Medium"/>
              </a:rPr>
              <a:t>17702不</a:t>
            </a:r>
            <a:r>
              <a:rPr lang="zh-TW" sz="2000">
                <a:solidFill>
                  <a:srgbClr val="963E08"/>
                </a:solidFill>
                <a:latin typeface="Noto Sans Medium"/>
                <a:ea typeface="Noto Sans Medium"/>
                <a:cs typeface="Noto Sans Medium"/>
                <a:sym typeface="Noto Sans Medium"/>
              </a:rPr>
              <a:t>破</a:t>
            </a:r>
            <a:r>
              <a:rPr lang="zh-TW" sz="1800">
                <a:solidFill>
                  <a:srgbClr val="B9815F"/>
                </a:solidFill>
                <a:latin typeface="Noto Sans Medium"/>
                <a:ea typeface="Noto Sans Medium"/>
                <a:cs typeface="Noto Sans Medium"/>
                <a:sym typeface="Noto Sans Medium"/>
              </a:rPr>
              <a:t>也算</a:t>
            </a:r>
            <a:r>
              <a:rPr lang="zh-TW" sz="2000">
                <a:solidFill>
                  <a:srgbClr val="963E08"/>
                </a:solidFill>
                <a:latin typeface="Noto Sans Medium"/>
                <a:ea typeface="Noto Sans Medium"/>
                <a:cs typeface="Noto Sans Medium"/>
                <a:sym typeface="Noto Sans Medium"/>
              </a:rPr>
              <a:t>還好</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關鍵需要</a:t>
            </a:r>
            <a:r>
              <a:rPr lang="zh-TW" sz="1800">
                <a:solidFill>
                  <a:srgbClr val="B9815F"/>
                </a:solidFill>
                <a:latin typeface="Noto Sans Medium"/>
                <a:ea typeface="Noto Sans Medium"/>
                <a:cs typeface="Noto Sans Medium"/>
                <a:sym typeface="Noto Sans Medium"/>
              </a:rPr>
              <a:t>5-8天</a:t>
            </a:r>
            <a:r>
              <a:rPr lang="zh-TW" sz="2000">
                <a:solidFill>
                  <a:srgbClr val="963E08"/>
                </a:solidFill>
                <a:latin typeface="Noto Sans Medium"/>
                <a:ea typeface="Noto Sans Medium"/>
                <a:cs typeface="Noto Sans Medium"/>
                <a:sym typeface="Noto Sans Medium"/>
              </a:rPr>
              <a:t>時間整理</a:t>
            </a:r>
            <a:r>
              <a:rPr lang="zh-TW" sz="1800">
                <a:solidFill>
                  <a:srgbClr val="B9815F"/>
                </a:solidFill>
                <a:latin typeface="Noto Sans Medium"/>
                <a:ea typeface="Noto Sans Medium"/>
                <a:cs typeface="Noto Sans Medium"/>
                <a:sym typeface="Noto Sans Medium"/>
              </a:rPr>
              <a:t>，</a:t>
            </a:r>
            <a:r>
              <a:rPr lang="zh-TW" sz="2000">
                <a:solidFill>
                  <a:srgbClr val="963E08"/>
                </a:solidFill>
                <a:latin typeface="Noto Sans Medium"/>
                <a:ea typeface="Noto Sans Medium"/>
                <a:cs typeface="Noto Sans Medium"/>
                <a:sym typeface="Noto Sans Medium"/>
              </a:rPr>
              <a:t>上面</a:t>
            </a:r>
            <a:r>
              <a:rPr lang="zh-TW" sz="1800">
                <a:solidFill>
                  <a:srgbClr val="B9815F"/>
                </a:solidFill>
                <a:latin typeface="Noto Sans Medium"/>
                <a:ea typeface="Noto Sans Medium"/>
                <a:cs typeface="Noto Sans Medium"/>
                <a:sym typeface="Noto Sans Medium"/>
              </a:rPr>
              <a:t>還有</a:t>
            </a:r>
            <a:r>
              <a:rPr lang="zh-TW" sz="2000">
                <a:solidFill>
                  <a:srgbClr val="963E08"/>
                </a:solidFill>
                <a:latin typeface="Noto Sans Medium"/>
                <a:ea typeface="Noto Sans Medium"/>
                <a:cs typeface="Noto Sans Medium"/>
                <a:sym typeface="Noto Sans Medium"/>
              </a:rPr>
              <a:t>缺口</a:t>
            </a:r>
            <a:r>
              <a:rPr lang="zh-TW" sz="1800">
                <a:solidFill>
                  <a:srgbClr val="B9815F"/>
                </a:solidFill>
                <a:latin typeface="Noto Sans Medium"/>
                <a:ea typeface="Noto Sans Medium"/>
                <a:cs typeface="Noto Sans Medium"/>
                <a:sym typeface="Noto Sans Medium"/>
              </a:rPr>
              <a:t>要</a:t>
            </a:r>
            <a:r>
              <a:rPr lang="zh-TW" sz="2000">
                <a:solidFill>
                  <a:srgbClr val="963E08"/>
                </a:solidFill>
                <a:latin typeface="Noto Sans Medium"/>
                <a:ea typeface="Noto Sans Medium"/>
                <a:cs typeface="Noto Sans Medium"/>
                <a:sym typeface="Noto Sans Medium"/>
              </a:rPr>
              <a:t>回補</a:t>
            </a:r>
            <a:r>
              <a:rPr lang="zh-TW" sz="1800">
                <a:solidFill>
                  <a:srgbClr val="B9815F"/>
                </a:solidFill>
                <a:latin typeface="Noto Sans Medium"/>
                <a:ea typeface="Noto Sans Medium"/>
                <a:cs typeface="Noto Sans Medium"/>
                <a:sym typeface="Noto Sans Medium"/>
              </a:rPr>
              <a:t>也不要</a:t>
            </a:r>
            <a:r>
              <a:rPr lang="zh-TW" sz="2000">
                <a:solidFill>
                  <a:srgbClr val="963E08"/>
                </a:solidFill>
                <a:latin typeface="Noto Sans Medium"/>
                <a:ea typeface="Noto Sans Medium"/>
                <a:cs typeface="Noto Sans Medium"/>
                <a:sym typeface="Noto Sans Medium"/>
              </a:rPr>
              <a:t>看太壞</a:t>
            </a:r>
            <a:endParaRPr sz="1800">
              <a:solidFill>
                <a:srgbClr val="963E08"/>
              </a:solidFill>
              <a:latin typeface="Noto Sans Medium"/>
              <a:ea typeface="Noto Sans Medium"/>
              <a:cs typeface="Noto Sans Medium"/>
              <a:sym typeface="Noto Sans Medium"/>
            </a:endParaRPr>
          </a:p>
        </p:txBody>
      </p:sp>
      <p:sp>
        <p:nvSpPr>
          <p:cNvPr id="444" name="Google Shape;444;p15"/>
          <p:cNvSpPr txBox="1"/>
          <p:nvPr/>
        </p:nvSpPr>
        <p:spPr>
          <a:xfrm>
            <a:off x="3049102" y="2207089"/>
            <a:ext cx="1591791" cy="50513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文章範例</a:t>
            </a:r>
            <a:endParaRPr sz="2000">
              <a:solidFill>
                <a:srgbClr val="955937"/>
              </a:solidFill>
              <a:latin typeface="Noto Sans Medium"/>
              <a:ea typeface="Noto Sans Medium"/>
              <a:cs typeface="Noto Sans Medium"/>
              <a:sym typeface="Noto Sans Medium"/>
            </a:endParaRPr>
          </a:p>
        </p:txBody>
      </p:sp>
      <p:sp>
        <p:nvSpPr>
          <p:cNvPr id="445" name="Google Shape;445;p15"/>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6"/>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1" name="Google Shape;451;p16"/>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2" name="Google Shape;452;p16"/>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3" name="Google Shape;453;p16"/>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54" name="Google Shape;454;p16"/>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55" name="Google Shape;455;p16"/>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56" name="Google Shape;456;p16"/>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457" name="Google Shape;457;p16"/>
          <p:cNvGrpSpPr/>
          <p:nvPr/>
        </p:nvGrpSpPr>
        <p:grpSpPr>
          <a:xfrm>
            <a:off x="687983" y="2142068"/>
            <a:ext cx="4682067" cy="1938864"/>
            <a:chOff x="687983" y="2142068"/>
            <a:chExt cx="4682067" cy="1938864"/>
          </a:xfrm>
        </p:grpSpPr>
        <p:sp>
          <p:nvSpPr>
            <p:cNvPr id="458" name="Google Shape;458;p16"/>
            <p:cNvSpPr/>
            <p:nvPr/>
          </p:nvSpPr>
          <p:spPr>
            <a:xfrm>
              <a:off x="687983" y="2142068"/>
              <a:ext cx="4682067" cy="1938864"/>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16"/>
            <p:cNvSpPr/>
            <p:nvPr/>
          </p:nvSpPr>
          <p:spPr>
            <a:xfrm>
              <a:off x="873169" y="2204153"/>
              <a:ext cx="354498" cy="1430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60" name="Google Shape;460;p16"/>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61" name="Google Shape;461;p16"/>
          <p:cNvGrpSpPr/>
          <p:nvPr/>
        </p:nvGrpSpPr>
        <p:grpSpPr>
          <a:xfrm>
            <a:off x="4959905" y="798552"/>
            <a:ext cx="2272190" cy="499919"/>
            <a:chOff x="3105514" y="1148251"/>
            <a:chExt cx="2272190" cy="499919"/>
          </a:xfrm>
        </p:grpSpPr>
        <p:sp>
          <p:nvSpPr>
            <p:cNvPr id="462" name="Google Shape;462;p16"/>
            <p:cNvSpPr txBox="1"/>
            <p:nvPr/>
          </p:nvSpPr>
          <p:spPr>
            <a:xfrm>
              <a:off x="3529150" y="1148251"/>
              <a:ext cx="184855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63" name="Google Shape;463;p16"/>
            <p:cNvCxnSpPr/>
            <p:nvPr/>
          </p:nvCxnSpPr>
          <p:spPr>
            <a:xfrm flipH="1">
              <a:off x="3105514" y="1648169"/>
              <a:ext cx="1440000" cy="1"/>
            </a:xfrm>
            <a:prstGeom prst="straightConnector1">
              <a:avLst/>
            </a:prstGeom>
            <a:noFill/>
            <a:ln cap="rnd" cmpd="sng" w="28575">
              <a:solidFill>
                <a:srgbClr val="B9815F"/>
              </a:solidFill>
              <a:prstDash val="solid"/>
              <a:miter lim="800000"/>
              <a:headEnd len="sm" w="sm" type="none"/>
              <a:tailEnd len="sm" w="sm" type="none"/>
            </a:ln>
          </p:spPr>
        </p:cxnSp>
      </p:grpSp>
      <p:sp>
        <p:nvSpPr>
          <p:cNvPr id="464" name="Google Shape;464;p16"/>
          <p:cNvSpPr txBox="1"/>
          <p:nvPr/>
        </p:nvSpPr>
        <p:spPr>
          <a:xfrm>
            <a:off x="948230" y="2253894"/>
            <a:ext cx="4161573" cy="17152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indent="0" lvl="0" marL="0" marR="0" rtl="0" algn="just">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indent="0" lvl="0" marL="0" marR="0" rtl="0" algn="just">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65" name="Google Shape;465;p16"/>
          <p:cNvSpPr txBox="1"/>
          <p:nvPr/>
        </p:nvSpPr>
        <p:spPr>
          <a:xfrm>
            <a:off x="768616" y="1696273"/>
            <a:ext cx="1180901" cy="4225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66" name="Google Shape;466;p16"/>
          <p:cNvSpPr/>
          <p:nvPr/>
        </p:nvSpPr>
        <p:spPr>
          <a:xfrm>
            <a:off x="5901079" y="2934393"/>
            <a:ext cx="5759892" cy="2392560"/>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7" name="Google Shape;467;p16"/>
          <p:cNvSpPr txBox="1"/>
          <p:nvPr/>
        </p:nvSpPr>
        <p:spPr>
          <a:xfrm>
            <a:off x="6033025" y="3067754"/>
            <a:ext cx="5496000" cy="212583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[['意外', '倒', '賣單', '加堆', '買單', '沒', '人', '掛', '假單', '掛', '倒', '意思']</a:t>
            </a:r>
            <a:endParaRPr/>
          </a:p>
          <a:p>
            <a:pPr indent="0" lvl="0" marL="0" marR="0" rtl="0" algn="l">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'高', '過', '才', '繼續', '攻', '夠', '強', '過', '今天', </a:t>
            </a:r>
            <a:endParaRPr/>
          </a:p>
          <a:p>
            <a:pPr indent="0" lvl="0" marL="0" marR="0" rtl="0" algn="l">
              <a:lnSpc>
                <a:spcPct val="150000"/>
              </a:lnSpc>
              <a:spcBef>
                <a:spcPts val="0"/>
              </a:spcBef>
              <a:spcAft>
                <a:spcPts val="0"/>
              </a:spcAft>
              <a:buNone/>
            </a:pPr>
            <a:r>
              <a:rPr lang="zh-TW" sz="1800">
                <a:solidFill>
                  <a:srgbClr val="955937"/>
                </a:solidFill>
                <a:latin typeface="Noto Sans Medium"/>
                <a:ea typeface="Noto Sans Medium"/>
                <a:cs typeface="Noto Sans Medium"/>
                <a:sym typeface="Noto Sans Medium"/>
              </a:rPr>
              <a:t>'期指', '破', '還好', '關鍵', '需要', '時間', '整理', '上面', '缺口', '回補', '看', '太', '壞']]</a:t>
            </a:r>
            <a:endParaRPr/>
          </a:p>
        </p:txBody>
      </p:sp>
      <p:sp>
        <p:nvSpPr>
          <p:cNvPr id="468" name="Google Shape;468;p16"/>
          <p:cNvSpPr txBox="1"/>
          <p:nvPr/>
        </p:nvSpPr>
        <p:spPr>
          <a:xfrm>
            <a:off x="6000274" y="2385975"/>
            <a:ext cx="1452748" cy="50513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69" name="Google Shape;469;p16"/>
          <p:cNvCxnSpPr>
            <a:stCxn id="458" idx="3"/>
            <a:endCxn id="466" idx="1"/>
          </p:cNvCxnSpPr>
          <p:nvPr/>
        </p:nvCxnSpPr>
        <p:spPr>
          <a:xfrm>
            <a:off x="5370050" y="3111500"/>
            <a:ext cx="531000" cy="1019100"/>
          </a:xfrm>
          <a:prstGeom prst="curvedConnector3">
            <a:avLst>
              <a:gd fmla="val 50003" name="adj1"/>
            </a:avLst>
          </a:prstGeom>
          <a:noFill/>
          <a:ln cap="flat" cmpd="sng" w="38100">
            <a:solidFill>
              <a:srgbClr val="963E08"/>
            </a:solidFill>
            <a:prstDash val="solid"/>
            <a:miter lim="800000"/>
            <a:headEnd len="sm" w="sm" type="none"/>
            <a:tailEnd len="med" w="med" type="triangle"/>
          </a:ln>
        </p:spPr>
      </p:cxnSp>
      <p:sp>
        <p:nvSpPr>
          <p:cNvPr id="470" name="Google Shape;470;p16"/>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17"/>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6" name="Google Shape;476;p17"/>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7" name="Google Shape;477;p17"/>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17"/>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79" name="Google Shape;479;p17"/>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80" name="Google Shape;480;p17"/>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481" name="Google Shape;481;p17"/>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482" name="Google Shape;482;p17"/>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83" name="Google Shape;483;p17"/>
          <p:cNvGrpSpPr/>
          <p:nvPr/>
        </p:nvGrpSpPr>
        <p:grpSpPr>
          <a:xfrm>
            <a:off x="687983" y="2142068"/>
            <a:ext cx="4682067" cy="1938864"/>
            <a:chOff x="687983" y="2142068"/>
            <a:chExt cx="4682067" cy="1938864"/>
          </a:xfrm>
        </p:grpSpPr>
        <p:sp>
          <p:nvSpPr>
            <p:cNvPr id="484" name="Google Shape;484;p17"/>
            <p:cNvSpPr/>
            <p:nvPr/>
          </p:nvSpPr>
          <p:spPr>
            <a:xfrm>
              <a:off x="687983" y="2142068"/>
              <a:ext cx="4682067" cy="1938864"/>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5" name="Google Shape;485;p17"/>
            <p:cNvSpPr/>
            <p:nvPr/>
          </p:nvSpPr>
          <p:spPr>
            <a:xfrm>
              <a:off x="934577" y="2204153"/>
              <a:ext cx="354498" cy="1430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486" name="Google Shape;486;p17"/>
          <p:cNvGrpSpPr/>
          <p:nvPr/>
        </p:nvGrpSpPr>
        <p:grpSpPr>
          <a:xfrm>
            <a:off x="4959905" y="798552"/>
            <a:ext cx="2272190" cy="499919"/>
            <a:chOff x="3105514" y="1148251"/>
            <a:chExt cx="2272190" cy="499919"/>
          </a:xfrm>
        </p:grpSpPr>
        <p:sp>
          <p:nvSpPr>
            <p:cNvPr id="487" name="Google Shape;487;p17"/>
            <p:cNvSpPr txBox="1"/>
            <p:nvPr/>
          </p:nvSpPr>
          <p:spPr>
            <a:xfrm>
              <a:off x="3529150" y="1148251"/>
              <a:ext cx="184855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488" name="Google Shape;488;p17"/>
            <p:cNvCxnSpPr/>
            <p:nvPr/>
          </p:nvCxnSpPr>
          <p:spPr>
            <a:xfrm flipH="1">
              <a:off x="3105514" y="1648169"/>
              <a:ext cx="1440000" cy="1"/>
            </a:xfrm>
            <a:prstGeom prst="straightConnector1">
              <a:avLst/>
            </a:prstGeom>
            <a:noFill/>
            <a:ln cap="rnd" cmpd="sng" w="28575">
              <a:solidFill>
                <a:srgbClr val="B9815F"/>
              </a:solidFill>
              <a:prstDash val="solid"/>
              <a:miter lim="800000"/>
              <a:headEnd len="sm" w="sm" type="none"/>
              <a:tailEnd len="sm" w="sm" type="none"/>
            </a:ln>
          </p:spPr>
        </p:cxnSp>
      </p:grpSp>
      <p:sp>
        <p:nvSpPr>
          <p:cNvPr id="489" name="Google Shape;489;p17"/>
          <p:cNvSpPr txBox="1"/>
          <p:nvPr/>
        </p:nvSpPr>
        <p:spPr>
          <a:xfrm>
            <a:off x="948230" y="2253894"/>
            <a:ext cx="4161573" cy="17152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indent="0" lvl="0" marL="0" marR="0" rtl="0" algn="just">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indent="0" lvl="0" marL="0" marR="0" rtl="0" algn="just">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
        <p:nvSpPr>
          <p:cNvPr id="490" name="Google Shape;490;p17"/>
          <p:cNvSpPr txBox="1"/>
          <p:nvPr/>
        </p:nvSpPr>
        <p:spPr>
          <a:xfrm>
            <a:off x="768616" y="1696273"/>
            <a:ext cx="1180901" cy="4225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491" name="Google Shape;491;p17"/>
          <p:cNvSpPr/>
          <p:nvPr/>
        </p:nvSpPr>
        <p:spPr>
          <a:xfrm>
            <a:off x="5901079" y="2934393"/>
            <a:ext cx="5759892" cy="2392560"/>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17"/>
          <p:cNvSpPr txBox="1"/>
          <p:nvPr/>
        </p:nvSpPr>
        <p:spPr>
          <a:xfrm>
            <a:off x="5988737" y="2977858"/>
            <a:ext cx="5584576" cy="230563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[['意外', '</a:t>
            </a:r>
            <a:r>
              <a:rPr lang="zh-TW" sz="2000">
                <a:solidFill>
                  <a:srgbClr val="548135"/>
                </a:solidFill>
                <a:latin typeface="Noto Sans Medium"/>
                <a:ea typeface="Noto Sans Medium"/>
                <a:cs typeface="Noto Sans Medium"/>
                <a:sym typeface="Noto Sans Medium"/>
              </a:rPr>
              <a:t>倒</a:t>
            </a:r>
            <a:r>
              <a:rPr lang="zh-TW" sz="1800">
                <a:solidFill>
                  <a:srgbClr val="C39477"/>
                </a:solidFill>
                <a:latin typeface="Noto Sans Medium"/>
                <a:ea typeface="Noto Sans Medium"/>
                <a:cs typeface="Noto Sans Medium"/>
                <a:sym typeface="Noto Sans Medium"/>
              </a:rPr>
              <a:t>', '</a:t>
            </a:r>
            <a:r>
              <a:rPr lang="zh-TW" sz="2000">
                <a:solidFill>
                  <a:srgbClr val="548135"/>
                </a:solidFill>
                <a:latin typeface="Noto Sans Medium"/>
                <a:ea typeface="Noto Sans Medium"/>
                <a:cs typeface="Noto Sans Medium"/>
                <a:sym typeface="Noto Sans Medium"/>
              </a:rPr>
              <a:t>賣單</a:t>
            </a:r>
            <a:r>
              <a:rPr lang="zh-TW" sz="1800">
                <a:solidFill>
                  <a:srgbClr val="C39477"/>
                </a:solidFill>
                <a:latin typeface="Noto Sans Medium"/>
                <a:ea typeface="Noto Sans Medium"/>
                <a:cs typeface="Noto Sans Medium"/>
                <a:sym typeface="Noto Sans Medium"/>
              </a:rPr>
              <a:t>', '加堆', '</a:t>
            </a:r>
            <a:r>
              <a:rPr lang="zh-TW" sz="2000">
                <a:solidFill>
                  <a:srgbClr val="C00000"/>
                </a:solidFill>
                <a:latin typeface="Noto Sans Medium"/>
                <a:ea typeface="Noto Sans Medium"/>
                <a:cs typeface="Noto Sans Medium"/>
                <a:sym typeface="Noto Sans Medium"/>
              </a:rPr>
              <a:t>買單</a:t>
            </a:r>
            <a:r>
              <a:rPr lang="zh-TW" sz="1800">
                <a:solidFill>
                  <a:srgbClr val="C39477"/>
                </a:solidFill>
                <a:latin typeface="Noto Sans Medium"/>
                <a:ea typeface="Noto Sans Medium"/>
                <a:cs typeface="Noto Sans Medium"/>
                <a:sym typeface="Noto Sans Medium"/>
              </a:rPr>
              <a:t>', '沒', '人', '掛', '假單', '掛', '倒', '意思']</a:t>
            </a:r>
            <a:endParaRPr/>
          </a:p>
          <a:p>
            <a:pPr indent="0" lvl="0" marL="0" marR="0" rtl="0" algn="l">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'高', '過', '才', '繼續', '</a:t>
            </a:r>
            <a:r>
              <a:rPr lang="zh-TW" sz="2000">
                <a:solidFill>
                  <a:srgbClr val="C00000"/>
                </a:solidFill>
                <a:latin typeface="Noto Sans Medium"/>
                <a:ea typeface="Noto Sans Medium"/>
                <a:cs typeface="Noto Sans Medium"/>
                <a:sym typeface="Noto Sans Medium"/>
              </a:rPr>
              <a:t>攻</a:t>
            </a:r>
            <a:r>
              <a:rPr lang="zh-TW" sz="1800">
                <a:solidFill>
                  <a:srgbClr val="C39477"/>
                </a:solidFill>
                <a:latin typeface="Noto Sans Medium"/>
                <a:ea typeface="Noto Sans Medium"/>
                <a:cs typeface="Noto Sans Medium"/>
                <a:sym typeface="Noto Sans Medium"/>
              </a:rPr>
              <a:t>', '夠', '</a:t>
            </a:r>
            <a:r>
              <a:rPr lang="zh-TW" sz="2000">
                <a:solidFill>
                  <a:srgbClr val="C00000"/>
                </a:solidFill>
                <a:latin typeface="Noto Sans Medium"/>
                <a:ea typeface="Noto Sans Medium"/>
                <a:cs typeface="Noto Sans Medium"/>
                <a:sym typeface="Noto Sans Medium"/>
              </a:rPr>
              <a:t>強</a:t>
            </a:r>
            <a:r>
              <a:rPr lang="zh-TW" sz="1800">
                <a:solidFill>
                  <a:srgbClr val="C39477"/>
                </a:solidFill>
                <a:latin typeface="Noto Sans Medium"/>
                <a:ea typeface="Noto Sans Medium"/>
                <a:cs typeface="Noto Sans Medium"/>
                <a:sym typeface="Noto Sans Medium"/>
              </a:rPr>
              <a:t>', '過', '今天', </a:t>
            </a:r>
            <a:endParaRPr/>
          </a:p>
          <a:p>
            <a:pPr indent="0" lvl="0" marL="0" marR="0" rtl="0" algn="l">
              <a:lnSpc>
                <a:spcPct val="150000"/>
              </a:lnSpc>
              <a:spcBef>
                <a:spcPts val="0"/>
              </a:spcBef>
              <a:spcAft>
                <a:spcPts val="0"/>
              </a:spcAft>
              <a:buNone/>
            </a:pPr>
            <a:r>
              <a:rPr lang="zh-TW" sz="1800">
                <a:solidFill>
                  <a:srgbClr val="C39477"/>
                </a:solidFill>
                <a:latin typeface="Noto Sans Medium"/>
                <a:ea typeface="Noto Sans Medium"/>
                <a:cs typeface="Noto Sans Medium"/>
                <a:sym typeface="Noto Sans Medium"/>
              </a:rPr>
              <a:t>'期指', '破', '還好', '關鍵', '需要', '時間', '</a:t>
            </a:r>
            <a:r>
              <a:rPr lang="zh-TW" sz="2000">
                <a:solidFill>
                  <a:srgbClr val="C00000"/>
                </a:solidFill>
                <a:latin typeface="Noto Sans Medium"/>
                <a:ea typeface="Noto Sans Medium"/>
                <a:cs typeface="Noto Sans Medium"/>
                <a:sym typeface="Noto Sans Medium"/>
              </a:rPr>
              <a:t>整理</a:t>
            </a:r>
            <a:r>
              <a:rPr lang="zh-TW" sz="1800">
                <a:solidFill>
                  <a:srgbClr val="C39477"/>
                </a:solidFill>
                <a:latin typeface="Noto Sans Medium"/>
                <a:ea typeface="Noto Sans Medium"/>
                <a:cs typeface="Noto Sans Medium"/>
                <a:sym typeface="Noto Sans Medium"/>
              </a:rPr>
              <a:t>', '上面', '</a:t>
            </a:r>
            <a:r>
              <a:rPr lang="zh-TW" sz="2000">
                <a:solidFill>
                  <a:srgbClr val="548135"/>
                </a:solidFill>
                <a:latin typeface="Noto Sans Medium"/>
                <a:ea typeface="Noto Sans Medium"/>
                <a:cs typeface="Noto Sans Medium"/>
                <a:sym typeface="Noto Sans Medium"/>
              </a:rPr>
              <a:t>缺口</a:t>
            </a:r>
            <a:r>
              <a:rPr lang="zh-TW" sz="1800">
                <a:solidFill>
                  <a:srgbClr val="C39477"/>
                </a:solidFill>
                <a:latin typeface="Noto Sans Medium"/>
                <a:ea typeface="Noto Sans Medium"/>
                <a:cs typeface="Noto Sans Medium"/>
                <a:sym typeface="Noto Sans Medium"/>
              </a:rPr>
              <a:t>', '</a:t>
            </a:r>
            <a:r>
              <a:rPr lang="zh-TW" sz="2000">
                <a:solidFill>
                  <a:srgbClr val="C00000"/>
                </a:solidFill>
                <a:latin typeface="Noto Sans Medium"/>
                <a:ea typeface="Noto Sans Medium"/>
                <a:cs typeface="Noto Sans Medium"/>
                <a:sym typeface="Noto Sans Medium"/>
              </a:rPr>
              <a:t>回補</a:t>
            </a:r>
            <a:r>
              <a:rPr lang="zh-TW" sz="1800">
                <a:solidFill>
                  <a:srgbClr val="C39477"/>
                </a:solidFill>
                <a:latin typeface="Noto Sans Medium"/>
                <a:ea typeface="Noto Sans Medium"/>
                <a:cs typeface="Noto Sans Medium"/>
                <a:sym typeface="Noto Sans Medium"/>
              </a:rPr>
              <a:t>', '看', '太', '</a:t>
            </a:r>
            <a:r>
              <a:rPr lang="zh-TW" sz="2000">
                <a:solidFill>
                  <a:srgbClr val="548135"/>
                </a:solidFill>
                <a:latin typeface="Noto Sans Medium"/>
                <a:ea typeface="Noto Sans Medium"/>
                <a:cs typeface="Noto Sans Medium"/>
                <a:sym typeface="Noto Sans Medium"/>
              </a:rPr>
              <a:t>壞</a:t>
            </a:r>
            <a:r>
              <a:rPr lang="zh-TW" sz="1800">
                <a:solidFill>
                  <a:srgbClr val="C39477"/>
                </a:solidFill>
                <a:latin typeface="Noto Sans Medium"/>
                <a:ea typeface="Noto Sans Medium"/>
                <a:cs typeface="Noto Sans Medium"/>
                <a:sym typeface="Noto Sans Medium"/>
              </a:rPr>
              <a:t>']]</a:t>
            </a:r>
            <a:endParaRPr/>
          </a:p>
        </p:txBody>
      </p:sp>
      <p:sp>
        <p:nvSpPr>
          <p:cNvPr id="493" name="Google Shape;493;p17"/>
          <p:cNvSpPr txBox="1"/>
          <p:nvPr/>
        </p:nvSpPr>
        <p:spPr>
          <a:xfrm>
            <a:off x="6000274" y="2385975"/>
            <a:ext cx="1452748" cy="505138"/>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斷詞範例</a:t>
            </a:r>
            <a:endParaRPr sz="2000">
              <a:solidFill>
                <a:srgbClr val="955937"/>
              </a:solidFill>
              <a:latin typeface="Noto Sans Medium"/>
              <a:ea typeface="Noto Sans Medium"/>
              <a:cs typeface="Noto Sans Medium"/>
              <a:sym typeface="Noto Sans Medium"/>
            </a:endParaRPr>
          </a:p>
        </p:txBody>
      </p:sp>
      <p:cxnSp>
        <p:nvCxnSpPr>
          <p:cNvPr id="494" name="Google Shape;494;p17"/>
          <p:cNvCxnSpPr>
            <a:stCxn id="484" idx="3"/>
            <a:endCxn id="491" idx="1"/>
          </p:cNvCxnSpPr>
          <p:nvPr/>
        </p:nvCxnSpPr>
        <p:spPr>
          <a:xfrm>
            <a:off x="5370050" y="3111500"/>
            <a:ext cx="531000" cy="1019100"/>
          </a:xfrm>
          <a:prstGeom prst="curvedConnector3">
            <a:avLst>
              <a:gd fmla="val 50003" name="adj1"/>
            </a:avLst>
          </a:prstGeom>
          <a:noFill/>
          <a:ln cap="flat" cmpd="sng" w="38100">
            <a:solidFill>
              <a:srgbClr val="963E08"/>
            </a:solidFill>
            <a:prstDash val="solid"/>
            <a:miter lim="800000"/>
            <a:headEnd len="sm" w="sm" type="none"/>
            <a:tailEnd len="med" w="med" type="triangle"/>
          </a:ln>
        </p:spPr>
      </p:cxnSp>
      <p:sp>
        <p:nvSpPr>
          <p:cNvPr id="495" name="Google Shape;495;p17"/>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8"/>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1" name="Google Shape;501;p18"/>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p18"/>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18"/>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04" name="Google Shape;504;p18"/>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05" name="Google Shape;505;p18"/>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06" name="Google Shape;506;p18"/>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07" name="Google Shape;507;p18"/>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08" name="Google Shape;508;p18"/>
          <p:cNvGrpSpPr/>
          <p:nvPr/>
        </p:nvGrpSpPr>
        <p:grpSpPr>
          <a:xfrm>
            <a:off x="4959905" y="798552"/>
            <a:ext cx="2272190" cy="499919"/>
            <a:chOff x="3105514" y="1148251"/>
            <a:chExt cx="2272190" cy="499919"/>
          </a:xfrm>
        </p:grpSpPr>
        <p:sp>
          <p:nvSpPr>
            <p:cNvPr id="509" name="Google Shape;509;p18"/>
            <p:cNvSpPr txBox="1"/>
            <p:nvPr/>
          </p:nvSpPr>
          <p:spPr>
            <a:xfrm>
              <a:off x="3529150" y="1148251"/>
              <a:ext cx="1848554"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研究範例</a:t>
              </a:r>
              <a:endParaRPr sz="2400">
                <a:solidFill>
                  <a:srgbClr val="963E08"/>
                </a:solidFill>
                <a:latin typeface="Noto Sans Medium"/>
                <a:ea typeface="Noto Sans Medium"/>
                <a:cs typeface="Noto Sans Medium"/>
                <a:sym typeface="Noto Sans Medium"/>
              </a:endParaRPr>
            </a:p>
          </p:txBody>
        </p:sp>
        <p:cxnSp>
          <p:nvCxnSpPr>
            <p:cNvPr id="510" name="Google Shape;510;p18"/>
            <p:cNvCxnSpPr/>
            <p:nvPr/>
          </p:nvCxnSpPr>
          <p:spPr>
            <a:xfrm flipH="1">
              <a:off x="3105514" y="1648169"/>
              <a:ext cx="1440000" cy="1"/>
            </a:xfrm>
            <a:prstGeom prst="straightConnector1">
              <a:avLst/>
            </a:prstGeom>
            <a:noFill/>
            <a:ln cap="rnd" cmpd="sng" w="28575">
              <a:solidFill>
                <a:srgbClr val="B9815F"/>
              </a:solidFill>
              <a:prstDash val="solid"/>
              <a:miter lim="800000"/>
              <a:headEnd len="sm" w="sm" type="none"/>
              <a:tailEnd len="sm" w="sm" type="none"/>
            </a:ln>
          </p:spPr>
        </p:cxnSp>
      </p:grpSp>
      <p:sp>
        <p:nvSpPr>
          <p:cNvPr id="511" name="Google Shape;511;p18"/>
          <p:cNvSpPr txBox="1"/>
          <p:nvPr/>
        </p:nvSpPr>
        <p:spPr>
          <a:xfrm>
            <a:off x="768616" y="1696273"/>
            <a:ext cx="1180901" cy="4225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文章範例</a:t>
            </a:r>
            <a:endParaRPr sz="1600">
              <a:solidFill>
                <a:srgbClr val="955937"/>
              </a:solidFill>
              <a:latin typeface="Noto Sans Medium"/>
              <a:ea typeface="Noto Sans Medium"/>
              <a:cs typeface="Noto Sans Medium"/>
              <a:sym typeface="Noto Sans Medium"/>
            </a:endParaRPr>
          </a:p>
        </p:txBody>
      </p:sp>
      <p:sp>
        <p:nvSpPr>
          <p:cNvPr id="512" name="Google Shape;512;p18"/>
          <p:cNvSpPr/>
          <p:nvPr/>
        </p:nvSpPr>
        <p:spPr>
          <a:xfrm>
            <a:off x="6821951" y="2136082"/>
            <a:ext cx="4682067" cy="1944850"/>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3" name="Google Shape;513;p18"/>
          <p:cNvSpPr txBox="1"/>
          <p:nvPr/>
        </p:nvSpPr>
        <p:spPr>
          <a:xfrm>
            <a:off x="6966215" y="2181651"/>
            <a:ext cx="4393538" cy="185371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[['意外', '</a:t>
            </a:r>
            <a:r>
              <a:rPr lang="zh-TW" sz="1600">
                <a:solidFill>
                  <a:srgbClr val="548135"/>
                </a:solidFill>
                <a:latin typeface="Noto Sans Medium"/>
                <a:ea typeface="Noto Sans Medium"/>
                <a:cs typeface="Noto Sans Medium"/>
                <a:sym typeface="Noto Sans Medium"/>
              </a:rPr>
              <a:t>倒</a:t>
            </a:r>
            <a:r>
              <a:rPr lang="zh-TW" sz="1400">
                <a:solidFill>
                  <a:srgbClr val="C39477"/>
                </a:solidFill>
                <a:latin typeface="Noto Sans Medium"/>
                <a:ea typeface="Noto Sans Medium"/>
                <a:cs typeface="Noto Sans Medium"/>
                <a:sym typeface="Noto Sans Medium"/>
              </a:rPr>
              <a:t>', '</a:t>
            </a:r>
            <a:r>
              <a:rPr lang="zh-TW" sz="1600">
                <a:solidFill>
                  <a:srgbClr val="548135"/>
                </a:solidFill>
                <a:latin typeface="Noto Sans Medium"/>
                <a:ea typeface="Noto Sans Medium"/>
                <a:cs typeface="Noto Sans Medium"/>
                <a:sym typeface="Noto Sans Medium"/>
              </a:rPr>
              <a:t>賣單</a:t>
            </a:r>
            <a:r>
              <a:rPr lang="zh-TW" sz="1400">
                <a:solidFill>
                  <a:srgbClr val="C39477"/>
                </a:solidFill>
                <a:latin typeface="Noto Sans Medium"/>
                <a:ea typeface="Noto Sans Medium"/>
                <a:cs typeface="Noto Sans Medium"/>
                <a:sym typeface="Noto Sans Medium"/>
              </a:rPr>
              <a:t>', '加堆', '</a:t>
            </a:r>
            <a:r>
              <a:rPr lang="zh-TW" sz="1600">
                <a:solidFill>
                  <a:srgbClr val="C00000"/>
                </a:solidFill>
                <a:latin typeface="Noto Sans Medium"/>
                <a:ea typeface="Noto Sans Medium"/>
                <a:cs typeface="Noto Sans Medium"/>
                <a:sym typeface="Noto Sans Medium"/>
              </a:rPr>
              <a:t>買單</a:t>
            </a:r>
            <a:r>
              <a:rPr lang="zh-TW" sz="1400">
                <a:solidFill>
                  <a:srgbClr val="C39477"/>
                </a:solidFill>
                <a:latin typeface="Noto Sans Medium"/>
                <a:ea typeface="Noto Sans Medium"/>
                <a:cs typeface="Noto Sans Medium"/>
                <a:sym typeface="Noto Sans Medium"/>
              </a:rPr>
              <a:t>', '沒', '人', '掛', '假單', '掛', '倒', '意思']</a:t>
            </a:r>
            <a:endParaRPr/>
          </a:p>
          <a:p>
            <a:pPr indent="0" lvl="0" marL="0" marR="0" rtl="0" algn="l">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'高', '過', '才', '繼續', '</a:t>
            </a:r>
            <a:r>
              <a:rPr lang="zh-TW" sz="1600">
                <a:solidFill>
                  <a:srgbClr val="C00000"/>
                </a:solidFill>
                <a:latin typeface="Noto Sans Medium"/>
                <a:ea typeface="Noto Sans Medium"/>
                <a:cs typeface="Noto Sans Medium"/>
                <a:sym typeface="Noto Sans Medium"/>
              </a:rPr>
              <a:t>攻</a:t>
            </a:r>
            <a:r>
              <a:rPr lang="zh-TW" sz="1400">
                <a:solidFill>
                  <a:srgbClr val="C39477"/>
                </a:solidFill>
                <a:latin typeface="Noto Sans Medium"/>
                <a:ea typeface="Noto Sans Medium"/>
                <a:cs typeface="Noto Sans Medium"/>
                <a:sym typeface="Noto Sans Medium"/>
              </a:rPr>
              <a:t>', '夠', '</a:t>
            </a:r>
            <a:r>
              <a:rPr lang="zh-TW" sz="1600">
                <a:solidFill>
                  <a:srgbClr val="C00000"/>
                </a:solidFill>
                <a:latin typeface="Noto Sans Medium"/>
                <a:ea typeface="Noto Sans Medium"/>
                <a:cs typeface="Noto Sans Medium"/>
                <a:sym typeface="Noto Sans Medium"/>
              </a:rPr>
              <a:t>強</a:t>
            </a:r>
            <a:r>
              <a:rPr lang="zh-TW" sz="1400">
                <a:solidFill>
                  <a:srgbClr val="C39477"/>
                </a:solidFill>
                <a:latin typeface="Noto Sans Medium"/>
                <a:ea typeface="Noto Sans Medium"/>
                <a:cs typeface="Noto Sans Medium"/>
                <a:sym typeface="Noto Sans Medium"/>
              </a:rPr>
              <a:t>', '過', '今天', </a:t>
            </a:r>
            <a:endParaRPr/>
          </a:p>
          <a:p>
            <a:pPr indent="0" lvl="0" marL="0" marR="0" rtl="0" algn="l">
              <a:lnSpc>
                <a:spcPct val="150000"/>
              </a:lnSpc>
              <a:spcBef>
                <a:spcPts val="0"/>
              </a:spcBef>
              <a:spcAft>
                <a:spcPts val="0"/>
              </a:spcAft>
              <a:buNone/>
            </a:pPr>
            <a:r>
              <a:rPr lang="zh-TW" sz="1400">
                <a:solidFill>
                  <a:srgbClr val="C39477"/>
                </a:solidFill>
                <a:latin typeface="Noto Sans Medium"/>
                <a:ea typeface="Noto Sans Medium"/>
                <a:cs typeface="Noto Sans Medium"/>
                <a:sym typeface="Noto Sans Medium"/>
              </a:rPr>
              <a:t>'期指', '破', '還好', '關鍵', '需要', '時間', '</a:t>
            </a:r>
            <a:r>
              <a:rPr lang="zh-TW" sz="1600">
                <a:solidFill>
                  <a:srgbClr val="C00000"/>
                </a:solidFill>
                <a:latin typeface="Noto Sans Medium"/>
                <a:ea typeface="Noto Sans Medium"/>
                <a:cs typeface="Noto Sans Medium"/>
                <a:sym typeface="Noto Sans Medium"/>
              </a:rPr>
              <a:t>整理</a:t>
            </a:r>
            <a:r>
              <a:rPr lang="zh-TW" sz="1400">
                <a:solidFill>
                  <a:srgbClr val="C39477"/>
                </a:solidFill>
                <a:latin typeface="Noto Sans Medium"/>
                <a:ea typeface="Noto Sans Medium"/>
                <a:cs typeface="Noto Sans Medium"/>
                <a:sym typeface="Noto Sans Medium"/>
              </a:rPr>
              <a:t>', '上面', '</a:t>
            </a:r>
            <a:r>
              <a:rPr lang="zh-TW" sz="1600">
                <a:solidFill>
                  <a:srgbClr val="548135"/>
                </a:solidFill>
                <a:latin typeface="Noto Sans Medium"/>
                <a:ea typeface="Noto Sans Medium"/>
                <a:cs typeface="Noto Sans Medium"/>
                <a:sym typeface="Noto Sans Medium"/>
              </a:rPr>
              <a:t>缺口</a:t>
            </a:r>
            <a:r>
              <a:rPr lang="zh-TW" sz="1400">
                <a:solidFill>
                  <a:srgbClr val="C39477"/>
                </a:solidFill>
                <a:latin typeface="Noto Sans Medium"/>
                <a:ea typeface="Noto Sans Medium"/>
                <a:cs typeface="Noto Sans Medium"/>
                <a:sym typeface="Noto Sans Medium"/>
              </a:rPr>
              <a:t>', '</a:t>
            </a:r>
            <a:r>
              <a:rPr lang="zh-TW" sz="1600">
                <a:solidFill>
                  <a:srgbClr val="C00000"/>
                </a:solidFill>
                <a:latin typeface="Noto Sans Medium"/>
                <a:ea typeface="Noto Sans Medium"/>
                <a:cs typeface="Noto Sans Medium"/>
                <a:sym typeface="Noto Sans Medium"/>
              </a:rPr>
              <a:t>回補</a:t>
            </a:r>
            <a:r>
              <a:rPr lang="zh-TW" sz="1400">
                <a:solidFill>
                  <a:srgbClr val="C39477"/>
                </a:solidFill>
                <a:latin typeface="Noto Sans Medium"/>
                <a:ea typeface="Noto Sans Medium"/>
                <a:cs typeface="Noto Sans Medium"/>
                <a:sym typeface="Noto Sans Medium"/>
              </a:rPr>
              <a:t>', '看', '太', '</a:t>
            </a:r>
            <a:r>
              <a:rPr lang="zh-TW" sz="1600">
                <a:solidFill>
                  <a:srgbClr val="548135"/>
                </a:solidFill>
                <a:latin typeface="Noto Sans Medium"/>
                <a:ea typeface="Noto Sans Medium"/>
                <a:cs typeface="Noto Sans Medium"/>
                <a:sym typeface="Noto Sans Medium"/>
              </a:rPr>
              <a:t>壞</a:t>
            </a:r>
            <a:r>
              <a:rPr lang="zh-TW" sz="1400">
                <a:solidFill>
                  <a:srgbClr val="C39477"/>
                </a:solidFill>
                <a:latin typeface="Noto Sans Medium"/>
                <a:ea typeface="Noto Sans Medium"/>
                <a:cs typeface="Noto Sans Medium"/>
                <a:sym typeface="Noto Sans Medium"/>
              </a:rPr>
              <a:t>']]</a:t>
            </a:r>
            <a:endParaRPr/>
          </a:p>
        </p:txBody>
      </p:sp>
      <p:sp>
        <p:nvSpPr>
          <p:cNvPr id="514" name="Google Shape;514;p18"/>
          <p:cNvSpPr txBox="1"/>
          <p:nvPr/>
        </p:nvSpPr>
        <p:spPr>
          <a:xfrm>
            <a:off x="6902584" y="1690287"/>
            <a:ext cx="1180901" cy="4225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斷詞範例</a:t>
            </a:r>
            <a:endParaRPr sz="1600">
              <a:solidFill>
                <a:srgbClr val="955937"/>
              </a:solidFill>
              <a:latin typeface="Noto Sans Medium"/>
              <a:ea typeface="Noto Sans Medium"/>
              <a:cs typeface="Noto Sans Medium"/>
              <a:sym typeface="Noto Sans Medium"/>
            </a:endParaRPr>
          </a:p>
        </p:txBody>
      </p:sp>
      <p:sp>
        <p:nvSpPr>
          <p:cNvPr id="515" name="Google Shape;515;p18"/>
          <p:cNvSpPr/>
          <p:nvPr/>
        </p:nvSpPr>
        <p:spPr>
          <a:xfrm>
            <a:off x="3754966" y="4873268"/>
            <a:ext cx="4682067" cy="1301331"/>
          </a:xfrm>
          <a:prstGeom prst="roundRect">
            <a:avLst>
              <a:gd fmla="val 11195"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6" name="Google Shape;516;p18"/>
          <p:cNvSpPr txBox="1"/>
          <p:nvPr/>
        </p:nvSpPr>
        <p:spPr>
          <a:xfrm>
            <a:off x="3835599" y="4427473"/>
            <a:ext cx="1492800" cy="422552"/>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600">
                <a:solidFill>
                  <a:srgbClr val="955937"/>
                </a:solidFill>
                <a:latin typeface="Noto Sans Medium"/>
                <a:ea typeface="Noto Sans Medium"/>
                <a:cs typeface="Noto Sans Medium"/>
                <a:sym typeface="Noto Sans Medium"/>
              </a:rPr>
              <a:t>情緒字典範例</a:t>
            </a:r>
            <a:endParaRPr sz="1600">
              <a:solidFill>
                <a:srgbClr val="955937"/>
              </a:solidFill>
              <a:latin typeface="Noto Sans Medium"/>
              <a:ea typeface="Noto Sans Medium"/>
              <a:cs typeface="Noto Sans Medium"/>
              <a:sym typeface="Noto Sans Medium"/>
            </a:endParaRPr>
          </a:p>
        </p:txBody>
      </p:sp>
      <p:grpSp>
        <p:nvGrpSpPr>
          <p:cNvPr id="517" name="Google Shape;517;p18"/>
          <p:cNvGrpSpPr/>
          <p:nvPr/>
        </p:nvGrpSpPr>
        <p:grpSpPr>
          <a:xfrm>
            <a:off x="3970269" y="5085784"/>
            <a:ext cx="4251460" cy="876298"/>
            <a:chOff x="3970269" y="5068850"/>
            <a:chExt cx="4251460" cy="876298"/>
          </a:xfrm>
        </p:grpSpPr>
        <p:grpSp>
          <p:nvGrpSpPr>
            <p:cNvPr id="518" name="Google Shape;518;p18"/>
            <p:cNvGrpSpPr/>
            <p:nvPr/>
          </p:nvGrpSpPr>
          <p:grpSpPr>
            <a:xfrm>
              <a:off x="3970269" y="5068850"/>
              <a:ext cx="4251460" cy="358589"/>
              <a:chOff x="6968067" y="2598796"/>
              <a:chExt cx="4251460" cy="358589"/>
            </a:xfrm>
          </p:grpSpPr>
          <p:sp>
            <p:nvSpPr>
              <p:cNvPr id="519" name="Google Shape;519;p18"/>
              <p:cNvSpPr txBox="1"/>
              <p:nvPr/>
            </p:nvSpPr>
            <p:spPr>
              <a:xfrm>
                <a:off x="6968067" y="2624203"/>
                <a:ext cx="795866"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400">
                    <a:solidFill>
                      <a:srgbClr val="C00000"/>
                    </a:solidFill>
                    <a:latin typeface="Noto Sans Medium"/>
                    <a:ea typeface="Noto Sans Medium"/>
                    <a:cs typeface="Noto Sans Medium"/>
                    <a:sym typeface="Noto Sans Medium"/>
                  </a:rPr>
                  <a:t>正向詞</a:t>
                </a:r>
                <a:endParaRPr sz="1400">
                  <a:solidFill>
                    <a:srgbClr val="C00000"/>
                  </a:solidFill>
                  <a:latin typeface="Noto Sans Medium"/>
                  <a:ea typeface="Noto Sans Medium"/>
                  <a:cs typeface="Noto Sans Medium"/>
                  <a:sym typeface="Noto Sans Medium"/>
                </a:endParaRPr>
              </a:p>
            </p:txBody>
          </p:sp>
          <p:sp>
            <p:nvSpPr>
              <p:cNvPr id="520" name="Google Shape;520;p18"/>
              <p:cNvSpPr/>
              <p:nvPr/>
            </p:nvSpPr>
            <p:spPr>
              <a:xfrm>
                <a:off x="7860457" y="2598796"/>
                <a:ext cx="3359070" cy="358589"/>
              </a:xfrm>
              <a:prstGeom prst="roundRect">
                <a:avLst>
                  <a:gd fmla="val 16667" name="adj"/>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1" name="Google Shape;521;p18"/>
              <p:cNvSpPr txBox="1"/>
              <p:nvPr/>
            </p:nvSpPr>
            <p:spPr>
              <a:xfrm>
                <a:off x="7961511" y="2624203"/>
                <a:ext cx="2620433"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400">
                    <a:solidFill>
                      <a:srgbClr val="FEEFE6"/>
                    </a:solidFill>
                    <a:latin typeface="Noto Sans Medium"/>
                    <a:ea typeface="Noto Sans Medium"/>
                    <a:cs typeface="Noto Sans Medium"/>
                    <a:sym typeface="Noto Sans Medium"/>
                  </a:rPr>
                  <a:t>買單、攻、強、整理、回補</a:t>
                </a:r>
                <a:endParaRPr sz="1400">
                  <a:solidFill>
                    <a:srgbClr val="FEEFE6"/>
                  </a:solidFill>
                  <a:latin typeface="Noto Sans Medium"/>
                  <a:ea typeface="Noto Sans Medium"/>
                  <a:cs typeface="Noto Sans Medium"/>
                  <a:sym typeface="Noto Sans Medium"/>
                </a:endParaRPr>
              </a:p>
            </p:txBody>
          </p:sp>
        </p:grpSp>
        <p:grpSp>
          <p:nvGrpSpPr>
            <p:cNvPr id="522" name="Google Shape;522;p18"/>
            <p:cNvGrpSpPr/>
            <p:nvPr/>
          </p:nvGrpSpPr>
          <p:grpSpPr>
            <a:xfrm>
              <a:off x="3970269" y="5586559"/>
              <a:ext cx="4251460" cy="358589"/>
              <a:chOff x="6968067" y="3116505"/>
              <a:chExt cx="4251460" cy="358589"/>
            </a:xfrm>
          </p:grpSpPr>
          <p:sp>
            <p:nvSpPr>
              <p:cNvPr id="523" name="Google Shape;523;p18"/>
              <p:cNvSpPr txBox="1"/>
              <p:nvPr/>
            </p:nvSpPr>
            <p:spPr>
              <a:xfrm>
                <a:off x="6968067" y="3141912"/>
                <a:ext cx="795866"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400">
                    <a:solidFill>
                      <a:srgbClr val="548135"/>
                    </a:solidFill>
                    <a:latin typeface="Noto Sans Medium"/>
                    <a:ea typeface="Noto Sans Medium"/>
                    <a:cs typeface="Noto Sans Medium"/>
                    <a:sym typeface="Noto Sans Medium"/>
                  </a:rPr>
                  <a:t>負向詞</a:t>
                </a:r>
                <a:endParaRPr sz="1400">
                  <a:solidFill>
                    <a:srgbClr val="548135"/>
                  </a:solidFill>
                  <a:latin typeface="Noto Sans Medium"/>
                  <a:ea typeface="Noto Sans Medium"/>
                  <a:cs typeface="Noto Sans Medium"/>
                  <a:sym typeface="Noto Sans Medium"/>
                </a:endParaRPr>
              </a:p>
            </p:txBody>
          </p:sp>
          <p:sp>
            <p:nvSpPr>
              <p:cNvPr id="524" name="Google Shape;524;p18"/>
              <p:cNvSpPr/>
              <p:nvPr/>
            </p:nvSpPr>
            <p:spPr>
              <a:xfrm>
                <a:off x="7860457" y="3116505"/>
                <a:ext cx="3359070" cy="358589"/>
              </a:xfrm>
              <a:prstGeom prst="roundRect">
                <a:avLst>
                  <a:gd fmla="val 16667" name="adj"/>
                </a:avLst>
              </a:prstGeom>
              <a:solidFill>
                <a:srgbClr val="54813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5" name="Google Shape;525;p18"/>
              <p:cNvSpPr txBox="1"/>
              <p:nvPr/>
            </p:nvSpPr>
            <p:spPr>
              <a:xfrm>
                <a:off x="7961512" y="3141912"/>
                <a:ext cx="1998064" cy="30777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400">
                    <a:solidFill>
                      <a:srgbClr val="FEEFE6"/>
                    </a:solidFill>
                    <a:latin typeface="Noto Sans Medium"/>
                    <a:ea typeface="Noto Sans Medium"/>
                    <a:cs typeface="Noto Sans Medium"/>
                    <a:sym typeface="Noto Sans Medium"/>
                  </a:rPr>
                  <a:t>倒、賣單、缺口、壞</a:t>
                </a:r>
                <a:endParaRPr sz="1400">
                  <a:solidFill>
                    <a:srgbClr val="FEEFE6"/>
                  </a:solidFill>
                  <a:latin typeface="Noto Sans Medium"/>
                  <a:ea typeface="Noto Sans Medium"/>
                  <a:cs typeface="Noto Sans Medium"/>
                  <a:sym typeface="Noto Sans Medium"/>
                </a:endParaRPr>
              </a:p>
            </p:txBody>
          </p:sp>
        </p:grpSp>
      </p:grpSp>
      <p:grpSp>
        <p:nvGrpSpPr>
          <p:cNvPr id="526" name="Google Shape;526;p18"/>
          <p:cNvGrpSpPr/>
          <p:nvPr/>
        </p:nvGrpSpPr>
        <p:grpSpPr>
          <a:xfrm>
            <a:off x="687983" y="2142068"/>
            <a:ext cx="4682067" cy="1938864"/>
            <a:chOff x="687983" y="2142068"/>
            <a:chExt cx="4682067" cy="1938864"/>
          </a:xfrm>
        </p:grpSpPr>
        <p:sp>
          <p:nvSpPr>
            <p:cNvPr id="527" name="Google Shape;527;p18"/>
            <p:cNvSpPr/>
            <p:nvPr/>
          </p:nvSpPr>
          <p:spPr>
            <a:xfrm>
              <a:off x="687983" y="2142068"/>
              <a:ext cx="4682067" cy="1938864"/>
            </a:xfrm>
            <a:prstGeom prst="roundRect">
              <a:avLst>
                <a:gd fmla="val 5990"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28" name="Google Shape;528;p18"/>
            <p:cNvSpPr/>
            <p:nvPr/>
          </p:nvSpPr>
          <p:spPr>
            <a:xfrm>
              <a:off x="832247" y="2182380"/>
              <a:ext cx="354498" cy="143027"/>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529" name="Google Shape;529;p18"/>
          <p:cNvCxnSpPr>
            <a:stCxn id="527" idx="3"/>
            <a:endCxn id="512" idx="1"/>
          </p:cNvCxnSpPr>
          <p:nvPr/>
        </p:nvCxnSpPr>
        <p:spPr>
          <a:xfrm flipH="1" rot="10800000">
            <a:off x="5370050" y="3108500"/>
            <a:ext cx="1452000" cy="3000"/>
          </a:xfrm>
          <a:prstGeom prst="curvedConnector3">
            <a:avLst>
              <a:gd fmla="val 49997" name="adj1"/>
            </a:avLst>
          </a:prstGeom>
          <a:noFill/>
          <a:ln cap="flat" cmpd="sng" w="38100">
            <a:solidFill>
              <a:srgbClr val="963E08"/>
            </a:solidFill>
            <a:prstDash val="solid"/>
            <a:miter lim="800000"/>
            <a:headEnd len="sm" w="sm" type="none"/>
            <a:tailEnd len="med" w="med" type="triangle"/>
          </a:ln>
        </p:spPr>
      </p:cxnSp>
      <p:cxnSp>
        <p:nvCxnSpPr>
          <p:cNvPr id="530" name="Google Shape;530;p18"/>
          <p:cNvCxnSpPr>
            <a:stCxn id="512" idx="2"/>
            <a:endCxn id="515" idx="3"/>
          </p:cNvCxnSpPr>
          <p:nvPr/>
        </p:nvCxnSpPr>
        <p:spPr>
          <a:xfrm rot="5400000">
            <a:off x="8078485" y="4439432"/>
            <a:ext cx="1443000" cy="726000"/>
          </a:xfrm>
          <a:prstGeom prst="curvedConnector2">
            <a:avLst/>
          </a:prstGeom>
          <a:noFill/>
          <a:ln cap="flat" cmpd="sng" w="38100">
            <a:solidFill>
              <a:srgbClr val="963E08"/>
            </a:solidFill>
            <a:prstDash val="solid"/>
            <a:miter lim="800000"/>
            <a:headEnd len="sm" w="sm" type="none"/>
            <a:tailEnd len="med" w="med" type="triangle"/>
          </a:ln>
        </p:spPr>
      </p:cxnSp>
      <p:sp>
        <p:nvSpPr>
          <p:cNvPr id="531" name="Google Shape;531;p18"/>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sp>
        <p:nvSpPr>
          <p:cNvPr id="532" name="Google Shape;532;p18"/>
          <p:cNvSpPr txBox="1"/>
          <p:nvPr/>
        </p:nvSpPr>
        <p:spPr>
          <a:xfrm>
            <a:off x="948230" y="2253894"/>
            <a:ext cx="4161573" cy="171521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沒</a:t>
            </a:r>
            <a:r>
              <a:rPr lang="zh-TW" sz="1400">
                <a:solidFill>
                  <a:srgbClr val="963E08"/>
                </a:solidFill>
                <a:latin typeface="Noto Sans Medium"/>
                <a:ea typeface="Noto Sans Medium"/>
                <a:cs typeface="Noto Sans Medium"/>
                <a:sym typeface="Noto Sans Medium"/>
              </a:rPr>
              <a:t>意外</a:t>
            </a:r>
            <a:r>
              <a:rPr lang="zh-TW" sz="1200">
                <a:solidFill>
                  <a:srgbClr val="B9815F"/>
                </a:solidFill>
                <a:latin typeface="Noto Sans Medium"/>
                <a:ea typeface="Noto Sans Medium"/>
                <a:cs typeface="Noto Sans Medium"/>
                <a:sym typeface="Noto Sans Medium"/>
              </a:rPr>
              <a:t>會再</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一波，636</a:t>
            </a:r>
            <a:r>
              <a:rPr lang="zh-TW" sz="1400">
                <a:solidFill>
                  <a:srgbClr val="963E08"/>
                </a:solidFill>
                <a:latin typeface="Noto Sans Medium"/>
                <a:ea typeface="Noto Sans Medium"/>
                <a:cs typeface="Noto Sans Medium"/>
                <a:sym typeface="Noto Sans Medium"/>
              </a:rPr>
              <a:t>賣單加堆</a:t>
            </a:r>
            <a:r>
              <a:rPr lang="zh-TW" sz="1200">
                <a:solidFill>
                  <a:srgbClr val="B9815F"/>
                </a:solidFill>
                <a:latin typeface="Noto Sans Medium"/>
                <a:ea typeface="Noto Sans Medium"/>
                <a:cs typeface="Noto Sans Medium"/>
                <a:sym typeface="Noto Sans Medium"/>
              </a:rPr>
              <a:t>，635</a:t>
            </a:r>
            <a:r>
              <a:rPr lang="zh-TW" sz="1400">
                <a:solidFill>
                  <a:srgbClr val="963E08"/>
                </a:solidFill>
                <a:latin typeface="Noto Sans Medium"/>
                <a:ea typeface="Noto Sans Medium"/>
                <a:cs typeface="Noto Sans Medium"/>
                <a:sym typeface="Noto Sans Medium"/>
              </a:rPr>
              <a:t>買單沒人掛</a:t>
            </a:r>
            <a:r>
              <a:rPr lang="zh-TW" sz="1200">
                <a:solidFill>
                  <a:srgbClr val="B9815F"/>
                </a:solidFill>
                <a:latin typeface="Noto Sans Medium"/>
                <a:ea typeface="Noto Sans Medium"/>
                <a:cs typeface="Noto Sans Medium"/>
                <a:sym typeface="Noto Sans Medium"/>
              </a:rPr>
              <a:t>，連</a:t>
            </a:r>
            <a:r>
              <a:rPr lang="zh-TW" sz="1400">
                <a:solidFill>
                  <a:srgbClr val="963E08"/>
                </a:solidFill>
                <a:latin typeface="Noto Sans Medium"/>
                <a:ea typeface="Noto Sans Medium"/>
                <a:cs typeface="Noto Sans Medium"/>
                <a:sym typeface="Noto Sans Medium"/>
              </a:rPr>
              <a:t>假單</a:t>
            </a:r>
            <a:r>
              <a:rPr lang="zh-TW" sz="1200">
                <a:solidFill>
                  <a:srgbClr val="B9815F"/>
                </a:solidFill>
                <a:latin typeface="Noto Sans Medium"/>
                <a:ea typeface="Noto Sans Medium"/>
                <a:cs typeface="Noto Sans Medium"/>
                <a:sym typeface="Noto Sans Medium"/>
              </a:rPr>
              <a:t>都不</a:t>
            </a:r>
            <a:r>
              <a:rPr lang="zh-TW" sz="1400">
                <a:solidFill>
                  <a:srgbClr val="963E08"/>
                </a:solidFill>
                <a:latin typeface="Noto Sans Medium"/>
                <a:ea typeface="Noto Sans Medium"/>
                <a:cs typeface="Noto Sans Medium"/>
                <a:sym typeface="Noto Sans Medium"/>
              </a:rPr>
              <a:t>掛</a:t>
            </a:r>
            <a:r>
              <a:rPr lang="zh-TW" sz="1200">
                <a:solidFill>
                  <a:srgbClr val="B9815F"/>
                </a:solidFill>
                <a:latin typeface="Noto Sans Medium"/>
                <a:ea typeface="Noto Sans Medium"/>
                <a:cs typeface="Noto Sans Medium"/>
                <a:sym typeface="Noto Sans Medium"/>
              </a:rPr>
              <a:t>，就是要</a:t>
            </a:r>
            <a:r>
              <a:rPr lang="zh-TW" sz="1400">
                <a:solidFill>
                  <a:srgbClr val="963E08"/>
                </a:solidFill>
                <a:latin typeface="Noto Sans Medium"/>
                <a:ea typeface="Noto Sans Medium"/>
                <a:cs typeface="Noto Sans Medium"/>
                <a:sym typeface="Noto Sans Medium"/>
              </a:rPr>
              <a:t>倒</a:t>
            </a:r>
            <a:r>
              <a:rPr lang="zh-TW" sz="1200">
                <a:solidFill>
                  <a:srgbClr val="B9815F"/>
                </a:solidFill>
                <a:latin typeface="Noto Sans Medium"/>
                <a:ea typeface="Noto Sans Medium"/>
                <a:cs typeface="Noto Sans Medium"/>
                <a:sym typeface="Noto Sans Medium"/>
              </a:rPr>
              <a:t>了的</a:t>
            </a:r>
            <a:r>
              <a:rPr lang="zh-TW" sz="1400">
                <a:solidFill>
                  <a:srgbClr val="963E08"/>
                </a:solidFill>
                <a:latin typeface="Noto Sans Medium"/>
                <a:ea typeface="Noto Sans Medium"/>
                <a:cs typeface="Noto Sans Medium"/>
                <a:sym typeface="Noto Sans Medium"/>
              </a:rPr>
              <a:t>意思</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17747--</a:t>
            </a:r>
            <a:endParaRPr/>
          </a:p>
          <a:p>
            <a:pPr indent="0" lvl="0" marL="0" marR="0" rtl="0" algn="just">
              <a:lnSpc>
                <a:spcPct val="150000"/>
              </a:lnSpc>
              <a:spcBef>
                <a:spcPts val="0"/>
              </a:spcBef>
              <a:spcAft>
                <a:spcPts val="0"/>
              </a:spcAft>
              <a:buNone/>
            </a:pPr>
            <a:r>
              <a:rPr lang="zh-TW" sz="1200">
                <a:solidFill>
                  <a:srgbClr val="B9815F"/>
                </a:solidFill>
                <a:latin typeface="Noto Sans Medium"/>
                <a:ea typeface="Noto Sans Medium"/>
                <a:cs typeface="Noto Sans Medium"/>
                <a:sym typeface="Noto Sans Medium"/>
              </a:rPr>
              <a:t>17824</a:t>
            </a:r>
            <a:r>
              <a:rPr lang="zh-TW" sz="1400">
                <a:solidFill>
                  <a:srgbClr val="963E08"/>
                </a:solidFill>
                <a:latin typeface="Noto Sans Medium"/>
                <a:ea typeface="Noto Sans Medium"/>
                <a:cs typeface="Noto Sans Medium"/>
                <a:sym typeface="Noto Sans Medium"/>
              </a:rPr>
              <a:t>高</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過才</a:t>
            </a:r>
            <a:r>
              <a:rPr lang="zh-TW" sz="1200">
                <a:solidFill>
                  <a:srgbClr val="B9815F"/>
                </a:solidFill>
                <a:latin typeface="Noto Sans Medium"/>
                <a:ea typeface="Noto Sans Medium"/>
                <a:cs typeface="Noto Sans Medium"/>
                <a:sym typeface="Noto Sans Medium"/>
              </a:rPr>
              <a:t>會</a:t>
            </a:r>
            <a:r>
              <a:rPr lang="zh-TW" sz="1400">
                <a:solidFill>
                  <a:srgbClr val="963E08"/>
                </a:solidFill>
                <a:latin typeface="Noto Sans Medium"/>
                <a:ea typeface="Noto Sans Medium"/>
                <a:cs typeface="Noto Sans Medium"/>
                <a:sym typeface="Noto Sans Medium"/>
              </a:rPr>
              <a:t>繼續攻</a:t>
            </a:r>
            <a:r>
              <a:rPr lang="zh-TW" sz="1200">
                <a:solidFill>
                  <a:srgbClr val="B9815F"/>
                </a:solidFill>
                <a:latin typeface="Noto Sans Medium"/>
                <a:ea typeface="Noto Sans Medium"/>
                <a:cs typeface="Noto Sans Medium"/>
                <a:sym typeface="Noto Sans Medium"/>
              </a:rPr>
              <a:t>，2330不</a:t>
            </a:r>
            <a:r>
              <a:rPr lang="zh-TW" sz="1400">
                <a:solidFill>
                  <a:srgbClr val="963E08"/>
                </a:solidFill>
                <a:latin typeface="Noto Sans Medium"/>
                <a:ea typeface="Noto Sans Medium"/>
                <a:cs typeface="Noto Sans Medium"/>
                <a:sym typeface="Noto Sans Medium"/>
              </a:rPr>
              <a:t>夠強</a:t>
            </a:r>
            <a:r>
              <a:rPr lang="zh-TW" sz="1200">
                <a:solidFill>
                  <a:srgbClr val="B9815F"/>
                </a:solidFill>
                <a:latin typeface="Noto Sans Medium"/>
                <a:ea typeface="Noto Sans Medium"/>
                <a:cs typeface="Noto Sans Medium"/>
                <a:sym typeface="Noto Sans Medium"/>
              </a:rPr>
              <a:t>,637要</a:t>
            </a:r>
            <a:r>
              <a:rPr lang="zh-TW" sz="1400">
                <a:solidFill>
                  <a:srgbClr val="963E08"/>
                </a:solidFill>
                <a:latin typeface="Noto Sans Medium"/>
                <a:ea typeface="Noto Sans Medium"/>
                <a:cs typeface="Noto Sans Medium"/>
                <a:sym typeface="Noto Sans Medium"/>
              </a:rPr>
              <a:t>過</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今天</a:t>
            </a:r>
            <a:endParaRPr sz="1400">
              <a:solidFill>
                <a:srgbClr val="963E08"/>
              </a:solidFill>
              <a:latin typeface="Noto Sans Medium"/>
              <a:ea typeface="Noto Sans Medium"/>
              <a:cs typeface="Noto Sans Medium"/>
              <a:sym typeface="Noto Sans Medium"/>
            </a:endParaRPr>
          </a:p>
          <a:p>
            <a:pPr indent="0" lvl="0" marL="0" marR="0" rtl="0" algn="just">
              <a:lnSpc>
                <a:spcPct val="150000"/>
              </a:lnSpc>
              <a:spcBef>
                <a:spcPts val="0"/>
              </a:spcBef>
              <a:spcAft>
                <a:spcPts val="0"/>
              </a:spcAft>
              <a:buNone/>
            </a:pPr>
            <a:r>
              <a:rPr lang="zh-TW" sz="1400">
                <a:solidFill>
                  <a:srgbClr val="963E08"/>
                </a:solidFill>
                <a:latin typeface="Noto Sans Medium"/>
                <a:ea typeface="Noto Sans Medium"/>
                <a:cs typeface="Noto Sans Medium"/>
                <a:sym typeface="Noto Sans Medium"/>
              </a:rPr>
              <a:t>期指</a:t>
            </a:r>
            <a:r>
              <a:rPr lang="zh-TW" sz="1200">
                <a:solidFill>
                  <a:srgbClr val="B9815F"/>
                </a:solidFill>
                <a:latin typeface="Noto Sans Medium"/>
                <a:ea typeface="Noto Sans Medium"/>
                <a:cs typeface="Noto Sans Medium"/>
                <a:sym typeface="Noto Sans Medium"/>
              </a:rPr>
              <a:t>17702不</a:t>
            </a:r>
            <a:r>
              <a:rPr lang="zh-TW" sz="1400">
                <a:solidFill>
                  <a:srgbClr val="963E08"/>
                </a:solidFill>
                <a:latin typeface="Noto Sans Medium"/>
                <a:ea typeface="Noto Sans Medium"/>
                <a:cs typeface="Noto Sans Medium"/>
                <a:sym typeface="Noto Sans Medium"/>
              </a:rPr>
              <a:t>破</a:t>
            </a:r>
            <a:r>
              <a:rPr lang="zh-TW" sz="1200">
                <a:solidFill>
                  <a:srgbClr val="B9815F"/>
                </a:solidFill>
                <a:latin typeface="Noto Sans Medium"/>
                <a:ea typeface="Noto Sans Medium"/>
                <a:cs typeface="Noto Sans Medium"/>
                <a:sym typeface="Noto Sans Medium"/>
              </a:rPr>
              <a:t>也算</a:t>
            </a:r>
            <a:r>
              <a:rPr lang="zh-TW" sz="1400">
                <a:solidFill>
                  <a:srgbClr val="963E08"/>
                </a:solidFill>
                <a:latin typeface="Noto Sans Medium"/>
                <a:ea typeface="Noto Sans Medium"/>
                <a:cs typeface="Noto Sans Medium"/>
                <a:sym typeface="Noto Sans Medium"/>
              </a:rPr>
              <a:t>還好</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關鍵需要</a:t>
            </a:r>
            <a:r>
              <a:rPr lang="zh-TW" sz="1200">
                <a:solidFill>
                  <a:srgbClr val="B9815F"/>
                </a:solidFill>
                <a:latin typeface="Noto Sans Medium"/>
                <a:ea typeface="Noto Sans Medium"/>
                <a:cs typeface="Noto Sans Medium"/>
                <a:sym typeface="Noto Sans Medium"/>
              </a:rPr>
              <a:t>5-8天</a:t>
            </a:r>
            <a:r>
              <a:rPr lang="zh-TW" sz="1400">
                <a:solidFill>
                  <a:srgbClr val="963E08"/>
                </a:solidFill>
                <a:latin typeface="Noto Sans Medium"/>
                <a:ea typeface="Noto Sans Medium"/>
                <a:cs typeface="Noto Sans Medium"/>
                <a:sym typeface="Noto Sans Medium"/>
              </a:rPr>
              <a:t>時間整理</a:t>
            </a:r>
            <a:r>
              <a:rPr lang="zh-TW" sz="1200">
                <a:solidFill>
                  <a:srgbClr val="B9815F"/>
                </a:solidFill>
                <a:latin typeface="Noto Sans Medium"/>
                <a:ea typeface="Noto Sans Medium"/>
                <a:cs typeface="Noto Sans Medium"/>
                <a:sym typeface="Noto Sans Medium"/>
              </a:rPr>
              <a:t>，</a:t>
            </a:r>
            <a:r>
              <a:rPr lang="zh-TW" sz="1400">
                <a:solidFill>
                  <a:srgbClr val="963E08"/>
                </a:solidFill>
                <a:latin typeface="Noto Sans Medium"/>
                <a:ea typeface="Noto Sans Medium"/>
                <a:cs typeface="Noto Sans Medium"/>
                <a:sym typeface="Noto Sans Medium"/>
              </a:rPr>
              <a:t>上面</a:t>
            </a:r>
            <a:r>
              <a:rPr lang="zh-TW" sz="1200">
                <a:solidFill>
                  <a:srgbClr val="B9815F"/>
                </a:solidFill>
                <a:latin typeface="Noto Sans Medium"/>
                <a:ea typeface="Noto Sans Medium"/>
                <a:cs typeface="Noto Sans Medium"/>
                <a:sym typeface="Noto Sans Medium"/>
              </a:rPr>
              <a:t>還有</a:t>
            </a:r>
            <a:r>
              <a:rPr lang="zh-TW" sz="1400">
                <a:solidFill>
                  <a:srgbClr val="963E08"/>
                </a:solidFill>
                <a:latin typeface="Noto Sans Medium"/>
                <a:ea typeface="Noto Sans Medium"/>
                <a:cs typeface="Noto Sans Medium"/>
                <a:sym typeface="Noto Sans Medium"/>
              </a:rPr>
              <a:t>缺口</a:t>
            </a:r>
            <a:r>
              <a:rPr lang="zh-TW" sz="1200">
                <a:solidFill>
                  <a:srgbClr val="B9815F"/>
                </a:solidFill>
                <a:latin typeface="Noto Sans Medium"/>
                <a:ea typeface="Noto Sans Medium"/>
                <a:cs typeface="Noto Sans Medium"/>
                <a:sym typeface="Noto Sans Medium"/>
              </a:rPr>
              <a:t>要</a:t>
            </a:r>
            <a:r>
              <a:rPr lang="zh-TW" sz="1400">
                <a:solidFill>
                  <a:srgbClr val="963E08"/>
                </a:solidFill>
                <a:latin typeface="Noto Sans Medium"/>
                <a:ea typeface="Noto Sans Medium"/>
                <a:cs typeface="Noto Sans Medium"/>
                <a:sym typeface="Noto Sans Medium"/>
              </a:rPr>
              <a:t>回補</a:t>
            </a:r>
            <a:r>
              <a:rPr lang="zh-TW" sz="1200">
                <a:solidFill>
                  <a:srgbClr val="B9815F"/>
                </a:solidFill>
                <a:latin typeface="Noto Sans Medium"/>
                <a:ea typeface="Noto Sans Medium"/>
                <a:cs typeface="Noto Sans Medium"/>
                <a:sym typeface="Noto Sans Medium"/>
              </a:rPr>
              <a:t>也不要</a:t>
            </a:r>
            <a:r>
              <a:rPr lang="zh-TW" sz="1400">
                <a:solidFill>
                  <a:srgbClr val="963E08"/>
                </a:solidFill>
                <a:latin typeface="Noto Sans Medium"/>
                <a:ea typeface="Noto Sans Medium"/>
                <a:cs typeface="Noto Sans Medium"/>
                <a:sym typeface="Noto Sans Medium"/>
              </a:rPr>
              <a:t>看太壞</a:t>
            </a:r>
            <a:endParaRPr sz="1200">
              <a:solidFill>
                <a:srgbClr val="963E08"/>
              </a:solidFill>
              <a:latin typeface="Noto Sans Medium"/>
              <a:ea typeface="Noto Sans Medium"/>
              <a:cs typeface="Noto Sans Medium"/>
              <a:sym typeface="Noto Sans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9"/>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8" name="Google Shape;538;p19"/>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9" name="Google Shape;539;p19"/>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40" name="Google Shape;540;p19"/>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41" name="Google Shape;541;p19"/>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42" name="Google Shape;542;p19"/>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43" name="Google Shape;543;p19"/>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44" name="Google Shape;544;p19"/>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45" name="Google Shape;545;p19"/>
          <p:cNvGrpSpPr/>
          <p:nvPr/>
        </p:nvGrpSpPr>
        <p:grpSpPr>
          <a:xfrm>
            <a:off x="4465088" y="1061020"/>
            <a:ext cx="3261824" cy="499919"/>
            <a:chOff x="3105514" y="1148251"/>
            <a:chExt cx="3261824" cy="499919"/>
          </a:xfrm>
        </p:grpSpPr>
        <p:sp>
          <p:nvSpPr>
            <p:cNvPr id="546" name="Google Shape;546;p19"/>
            <p:cNvSpPr txBox="1"/>
            <p:nvPr/>
          </p:nvSpPr>
          <p:spPr>
            <a:xfrm>
              <a:off x="3529150" y="1148251"/>
              <a:ext cx="2838188"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CMoney爬蟲資料</a:t>
              </a:r>
              <a:endParaRPr sz="2400">
                <a:solidFill>
                  <a:srgbClr val="963E08"/>
                </a:solidFill>
                <a:latin typeface="Noto Sans Medium"/>
                <a:ea typeface="Noto Sans Medium"/>
                <a:cs typeface="Noto Sans Medium"/>
                <a:sym typeface="Noto Sans Medium"/>
              </a:endParaRPr>
            </a:p>
          </p:txBody>
        </p:sp>
        <p:cxnSp>
          <p:nvCxnSpPr>
            <p:cNvPr id="547" name="Google Shape;547;p19"/>
            <p:cNvCxnSpPr/>
            <p:nvPr/>
          </p:nvCxnSpPr>
          <p:spPr>
            <a:xfrm flipH="1">
              <a:off x="3105514" y="1648169"/>
              <a:ext cx="1980000" cy="1"/>
            </a:xfrm>
            <a:prstGeom prst="straightConnector1">
              <a:avLst/>
            </a:prstGeom>
            <a:noFill/>
            <a:ln cap="rnd" cmpd="sng" w="28575">
              <a:solidFill>
                <a:srgbClr val="B9815F"/>
              </a:solidFill>
              <a:prstDash val="solid"/>
              <a:miter lim="800000"/>
              <a:headEnd len="sm" w="sm" type="none"/>
              <a:tailEnd len="sm" w="sm" type="none"/>
            </a:ln>
          </p:spPr>
        </p:cxnSp>
      </p:grpSp>
      <p:pic>
        <p:nvPicPr>
          <p:cNvPr id="548" name="Google Shape;548;p19"/>
          <p:cNvPicPr preferRelativeResize="0"/>
          <p:nvPr/>
        </p:nvPicPr>
        <p:blipFill rotWithShape="1">
          <a:blip r:embed="rId3">
            <a:alphaModFix/>
          </a:blip>
          <a:srcRect b="0" l="0" r="0" t="0"/>
          <a:stretch/>
        </p:blipFill>
        <p:spPr>
          <a:xfrm>
            <a:off x="1164168" y="2490740"/>
            <a:ext cx="9863665" cy="3586787"/>
          </a:xfrm>
          <a:prstGeom prst="roundRect">
            <a:avLst>
              <a:gd fmla="val 3212" name="adj"/>
            </a:avLst>
          </a:prstGeom>
          <a:noFill/>
          <a:ln>
            <a:noFill/>
          </a:ln>
          <a:effectLst>
            <a:outerShdw blurRad="292100" rotWithShape="0" algn="tl" dir="2700000" dist="139700">
              <a:srgbClr val="333333">
                <a:alpha val="64705"/>
              </a:srgbClr>
            </a:outerShdw>
          </a:effectLst>
        </p:spPr>
      </p:pic>
      <p:sp>
        <p:nvSpPr>
          <p:cNvPr id="549" name="Google Shape;549;p19"/>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13</a:t>
            </a:r>
            <a:endParaRPr sz="1800">
              <a:solidFill>
                <a:srgbClr val="963E08"/>
              </a:solidFill>
              <a:latin typeface="Noto Sans Medium"/>
              <a:ea typeface="Noto Sans Medium"/>
              <a:cs typeface="Noto Sans Medium"/>
              <a:sym typeface="Noto Sans Medium"/>
            </a:endParaRPr>
          </a:p>
        </p:txBody>
      </p:sp>
      <p:sp>
        <p:nvSpPr>
          <p:cNvPr id="550" name="Google Shape;550;p19"/>
          <p:cNvSpPr txBox="1"/>
          <p:nvPr/>
        </p:nvSpPr>
        <p:spPr>
          <a:xfrm>
            <a:off x="1251504" y="2064259"/>
            <a:ext cx="4358605"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1800">
                <a:solidFill>
                  <a:srgbClr val="955937"/>
                </a:solidFill>
                <a:latin typeface="Noto Sans Medium"/>
                <a:ea typeface="Noto Sans Medium"/>
                <a:cs typeface="Noto Sans Medium"/>
                <a:sym typeface="Noto Sans Medium"/>
              </a:rPr>
              <a:t>台積電2021/3/27-2022/3/27的社群文章</a:t>
            </a:r>
            <a:endParaRPr sz="1800">
              <a:solidFill>
                <a:srgbClr val="955937"/>
              </a:solidFill>
              <a:latin typeface="Noto Sans Medium"/>
              <a:ea typeface="Noto Sans Medium"/>
              <a:cs typeface="Noto Sans Medium"/>
              <a:sym typeface="Noto Sans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zh-TW" sz="4400" u="none" cap="none" strike="noStrik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4099812"/>
            <a:chOff x="3673930" y="2019034"/>
            <a:chExt cx="4559133" cy="4099812"/>
          </a:xfrm>
        </p:grpSpPr>
        <p:sp>
          <p:nvSpPr>
            <p:cNvPr id="101" name="Google Shape;101;p2"/>
            <p:cNvSpPr txBox="1"/>
            <p:nvPr/>
          </p:nvSpPr>
          <p:spPr>
            <a:xfrm>
              <a:off x="4728152" y="2019034"/>
              <a:ext cx="35049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3200" u="none" cap="none" strike="noStrike">
                  <a:solidFill>
                    <a:srgbClr val="963E08"/>
                  </a:solidFill>
                  <a:latin typeface="Noto Sans Medium"/>
                  <a:ea typeface="Noto Sans Medium"/>
                  <a:cs typeface="Noto Sans Medium"/>
                  <a:sym typeface="Noto Sans Medium"/>
                </a:rPr>
                <a:t>摘要</a:t>
              </a:r>
              <a:endParaRPr/>
            </a:p>
          </p:txBody>
        </p:sp>
        <p:cxnSp>
          <p:nvCxnSpPr>
            <p:cNvPr id="102" name="Google Shape;102;p2"/>
            <p:cNvCxnSpPr/>
            <p:nvPr/>
          </p:nvCxnSpPr>
          <p:spPr>
            <a:xfrm rot="10800000">
              <a:off x="3673930" y="2421804"/>
              <a:ext cx="0" cy="3213867"/>
            </a:xfrm>
            <a:prstGeom prst="straightConnector1">
              <a:avLst/>
            </a:prstGeom>
            <a:noFill/>
            <a:ln cap="rnd" cmpd="sng" w="28575">
              <a:solidFill>
                <a:srgbClr val="B9815F"/>
              </a:solidFill>
              <a:prstDash val="solid"/>
              <a:miter lim="800000"/>
              <a:headEnd len="sm" w="sm" type="none"/>
              <a:tailEnd len="sm" w="sm" type="none"/>
            </a:ln>
          </p:spPr>
        </p:cxnSp>
        <p:sp>
          <p:nvSpPr>
            <p:cNvPr id="103" name="Google Shape;103;p2"/>
            <p:cNvSpPr txBox="1"/>
            <p:nvPr/>
          </p:nvSpPr>
          <p:spPr>
            <a:xfrm>
              <a:off x="4728152" y="2897793"/>
              <a:ext cx="35049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rgbClr val="963E08"/>
                  </a:solidFill>
                  <a:latin typeface="Noto Sans Medium"/>
                  <a:ea typeface="Noto Sans Medium"/>
                  <a:cs typeface="Noto Sans Medium"/>
                  <a:sym typeface="Noto Sans Medium"/>
                </a:rPr>
                <a:t>研究動機</a:t>
              </a:r>
              <a:endParaRPr/>
            </a:p>
          </p:txBody>
        </p:sp>
        <p:sp>
          <p:nvSpPr>
            <p:cNvPr id="104" name="Google Shape;104;p2"/>
            <p:cNvSpPr txBox="1"/>
            <p:nvPr/>
          </p:nvSpPr>
          <p:spPr>
            <a:xfrm>
              <a:off x="4728152" y="3776552"/>
              <a:ext cx="35049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rgbClr val="963E08"/>
                  </a:solidFill>
                  <a:latin typeface="Noto Sans Medium"/>
                  <a:ea typeface="Noto Sans Medium"/>
                  <a:cs typeface="Noto Sans Medium"/>
                  <a:sym typeface="Noto Sans Medium"/>
                </a:rPr>
                <a:t>研究方法</a:t>
              </a:r>
              <a:endParaRPr/>
            </a:p>
          </p:txBody>
        </p:sp>
        <p:sp>
          <p:nvSpPr>
            <p:cNvPr id="105" name="Google Shape;105;p2"/>
            <p:cNvSpPr txBox="1"/>
            <p:nvPr/>
          </p:nvSpPr>
          <p:spPr>
            <a:xfrm>
              <a:off x="4728152" y="4655311"/>
              <a:ext cx="35049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rgbClr val="963E08"/>
                  </a:solidFill>
                  <a:latin typeface="Noto Sans Medium"/>
                  <a:ea typeface="Noto Sans Medium"/>
                  <a:cs typeface="Noto Sans Medium"/>
                  <a:sym typeface="Noto Sans Medium"/>
                </a:rPr>
                <a:t>未來規劃</a:t>
              </a:r>
              <a:endParaRPr/>
            </a:p>
          </p:txBody>
        </p:sp>
        <p:sp>
          <p:nvSpPr>
            <p:cNvPr id="106" name="Google Shape;106;p2"/>
            <p:cNvSpPr txBox="1"/>
            <p:nvPr/>
          </p:nvSpPr>
          <p:spPr>
            <a:xfrm>
              <a:off x="4728152" y="5534071"/>
              <a:ext cx="350491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3200">
                  <a:solidFill>
                    <a:srgbClr val="963E08"/>
                  </a:solidFill>
                  <a:latin typeface="Noto Sans Medium"/>
                  <a:ea typeface="Noto Sans Medium"/>
                  <a:cs typeface="Noto Sans Medium"/>
                  <a:sym typeface="Noto Sans Medium"/>
                </a:rPr>
                <a:t>參考資料與文獻</a:t>
              </a:r>
              <a:endParaRPr/>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6972300" cy="1534148"/>
          </a:xfrm>
          <a:prstGeom prst="rect">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6972300" cy="1534148"/>
          </a:xfrm>
          <a:prstGeom prst="rect">
            <a:avLst/>
          </a:prstGeom>
          <a:solidFill>
            <a:srgbClr val="963E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5495636"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118" name="Google Shape;118;p2"/>
          <p:cNvSpPr txBox="1"/>
          <p:nvPr/>
        </p:nvSpPr>
        <p:spPr>
          <a:xfrm>
            <a:off x="5913791" y="-1036970"/>
            <a:ext cx="224425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-以台積電為例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20"/>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6" name="Google Shape;556;p20"/>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7" name="Google Shape;557;p20"/>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8" name="Google Shape;558;p20"/>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59" name="Google Shape;559;p20"/>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60" name="Google Shape;560;p20"/>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61" name="Google Shape;561;p20"/>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62" name="Google Shape;562;p20"/>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63" name="Google Shape;563;p20"/>
          <p:cNvGrpSpPr/>
          <p:nvPr/>
        </p:nvGrpSpPr>
        <p:grpSpPr>
          <a:xfrm>
            <a:off x="4465088" y="703967"/>
            <a:ext cx="3261824" cy="499919"/>
            <a:chOff x="3105514" y="1148251"/>
            <a:chExt cx="3261824" cy="499919"/>
          </a:xfrm>
        </p:grpSpPr>
        <p:sp>
          <p:nvSpPr>
            <p:cNvPr id="564" name="Google Shape;564;p20"/>
            <p:cNvSpPr txBox="1"/>
            <p:nvPr/>
          </p:nvSpPr>
          <p:spPr>
            <a:xfrm>
              <a:off x="3529150" y="1148251"/>
              <a:ext cx="2838188"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社群文章人工撿詞</a:t>
              </a:r>
              <a:endParaRPr sz="2400">
                <a:solidFill>
                  <a:srgbClr val="963E08"/>
                </a:solidFill>
                <a:latin typeface="Noto Sans Medium"/>
                <a:ea typeface="Noto Sans Medium"/>
                <a:cs typeface="Noto Sans Medium"/>
                <a:sym typeface="Noto Sans Medium"/>
              </a:endParaRPr>
            </a:p>
          </p:txBody>
        </p:sp>
        <p:cxnSp>
          <p:nvCxnSpPr>
            <p:cNvPr id="565" name="Google Shape;565;p20"/>
            <p:cNvCxnSpPr/>
            <p:nvPr/>
          </p:nvCxnSpPr>
          <p:spPr>
            <a:xfrm flipH="1">
              <a:off x="3105514" y="1648169"/>
              <a:ext cx="1980000" cy="1"/>
            </a:xfrm>
            <a:prstGeom prst="straightConnector1">
              <a:avLst/>
            </a:prstGeom>
            <a:noFill/>
            <a:ln cap="rnd" cmpd="sng" w="28575">
              <a:solidFill>
                <a:srgbClr val="B9815F"/>
              </a:solidFill>
              <a:prstDash val="solid"/>
              <a:miter lim="800000"/>
              <a:headEnd len="sm" w="sm" type="none"/>
              <a:tailEnd len="sm" w="sm" type="none"/>
            </a:ln>
          </p:spPr>
        </p:cxnSp>
      </p:grpSp>
      <p:pic>
        <p:nvPicPr>
          <p:cNvPr id="566" name="Google Shape;566;p20"/>
          <p:cNvPicPr preferRelativeResize="0"/>
          <p:nvPr/>
        </p:nvPicPr>
        <p:blipFill rotWithShape="1">
          <a:blip r:embed="rId3">
            <a:alphaModFix/>
          </a:blip>
          <a:srcRect b="9421" l="235" r="26371" t="12460"/>
          <a:stretch/>
        </p:blipFill>
        <p:spPr>
          <a:xfrm>
            <a:off x="1890416" y="1501200"/>
            <a:ext cx="8411169" cy="5059486"/>
          </a:xfrm>
          <a:prstGeom prst="roundRect">
            <a:avLst>
              <a:gd fmla="val 2685" name="adj"/>
            </a:avLst>
          </a:prstGeom>
          <a:noFill/>
          <a:ln>
            <a:noFill/>
          </a:ln>
          <a:effectLst>
            <a:outerShdw blurRad="292100" rotWithShape="0" algn="tl" dir="2700000" dist="139700">
              <a:srgbClr val="333333">
                <a:alpha val="64705"/>
              </a:srgbClr>
            </a:outerShdw>
          </a:effectLst>
        </p:spPr>
      </p:pic>
      <p:sp>
        <p:nvSpPr>
          <p:cNvPr id="567" name="Google Shape;567;p20"/>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1"/>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3" name="Google Shape;573;p21"/>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4" name="Google Shape;574;p21"/>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75" name="Google Shape;575;p21"/>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76" name="Google Shape;576;p21"/>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77" name="Google Shape;577;p21"/>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78" name="Google Shape;578;p21"/>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79" name="Google Shape;579;p21"/>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80" name="Google Shape;580;p21"/>
          <p:cNvGrpSpPr/>
          <p:nvPr/>
        </p:nvGrpSpPr>
        <p:grpSpPr>
          <a:xfrm>
            <a:off x="4465088" y="703967"/>
            <a:ext cx="2672312" cy="499919"/>
            <a:chOff x="3105514" y="1148251"/>
            <a:chExt cx="2672312" cy="499919"/>
          </a:xfrm>
        </p:grpSpPr>
        <p:sp>
          <p:nvSpPr>
            <p:cNvPr id="581" name="Google Shape;581;p21"/>
            <p:cNvSpPr txBox="1"/>
            <p:nvPr/>
          </p:nvSpPr>
          <p:spPr>
            <a:xfrm>
              <a:off x="3529150" y="1148251"/>
              <a:ext cx="2248676"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人工撿詞字典</a:t>
              </a:r>
              <a:endParaRPr sz="2400">
                <a:solidFill>
                  <a:srgbClr val="963E08"/>
                </a:solidFill>
                <a:latin typeface="Noto Sans Medium"/>
                <a:ea typeface="Noto Sans Medium"/>
                <a:cs typeface="Noto Sans Medium"/>
                <a:sym typeface="Noto Sans Medium"/>
              </a:endParaRPr>
            </a:p>
          </p:txBody>
        </p:sp>
        <p:cxnSp>
          <p:nvCxnSpPr>
            <p:cNvPr id="582" name="Google Shape;582;p21"/>
            <p:cNvCxnSpPr/>
            <p:nvPr/>
          </p:nvCxnSpPr>
          <p:spPr>
            <a:xfrm flipH="1">
              <a:off x="3105514" y="1648169"/>
              <a:ext cx="1656000" cy="1"/>
            </a:xfrm>
            <a:prstGeom prst="straightConnector1">
              <a:avLst/>
            </a:prstGeom>
            <a:noFill/>
            <a:ln cap="rnd" cmpd="sng" w="28575">
              <a:solidFill>
                <a:srgbClr val="B9815F"/>
              </a:solidFill>
              <a:prstDash val="solid"/>
              <a:miter lim="800000"/>
              <a:headEnd len="sm" w="sm" type="none"/>
              <a:tailEnd len="sm" w="sm" type="none"/>
            </a:ln>
          </p:spPr>
        </p:cxnSp>
      </p:grpSp>
      <p:pic>
        <p:nvPicPr>
          <p:cNvPr id="583" name="Google Shape;583;p21"/>
          <p:cNvPicPr preferRelativeResize="0"/>
          <p:nvPr/>
        </p:nvPicPr>
        <p:blipFill rotWithShape="1">
          <a:blip r:embed="rId3">
            <a:alphaModFix/>
          </a:blip>
          <a:srcRect b="14567" l="0" r="0" t="14197"/>
          <a:stretch/>
        </p:blipFill>
        <p:spPr>
          <a:xfrm>
            <a:off x="963361" y="1430328"/>
            <a:ext cx="7379970" cy="5257090"/>
          </a:xfrm>
          <a:prstGeom prst="rect">
            <a:avLst/>
          </a:prstGeom>
          <a:noFill/>
          <a:ln>
            <a:noFill/>
          </a:ln>
          <a:effectLst>
            <a:outerShdw blurRad="292100" rotWithShape="0" algn="tl" dir="2700000" dist="139700">
              <a:srgbClr val="333333">
                <a:alpha val="64705"/>
              </a:srgbClr>
            </a:outerShdw>
          </a:effectLst>
        </p:spPr>
      </p:pic>
      <p:sp>
        <p:nvSpPr>
          <p:cNvPr id="584" name="Google Shape;584;p21"/>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15</a:t>
            </a:r>
            <a:endParaRPr sz="1800">
              <a:solidFill>
                <a:srgbClr val="963E08"/>
              </a:solidFill>
              <a:latin typeface="Noto Sans Medium"/>
              <a:ea typeface="Noto Sans Medium"/>
              <a:cs typeface="Noto Sans Medium"/>
              <a:sym typeface="Noto Sans Medium"/>
            </a:endParaRPr>
          </a:p>
        </p:txBody>
      </p:sp>
      <p:sp>
        <p:nvSpPr>
          <p:cNvPr id="585" name="Google Shape;585;p21"/>
          <p:cNvSpPr txBox="1"/>
          <p:nvPr/>
        </p:nvSpPr>
        <p:spPr>
          <a:xfrm>
            <a:off x="9023047" y="3086771"/>
            <a:ext cx="2035116" cy="11416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已人工撿回</a:t>
            </a:r>
            <a:endParaRPr sz="2400">
              <a:solidFill>
                <a:srgbClr val="955937"/>
              </a:solidFill>
              <a:latin typeface="Noto Sans Medium"/>
              <a:ea typeface="Noto Sans Medium"/>
              <a:cs typeface="Noto Sans Medium"/>
              <a:sym typeface="Noto Sans Medium"/>
            </a:endParaRPr>
          </a:p>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211個字詞</a:t>
            </a:r>
            <a:endParaRPr sz="2400">
              <a:solidFill>
                <a:srgbClr val="955937"/>
              </a:solidFill>
              <a:latin typeface="Noto Sans Medium"/>
              <a:ea typeface="Noto Sans Medium"/>
              <a:cs typeface="Noto Sans Medium"/>
              <a:sym typeface="Noto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22"/>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p22"/>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2" name="Google Shape;592;p22"/>
          <p:cNvSpPr/>
          <p:nvPr/>
        </p:nvSpPr>
        <p:spPr>
          <a:xfrm>
            <a:off x="4810065"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3" name="Google Shape;593;p22"/>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594" name="Google Shape;594;p22"/>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595" name="Google Shape;595;p22"/>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研究方法</a:t>
            </a:r>
            <a:endParaRPr/>
          </a:p>
        </p:txBody>
      </p:sp>
      <p:sp>
        <p:nvSpPr>
          <p:cNvPr id="596" name="Google Shape;596;p22"/>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597" name="Google Shape;597;p22"/>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598" name="Google Shape;598;p22"/>
          <p:cNvGrpSpPr/>
          <p:nvPr/>
        </p:nvGrpSpPr>
        <p:grpSpPr>
          <a:xfrm>
            <a:off x="4357678" y="703967"/>
            <a:ext cx="3476644" cy="499919"/>
            <a:chOff x="3105514" y="1148251"/>
            <a:chExt cx="3476644" cy="499919"/>
          </a:xfrm>
        </p:grpSpPr>
        <p:sp>
          <p:nvSpPr>
            <p:cNvPr id="599" name="Google Shape;599;p22"/>
            <p:cNvSpPr txBox="1"/>
            <p:nvPr/>
          </p:nvSpPr>
          <p:spPr>
            <a:xfrm>
              <a:off x="3529149" y="1148251"/>
              <a:ext cx="3053009"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63E08"/>
                  </a:solidFill>
                  <a:latin typeface="Noto Sans Medium"/>
                  <a:ea typeface="Noto Sans Medium"/>
                  <a:cs typeface="Noto Sans Medium"/>
                  <a:sym typeface="Noto Sans Medium"/>
                </a:rPr>
                <a:t>社群文章正負向標示</a:t>
              </a:r>
              <a:endParaRPr sz="2400">
                <a:solidFill>
                  <a:srgbClr val="963E08"/>
                </a:solidFill>
                <a:latin typeface="Noto Sans Medium"/>
                <a:ea typeface="Noto Sans Medium"/>
                <a:cs typeface="Noto Sans Medium"/>
                <a:sym typeface="Noto Sans Medium"/>
              </a:endParaRPr>
            </a:p>
          </p:txBody>
        </p:sp>
        <p:cxnSp>
          <p:nvCxnSpPr>
            <p:cNvPr id="600" name="Google Shape;600;p22"/>
            <p:cNvCxnSpPr/>
            <p:nvPr/>
          </p:nvCxnSpPr>
          <p:spPr>
            <a:xfrm flipH="1">
              <a:off x="3105514" y="1648169"/>
              <a:ext cx="2016000" cy="1"/>
            </a:xfrm>
            <a:prstGeom prst="straightConnector1">
              <a:avLst/>
            </a:prstGeom>
            <a:noFill/>
            <a:ln cap="rnd" cmpd="sng" w="28575">
              <a:solidFill>
                <a:srgbClr val="B9815F"/>
              </a:solidFill>
              <a:prstDash val="solid"/>
              <a:miter lim="800000"/>
              <a:headEnd len="sm" w="sm" type="none"/>
              <a:tailEnd len="sm" w="sm" type="none"/>
            </a:ln>
          </p:spPr>
        </p:cxnSp>
      </p:grpSp>
      <p:sp>
        <p:nvSpPr>
          <p:cNvPr id="601" name="Google Shape;601;p22"/>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16</a:t>
            </a:r>
            <a:endParaRPr sz="1800">
              <a:solidFill>
                <a:srgbClr val="963E08"/>
              </a:solidFill>
              <a:latin typeface="Noto Sans Medium"/>
              <a:ea typeface="Noto Sans Medium"/>
              <a:cs typeface="Noto Sans Medium"/>
              <a:sym typeface="Noto Sans Medium"/>
            </a:endParaRPr>
          </a:p>
        </p:txBody>
      </p:sp>
      <p:pic>
        <p:nvPicPr>
          <p:cNvPr id="602" name="Google Shape;602;p22"/>
          <p:cNvPicPr preferRelativeResize="0"/>
          <p:nvPr/>
        </p:nvPicPr>
        <p:blipFill rotWithShape="1">
          <a:blip r:embed="rId3">
            <a:alphaModFix/>
          </a:blip>
          <a:srcRect b="0" l="0" r="0" t="0"/>
          <a:stretch/>
        </p:blipFill>
        <p:spPr>
          <a:xfrm>
            <a:off x="1288724" y="1576640"/>
            <a:ext cx="9614553" cy="4832099"/>
          </a:xfrm>
          <a:prstGeom prst="roundRect">
            <a:avLst>
              <a:gd fmla="val 2010" name="adj"/>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23"/>
          <p:cNvSpPr/>
          <p:nvPr/>
        </p:nvSpPr>
        <p:spPr>
          <a:xfrm>
            <a:off x="1" y="0"/>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8" name="Google Shape;608;p23"/>
          <p:cNvSpPr/>
          <p:nvPr/>
        </p:nvSpPr>
        <p:spPr>
          <a:xfrm>
            <a:off x="0" y="0"/>
            <a:ext cx="12192000" cy="1771649"/>
          </a:xfrm>
          <a:prstGeom prst="rect">
            <a:avLst/>
          </a:prstGeom>
          <a:solidFill>
            <a:srgbClr val="F48038"/>
          </a:solidFill>
          <a:ln>
            <a:noFill/>
          </a:ln>
          <a:effectLst>
            <a:outerShdw blurRad="254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9" name="Google Shape;609;p23"/>
          <p:cNvSpPr/>
          <p:nvPr/>
        </p:nvSpPr>
        <p:spPr>
          <a:xfrm>
            <a:off x="6703662" y="590548"/>
            <a:ext cx="1972661" cy="590549"/>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0" name="Google Shape;610;p23"/>
          <p:cNvSpPr txBox="1"/>
          <p:nvPr/>
        </p:nvSpPr>
        <p:spPr>
          <a:xfrm>
            <a:off x="962281" y="624213"/>
            <a:ext cx="10693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611" name="Google Shape;611;p23"/>
          <p:cNvSpPr txBox="1"/>
          <p:nvPr/>
        </p:nvSpPr>
        <p:spPr>
          <a:xfrm>
            <a:off x="2544835"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612" name="Google Shape;612;p23"/>
          <p:cNvSpPr txBox="1"/>
          <p:nvPr/>
        </p:nvSpPr>
        <p:spPr>
          <a:xfrm>
            <a:off x="468359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613" name="Google Shape;613;p23"/>
          <p:cNvSpPr txBox="1"/>
          <p:nvPr/>
        </p:nvSpPr>
        <p:spPr>
          <a:xfrm>
            <a:off x="681541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963E08"/>
                </a:solidFill>
                <a:latin typeface="Noto Sans Medium"/>
                <a:ea typeface="Noto Sans Medium"/>
                <a:cs typeface="Noto Sans Medium"/>
                <a:sym typeface="Noto Sans Medium"/>
              </a:rPr>
              <a:t>未來規劃</a:t>
            </a:r>
            <a:endParaRPr/>
          </a:p>
        </p:txBody>
      </p:sp>
      <p:sp>
        <p:nvSpPr>
          <p:cNvPr id="614" name="Google Shape;614;p23"/>
          <p:cNvSpPr txBox="1"/>
          <p:nvPr/>
        </p:nvSpPr>
        <p:spPr>
          <a:xfrm>
            <a:off x="8764921" y="624213"/>
            <a:ext cx="28536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4"/>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0" name="Google Shape;620;p24"/>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1" name="Google Shape;621;p24"/>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22" name="Google Shape;622;p24"/>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23" name="Google Shape;623;p24"/>
          <p:cNvSpPr/>
          <p:nvPr/>
        </p:nvSpPr>
        <p:spPr>
          <a:xfrm>
            <a:off x="6938932"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4" name="Google Shape;624;p24"/>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25" name="Google Shape;625;p24"/>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26" name="Google Shape;626;p24"/>
          <p:cNvGrpSpPr/>
          <p:nvPr/>
        </p:nvGrpSpPr>
        <p:grpSpPr>
          <a:xfrm>
            <a:off x="4146762" y="1148251"/>
            <a:ext cx="3898476" cy="670249"/>
            <a:chOff x="3838728" y="741852"/>
            <a:chExt cx="3898476" cy="670249"/>
          </a:xfrm>
        </p:grpSpPr>
        <p:sp>
          <p:nvSpPr>
            <p:cNvPr id="627" name="Google Shape;627;p24"/>
            <p:cNvSpPr txBox="1"/>
            <p:nvPr/>
          </p:nvSpPr>
          <p:spPr>
            <a:xfrm>
              <a:off x="4454797" y="741852"/>
              <a:ext cx="3282407"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未來計畫完成事項</a:t>
              </a:r>
              <a:endParaRPr sz="2800">
                <a:solidFill>
                  <a:srgbClr val="963E08"/>
                </a:solidFill>
                <a:latin typeface="Noto Sans Medium"/>
                <a:ea typeface="Noto Sans Medium"/>
                <a:cs typeface="Noto Sans Medium"/>
                <a:sym typeface="Noto Sans Medium"/>
              </a:endParaRPr>
            </a:p>
          </p:txBody>
        </p:sp>
        <p:cxnSp>
          <p:nvCxnSpPr>
            <p:cNvPr id="628" name="Google Shape;628;p24"/>
            <p:cNvCxnSpPr/>
            <p:nvPr/>
          </p:nvCxnSpPr>
          <p:spPr>
            <a:xfrm flipH="1">
              <a:off x="3838728" y="1412100"/>
              <a:ext cx="2736000" cy="1"/>
            </a:xfrm>
            <a:prstGeom prst="straightConnector1">
              <a:avLst/>
            </a:prstGeom>
            <a:noFill/>
            <a:ln cap="rnd" cmpd="sng" w="28575">
              <a:solidFill>
                <a:srgbClr val="B9815F"/>
              </a:solidFill>
              <a:prstDash val="solid"/>
              <a:miter lim="800000"/>
              <a:headEnd len="sm" w="sm" type="none"/>
              <a:tailEnd len="sm" w="sm" type="none"/>
            </a:ln>
          </p:spPr>
        </p:cxnSp>
      </p:grpSp>
      <p:sp>
        <p:nvSpPr>
          <p:cNvPr id="629" name="Google Shape;629;p24"/>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30" name="Google Shape;630;p24"/>
          <p:cNvGrpSpPr/>
          <p:nvPr/>
        </p:nvGrpSpPr>
        <p:grpSpPr>
          <a:xfrm>
            <a:off x="2946317" y="2689919"/>
            <a:ext cx="5341513" cy="643891"/>
            <a:chOff x="2985475" y="2775644"/>
            <a:chExt cx="5341513" cy="643891"/>
          </a:xfrm>
        </p:grpSpPr>
        <p:sp>
          <p:nvSpPr>
            <p:cNvPr id="631" name="Google Shape;631;p24"/>
            <p:cNvSpPr txBox="1"/>
            <p:nvPr/>
          </p:nvSpPr>
          <p:spPr>
            <a:xfrm>
              <a:off x="4203607" y="2866757"/>
              <a:ext cx="412338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先建立好完整股市社群字典</a:t>
              </a:r>
              <a:endParaRPr/>
            </a:p>
          </p:txBody>
        </p:sp>
        <p:grpSp>
          <p:nvGrpSpPr>
            <p:cNvPr id="632" name="Google Shape;632;p24"/>
            <p:cNvGrpSpPr/>
            <p:nvPr/>
          </p:nvGrpSpPr>
          <p:grpSpPr>
            <a:xfrm>
              <a:off x="2985475" y="2775644"/>
              <a:ext cx="807008" cy="643891"/>
              <a:chOff x="825220" y="2781299"/>
              <a:chExt cx="807008" cy="643891"/>
            </a:xfrm>
          </p:grpSpPr>
          <p:sp>
            <p:nvSpPr>
              <p:cNvPr id="633" name="Google Shape;633;p24"/>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4" name="Google Shape;634;p24"/>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35" name="Google Shape;635;p24"/>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36" name="Google Shape;636;p24"/>
          <p:cNvGrpSpPr/>
          <p:nvPr/>
        </p:nvGrpSpPr>
        <p:grpSpPr>
          <a:xfrm>
            <a:off x="2946317" y="3890976"/>
            <a:ext cx="5337359" cy="643891"/>
            <a:chOff x="1499554" y="4605690"/>
            <a:chExt cx="5337359" cy="643891"/>
          </a:xfrm>
        </p:grpSpPr>
        <p:sp>
          <p:nvSpPr>
            <p:cNvPr id="637" name="Google Shape;637;p24"/>
            <p:cNvSpPr txBox="1"/>
            <p:nvPr/>
          </p:nvSpPr>
          <p:spPr>
            <a:xfrm>
              <a:off x="2713532" y="4696803"/>
              <a:ext cx="412338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驗證股市社群字典準確度</a:t>
              </a:r>
              <a:endParaRPr/>
            </a:p>
          </p:txBody>
        </p:sp>
        <p:grpSp>
          <p:nvGrpSpPr>
            <p:cNvPr id="638" name="Google Shape;638;p24"/>
            <p:cNvGrpSpPr/>
            <p:nvPr/>
          </p:nvGrpSpPr>
          <p:grpSpPr>
            <a:xfrm>
              <a:off x="1499554" y="4605690"/>
              <a:ext cx="807008" cy="643891"/>
              <a:chOff x="825220" y="2781299"/>
              <a:chExt cx="807008" cy="643891"/>
            </a:xfrm>
          </p:grpSpPr>
          <p:sp>
            <p:nvSpPr>
              <p:cNvPr id="639" name="Google Shape;639;p24"/>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0" name="Google Shape;640;p24"/>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1" name="Google Shape;641;p24"/>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42" name="Google Shape;642;p24"/>
          <p:cNvGrpSpPr/>
          <p:nvPr/>
        </p:nvGrpSpPr>
        <p:grpSpPr>
          <a:xfrm>
            <a:off x="2946317" y="5092034"/>
            <a:ext cx="6712032" cy="643891"/>
            <a:chOff x="1499554" y="5624418"/>
            <a:chExt cx="6712032" cy="643891"/>
          </a:xfrm>
        </p:grpSpPr>
        <p:sp>
          <p:nvSpPr>
            <p:cNvPr id="643" name="Google Shape;643;p24"/>
            <p:cNvSpPr txBox="1"/>
            <p:nvPr/>
          </p:nvSpPr>
          <p:spPr>
            <a:xfrm>
              <a:off x="2713531" y="5715531"/>
              <a:ext cx="5498055"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建立系統或網頁，方便投資人進行決策</a:t>
              </a:r>
              <a:endParaRPr/>
            </a:p>
          </p:txBody>
        </p:sp>
        <p:grpSp>
          <p:nvGrpSpPr>
            <p:cNvPr id="644" name="Google Shape;644;p24"/>
            <p:cNvGrpSpPr/>
            <p:nvPr/>
          </p:nvGrpSpPr>
          <p:grpSpPr>
            <a:xfrm>
              <a:off x="1499554" y="5624418"/>
              <a:ext cx="807008" cy="643891"/>
              <a:chOff x="825220" y="2781299"/>
              <a:chExt cx="807008" cy="643891"/>
            </a:xfrm>
          </p:grpSpPr>
          <p:sp>
            <p:nvSpPr>
              <p:cNvPr id="645" name="Google Shape;645;p24"/>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6" name="Google Shape;646;p24"/>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47" name="Google Shape;647;p24"/>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sp>
        <p:nvSpPr>
          <p:cNvPr id="648" name="Google Shape;648;p24"/>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5"/>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4" name="Google Shape;654;p25"/>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5" name="Google Shape;655;p25"/>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56" name="Google Shape;656;p25"/>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57" name="Google Shape;657;p25"/>
          <p:cNvSpPr/>
          <p:nvPr/>
        </p:nvSpPr>
        <p:spPr>
          <a:xfrm>
            <a:off x="6938932"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8" name="Google Shape;658;p25"/>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59" name="Google Shape;659;p25"/>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60" name="Google Shape;660;p25"/>
          <p:cNvGrpSpPr/>
          <p:nvPr/>
        </p:nvGrpSpPr>
        <p:grpSpPr>
          <a:xfrm>
            <a:off x="4376814" y="995851"/>
            <a:ext cx="3438372" cy="670249"/>
            <a:chOff x="3838728" y="741852"/>
            <a:chExt cx="3438372" cy="670249"/>
          </a:xfrm>
        </p:grpSpPr>
        <p:sp>
          <p:nvSpPr>
            <p:cNvPr id="661" name="Google Shape;661;p25"/>
            <p:cNvSpPr txBox="1"/>
            <p:nvPr/>
          </p:nvSpPr>
          <p:spPr>
            <a:xfrm>
              <a:off x="4454797" y="741852"/>
              <a:ext cx="2822303"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662" name="Google Shape;662;p25"/>
            <p:cNvCxnSpPr/>
            <p:nvPr/>
          </p:nvCxnSpPr>
          <p:spPr>
            <a:xfrm flipH="1">
              <a:off x="3838728" y="1412100"/>
              <a:ext cx="2268000" cy="1"/>
            </a:xfrm>
            <a:prstGeom prst="straightConnector1">
              <a:avLst/>
            </a:prstGeom>
            <a:noFill/>
            <a:ln cap="rnd" cmpd="sng" w="28575">
              <a:solidFill>
                <a:srgbClr val="B9815F"/>
              </a:solidFill>
              <a:prstDash val="solid"/>
              <a:miter lim="800000"/>
              <a:headEnd len="sm" w="sm" type="none"/>
              <a:tailEnd len="sm" w="sm" type="none"/>
            </a:ln>
          </p:spPr>
        </p:cxnSp>
      </p:grpSp>
      <p:sp>
        <p:nvSpPr>
          <p:cNvPr id="663" name="Google Shape;663;p25"/>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64" name="Google Shape;664;p25"/>
          <p:cNvGrpSpPr/>
          <p:nvPr/>
        </p:nvGrpSpPr>
        <p:grpSpPr>
          <a:xfrm>
            <a:off x="4101153" y="2252281"/>
            <a:ext cx="7388308" cy="3801680"/>
            <a:chOff x="3805878" y="2290381"/>
            <a:chExt cx="7388308" cy="3801680"/>
          </a:xfrm>
        </p:grpSpPr>
        <p:grpSp>
          <p:nvGrpSpPr>
            <p:cNvPr id="665" name="Google Shape;665;p25"/>
            <p:cNvGrpSpPr/>
            <p:nvPr/>
          </p:nvGrpSpPr>
          <p:grpSpPr>
            <a:xfrm>
              <a:off x="3805878" y="2290381"/>
              <a:ext cx="4540333" cy="643891"/>
              <a:chOff x="2985475" y="2775644"/>
              <a:chExt cx="4540333" cy="643891"/>
            </a:xfrm>
          </p:grpSpPr>
          <p:sp>
            <p:nvSpPr>
              <p:cNvPr id="666" name="Google Shape;666;p25"/>
              <p:cNvSpPr txBox="1"/>
              <p:nvPr/>
            </p:nvSpPr>
            <p:spPr>
              <a:xfrm>
                <a:off x="4203607" y="2866757"/>
                <a:ext cx="332220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爬股市社群發文資料</a:t>
                </a:r>
                <a:endParaRPr/>
              </a:p>
            </p:txBody>
          </p:sp>
          <p:grpSp>
            <p:nvGrpSpPr>
              <p:cNvPr id="667" name="Google Shape;667;p25"/>
              <p:cNvGrpSpPr/>
              <p:nvPr/>
            </p:nvGrpSpPr>
            <p:grpSpPr>
              <a:xfrm>
                <a:off x="2985475" y="2775644"/>
                <a:ext cx="807008" cy="643891"/>
                <a:chOff x="825220" y="2781299"/>
                <a:chExt cx="807008" cy="643891"/>
              </a:xfrm>
            </p:grpSpPr>
            <p:sp>
              <p:nvSpPr>
                <p:cNvPr id="668" name="Google Shape;668;p25"/>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69" name="Google Shape;669;p25"/>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0" name="Google Shape;670;p25"/>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71" name="Google Shape;671;p25"/>
            <p:cNvGrpSpPr/>
            <p:nvPr/>
          </p:nvGrpSpPr>
          <p:grpSpPr>
            <a:xfrm>
              <a:off x="3805878" y="3342977"/>
              <a:ext cx="4978483" cy="643891"/>
              <a:chOff x="1499554" y="4605690"/>
              <a:chExt cx="4978483" cy="643891"/>
            </a:xfrm>
          </p:grpSpPr>
          <p:sp>
            <p:nvSpPr>
              <p:cNvPr id="672" name="Google Shape;672;p25"/>
              <p:cNvSpPr txBox="1"/>
              <p:nvPr/>
            </p:nvSpPr>
            <p:spPr>
              <a:xfrm>
                <a:off x="2713532" y="4696803"/>
                <a:ext cx="3764505"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文章內容帶入斷詞系統</a:t>
                </a:r>
                <a:endParaRPr/>
              </a:p>
            </p:txBody>
          </p:sp>
          <p:grpSp>
            <p:nvGrpSpPr>
              <p:cNvPr id="673" name="Google Shape;673;p25"/>
              <p:cNvGrpSpPr/>
              <p:nvPr/>
            </p:nvGrpSpPr>
            <p:grpSpPr>
              <a:xfrm>
                <a:off x="1499554" y="4605690"/>
                <a:ext cx="807008" cy="643891"/>
                <a:chOff x="825220" y="2781299"/>
                <a:chExt cx="807008" cy="643891"/>
              </a:xfrm>
            </p:grpSpPr>
            <p:sp>
              <p:nvSpPr>
                <p:cNvPr id="674" name="Google Shape;674;p25"/>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5" name="Google Shape;675;p25"/>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6" name="Google Shape;676;p25"/>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77" name="Google Shape;677;p25"/>
            <p:cNvGrpSpPr/>
            <p:nvPr/>
          </p:nvGrpSpPr>
          <p:grpSpPr>
            <a:xfrm>
              <a:off x="3805878" y="4395573"/>
              <a:ext cx="6712032" cy="643891"/>
              <a:chOff x="1499554" y="5624418"/>
              <a:chExt cx="6712032" cy="643891"/>
            </a:xfrm>
          </p:grpSpPr>
          <p:sp>
            <p:nvSpPr>
              <p:cNvPr id="678" name="Google Shape;678;p25"/>
              <p:cNvSpPr txBox="1"/>
              <p:nvPr/>
            </p:nvSpPr>
            <p:spPr>
              <a:xfrm>
                <a:off x="2713531" y="5715531"/>
                <a:ext cx="5498055"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以股市社群字典進行正負向詞標示</a:t>
                </a:r>
                <a:endParaRPr/>
              </a:p>
            </p:txBody>
          </p:sp>
          <p:grpSp>
            <p:nvGrpSpPr>
              <p:cNvPr id="679" name="Google Shape;679;p25"/>
              <p:cNvGrpSpPr/>
              <p:nvPr/>
            </p:nvGrpSpPr>
            <p:grpSpPr>
              <a:xfrm>
                <a:off x="1499554" y="5624418"/>
                <a:ext cx="807008" cy="643891"/>
                <a:chOff x="825220" y="2781299"/>
                <a:chExt cx="807008" cy="643891"/>
              </a:xfrm>
            </p:grpSpPr>
            <p:sp>
              <p:nvSpPr>
                <p:cNvPr id="680" name="Google Shape;680;p25"/>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1" name="Google Shape;681;p25"/>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2" name="Google Shape;682;p25"/>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grpSp>
          <p:nvGrpSpPr>
            <p:cNvPr id="683" name="Google Shape;683;p25"/>
            <p:cNvGrpSpPr/>
            <p:nvPr/>
          </p:nvGrpSpPr>
          <p:grpSpPr>
            <a:xfrm>
              <a:off x="3805878" y="5448170"/>
              <a:ext cx="7388308" cy="643891"/>
              <a:chOff x="1499554" y="5624418"/>
              <a:chExt cx="7388308" cy="643891"/>
            </a:xfrm>
          </p:grpSpPr>
          <p:sp>
            <p:nvSpPr>
              <p:cNvPr id="684" name="Google Shape;684;p25"/>
              <p:cNvSpPr txBox="1"/>
              <p:nvPr/>
            </p:nvSpPr>
            <p:spPr>
              <a:xfrm>
                <a:off x="2713531" y="5715531"/>
                <a:ext cx="6174331"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正負向詞的加權計算，判斷預期股價漲跌</a:t>
                </a:r>
                <a:endParaRPr/>
              </a:p>
            </p:txBody>
          </p:sp>
          <p:grpSp>
            <p:nvGrpSpPr>
              <p:cNvPr id="685" name="Google Shape;685;p25"/>
              <p:cNvGrpSpPr/>
              <p:nvPr/>
            </p:nvGrpSpPr>
            <p:grpSpPr>
              <a:xfrm>
                <a:off x="1499554" y="5624418"/>
                <a:ext cx="807008" cy="643891"/>
                <a:chOff x="825220" y="2781299"/>
                <a:chExt cx="807008" cy="643891"/>
              </a:xfrm>
            </p:grpSpPr>
            <p:sp>
              <p:nvSpPr>
                <p:cNvPr id="686" name="Google Shape;686;p25"/>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7" name="Google Shape;687;p25"/>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88" name="Google Shape;688;p25"/>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4.</a:t>
                  </a:r>
                  <a:endParaRPr/>
                </a:p>
              </p:txBody>
            </p:sp>
          </p:grpSp>
        </p:grpSp>
      </p:grpSp>
      <p:grpSp>
        <p:nvGrpSpPr>
          <p:cNvPr id="689" name="Google Shape;689;p25"/>
          <p:cNvGrpSpPr/>
          <p:nvPr/>
        </p:nvGrpSpPr>
        <p:grpSpPr>
          <a:xfrm>
            <a:off x="637934" y="3853776"/>
            <a:ext cx="2801217" cy="598690"/>
            <a:chOff x="704372" y="3966133"/>
            <a:chExt cx="2801217" cy="598690"/>
          </a:xfrm>
        </p:grpSpPr>
        <p:sp>
          <p:nvSpPr>
            <p:cNvPr id="690" name="Google Shape;690;p25"/>
            <p:cNvSpPr/>
            <p:nvPr/>
          </p:nvSpPr>
          <p:spPr>
            <a:xfrm>
              <a:off x="704372" y="3966133"/>
              <a:ext cx="2801217" cy="598690"/>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1" name="Google Shape;691;p25"/>
            <p:cNvSpPr txBox="1"/>
            <p:nvPr/>
          </p:nvSpPr>
          <p:spPr>
            <a:xfrm>
              <a:off x="873544" y="4034646"/>
              <a:ext cx="2462872"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FEEFE6"/>
                  </a:solidFill>
                  <a:latin typeface="Noto Sans Medium"/>
                  <a:ea typeface="Noto Sans Medium"/>
                  <a:cs typeface="Noto Sans Medium"/>
                  <a:sym typeface="Noto Sans Medium"/>
                </a:rPr>
                <a:t>系統全自動化</a:t>
              </a:r>
              <a:endParaRPr/>
            </a:p>
          </p:txBody>
        </p:sp>
      </p:grpSp>
      <p:sp>
        <p:nvSpPr>
          <p:cNvPr id="692" name="Google Shape;692;p25"/>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26"/>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8" name="Google Shape;698;p26"/>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99" name="Google Shape;699;p26"/>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700" name="Google Shape;700;p26"/>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01" name="Google Shape;701;p26"/>
          <p:cNvSpPr/>
          <p:nvPr/>
        </p:nvSpPr>
        <p:spPr>
          <a:xfrm>
            <a:off x="6938932"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2" name="Google Shape;702;p26"/>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03" name="Google Shape;703;p26"/>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704" name="Google Shape;704;p26"/>
          <p:cNvGrpSpPr/>
          <p:nvPr/>
        </p:nvGrpSpPr>
        <p:grpSpPr>
          <a:xfrm>
            <a:off x="4376814" y="719626"/>
            <a:ext cx="3438372" cy="670249"/>
            <a:chOff x="3838728" y="741852"/>
            <a:chExt cx="3438372" cy="670249"/>
          </a:xfrm>
        </p:grpSpPr>
        <p:sp>
          <p:nvSpPr>
            <p:cNvPr id="705" name="Google Shape;705;p26"/>
            <p:cNvSpPr txBox="1"/>
            <p:nvPr/>
          </p:nvSpPr>
          <p:spPr>
            <a:xfrm>
              <a:off x="4454797" y="741852"/>
              <a:ext cx="2822303"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706" name="Google Shape;706;p26"/>
            <p:cNvCxnSpPr/>
            <p:nvPr/>
          </p:nvCxnSpPr>
          <p:spPr>
            <a:xfrm flipH="1">
              <a:off x="3838728" y="1412100"/>
              <a:ext cx="2268000" cy="1"/>
            </a:xfrm>
            <a:prstGeom prst="straightConnector1">
              <a:avLst/>
            </a:prstGeom>
            <a:noFill/>
            <a:ln cap="rnd" cmpd="sng" w="28575">
              <a:solidFill>
                <a:srgbClr val="B9815F"/>
              </a:solidFill>
              <a:prstDash val="solid"/>
              <a:miter lim="800000"/>
              <a:headEnd len="sm" w="sm" type="none"/>
              <a:tailEnd len="sm" w="sm" type="none"/>
            </a:ln>
          </p:spPr>
        </p:cxnSp>
      </p:grpSp>
      <p:sp>
        <p:nvSpPr>
          <p:cNvPr id="707" name="Google Shape;707;p26"/>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08" name="Google Shape;708;p26"/>
          <p:cNvGrpSpPr/>
          <p:nvPr/>
        </p:nvGrpSpPr>
        <p:grpSpPr>
          <a:xfrm>
            <a:off x="603553" y="3532999"/>
            <a:ext cx="2295766" cy="977697"/>
            <a:chOff x="637934" y="1536902"/>
            <a:chExt cx="2295766" cy="977697"/>
          </a:xfrm>
        </p:grpSpPr>
        <p:sp>
          <p:nvSpPr>
            <p:cNvPr id="709" name="Google Shape;709;p26"/>
            <p:cNvSpPr/>
            <p:nvPr/>
          </p:nvSpPr>
          <p:spPr>
            <a:xfrm>
              <a:off x="637934" y="1536902"/>
              <a:ext cx="2295766" cy="977697"/>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0" name="Google Shape;710;p26"/>
            <p:cNvSpPr txBox="1"/>
            <p:nvPr/>
          </p:nvSpPr>
          <p:spPr>
            <a:xfrm>
              <a:off x="912045" y="1605416"/>
              <a:ext cx="1747544"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FEEFE6"/>
                  </a:solidFill>
                  <a:latin typeface="Noto Sans Medium"/>
                  <a:ea typeface="Noto Sans Medium"/>
                  <a:cs typeface="Noto Sans Medium"/>
                  <a:sym typeface="Noto Sans Medium"/>
                </a:rPr>
                <a:t>網頁或系統</a:t>
              </a:r>
              <a:endParaRPr sz="2400">
                <a:solidFill>
                  <a:srgbClr val="FEEFE6"/>
                </a:solidFill>
                <a:latin typeface="Noto Sans Medium"/>
                <a:ea typeface="Noto Sans Medium"/>
                <a:cs typeface="Noto Sans Medium"/>
                <a:sym typeface="Noto Sans Medium"/>
              </a:endParaRPr>
            </a:p>
            <a:p>
              <a:pPr indent="0" lvl="0" marL="0" marR="0" rtl="0" algn="just">
                <a:spcBef>
                  <a:spcPts val="0"/>
                </a:spcBef>
                <a:spcAft>
                  <a:spcPts val="0"/>
                </a:spcAft>
                <a:buNone/>
              </a:pPr>
              <a:r>
                <a:rPr lang="zh-TW" sz="2400">
                  <a:solidFill>
                    <a:srgbClr val="FEEFE6"/>
                  </a:solidFill>
                  <a:latin typeface="Noto Sans Medium"/>
                  <a:ea typeface="Noto Sans Medium"/>
                  <a:cs typeface="Noto Sans Medium"/>
                  <a:sym typeface="Noto Sans Medium"/>
                </a:rPr>
                <a:t>視覺化呈現</a:t>
              </a:r>
              <a:endParaRPr sz="2400">
                <a:solidFill>
                  <a:srgbClr val="FEEFE6"/>
                </a:solidFill>
                <a:latin typeface="Noto Sans Medium"/>
                <a:ea typeface="Noto Sans Medium"/>
                <a:cs typeface="Noto Sans Medium"/>
                <a:sym typeface="Noto Sans Medium"/>
              </a:endParaRPr>
            </a:p>
          </p:txBody>
        </p:sp>
      </p:grpSp>
      <p:pic>
        <p:nvPicPr>
          <p:cNvPr id="711" name="Google Shape;711;p26"/>
          <p:cNvPicPr preferRelativeResize="0"/>
          <p:nvPr/>
        </p:nvPicPr>
        <p:blipFill rotWithShape="1">
          <a:blip r:embed="rId3">
            <a:alphaModFix/>
          </a:blip>
          <a:srcRect b="1946" l="899" r="603" t="2509"/>
          <a:stretch/>
        </p:blipFill>
        <p:spPr>
          <a:xfrm>
            <a:off x="3309197" y="1835614"/>
            <a:ext cx="8204200" cy="4503274"/>
          </a:xfrm>
          <a:prstGeom prst="roundRect">
            <a:avLst>
              <a:gd fmla="val 2965" name="adj"/>
            </a:avLst>
          </a:prstGeom>
          <a:noFill/>
          <a:ln>
            <a:noFill/>
          </a:ln>
          <a:effectLst>
            <a:outerShdw blurRad="292100" rotWithShape="0" algn="tl" dir="2700000" dist="139700">
              <a:srgbClr val="333333">
                <a:alpha val="64705"/>
              </a:srgbClr>
            </a:outerShdw>
          </a:effectLst>
        </p:spPr>
      </p:pic>
      <p:sp>
        <p:nvSpPr>
          <p:cNvPr id="712" name="Google Shape;712;p26"/>
          <p:cNvSpPr txBox="1"/>
          <p:nvPr/>
        </p:nvSpPr>
        <p:spPr>
          <a:xfrm>
            <a:off x="9279919" y="1246174"/>
            <a:ext cx="1969106"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400">
                <a:solidFill>
                  <a:srgbClr val="955937"/>
                </a:solidFill>
                <a:latin typeface="Noto Sans Medium"/>
                <a:ea typeface="Noto Sans Medium"/>
                <a:cs typeface="Noto Sans Medium"/>
                <a:sym typeface="Noto Sans Medium"/>
              </a:rPr>
              <a:t>Bloomberg</a:t>
            </a:r>
            <a:endParaRPr sz="2400">
              <a:solidFill>
                <a:srgbClr val="955937"/>
              </a:solidFill>
              <a:latin typeface="Noto Sans Medium"/>
              <a:ea typeface="Noto Sans Medium"/>
              <a:cs typeface="Noto Sans Medium"/>
              <a:sym typeface="Noto Sans Medium"/>
            </a:endParaRPr>
          </a:p>
        </p:txBody>
      </p:sp>
      <p:sp>
        <p:nvSpPr>
          <p:cNvPr id="713" name="Google Shape;713;p26"/>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19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27"/>
          <p:cNvSpPr/>
          <p:nvPr/>
        </p:nvSpPr>
        <p:spPr>
          <a:xfrm>
            <a:off x="1" y="0"/>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19" name="Google Shape;719;p27"/>
          <p:cNvSpPr/>
          <p:nvPr/>
        </p:nvSpPr>
        <p:spPr>
          <a:xfrm>
            <a:off x="0" y="0"/>
            <a:ext cx="12192000" cy="1771649"/>
          </a:xfrm>
          <a:prstGeom prst="rect">
            <a:avLst/>
          </a:prstGeom>
          <a:solidFill>
            <a:srgbClr val="F48038"/>
          </a:solidFill>
          <a:ln>
            <a:noFill/>
          </a:ln>
          <a:effectLst>
            <a:outerShdw blurRad="254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0" name="Google Shape;720;p27"/>
          <p:cNvSpPr/>
          <p:nvPr/>
        </p:nvSpPr>
        <p:spPr>
          <a:xfrm>
            <a:off x="8764921" y="590548"/>
            <a:ext cx="2853656" cy="590549"/>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1" name="Google Shape;721;p27"/>
          <p:cNvSpPr txBox="1"/>
          <p:nvPr/>
        </p:nvSpPr>
        <p:spPr>
          <a:xfrm>
            <a:off x="962281" y="624213"/>
            <a:ext cx="10693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722" name="Google Shape;722;p27"/>
          <p:cNvSpPr txBox="1"/>
          <p:nvPr/>
        </p:nvSpPr>
        <p:spPr>
          <a:xfrm>
            <a:off x="2544835"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723" name="Google Shape;723;p27"/>
          <p:cNvSpPr txBox="1"/>
          <p:nvPr/>
        </p:nvSpPr>
        <p:spPr>
          <a:xfrm>
            <a:off x="468359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724" name="Google Shape;724;p27"/>
          <p:cNvSpPr txBox="1"/>
          <p:nvPr/>
        </p:nvSpPr>
        <p:spPr>
          <a:xfrm>
            <a:off x="681541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725" name="Google Shape;725;p27"/>
          <p:cNvSpPr txBox="1"/>
          <p:nvPr/>
        </p:nvSpPr>
        <p:spPr>
          <a:xfrm>
            <a:off x="8764921" y="624213"/>
            <a:ext cx="28536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963E08"/>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28"/>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1" name="Google Shape;731;p28"/>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2" name="Google Shape;732;p28"/>
          <p:cNvSpPr/>
          <p:nvPr/>
        </p:nvSpPr>
        <p:spPr>
          <a:xfrm>
            <a:off x="9067800" y="57151"/>
            <a:ext cx="2247899"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33" name="Google Shape;733;p28"/>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34" name="Google Shape;734;p28"/>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35" name="Google Shape;735;p28"/>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36" name="Google Shape;736;p28"/>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37" name="Google Shape;737;p28"/>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38" name="Google Shape;738;p28"/>
          <p:cNvGrpSpPr/>
          <p:nvPr/>
        </p:nvGrpSpPr>
        <p:grpSpPr>
          <a:xfrm>
            <a:off x="1117178" y="701099"/>
            <a:ext cx="9957644" cy="5913004"/>
            <a:chOff x="1358055" y="701099"/>
            <a:chExt cx="9957644" cy="5913004"/>
          </a:xfrm>
        </p:grpSpPr>
        <p:sp>
          <p:nvSpPr>
            <p:cNvPr id="739" name="Google Shape;739;p28"/>
            <p:cNvSpPr txBox="1"/>
            <p:nvPr/>
          </p:nvSpPr>
          <p:spPr>
            <a:xfrm>
              <a:off x="1358055" y="701099"/>
              <a:ext cx="55905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  </a:t>
              </a:r>
              <a:r>
                <a:rPr lang="zh-TW" sz="1400" u="sng">
                  <a:solidFill>
                    <a:srgbClr val="955937"/>
                  </a:solidFill>
                  <a:latin typeface="Noto Sans Medium"/>
                  <a:ea typeface="Noto Sans Medium"/>
                  <a:cs typeface="Noto Sans Medium"/>
                  <a:sym typeface="Noto Sans Medium"/>
                  <a:hlinkClick r:id="rId3">
                    <a:extLst>
                      <a:ext uri="{A12FA001-AC4F-418D-AE19-62706E023703}">
                        <ahyp:hlinkClr val="tx"/>
                      </a:ext>
                    </a:extLst>
                  </a:hlinkClick>
                </a:rPr>
                <a:t>台灣證券交易所【歷年股票市場概況表】年報</a:t>
              </a:r>
              <a:endParaRPr sz="1400">
                <a:solidFill>
                  <a:srgbClr val="955937"/>
                </a:solidFill>
                <a:latin typeface="Noto Sans Medium"/>
                <a:ea typeface="Noto Sans Medium"/>
                <a:cs typeface="Noto Sans Medium"/>
                <a:sym typeface="Noto Sans Medium"/>
              </a:endParaRPr>
            </a:p>
          </p:txBody>
        </p:sp>
        <p:sp>
          <p:nvSpPr>
            <p:cNvPr id="740" name="Google Shape;740;p28"/>
            <p:cNvSpPr txBox="1"/>
            <p:nvPr/>
          </p:nvSpPr>
          <p:spPr>
            <a:xfrm>
              <a:off x="1358055" y="1132270"/>
              <a:ext cx="55905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2.  </a:t>
              </a:r>
              <a:r>
                <a:rPr lang="zh-TW" sz="1400" u="sng">
                  <a:solidFill>
                    <a:srgbClr val="955937"/>
                  </a:solidFill>
                  <a:latin typeface="Noto Sans Medium"/>
                  <a:ea typeface="Noto Sans Medium"/>
                  <a:cs typeface="Noto Sans Medium"/>
                  <a:sym typeface="Noto Sans Medium"/>
                  <a:hlinkClick r:id="rId4">
                    <a:extLst>
                      <a:ext uri="{A12FA001-AC4F-418D-AE19-62706E023703}">
                        <ahyp:hlinkClr val="tx"/>
                      </a:ext>
                    </a:extLst>
                  </a:hlinkClick>
                </a:rPr>
                <a:t>台灣網路報告TWNIC </a:t>
              </a:r>
              <a:endParaRPr sz="1400">
                <a:solidFill>
                  <a:srgbClr val="955937"/>
                </a:solidFill>
                <a:latin typeface="Noto Sans Medium"/>
                <a:ea typeface="Noto Sans Medium"/>
                <a:cs typeface="Noto Sans Medium"/>
                <a:sym typeface="Noto Sans Medium"/>
              </a:endParaRPr>
            </a:p>
          </p:txBody>
        </p:sp>
        <p:sp>
          <p:nvSpPr>
            <p:cNvPr id="741" name="Google Shape;741;p28"/>
            <p:cNvSpPr txBox="1"/>
            <p:nvPr/>
          </p:nvSpPr>
          <p:spPr>
            <a:xfrm>
              <a:off x="1358055" y="1563441"/>
              <a:ext cx="684904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3.  </a:t>
              </a:r>
              <a:r>
                <a:rPr lang="zh-TW" sz="1400" u="sng">
                  <a:solidFill>
                    <a:srgbClr val="955937"/>
                  </a:solidFill>
                  <a:latin typeface="Noto Sans Medium"/>
                  <a:ea typeface="Noto Sans Medium"/>
                  <a:cs typeface="Noto Sans Medium"/>
                  <a:sym typeface="Noto Sans Medium"/>
                  <a:hlinkClick r:id="rId5">
                    <a:extLst>
                      <a:ext uri="{A12FA001-AC4F-418D-AE19-62706E023703}">
                        <ahyp:hlinkClr val="tx"/>
                      </a:ext>
                    </a:extLst>
                  </a:hlinkClick>
                </a:rPr>
                <a:t>股票分析四大面向：基本面、技術面、籌碼面、消息面</a:t>
              </a:r>
              <a:endParaRPr sz="1400">
                <a:solidFill>
                  <a:srgbClr val="955937"/>
                </a:solidFill>
                <a:latin typeface="Noto Sans Medium"/>
                <a:ea typeface="Noto Sans Medium"/>
                <a:cs typeface="Noto Sans Medium"/>
                <a:sym typeface="Noto Sans Medium"/>
              </a:endParaRPr>
            </a:p>
          </p:txBody>
        </p:sp>
        <p:sp>
          <p:nvSpPr>
            <p:cNvPr id="742" name="Google Shape;742;p28"/>
            <p:cNvSpPr txBox="1"/>
            <p:nvPr/>
          </p:nvSpPr>
          <p:spPr>
            <a:xfrm>
              <a:off x="1358055" y="1994612"/>
              <a:ext cx="995764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4.  </a:t>
              </a:r>
              <a:r>
                <a:rPr lang="zh-TW" sz="1400" u="sng">
                  <a:solidFill>
                    <a:srgbClr val="955937"/>
                  </a:solidFill>
                  <a:latin typeface="Noto Sans Medium"/>
                  <a:ea typeface="Noto Sans Medium"/>
                  <a:cs typeface="Noto Sans Medium"/>
                  <a:sym typeface="Noto Sans Medium"/>
                  <a:hlinkClick r:id="rId6">
                    <a:extLst>
                      <a:ext uri="{A12FA001-AC4F-418D-AE19-62706E023703}">
                        <ahyp:hlinkClr val="tx"/>
                      </a:ext>
                    </a:extLst>
                  </a:hlinkClick>
                </a:rPr>
                <a:t>Nearly 60% of Young Investors Are Collaborating Thanks to Technology, Often Turning to Social Media for Advice</a:t>
              </a:r>
              <a:endParaRPr sz="1400">
                <a:solidFill>
                  <a:srgbClr val="955937"/>
                </a:solidFill>
                <a:latin typeface="Noto Sans Medium"/>
                <a:ea typeface="Noto Sans Medium"/>
                <a:cs typeface="Noto Sans Medium"/>
                <a:sym typeface="Noto Sans Medium"/>
              </a:endParaRPr>
            </a:p>
          </p:txBody>
        </p:sp>
        <p:sp>
          <p:nvSpPr>
            <p:cNvPr id="743" name="Google Shape;743;p28"/>
            <p:cNvSpPr txBox="1"/>
            <p:nvPr/>
          </p:nvSpPr>
          <p:spPr>
            <a:xfrm>
              <a:off x="1358055" y="2425783"/>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5.  朱夢珺，蔣洪汛，許偉.（2016）. 基於金融微博情感與傳播效果的股票價格預測.</a:t>
              </a:r>
              <a:endParaRPr sz="1400">
                <a:solidFill>
                  <a:srgbClr val="955937"/>
                </a:solidFill>
                <a:latin typeface="Noto Sans Medium"/>
                <a:ea typeface="Noto Sans Medium"/>
                <a:cs typeface="Noto Sans Medium"/>
                <a:sym typeface="Noto Sans Medium"/>
              </a:endParaRPr>
            </a:p>
          </p:txBody>
        </p:sp>
        <p:sp>
          <p:nvSpPr>
            <p:cNvPr id="744" name="Google Shape;744;p28"/>
            <p:cNvSpPr txBox="1"/>
            <p:nvPr/>
          </p:nvSpPr>
          <p:spPr>
            <a:xfrm>
              <a:off x="1358055" y="2856954"/>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6.  </a:t>
              </a:r>
              <a:r>
                <a:rPr lang="zh-TW" sz="1400" u="sng">
                  <a:solidFill>
                    <a:srgbClr val="955937"/>
                  </a:solidFill>
                  <a:latin typeface="Noto Sans Medium"/>
                  <a:ea typeface="Noto Sans Medium"/>
                  <a:cs typeface="Noto Sans Medium"/>
                  <a:sym typeface="Noto Sans Medium"/>
                  <a:hlinkClick r:id="rId7">
                    <a:extLst>
                      <a:ext uri="{A12FA001-AC4F-418D-AE19-62706E023703}">
                        <ahyp:hlinkClr val="tx"/>
                      </a:ext>
                    </a:extLst>
                  </a:hlinkClick>
                </a:rPr>
                <a:t>文字探勘與機器學習於股票市場的應用與三大步驟</a:t>
              </a:r>
              <a:endParaRPr sz="1400">
                <a:solidFill>
                  <a:srgbClr val="955937"/>
                </a:solidFill>
                <a:latin typeface="Noto Sans Medium"/>
                <a:ea typeface="Noto Sans Medium"/>
                <a:cs typeface="Noto Sans Medium"/>
                <a:sym typeface="Noto Sans Medium"/>
              </a:endParaRPr>
            </a:p>
          </p:txBody>
        </p:sp>
        <p:sp>
          <p:nvSpPr>
            <p:cNvPr id="745" name="Google Shape;745;p28"/>
            <p:cNvSpPr txBox="1"/>
            <p:nvPr/>
          </p:nvSpPr>
          <p:spPr>
            <a:xfrm>
              <a:off x="1358055" y="3288125"/>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7.  </a:t>
              </a:r>
              <a:r>
                <a:rPr lang="zh-TW" sz="1400" u="sng">
                  <a:solidFill>
                    <a:srgbClr val="955937"/>
                  </a:solidFill>
                  <a:latin typeface="Noto Sans Medium"/>
                  <a:ea typeface="Noto Sans Medium"/>
                  <a:cs typeface="Noto Sans Medium"/>
                  <a:sym typeface="Noto Sans Medium"/>
                  <a:hlinkClick r:id="rId8">
                    <a:extLst>
                      <a:ext uri="{A12FA001-AC4F-418D-AE19-62706E023703}">
                        <ahyp:hlinkClr val="tx"/>
                      </a:ext>
                    </a:extLst>
                  </a:hlinkClick>
                </a:rPr>
                <a:t>信心理論</a:t>
              </a:r>
              <a:endParaRPr sz="1400">
                <a:solidFill>
                  <a:srgbClr val="955937"/>
                </a:solidFill>
                <a:latin typeface="Noto Sans Medium"/>
                <a:ea typeface="Noto Sans Medium"/>
                <a:cs typeface="Noto Sans Medium"/>
                <a:sym typeface="Noto Sans Medium"/>
              </a:endParaRPr>
            </a:p>
          </p:txBody>
        </p:sp>
        <p:sp>
          <p:nvSpPr>
            <p:cNvPr id="746" name="Google Shape;746;p28"/>
            <p:cNvSpPr txBox="1"/>
            <p:nvPr/>
          </p:nvSpPr>
          <p:spPr>
            <a:xfrm>
              <a:off x="1358055" y="3719296"/>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8.  顏士杰.（2021）. 透過傾向分析進行股價趨勢預測的實務經驗分享.</a:t>
              </a:r>
              <a:endParaRPr sz="1400">
                <a:solidFill>
                  <a:srgbClr val="955937"/>
                </a:solidFill>
                <a:latin typeface="Noto Sans Medium"/>
                <a:ea typeface="Noto Sans Medium"/>
                <a:cs typeface="Noto Sans Medium"/>
                <a:sym typeface="Noto Sans Medium"/>
              </a:endParaRPr>
            </a:p>
          </p:txBody>
        </p:sp>
        <p:sp>
          <p:nvSpPr>
            <p:cNvPr id="747" name="Google Shape;747;p28"/>
            <p:cNvSpPr txBox="1"/>
            <p:nvPr/>
          </p:nvSpPr>
          <p:spPr>
            <a:xfrm>
              <a:off x="1358055" y="4150467"/>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9.  </a:t>
              </a:r>
              <a:r>
                <a:rPr lang="zh-TW" sz="1400" u="sng">
                  <a:solidFill>
                    <a:srgbClr val="955937"/>
                  </a:solidFill>
                  <a:latin typeface="Noto Sans Medium"/>
                  <a:ea typeface="Noto Sans Medium"/>
                  <a:cs typeface="Noto Sans Medium"/>
                  <a:sym typeface="Noto Sans Medium"/>
                  <a:hlinkClick r:id="rId9">
                    <a:extLst>
                      <a:ext uri="{A12FA001-AC4F-418D-AE19-62706E023703}">
                        <ahyp:hlinkClr val="tx"/>
                      </a:ext>
                    </a:extLst>
                  </a:hlinkClick>
                </a:rPr>
                <a:t>內容分析法</a:t>
              </a:r>
              <a:endParaRPr sz="1400">
                <a:solidFill>
                  <a:srgbClr val="955937"/>
                </a:solidFill>
                <a:latin typeface="Noto Sans Medium"/>
                <a:ea typeface="Noto Sans Medium"/>
                <a:cs typeface="Noto Sans Medium"/>
                <a:sym typeface="Noto Sans Medium"/>
              </a:endParaRPr>
            </a:p>
          </p:txBody>
        </p:sp>
        <p:sp>
          <p:nvSpPr>
            <p:cNvPr id="748" name="Google Shape;748;p28"/>
            <p:cNvSpPr txBox="1"/>
            <p:nvPr/>
          </p:nvSpPr>
          <p:spPr>
            <a:xfrm>
              <a:off x="1358055" y="4581638"/>
              <a:ext cx="94999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10.  Yu-Teng Su.（2019）. Research on the Analysis of Marketing Strategy of Fitness Club by Content Analysis.</a:t>
              </a:r>
              <a:endParaRPr sz="1400">
                <a:solidFill>
                  <a:srgbClr val="955937"/>
                </a:solidFill>
                <a:latin typeface="Noto Sans Medium"/>
                <a:ea typeface="Noto Sans Medium"/>
                <a:cs typeface="Noto Sans Medium"/>
                <a:sym typeface="Noto Sans Medium"/>
              </a:endParaRPr>
            </a:p>
          </p:txBody>
        </p:sp>
        <p:sp>
          <p:nvSpPr>
            <p:cNvPr id="749" name="Google Shape;749;p28"/>
            <p:cNvSpPr txBox="1"/>
            <p:nvPr/>
          </p:nvSpPr>
          <p:spPr>
            <a:xfrm>
              <a:off x="1358055" y="5012809"/>
              <a:ext cx="97823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11.  Sheng-Cheng Chung.（2019）. A Study on the Development of Hydropower Industry by Content Analysis.</a:t>
              </a:r>
              <a:endParaRPr sz="1400">
                <a:solidFill>
                  <a:srgbClr val="955937"/>
                </a:solidFill>
                <a:latin typeface="Noto Sans Medium"/>
                <a:ea typeface="Noto Sans Medium"/>
                <a:cs typeface="Noto Sans Medium"/>
                <a:sym typeface="Noto Sans Medium"/>
              </a:endParaRPr>
            </a:p>
          </p:txBody>
        </p:sp>
        <p:sp>
          <p:nvSpPr>
            <p:cNvPr id="750" name="Google Shape;750;p28"/>
            <p:cNvSpPr txBox="1"/>
            <p:nvPr/>
          </p:nvSpPr>
          <p:spPr>
            <a:xfrm>
              <a:off x="1358055" y="5443980"/>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12.  </a:t>
              </a:r>
              <a:r>
                <a:rPr lang="zh-TW" sz="1400" u="sng">
                  <a:solidFill>
                    <a:srgbClr val="955937"/>
                  </a:solidFill>
                  <a:latin typeface="Noto Sans Medium"/>
                  <a:ea typeface="Noto Sans Medium"/>
                  <a:cs typeface="Noto Sans Medium"/>
                  <a:sym typeface="Noto Sans Medium"/>
                  <a:hlinkClick r:id="rId10">
                    <a:extLst>
                      <a:ext uri="{A12FA001-AC4F-418D-AE19-62706E023703}">
                        <ahyp:hlinkClr val="tx"/>
                      </a:ext>
                    </a:extLst>
                  </a:hlinkClick>
                </a:rPr>
                <a:t>美國金融研究公司台積電全球地位文章</a:t>
              </a:r>
              <a:endParaRPr sz="1400">
                <a:solidFill>
                  <a:srgbClr val="955937"/>
                </a:solidFill>
                <a:latin typeface="Noto Sans Medium"/>
                <a:ea typeface="Noto Sans Medium"/>
                <a:cs typeface="Noto Sans Medium"/>
                <a:sym typeface="Noto Sans Medium"/>
              </a:endParaRPr>
            </a:p>
          </p:txBody>
        </p:sp>
        <p:sp>
          <p:nvSpPr>
            <p:cNvPr id="751" name="Google Shape;751;p28"/>
            <p:cNvSpPr txBox="1"/>
            <p:nvPr/>
          </p:nvSpPr>
          <p:spPr>
            <a:xfrm>
              <a:off x="1358055" y="5875151"/>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13. </a:t>
              </a:r>
              <a:r>
                <a:rPr lang="zh-TW" sz="1400" u="sng">
                  <a:solidFill>
                    <a:srgbClr val="955937"/>
                  </a:solidFill>
                  <a:latin typeface="Noto Sans Medium"/>
                  <a:ea typeface="Noto Sans Medium"/>
                  <a:cs typeface="Noto Sans Medium"/>
                  <a:sym typeface="Noto Sans Medium"/>
                  <a:hlinkClick r:id="rId11">
                    <a:extLst>
                      <a:ext uri="{A12FA001-AC4F-418D-AE19-62706E023703}">
                        <ahyp:hlinkClr val="tx"/>
                      </a:ext>
                    </a:extLst>
                  </a:hlinkClick>
                </a:rPr>
                <a:t> 爬蟲技術</a:t>
              </a:r>
              <a:endParaRPr sz="1400">
                <a:solidFill>
                  <a:srgbClr val="955937"/>
                </a:solidFill>
                <a:latin typeface="Noto Sans Medium"/>
                <a:ea typeface="Noto Sans Medium"/>
                <a:cs typeface="Noto Sans Medium"/>
                <a:sym typeface="Noto Sans Medium"/>
              </a:endParaRPr>
            </a:p>
          </p:txBody>
        </p:sp>
        <p:sp>
          <p:nvSpPr>
            <p:cNvPr id="752" name="Google Shape;752;p28"/>
            <p:cNvSpPr txBox="1"/>
            <p:nvPr/>
          </p:nvSpPr>
          <p:spPr>
            <a:xfrm>
              <a:off x="1358055" y="6306326"/>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14.  张晔 孙光光 徐洪云 庞婷 曲潇洋,（2020）. 国外科技网站反爬虫研究及数据获取对策研</a:t>
              </a:r>
              <a:endParaRPr sz="1400">
                <a:solidFill>
                  <a:srgbClr val="955937"/>
                </a:solidFill>
                <a:latin typeface="Noto Sans Medium"/>
                <a:ea typeface="Noto Sans Medium"/>
                <a:cs typeface="Noto Sans Medium"/>
                <a:sym typeface="Noto Sans Medium"/>
              </a:endParaRPr>
            </a:p>
          </p:txBody>
        </p:sp>
      </p:grpSp>
      <p:sp>
        <p:nvSpPr>
          <p:cNvPr id="753" name="Google Shape;753;p28"/>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20</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29"/>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59" name="Google Shape;759;p29"/>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0" name="Google Shape;760;p29"/>
          <p:cNvSpPr/>
          <p:nvPr/>
        </p:nvSpPr>
        <p:spPr>
          <a:xfrm>
            <a:off x="9067800" y="57151"/>
            <a:ext cx="2247899"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61" name="Google Shape;761;p29"/>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參考資料與文獻</a:t>
            </a:r>
            <a:endParaRPr/>
          </a:p>
        </p:txBody>
      </p:sp>
      <p:sp>
        <p:nvSpPr>
          <p:cNvPr id="762" name="Google Shape;762;p29"/>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763" name="Google Shape;763;p29"/>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764" name="Google Shape;764;p29"/>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765" name="Google Shape;765;p29"/>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766" name="Google Shape;766;p29"/>
          <p:cNvGrpSpPr/>
          <p:nvPr/>
        </p:nvGrpSpPr>
        <p:grpSpPr>
          <a:xfrm>
            <a:off x="643468" y="638287"/>
            <a:ext cx="10905065" cy="6047968"/>
            <a:chOff x="84667" y="638287"/>
            <a:chExt cx="10905065" cy="6047968"/>
          </a:xfrm>
        </p:grpSpPr>
        <p:sp>
          <p:nvSpPr>
            <p:cNvPr id="767" name="Google Shape;767;p29"/>
            <p:cNvSpPr txBox="1"/>
            <p:nvPr/>
          </p:nvSpPr>
          <p:spPr>
            <a:xfrm>
              <a:off x="84668" y="638287"/>
              <a:ext cx="55905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15.  </a:t>
              </a:r>
              <a:r>
                <a:rPr lang="zh-TW" sz="1400" u="sng">
                  <a:solidFill>
                    <a:srgbClr val="955937"/>
                  </a:solidFill>
                  <a:latin typeface="Noto Sans Medium"/>
                  <a:ea typeface="Noto Sans Medium"/>
                  <a:cs typeface="Noto Sans Medium"/>
                  <a:sym typeface="Noto Sans Medium"/>
                  <a:hlinkClick r:id="rId3">
                    <a:extLst>
                      <a:ext uri="{A12FA001-AC4F-418D-AE19-62706E023703}">
                        <ahyp:hlinkClr val="tx"/>
                      </a:ext>
                    </a:extLst>
                  </a:hlinkClick>
                </a:rPr>
                <a:t>從word2vec到情感分析</a:t>
              </a:r>
              <a:endParaRPr sz="1400">
                <a:solidFill>
                  <a:srgbClr val="955937"/>
                </a:solidFill>
                <a:latin typeface="Noto Sans Medium"/>
                <a:ea typeface="Noto Sans Medium"/>
                <a:cs typeface="Noto Sans Medium"/>
                <a:sym typeface="Noto Sans Medium"/>
              </a:endParaRPr>
            </a:p>
          </p:txBody>
        </p:sp>
        <p:sp>
          <p:nvSpPr>
            <p:cNvPr id="768" name="Google Shape;768;p29"/>
            <p:cNvSpPr txBox="1"/>
            <p:nvPr/>
          </p:nvSpPr>
          <p:spPr>
            <a:xfrm>
              <a:off x="84668" y="1062776"/>
              <a:ext cx="559055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16.  </a:t>
              </a:r>
              <a:r>
                <a:rPr lang="zh-TW" sz="1400" u="sng">
                  <a:solidFill>
                    <a:srgbClr val="955937"/>
                  </a:solidFill>
                  <a:latin typeface="Noto Sans Medium"/>
                  <a:ea typeface="Noto Sans Medium"/>
                  <a:cs typeface="Noto Sans Medium"/>
                  <a:sym typeface="Noto Sans Medium"/>
                  <a:hlinkClick r:id="rId4">
                    <a:extLst>
                      <a:ext uri="{A12FA001-AC4F-418D-AE19-62706E023703}">
                        <ahyp:hlinkClr val="tx"/>
                      </a:ext>
                    </a:extLst>
                  </a:hlinkClick>
                </a:rPr>
                <a:t>word2vec簡介</a:t>
              </a:r>
              <a:endParaRPr sz="1400">
                <a:solidFill>
                  <a:srgbClr val="955937"/>
                </a:solidFill>
                <a:latin typeface="Noto Sans Medium"/>
                <a:ea typeface="Noto Sans Medium"/>
                <a:cs typeface="Noto Sans Medium"/>
                <a:sym typeface="Noto Sans Medium"/>
              </a:endParaRPr>
            </a:p>
          </p:txBody>
        </p:sp>
        <p:sp>
          <p:nvSpPr>
            <p:cNvPr id="769" name="Google Shape;769;p29"/>
            <p:cNvSpPr txBox="1"/>
            <p:nvPr/>
          </p:nvSpPr>
          <p:spPr>
            <a:xfrm>
              <a:off x="84668" y="1487265"/>
              <a:ext cx="996781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17.  Es, S.（2020）. Sentiment Analysis in Python: TextBlob vs. Vader Sentiment vs. Flair vs. Building It From Scratch. </a:t>
              </a:r>
              <a:endParaRPr sz="1400">
                <a:solidFill>
                  <a:srgbClr val="955937"/>
                </a:solidFill>
                <a:latin typeface="Noto Sans Medium"/>
                <a:ea typeface="Noto Sans Medium"/>
                <a:cs typeface="Noto Sans Medium"/>
                <a:sym typeface="Noto Sans Medium"/>
              </a:endParaRPr>
            </a:p>
          </p:txBody>
        </p:sp>
        <p:sp>
          <p:nvSpPr>
            <p:cNvPr id="770" name="Google Shape;770;p29"/>
            <p:cNvSpPr txBox="1"/>
            <p:nvPr/>
          </p:nvSpPr>
          <p:spPr>
            <a:xfrm>
              <a:off x="84668" y="1911754"/>
              <a:ext cx="10820399"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18.  Shihab Elbagir and Jing Yang.（2019）. Twitter Sentiment Analysis Using Natural Language Toolkit and VADER Sentiment</a:t>
              </a:r>
              <a:endParaRPr sz="1400">
                <a:solidFill>
                  <a:srgbClr val="955937"/>
                </a:solidFill>
                <a:latin typeface="Noto Sans Medium"/>
                <a:ea typeface="Noto Sans Medium"/>
                <a:cs typeface="Noto Sans Medium"/>
                <a:sym typeface="Noto Sans Medium"/>
              </a:endParaRPr>
            </a:p>
          </p:txBody>
        </p:sp>
        <p:sp>
          <p:nvSpPr>
            <p:cNvPr id="771" name="Google Shape;771;p29"/>
            <p:cNvSpPr txBox="1"/>
            <p:nvPr/>
          </p:nvSpPr>
          <p:spPr>
            <a:xfrm>
              <a:off x="84668" y="2336242"/>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19.  </a:t>
              </a:r>
              <a:r>
                <a:rPr lang="zh-TW" sz="1400" u="sng">
                  <a:solidFill>
                    <a:srgbClr val="955937"/>
                  </a:solidFill>
                  <a:latin typeface="Noto Sans Medium"/>
                  <a:ea typeface="Noto Sans Medium"/>
                  <a:cs typeface="Noto Sans Medium"/>
                  <a:sym typeface="Noto Sans Medium"/>
                  <a:hlinkClick r:id="rId5">
                    <a:extLst>
                      <a:ext uri="{A12FA001-AC4F-418D-AE19-62706E023703}">
                        <ahyp:hlinkClr val="tx"/>
                      </a:ext>
                    </a:extLst>
                  </a:hlinkClick>
                </a:rPr>
                <a:t>資料探勘與文字探勘之比較</a:t>
              </a:r>
              <a:endParaRPr sz="1400">
                <a:solidFill>
                  <a:srgbClr val="955937"/>
                </a:solidFill>
                <a:latin typeface="Noto Sans Medium"/>
                <a:ea typeface="Noto Sans Medium"/>
                <a:cs typeface="Noto Sans Medium"/>
                <a:sym typeface="Noto Sans Medium"/>
              </a:endParaRPr>
            </a:p>
          </p:txBody>
        </p:sp>
        <p:sp>
          <p:nvSpPr>
            <p:cNvPr id="772" name="Google Shape;772;p29"/>
            <p:cNvSpPr txBox="1"/>
            <p:nvPr/>
          </p:nvSpPr>
          <p:spPr>
            <a:xfrm>
              <a:off x="84668" y="2760730"/>
              <a:ext cx="978237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20.  Sung-Shun Weng.（2008）. Using Support Vector Machine and Text Mining For Stock Price Trends Prediction.</a:t>
              </a:r>
              <a:endParaRPr sz="1400">
                <a:solidFill>
                  <a:srgbClr val="955937"/>
                </a:solidFill>
                <a:latin typeface="Noto Sans Medium"/>
                <a:ea typeface="Noto Sans Medium"/>
                <a:cs typeface="Noto Sans Medium"/>
                <a:sym typeface="Noto Sans Medium"/>
              </a:endParaRPr>
            </a:p>
          </p:txBody>
        </p:sp>
        <p:sp>
          <p:nvSpPr>
            <p:cNvPr id="773" name="Google Shape;773;p29"/>
            <p:cNvSpPr txBox="1"/>
            <p:nvPr/>
          </p:nvSpPr>
          <p:spPr>
            <a:xfrm>
              <a:off x="84668" y="3185218"/>
              <a:ext cx="1052285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21.  Nielsen, A.（2020）. Practical Time Series Analysis: Prediction with Statistics &amp; Machine Learning, O’Reilly</a:t>
              </a:r>
              <a:endParaRPr sz="1400">
                <a:solidFill>
                  <a:srgbClr val="955937"/>
                </a:solidFill>
                <a:latin typeface="Noto Sans Medium"/>
                <a:ea typeface="Noto Sans Medium"/>
                <a:cs typeface="Noto Sans Medium"/>
                <a:sym typeface="Noto Sans Medium"/>
              </a:endParaRPr>
            </a:p>
          </p:txBody>
        </p:sp>
        <p:sp>
          <p:nvSpPr>
            <p:cNvPr id="774" name="Google Shape;774;p29"/>
            <p:cNvSpPr txBox="1"/>
            <p:nvPr/>
          </p:nvSpPr>
          <p:spPr>
            <a:xfrm>
              <a:off x="84668" y="3609706"/>
              <a:ext cx="10416925" cy="5232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955937"/>
                </a:buClr>
                <a:buSzPts val="1400"/>
                <a:buFont typeface="Noto Sans Medium"/>
                <a:buAutoNum type="arabicPeriod" startAt="22"/>
              </a:pPr>
              <a:r>
                <a:rPr lang="zh-TW" sz="1400">
                  <a:solidFill>
                    <a:srgbClr val="955937"/>
                  </a:solidFill>
                  <a:latin typeface="Noto Sans Medium"/>
                  <a:ea typeface="Noto Sans Medium"/>
                  <a:cs typeface="Noto Sans Medium"/>
                  <a:sym typeface="Noto Sans Medium"/>
                </a:rPr>
                <a:t>Uhr, P., J. Zenkert, and M. Fathi.（2014）. Sentiment Analysis in Financial Markets, 2014 IEEE International </a:t>
              </a:r>
              <a:endParaRPr/>
            </a:p>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         Conference on Systems, Man and Cybernetics（SMC）: San Diego, CA, USA.</a:t>
              </a:r>
              <a:endParaRPr sz="1400">
                <a:solidFill>
                  <a:srgbClr val="955937"/>
                </a:solidFill>
                <a:latin typeface="Noto Sans Medium"/>
                <a:ea typeface="Noto Sans Medium"/>
                <a:cs typeface="Noto Sans Medium"/>
                <a:sym typeface="Noto Sans Medium"/>
              </a:endParaRPr>
            </a:p>
          </p:txBody>
        </p:sp>
        <p:sp>
          <p:nvSpPr>
            <p:cNvPr id="775" name="Google Shape;775;p29"/>
            <p:cNvSpPr txBox="1"/>
            <p:nvPr/>
          </p:nvSpPr>
          <p:spPr>
            <a:xfrm>
              <a:off x="84668" y="4249637"/>
              <a:ext cx="10761132" cy="5232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955937"/>
                </a:buClr>
                <a:buSzPts val="1400"/>
                <a:buFont typeface="Noto Sans Medium"/>
                <a:buAutoNum type="arabicPeriod" startAt="23"/>
              </a:pPr>
              <a:r>
                <a:rPr lang="zh-TW" sz="1400">
                  <a:solidFill>
                    <a:srgbClr val="955937"/>
                  </a:solidFill>
                  <a:latin typeface="Noto Sans Medium"/>
                  <a:ea typeface="Noto Sans Medium"/>
                  <a:cs typeface="Noto Sans Medium"/>
                  <a:sym typeface="Noto Sans Medium"/>
                </a:rPr>
                <a:t>Bhati, R. G.（2020）. Sentiment Analysis: a Deep Survey on Methods and Approaches. Int’l Journal of Disaster Recovery </a:t>
              </a:r>
              <a:endParaRPr/>
            </a:p>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         and Business Continuity. Vol. 11, No. 1, pp. 503-51.</a:t>
              </a:r>
              <a:endParaRPr sz="1400">
                <a:solidFill>
                  <a:srgbClr val="955937"/>
                </a:solidFill>
                <a:latin typeface="Noto Sans Medium"/>
                <a:ea typeface="Noto Sans Medium"/>
                <a:cs typeface="Noto Sans Medium"/>
                <a:sym typeface="Noto Sans Medium"/>
              </a:endParaRPr>
            </a:p>
          </p:txBody>
        </p:sp>
        <p:sp>
          <p:nvSpPr>
            <p:cNvPr id="776" name="Google Shape;776;p29"/>
            <p:cNvSpPr txBox="1"/>
            <p:nvPr/>
          </p:nvSpPr>
          <p:spPr>
            <a:xfrm>
              <a:off x="84668" y="4889568"/>
              <a:ext cx="949993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24.  Bohmian.（2020）. Sentiment Analysis of Stocks from Financial News Using Python.</a:t>
              </a:r>
              <a:endParaRPr sz="1400">
                <a:solidFill>
                  <a:srgbClr val="955937"/>
                </a:solidFill>
                <a:latin typeface="Noto Sans Medium"/>
                <a:ea typeface="Noto Sans Medium"/>
                <a:cs typeface="Noto Sans Medium"/>
                <a:sym typeface="Noto Sans Medium"/>
              </a:endParaRPr>
            </a:p>
          </p:txBody>
        </p:sp>
        <p:sp>
          <p:nvSpPr>
            <p:cNvPr id="777" name="Google Shape;777;p29"/>
            <p:cNvSpPr txBox="1"/>
            <p:nvPr/>
          </p:nvSpPr>
          <p:spPr>
            <a:xfrm>
              <a:off x="84667" y="5314056"/>
              <a:ext cx="1090506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25.  Briggs, J.（2020）. Sentiment Analysis for Stock Price Prediction: How we can predict stock price movement using Twitter.</a:t>
              </a:r>
              <a:endParaRPr sz="1400">
                <a:solidFill>
                  <a:srgbClr val="955937"/>
                </a:solidFill>
                <a:latin typeface="Noto Sans Medium"/>
                <a:ea typeface="Noto Sans Medium"/>
                <a:cs typeface="Noto Sans Medium"/>
                <a:sym typeface="Noto Sans Medium"/>
              </a:endParaRPr>
            </a:p>
          </p:txBody>
        </p:sp>
        <p:sp>
          <p:nvSpPr>
            <p:cNvPr id="778" name="Google Shape;778;p29"/>
            <p:cNvSpPr txBox="1"/>
            <p:nvPr/>
          </p:nvSpPr>
          <p:spPr>
            <a:xfrm>
              <a:off x="84668" y="5738544"/>
              <a:ext cx="8809897"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26.  Lin Yu.（2020）. Princing Anomaly from the Text Sentiment in Social Community Forum.</a:t>
              </a:r>
              <a:endParaRPr sz="1400">
                <a:solidFill>
                  <a:srgbClr val="955937"/>
                </a:solidFill>
                <a:latin typeface="Noto Sans Medium"/>
                <a:ea typeface="Noto Sans Medium"/>
                <a:cs typeface="Noto Sans Medium"/>
                <a:sym typeface="Noto Sans Medium"/>
              </a:endParaRPr>
            </a:p>
          </p:txBody>
        </p:sp>
        <p:sp>
          <p:nvSpPr>
            <p:cNvPr id="779" name="Google Shape;779;p29"/>
            <p:cNvSpPr txBox="1"/>
            <p:nvPr/>
          </p:nvSpPr>
          <p:spPr>
            <a:xfrm>
              <a:off x="84668" y="6163035"/>
              <a:ext cx="10193865" cy="52322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955937"/>
                </a:buClr>
                <a:buSzPts val="1400"/>
                <a:buFont typeface="Noto Sans Medium"/>
                <a:buAutoNum type="arabicPeriod" startAt="27"/>
              </a:pPr>
              <a:r>
                <a:rPr lang="zh-TW" sz="1400">
                  <a:solidFill>
                    <a:srgbClr val="955937"/>
                  </a:solidFill>
                  <a:latin typeface="Noto Sans Medium"/>
                  <a:ea typeface="Noto Sans Medium"/>
                  <a:cs typeface="Noto Sans Medium"/>
                  <a:sym typeface="Noto Sans Medium"/>
                </a:rPr>
                <a:t>莊凱翔.（2018）. The prediction of trend toward stock price by text mining and sentiment analysis on social media: </a:t>
              </a:r>
              <a:endParaRPr/>
            </a:p>
            <a:p>
              <a:pPr indent="0" lvl="0" marL="0" marR="0" rtl="0" algn="l">
                <a:spcBef>
                  <a:spcPts val="0"/>
                </a:spcBef>
                <a:spcAft>
                  <a:spcPts val="0"/>
                </a:spcAft>
                <a:buNone/>
              </a:pPr>
              <a:r>
                <a:rPr lang="zh-TW" sz="1400">
                  <a:solidFill>
                    <a:srgbClr val="955937"/>
                  </a:solidFill>
                  <a:latin typeface="Noto Sans Medium"/>
                  <a:ea typeface="Noto Sans Medium"/>
                  <a:cs typeface="Noto Sans Medium"/>
                  <a:sym typeface="Noto Sans Medium"/>
                </a:rPr>
                <a:t>         Using SVM and LDA Algorithm</a:t>
              </a:r>
              <a:endParaRPr sz="1400">
                <a:solidFill>
                  <a:srgbClr val="955937"/>
                </a:solidFill>
                <a:latin typeface="Noto Sans Medium"/>
                <a:ea typeface="Noto Sans Medium"/>
                <a:cs typeface="Noto Sans Medium"/>
                <a:sym typeface="Noto Sans Medium"/>
              </a:endParaRPr>
            </a:p>
          </p:txBody>
        </p:sp>
      </p:grpSp>
      <p:sp>
        <p:nvSpPr>
          <p:cNvPr id="780" name="Google Shape;780;p29"/>
          <p:cNvSpPr/>
          <p:nvPr/>
        </p:nvSpPr>
        <p:spPr>
          <a:xfrm>
            <a:off x="1660236" y="-1239158"/>
            <a:ext cx="6972300" cy="1027712"/>
          </a:xfrm>
          <a:prstGeom prst="rect">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1" name="Google Shape;781;p29"/>
          <p:cNvSpPr/>
          <p:nvPr/>
        </p:nvSpPr>
        <p:spPr>
          <a:xfrm>
            <a:off x="1564986" y="-1334408"/>
            <a:ext cx="6972300" cy="1027712"/>
          </a:xfrm>
          <a:prstGeom prst="rect">
            <a:avLst/>
          </a:prstGeom>
          <a:solidFill>
            <a:srgbClr val="963E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2" name="Google Shape;782;p29"/>
          <p:cNvSpPr txBox="1"/>
          <p:nvPr/>
        </p:nvSpPr>
        <p:spPr>
          <a:xfrm>
            <a:off x="2661227" y="-1205273"/>
            <a:ext cx="5495636"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83" name="Google Shape;783;p29"/>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21</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28" name="Google Shape;128;p3"/>
          <p:cNvSpPr txBox="1"/>
          <p:nvPr/>
        </p:nvSpPr>
        <p:spPr>
          <a:xfrm>
            <a:off x="468359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29" name="Google Shape;129;p3"/>
          <p:cNvSpPr txBox="1"/>
          <p:nvPr/>
        </p:nvSpPr>
        <p:spPr>
          <a:xfrm>
            <a:off x="681541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30" name="Google Shape;130;p3"/>
          <p:cNvSpPr txBox="1"/>
          <p:nvPr/>
        </p:nvSpPr>
        <p:spPr>
          <a:xfrm>
            <a:off x="8764921" y="624213"/>
            <a:ext cx="28536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0" name="Google Shape;790;p30"/>
          <p:cNvSpPr txBox="1"/>
          <p:nvPr/>
        </p:nvSpPr>
        <p:spPr>
          <a:xfrm>
            <a:off x="3401194" y="4776153"/>
            <a:ext cx="6438323" cy="1695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專題組員：林姍如、黃雅婄、廖劭其、張倢菱</a:t>
            </a:r>
            <a:endParaRPr sz="2400">
              <a:solidFill>
                <a:srgbClr val="963E08"/>
              </a:solidFill>
              <a:latin typeface="Noto Sans Medium"/>
              <a:ea typeface="Noto Sans Medium"/>
              <a:cs typeface="Noto Sans Medium"/>
              <a:sym typeface="Noto Sans Medium"/>
            </a:endParaRPr>
          </a:p>
          <a:p>
            <a:pPr indent="0" lvl="0" marL="0" marR="0" rtl="0" algn="l">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指導教授：劉亮志 教授</a:t>
            </a:r>
            <a:endParaRPr sz="2400">
              <a:solidFill>
                <a:srgbClr val="963E08"/>
              </a:solidFill>
              <a:latin typeface="Noto Sans Medium"/>
              <a:ea typeface="Noto Sans Medium"/>
              <a:cs typeface="Noto Sans Medium"/>
              <a:sym typeface="Noto Sans Medium"/>
            </a:endParaRPr>
          </a:p>
          <a:p>
            <a:pPr indent="0" lvl="0" marL="0" marR="0" rtl="0" algn="l">
              <a:lnSpc>
                <a:spcPct val="150000"/>
              </a:lnSpc>
              <a:spcBef>
                <a:spcPts val="0"/>
              </a:spcBef>
              <a:spcAft>
                <a:spcPts val="0"/>
              </a:spcAft>
              <a:buNone/>
            </a:pPr>
            <a:r>
              <a:rPr lang="zh-TW" sz="2400">
                <a:solidFill>
                  <a:srgbClr val="963E08"/>
                </a:solidFill>
                <a:latin typeface="Noto Sans Medium"/>
                <a:ea typeface="Noto Sans Medium"/>
                <a:cs typeface="Noto Sans Medium"/>
                <a:sym typeface="Noto Sans Medium"/>
              </a:rPr>
              <a:t>技術指導：鄭麗珍 教授</a:t>
            </a:r>
            <a:endParaRPr/>
          </a:p>
        </p:txBody>
      </p:sp>
      <p:sp>
        <p:nvSpPr>
          <p:cNvPr id="791" name="Google Shape;791;p30"/>
          <p:cNvSpPr txBox="1"/>
          <p:nvPr/>
        </p:nvSpPr>
        <p:spPr>
          <a:xfrm>
            <a:off x="7921914" y="3144312"/>
            <a:ext cx="2546062"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4400">
                <a:solidFill>
                  <a:srgbClr val="963E08"/>
                </a:solidFill>
                <a:latin typeface="Noto Sans Medium"/>
                <a:ea typeface="Noto Sans Medium"/>
                <a:cs typeface="Noto Sans Medium"/>
                <a:sym typeface="Noto Sans Medium"/>
              </a:rPr>
              <a:t>謝謝大家</a:t>
            </a:r>
            <a:endParaRPr/>
          </a:p>
        </p:txBody>
      </p:sp>
      <p:sp>
        <p:nvSpPr>
          <p:cNvPr id="792" name="Google Shape;792;p30"/>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95" name="Google Shape;795;p30"/>
          <p:cNvSpPr txBox="1"/>
          <p:nvPr/>
        </p:nvSpPr>
        <p:spPr>
          <a:xfrm>
            <a:off x="2368996" y="1487838"/>
            <a:ext cx="5495636"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4400">
                <a:solidFill>
                  <a:srgbClr val="FEEFE6"/>
                </a:solidFill>
                <a:latin typeface="Noto Sans Medium"/>
                <a:ea typeface="Noto Sans Medium"/>
                <a:cs typeface="Noto Sans Medium"/>
                <a:sym typeface="Noto Sans Medium"/>
              </a:rPr>
              <a:t>股市社群之情緒分析</a:t>
            </a:r>
            <a:endParaRPr/>
          </a:p>
        </p:txBody>
      </p:sp>
      <p:sp>
        <p:nvSpPr>
          <p:cNvPr id="796" name="Google Shape;796;p30"/>
          <p:cNvSpPr txBox="1"/>
          <p:nvPr/>
        </p:nvSpPr>
        <p:spPr>
          <a:xfrm>
            <a:off x="5913791" y="2214230"/>
            <a:ext cx="2244252"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-以台積電為例</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142" name="Google Shape;142;p4"/>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143" name="Google Shape;143;p4"/>
          <p:cNvSpPr txBox="1"/>
          <p:nvPr/>
        </p:nvSpPr>
        <p:spPr>
          <a:xfrm>
            <a:off x="1270581" y="1918231"/>
            <a:ext cx="9650835" cy="96680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endParaRPr sz="2000">
              <a:solidFill>
                <a:srgbClr val="955937"/>
              </a:solidFill>
              <a:latin typeface="Noto Sans Medium"/>
              <a:ea typeface="Noto Sans Medium"/>
              <a:cs typeface="Noto Sans Medium"/>
              <a:sym typeface="Noto Sans Medium"/>
            </a:endParaRPr>
          </a:p>
        </p:txBody>
      </p:sp>
      <p:sp>
        <p:nvSpPr>
          <p:cNvPr id="144" name="Google Shape;144;p4"/>
          <p:cNvSpPr txBox="1"/>
          <p:nvPr/>
        </p:nvSpPr>
        <p:spPr>
          <a:xfrm>
            <a:off x="2491460" y="4360121"/>
            <a:ext cx="7209078" cy="96680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故想要探詢社群媒體中股票的消息面對真實股價的關聯，以利投資人交易時掌握最新的股票資訊，協助投資人進行投資決策。</a:t>
            </a:r>
            <a:endParaRPr/>
          </a:p>
        </p:txBody>
      </p:sp>
      <p:sp>
        <p:nvSpPr>
          <p:cNvPr id="145" name="Google Shape;145;p4"/>
          <p:cNvSpPr txBox="1"/>
          <p:nvPr/>
        </p:nvSpPr>
        <p:spPr>
          <a:xfrm>
            <a:off x="3605769" y="877508"/>
            <a:ext cx="4980463"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為什麼？那我們想做什麼？</a:t>
            </a:r>
            <a:endParaRPr sz="280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cap="rnd" cmpd="sng" w="28575">
            <a:solidFill>
              <a:srgbClr val="B9815F"/>
            </a:solidFill>
            <a:prstDash val="solid"/>
            <a:miter lim="800000"/>
            <a:headEnd len="sm" w="sm" type="none"/>
            <a:tailEnd len="sm" w="sm" type="none"/>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FEEFE6"/>
                  </a:solidFill>
                  <a:latin typeface="Noto Sans Medium"/>
                  <a:ea typeface="Noto Sans Medium"/>
                  <a:cs typeface="Noto Sans Medium"/>
                  <a:sym typeface="Noto Sans Medium"/>
                </a:rPr>
                <a:t>#股市  #社群媒體  #內容分析法  #文字探勘  #Text Mining  #情緒分析  #Sentiment Analysis</a:t>
              </a:r>
              <a:endParaRPr sz="180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2720457" y="3139176"/>
            <a:ext cx="6751081" cy="96680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000">
                <a:solidFill>
                  <a:srgbClr val="955937"/>
                </a:solidFill>
                <a:latin typeface="Noto Sans Medium"/>
                <a:ea typeface="Noto Sans Medium"/>
                <a:cs typeface="Noto Sans Medium"/>
                <a:sym typeface="Noto Sans Medium"/>
              </a:rPr>
              <a:t>累積至2020年，台灣12至24歲的Z世代網路使用率達到100%、25至55歲的X、Y世代的網路使用率也高達95.3%。</a:t>
            </a:r>
            <a:endParaRPr sz="2000">
              <a:solidFill>
                <a:srgbClr val="955937"/>
              </a:solidFill>
              <a:latin typeface="Noto Sans Medium"/>
              <a:ea typeface="Noto Sans Medium"/>
              <a:cs typeface="Noto Sans Medium"/>
              <a:sym typeface="Noto Sans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63" name="Google Shape;163;p5"/>
          <p:cNvSpPr txBox="1"/>
          <p:nvPr/>
        </p:nvSpPr>
        <p:spPr>
          <a:xfrm>
            <a:off x="6815414" y="624213"/>
            <a:ext cx="174915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64" name="Google Shape;164;p5"/>
          <p:cNvSpPr txBox="1"/>
          <p:nvPr/>
        </p:nvSpPr>
        <p:spPr>
          <a:xfrm>
            <a:off x="8764921" y="624213"/>
            <a:ext cx="285365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174" name="Google Shape;174;p6"/>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p:nvPr/>
          </p:nvCxnSpPr>
          <p:spPr>
            <a:xfrm flipH="1">
              <a:off x="3449261" y="1643006"/>
              <a:ext cx="3060000" cy="1"/>
            </a:xfrm>
            <a:prstGeom prst="straightConnector1">
              <a:avLst/>
            </a:prstGeom>
            <a:noFill/>
            <a:ln cap="rnd" cmpd="sng" w="28575">
              <a:solidFill>
                <a:srgbClr val="B9815F"/>
              </a:solidFill>
              <a:prstDash val="solid"/>
              <a:miter lim="800000"/>
              <a:headEnd len="sm" w="sm" type="none"/>
              <a:tailEnd len="sm" w="sm" type="none"/>
            </a:ln>
          </p:spPr>
        </p:cxnSp>
      </p:grpSp>
      <p:sp>
        <p:nvSpPr>
          <p:cNvPr id="178" name="Google Shape;178;p6"/>
          <p:cNvSpPr/>
          <p:nvPr/>
        </p:nvSpPr>
        <p:spPr>
          <a:xfrm>
            <a:off x="2681198"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312727"/>
            <a:chOff x="946939" y="2219634"/>
            <a:chExt cx="9268113" cy="3312727"/>
          </a:xfrm>
        </p:grpSpPr>
        <p:grpSp>
          <p:nvGrpSpPr>
            <p:cNvPr id="181" name="Google Shape;181;p6"/>
            <p:cNvGrpSpPr/>
            <p:nvPr/>
          </p:nvGrpSpPr>
          <p:grpSpPr>
            <a:xfrm>
              <a:off x="946939" y="2219634"/>
              <a:ext cx="7834456" cy="1141659"/>
              <a:chOff x="946939" y="2219634"/>
              <a:chExt cx="7834456" cy="1141659"/>
            </a:xfrm>
          </p:grpSpPr>
          <p:sp>
            <p:nvSpPr>
              <p:cNvPr id="182" name="Google Shape;182;p6"/>
              <p:cNvSpPr txBox="1"/>
              <p:nvPr/>
            </p:nvSpPr>
            <p:spPr>
              <a:xfrm>
                <a:off x="2373868" y="2219634"/>
                <a:ext cx="6407527" cy="11416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國內股市成交總金額從2016年的新台幣16兆元逐年上升至2021年的新台幣95兆元。</a:t>
                </a:r>
                <a:endParaRPr sz="240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695657"/>
              <a:chOff x="946939" y="3428069"/>
              <a:chExt cx="8597908" cy="1695657"/>
            </a:xfrm>
          </p:grpSpPr>
          <p:sp>
            <p:nvSpPr>
              <p:cNvPr id="188" name="Google Shape;188;p6"/>
              <p:cNvSpPr txBox="1"/>
              <p:nvPr/>
            </p:nvSpPr>
            <p:spPr>
              <a:xfrm>
                <a:off x="2373869" y="3428069"/>
                <a:ext cx="7170978" cy="1695657"/>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2021年台積電代工生產份額佔全球的56%，是全球半導體產業中重要的生產公司。台積電影響著各行業的經濟命脈，可謂股市中不容忽視的一股力量。</a:t>
                </a:r>
                <a:endParaRPr/>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7"/>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7"/>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01" name="Google Shape;201;p7"/>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02" name="Google Shape;202;p7"/>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203" name="Google Shape;203;p7"/>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04" name="Google Shape;204;p7"/>
          <p:cNvGrpSpPr/>
          <p:nvPr/>
        </p:nvGrpSpPr>
        <p:grpSpPr>
          <a:xfrm>
            <a:off x="3449261" y="741852"/>
            <a:ext cx="4701480" cy="670249"/>
            <a:chOff x="3449261" y="741852"/>
            <a:chExt cx="4701480" cy="670249"/>
          </a:xfrm>
        </p:grpSpPr>
        <p:sp>
          <p:nvSpPr>
            <p:cNvPr id="205" name="Google Shape;205;p7"/>
            <p:cNvSpPr txBox="1"/>
            <p:nvPr/>
          </p:nvSpPr>
          <p:spPr>
            <a:xfrm>
              <a:off x="4041260" y="741852"/>
              <a:ext cx="4109481"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網路依賴程度與日俱增</a:t>
              </a:r>
              <a:endParaRPr sz="2800">
                <a:solidFill>
                  <a:srgbClr val="963E08"/>
                </a:solidFill>
                <a:latin typeface="Noto Sans Medium"/>
                <a:ea typeface="Noto Sans Medium"/>
                <a:cs typeface="Noto Sans Medium"/>
                <a:sym typeface="Noto Sans Medium"/>
              </a:endParaRPr>
            </a:p>
          </p:txBody>
        </p:sp>
        <p:cxnSp>
          <p:nvCxnSpPr>
            <p:cNvPr id="206" name="Google Shape;206;p7"/>
            <p:cNvCxnSpPr/>
            <p:nvPr/>
          </p:nvCxnSpPr>
          <p:spPr>
            <a:xfrm flipH="1">
              <a:off x="3449261" y="1412100"/>
              <a:ext cx="3060000" cy="1"/>
            </a:xfrm>
            <a:prstGeom prst="straightConnector1">
              <a:avLst/>
            </a:prstGeom>
            <a:noFill/>
            <a:ln cap="rnd" cmpd="sng" w="28575">
              <a:solidFill>
                <a:srgbClr val="B9815F"/>
              </a:solidFill>
              <a:prstDash val="solid"/>
              <a:miter lim="800000"/>
              <a:headEnd len="sm" w="sm" type="none"/>
              <a:tailEnd len="sm" w="sm" type="none"/>
            </a:ln>
          </p:spPr>
        </p:cxnSp>
      </p:grpSp>
      <p:sp>
        <p:nvSpPr>
          <p:cNvPr id="207" name="Google Shape;207;p7"/>
          <p:cNvSpPr/>
          <p:nvPr/>
        </p:nvSpPr>
        <p:spPr>
          <a:xfrm>
            <a:off x="2681198"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8" name="Google Shape;208;p7"/>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09" name="Google Shape;209;p7"/>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5</a:t>
            </a:r>
            <a:endParaRPr sz="1800">
              <a:solidFill>
                <a:srgbClr val="963E08"/>
              </a:solidFill>
              <a:latin typeface="Noto Sans Medium"/>
              <a:ea typeface="Noto Sans Medium"/>
              <a:cs typeface="Noto Sans Medium"/>
              <a:sym typeface="Noto Sans Medium"/>
            </a:endParaRPr>
          </a:p>
        </p:txBody>
      </p:sp>
      <p:grpSp>
        <p:nvGrpSpPr>
          <p:cNvPr id="210" name="Google Shape;210;p7"/>
          <p:cNvGrpSpPr/>
          <p:nvPr/>
        </p:nvGrpSpPr>
        <p:grpSpPr>
          <a:xfrm>
            <a:off x="3873026" y="1675672"/>
            <a:ext cx="6942404" cy="4821749"/>
            <a:chOff x="2624798" y="1675672"/>
            <a:chExt cx="6942404" cy="4821749"/>
          </a:xfrm>
        </p:grpSpPr>
        <p:pic>
          <p:nvPicPr>
            <p:cNvPr id="211" name="Google Shape;211;p7"/>
            <p:cNvPicPr preferRelativeResize="0"/>
            <p:nvPr/>
          </p:nvPicPr>
          <p:blipFill rotWithShape="1">
            <a:blip r:embed="rId3">
              <a:alphaModFix/>
            </a:blip>
            <a:srcRect b="0" l="0" r="0" t="0"/>
            <a:stretch/>
          </p:blipFill>
          <p:spPr>
            <a:xfrm>
              <a:off x="2624798" y="1675672"/>
              <a:ext cx="6942404" cy="4821749"/>
            </a:xfrm>
            <a:prstGeom prst="roundRect">
              <a:avLst>
                <a:gd fmla="val 3924" name="adj"/>
              </a:avLst>
            </a:prstGeom>
            <a:noFill/>
            <a:ln>
              <a:noFill/>
            </a:ln>
            <a:effectLst>
              <a:outerShdw blurRad="292100" rotWithShape="0" algn="tl" dir="2700000" dist="139700">
                <a:srgbClr val="333333">
                  <a:alpha val="64705"/>
                </a:srgbClr>
              </a:outerShdw>
            </a:effectLst>
          </p:spPr>
        </p:pic>
        <p:sp>
          <p:nvSpPr>
            <p:cNvPr id="212" name="Google Shape;212;p7"/>
            <p:cNvSpPr/>
            <p:nvPr/>
          </p:nvSpPr>
          <p:spPr>
            <a:xfrm>
              <a:off x="4853881" y="5097484"/>
              <a:ext cx="884165" cy="884165"/>
            </a:xfrm>
            <a:prstGeom prst="ellipse">
              <a:avLst/>
            </a:prstGeom>
            <a:noFill/>
            <a:ln cap="flat" cmpd="sng" w="57150">
              <a:solidFill>
                <a:srgbClr val="FFC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p7"/>
            <p:cNvSpPr/>
            <p:nvPr/>
          </p:nvSpPr>
          <p:spPr>
            <a:xfrm>
              <a:off x="6105427" y="5097484"/>
              <a:ext cx="884165" cy="884165"/>
            </a:xfrm>
            <a:prstGeom prst="ellipse">
              <a:avLst/>
            </a:prstGeom>
            <a:noFill/>
            <a:ln cap="flat" cmpd="sng" w="57150">
              <a:solidFill>
                <a:srgbClr val="F3752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14" name="Google Shape;214;p7"/>
          <p:cNvGrpSpPr/>
          <p:nvPr/>
        </p:nvGrpSpPr>
        <p:grpSpPr>
          <a:xfrm>
            <a:off x="821350" y="3818125"/>
            <a:ext cx="2388015" cy="536841"/>
            <a:chOff x="704372" y="3966133"/>
            <a:chExt cx="2388015" cy="536841"/>
          </a:xfrm>
        </p:grpSpPr>
        <p:sp>
          <p:nvSpPr>
            <p:cNvPr id="215" name="Google Shape;215;p7"/>
            <p:cNvSpPr/>
            <p:nvPr/>
          </p:nvSpPr>
          <p:spPr>
            <a:xfrm>
              <a:off x="704372" y="3966133"/>
              <a:ext cx="2388015" cy="536841"/>
            </a:xfrm>
            <a:prstGeom prst="roundRect">
              <a:avLst>
                <a:gd fmla="val 16667" name="adj"/>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7"/>
            <p:cNvSpPr txBox="1"/>
            <p:nvPr/>
          </p:nvSpPr>
          <p:spPr>
            <a:xfrm>
              <a:off x="831378" y="4049887"/>
              <a:ext cx="2090679"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1800" u="sng">
                  <a:solidFill>
                    <a:srgbClr val="FEEFE6"/>
                  </a:solidFill>
                  <a:latin typeface="Noto Sans Medium"/>
                  <a:ea typeface="Noto Sans Medium"/>
                  <a:cs typeface="Noto Sans Medium"/>
                  <a:sym typeface="Noto Sans Medium"/>
                  <a:hlinkClick r:id="rId4">
                    <a:extLst>
                      <a:ext uri="{A12FA001-AC4F-418D-AE19-62706E023703}">
                        <ahyp:hlinkClr val="tx"/>
                      </a:ext>
                    </a:extLst>
                  </a:hlinkClick>
                </a:rPr>
                <a:t>2020台灣網路報告 </a:t>
              </a:r>
              <a:endParaRPr sz="1800">
                <a:solidFill>
                  <a:srgbClr val="FEEFE6"/>
                </a:solidFill>
                <a:latin typeface="Noto Sans Medium"/>
                <a:ea typeface="Noto Sans Medium"/>
                <a:cs typeface="Noto Sans Medium"/>
                <a:sym typeface="Noto Sans Medium"/>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226" name="Google Shape;226;p8"/>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大數據資料應用</a:t>
              </a:r>
              <a:endParaRPr sz="2800">
                <a:solidFill>
                  <a:srgbClr val="963E08"/>
                </a:solidFill>
                <a:latin typeface="Noto Sans Medium"/>
                <a:ea typeface="Noto Sans Medium"/>
                <a:cs typeface="Noto Sans Medium"/>
                <a:sym typeface="Noto Sans Medium"/>
              </a:endParaRPr>
            </a:p>
          </p:txBody>
        </p:sp>
        <p:cxnSp>
          <p:nvCxnSpPr>
            <p:cNvPr id="229" name="Google Shape;229;p8"/>
            <p:cNvCxnSpPr/>
            <p:nvPr/>
          </p:nvCxnSpPr>
          <p:spPr>
            <a:xfrm flipH="1">
              <a:off x="3838728" y="1412100"/>
              <a:ext cx="2736000" cy="1"/>
            </a:xfrm>
            <a:prstGeom prst="straightConnector1">
              <a:avLst/>
            </a:prstGeom>
            <a:noFill/>
            <a:ln cap="rnd" cmpd="sng" w="28575">
              <a:solidFill>
                <a:srgbClr val="B9815F"/>
              </a:solidFill>
              <a:prstDash val="solid"/>
              <a:miter lim="800000"/>
              <a:headEnd len="sm" w="sm" type="none"/>
              <a:tailEnd len="sm" w="sm" type="none"/>
            </a:ln>
          </p:spPr>
        </p:cxnSp>
      </p:grpSp>
      <p:sp>
        <p:nvSpPr>
          <p:cNvPr id="230" name="Google Shape;230;p8"/>
          <p:cNvSpPr/>
          <p:nvPr/>
        </p:nvSpPr>
        <p:spPr>
          <a:xfrm>
            <a:off x="2681198"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5341513" cy="1141659"/>
            <a:chOff x="1050820" y="2316576"/>
            <a:chExt cx="5341513" cy="1141659"/>
          </a:xfrm>
        </p:grpSpPr>
        <p:sp>
          <p:nvSpPr>
            <p:cNvPr id="233" name="Google Shape;233;p8"/>
            <p:cNvSpPr txBox="1"/>
            <p:nvPr/>
          </p:nvSpPr>
          <p:spPr>
            <a:xfrm>
              <a:off x="2268952" y="2316576"/>
              <a:ext cx="4123381" cy="11416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產品點擊率與搜尋內容</a:t>
              </a:r>
              <a:endParaRPr sz="2400">
                <a:solidFill>
                  <a:srgbClr val="955937"/>
                </a:solidFill>
                <a:latin typeface="Noto Sans Medium"/>
                <a:ea typeface="Noto Sans Medium"/>
                <a:cs typeface="Noto Sans Medium"/>
                <a:sym typeface="Noto Sans Medium"/>
              </a:endParaRPr>
            </a:p>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讓企業更了解使用者偏好</a:t>
              </a:r>
              <a:endParaRPr sz="240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238" name="Google Shape;238;p8"/>
          <p:cNvGrpSpPr/>
          <p:nvPr/>
        </p:nvGrpSpPr>
        <p:grpSpPr>
          <a:xfrm>
            <a:off x="1499554" y="4481248"/>
            <a:ext cx="6604166" cy="1141659"/>
            <a:chOff x="1461944" y="3576410"/>
            <a:chExt cx="6604166" cy="1141659"/>
          </a:xfrm>
        </p:grpSpPr>
        <p:sp>
          <p:nvSpPr>
            <p:cNvPr id="239" name="Google Shape;239;p8"/>
            <p:cNvSpPr txBox="1"/>
            <p:nvPr/>
          </p:nvSpPr>
          <p:spPr>
            <a:xfrm>
              <a:off x="2675922" y="3576410"/>
              <a:ext cx="5390188" cy="1141659"/>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政治方面，也有利用網路投票預估選情，判斷不同地區選民意向的案例。</a:t>
              </a:r>
              <a:endParaRPr/>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pic>
        <p:nvPicPr>
          <p:cNvPr descr="點擊的圖片、庫存照片和向量圖| Shutterstock" id="244" name="Google Shape;244;p8"/>
          <p:cNvPicPr preferRelativeResize="0"/>
          <p:nvPr/>
        </p:nvPicPr>
        <p:blipFill rotWithShape="1">
          <a:blip r:embed="rId3">
            <a:alphaModFix/>
          </a:blip>
          <a:srcRect b="30317" l="16063" r="13705" t="21826"/>
          <a:stretch/>
        </p:blipFill>
        <p:spPr>
          <a:xfrm>
            <a:off x="8628275" y="2619539"/>
            <a:ext cx="2225251" cy="1038061"/>
          </a:xfrm>
          <a:prstGeom prst="rect">
            <a:avLst/>
          </a:prstGeom>
          <a:noFill/>
          <a:ln>
            <a:noFill/>
          </a:ln>
        </p:spPr>
      </p:pic>
      <p:pic>
        <p:nvPicPr>
          <p:cNvPr descr="投票匦的圖片、庫存照片和向量圖| Shutterstock" id="245" name="Google Shape;245;p8"/>
          <p:cNvPicPr preferRelativeResize="0"/>
          <p:nvPr/>
        </p:nvPicPr>
        <p:blipFill rotWithShape="1">
          <a:blip r:embed="rId4">
            <a:alphaModFix/>
          </a:blip>
          <a:srcRect b="0" l="0" r="0" t="0"/>
          <a:stretch/>
        </p:blipFill>
        <p:spPr>
          <a:xfrm>
            <a:off x="8647493" y="4057240"/>
            <a:ext cx="1921866" cy="2069702"/>
          </a:xfrm>
          <a:prstGeom prst="rect">
            <a:avLst/>
          </a:prstGeom>
          <a:noFill/>
          <a:ln>
            <a:noFill/>
          </a:ln>
        </p:spPr>
      </p:pic>
      <p:pic>
        <p:nvPicPr>
          <p:cNvPr descr="發現, 擴大, 搜尋, 玻璃, 尋找, icon. 發現, 符號。, 擴大, 套間, 搜尋, 看, 玻璃, icon., illustration.,  尋找, 矢量. | CanStock" id="246" name="Google Shape;246;p8"/>
          <p:cNvPicPr preferRelativeResize="0"/>
          <p:nvPr/>
        </p:nvPicPr>
        <p:blipFill rotWithShape="1">
          <a:blip r:embed="rId5">
            <a:alphaModFix/>
          </a:blip>
          <a:srcRect b="0" l="0" r="0" t="0"/>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257" name="Google Shape;257;p9"/>
          <p:cNvSpPr txBox="1"/>
          <p:nvPr/>
        </p:nvSpPr>
        <p:spPr>
          <a:xfrm>
            <a:off x="7067029"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grpSp>
        <p:nvGrpSpPr>
          <p:cNvPr id="258" name="Google Shape;258;p9"/>
          <p:cNvGrpSpPr/>
          <p:nvPr/>
        </p:nvGrpSpPr>
        <p:grpSpPr>
          <a:xfrm>
            <a:off x="3105514" y="1148251"/>
            <a:ext cx="5557338" cy="670249"/>
            <a:chOff x="3105514" y="1148251"/>
            <a:chExt cx="5557338" cy="670249"/>
          </a:xfrm>
        </p:grpSpPr>
        <p:sp>
          <p:nvSpPr>
            <p:cNvPr id="259" name="Google Shape;259;p9"/>
            <p:cNvSpPr txBox="1"/>
            <p:nvPr/>
          </p:nvSpPr>
          <p:spPr>
            <a:xfrm>
              <a:off x="3529149" y="1148251"/>
              <a:ext cx="5133703"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zh-TW" sz="2800">
                  <a:solidFill>
                    <a:srgbClr val="963E08"/>
                  </a:solidFill>
                  <a:latin typeface="Noto Sans Medium"/>
                  <a:ea typeface="Noto Sans Medium"/>
                  <a:cs typeface="Noto Sans Medium"/>
                  <a:sym typeface="Noto Sans Medium"/>
                </a:rPr>
                <a:t>MagnifyMoney 2021調查報告</a:t>
              </a:r>
              <a:endParaRPr sz="2800">
                <a:solidFill>
                  <a:srgbClr val="963E08"/>
                </a:solidFill>
                <a:latin typeface="Noto Sans Medium"/>
                <a:ea typeface="Noto Sans Medium"/>
                <a:cs typeface="Noto Sans Medium"/>
                <a:sym typeface="Noto Sans Medium"/>
              </a:endParaRPr>
            </a:p>
          </p:txBody>
        </p:sp>
        <p:cxnSp>
          <p:nvCxnSpPr>
            <p:cNvPr id="260" name="Google Shape;260;p9"/>
            <p:cNvCxnSpPr/>
            <p:nvPr/>
          </p:nvCxnSpPr>
          <p:spPr>
            <a:xfrm flipH="1">
              <a:off x="3105514" y="1818499"/>
              <a:ext cx="3600000" cy="1"/>
            </a:xfrm>
            <a:prstGeom prst="straightConnector1">
              <a:avLst/>
            </a:prstGeom>
            <a:noFill/>
            <a:ln cap="rnd" cmpd="sng" w="28575">
              <a:solidFill>
                <a:srgbClr val="B9815F"/>
              </a:solidFill>
              <a:prstDash val="solid"/>
              <a:miter lim="800000"/>
              <a:headEnd len="sm" w="sm" type="none"/>
              <a:tailEnd len="sm" w="sm" type="none"/>
            </a:ln>
          </p:spPr>
        </p:cxnSp>
      </p:grpSp>
      <p:sp>
        <p:nvSpPr>
          <p:cNvPr id="261" name="Google Shape;261;p9"/>
          <p:cNvSpPr/>
          <p:nvPr/>
        </p:nvSpPr>
        <p:spPr>
          <a:xfrm>
            <a:off x="2681198" y="57151"/>
            <a:ext cx="1516152" cy="342901"/>
          </a:xfrm>
          <a:prstGeom prst="roundRect">
            <a:avLst>
              <a:gd fmla="val 16667" name="adj"/>
            </a:avLst>
          </a:prstGeom>
          <a:solidFill>
            <a:srgbClr val="FAC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lang="zh-TW" sz="240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2022-06-10T16:02:00Z</dcterms:created>
  <dc:creator>劭其 廖</dc:creator>
</cp:coreProperties>
</file>