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87" r:id="rId8"/>
    <p:sldId id="286" r:id="rId9"/>
    <p:sldId id="263" r:id="rId10"/>
    <p:sldId id="264" r:id="rId11"/>
    <p:sldId id="265" r:id="rId12"/>
    <p:sldId id="288" r:id="rId13"/>
    <p:sldId id="289" r:id="rId14"/>
    <p:sldId id="290" r:id="rId15"/>
    <p:sldId id="266" r:id="rId16"/>
    <p:sldId id="267" r:id="rId17"/>
    <p:sldId id="269" r:id="rId18"/>
    <p:sldId id="270" r:id="rId19"/>
    <p:sldId id="271" r:id="rId20"/>
    <p:sldId id="272" r:id="rId21"/>
    <p:sldId id="273" r:id="rId22"/>
    <p:sldId id="275" r:id="rId23"/>
    <p:sldId id="276" r:id="rId24"/>
    <p:sldId id="277" r:id="rId25"/>
    <p:sldId id="278" r:id="rId26"/>
    <p:sldId id="279" r:id="rId27"/>
    <p:sldId id="280" r:id="rId28"/>
    <p:sldId id="281" r:id="rId29"/>
    <p:sldId id="268" r:id="rId30"/>
    <p:sldId id="274" r:id="rId31"/>
    <p:sldId id="282" r:id="rId32"/>
    <p:sldId id="283" r:id="rId33"/>
    <p:sldId id="284" r:id="rId34"/>
    <p:sldId id="285" r:id="rId35"/>
  </p:sldIdLst>
  <p:sldSz cx="12192000" cy="6858000"/>
  <p:notesSz cx="6858000" cy="9144000"/>
  <p:embeddedFontLst>
    <p:embeddedFont>
      <p:font typeface="Noto Sans Medium" panose="02020500000000000000" charset="0"/>
      <p:regular r:id="rId37"/>
      <p:bold r:id="rId38"/>
      <p:italic r:id="rId39"/>
      <p:boldItalic r:id="rId40"/>
    </p:embeddedFont>
    <p:embeddedFont>
      <p:font typeface="標楷體" panose="03000509000000000000" pitchFamily="65" charset="-120"/>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71597" autoAdjust="0"/>
  </p:normalViewPr>
  <p:slideViewPr>
    <p:cSldViewPr snapToGrid="0">
      <p:cViewPr varScale="1">
        <p:scale>
          <a:sx n="57" d="100"/>
          <a:sy n="57" d="100"/>
        </p:scale>
        <p:origin x="154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zh-TW" altLang="en-US"/>
        </a:p>
      </dgm:t>
    </dgm:pt>
    <dgm:pt modelId="{4D165D83-505E-4F55-802E-D2A13A964680}">
      <dgm:prSet phldrT="[文字]" custT="1"/>
      <dgm:spPr/>
      <dgm:t>
        <a:bodyPr/>
        <a:lstStyle/>
        <a:p>
          <a:r>
            <a:rPr lang="zh-TW" altLang="en-US" sz="2400" dirty="0">
              <a:latin typeface="標楷體" panose="03000509000000000000" pitchFamily="65" charset="-120"/>
              <a:ea typeface="標楷體" panose="03000509000000000000" pitchFamily="65" charset="-120"/>
            </a:rPr>
            <a:t>緒論</a:t>
          </a:r>
        </a:p>
      </dgm:t>
    </dgm:pt>
    <dgm:pt modelId="{4DF925E7-C7CC-4CDB-8643-5D3737B1F019}" type="parTrans" cxnId="{CA795AA7-C362-4F91-B0A7-05CB68C8181F}">
      <dgm:prSet/>
      <dgm:spPr/>
      <dgm:t>
        <a:bodyPr/>
        <a:lstStyle/>
        <a:p>
          <a:endParaRPr lang="zh-TW" altLang="en-US"/>
        </a:p>
      </dgm:t>
    </dgm:pt>
    <dgm:pt modelId="{C971DB13-29F1-45E1-AE36-1D2D49B057C4}" type="sibTrans" cxnId="{CA795AA7-C362-4F91-B0A7-05CB68C8181F}">
      <dgm:prSet/>
      <dgm:spPr/>
      <dgm:t>
        <a:bodyPr/>
        <a:lstStyle/>
        <a:p>
          <a:endParaRPr lang="zh-TW" altLang="en-US"/>
        </a:p>
      </dgm:t>
    </dgm:pt>
    <dgm:pt modelId="{21123376-B9FB-4470-AF1B-2749F6755955}">
      <dgm:prSet phldrT="[文字]" custT="1"/>
      <dgm:spPr/>
      <dgm:t>
        <a:bodyPr/>
        <a:lstStyle/>
        <a:p>
          <a:r>
            <a:rPr lang="zh-TW" altLang="en-US" sz="2400">
              <a:latin typeface="標楷體" panose="03000509000000000000" pitchFamily="65" charset="-120"/>
              <a:ea typeface="標楷體" panose="03000509000000000000" pitchFamily="65" charset="-120"/>
            </a:rPr>
            <a:t>社群情緒分析</a:t>
          </a:r>
        </a:p>
      </dgm:t>
    </dgm:pt>
    <dgm:pt modelId="{C69B7DC8-684E-487D-80F2-60A084EFDB29}" type="parTrans" cxnId="{A12DC376-6E37-4ED2-B142-89D1002859C3}">
      <dgm:prSet/>
      <dgm:spPr/>
      <dgm:t>
        <a:bodyPr/>
        <a:lstStyle/>
        <a:p>
          <a:endParaRPr lang="zh-TW" altLang="en-US"/>
        </a:p>
      </dgm:t>
    </dgm:pt>
    <dgm:pt modelId="{C213BA7B-C8DA-49B6-B184-4C7D93C32CDC}" type="sibTrans" cxnId="{A12DC376-6E37-4ED2-B142-89D1002859C3}">
      <dgm:prSet/>
      <dgm:spPr/>
      <dgm:t>
        <a:bodyPr/>
        <a:lstStyle/>
        <a:p>
          <a:endParaRPr lang="zh-TW" altLang="en-US"/>
        </a:p>
      </dgm:t>
    </dgm:pt>
    <dgm:pt modelId="{9987FCF1-233D-475D-AF26-3D3490074482}">
      <dgm:prSet phldrT="[文字]" custT="1"/>
      <dgm:spPr/>
      <dgm:t>
        <a:bodyPr/>
        <a:lstStyle/>
        <a:p>
          <a:r>
            <a:rPr lang="zh-TW" altLang="en-US" sz="2400" dirty="0">
              <a:latin typeface="標楷體" panose="03000509000000000000" pitchFamily="65" charset="-120"/>
              <a:ea typeface="標楷體" panose="03000509000000000000" pitchFamily="65" charset="-120"/>
            </a:rPr>
            <a:t>傳統文字探勘與新技術區別</a:t>
          </a:r>
        </a:p>
      </dgm:t>
    </dgm:pt>
    <dgm:pt modelId="{A29A1CA5-E333-4029-B6C8-ADD55DA50D24}" type="parTrans" cxnId="{9E074746-759A-48D1-9EEF-CB5A274BC28D}">
      <dgm:prSet/>
      <dgm:spPr/>
      <dgm:t>
        <a:bodyPr/>
        <a:lstStyle/>
        <a:p>
          <a:endParaRPr lang="zh-TW" altLang="en-US"/>
        </a:p>
      </dgm:t>
    </dgm:pt>
    <dgm:pt modelId="{3AF89C70-7943-49A6-B324-619DB1935112}" type="sibTrans" cxnId="{9E074746-759A-48D1-9EEF-CB5A274BC28D}">
      <dgm:prSet/>
      <dgm:spPr/>
      <dgm:t>
        <a:bodyPr/>
        <a:lstStyle/>
        <a:p>
          <a:endParaRPr lang="zh-TW" altLang="en-US"/>
        </a:p>
      </dgm:t>
    </dgm:pt>
    <dgm:pt modelId="{63F59E9B-5C54-4DA5-A787-38F1D735963B}">
      <dgm:prSet phldrT="[文字]" custT="1"/>
      <dgm:spPr/>
      <dgm:t>
        <a:bodyPr/>
        <a:lstStyle/>
        <a:p>
          <a:r>
            <a:rPr lang="zh-TW" altLang="en-US" sz="2400" dirty="0">
              <a:latin typeface="標楷體" panose="03000509000000000000" pitchFamily="65" charset="-120"/>
              <a:ea typeface="標楷體" panose="03000509000000000000" pitchFamily="65" charset="-120"/>
            </a:rPr>
            <a:t>焦點小組</a:t>
          </a:r>
        </a:p>
      </dgm:t>
    </dgm:pt>
    <dgm:pt modelId="{D63819CA-CD17-477A-A50C-128BF60DA4B6}" type="parTrans" cxnId="{BE1D3D61-52A0-400A-AF91-326DEE34EAD2}">
      <dgm:prSet/>
      <dgm:spPr/>
      <dgm:t>
        <a:bodyPr/>
        <a:lstStyle/>
        <a:p>
          <a:endParaRPr lang="zh-TW" altLang="en-US"/>
        </a:p>
      </dgm:t>
    </dgm:pt>
    <dgm:pt modelId="{D0B0073B-319C-40F5-A691-6106568F9F26}" type="sibTrans" cxnId="{BE1D3D61-52A0-400A-AF91-326DEE34EAD2}">
      <dgm:prSet/>
      <dgm:spPr/>
      <dgm:t>
        <a:bodyPr/>
        <a:lstStyle/>
        <a:p>
          <a:endParaRPr lang="zh-TW" altLang="en-US"/>
        </a:p>
      </dgm:t>
    </dgm:pt>
    <dgm:pt modelId="{BC66AFFE-FBD9-4D30-8E2C-A9E36391B451}">
      <dgm:prSet phldrT="[文字]" custT="1"/>
      <dgm:spPr/>
      <dgm:t>
        <a:bodyPr/>
        <a:lstStyle/>
        <a:p>
          <a:r>
            <a:rPr lang="zh-TW" altLang="en-US" sz="2400" dirty="0">
              <a:latin typeface="標楷體" panose="03000509000000000000" pitchFamily="65" charset="-120"/>
              <a:ea typeface="標楷體" panose="03000509000000000000" pitchFamily="65" charset="-120"/>
            </a:rPr>
            <a:t>實證結果</a:t>
          </a:r>
        </a:p>
      </dgm:t>
    </dgm:pt>
    <dgm:pt modelId="{17013FFE-14AE-4F4C-A67C-9C2533D53DEE}" type="parTrans" cxnId="{98C172AA-D7FB-4590-BD4B-7947077DA979}">
      <dgm:prSet/>
      <dgm:spPr/>
      <dgm:t>
        <a:bodyPr/>
        <a:lstStyle/>
        <a:p>
          <a:endParaRPr lang="zh-TW" altLang="en-US"/>
        </a:p>
      </dgm:t>
    </dgm:pt>
    <dgm:pt modelId="{602E5343-31B6-4A3B-B368-83FC1905F572}" type="sibTrans" cxnId="{98C172AA-D7FB-4590-BD4B-7947077DA979}">
      <dgm:prSet/>
      <dgm:spPr/>
      <dgm:t>
        <a:bodyPr/>
        <a:lstStyle/>
        <a:p>
          <a:endParaRPr lang="zh-TW" altLang="en-US"/>
        </a:p>
      </dgm:t>
    </dgm:pt>
    <dgm:pt modelId="{28827904-29EE-428C-A532-CED06642AA07}">
      <dgm:prSet phldrT="[文字]" custT="1"/>
      <dgm:spPr/>
      <dgm:t>
        <a:bodyPr/>
        <a:lstStyle/>
        <a:p>
          <a:r>
            <a:rPr lang="zh-TW" altLang="en-US" sz="2400" dirty="0">
              <a:latin typeface="標楷體" panose="03000509000000000000" pitchFamily="65" charset="-120"/>
              <a:ea typeface="標楷體" panose="03000509000000000000" pitchFamily="65" charset="-120"/>
            </a:rPr>
            <a:t>結論與建議</a:t>
          </a:r>
          <a:endParaRPr lang="zh-TW" altLang="en-US" sz="1100" dirty="0">
            <a:latin typeface="標楷體" panose="03000509000000000000" pitchFamily="65" charset="-120"/>
            <a:ea typeface="標楷體" panose="03000509000000000000" pitchFamily="65" charset="-120"/>
          </a:endParaRPr>
        </a:p>
      </dgm:t>
    </dgm:pt>
    <dgm:pt modelId="{40903A37-2795-4A37-9274-8A1753443BD3}" type="parTrans" cxnId="{569428DD-83C2-4E1E-870E-A5F853BDA199}">
      <dgm:prSet/>
      <dgm:spPr/>
      <dgm:t>
        <a:bodyPr/>
        <a:lstStyle/>
        <a:p>
          <a:endParaRPr lang="zh-TW" altLang="en-US"/>
        </a:p>
      </dgm:t>
    </dgm:pt>
    <dgm:pt modelId="{42C7525D-3902-4C50-8A7B-3EE258DFD525}" type="sibTrans" cxnId="{569428DD-83C2-4E1E-870E-A5F853BDA199}">
      <dgm:prSet/>
      <dgm:spPr/>
      <dgm:t>
        <a:bodyPr/>
        <a:lstStyle/>
        <a:p>
          <a:endParaRPr lang="zh-TW" altLang="en-US"/>
        </a:p>
      </dgm:t>
    </dgm:pt>
    <dgm:pt modelId="{B9718671-B9C6-40A3-8D42-246FE9AE8217}">
      <dgm:prSet phldrT="[文字]" custT="1"/>
      <dgm:spPr/>
      <dgm:t>
        <a:bodyPr/>
        <a:lstStyle/>
        <a:p>
          <a:r>
            <a:rPr lang="zh-TW" altLang="en-US" sz="2400">
              <a:latin typeface="標楷體" panose="03000509000000000000" pitchFamily="65" charset="-120"/>
              <a:ea typeface="標楷體" panose="03000509000000000000" pitchFamily="65" charset="-120"/>
            </a:rPr>
            <a:t>文獻探討</a:t>
          </a:r>
        </a:p>
      </dgm:t>
    </dgm:pt>
    <dgm:pt modelId="{37F21002-BAA4-43CD-9E6E-1E9795D06F05}" type="parTrans" cxnId="{E711D9FC-7C65-42CA-A1F5-18AD66A64E3B}">
      <dgm:prSet/>
      <dgm:spPr/>
      <dgm:t>
        <a:bodyPr/>
        <a:lstStyle/>
        <a:p>
          <a:endParaRPr lang="zh-TW" altLang="en-US"/>
        </a:p>
      </dgm:t>
    </dgm:pt>
    <dgm:pt modelId="{596C8BDF-BA95-474D-B28D-7FD4850D0B07}" type="sibTrans" cxnId="{E711D9FC-7C65-42CA-A1F5-18AD66A64E3B}">
      <dgm:prSet/>
      <dgm:spPr/>
      <dgm:t>
        <a:bodyPr/>
        <a:lstStyle/>
        <a:p>
          <a:endParaRPr lang="zh-TW" altLang="en-US"/>
        </a:p>
      </dgm:t>
    </dgm:pt>
    <dgm:pt modelId="{F551F890-3646-489E-BDC6-963B8BC3C37B}">
      <dgm:prSet phldrT="[文字]" custT="1"/>
      <dgm:spPr/>
      <dgm:t>
        <a:bodyPr/>
        <a:lstStyle/>
        <a:p>
          <a:r>
            <a:rPr lang="zh-TW" altLang="en-US" sz="2400" dirty="0">
              <a:latin typeface="標楷體" panose="03000509000000000000" pitchFamily="65" charset="-120"/>
              <a:ea typeface="標楷體" panose="03000509000000000000" pitchFamily="65" charset="-120"/>
            </a:rPr>
            <a:t>台積電與台股加權指數</a:t>
          </a:r>
        </a:p>
      </dgm:t>
    </dgm:pt>
    <dgm:pt modelId="{76CA81A9-FE3E-492A-824A-36A7B2C4424D}" type="parTrans" cxnId="{8936B81B-2E18-44E5-A968-56E4CCEA7697}">
      <dgm:prSet/>
      <dgm:spPr/>
      <dgm:t>
        <a:bodyPr/>
        <a:lstStyle/>
        <a:p>
          <a:endParaRPr lang="zh-TW" altLang="en-US"/>
        </a:p>
      </dgm:t>
    </dgm:pt>
    <dgm:pt modelId="{445C7106-94AC-4B02-AC44-905DFDD70F41}" type="sibTrans" cxnId="{8936B81B-2E18-44E5-A968-56E4CCEA7697}">
      <dgm:prSet/>
      <dgm:spPr/>
      <dgm:t>
        <a:bodyPr/>
        <a:lstStyle/>
        <a:p>
          <a:endParaRPr lang="zh-TW" altLang="en-US"/>
        </a:p>
      </dgm:t>
    </dgm:pt>
    <dgm:pt modelId="{E2253F7A-7E8F-4996-AB87-58A40BE848D5}">
      <dgm:prSet phldrT="[文字]" custT="1"/>
      <dgm:spPr/>
      <dgm:t>
        <a:bodyPr/>
        <a:lstStyle/>
        <a:p>
          <a:r>
            <a:rPr lang="zh-TW" altLang="en-US" sz="2400" dirty="0">
              <a:latin typeface="標楷體" panose="03000509000000000000" pitchFamily="65" charset="-120"/>
              <a:ea typeface="標楷體" panose="03000509000000000000" pitchFamily="65" charset="-120"/>
            </a:rPr>
            <a:t>情緒分數與股市相關分析</a:t>
          </a:r>
        </a:p>
      </dgm:t>
    </dgm:pt>
    <dgm:pt modelId="{25B14873-853E-46CF-9285-20C3D46992F2}" type="parTrans" cxnId="{D38E2917-1673-4724-BCCA-5F90FE817091}">
      <dgm:prSet/>
      <dgm:spPr/>
      <dgm:t>
        <a:bodyPr/>
        <a:lstStyle/>
        <a:p>
          <a:endParaRPr lang="zh-TW" altLang="en-US"/>
        </a:p>
      </dgm:t>
    </dgm:pt>
    <dgm:pt modelId="{866A612E-CB06-47FA-AEAC-7AB8A21B213E}" type="sibTrans" cxnId="{D38E2917-1673-4724-BCCA-5F90FE817091}">
      <dgm:prSet/>
      <dgm:spPr/>
      <dgm:t>
        <a:bodyPr/>
        <a:lstStyle/>
        <a:p>
          <a:endParaRPr lang="zh-TW" altLang="en-US"/>
        </a:p>
      </dgm:t>
    </dgm:pt>
    <dgm:pt modelId="{7AB7E096-F735-4533-8306-07023EF30763}">
      <dgm:prSet phldrT="[文字]" custT="1"/>
      <dgm:spPr/>
      <dgm:t>
        <a:bodyPr/>
        <a:lstStyle/>
        <a:p>
          <a:r>
            <a:rPr lang="zh-TW" altLang="en-US" sz="2400" dirty="0">
              <a:latin typeface="標楷體" panose="03000509000000000000" pitchFamily="65" charset="-120"/>
              <a:ea typeface="標楷體" panose="03000509000000000000" pitchFamily="65" charset="-120"/>
            </a:rPr>
            <a:t>情緒分析模型建置</a:t>
          </a:r>
        </a:p>
      </dgm:t>
    </dgm:pt>
    <dgm:pt modelId="{3CAF62AF-63D5-46F3-A153-53B856AE3B54}" type="parTrans" cxnId="{54A30DDD-2DBF-4E9C-B243-15D58AC58897}">
      <dgm:prSet/>
      <dgm:spPr/>
      <dgm:t>
        <a:bodyPr/>
        <a:lstStyle/>
        <a:p>
          <a:endParaRPr lang="zh-TW" altLang="en-US"/>
        </a:p>
      </dgm:t>
    </dgm:pt>
    <dgm:pt modelId="{C5778E8E-D0E5-45F2-8616-0CFBB57DAF78}" type="sibTrans" cxnId="{54A30DDD-2DBF-4E9C-B243-15D58AC58897}">
      <dgm:prSet/>
      <dgm:spPr/>
      <dgm:t>
        <a:bodyPr/>
        <a:lstStyle/>
        <a:p>
          <a:endParaRPr lang="zh-TW" altLang="en-US"/>
        </a:p>
      </dgm:t>
    </dgm:pt>
    <dgm:pt modelId="{0ECB9837-2301-45C3-B8D6-6F5E6813DF91}">
      <dgm:prSet phldrT="[文字]" custT="1"/>
      <dgm:spPr/>
      <dgm:t>
        <a:bodyPr/>
        <a:lstStyle/>
        <a:p>
          <a:r>
            <a:rPr lang="zh-TW" altLang="en-US" sz="2400" dirty="0">
              <a:latin typeface="標楷體" panose="03000509000000000000" pitchFamily="65" charset="-120"/>
              <a:ea typeface="標楷體" panose="03000509000000000000" pitchFamily="65" charset="-120"/>
            </a:rPr>
            <a:t>研究方法</a:t>
          </a:r>
        </a:p>
      </dgm:t>
    </dgm:pt>
    <dgm:pt modelId="{62D60428-38BD-4E6B-AF83-076A9ACBBC3D}" type="parTrans" cxnId="{8D070D9B-4FF3-4533-AF2A-F0AFD87453BD}">
      <dgm:prSet/>
      <dgm:spPr/>
      <dgm:t>
        <a:bodyPr/>
        <a:lstStyle/>
        <a:p>
          <a:endParaRPr lang="zh-TW" altLang="en-US"/>
        </a:p>
      </dgm:t>
    </dgm:pt>
    <dgm:pt modelId="{B5910367-8430-4205-91FC-952BBA792245}" type="sibTrans" cxnId="{8D070D9B-4FF3-4533-AF2A-F0AFD87453BD}">
      <dgm:prSet/>
      <dgm:spPr/>
      <dgm:t>
        <a:bodyPr/>
        <a:lstStyle/>
        <a:p>
          <a:endParaRPr lang="zh-TW" altLang="en-US"/>
        </a:p>
      </dgm:t>
    </dgm:pt>
    <dgm:pt modelId="{18B3708C-7EBA-4D3A-804D-6FF64626002B}">
      <dgm:prSet phldrT="[文字]" custT="1"/>
      <dgm:spPr/>
      <dgm:t>
        <a:bodyPr/>
        <a:lstStyle/>
        <a:p>
          <a:r>
            <a:rPr lang="zh-TW" altLang="en-US" sz="2400" dirty="0">
              <a:latin typeface="標楷體" panose="03000509000000000000" pitchFamily="65" charset="-120"/>
              <a:ea typeface="標楷體" panose="03000509000000000000" pitchFamily="65" charset="-120"/>
            </a:rPr>
            <a:t>金融情緒字典權重與投資人行為分析</a:t>
          </a:r>
        </a:p>
      </dgm:t>
    </dgm:pt>
    <dgm:pt modelId="{68509B86-F595-4D6D-B8C9-92E59014132F}" type="parTrans" cxnId="{ECDA9942-A356-4EB1-85CD-D55D860B5DDC}">
      <dgm:prSet/>
      <dgm:spPr/>
      <dgm:t>
        <a:bodyPr/>
        <a:lstStyle/>
        <a:p>
          <a:endParaRPr lang="zh-TW" altLang="en-US"/>
        </a:p>
      </dgm:t>
    </dgm:pt>
    <dgm:pt modelId="{78651EAA-3190-4673-AE4B-57980222B134}" type="sibTrans" cxnId="{ECDA9942-A356-4EB1-85CD-D55D860B5DDC}">
      <dgm:prSet/>
      <dgm:spPr/>
      <dgm:t>
        <a:bodyPr/>
        <a:lstStyle/>
        <a:p>
          <a:endParaRPr lang="zh-TW" altLang="en-US"/>
        </a:p>
      </dgm:t>
    </dgm:pt>
    <dgm:pt modelId="{367D76F5-9C2F-47DF-9893-B5B08C6A1418}">
      <dgm:prSet phldrT="[文字]" custT="1"/>
      <dgm:spPr/>
      <dgm:t>
        <a:bodyPr/>
        <a:lstStyle/>
        <a:p>
          <a:r>
            <a:rPr lang="zh-TW" altLang="en-US" sz="2400">
              <a:latin typeface="標楷體" panose="03000509000000000000" pitchFamily="65" charset="-120"/>
              <a:ea typeface="標楷體" panose="03000509000000000000" pitchFamily="65" charset="-120"/>
            </a:rPr>
            <a:t>股市與社群情緒之交互影響情形</a:t>
          </a:r>
        </a:p>
      </dgm:t>
    </dgm:pt>
    <dgm:pt modelId="{9160E3DA-43A8-4CAE-9577-56653F97E14B}" type="parTrans" cxnId="{9DE7A5FA-2404-4A00-B8F6-210DFA90EC8B}">
      <dgm:prSet/>
      <dgm:spPr/>
      <dgm:t>
        <a:bodyPr/>
        <a:lstStyle/>
        <a:p>
          <a:endParaRPr lang="zh-TW" altLang="en-US"/>
        </a:p>
      </dgm:t>
    </dgm:pt>
    <dgm:pt modelId="{8C0169F5-DCEF-4F60-AD59-089EB5779E65}" type="sibTrans" cxnId="{9DE7A5FA-2404-4A00-B8F6-210DFA90EC8B}">
      <dgm:prSet/>
      <dgm:spPr/>
      <dgm:t>
        <a:bodyPr/>
        <a:lstStyle/>
        <a:p>
          <a:endParaRPr lang="zh-TW" altLang="en-US"/>
        </a:p>
      </dgm:t>
    </dgm:pt>
    <dgm:pt modelId="{F1A1C901-EC24-46A8-A7FD-9B57135556D7}">
      <dgm:prSet phldrT="[文字]" custT="1"/>
      <dgm:spPr/>
      <dgm:t>
        <a:bodyPr/>
        <a:lstStyle/>
        <a:p>
          <a:r>
            <a:rPr lang="zh-TW" altLang="en-US" sz="2400">
              <a:latin typeface="標楷體" panose="03000509000000000000" pitchFamily="65" charset="-120"/>
              <a:ea typeface="標楷體" panose="03000509000000000000" pitchFamily="65" charset="-120"/>
            </a:rPr>
            <a:t>模型預測股價準確度分析</a:t>
          </a:r>
        </a:p>
      </dgm:t>
    </dgm:pt>
    <dgm:pt modelId="{FA181361-053B-418B-8201-687F903C06E5}" type="parTrans" cxnId="{1718E076-DD85-4321-8A1E-1C04B96C10FC}">
      <dgm:prSet/>
      <dgm:spPr/>
      <dgm:t>
        <a:bodyPr/>
        <a:lstStyle/>
        <a:p>
          <a:endParaRPr lang="zh-TW" altLang="en-US"/>
        </a:p>
      </dgm:t>
    </dgm:pt>
    <dgm:pt modelId="{87B37E26-56E5-422F-9FCA-12B56EE3C67B}" type="sibTrans" cxnId="{1718E076-DD85-4321-8A1E-1C04B96C10F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DD8D788F-6E34-4A00-B22E-31DEF8DEEB6A}" type="pres">
      <dgm:prSet presAssocID="{28827904-29EE-428C-A532-CED06642AA07}" presName="boxAndChildren" presStyleCnt="0"/>
      <dgm:spPr/>
    </dgm:pt>
    <dgm:pt modelId="{D4BE9C74-224A-4B5D-A57C-98C49D0C5A5E}" type="pres">
      <dgm:prSet presAssocID="{28827904-29EE-428C-A532-CED06642AA07}" presName="parentTextBox" presStyleLbl="node1" presStyleIdx="0" presStyleCnt="5" custScaleY="42652"/>
      <dgm:spPr/>
    </dgm:pt>
    <dgm:pt modelId="{591FABFB-ADA3-4EB6-82D3-8689BC064E70}" type="pres">
      <dgm:prSet presAssocID="{602E5343-31B6-4A3B-B368-83FC1905F572}" presName="sp" presStyleCnt="0"/>
      <dgm:spPr/>
    </dgm:pt>
    <dgm:pt modelId="{86A1FFC9-5C58-4EA7-9A8B-84A4A4A7E74F}" type="pres">
      <dgm:prSet presAssocID="{BC66AFFE-FBD9-4D30-8E2C-A9E36391B451}" presName="arrowAndChildren" presStyleCnt="0"/>
      <dgm:spPr/>
    </dgm:pt>
    <dgm:pt modelId="{58AAE1A9-CA19-4AF4-BC77-9ABFFA448CCA}" type="pres">
      <dgm:prSet presAssocID="{BC66AFFE-FBD9-4D30-8E2C-A9E36391B451}" presName="parentTextArrow" presStyleLbl="node1" presStyleIdx="0" presStyleCnt="5"/>
      <dgm:spPr/>
    </dgm:pt>
    <dgm:pt modelId="{AB0783D4-C1AB-42A5-AAF8-B3A448501D7F}" type="pres">
      <dgm:prSet presAssocID="{BC66AFFE-FBD9-4D30-8E2C-A9E36391B451}" presName="arrow" presStyleLbl="node1" presStyleIdx="1" presStyleCnt="5" custScaleY="68321"/>
      <dgm:spPr/>
    </dgm:pt>
    <dgm:pt modelId="{77644C6E-0AB7-4A03-B484-C04832B56EAF}" type="pres">
      <dgm:prSet presAssocID="{BC66AFFE-FBD9-4D30-8E2C-A9E36391B451}" presName="descendantArrow" presStyleCnt="0"/>
      <dgm:spPr/>
    </dgm:pt>
    <dgm:pt modelId="{5E8125BE-6381-4BAB-AAE3-73143844E5D3}" type="pres">
      <dgm:prSet presAssocID="{367D76F5-9C2F-47DF-9893-B5B08C6A1418}" presName="childTextArrow" presStyleLbl="fgAccFollowNode1" presStyleIdx="0" presStyleCnt="9">
        <dgm:presLayoutVars>
          <dgm:bulletEnabled val="1"/>
        </dgm:presLayoutVars>
      </dgm:prSet>
      <dgm:spPr/>
    </dgm:pt>
    <dgm:pt modelId="{C72FE2CA-FC21-4E67-9BA1-A29C9E3EB24B}" type="pres">
      <dgm:prSet presAssocID="{F1A1C901-EC24-46A8-A7FD-9B57135556D7}" presName="childTextArrow" presStyleLbl="fgAccFollowNode1" presStyleIdx="1"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1" presStyleCnt="5"/>
      <dgm:spPr/>
    </dgm:pt>
    <dgm:pt modelId="{0F2BC9B1-37D8-4185-91F3-79B2AE3E7483}" type="pres">
      <dgm:prSet presAssocID="{0ECB9837-2301-45C3-B8D6-6F5E6813DF91}" presName="arrow" presStyleLbl="node1" presStyleIdx="2" presStyleCnt="5"/>
      <dgm:spPr/>
    </dgm:pt>
    <dgm:pt modelId="{2EDE9BF1-0A58-45DD-B07A-496933190243}" type="pres">
      <dgm:prSet presAssocID="{0ECB9837-2301-45C3-B8D6-6F5E6813DF91}" presName="descendantArrow" presStyleCnt="0"/>
      <dgm:spPr/>
    </dgm:pt>
    <dgm:pt modelId="{B6BC672A-63AE-4892-A876-8B708B21B325}" type="pres">
      <dgm:prSet presAssocID="{63F59E9B-5C54-4DA5-A787-38F1D735963B}" presName="childTextArrow" presStyleLbl="fgAccFollowNode1" presStyleIdx="2" presStyleCnt="9" custScaleX="51962">
        <dgm:presLayoutVars>
          <dgm:bulletEnabled val="1"/>
        </dgm:presLayoutVars>
      </dgm:prSet>
      <dgm:spPr/>
    </dgm:pt>
    <dgm:pt modelId="{77D01DC9-FE31-4123-A5B5-AAB5337E5958}" type="pres">
      <dgm:prSet presAssocID="{18B3708C-7EBA-4D3A-804D-6FF64626002B}" presName="childTextArrow" presStyleLbl="fgAccFollowNode1" presStyleIdx="3" presStyleCnt="9">
        <dgm:presLayoutVars>
          <dgm:bulletEnabled val="1"/>
        </dgm:presLayoutVars>
      </dgm:prSet>
      <dgm:spPr/>
    </dgm:pt>
    <dgm:pt modelId="{F17ACB45-C052-449F-ABF7-D89E41240A0F}" type="pres">
      <dgm:prSet presAssocID="{7AB7E096-F735-4533-8306-07023EF30763}" presName="childTextArrow" presStyleLbl="fgAccFollowNode1" presStyleIdx="4" presStyleCnt="9" custScaleX="102575">
        <dgm:presLayoutVars>
          <dgm:bulletEnabled val="1"/>
        </dgm:presLayoutVars>
      </dgm:prSet>
      <dgm:spPr/>
    </dgm:pt>
    <dgm:pt modelId="{9E49BB43-4362-4C8C-8C74-339D92D81A73}" type="pres">
      <dgm:prSet presAssocID="{E2253F7A-7E8F-4996-AB87-58A40BE848D5}" presName="childTextArrow" presStyleLbl="fgAccFollowNode1" presStyleIdx="5" presStyleCnt="9">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2" presStyleCnt="5"/>
      <dgm:spPr/>
    </dgm:pt>
    <dgm:pt modelId="{B839EF05-EAA1-46D8-A6AD-A6FB5C570A74}" type="pres">
      <dgm:prSet presAssocID="{B9718671-B9C6-40A3-8D42-246FE9AE8217}" presName="arrow" presStyleLbl="node1" presStyleIdx="3" presStyleCnt="5" custScaleY="67129"/>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77ADD4A5-9020-4DB2-8ECD-0A3E76006191}" type="pres">
      <dgm:prSet presAssocID="{21123376-B9FB-4470-AF1B-2749F6755955}" presName="childTextArrow" presStyleLbl="fgAccFollowNode1" presStyleIdx="7" presStyleCnt="9" custScaleX="52450">
        <dgm:presLayoutVars>
          <dgm:bulletEnabled val="1"/>
        </dgm:presLayoutVars>
      </dgm:prSet>
      <dgm:spPr/>
    </dgm:pt>
    <dgm:pt modelId="{EBA23D5D-D981-4B54-9CB4-04B6EB26C792}" type="pres">
      <dgm:prSet presAssocID="{9987FCF1-233D-475D-AF26-3D3490074482}"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4" presStyleCnt="5" custScaleY="39609"/>
      <dgm:spPr/>
    </dgm:pt>
  </dgm:ptLst>
  <dgm:cxnLst>
    <dgm:cxn modelId="{1B6D9202-FABA-48A4-B0D6-106A39DD0943}" type="presOf" srcId="{7AB7E096-F735-4533-8306-07023EF30763}" destId="{F17ACB45-C052-449F-ABF7-D89E41240A0F}" srcOrd="0" destOrd="0" presId="urn:microsoft.com/office/officeart/2005/8/layout/process4"/>
    <dgm:cxn modelId="{D38E2917-1673-4724-BCCA-5F90FE817091}" srcId="{0ECB9837-2301-45C3-B8D6-6F5E6813DF91}" destId="{E2253F7A-7E8F-4996-AB87-58A40BE848D5}" srcOrd="3" destOrd="0" parTransId="{25B14873-853E-46CF-9285-20C3D46992F2}" sibTransId="{866A612E-CB06-47FA-AEAC-7AB8A21B213E}"/>
    <dgm:cxn modelId="{8936B81B-2E18-44E5-A968-56E4CCEA7697}" srcId="{B9718671-B9C6-40A3-8D42-246FE9AE8217}" destId="{F551F890-3646-489E-BDC6-963B8BC3C37B}" srcOrd="0" destOrd="0" parTransId="{76CA81A9-FE3E-492A-824A-36A7B2C4424D}" sibTransId="{445C7106-94AC-4B02-AC44-905DFDD70F41}"/>
    <dgm:cxn modelId="{AA61581D-E306-4F8E-89D1-AF90299200C1}" type="presOf" srcId="{BC66AFFE-FBD9-4D30-8E2C-A9E36391B451}" destId="{58AAE1A9-CA19-4AF4-BC77-9ABFFA448CCA}" srcOrd="0" destOrd="0" presId="urn:microsoft.com/office/officeart/2005/8/layout/process4"/>
    <dgm:cxn modelId="{67E4402E-728A-4E0A-A8DF-7B01530306FD}" type="presOf" srcId="{BC66AFFE-FBD9-4D30-8E2C-A9E36391B451}" destId="{AB0783D4-C1AB-42A5-AAF8-B3A448501D7F}"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BE1D3D61-52A0-400A-AF91-326DEE34EAD2}" srcId="{0ECB9837-2301-45C3-B8D6-6F5E6813DF91}" destId="{63F59E9B-5C54-4DA5-A787-38F1D735963B}" srcOrd="0" destOrd="0" parTransId="{D63819CA-CD17-477A-A50C-128BF60DA4B6}" sibTransId="{D0B0073B-319C-40F5-A691-6106568F9F26}"/>
    <dgm:cxn modelId="{ECDA9942-A356-4EB1-85CD-D55D860B5DDC}" srcId="{0ECB9837-2301-45C3-B8D6-6F5E6813DF91}" destId="{18B3708C-7EBA-4D3A-804D-6FF64626002B}" srcOrd="1" destOrd="0" parTransId="{68509B86-F595-4D6D-B8C9-92E59014132F}" sibTransId="{78651EAA-3190-4673-AE4B-57980222B134}"/>
    <dgm:cxn modelId="{9E074746-759A-48D1-9EEF-CB5A274BC28D}" srcId="{B9718671-B9C6-40A3-8D42-246FE9AE8217}" destId="{9987FCF1-233D-475D-AF26-3D3490074482}" srcOrd="2" destOrd="0" parTransId="{A29A1CA5-E333-4029-B6C8-ADD55DA50D24}" sibTransId="{3AF89C70-7943-49A6-B324-619DB1935112}"/>
    <dgm:cxn modelId="{C667E96A-79F7-475F-82A3-189D21FF6B72}" type="presOf" srcId="{28827904-29EE-428C-A532-CED06642AA07}" destId="{D4BE9C74-224A-4B5D-A57C-98C49D0C5A5E}" srcOrd="0" destOrd="0" presId="urn:microsoft.com/office/officeart/2005/8/layout/process4"/>
    <dgm:cxn modelId="{1022C64C-BBAA-493D-ABEF-3DF80311F6D7}" type="presOf" srcId="{367D76F5-9C2F-47DF-9893-B5B08C6A1418}" destId="{5E8125BE-6381-4BAB-AAE3-73143844E5D3}"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1" destOrd="0" parTransId="{C69B7DC8-684E-487D-80F2-60A084EFDB29}" sibTransId="{C213BA7B-C8DA-49B6-B184-4C7D93C32CDC}"/>
    <dgm:cxn modelId="{1718E076-DD85-4321-8A1E-1C04B96C10FC}" srcId="{BC66AFFE-FBD9-4D30-8E2C-A9E36391B451}" destId="{F1A1C901-EC24-46A8-A7FD-9B57135556D7}" srcOrd="1" destOrd="0" parTransId="{FA181361-053B-418B-8201-687F903C06E5}" sibTransId="{87B37E26-56E5-422F-9FCA-12B56EE3C67B}"/>
    <dgm:cxn modelId="{0A3B2E78-0F7F-4DDD-AA60-90CAC273461E}" type="presOf" srcId="{18B3708C-7EBA-4D3A-804D-6FF64626002B}" destId="{77D01DC9-FE31-4123-A5B5-AAB5337E5958}" srcOrd="0" destOrd="0" presId="urn:microsoft.com/office/officeart/2005/8/layout/process4"/>
    <dgm:cxn modelId="{825CA559-AA23-4BBE-B01E-D64F2159C0CA}" type="presOf" srcId="{63F59E9B-5C54-4DA5-A787-38F1D735963B}" destId="{B6BC672A-63AE-4892-A876-8B708B21B325}" srcOrd="0" destOrd="0" presId="urn:microsoft.com/office/officeart/2005/8/layout/process4"/>
    <dgm:cxn modelId="{E552195A-B6E2-4B0C-B858-AE6A877B5C1B}" type="presOf" srcId="{0ECB9837-2301-45C3-B8D6-6F5E6813DF91}" destId="{0F2BC9B1-37D8-4185-91F3-79B2AE3E7483}" srcOrd="1" destOrd="0" presId="urn:microsoft.com/office/officeart/2005/8/layout/process4"/>
    <dgm:cxn modelId="{B3DF488A-1501-4B9B-BC62-2474247FEBB4}" type="presOf" srcId="{F1A1C901-EC24-46A8-A7FD-9B57135556D7}" destId="{C72FE2CA-FC21-4E67-9BA1-A29C9E3EB24B}" srcOrd="0" destOrd="0" presId="urn:microsoft.com/office/officeart/2005/8/layout/process4"/>
    <dgm:cxn modelId="{7F566B8C-C6EA-4E4A-8C06-F1418CFFDD31}" type="presOf" srcId="{E2253F7A-7E8F-4996-AB87-58A40BE848D5}" destId="{9E49BB43-4362-4C8C-8C74-339D92D81A73}"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8D070D9B-4FF3-4533-AF2A-F0AFD87453BD}" srcId="{EB5EACAC-286A-46B5-9ECA-D5170725E89C}" destId="{0ECB9837-2301-45C3-B8D6-6F5E6813DF91}" srcOrd="2" destOrd="0" parTransId="{62D60428-38BD-4E6B-AF83-076A9ACBBC3D}" sibTransId="{B5910367-8430-4205-91FC-952BBA792245}"/>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E72541D7-2EB1-49C5-96F3-F1472282AF60}" type="presOf" srcId="{9987FCF1-233D-475D-AF26-3D3490074482}" destId="{EBA23D5D-D981-4B54-9CB4-04B6EB26C792}" srcOrd="0" destOrd="0" presId="urn:microsoft.com/office/officeart/2005/8/layout/process4"/>
    <dgm:cxn modelId="{C9FDF6D7-3931-4CDA-9716-64B6FB8F6B6B}" type="presOf" srcId="{EB5EACAC-286A-46B5-9ECA-D5170725E89C}" destId="{1C3C8C32-6FFE-47B6-B7CE-E23B87062064}" srcOrd="0" destOrd="0" presId="urn:microsoft.com/office/officeart/2005/8/layout/process4"/>
    <dgm:cxn modelId="{54A30DDD-2DBF-4E9C-B243-15D58AC58897}" srcId="{0ECB9837-2301-45C3-B8D6-6F5E6813DF91}" destId="{7AB7E096-F735-4533-8306-07023EF30763}" srcOrd="2" destOrd="0" parTransId="{3CAF62AF-63D5-46F3-A153-53B856AE3B54}" sibTransId="{C5778E8E-D0E5-45F2-8616-0CFBB57DAF78}"/>
    <dgm:cxn modelId="{569428DD-83C2-4E1E-870E-A5F853BDA199}" srcId="{EB5EACAC-286A-46B5-9ECA-D5170725E89C}" destId="{28827904-29EE-428C-A532-CED06642AA07}" srcOrd="4" destOrd="0" parTransId="{40903A37-2795-4A37-9274-8A1753443BD3}" sibTransId="{42C7525D-3902-4C50-8A7B-3EE258DFD525}"/>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36EE4815-8F62-4FCB-94BF-4E8D85DB37CD}" type="presParOf" srcId="{1C3C8C32-6FFE-47B6-B7CE-E23B87062064}" destId="{DD8D788F-6E34-4A00-B22E-31DEF8DEEB6A}" srcOrd="0" destOrd="0" presId="urn:microsoft.com/office/officeart/2005/8/layout/process4"/>
    <dgm:cxn modelId="{B889551B-1868-4A9A-A363-147616DFC4CE}" type="presParOf" srcId="{DD8D788F-6E34-4A00-B22E-31DEF8DEEB6A}" destId="{D4BE9C74-224A-4B5D-A57C-98C49D0C5A5E}" srcOrd="0" destOrd="0" presId="urn:microsoft.com/office/officeart/2005/8/layout/process4"/>
    <dgm:cxn modelId="{29D40866-D49E-4FC2-B5EE-1775143AC85E}" type="presParOf" srcId="{1C3C8C32-6FFE-47B6-B7CE-E23B87062064}" destId="{591FABFB-ADA3-4EB6-82D3-8689BC064E70}" srcOrd="1" destOrd="0" presId="urn:microsoft.com/office/officeart/2005/8/layout/process4"/>
    <dgm:cxn modelId="{20F11E6D-94F5-4B6F-9E8D-BC6BFB043D9E}" type="presParOf" srcId="{1C3C8C32-6FFE-47B6-B7CE-E23B87062064}" destId="{86A1FFC9-5C58-4EA7-9A8B-84A4A4A7E74F}" srcOrd="2" destOrd="0" presId="urn:microsoft.com/office/officeart/2005/8/layout/process4"/>
    <dgm:cxn modelId="{BA4F1ECC-C40D-43C4-BEF5-722C61F346A5}" type="presParOf" srcId="{86A1FFC9-5C58-4EA7-9A8B-84A4A4A7E74F}" destId="{58AAE1A9-CA19-4AF4-BC77-9ABFFA448CCA}" srcOrd="0" destOrd="0" presId="urn:microsoft.com/office/officeart/2005/8/layout/process4"/>
    <dgm:cxn modelId="{20DB6810-029B-4D02-BF51-7FE6A8833DC8}" type="presParOf" srcId="{86A1FFC9-5C58-4EA7-9A8B-84A4A4A7E74F}" destId="{AB0783D4-C1AB-42A5-AAF8-B3A448501D7F}" srcOrd="1" destOrd="0" presId="urn:microsoft.com/office/officeart/2005/8/layout/process4"/>
    <dgm:cxn modelId="{B83F90FE-264D-48F5-848B-5DF45CD18BB8}" type="presParOf" srcId="{86A1FFC9-5C58-4EA7-9A8B-84A4A4A7E74F}" destId="{77644C6E-0AB7-4A03-B484-C04832B56EAF}" srcOrd="2" destOrd="0" presId="urn:microsoft.com/office/officeart/2005/8/layout/process4"/>
    <dgm:cxn modelId="{AD9DA555-AD9A-4139-BB08-AF8F7C65184D}" type="presParOf" srcId="{77644C6E-0AB7-4A03-B484-C04832B56EAF}" destId="{5E8125BE-6381-4BAB-AAE3-73143844E5D3}" srcOrd="0" destOrd="0" presId="urn:microsoft.com/office/officeart/2005/8/layout/process4"/>
    <dgm:cxn modelId="{2B171ECA-BCF4-4D1C-9F74-C7359862CBAE}" type="presParOf" srcId="{77644C6E-0AB7-4A03-B484-C04832B56EAF}" destId="{C72FE2CA-FC21-4E67-9BA1-A29C9E3EB24B}" srcOrd="1" destOrd="0" presId="urn:microsoft.com/office/officeart/2005/8/layout/process4"/>
    <dgm:cxn modelId="{DEDDC5EF-AF85-4DBA-B788-A507F37CC073}" type="presParOf" srcId="{1C3C8C32-6FFE-47B6-B7CE-E23B87062064}" destId="{757E4681-9647-4FE0-91D5-55D166D22F06}" srcOrd="3" destOrd="0" presId="urn:microsoft.com/office/officeart/2005/8/layout/process4"/>
    <dgm:cxn modelId="{5A88F0F1-2844-4511-96B9-0F1F1F5AFC81}" type="presParOf" srcId="{1C3C8C32-6FFE-47B6-B7CE-E23B87062064}" destId="{B4175547-DA87-4CE7-9E6B-18E7AB043214}" srcOrd="4"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7BB10690-4708-46D4-8A13-C32E9100A096}" type="presParOf" srcId="{B4175547-DA87-4CE7-9E6B-18E7AB043214}" destId="{0F2BC9B1-37D8-4185-91F3-79B2AE3E7483}" srcOrd="1" destOrd="0" presId="urn:microsoft.com/office/officeart/2005/8/layout/process4"/>
    <dgm:cxn modelId="{E4F016DB-39E9-4425-A87B-5B4DF306A53B}" type="presParOf" srcId="{B4175547-DA87-4CE7-9E6B-18E7AB043214}" destId="{2EDE9BF1-0A58-45DD-B07A-496933190243}" srcOrd="2" destOrd="0" presId="urn:microsoft.com/office/officeart/2005/8/layout/process4"/>
    <dgm:cxn modelId="{AB9E96A0-3777-44F6-A2AC-2BFF88AF0ACA}" type="presParOf" srcId="{2EDE9BF1-0A58-45DD-B07A-496933190243}" destId="{B6BC672A-63AE-4892-A876-8B708B21B325}" srcOrd="0" destOrd="0" presId="urn:microsoft.com/office/officeart/2005/8/layout/process4"/>
    <dgm:cxn modelId="{96664920-4CBE-490B-A573-971E12C89655}" type="presParOf" srcId="{2EDE9BF1-0A58-45DD-B07A-496933190243}" destId="{77D01DC9-FE31-4123-A5B5-AAB5337E5958}" srcOrd="1" destOrd="0" presId="urn:microsoft.com/office/officeart/2005/8/layout/process4"/>
    <dgm:cxn modelId="{BF06A837-58EC-459E-994B-896035ACEA62}" type="presParOf" srcId="{2EDE9BF1-0A58-45DD-B07A-496933190243}" destId="{F17ACB45-C052-449F-ABF7-D89E41240A0F}" srcOrd="2" destOrd="0" presId="urn:microsoft.com/office/officeart/2005/8/layout/process4"/>
    <dgm:cxn modelId="{99447008-F802-4904-957D-EB348B1BE148}" type="presParOf" srcId="{2EDE9BF1-0A58-45DD-B07A-496933190243}" destId="{9E49BB43-4362-4C8C-8C74-339D92D81A73}" srcOrd="3" destOrd="0" presId="urn:microsoft.com/office/officeart/2005/8/layout/process4"/>
    <dgm:cxn modelId="{8FE2C192-2B81-40F0-9913-0A00F2B31BFC}" type="presParOf" srcId="{1C3C8C32-6FFE-47B6-B7CE-E23B87062064}" destId="{0DA42DE7-46E1-46BA-B8AE-41E96EEBB15B}" srcOrd="5" destOrd="0" presId="urn:microsoft.com/office/officeart/2005/8/layout/process4"/>
    <dgm:cxn modelId="{4BF74785-3150-496E-8A97-01C31A285A59}" type="presParOf" srcId="{1C3C8C32-6FFE-47B6-B7CE-E23B87062064}" destId="{F794D3F7-952C-472C-A8C4-77E4124FFE37}" srcOrd="6"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805D1B00-15CA-4DF4-BF5C-2D97437C6867}" type="presParOf" srcId="{465EF5E5-BA49-44B8-8A34-1530E31F1C59}" destId="{77ADD4A5-9020-4DB2-8ECD-0A3E76006191}" srcOrd="1" destOrd="0" presId="urn:microsoft.com/office/officeart/2005/8/layout/process4"/>
    <dgm:cxn modelId="{8398A58D-F1DF-40A7-ACF2-C481E50D7AFF}" type="presParOf" srcId="{465EF5E5-BA49-44B8-8A34-1530E31F1C59}" destId="{EBA23D5D-D981-4B54-9CB4-04B6EB26C792}" srcOrd="2" destOrd="0" presId="urn:microsoft.com/office/officeart/2005/8/layout/process4"/>
    <dgm:cxn modelId="{01CA3DC5-7029-49F1-A831-E25AC1AFB79C}" type="presParOf" srcId="{1C3C8C32-6FFE-47B6-B7CE-E23B87062064}" destId="{F73DC2F3-ED64-4CDB-9EFF-C03340B86307}" srcOrd="7" destOrd="0" presId="urn:microsoft.com/office/officeart/2005/8/layout/process4"/>
    <dgm:cxn modelId="{40B92107-95D8-46BB-B659-4D5C7CB190B8}" type="presParOf" srcId="{1C3C8C32-6FFE-47B6-B7CE-E23B87062064}" destId="{58B3A372-B040-4D6B-B668-72D9910EB6DC}" srcOrd="8"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dirty="0">
              <a:solidFill>
                <a:schemeClr val="bg1"/>
              </a:solidFill>
              <a:latin typeface="Noto Sans Medium" panose="02020500000000000000" charset="0"/>
              <a:cs typeface="Noto Sans Medium" panose="02020500000000000000" charset="0"/>
            </a:rPr>
            <a:t>社群平台之情感分析</a:t>
          </a:r>
          <a:endParaRPr lang="zh-TW" altLang="en-US" sz="2600" dirty="0">
            <a:solidFill>
              <a:schemeClr val="bg1"/>
            </a:solidFill>
            <a:latin typeface="Noto Sans Medium" panose="02020500000000000000" charset="0"/>
            <a:cs typeface="Noto Sans Medium" panose="02020500000000000000" charset="0"/>
          </a:endParaRP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6620BC45-D5D3-464F-BD7D-DBD4399F0C26}">
      <dgm:prSet phldrT="[文字]" custT="1"/>
      <dgm:spPr/>
      <dgm:t>
        <a:bodyPr/>
        <a:lstStyle/>
        <a:p>
          <a:r>
            <a:rPr lang="en-US" sz="26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dirty="0">
              <a:solidFill>
                <a:schemeClr val="bg1"/>
              </a:solidFill>
              <a:latin typeface="Noto Sans Medium" panose="02020500000000000000" charset="0"/>
              <a:cs typeface="Noto Sans Medium" panose="02020500000000000000" charset="0"/>
            </a:rPr>
            <a:t>文字探勘與生成式</a:t>
          </a:r>
          <a:r>
            <a:rPr lang="en-US" sz="26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dirty="0">
              <a:solidFill>
                <a:schemeClr val="bg1"/>
              </a:solidFill>
              <a:latin typeface="Noto Sans Medium" panose="02020500000000000000" charset="0"/>
              <a:cs typeface="Noto Sans Medium" panose="02020500000000000000" charset="0"/>
            </a:rPr>
            <a:t>的應用</a:t>
          </a:r>
          <a:endParaRPr lang="zh-TW" altLang="en-US" sz="2600" dirty="0">
            <a:solidFill>
              <a:schemeClr val="bg1"/>
            </a:solidFill>
            <a:latin typeface="Noto Sans Medium" panose="02020500000000000000" charset="0"/>
            <a:cs typeface="Noto Sans Medium" panose="02020500000000000000" charset="0"/>
          </a:endParaRPr>
        </a:p>
      </dgm:t>
    </dgm:pt>
    <dgm:pt modelId="{BC8EA045-9541-4088-9B1C-7F53B682753A}" type="parTrans" cxnId="{332B0A6F-5D56-4D16-83B4-180E47B66019}">
      <dgm:prSet/>
      <dgm:spPr/>
      <dgm:t>
        <a:bodyPr/>
        <a:lstStyle/>
        <a:p>
          <a:endParaRPr lang="zh-TW" altLang="en-US"/>
        </a:p>
      </dgm:t>
    </dgm:pt>
    <dgm:pt modelId="{3407A651-EDC7-4567-8C5A-E5525BAB4A31}" type="sibTrans" cxnId="{332B0A6F-5D56-4D16-83B4-180E47B66019}">
      <dgm:prSet/>
      <dgm:spPr/>
      <dgm:t>
        <a:bodyPr/>
        <a:lstStyle/>
        <a:p>
          <a:endParaRPr lang="zh-TW" altLang="en-US"/>
        </a:p>
      </dgm:t>
    </dgm:pt>
    <dgm:pt modelId="{D5AB1A16-04BA-4158-A798-11B5B567A745}">
      <dgm:prSet phldrT="[文字]" custT="1"/>
      <dgm:spPr/>
      <dgm:t>
        <a:bodyPr/>
        <a:lstStyle/>
        <a:p>
          <a:r>
            <a:rPr lang="zh-TW" altLang="en-US" sz="2600" dirty="0">
              <a:solidFill>
                <a:schemeClr val="tx1"/>
              </a:solidFill>
              <a:latin typeface="Noto Sans Medium" panose="02020500000000000000" charset="0"/>
              <a:cs typeface="Noto Sans Medium" panose="02020500000000000000" charset="0"/>
            </a:rPr>
            <a:t>傳統文字探勘在情緒分析應用</a:t>
          </a:r>
        </a:p>
      </dgm:t>
    </dgm:pt>
    <dgm:pt modelId="{5F81A8CC-A543-44F5-9643-DBE9293D2321}" type="parTrans" cxnId="{ECC184D3-5724-4F73-A942-EA7C70E013ED}">
      <dgm:prSet/>
      <dgm:spPr/>
      <dgm:t>
        <a:bodyPr/>
        <a:lstStyle/>
        <a:p>
          <a:endParaRPr lang="zh-TW" altLang="en-US"/>
        </a:p>
      </dgm:t>
    </dgm:pt>
    <dgm:pt modelId="{D68AD586-D1ED-4114-B4C0-17FD4BC7442B}" type="sibTrans" cxnId="{ECC184D3-5724-4F73-A942-EA7C70E013ED}">
      <dgm:prSet/>
      <dgm:spPr/>
      <dgm:t>
        <a:bodyPr/>
        <a:lstStyle/>
        <a:p>
          <a:endParaRPr lang="zh-TW" altLang="en-US"/>
        </a:p>
      </dgm:t>
    </dgm:pt>
    <dgm:pt modelId="{6C8842D2-51ED-4ABE-8E6B-F0F2D107C21A}">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新興技術的應用</a:t>
          </a:r>
        </a:p>
      </dgm:t>
    </dgm:pt>
    <dgm:pt modelId="{00EDB162-EBC2-4DD1-9D6D-60156A81EDCF}" type="parTrans" cxnId="{E7271EE3-A34D-48FB-941C-277D254D6F26}">
      <dgm:prSet/>
      <dgm:spPr/>
      <dgm:t>
        <a:bodyPr/>
        <a:lstStyle/>
        <a:p>
          <a:endParaRPr lang="zh-TW" altLang="en-US"/>
        </a:p>
      </dgm:t>
    </dgm:pt>
    <dgm:pt modelId="{23803601-B78C-4850-A64D-A8B53D19EBDB}" type="sibTrans" cxnId="{E7271EE3-A34D-48FB-941C-277D254D6F26}">
      <dgm:prSet/>
      <dgm:spPr/>
      <dgm:t>
        <a:bodyPr/>
        <a:lstStyle/>
        <a:p>
          <a:endParaRPr lang="zh-TW" altLang="en-US"/>
        </a:p>
      </dgm:t>
    </dgm:pt>
    <dgm:pt modelId="{5DEBCE4F-AAAD-44EB-B408-360507F16539}">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A7A2CB2C-4D0A-471B-9E4A-0BCB5A22748D}">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新聞情緒</a:t>
          </a:r>
        </a:p>
      </dgm:t>
    </dgm:pt>
    <dgm:pt modelId="{5C708348-A3E1-4D9E-A5BB-8CA4440324F1}" type="parTrans" cxnId="{2DA206A2-D3EC-47CD-816B-81E11E719CD7}">
      <dgm:prSet/>
      <dgm:spPr/>
      <dgm:t>
        <a:bodyPr/>
        <a:lstStyle/>
        <a:p>
          <a:endParaRPr lang="zh-TW" altLang="en-US"/>
        </a:p>
      </dgm:t>
    </dgm:pt>
    <dgm:pt modelId="{0DB00C90-0861-4B7A-B176-61B4D283A584}" type="sibTrans" cxnId="{2DA206A2-D3EC-47CD-816B-81E11E719CD7}">
      <dgm:prSet/>
      <dgm:spPr/>
      <dgm:t>
        <a:bodyPr/>
        <a:lstStyle/>
        <a:p>
          <a:endParaRPr lang="zh-TW" altLang="en-US"/>
        </a:p>
      </dgm:t>
    </dgm:pt>
    <dgm:pt modelId="{43259A58-07A8-47F0-8CFC-6061CEB61BA4}">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情緒分析</a:t>
          </a:r>
          <a:endParaRPr lang="zh-TW" altLang="en-US" sz="2600" dirty="0">
            <a:solidFill>
              <a:srgbClr val="FF0000"/>
            </a:solidFill>
            <a:latin typeface="Noto Sans Medium" panose="02020500000000000000" charset="0"/>
            <a:cs typeface="Noto Sans Medium" panose="02020500000000000000" charset="0"/>
          </a:endParaRPr>
        </a:p>
      </dgm:t>
    </dgm:pt>
    <dgm:pt modelId="{F195B5FE-EC98-4BF5-BE09-7AAE5E983D3F}" type="parTrans" cxnId="{F9634BFE-0944-494E-888B-F4D391B1A03B}">
      <dgm:prSet/>
      <dgm:spPr/>
      <dgm:t>
        <a:bodyPr/>
        <a:lstStyle/>
        <a:p>
          <a:endParaRPr lang="zh-TW" altLang="en-US"/>
        </a:p>
      </dgm:t>
    </dgm:pt>
    <dgm:pt modelId="{52155AE5-C32D-4A6D-BE31-849111514B23}" type="sibTrans" cxnId="{F9634BFE-0944-494E-888B-F4D391B1A03B}">
      <dgm:prSet/>
      <dgm:spPr/>
      <dgm:t>
        <a:bodyPr/>
        <a:lstStyle/>
        <a:p>
          <a:endParaRPr lang="zh-TW" altLang="en-US"/>
        </a:p>
      </dgm:t>
    </dgm:pt>
    <dgm:pt modelId="{42597458-B414-473A-9206-7D937DC9CC8D}">
      <dgm:prSet phldrT="[文字]" custT="1"/>
      <dgm:spPr/>
      <dgm:t>
        <a:bodyPr/>
        <a:lstStyle/>
        <a:p>
          <a:pPr>
            <a:lnSpc>
              <a:spcPct val="150000"/>
            </a:lnSpc>
          </a:pPr>
          <a:r>
            <a:rPr lang="zh-TW" altLang="en-US" sz="2600" dirty="0">
              <a:solidFill>
                <a:schemeClr val="tx1"/>
              </a:solidFill>
              <a:latin typeface="Noto Sans Medium" panose="02020500000000000000" charset="0"/>
              <a:cs typeface="Noto Sans Medium" panose="02020500000000000000" charset="0"/>
            </a:rPr>
            <a:t>社群情緒</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5081E4D7-2EF3-4B0D-8D70-CF710B5B0DC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生成式</a:t>
          </a:r>
          <a:r>
            <a:rPr lang="en-US" altLang="zh-TW" sz="27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dirty="0">
            <a:solidFill>
              <a:schemeClr val="tx1"/>
            </a:solidFill>
            <a:latin typeface="Noto Sans Medium" panose="02020500000000000000" charset="0"/>
            <a:cs typeface="Noto Sans Medium" panose="02020500000000000000" charset="0"/>
          </a:endParaRPr>
        </a:p>
      </dgm:t>
    </dgm:pt>
    <dgm:pt modelId="{0BDA8777-9310-4769-807E-BA0669DF56F1}" type="parTrans" cxnId="{FFEE2CBF-4912-4650-B374-490B23D800B6}">
      <dgm:prSet/>
      <dgm:spPr/>
      <dgm:t>
        <a:bodyPr/>
        <a:lstStyle/>
        <a:p>
          <a:endParaRPr lang="zh-TW" altLang="en-US"/>
        </a:p>
      </dgm:t>
    </dgm:pt>
    <dgm:pt modelId="{95077087-5820-40E3-84B2-72D78C7C4675}" type="sibTrans" cxnId="{FFEE2CBF-4912-4650-B374-490B23D800B6}">
      <dgm:prSet/>
      <dgm:spPr/>
      <dgm:t>
        <a:bodyPr/>
        <a:lstStyle/>
        <a:p>
          <a:endParaRPr lang="zh-TW" altLang="en-US"/>
        </a:p>
      </dgm:t>
    </dgm:pt>
    <dgm:pt modelId="{2170AC02-F62B-4A36-BFEF-294294397152}">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大型語言模型</a:t>
          </a:r>
        </a:p>
      </dgm:t>
    </dgm:pt>
    <dgm:pt modelId="{531B9425-3566-4F3D-8DE7-F0C0F4AE5D29}" type="parTrans" cxnId="{C1E5313B-2792-4E08-97D8-1B23D1B11560}">
      <dgm:prSet/>
      <dgm:spPr/>
      <dgm:t>
        <a:bodyPr/>
        <a:lstStyle/>
        <a:p>
          <a:endParaRPr lang="zh-TW" altLang="en-US"/>
        </a:p>
      </dgm:t>
    </dgm:pt>
    <dgm:pt modelId="{AD373786-9446-47AB-8CC5-D3E273A48A84}" type="sibTrans" cxnId="{C1E5313B-2792-4E08-97D8-1B23D1B11560}">
      <dgm:prSet/>
      <dgm:spPr/>
      <dgm:t>
        <a:bodyPr/>
        <a:lstStyle/>
        <a:p>
          <a:endParaRPr lang="zh-TW" altLang="en-US"/>
        </a:p>
      </dgm:t>
    </dgm:pt>
    <dgm:pt modelId="{4747C6A6-D778-4677-82BE-6246B10B2274}">
      <dgm:prSet phldrT="[文字]"/>
      <dgm:spPr/>
      <dgm:t>
        <a:bodyPr/>
        <a:lstStyle/>
        <a:p>
          <a:r>
            <a:rPr lang="zh-TW" altLang="en-US" sz="2700" dirty="0">
              <a:solidFill>
                <a:schemeClr val="tx1"/>
              </a:solidFill>
              <a:latin typeface="Noto Sans Medium" panose="02020500000000000000" charset="0"/>
              <a:cs typeface="Noto Sans Medium" panose="02020500000000000000" charset="0"/>
            </a:rPr>
            <a:t>新舊技術應用差異與限制、機會</a:t>
          </a:r>
        </a:p>
      </dgm:t>
    </dgm:pt>
    <dgm:pt modelId="{AE5F1F71-F478-41EA-B2C5-976BBBD32632}" type="parTrans" cxnId="{F711D2A1-E335-413E-A0E5-45EFF8940C8E}">
      <dgm:prSet/>
      <dgm:spPr/>
      <dgm:t>
        <a:bodyPr/>
        <a:lstStyle/>
        <a:p>
          <a:endParaRPr lang="zh-TW" altLang="en-US"/>
        </a:p>
      </dgm:t>
    </dgm:pt>
    <dgm:pt modelId="{A6340E02-604A-4B74-9D25-BF72AA127FB9}" type="sibTrans" cxnId="{F711D2A1-E335-413E-A0E5-45EFF8940C8E}">
      <dgm:prSet/>
      <dgm:spPr/>
      <dgm:t>
        <a:bodyPr/>
        <a:lstStyle/>
        <a:p>
          <a:endParaRPr lang="zh-TW" altLang="en-US"/>
        </a:p>
      </dgm:t>
    </dgm:pt>
    <dgm:pt modelId="{FCBEF4FA-9EE0-4BCF-864C-77B52962B5F8}" type="pres">
      <dgm:prSet presAssocID="{42C1F2F0-6F0A-4CE1-A699-15440257226C}" presName="Name0" presStyleCnt="0">
        <dgm:presLayoutVars>
          <dgm:dir/>
          <dgm:animLvl val="lvl"/>
          <dgm:resizeHandles val="exact"/>
        </dgm:presLayoutVars>
      </dgm:prSet>
      <dgm:spPr/>
    </dgm:pt>
    <dgm:pt modelId="{9FFCA9A5-0AF1-41C1-8CB6-442B8095C101}" type="pres">
      <dgm:prSet presAssocID="{B80B5BA9-B34D-443B-9914-3A9E26689D59}" presName="composite" presStyleCnt="0"/>
      <dgm:spPr/>
    </dgm:pt>
    <dgm:pt modelId="{47935298-38A5-4D67-96D4-E28FB0ED0D8B}" type="pres">
      <dgm:prSet presAssocID="{B80B5BA9-B34D-443B-9914-3A9E26689D59}" presName="parTx" presStyleLbl="alignNode1" presStyleIdx="0" presStyleCnt="3">
        <dgm:presLayoutVars>
          <dgm:chMax val="0"/>
          <dgm:chPref val="0"/>
          <dgm:bulletEnabled val="1"/>
        </dgm:presLayoutVars>
      </dgm:prSet>
      <dgm:spPr/>
    </dgm:pt>
    <dgm:pt modelId="{A2129198-A62A-4132-BB8B-107C2969DEEC}" type="pres">
      <dgm:prSet presAssocID="{B80B5BA9-B34D-443B-9914-3A9E26689D59}" presName="desTx" presStyleLbl="alignAccFollowNode1" presStyleIdx="0" presStyleCnt="3">
        <dgm:presLayoutVars>
          <dgm:bulletEnabled val="1"/>
        </dgm:presLayoutVars>
      </dgm:prSet>
      <dgm:spPr/>
    </dgm:pt>
    <dgm:pt modelId="{1B797B3E-D8B6-4F77-9730-D59E31A23A6E}" type="pres">
      <dgm:prSet presAssocID="{0FB2263E-3BDE-4AF9-A5B3-EFC9709D80C5}" presName="space" presStyleCnt="0"/>
      <dgm:spPr/>
    </dgm:pt>
    <dgm:pt modelId="{73BBB726-629D-4C5E-8CAE-F0B478178833}" type="pres">
      <dgm:prSet presAssocID="{D3F6D5BF-5257-4F04-9389-1871BA61F0C1}" presName="composite" presStyleCnt="0"/>
      <dgm:spPr/>
    </dgm:pt>
    <dgm:pt modelId="{CBD0E54D-BD54-4A97-9E8A-CF507B6352EC}" type="pres">
      <dgm:prSet presAssocID="{D3F6D5BF-5257-4F04-9389-1871BA61F0C1}" presName="parTx" presStyleLbl="alignNode1" presStyleIdx="1" presStyleCnt="3">
        <dgm:presLayoutVars>
          <dgm:chMax val="0"/>
          <dgm:chPref val="0"/>
          <dgm:bulletEnabled val="1"/>
        </dgm:presLayoutVars>
      </dgm:prSet>
      <dgm:spPr/>
    </dgm:pt>
    <dgm:pt modelId="{8CB6ED85-A346-4083-9929-BCBF4AD3062E}" type="pres">
      <dgm:prSet presAssocID="{D3F6D5BF-5257-4F04-9389-1871BA61F0C1}" presName="desTx" presStyleLbl="alignAccFollowNode1" presStyleIdx="1" presStyleCnt="3">
        <dgm:presLayoutVars>
          <dgm:bulletEnabled val="1"/>
        </dgm:presLayoutVars>
      </dgm:prSet>
      <dgm:spPr/>
    </dgm:pt>
    <dgm:pt modelId="{567B81AE-50C8-4CB1-AEFF-EF30CCFEB756}" type="pres">
      <dgm:prSet presAssocID="{75A9105E-28C8-4736-AFDC-87BF5C3FDB6F}" presName="space" presStyleCnt="0"/>
      <dgm:spPr/>
    </dgm:pt>
    <dgm:pt modelId="{D3C2C0AD-B49D-4EAA-84AE-78F801EC8D78}" type="pres">
      <dgm:prSet presAssocID="{6620BC45-D5D3-464F-BD7D-DBD4399F0C26}" presName="composite" presStyleCnt="0"/>
      <dgm:spPr/>
    </dgm:pt>
    <dgm:pt modelId="{BE9CED8B-D208-4FF1-81D6-D93B546220CE}" type="pres">
      <dgm:prSet presAssocID="{6620BC45-D5D3-464F-BD7D-DBD4399F0C26}" presName="parTx" presStyleLbl="alignNode1" presStyleIdx="2" presStyleCnt="3">
        <dgm:presLayoutVars>
          <dgm:chMax val="0"/>
          <dgm:chPref val="0"/>
          <dgm:bulletEnabled val="1"/>
        </dgm:presLayoutVars>
      </dgm:prSet>
      <dgm:spPr/>
    </dgm:pt>
    <dgm:pt modelId="{E5EA3495-2110-458E-832D-B1E0C910868E}" type="pres">
      <dgm:prSet presAssocID="{6620BC45-D5D3-464F-BD7D-DBD4399F0C26}" presName="desTx" presStyleLbl="alignAccFollowNode1" presStyleIdx="2" presStyleCnt="3">
        <dgm:presLayoutVars>
          <dgm:bulletEnabled val="1"/>
        </dgm:presLayoutVars>
      </dgm:prSet>
      <dgm:spPr/>
    </dgm:pt>
  </dgm:ptLst>
  <dgm:cxnLst>
    <dgm:cxn modelId="{83824003-335B-4A45-8707-0E0CBE5324E2}" srcId="{43259A58-07A8-47F0-8CFC-6061CEB61BA4}" destId="{42597458-B414-473A-9206-7D937DC9CC8D}" srcOrd="0" destOrd="0" parTransId="{406554D0-5147-413F-9235-FA1EE9F72B7F}" sibTransId="{76ADE095-6B09-4A47-AAEC-B74E845BBFA5}"/>
    <dgm:cxn modelId="{C1E5313B-2792-4E08-97D8-1B23D1B11560}" srcId="{6C8842D2-51ED-4ABE-8E6B-F0F2D107C21A}" destId="{2170AC02-F62B-4A36-BFEF-294294397152}" srcOrd="1" destOrd="0" parTransId="{531B9425-3566-4F3D-8DE7-F0C0F4AE5D29}" sibTransId="{AD373786-9446-47AB-8CC5-D3E273A48A84}"/>
    <dgm:cxn modelId="{B71CAA60-2009-43A1-93B3-2E5832985BB4}" type="presOf" srcId="{4747C6A6-D778-4677-82BE-6246B10B2274}" destId="{E5EA3495-2110-458E-832D-B1E0C910868E}" srcOrd="0" destOrd="4" presId="urn:microsoft.com/office/officeart/2005/8/layout/hList1"/>
    <dgm:cxn modelId="{C46E7A48-0D3D-47F4-8E10-E07296FA009E}" type="presOf" srcId="{5DEBCE4F-AAAD-44EB-B408-360507F16539}" destId="{A2129198-A62A-4132-BB8B-107C2969DEEC}" srcOrd="0" destOrd="0" presId="urn:microsoft.com/office/officeart/2005/8/layout/hList1"/>
    <dgm:cxn modelId="{332B0A6F-5D56-4D16-83B4-180E47B66019}" srcId="{42C1F2F0-6F0A-4CE1-A699-15440257226C}" destId="{6620BC45-D5D3-464F-BD7D-DBD4399F0C26}" srcOrd="2" destOrd="0" parTransId="{BC8EA045-9541-4088-9B1C-7F53B682753A}" sibTransId="{3407A651-EDC7-4567-8C5A-E5525BAB4A31}"/>
    <dgm:cxn modelId="{8AA3A44F-FD41-410B-BEAA-7E188925D9AF}" type="presOf" srcId="{D3F6D5BF-5257-4F04-9389-1871BA61F0C1}" destId="{CBD0E54D-BD54-4A97-9E8A-CF507B6352EC}" srcOrd="0" destOrd="0" presId="urn:microsoft.com/office/officeart/2005/8/layout/hList1"/>
    <dgm:cxn modelId="{1109DE73-9167-4413-8309-9E9879A6920B}" srcId="{42C1F2F0-6F0A-4CE1-A699-15440257226C}" destId="{B80B5BA9-B34D-443B-9914-3A9E26689D59}" srcOrd="0" destOrd="0" parTransId="{B1431098-F659-44CC-982E-FC257CB55404}" sibTransId="{0FB2263E-3BDE-4AF9-A5B3-EFC9709D80C5}"/>
    <dgm:cxn modelId="{FC913556-44F6-4957-B324-4060D3A2980C}" type="presOf" srcId="{A7A2CB2C-4D0A-471B-9E4A-0BCB5A22748D}" destId="{8CB6ED85-A346-4083-9929-BCBF4AD3062E}" srcOrd="0" destOrd="2" presId="urn:microsoft.com/office/officeart/2005/8/layout/hList1"/>
    <dgm:cxn modelId="{BEF36A7C-2FB6-45DA-B74F-EF5599B4A171}" type="presOf" srcId="{DCCDE610-7C96-452B-83D0-01E284C16DEC}" destId="{A2129198-A62A-4132-BB8B-107C2969DEEC}" srcOrd="0" destOrd="1" presId="urn:microsoft.com/office/officeart/2005/8/layout/hList1"/>
    <dgm:cxn modelId="{E508F57C-0B89-4BE6-A976-8B7B3937EC0B}" type="presOf" srcId="{6C8842D2-51ED-4ABE-8E6B-F0F2D107C21A}" destId="{E5EA3495-2110-458E-832D-B1E0C910868E}" srcOrd="0" destOrd="1" presId="urn:microsoft.com/office/officeart/2005/8/layout/hList1"/>
    <dgm:cxn modelId="{8FC14A8C-5E92-4B77-924A-4F94D5829608}" srcId="{B80B5BA9-B34D-443B-9914-3A9E26689D59}" destId="{DCCDE610-7C96-452B-83D0-01E284C16DEC}" srcOrd="1" destOrd="0" parTransId="{EB8341B1-0BDE-4151-B8A8-CD53B6319D30}" sibTransId="{B750B143-0259-4BAF-B380-36EE357B21E7}"/>
    <dgm:cxn modelId="{A0A2A58F-F370-4EAB-A2C4-F59E23802086}" type="presOf" srcId="{5081E4D7-2EF3-4B0D-8D70-CF710B5B0DC2}" destId="{E5EA3495-2110-458E-832D-B1E0C910868E}" srcOrd="0" destOrd="2" presId="urn:microsoft.com/office/officeart/2005/8/layout/hList1"/>
    <dgm:cxn modelId="{3DF67491-547D-42BE-B3DF-5EEADFE86B4C}" type="presOf" srcId="{B80B5BA9-B34D-443B-9914-3A9E26689D59}" destId="{47935298-38A5-4D67-96D4-E28FB0ED0D8B}" srcOrd="0" destOrd="0" presId="urn:microsoft.com/office/officeart/2005/8/layout/hList1"/>
    <dgm:cxn modelId="{9A6EC496-AED4-4938-B730-7997701D3B9B}" srcId="{B80B5BA9-B34D-443B-9914-3A9E26689D59}" destId="{5DEBCE4F-AAAD-44EB-B408-360507F16539}" srcOrd="0" destOrd="0" parTransId="{7300D06C-931D-4832-BCE3-F1A48DAFCB8F}" sibTransId="{D11CBF55-51E4-4FB9-8D40-B1AFC1421DB0}"/>
    <dgm:cxn modelId="{9ED4C59F-B552-4C2C-B0F0-2AECFFDD070F}" type="presOf" srcId="{2170AC02-F62B-4A36-BFEF-294294397152}" destId="{E5EA3495-2110-458E-832D-B1E0C910868E}" srcOrd="0" destOrd="3" presId="urn:microsoft.com/office/officeart/2005/8/layout/hList1"/>
    <dgm:cxn modelId="{2CC4B2A0-D082-4F20-A31A-B71F228C2662}" type="presOf" srcId="{42597458-B414-473A-9206-7D937DC9CC8D}" destId="{8CB6ED85-A346-4083-9929-BCBF4AD3062E}" srcOrd="0" destOrd="1" presId="urn:microsoft.com/office/officeart/2005/8/layout/hList1"/>
    <dgm:cxn modelId="{D177B9A1-E1B1-40B2-A6BB-7271D25F6C05}" type="presOf" srcId="{43259A58-07A8-47F0-8CFC-6061CEB61BA4}" destId="{8CB6ED85-A346-4083-9929-BCBF4AD3062E}" srcOrd="0" destOrd="0" presId="urn:microsoft.com/office/officeart/2005/8/layout/hList1"/>
    <dgm:cxn modelId="{F711D2A1-E335-413E-A0E5-45EFF8940C8E}" srcId="{6620BC45-D5D3-464F-BD7D-DBD4399F0C26}" destId="{4747C6A6-D778-4677-82BE-6246B10B2274}" srcOrd="2" destOrd="0" parTransId="{AE5F1F71-F478-41EA-B2C5-976BBBD32632}" sibTransId="{A6340E02-604A-4B74-9D25-BF72AA127FB9}"/>
    <dgm:cxn modelId="{2DA206A2-D3EC-47CD-816B-81E11E719CD7}" srcId="{43259A58-07A8-47F0-8CFC-6061CEB61BA4}" destId="{A7A2CB2C-4D0A-471B-9E4A-0BCB5A22748D}" srcOrd="1" destOrd="0" parTransId="{5C708348-A3E1-4D9E-A5BB-8CA4440324F1}" sibTransId="{0DB00C90-0861-4B7A-B176-61B4D283A584}"/>
    <dgm:cxn modelId="{03B38DAB-652C-4B6C-AACA-C8CC021BFA86}" type="presOf" srcId="{D5AB1A16-04BA-4158-A798-11B5B567A745}" destId="{E5EA3495-2110-458E-832D-B1E0C910868E}" srcOrd="0" destOrd="0" presId="urn:microsoft.com/office/officeart/2005/8/layout/hList1"/>
    <dgm:cxn modelId="{917A0EAD-8337-4B8D-8192-A748295B4086}" srcId="{42C1F2F0-6F0A-4CE1-A699-15440257226C}" destId="{D3F6D5BF-5257-4F04-9389-1871BA61F0C1}" srcOrd="1" destOrd="0" parTransId="{BF7885C0-3650-4841-936D-5D7208AE52E2}" sibTransId="{75A9105E-28C8-4736-AFDC-87BF5C3FDB6F}"/>
    <dgm:cxn modelId="{0D7D6BBE-DBA0-467C-98B7-31383648BC50}" type="presOf" srcId="{6620BC45-D5D3-464F-BD7D-DBD4399F0C26}" destId="{BE9CED8B-D208-4FF1-81D6-D93B546220CE}" srcOrd="0" destOrd="0" presId="urn:microsoft.com/office/officeart/2005/8/layout/hList1"/>
    <dgm:cxn modelId="{FFEE2CBF-4912-4650-B374-490B23D800B6}" srcId="{6C8842D2-51ED-4ABE-8E6B-F0F2D107C21A}" destId="{5081E4D7-2EF3-4B0D-8D70-CF710B5B0DC2}" srcOrd="0" destOrd="0" parTransId="{0BDA8777-9310-4769-807E-BA0669DF56F1}" sibTransId="{95077087-5820-40E3-84B2-72D78C7C4675}"/>
    <dgm:cxn modelId="{ECC184D3-5724-4F73-A942-EA7C70E013ED}" srcId="{6620BC45-D5D3-464F-BD7D-DBD4399F0C26}" destId="{D5AB1A16-04BA-4158-A798-11B5B567A745}" srcOrd="0" destOrd="0" parTransId="{5F81A8CC-A543-44F5-9643-DBE9293D2321}" sibTransId="{D68AD586-D1ED-4114-B4C0-17FD4BC7442B}"/>
    <dgm:cxn modelId="{E7271EE3-A34D-48FB-941C-277D254D6F26}" srcId="{6620BC45-D5D3-464F-BD7D-DBD4399F0C26}" destId="{6C8842D2-51ED-4ABE-8E6B-F0F2D107C21A}" srcOrd="1" destOrd="0" parTransId="{00EDB162-EBC2-4DD1-9D6D-60156A81EDCF}" sibTransId="{23803601-B78C-4850-A64D-A8B53D19EBDB}"/>
    <dgm:cxn modelId="{D3F224FD-65DE-47B4-A796-20AD3C72A8DF}" type="presOf" srcId="{42C1F2F0-6F0A-4CE1-A699-15440257226C}" destId="{FCBEF4FA-9EE0-4BCF-864C-77B52962B5F8}" srcOrd="0" destOrd="0" presId="urn:microsoft.com/office/officeart/2005/8/layout/hList1"/>
    <dgm:cxn modelId="{F9634BFE-0944-494E-888B-F4D391B1A03B}" srcId="{D3F6D5BF-5257-4F04-9389-1871BA61F0C1}" destId="{43259A58-07A8-47F0-8CFC-6061CEB61BA4}" srcOrd="0" destOrd="0" parTransId="{F195B5FE-EC98-4BF5-BE09-7AAE5E983D3F}" sibTransId="{52155AE5-C32D-4A6D-BE31-849111514B23}"/>
    <dgm:cxn modelId="{999C161C-B178-481E-A106-8B4E91FEB518}" type="presParOf" srcId="{FCBEF4FA-9EE0-4BCF-864C-77B52962B5F8}" destId="{9FFCA9A5-0AF1-41C1-8CB6-442B8095C101}" srcOrd="0" destOrd="0" presId="urn:microsoft.com/office/officeart/2005/8/layout/hList1"/>
    <dgm:cxn modelId="{84CE10C5-E70C-4361-978C-5E62CAE3B605}" type="presParOf" srcId="{9FFCA9A5-0AF1-41C1-8CB6-442B8095C101}" destId="{47935298-38A5-4D67-96D4-E28FB0ED0D8B}" srcOrd="0" destOrd="0" presId="urn:microsoft.com/office/officeart/2005/8/layout/hList1"/>
    <dgm:cxn modelId="{45638D65-4292-4789-890E-2A93E3230FB8}" type="presParOf" srcId="{9FFCA9A5-0AF1-41C1-8CB6-442B8095C101}" destId="{A2129198-A62A-4132-BB8B-107C2969DEEC}" srcOrd="1" destOrd="0" presId="urn:microsoft.com/office/officeart/2005/8/layout/hList1"/>
    <dgm:cxn modelId="{FA488760-2AD8-4A06-93A2-81FD9058C894}" type="presParOf" srcId="{FCBEF4FA-9EE0-4BCF-864C-77B52962B5F8}" destId="{1B797B3E-D8B6-4F77-9730-D59E31A23A6E}" srcOrd="1" destOrd="0" presId="urn:microsoft.com/office/officeart/2005/8/layout/hList1"/>
    <dgm:cxn modelId="{B2D4AF0F-0218-4A8C-A29A-5B6CB947AA62}" type="presParOf" srcId="{FCBEF4FA-9EE0-4BCF-864C-77B52962B5F8}" destId="{73BBB726-629D-4C5E-8CAE-F0B478178833}" srcOrd="2" destOrd="0" presId="urn:microsoft.com/office/officeart/2005/8/layout/hList1"/>
    <dgm:cxn modelId="{508A6E5A-6FF6-4F02-82D4-3BB34E1A3D66}" type="presParOf" srcId="{73BBB726-629D-4C5E-8CAE-F0B478178833}" destId="{CBD0E54D-BD54-4A97-9E8A-CF507B6352EC}" srcOrd="0" destOrd="0" presId="urn:microsoft.com/office/officeart/2005/8/layout/hList1"/>
    <dgm:cxn modelId="{6069115B-D50D-40D8-B895-2A3FA2729894}" type="presParOf" srcId="{73BBB726-629D-4C5E-8CAE-F0B478178833}" destId="{8CB6ED85-A346-4083-9929-BCBF4AD3062E}" srcOrd="1" destOrd="0" presId="urn:microsoft.com/office/officeart/2005/8/layout/hList1"/>
    <dgm:cxn modelId="{E0E4A597-A2A4-421B-BA57-9EF74E84AAD9}" type="presParOf" srcId="{FCBEF4FA-9EE0-4BCF-864C-77B52962B5F8}" destId="{567B81AE-50C8-4CB1-AEFF-EF30CCFEB756}" srcOrd="3" destOrd="0" presId="urn:microsoft.com/office/officeart/2005/8/layout/hList1"/>
    <dgm:cxn modelId="{B5100DB7-1984-481F-A1DE-159F278D64F1}" type="presParOf" srcId="{FCBEF4FA-9EE0-4BCF-864C-77B52962B5F8}" destId="{D3C2C0AD-B49D-4EAA-84AE-78F801EC8D78}" srcOrd="4" destOrd="0" presId="urn:microsoft.com/office/officeart/2005/8/layout/hList1"/>
    <dgm:cxn modelId="{CB28810A-F093-4FD1-BEE0-A7639576DA75}" type="presParOf" srcId="{D3C2C0AD-B49D-4EAA-84AE-78F801EC8D78}" destId="{BE9CED8B-D208-4FF1-81D6-D93B546220CE}" srcOrd="0" destOrd="0" presId="urn:microsoft.com/office/officeart/2005/8/layout/hList1"/>
    <dgm:cxn modelId="{5F31FC4F-C232-4309-BA78-5DC6A5EF381E}" type="presParOf" srcId="{D3C2C0AD-B49D-4EAA-84AE-78F801EC8D78}" destId="{E5EA3495-2110-458E-832D-B1E0C910868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BE9C74-224A-4B5D-A57C-98C49D0C5A5E}">
      <dsp:nvSpPr>
        <dsp:cNvPr id="0" name=""/>
        <dsp:cNvSpPr/>
      </dsp:nvSpPr>
      <dsp:spPr>
        <a:xfrm>
          <a:off x="0" y="5928809"/>
          <a:ext cx="10695018" cy="60634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結論與建議</a:t>
          </a:r>
          <a:endParaRPr lang="zh-TW" altLang="en-US" sz="1100" kern="1200" dirty="0">
            <a:latin typeface="標楷體" panose="03000509000000000000" pitchFamily="65" charset="-120"/>
            <a:ea typeface="標楷體" panose="03000509000000000000" pitchFamily="65" charset="-120"/>
          </a:endParaRPr>
        </a:p>
      </dsp:txBody>
      <dsp:txXfrm>
        <a:off x="0" y="5928809"/>
        <a:ext cx="10695018" cy="606345"/>
      </dsp:txXfrm>
    </dsp:sp>
    <dsp:sp modelId="{AB0783D4-C1AB-42A5-AAF8-B3A448501D7F}">
      <dsp:nvSpPr>
        <dsp:cNvPr id="0" name=""/>
        <dsp:cNvSpPr/>
      </dsp:nvSpPr>
      <dsp:spPr>
        <a:xfrm rot="10800000">
          <a:off x="0" y="4456336"/>
          <a:ext cx="10695018" cy="1493796"/>
        </a:xfrm>
        <a:prstGeom prst="upArrowCallout">
          <a:avLst/>
        </a:prstGeom>
        <a:solidFill>
          <a:schemeClr val="accent3">
            <a:hueOff val="677650"/>
            <a:satOff val="25000"/>
            <a:lumOff val="-36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實證結果</a:t>
          </a:r>
        </a:p>
      </dsp:txBody>
      <dsp:txXfrm rot="-10800000">
        <a:off x="0" y="4456336"/>
        <a:ext cx="10695018" cy="524322"/>
      </dsp:txXfrm>
    </dsp:sp>
    <dsp:sp modelId="{5E8125BE-6381-4BAB-AAE3-73143844E5D3}">
      <dsp:nvSpPr>
        <dsp:cNvPr id="0" name=""/>
        <dsp:cNvSpPr/>
      </dsp:nvSpPr>
      <dsp:spPr>
        <a:xfrm>
          <a:off x="0" y="4877455"/>
          <a:ext cx="5347509" cy="653745"/>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股市與社群情緒之交互影響情形</a:t>
          </a:r>
        </a:p>
      </dsp:txBody>
      <dsp:txXfrm>
        <a:off x="0" y="4877455"/>
        <a:ext cx="5347509" cy="653745"/>
      </dsp:txXfrm>
    </dsp:sp>
    <dsp:sp modelId="{C72FE2CA-FC21-4E67-9BA1-A29C9E3EB24B}">
      <dsp:nvSpPr>
        <dsp:cNvPr id="0" name=""/>
        <dsp:cNvSpPr/>
      </dsp:nvSpPr>
      <dsp:spPr>
        <a:xfrm>
          <a:off x="5347509" y="4877455"/>
          <a:ext cx="5347509" cy="653745"/>
        </a:xfrm>
        <a:prstGeom prst="rect">
          <a:avLst/>
        </a:prstGeom>
        <a:solidFill>
          <a:schemeClr val="accent3">
            <a:tint val="40000"/>
            <a:alpha val="90000"/>
            <a:hueOff val="253643"/>
            <a:satOff val="12500"/>
            <a:lumOff val="222"/>
            <a:alphaOff val="0"/>
          </a:schemeClr>
        </a:solidFill>
        <a:ln w="25400" cap="flat" cmpd="sng" algn="ctr">
          <a:solidFill>
            <a:schemeClr val="accent3">
              <a:tint val="40000"/>
              <a:alpha val="90000"/>
              <a:hueOff val="253643"/>
              <a:satOff val="12500"/>
              <a:lumOff val="22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模型預測股價準確度分析</a:t>
          </a:r>
        </a:p>
      </dsp:txBody>
      <dsp:txXfrm>
        <a:off x="5347509" y="4877455"/>
        <a:ext cx="5347509" cy="653745"/>
      </dsp:txXfrm>
    </dsp:sp>
    <dsp:sp modelId="{0F2BC9B1-37D8-4185-91F3-79B2AE3E7483}">
      <dsp:nvSpPr>
        <dsp:cNvPr id="0" name=""/>
        <dsp:cNvSpPr/>
      </dsp:nvSpPr>
      <dsp:spPr>
        <a:xfrm rot="10800000">
          <a:off x="0" y="2291222"/>
          <a:ext cx="10695018" cy="2186438"/>
        </a:xfrm>
        <a:prstGeom prst="upArrowCallout">
          <a:avLst/>
        </a:prstGeom>
        <a:solidFill>
          <a:schemeClr val="accent3">
            <a:hueOff val="1355300"/>
            <a:satOff val="50000"/>
            <a:lumOff val="-7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研究方法</a:t>
          </a:r>
        </a:p>
      </dsp:txBody>
      <dsp:txXfrm rot="-10800000">
        <a:off x="0" y="2291222"/>
        <a:ext cx="10695018" cy="767439"/>
      </dsp:txXfrm>
    </dsp:sp>
    <dsp:sp modelId="{B6BC672A-63AE-4892-A876-8B708B21B325}">
      <dsp:nvSpPr>
        <dsp:cNvPr id="0" name=""/>
        <dsp:cNvSpPr/>
      </dsp:nvSpPr>
      <dsp:spPr>
        <a:xfrm>
          <a:off x="6061" y="3058662"/>
          <a:ext cx="1565716" cy="653745"/>
        </a:xfrm>
        <a:prstGeom prst="rect">
          <a:avLst/>
        </a:prstGeom>
        <a:solidFill>
          <a:schemeClr val="accent3">
            <a:tint val="40000"/>
            <a:alpha val="90000"/>
            <a:hueOff val="507285"/>
            <a:satOff val="25000"/>
            <a:lumOff val="445"/>
            <a:alphaOff val="0"/>
          </a:schemeClr>
        </a:solidFill>
        <a:ln w="25400" cap="flat" cmpd="sng" algn="ctr">
          <a:solidFill>
            <a:schemeClr val="accent3">
              <a:tint val="40000"/>
              <a:alpha val="90000"/>
              <a:hueOff val="507285"/>
              <a:satOff val="25000"/>
              <a:lumOff val="44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焦點小組</a:t>
          </a:r>
        </a:p>
      </dsp:txBody>
      <dsp:txXfrm>
        <a:off x="6061" y="3058662"/>
        <a:ext cx="1565716" cy="653745"/>
      </dsp:txXfrm>
    </dsp:sp>
    <dsp:sp modelId="{77D01DC9-FE31-4123-A5B5-AAB5337E5958}">
      <dsp:nvSpPr>
        <dsp:cNvPr id="0" name=""/>
        <dsp:cNvSpPr/>
      </dsp:nvSpPr>
      <dsp:spPr>
        <a:xfrm>
          <a:off x="1571778" y="3058662"/>
          <a:ext cx="3013195" cy="653745"/>
        </a:xfrm>
        <a:prstGeom prst="rect">
          <a:avLst/>
        </a:prstGeom>
        <a:solidFill>
          <a:schemeClr val="accent3">
            <a:tint val="40000"/>
            <a:alpha val="90000"/>
            <a:hueOff val="760928"/>
            <a:satOff val="37500"/>
            <a:lumOff val="667"/>
            <a:alphaOff val="0"/>
          </a:schemeClr>
        </a:solidFill>
        <a:ln w="25400" cap="flat" cmpd="sng" algn="ctr">
          <a:solidFill>
            <a:schemeClr val="accent3">
              <a:tint val="40000"/>
              <a:alpha val="90000"/>
              <a:hueOff val="760928"/>
              <a:satOff val="37500"/>
              <a:lumOff val="66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金融情緒字典權重與投資人行為分析</a:t>
          </a:r>
        </a:p>
      </dsp:txBody>
      <dsp:txXfrm>
        <a:off x="1571778" y="3058662"/>
        <a:ext cx="3013195" cy="653745"/>
      </dsp:txXfrm>
    </dsp:sp>
    <dsp:sp modelId="{F17ACB45-C052-449F-ABF7-D89E41240A0F}">
      <dsp:nvSpPr>
        <dsp:cNvPr id="0" name=""/>
        <dsp:cNvSpPr/>
      </dsp:nvSpPr>
      <dsp:spPr>
        <a:xfrm>
          <a:off x="4584974" y="3058662"/>
          <a:ext cx="3090785" cy="653745"/>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情緒分析模型建置</a:t>
          </a:r>
        </a:p>
      </dsp:txBody>
      <dsp:txXfrm>
        <a:off x="4584974" y="3058662"/>
        <a:ext cx="3090785" cy="653745"/>
      </dsp:txXfrm>
    </dsp:sp>
    <dsp:sp modelId="{9E49BB43-4362-4C8C-8C74-339D92D81A73}">
      <dsp:nvSpPr>
        <dsp:cNvPr id="0" name=""/>
        <dsp:cNvSpPr/>
      </dsp:nvSpPr>
      <dsp:spPr>
        <a:xfrm>
          <a:off x="7675760" y="3058662"/>
          <a:ext cx="3013195" cy="653745"/>
        </a:xfrm>
        <a:prstGeom prst="rect">
          <a:avLst/>
        </a:prstGeom>
        <a:solidFill>
          <a:schemeClr val="accent3">
            <a:tint val="40000"/>
            <a:alpha val="90000"/>
            <a:hueOff val="1268213"/>
            <a:satOff val="62500"/>
            <a:lumOff val="1112"/>
            <a:alphaOff val="0"/>
          </a:schemeClr>
        </a:solidFill>
        <a:ln w="25400" cap="flat" cmpd="sng" algn="ctr">
          <a:solidFill>
            <a:schemeClr val="accent3">
              <a:tint val="40000"/>
              <a:alpha val="90000"/>
              <a:hueOff val="1268213"/>
              <a:satOff val="62500"/>
              <a:lumOff val="111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情緒分數與股市相關分析</a:t>
          </a:r>
        </a:p>
      </dsp:txBody>
      <dsp:txXfrm>
        <a:off x="7675760" y="3058662"/>
        <a:ext cx="3013195" cy="653745"/>
      </dsp:txXfrm>
    </dsp:sp>
    <dsp:sp modelId="{B839EF05-EAA1-46D8-A6AD-A6FB5C570A74}">
      <dsp:nvSpPr>
        <dsp:cNvPr id="0" name=""/>
        <dsp:cNvSpPr/>
      </dsp:nvSpPr>
      <dsp:spPr>
        <a:xfrm rot="10800000">
          <a:off x="0" y="844812"/>
          <a:ext cx="10695018" cy="1467734"/>
        </a:xfrm>
        <a:prstGeom prst="upArrowCallout">
          <a:avLst/>
        </a:prstGeom>
        <a:solidFill>
          <a:schemeClr val="accent3">
            <a:hueOff val="2032949"/>
            <a:satOff val="75000"/>
            <a:lumOff val="-1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文獻探討</a:t>
          </a:r>
        </a:p>
      </dsp:txBody>
      <dsp:txXfrm rot="-10800000">
        <a:off x="0" y="844812"/>
        <a:ext cx="10695018" cy="515174"/>
      </dsp:txXfrm>
    </dsp:sp>
    <dsp:sp modelId="{FC987C75-8CC2-4C93-A039-6079C70000B3}">
      <dsp:nvSpPr>
        <dsp:cNvPr id="0" name=""/>
        <dsp:cNvSpPr/>
      </dsp:nvSpPr>
      <dsp:spPr>
        <a:xfrm>
          <a:off x="1646" y="1252899"/>
          <a:ext cx="4235185" cy="653745"/>
        </a:xfrm>
        <a:prstGeom prst="rect">
          <a:avLst/>
        </a:prstGeom>
        <a:solidFill>
          <a:schemeClr val="accent3">
            <a:tint val="40000"/>
            <a:alpha val="90000"/>
            <a:hueOff val="1521856"/>
            <a:satOff val="75000"/>
            <a:lumOff val="1334"/>
            <a:alphaOff val="0"/>
          </a:schemeClr>
        </a:solidFill>
        <a:ln w="25400" cap="flat" cmpd="sng" algn="ctr">
          <a:solidFill>
            <a:schemeClr val="accent3">
              <a:tint val="40000"/>
              <a:alpha val="90000"/>
              <a:hueOff val="1521856"/>
              <a:satOff val="75000"/>
              <a:lumOff val="133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台積電與台股加權指數</a:t>
          </a:r>
        </a:p>
      </dsp:txBody>
      <dsp:txXfrm>
        <a:off x="1646" y="1252899"/>
        <a:ext cx="4235185" cy="653745"/>
      </dsp:txXfrm>
    </dsp:sp>
    <dsp:sp modelId="{77ADD4A5-9020-4DB2-8ECD-0A3E76006191}">
      <dsp:nvSpPr>
        <dsp:cNvPr id="0" name=""/>
        <dsp:cNvSpPr/>
      </dsp:nvSpPr>
      <dsp:spPr>
        <a:xfrm>
          <a:off x="4236831" y="1252899"/>
          <a:ext cx="2221354" cy="653745"/>
        </a:xfrm>
        <a:prstGeom prst="rect">
          <a:avLst/>
        </a:prstGeom>
        <a:solidFill>
          <a:schemeClr val="accent3">
            <a:tint val="40000"/>
            <a:alpha val="90000"/>
            <a:hueOff val="1775498"/>
            <a:satOff val="87500"/>
            <a:lumOff val="1557"/>
            <a:alphaOff val="0"/>
          </a:schemeClr>
        </a:solidFill>
        <a:ln w="25400" cap="flat" cmpd="sng" algn="ctr">
          <a:solidFill>
            <a:schemeClr val="accent3">
              <a:tint val="40000"/>
              <a:alpha val="90000"/>
              <a:hueOff val="1775498"/>
              <a:satOff val="87500"/>
              <a:lumOff val="155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a:latin typeface="標楷體" panose="03000509000000000000" pitchFamily="65" charset="-120"/>
              <a:ea typeface="標楷體" panose="03000509000000000000" pitchFamily="65" charset="-120"/>
            </a:rPr>
            <a:t>社群情緒分析</a:t>
          </a:r>
        </a:p>
      </dsp:txBody>
      <dsp:txXfrm>
        <a:off x="4236831" y="1252899"/>
        <a:ext cx="2221354" cy="653745"/>
      </dsp:txXfrm>
    </dsp:sp>
    <dsp:sp modelId="{EBA23D5D-D981-4B54-9CB4-04B6EB26C792}">
      <dsp:nvSpPr>
        <dsp:cNvPr id="0" name=""/>
        <dsp:cNvSpPr/>
      </dsp:nvSpPr>
      <dsp:spPr>
        <a:xfrm>
          <a:off x="6458186" y="1252899"/>
          <a:ext cx="4235185" cy="653745"/>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30480" rIns="170688" bIns="30480"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傳統文字探勘與新技術區別</a:t>
          </a:r>
        </a:p>
      </dsp:txBody>
      <dsp:txXfrm>
        <a:off x="6458186" y="1252899"/>
        <a:ext cx="4235185" cy="653745"/>
      </dsp:txXfrm>
    </dsp:sp>
    <dsp:sp modelId="{1ACA8CEA-BDAA-4CEA-8476-9075C10B65A8}">
      <dsp:nvSpPr>
        <dsp:cNvPr id="0" name=""/>
        <dsp:cNvSpPr/>
      </dsp:nvSpPr>
      <dsp:spPr>
        <a:xfrm rot="10800000">
          <a:off x="0" y="109"/>
          <a:ext cx="10695018" cy="866026"/>
        </a:xfrm>
        <a:prstGeom prst="upArrowCallout">
          <a:avLst/>
        </a:prstGeom>
        <a:solidFill>
          <a:schemeClr val="accent3">
            <a:hueOff val="2710599"/>
            <a:satOff val="100000"/>
            <a:lumOff val="-1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zh-TW" altLang="en-US" sz="2400" kern="1200" dirty="0">
              <a:latin typeface="標楷體" panose="03000509000000000000" pitchFamily="65" charset="-120"/>
              <a:ea typeface="標楷體" panose="03000509000000000000" pitchFamily="65" charset="-120"/>
            </a:rPr>
            <a:t>緒論</a:t>
          </a:r>
        </a:p>
      </dsp:txBody>
      <dsp:txXfrm rot="10800000">
        <a:off x="0" y="109"/>
        <a:ext cx="10695018" cy="562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35298-38A5-4D67-96D4-E28FB0ED0D8B}">
      <dsp:nvSpPr>
        <dsp:cNvPr id="0" name=""/>
        <dsp:cNvSpPr/>
      </dsp:nvSpPr>
      <dsp:spPr>
        <a:xfrm>
          <a:off x="3463" y="228889"/>
          <a:ext cx="3376425" cy="1350570"/>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Noto Sans Medium" panose="02020500000000000000" charset="0"/>
              <a:ea typeface="Noto Sans Medium" panose="02020500000000000000" charset="0"/>
              <a:cs typeface="Noto Sans Medium" panose="02020500000000000000" charset="0"/>
            </a:rPr>
            <a:t>2.1 </a:t>
          </a:r>
          <a:r>
            <a:rPr lang="en-US" sz="2600" b="0" i="0" u="none" strike="noStrike" kern="1200" cap="none" dirty="0" err="1">
              <a:solidFill>
                <a:schemeClr val="bg1"/>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kern="1200" dirty="0">
              <a:solidFill>
                <a:schemeClr val="bg1"/>
              </a:solidFill>
              <a:latin typeface="Noto Sans Medium" panose="02020500000000000000" charset="0"/>
              <a:cs typeface="Noto Sans Medium" panose="02020500000000000000" charset="0"/>
            </a:rPr>
            <a:t>數</a:t>
          </a:r>
        </a:p>
      </dsp:txBody>
      <dsp:txXfrm>
        <a:off x="3463" y="228889"/>
        <a:ext cx="3376425" cy="1350570"/>
      </dsp:txXfrm>
    </dsp:sp>
    <dsp:sp modelId="{A2129198-A62A-4132-BB8B-107C2969DEEC}">
      <dsp:nvSpPr>
        <dsp:cNvPr id="0" name=""/>
        <dsp:cNvSpPr/>
      </dsp:nvSpPr>
      <dsp:spPr>
        <a:xfrm>
          <a:off x="3463" y="1579459"/>
          <a:ext cx="3376425" cy="361031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各國股市與加權指數文獻回顧</a:t>
          </a:r>
        </a:p>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台積電與台股加權指數之間的關聯性</a:t>
          </a:r>
        </a:p>
      </dsp:txBody>
      <dsp:txXfrm>
        <a:off x="3463" y="1579459"/>
        <a:ext cx="3376425" cy="3610318"/>
      </dsp:txXfrm>
    </dsp:sp>
    <dsp:sp modelId="{CBD0E54D-BD54-4A97-9E8A-CF507B6352EC}">
      <dsp:nvSpPr>
        <dsp:cNvPr id="0" name=""/>
        <dsp:cNvSpPr/>
      </dsp:nvSpPr>
      <dsp:spPr>
        <a:xfrm>
          <a:off x="3852587" y="228889"/>
          <a:ext cx="3376425" cy="1350570"/>
        </a:xfrm>
        <a:prstGeom prst="rect">
          <a:avLst/>
        </a:prstGeom>
        <a:solidFill>
          <a:schemeClr val="accent3">
            <a:hueOff val="1355300"/>
            <a:satOff val="50000"/>
            <a:lumOff val="-7353"/>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altLang="zh-TW" sz="2600" kern="1200" dirty="0">
              <a:solidFill>
                <a:schemeClr val="bg1"/>
              </a:solidFill>
              <a:latin typeface="Noto Sans Medium" panose="02020500000000000000" charset="0"/>
              <a:ea typeface="Noto Sans Medium" panose="02020500000000000000" charset="0"/>
              <a:cs typeface="Noto Sans Medium" panose="02020500000000000000" charset="0"/>
            </a:rPr>
            <a:t>2.2 </a:t>
          </a:r>
          <a:r>
            <a:rPr lang="zh-TW" sz="2600" kern="1200" dirty="0">
              <a:solidFill>
                <a:schemeClr val="bg1"/>
              </a:solidFill>
              <a:latin typeface="Noto Sans Medium" panose="02020500000000000000" charset="0"/>
              <a:cs typeface="Noto Sans Medium" panose="02020500000000000000" charset="0"/>
            </a:rPr>
            <a:t>社群平台之情感分析</a:t>
          </a:r>
          <a:endParaRPr lang="zh-TW" altLang="en-US" sz="2600" kern="1200" dirty="0">
            <a:solidFill>
              <a:schemeClr val="bg1"/>
            </a:solidFill>
            <a:latin typeface="Noto Sans Medium" panose="02020500000000000000" charset="0"/>
            <a:cs typeface="Noto Sans Medium" panose="02020500000000000000" charset="0"/>
          </a:endParaRPr>
        </a:p>
      </dsp:txBody>
      <dsp:txXfrm>
        <a:off x="3852587" y="228889"/>
        <a:ext cx="3376425" cy="1350570"/>
      </dsp:txXfrm>
    </dsp:sp>
    <dsp:sp modelId="{8CB6ED85-A346-4083-9929-BCBF4AD3062E}">
      <dsp:nvSpPr>
        <dsp:cNvPr id="0" name=""/>
        <dsp:cNvSpPr/>
      </dsp:nvSpPr>
      <dsp:spPr>
        <a:xfrm>
          <a:off x="3852587" y="1579459"/>
          <a:ext cx="3376425" cy="3610318"/>
        </a:xfrm>
        <a:prstGeom prst="rect">
          <a:avLst/>
        </a:prstGeom>
        <a:solidFill>
          <a:schemeClr val="accent3">
            <a:tint val="40000"/>
            <a:alpha val="90000"/>
            <a:hueOff val="1014570"/>
            <a:satOff val="50000"/>
            <a:lumOff val="890"/>
            <a:alphaOff val="0"/>
          </a:schemeClr>
        </a:solidFill>
        <a:ln w="25400" cap="flat" cmpd="sng" algn="ctr">
          <a:solidFill>
            <a:schemeClr val="accent3">
              <a:tint val="40000"/>
              <a:alpha val="90000"/>
              <a:hueOff val="1014570"/>
              <a:satOff val="50000"/>
              <a:lumOff val="89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情緒分析</a:t>
          </a:r>
          <a:endParaRPr lang="zh-TW" altLang="en-US" sz="2600" kern="1200" dirty="0">
            <a:solidFill>
              <a:srgbClr val="FF0000"/>
            </a:solidFill>
            <a:latin typeface="Noto Sans Medium" panose="02020500000000000000" charset="0"/>
            <a:cs typeface="Noto Sans Medium" panose="02020500000000000000" charset="0"/>
          </a:endParaRPr>
        </a:p>
        <a:p>
          <a:pPr marL="457200" lvl="2"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社群情緒</a:t>
          </a:r>
        </a:p>
        <a:p>
          <a:pPr marL="457200" lvl="2" indent="-228600" algn="l" defTabSz="1155700">
            <a:lnSpc>
              <a:spcPct val="15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新聞情緒</a:t>
          </a:r>
        </a:p>
      </dsp:txBody>
      <dsp:txXfrm>
        <a:off x="3852587" y="1579459"/>
        <a:ext cx="3376425" cy="3610318"/>
      </dsp:txXfrm>
    </dsp:sp>
    <dsp:sp modelId="{BE9CED8B-D208-4FF1-81D6-D93B546220CE}">
      <dsp:nvSpPr>
        <dsp:cNvPr id="0" name=""/>
        <dsp:cNvSpPr/>
      </dsp:nvSpPr>
      <dsp:spPr>
        <a:xfrm>
          <a:off x="7701712" y="228889"/>
          <a:ext cx="3376425" cy="1350570"/>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2.3 </a:t>
          </a:r>
          <a:r>
            <a:rPr lang="zh-TW" sz="2600" kern="1200" dirty="0">
              <a:solidFill>
                <a:schemeClr val="bg1"/>
              </a:solidFill>
              <a:latin typeface="Noto Sans Medium" panose="02020500000000000000" charset="0"/>
              <a:cs typeface="Noto Sans Medium" panose="02020500000000000000" charset="0"/>
            </a:rPr>
            <a:t>文字探勘與生成式</a:t>
          </a:r>
          <a:r>
            <a:rPr lang="en-US" sz="2600" kern="1200" dirty="0">
              <a:solidFill>
                <a:schemeClr val="bg1"/>
              </a:solidFill>
              <a:latin typeface="Noto Sans Medium" panose="02020500000000000000" charset="0"/>
              <a:ea typeface="Noto Sans Medium" panose="02020500000000000000" charset="0"/>
              <a:cs typeface="Noto Sans Medium" panose="02020500000000000000" charset="0"/>
            </a:rPr>
            <a:t>AI</a:t>
          </a:r>
          <a:r>
            <a:rPr lang="zh-TW" sz="2600" kern="1200" dirty="0">
              <a:solidFill>
                <a:schemeClr val="bg1"/>
              </a:solidFill>
              <a:latin typeface="Noto Sans Medium" panose="02020500000000000000" charset="0"/>
              <a:cs typeface="Noto Sans Medium" panose="02020500000000000000" charset="0"/>
            </a:rPr>
            <a:t>的應用</a:t>
          </a:r>
          <a:endParaRPr lang="zh-TW" altLang="en-US" sz="2600" kern="1200" dirty="0">
            <a:solidFill>
              <a:schemeClr val="bg1"/>
            </a:solidFill>
            <a:latin typeface="Noto Sans Medium" panose="02020500000000000000" charset="0"/>
            <a:cs typeface="Noto Sans Medium" panose="02020500000000000000" charset="0"/>
          </a:endParaRPr>
        </a:p>
      </dsp:txBody>
      <dsp:txXfrm>
        <a:off x="7701712" y="228889"/>
        <a:ext cx="3376425" cy="1350570"/>
      </dsp:txXfrm>
    </dsp:sp>
    <dsp:sp modelId="{E5EA3495-2110-458E-832D-B1E0C910868E}">
      <dsp:nvSpPr>
        <dsp:cNvPr id="0" name=""/>
        <dsp:cNvSpPr/>
      </dsp:nvSpPr>
      <dsp:spPr>
        <a:xfrm>
          <a:off x="7701712" y="1579459"/>
          <a:ext cx="3376425" cy="3610318"/>
        </a:xfrm>
        <a:prstGeom prst="rect">
          <a:avLst/>
        </a:prstGeom>
        <a:solidFill>
          <a:schemeClr val="accent3">
            <a:tint val="40000"/>
            <a:alpha val="90000"/>
            <a:hueOff val="2029141"/>
            <a:satOff val="100000"/>
            <a:lumOff val="1779"/>
            <a:alphaOff val="0"/>
          </a:schemeClr>
        </a:solidFill>
        <a:ln w="25400" cap="flat" cmpd="sng" algn="ctr">
          <a:solidFill>
            <a:schemeClr val="accent3">
              <a:tint val="40000"/>
              <a:alpha val="90000"/>
              <a:hueOff val="2029141"/>
              <a:satOff val="100000"/>
              <a:lumOff val="177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zh-TW" altLang="en-US" sz="2600" kern="1200" dirty="0">
              <a:solidFill>
                <a:schemeClr val="tx1"/>
              </a:solidFill>
              <a:latin typeface="Noto Sans Medium" panose="02020500000000000000" charset="0"/>
              <a:cs typeface="Noto Sans Medium" panose="02020500000000000000" charset="0"/>
            </a:rPr>
            <a:t>傳統文字探勘在情緒分析應用</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新興技術的應用</a:t>
          </a: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生成式</a:t>
          </a:r>
          <a:r>
            <a:rPr lang="en-US" altLang="zh-TW" sz="2700" kern="1200" dirty="0">
              <a:solidFill>
                <a:schemeClr val="tx1"/>
              </a:solidFill>
              <a:latin typeface="Noto Sans Medium" panose="02020500000000000000" charset="0"/>
              <a:ea typeface="Noto Sans Medium" panose="02020500000000000000" charset="0"/>
              <a:cs typeface="Noto Sans Medium" panose="02020500000000000000" charset="0"/>
            </a:rPr>
            <a:t>AI</a:t>
          </a:r>
          <a:endParaRPr lang="zh-TW" altLang="en-US" sz="2700" kern="1200" dirty="0">
            <a:solidFill>
              <a:schemeClr val="tx1"/>
            </a:solidFill>
            <a:latin typeface="Noto Sans Medium" panose="02020500000000000000" charset="0"/>
            <a:cs typeface="Noto Sans Medium" panose="02020500000000000000" charset="0"/>
          </a:endParaRPr>
        </a:p>
        <a:p>
          <a:pPr marL="457200" lvl="2"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大型語言模型</a:t>
          </a:r>
        </a:p>
        <a:p>
          <a:pPr marL="228600" lvl="1" indent="-228600" algn="l" defTabSz="1200150">
            <a:lnSpc>
              <a:spcPct val="90000"/>
            </a:lnSpc>
            <a:spcBef>
              <a:spcPct val="0"/>
            </a:spcBef>
            <a:spcAft>
              <a:spcPct val="15000"/>
            </a:spcAft>
            <a:buChar char="•"/>
          </a:pPr>
          <a:r>
            <a:rPr lang="zh-TW" altLang="en-US" sz="2700" kern="1200" dirty="0">
              <a:solidFill>
                <a:schemeClr val="tx1"/>
              </a:solidFill>
              <a:latin typeface="Noto Sans Medium" panose="02020500000000000000" charset="0"/>
              <a:cs typeface="Noto Sans Medium" panose="02020500000000000000" charset="0"/>
            </a:rPr>
            <a:t>新舊技術應用差異與限制、機會</a:t>
          </a:r>
        </a:p>
      </dsp:txBody>
      <dsp:txXfrm>
        <a:off x="7701712" y="1579459"/>
        <a:ext cx="3376425" cy="361031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1228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85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3" name="Google Shape;473;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8" name="Google Shape;49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0" name="Google Shape;570;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8" name="Google Shape;588;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5" name="Google Shape;605;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5" name="Google Shape;695;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2" name="Google Shape;35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5" name="Google Shape;53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6" name="Google Shape;716;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8" name="Google Shape;728;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6" name="Google Shape;756;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性，使得全球人們能透過網際網路在社群媒體上進行無地域、無時差限制的即時交流，社群媒體不僅是討論人文、社會和經濟發展議題的重要傳播平台，同時也是金融理財討論的重要場域。 過去人們只能透過新聞、報章雜誌或公開資訊觀測站提供的重大訊息來了解股市現況，如今投資者們能夠自由在金融理財社群中分享股票操作經驗並討論市場趨勢，因此除基本分析和技術分析等方式外，消息面對經濟、股價帶來的影響也在科技發展迅速的背景下日益劇增，金融訊息傳遞與接收管道的改變也影響了大眾投資行為，從新聞、網路社群各方得知的消息都會影響投資人對股票的預期心理和操作態度。 本研究旨在透過大型語言模型和生成式</a:t>
            </a:r>
            <a:r>
              <a:rPr lang="en-US" altLang="zh-TW" b="0" i="0" dirty="0">
                <a:solidFill>
                  <a:srgbClr val="0D0D0D"/>
                </a:solidFill>
                <a:effectLst/>
                <a:highlight>
                  <a:srgbClr val="FFFFFF"/>
                </a:highlight>
                <a:latin typeface="Söhne"/>
              </a:rPr>
              <a:t>AI</a:t>
            </a:r>
            <a:r>
              <a:rPr lang="zh-TW" altLang="en-US" b="0" i="0" dirty="0">
                <a:solidFill>
                  <a:srgbClr val="0D0D0D"/>
                </a:solidFill>
                <a:effectLst/>
                <a:highlight>
                  <a:srgbClr val="FFFFFF"/>
                </a:highlight>
                <a:latin typeface="Söhne"/>
              </a:rPr>
              <a:t>等新興技術對文本進行自然語言處理（</a:t>
            </a:r>
            <a:r>
              <a:rPr lang="en-US" altLang="zh-TW" b="0" i="0" dirty="0">
                <a:solidFill>
                  <a:srgbClr val="0D0D0D"/>
                </a:solidFill>
                <a:effectLst/>
                <a:highlight>
                  <a:srgbClr val="FFFFFF"/>
                </a:highlight>
                <a:latin typeface="Söhne"/>
              </a:rPr>
              <a:t>NLP</a:t>
            </a:r>
            <a:r>
              <a:rPr lang="zh-TW" altLang="en-US" b="0" i="0" dirty="0">
                <a:solidFill>
                  <a:srgbClr val="0D0D0D"/>
                </a:solidFill>
                <a:effectLst/>
                <a:highlight>
                  <a:srgbClr val="FFFFFF"/>
                </a:highlight>
                <a:latin typeface="Söhne"/>
              </a:rPr>
              <a:t>），對社群媒體中台積電和台灣加權指數的評論和貼文進行情緒分析（</a:t>
            </a:r>
            <a:r>
              <a:rPr lang="en-US" altLang="zh-TW" b="0" i="0" dirty="0">
                <a:solidFill>
                  <a:srgbClr val="0D0D0D"/>
                </a:solidFill>
                <a:effectLst/>
                <a:highlight>
                  <a:srgbClr val="FFFFFF"/>
                </a:highlight>
                <a:latin typeface="Söhne"/>
              </a:rPr>
              <a:t>Sentiment Analysis</a:t>
            </a:r>
            <a:r>
              <a:rPr lang="zh-TW" altLang="en-US" b="0" i="0" dirty="0">
                <a:solidFill>
                  <a:srgbClr val="0D0D0D"/>
                </a:solidFill>
                <a:effectLst/>
                <a:highlight>
                  <a:srgbClr val="FFFFFF"/>
                </a:highlight>
                <a:latin typeface="Söhne"/>
              </a:rPr>
              <a:t>），並結合焦點小組來深度分析投資者對於社群媒體內容所產生的情緒影響程度和投資人行為，進而調整模型中情緒字詞的權重、以提升分析結果的準確度，針對社群中正面、中立和負面情緒詞彙，製作出金融市場之社群情緒詞典</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hyperlink" Target="https://wiki.mbalib.com/zh-tw/%E4%BF%A1%E5%BF%83%E7%90%86%E8%AE%BA" TargetMode="External"/><Relationship Id="rId3" Type="http://schemas.openxmlformats.org/officeDocument/2006/relationships/hyperlink" Target="https://www.twse.com.tw/zh/statistics/statisticsList?type=07&amp;subType=232" TargetMode="External"/><Relationship Id="rId7" Type="http://schemas.openxmlformats.org/officeDocument/2006/relationships/hyperlink" Target="https://bigdatafinance.tw/index.php/data-visualization/862-2019-05-26-14-56-40"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magnifymoney.com/blog/news/young-investors-survey/" TargetMode="External"/><Relationship Id="rId11" Type="http://schemas.openxmlformats.org/officeDocument/2006/relationships/hyperlink" Target="https://www.itread01.com/content/1546794011.html" TargetMode="External"/><Relationship Id="rId5" Type="http://schemas.openxmlformats.org/officeDocument/2006/relationships/hyperlink" Target="https://enjoyfreedomlife.com/four-aspects-of-the-stock-market/" TargetMode="External"/><Relationship Id="rId10" Type="http://schemas.openxmlformats.org/officeDocument/2006/relationships/hyperlink" Target="https://investorplace.com/2020/09/tsm-stock-the-most-important-company-in-the-world/?mod=mw_quote_news&amp;fbclid=IwAR1ZTRAsBQHGWQmo1yB-8E5dHgtnqQdz4kpuGAf04IgAj2tCX4Xg-7B5bFM" TargetMode="External"/><Relationship Id="rId4" Type="http://schemas.openxmlformats.org/officeDocument/2006/relationships/hyperlink" Target="https://report.twnic.tw/2020/" TargetMode="External"/><Relationship Id="rId9" Type="http://schemas.openxmlformats.org/officeDocument/2006/relationships/hyperlink" Target="https://nccur.lib.nccu.edu.tw/bitstream/140.119/32479/7/75201407.pdf"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tudentcodebank.wordpress.com/2019/02/22/%E7%B9%81%E9%AB%94%E4%B8%AD%E6%96%87-nlp-%E5%BE%9Eword2vec%E5%88%B0-%E6%83%85%E6%84%9F%E5%88%86%E6%9E%90/"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hyperlink" Target="https://medium.com/marketingdatascience/%E8%B3%87%E6%96%99%E6%8E%A2%E5%8B%98%E8%88%87%E6%96%87%E5%AD%97%E6%8E%A2%E5%8B%98%E4%B9%8B%E6%AF%94%E8%BC%83-4410964ded2e" TargetMode="External"/><Relationship Id="rId4" Type="http://schemas.openxmlformats.org/officeDocument/2006/relationships/hyperlink" Target="http://ilms.ouk.edu.tw/d9534524/doc/43713"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a:solidFill>
                  <a:srgbClr val="FEEFE6"/>
                </a:solidFill>
                <a:latin typeface="Noto Sans Medium"/>
                <a:ea typeface="Noto Sans Medium"/>
                <a:cs typeface="Noto Sans Medium"/>
                <a:sym typeface="Noto Sans Medium"/>
              </a:rPr>
              <a:t>對</a:t>
            </a:r>
            <a:r>
              <a:rPr lang="zh-TW" altLang="en-US" sz="4400" dirty="0">
                <a:solidFill>
                  <a:srgbClr val="FEEFE6"/>
                </a:solidFill>
                <a:latin typeface="Noto Sans Medium"/>
                <a:ea typeface="Noto Sans Medium"/>
                <a:cs typeface="Noto Sans Medium"/>
                <a:sym typeface="Noto Sans Medium"/>
              </a:rPr>
              <a:t>投資人行為影響之分析</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股票分析四大面向</a:t>
              </a:r>
              <a:endParaRPr sz="280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992155" y="1280227"/>
            <a:ext cx="3585662" cy="507827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由於社群網路已成為現代社會中重要的訊息交流平台，「消息面分析」所帶來的影響也在通訊網路普及的時代背景下對股市的影響更深遠，因此，分析社群網路中的情緒對於理解市場趨勢和做出投資決策具有重要意義。</a:t>
            </a:r>
            <a:endParaRPr sz="2400" dirty="0">
              <a:solidFill>
                <a:srgbClr val="955937"/>
              </a:solidFill>
              <a:latin typeface="Noto Sans Medium"/>
              <a:ea typeface="Noto Sans Medium"/>
              <a:cs typeface="Noto Sans Medium"/>
              <a:sym typeface="Noto Sans Medium"/>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pSp>
        <p:nvGrpSpPr>
          <p:cNvPr id="2" name="Google Shape;232;p8">
            <a:extLst>
              <a:ext uri="{FF2B5EF4-FFF2-40B4-BE49-F238E27FC236}">
                <a16:creationId xmlns:a16="http://schemas.microsoft.com/office/drawing/2014/main" id="{3DEC09BA-D49A-C417-1EFC-41E5F4949CA4}"/>
              </a:ext>
            </a:extLst>
          </p:cNvPr>
          <p:cNvGrpSpPr/>
          <p:nvPr/>
        </p:nvGrpSpPr>
        <p:grpSpPr>
          <a:xfrm>
            <a:off x="984281" y="1811748"/>
            <a:ext cx="10235246" cy="1754286"/>
            <a:chOff x="1050820" y="2316576"/>
            <a:chExt cx="10235246" cy="1754286"/>
          </a:xfrm>
        </p:grpSpPr>
        <p:sp>
          <p:nvSpPr>
            <p:cNvPr id="3" name="Google Shape;233;p8">
              <a:extLst>
                <a:ext uri="{FF2B5EF4-FFF2-40B4-BE49-F238E27FC236}">
                  <a16:creationId xmlns:a16="http://schemas.microsoft.com/office/drawing/2014/main" id="{12BE6A43-88A7-A661-5BFF-3D49C2C0E89B}"/>
                </a:ext>
              </a:extLst>
            </p:cNvPr>
            <p:cNvSpPr txBox="1"/>
            <p:nvPr/>
          </p:nvSpPr>
          <p:spPr>
            <a:xfrm>
              <a:off x="2268952" y="2316576"/>
              <a:ext cx="901711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對社群媒體中有關台積電和台股加權指數討論版上使用者活動內容製成文本，對文本進行</a:t>
              </a:r>
              <a:r>
                <a:rPr lang="zh-TW" altLang="en-US" sz="2400" b="1" dirty="0">
                  <a:solidFill>
                    <a:srgbClr val="955937"/>
                  </a:solidFill>
                  <a:latin typeface="Noto Sans Medium"/>
                  <a:ea typeface="Noto Sans Medium"/>
                  <a:cs typeface="Noto Sans Medium"/>
                  <a:sym typeface="Noto Sans Medium"/>
                </a:rPr>
                <a:t>情緒分析產生社群情緒分數</a:t>
              </a:r>
              <a:r>
                <a:rPr lang="zh-TW" altLang="en-US" sz="2400" dirty="0">
                  <a:solidFill>
                    <a:srgbClr val="955937"/>
                  </a:solidFill>
                  <a:latin typeface="Noto Sans Medium"/>
                  <a:ea typeface="Noto Sans Medium"/>
                  <a:cs typeface="Noto Sans Medium"/>
                  <a:sym typeface="Noto Sans Medium"/>
                </a:rPr>
                <a:t>，並</a:t>
              </a:r>
              <a:r>
                <a:rPr lang="zh-TW" altLang="en-US" sz="2400" b="1" dirty="0">
                  <a:solidFill>
                    <a:srgbClr val="955937"/>
                  </a:solidFill>
                  <a:latin typeface="Noto Sans Medium"/>
                  <a:ea typeface="Noto Sans Medium"/>
                  <a:cs typeface="Noto Sans Medium"/>
                  <a:sym typeface="Noto Sans Medium"/>
                </a:rPr>
                <a:t>分析社群情緒對股市波動和投資人行為產生的影響。</a:t>
              </a:r>
              <a:endParaRPr sz="2400" b="1" dirty="0">
                <a:solidFill>
                  <a:srgbClr val="955937"/>
                </a:solidFill>
                <a:latin typeface="Noto Sans Medium"/>
                <a:ea typeface="Noto Sans Medium"/>
                <a:cs typeface="Noto Sans Medium"/>
                <a:sym typeface="Noto Sans Medium"/>
              </a:endParaRPr>
            </a:p>
          </p:txBody>
        </p:sp>
        <p:grpSp>
          <p:nvGrpSpPr>
            <p:cNvPr id="4" name="Google Shape;234;p8">
              <a:extLst>
                <a:ext uri="{FF2B5EF4-FFF2-40B4-BE49-F238E27FC236}">
                  <a16:creationId xmlns:a16="http://schemas.microsoft.com/office/drawing/2014/main" id="{3756BD86-625C-B32D-CEFB-593C43E9FABC}"/>
                </a:ext>
              </a:extLst>
            </p:cNvPr>
            <p:cNvGrpSpPr/>
            <p:nvPr/>
          </p:nvGrpSpPr>
          <p:grpSpPr>
            <a:xfrm>
              <a:off x="1050820" y="2565460"/>
              <a:ext cx="807008" cy="643891"/>
              <a:chOff x="825220" y="2781299"/>
              <a:chExt cx="807008" cy="643891"/>
            </a:xfrm>
          </p:grpSpPr>
          <p:sp>
            <p:nvSpPr>
              <p:cNvPr id="5" name="Google Shape;235;p8">
                <a:extLst>
                  <a:ext uri="{FF2B5EF4-FFF2-40B4-BE49-F238E27FC236}">
                    <a16:creationId xmlns:a16="http://schemas.microsoft.com/office/drawing/2014/main" id="{4A9522CF-151E-D07B-700A-211048B1ECE0}"/>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Google Shape;236;p8">
                <a:extLst>
                  <a:ext uri="{FF2B5EF4-FFF2-40B4-BE49-F238E27FC236}">
                    <a16:creationId xmlns:a16="http://schemas.microsoft.com/office/drawing/2014/main" id="{521B64CC-B97E-DD26-E021-DDF89FBE0440}"/>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Google Shape;237;p8">
                <a:extLst>
                  <a:ext uri="{FF2B5EF4-FFF2-40B4-BE49-F238E27FC236}">
                    <a16:creationId xmlns:a16="http://schemas.microsoft.com/office/drawing/2014/main" id="{A23212FB-B96C-44E9-D04A-E90DA07632BF}"/>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8" name="Google Shape;238;p8">
            <a:extLst>
              <a:ext uri="{FF2B5EF4-FFF2-40B4-BE49-F238E27FC236}">
                <a16:creationId xmlns:a16="http://schemas.microsoft.com/office/drawing/2014/main" id="{1A423B0C-E952-DD30-249A-8DCD32199788}"/>
              </a:ext>
            </a:extLst>
          </p:cNvPr>
          <p:cNvGrpSpPr/>
          <p:nvPr/>
        </p:nvGrpSpPr>
        <p:grpSpPr>
          <a:xfrm>
            <a:off x="1441125" y="3974624"/>
            <a:ext cx="9963102" cy="2308284"/>
            <a:chOff x="1461944" y="3576410"/>
            <a:chExt cx="9963102" cy="2308284"/>
          </a:xfrm>
        </p:grpSpPr>
        <p:sp>
          <p:nvSpPr>
            <p:cNvPr id="9" name="Google Shape;239;p8">
              <a:extLst>
                <a:ext uri="{FF2B5EF4-FFF2-40B4-BE49-F238E27FC236}">
                  <a16:creationId xmlns:a16="http://schemas.microsoft.com/office/drawing/2014/main" id="{B4190805-F591-E1DB-ADB3-E2783D102156}"/>
                </a:ext>
              </a:extLst>
            </p:cNvPr>
            <p:cNvSpPr txBox="1"/>
            <p:nvPr/>
          </p:nvSpPr>
          <p:spPr>
            <a:xfrm>
              <a:off x="2675921" y="3576410"/>
              <a:ext cx="8749125"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的研究方式，蒐集社群媒體中大眾討論的股票消息對投資人行為和決策的影響，透過不同的討論主題，</a:t>
              </a:r>
              <a:r>
                <a:rPr lang="zh-TW" altLang="en-US" sz="2400" b="1" dirty="0">
                  <a:solidFill>
                    <a:srgbClr val="955937"/>
                  </a:solidFill>
                  <a:latin typeface="Noto Sans Medium"/>
                  <a:ea typeface="Noto Sans Medium"/>
                  <a:cs typeface="Noto Sans Medium"/>
                  <a:sym typeface="Noto Sans Medium"/>
                </a:rPr>
                <a:t>分析出對投資人及大眾而言較容易受影響的金融社群情緒字詞</a:t>
              </a:r>
              <a:r>
                <a:rPr lang="zh-TW" altLang="en-US" sz="2400" dirty="0">
                  <a:solidFill>
                    <a:srgbClr val="955937"/>
                  </a:solidFill>
                  <a:latin typeface="Noto Sans Medium"/>
                  <a:ea typeface="Noto Sans Medium"/>
                  <a:cs typeface="Noto Sans Medium"/>
                  <a:sym typeface="Noto Sans Medium"/>
                </a:rPr>
                <a:t>，為情緒分析模型</a:t>
              </a:r>
              <a:r>
                <a:rPr lang="zh-TW" altLang="en-US" sz="2400" b="1" dirty="0">
                  <a:solidFill>
                    <a:srgbClr val="955937"/>
                  </a:solidFill>
                  <a:latin typeface="Noto Sans Medium"/>
                  <a:ea typeface="Noto Sans Medium"/>
                  <a:cs typeface="Noto Sans Medium"/>
                  <a:sym typeface="Noto Sans Medium"/>
                </a:rPr>
                <a:t>建立字詞權重</a:t>
              </a:r>
              <a:r>
                <a:rPr lang="zh-TW" altLang="en-US" sz="2400" dirty="0">
                  <a:solidFill>
                    <a:srgbClr val="955937"/>
                  </a:solidFill>
                  <a:latin typeface="Noto Sans Medium"/>
                  <a:ea typeface="Noto Sans Medium"/>
                  <a:cs typeface="Noto Sans Medium"/>
                  <a:sym typeface="Noto Sans Medium"/>
                </a:rPr>
                <a:t>的部分提供有效的基礎。</a:t>
              </a:r>
              <a:endParaRPr dirty="0"/>
            </a:p>
          </p:txBody>
        </p:sp>
        <p:grpSp>
          <p:nvGrpSpPr>
            <p:cNvPr id="10" name="Google Shape;240;p8">
              <a:extLst>
                <a:ext uri="{FF2B5EF4-FFF2-40B4-BE49-F238E27FC236}">
                  <a16:creationId xmlns:a16="http://schemas.microsoft.com/office/drawing/2014/main" id="{4C2FCDAD-03EE-48BE-7CA8-F9D9D4895458}"/>
                </a:ext>
              </a:extLst>
            </p:cNvPr>
            <p:cNvGrpSpPr/>
            <p:nvPr/>
          </p:nvGrpSpPr>
          <p:grpSpPr>
            <a:xfrm>
              <a:off x="1461944" y="3825294"/>
              <a:ext cx="807008" cy="643891"/>
              <a:chOff x="825220" y="2781299"/>
              <a:chExt cx="807008" cy="643891"/>
            </a:xfrm>
          </p:grpSpPr>
          <p:sp>
            <p:nvSpPr>
              <p:cNvPr id="11" name="Google Shape;241;p8">
                <a:extLst>
                  <a:ext uri="{FF2B5EF4-FFF2-40B4-BE49-F238E27FC236}">
                    <a16:creationId xmlns:a16="http://schemas.microsoft.com/office/drawing/2014/main" id="{8E0CE447-0B00-5EC0-16F9-867ACB5AB2D8}"/>
                  </a:ext>
                </a:extLst>
              </p:cNvPr>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 name="Google Shape;242;p8">
                <a:extLst>
                  <a:ext uri="{FF2B5EF4-FFF2-40B4-BE49-F238E27FC236}">
                    <a16:creationId xmlns:a16="http://schemas.microsoft.com/office/drawing/2014/main" id="{6B631BE5-E7E0-6DC9-A566-D717FA115704}"/>
                  </a:ext>
                </a:extLst>
              </p:cNvPr>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 name="Google Shape;243;p8">
                <a:extLst>
                  <a:ext uri="{FF2B5EF4-FFF2-40B4-BE49-F238E27FC236}">
                    <a16:creationId xmlns:a16="http://schemas.microsoft.com/office/drawing/2014/main" id="{A8214002-AE16-C26A-20D2-DD5727931C28}"/>
                  </a:ext>
                </a:extLst>
              </p:cNvPr>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spTree>
    <p:extLst>
      <p:ext uri="{BB962C8B-B14F-4D97-AF65-F5344CB8AC3E}">
        <p14:creationId xmlns:p14="http://schemas.microsoft.com/office/powerpoint/2010/main" val="4273166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
        <p:nvSpPr>
          <p:cNvPr id="20" name="Google Shape;263;p9">
            <a:extLst>
              <a:ext uri="{FF2B5EF4-FFF2-40B4-BE49-F238E27FC236}">
                <a16:creationId xmlns:a16="http://schemas.microsoft.com/office/drawing/2014/main" id="{D98884FB-E9E7-8CA6-46CC-A95E8682A375}"/>
              </a:ext>
            </a:extLst>
          </p:cNvPr>
          <p:cNvSpPr txBox="1"/>
          <p:nvPr/>
        </p:nvSpPr>
        <p:spPr>
          <a:xfrm>
            <a:off x="2681198" y="2158180"/>
            <a:ext cx="8111124" cy="3046948"/>
          </a:xfrm>
          <a:prstGeom prst="rect">
            <a:avLst/>
          </a:prstGeom>
          <a:noFill/>
          <a:ln>
            <a:noFill/>
          </a:ln>
        </p:spPr>
        <p:txBody>
          <a:bodyPr spcFirstLastPara="1" wrap="square" lIns="91425" tIns="45700" rIns="91425" bIns="45700" anchor="t" anchorCtr="0">
            <a:spAutoFit/>
          </a:bodyPr>
          <a:lstStyle/>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一、	金融社群情緒字典與情緒詞權重</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二、	社群情緒分析模型</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三、	社群情緒與股市活動之關聯</a:t>
            </a:r>
            <a:endParaRPr lang="en-US" altLang="zh-TW" sz="2400" b="1" dirty="0">
              <a:solidFill>
                <a:srgbClr val="955937"/>
              </a:solidFill>
              <a:latin typeface="Noto Sans Medium"/>
              <a:ea typeface="Noto Sans Medium"/>
              <a:cs typeface="Noto Sans Medium"/>
              <a:sym typeface="Noto Sans Medium"/>
            </a:endParaRPr>
          </a:p>
          <a:p>
            <a:pPr marL="0" marR="0" lvl="0" indent="0" algn="just" rtl="0">
              <a:lnSpc>
                <a:spcPct val="200000"/>
              </a:lnSpc>
              <a:spcBef>
                <a:spcPts val="0"/>
              </a:spcBef>
              <a:spcAft>
                <a:spcPts val="0"/>
              </a:spcAft>
              <a:buNone/>
            </a:pPr>
            <a:r>
              <a:rPr lang="zh-TW" altLang="en-US" sz="2400" b="1" dirty="0">
                <a:solidFill>
                  <a:srgbClr val="955937"/>
                </a:solidFill>
                <a:latin typeface="Noto Sans Medium"/>
                <a:ea typeface="Noto Sans Medium"/>
                <a:cs typeface="Noto Sans Medium"/>
                <a:sym typeface="Noto Sans Medium"/>
              </a:rPr>
              <a:t>四、	社群情緒對投資行為的影響</a:t>
            </a:r>
          </a:p>
        </p:txBody>
      </p:sp>
    </p:spTree>
    <p:extLst>
      <p:ext uri="{BB962C8B-B14F-4D97-AF65-F5344CB8AC3E}">
        <p14:creationId xmlns:p14="http://schemas.microsoft.com/office/powerpoint/2010/main" val="494373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24A94C5C-989C-7634-C13E-594CE25AC7F1}"/>
              </a:ext>
            </a:extLst>
          </p:cNvPr>
          <p:cNvGraphicFramePr/>
          <p:nvPr>
            <p:extLst>
              <p:ext uri="{D42A27DB-BD31-4B8C-83A1-F6EECF244321}">
                <p14:modId xmlns:p14="http://schemas.microsoft.com/office/powerpoint/2010/main" val="2473208801"/>
              </p:ext>
            </p:extLst>
          </p:nvPr>
        </p:nvGraphicFramePr>
        <p:xfrm>
          <a:off x="850612" y="138069"/>
          <a:ext cx="10695018" cy="65352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5557338" cy="670249"/>
            <a:chOff x="3105514" y="1148251"/>
            <a:chExt cx="5557338"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49" y="1148251"/>
              <a:ext cx="5133703"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文獻探討架構清單</a:t>
              </a:r>
              <a:endParaRPr sz="2800"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674109"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2045934125"/>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6" name="Google Shape;416;p14"/>
          <p:cNvGrpSpPr/>
          <p:nvPr/>
        </p:nvGrpSpPr>
        <p:grpSpPr>
          <a:xfrm>
            <a:off x="2940413" y="2807997"/>
            <a:ext cx="6311174" cy="2613484"/>
            <a:chOff x="2940413" y="2807997"/>
            <a:chExt cx="6311174" cy="2613484"/>
          </a:xfrm>
        </p:grpSpPr>
        <p:sp>
          <p:nvSpPr>
            <p:cNvPr id="417" name="Google Shape;417;p14"/>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8" name="Google Shape;418;p14"/>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21" name="Google Shape;421;p14"/>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22" name="Google Shape;422;p14"/>
          <p:cNvSpPr txBox="1"/>
          <p:nvPr/>
        </p:nvSpPr>
        <p:spPr>
          <a:xfrm>
            <a:off x="3229564" y="3051820"/>
            <a:ext cx="5732871" cy="21258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沒意外會再倒一波，636賣單加堆，635買單沒人掛，連假單都不掛，就是要倒了的意思。期指17747--</a:t>
            </a:r>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17824高要過才會繼續攻，2330不夠強,637要過，今天</a:t>
            </a:r>
            <a:endParaRPr sz="18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期指17702不破也算還好，關鍵需要5-8天時間整理，上面還有缺口要回補也不要看太壞</a:t>
            </a:r>
            <a:endParaRPr sz="1800">
              <a:solidFill>
                <a:srgbClr val="955937"/>
              </a:solidFill>
              <a:latin typeface="Noto Sans Medium"/>
              <a:ea typeface="Noto Sans Medium"/>
              <a:cs typeface="Noto Sans Medium"/>
              <a:sym typeface="Noto Sans Medium"/>
            </a:endParaRPr>
          </a:p>
        </p:txBody>
      </p:sp>
      <p:sp>
        <p:nvSpPr>
          <p:cNvPr id="423" name="Google Shape;423;p14"/>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0" name="Google Shape;430;p1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1" name="Google Shape;431;p15"/>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2" name="Google Shape;432;p1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33" name="Google Shape;433;p1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34" name="Google Shape;434;p1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35" name="Google Shape;435;p1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FAC5A4"/>
                </a:solidFill>
                <a:latin typeface="Noto Sans Medium"/>
                <a:ea typeface="Noto Sans Medium"/>
                <a:cs typeface="Noto Sans Medium"/>
                <a:sym typeface="Noto Sans Medium"/>
              </a:rPr>
              <a:t>未來規劃</a:t>
            </a:r>
            <a:endParaRPr dirty="0"/>
          </a:p>
        </p:txBody>
      </p:sp>
      <p:sp>
        <p:nvSpPr>
          <p:cNvPr id="436" name="Google Shape;436;p1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37" name="Google Shape;437;p15"/>
          <p:cNvGrpSpPr/>
          <p:nvPr/>
        </p:nvGrpSpPr>
        <p:grpSpPr>
          <a:xfrm>
            <a:off x="2940413" y="2807997"/>
            <a:ext cx="6311174" cy="2613484"/>
            <a:chOff x="2940413" y="2807997"/>
            <a:chExt cx="6311174" cy="2613484"/>
          </a:xfrm>
        </p:grpSpPr>
        <p:sp>
          <p:nvSpPr>
            <p:cNvPr id="438" name="Google Shape;438;p15"/>
            <p:cNvSpPr/>
            <p:nvPr/>
          </p:nvSpPr>
          <p:spPr>
            <a:xfrm>
              <a:off x="2940413" y="2807997"/>
              <a:ext cx="6311174" cy="261348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9" name="Google Shape;439;p15"/>
            <p:cNvSpPr/>
            <p:nvPr/>
          </p:nvSpPr>
          <p:spPr>
            <a:xfrm>
              <a:off x="3049102" y="293884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40" name="Google Shape;440;p15"/>
          <p:cNvGrpSpPr/>
          <p:nvPr/>
        </p:nvGrpSpPr>
        <p:grpSpPr>
          <a:xfrm>
            <a:off x="4959905" y="798552"/>
            <a:ext cx="2272190" cy="499919"/>
            <a:chOff x="3105514" y="1148251"/>
            <a:chExt cx="2272190" cy="499919"/>
          </a:xfrm>
        </p:grpSpPr>
        <p:sp>
          <p:nvSpPr>
            <p:cNvPr id="441" name="Google Shape;441;p15"/>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42" name="Google Shape;442;p15"/>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43" name="Google Shape;443;p15"/>
          <p:cNvSpPr txBox="1"/>
          <p:nvPr/>
        </p:nvSpPr>
        <p:spPr>
          <a:xfrm>
            <a:off x="3102313" y="2938840"/>
            <a:ext cx="5987375" cy="235179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沒</a:t>
            </a:r>
            <a:r>
              <a:rPr lang="zh-TW" sz="2000">
                <a:solidFill>
                  <a:srgbClr val="963E08"/>
                </a:solidFill>
                <a:latin typeface="Noto Sans Medium"/>
                <a:ea typeface="Noto Sans Medium"/>
                <a:cs typeface="Noto Sans Medium"/>
                <a:sym typeface="Noto Sans Medium"/>
              </a:rPr>
              <a:t>意外</a:t>
            </a:r>
            <a:r>
              <a:rPr lang="zh-TW" sz="1800">
                <a:solidFill>
                  <a:srgbClr val="B9815F"/>
                </a:solidFill>
                <a:latin typeface="Noto Sans Medium"/>
                <a:ea typeface="Noto Sans Medium"/>
                <a:cs typeface="Noto Sans Medium"/>
                <a:sym typeface="Noto Sans Medium"/>
              </a:rPr>
              <a:t>會再</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一波，636</a:t>
            </a:r>
            <a:r>
              <a:rPr lang="zh-TW" sz="2000">
                <a:solidFill>
                  <a:srgbClr val="963E08"/>
                </a:solidFill>
                <a:latin typeface="Noto Sans Medium"/>
                <a:ea typeface="Noto Sans Medium"/>
                <a:cs typeface="Noto Sans Medium"/>
                <a:sym typeface="Noto Sans Medium"/>
              </a:rPr>
              <a:t>賣單加堆</a:t>
            </a:r>
            <a:r>
              <a:rPr lang="zh-TW" sz="1800">
                <a:solidFill>
                  <a:srgbClr val="B9815F"/>
                </a:solidFill>
                <a:latin typeface="Noto Sans Medium"/>
                <a:ea typeface="Noto Sans Medium"/>
                <a:cs typeface="Noto Sans Medium"/>
                <a:sym typeface="Noto Sans Medium"/>
              </a:rPr>
              <a:t>，635</a:t>
            </a:r>
            <a:r>
              <a:rPr lang="zh-TW" sz="2000">
                <a:solidFill>
                  <a:srgbClr val="963E08"/>
                </a:solidFill>
                <a:latin typeface="Noto Sans Medium"/>
                <a:ea typeface="Noto Sans Medium"/>
                <a:cs typeface="Noto Sans Medium"/>
                <a:sym typeface="Noto Sans Medium"/>
              </a:rPr>
              <a:t>買單沒人掛</a:t>
            </a:r>
            <a:r>
              <a:rPr lang="zh-TW" sz="1800">
                <a:solidFill>
                  <a:srgbClr val="B9815F"/>
                </a:solidFill>
                <a:latin typeface="Noto Sans Medium"/>
                <a:ea typeface="Noto Sans Medium"/>
                <a:cs typeface="Noto Sans Medium"/>
                <a:sym typeface="Noto Sans Medium"/>
              </a:rPr>
              <a:t>，連</a:t>
            </a:r>
            <a:r>
              <a:rPr lang="zh-TW" sz="2000">
                <a:solidFill>
                  <a:srgbClr val="963E08"/>
                </a:solidFill>
                <a:latin typeface="Noto Sans Medium"/>
                <a:ea typeface="Noto Sans Medium"/>
                <a:cs typeface="Noto Sans Medium"/>
                <a:sym typeface="Noto Sans Medium"/>
              </a:rPr>
              <a:t>假單</a:t>
            </a:r>
            <a:r>
              <a:rPr lang="zh-TW" sz="1800">
                <a:solidFill>
                  <a:srgbClr val="B9815F"/>
                </a:solidFill>
                <a:latin typeface="Noto Sans Medium"/>
                <a:ea typeface="Noto Sans Medium"/>
                <a:cs typeface="Noto Sans Medium"/>
                <a:sym typeface="Noto Sans Medium"/>
              </a:rPr>
              <a:t>都不</a:t>
            </a:r>
            <a:r>
              <a:rPr lang="zh-TW" sz="2000">
                <a:solidFill>
                  <a:srgbClr val="963E08"/>
                </a:solidFill>
                <a:latin typeface="Noto Sans Medium"/>
                <a:ea typeface="Noto Sans Medium"/>
                <a:cs typeface="Noto Sans Medium"/>
                <a:sym typeface="Noto Sans Medium"/>
              </a:rPr>
              <a:t>掛</a:t>
            </a:r>
            <a:r>
              <a:rPr lang="zh-TW" sz="1800">
                <a:solidFill>
                  <a:srgbClr val="B9815F"/>
                </a:solidFill>
                <a:latin typeface="Noto Sans Medium"/>
                <a:ea typeface="Noto Sans Medium"/>
                <a:cs typeface="Noto Sans Medium"/>
                <a:sym typeface="Noto Sans Medium"/>
              </a:rPr>
              <a:t>，就是要</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了的</a:t>
            </a:r>
            <a:r>
              <a:rPr lang="zh-TW" sz="2000">
                <a:solidFill>
                  <a:srgbClr val="963E08"/>
                </a:solidFill>
                <a:latin typeface="Noto Sans Medium"/>
                <a:ea typeface="Noto Sans Medium"/>
                <a:cs typeface="Noto Sans Medium"/>
                <a:sym typeface="Noto Sans Medium"/>
              </a:rPr>
              <a:t>意思</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17824</a:t>
            </a:r>
            <a:r>
              <a:rPr lang="zh-TW" sz="2000">
                <a:solidFill>
                  <a:srgbClr val="963E08"/>
                </a:solidFill>
                <a:latin typeface="Noto Sans Medium"/>
                <a:ea typeface="Noto Sans Medium"/>
                <a:cs typeface="Noto Sans Medium"/>
                <a:sym typeface="Noto Sans Medium"/>
              </a:rPr>
              <a:t>高</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過才</a:t>
            </a:r>
            <a:r>
              <a:rPr lang="zh-TW" sz="1800">
                <a:solidFill>
                  <a:srgbClr val="B9815F"/>
                </a:solidFill>
                <a:latin typeface="Noto Sans Medium"/>
                <a:ea typeface="Noto Sans Medium"/>
                <a:cs typeface="Noto Sans Medium"/>
                <a:sym typeface="Noto Sans Medium"/>
              </a:rPr>
              <a:t>會</a:t>
            </a:r>
            <a:r>
              <a:rPr lang="zh-TW" sz="2000">
                <a:solidFill>
                  <a:srgbClr val="963E08"/>
                </a:solidFill>
                <a:latin typeface="Noto Sans Medium"/>
                <a:ea typeface="Noto Sans Medium"/>
                <a:cs typeface="Noto Sans Medium"/>
                <a:sym typeface="Noto Sans Medium"/>
              </a:rPr>
              <a:t>繼續攻</a:t>
            </a:r>
            <a:r>
              <a:rPr lang="zh-TW" sz="1800">
                <a:solidFill>
                  <a:srgbClr val="B9815F"/>
                </a:solidFill>
                <a:latin typeface="Noto Sans Medium"/>
                <a:ea typeface="Noto Sans Medium"/>
                <a:cs typeface="Noto Sans Medium"/>
                <a:sym typeface="Noto Sans Medium"/>
              </a:rPr>
              <a:t>，2330不</a:t>
            </a:r>
            <a:r>
              <a:rPr lang="zh-TW" sz="2000">
                <a:solidFill>
                  <a:srgbClr val="963E08"/>
                </a:solidFill>
                <a:latin typeface="Noto Sans Medium"/>
                <a:ea typeface="Noto Sans Medium"/>
                <a:cs typeface="Noto Sans Medium"/>
                <a:sym typeface="Noto Sans Medium"/>
              </a:rPr>
              <a:t>夠強</a:t>
            </a:r>
            <a:r>
              <a:rPr lang="zh-TW" sz="1800">
                <a:solidFill>
                  <a:srgbClr val="B9815F"/>
                </a:solidFill>
                <a:latin typeface="Noto Sans Medium"/>
                <a:ea typeface="Noto Sans Medium"/>
                <a:cs typeface="Noto Sans Medium"/>
                <a:sym typeface="Noto Sans Medium"/>
              </a:rPr>
              <a:t>,637要</a:t>
            </a:r>
            <a:r>
              <a:rPr lang="zh-TW" sz="2000">
                <a:solidFill>
                  <a:srgbClr val="963E08"/>
                </a:solidFill>
                <a:latin typeface="Noto Sans Medium"/>
                <a:ea typeface="Noto Sans Medium"/>
                <a:cs typeface="Noto Sans Medium"/>
                <a:sym typeface="Noto Sans Medium"/>
              </a:rPr>
              <a:t>過</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今天</a:t>
            </a:r>
            <a:endParaRPr sz="20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17702不</a:t>
            </a:r>
            <a:r>
              <a:rPr lang="zh-TW" sz="2000">
                <a:solidFill>
                  <a:srgbClr val="963E08"/>
                </a:solidFill>
                <a:latin typeface="Noto Sans Medium"/>
                <a:ea typeface="Noto Sans Medium"/>
                <a:cs typeface="Noto Sans Medium"/>
                <a:sym typeface="Noto Sans Medium"/>
              </a:rPr>
              <a:t>破</a:t>
            </a:r>
            <a:r>
              <a:rPr lang="zh-TW" sz="1800">
                <a:solidFill>
                  <a:srgbClr val="B9815F"/>
                </a:solidFill>
                <a:latin typeface="Noto Sans Medium"/>
                <a:ea typeface="Noto Sans Medium"/>
                <a:cs typeface="Noto Sans Medium"/>
                <a:sym typeface="Noto Sans Medium"/>
              </a:rPr>
              <a:t>也算</a:t>
            </a:r>
            <a:r>
              <a:rPr lang="zh-TW" sz="2000">
                <a:solidFill>
                  <a:srgbClr val="963E08"/>
                </a:solidFill>
                <a:latin typeface="Noto Sans Medium"/>
                <a:ea typeface="Noto Sans Medium"/>
                <a:cs typeface="Noto Sans Medium"/>
                <a:sym typeface="Noto Sans Medium"/>
              </a:rPr>
              <a:t>還好</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關鍵需要</a:t>
            </a:r>
            <a:r>
              <a:rPr lang="zh-TW" sz="1800">
                <a:solidFill>
                  <a:srgbClr val="B9815F"/>
                </a:solidFill>
                <a:latin typeface="Noto Sans Medium"/>
                <a:ea typeface="Noto Sans Medium"/>
                <a:cs typeface="Noto Sans Medium"/>
                <a:sym typeface="Noto Sans Medium"/>
              </a:rPr>
              <a:t>5-8天</a:t>
            </a:r>
            <a:r>
              <a:rPr lang="zh-TW" sz="2000">
                <a:solidFill>
                  <a:srgbClr val="963E08"/>
                </a:solidFill>
                <a:latin typeface="Noto Sans Medium"/>
                <a:ea typeface="Noto Sans Medium"/>
                <a:cs typeface="Noto Sans Medium"/>
                <a:sym typeface="Noto Sans Medium"/>
              </a:rPr>
              <a:t>時間整理</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上面</a:t>
            </a:r>
            <a:r>
              <a:rPr lang="zh-TW" sz="1800">
                <a:solidFill>
                  <a:srgbClr val="B9815F"/>
                </a:solidFill>
                <a:latin typeface="Noto Sans Medium"/>
                <a:ea typeface="Noto Sans Medium"/>
                <a:cs typeface="Noto Sans Medium"/>
                <a:sym typeface="Noto Sans Medium"/>
              </a:rPr>
              <a:t>還有</a:t>
            </a:r>
            <a:r>
              <a:rPr lang="zh-TW" sz="2000">
                <a:solidFill>
                  <a:srgbClr val="963E08"/>
                </a:solidFill>
                <a:latin typeface="Noto Sans Medium"/>
                <a:ea typeface="Noto Sans Medium"/>
                <a:cs typeface="Noto Sans Medium"/>
                <a:sym typeface="Noto Sans Medium"/>
              </a:rPr>
              <a:t>缺口</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回補</a:t>
            </a:r>
            <a:r>
              <a:rPr lang="zh-TW" sz="1800">
                <a:solidFill>
                  <a:srgbClr val="B9815F"/>
                </a:solidFill>
                <a:latin typeface="Noto Sans Medium"/>
                <a:ea typeface="Noto Sans Medium"/>
                <a:cs typeface="Noto Sans Medium"/>
                <a:sym typeface="Noto Sans Medium"/>
              </a:rPr>
              <a:t>也不要</a:t>
            </a:r>
            <a:r>
              <a:rPr lang="zh-TW" sz="2000">
                <a:solidFill>
                  <a:srgbClr val="963E08"/>
                </a:solidFill>
                <a:latin typeface="Noto Sans Medium"/>
                <a:ea typeface="Noto Sans Medium"/>
                <a:cs typeface="Noto Sans Medium"/>
                <a:sym typeface="Noto Sans Medium"/>
              </a:rPr>
              <a:t>看太壞</a:t>
            </a:r>
            <a:endParaRPr sz="1800">
              <a:solidFill>
                <a:srgbClr val="963E08"/>
              </a:solidFill>
              <a:latin typeface="Noto Sans Medium"/>
              <a:ea typeface="Noto Sans Medium"/>
              <a:cs typeface="Noto Sans Medium"/>
              <a:sym typeface="Noto Sans Medium"/>
            </a:endParaRPr>
          </a:p>
        </p:txBody>
      </p:sp>
      <p:sp>
        <p:nvSpPr>
          <p:cNvPr id="444" name="Google Shape;444;p15"/>
          <p:cNvSpPr txBox="1"/>
          <p:nvPr/>
        </p:nvSpPr>
        <p:spPr>
          <a:xfrm>
            <a:off x="3049102" y="2207089"/>
            <a:ext cx="1591791"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45" name="Google Shape;445;p1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1" name="Google Shape;451;p1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2" name="Google Shape;452;p16"/>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3" name="Google Shape;453;p1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54" name="Google Shape;454;p1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55" name="Google Shape;455;p1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56" name="Google Shape;456;p1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457" name="Google Shape;457;p16"/>
          <p:cNvGrpSpPr/>
          <p:nvPr/>
        </p:nvGrpSpPr>
        <p:grpSpPr>
          <a:xfrm>
            <a:off x="687983" y="2142068"/>
            <a:ext cx="4682067" cy="1938864"/>
            <a:chOff x="687983" y="2142068"/>
            <a:chExt cx="4682067" cy="1938864"/>
          </a:xfrm>
        </p:grpSpPr>
        <p:sp>
          <p:nvSpPr>
            <p:cNvPr id="458" name="Google Shape;458;p16"/>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9" name="Google Shape;459;p16"/>
            <p:cNvSpPr/>
            <p:nvPr/>
          </p:nvSpPr>
          <p:spPr>
            <a:xfrm>
              <a:off x="873169"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460" name="Google Shape;460;p1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61" name="Google Shape;461;p16"/>
          <p:cNvGrpSpPr/>
          <p:nvPr/>
        </p:nvGrpSpPr>
        <p:grpSpPr>
          <a:xfrm>
            <a:off x="4959905" y="798552"/>
            <a:ext cx="2272190" cy="499919"/>
            <a:chOff x="3105514" y="1148251"/>
            <a:chExt cx="2272190" cy="499919"/>
          </a:xfrm>
        </p:grpSpPr>
        <p:sp>
          <p:nvSpPr>
            <p:cNvPr id="462" name="Google Shape;462;p16"/>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63" name="Google Shape;463;p16"/>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64" name="Google Shape;464;p16"/>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65" name="Google Shape;465;p16"/>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66" name="Google Shape;466;p16"/>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16"/>
          <p:cNvSpPr txBox="1"/>
          <p:nvPr/>
        </p:nvSpPr>
        <p:spPr>
          <a:xfrm>
            <a:off x="6033025" y="3067754"/>
            <a:ext cx="5496000" cy="212583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[['意外', '倒', '賣單', '加堆', '買單', '沒', '人', '掛', '假單', '掛', '倒', '意思']</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'高', '過', '才', '繼續', '攻', '夠', '強', '過', '今天', </a:t>
            </a:r>
            <a:endParaRPr/>
          </a:p>
          <a:p>
            <a:pPr marL="0" marR="0" lvl="0" indent="0" algn="l" rtl="0">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'破', '還好', '關鍵', '需要', '時間', '整理', '上面', '缺口', '回補', '看', '太', '壞']]</a:t>
            </a:r>
            <a:endParaRPr/>
          </a:p>
        </p:txBody>
      </p:sp>
      <p:sp>
        <p:nvSpPr>
          <p:cNvPr id="468" name="Google Shape;468;p16"/>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69" name="Google Shape;469;p16"/>
          <p:cNvCxnSpPr>
            <a:stCxn id="458" idx="3"/>
            <a:endCxn id="466"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70" name="Google Shape;470;p1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4099812"/>
            <a:chOff x="3673930" y="2019034"/>
            <a:chExt cx="4559133" cy="4099812"/>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參考資料與文獻</a:t>
              </a: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17"/>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6" name="Google Shape;476;p17"/>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17"/>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17"/>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79" name="Google Shape;479;p17"/>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80" name="Google Shape;480;p17"/>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81" name="Google Shape;481;p17"/>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82" name="Google Shape;482;p17"/>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83" name="Google Shape;483;p17"/>
          <p:cNvGrpSpPr/>
          <p:nvPr/>
        </p:nvGrpSpPr>
        <p:grpSpPr>
          <a:xfrm>
            <a:off x="687983" y="2142068"/>
            <a:ext cx="4682067" cy="1938864"/>
            <a:chOff x="687983" y="2142068"/>
            <a:chExt cx="4682067" cy="1938864"/>
          </a:xfrm>
        </p:grpSpPr>
        <p:sp>
          <p:nvSpPr>
            <p:cNvPr id="484" name="Google Shape;484;p17"/>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5" name="Google Shape;485;p17"/>
            <p:cNvSpPr/>
            <p:nvPr/>
          </p:nvSpPr>
          <p:spPr>
            <a:xfrm>
              <a:off x="934577" y="2204153"/>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486" name="Google Shape;486;p17"/>
          <p:cNvGrpSpPr/>
          <p:nvPr/>
        </p:nvGrpSpPr>
        <p:grpSpPr>
          <a:xfrm>
            <a:off x="4959905" y="798552"/>
            <a:ext cx="2272190" cy="499919"/>
            <a:chOff x="3105514" y="1148251"/>
            <a:chExt cx="2272190" cy="499919"/>
          </a:xfrm>
        </p:grpSpPr>
        <p:sp>
          <p:nvSpPr>
            <p:cNvPr id="487" name="Google Shape;487;p17"/>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88" name="Google Shape;488;p17"/>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489" name="Google Shape;489;p17"/>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90" name="Google Shape;490;p17"/>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91" name="Google Shape;491;p17"/>
          <p:cNvSpPr/>
          <p:nvPr/>
        </p:nvSpPr>
        <p:spPr>
          <a:xfrm>
            <a:off x="5901079" y="2934393"/>
            <a:ext cx="5759892" cy="239256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92" name="Google Shape;492;p17"/>
          <p:cNvSpPr txBox="1"/>
          <p:nvPr/>
        </p:nvSpPr>
        <p:spPr>
          <a:xfrm>
            <a:off x="5988737" y="2977858"/>
            <a:ext cx="5584576" cy="230563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[['意外', '</a:t>
            </a:r>
            <a:r>
              <a:rPr lang="zh-TW" sz="2000">
                <a:solidFill>
                  <a:srgbClr val="548135"/>
                </a:solidFill>
                <a:latin typeface="Noto Sans Medium"/>
                <a:ea typeface="Noto Sans Medium"/>
                <a:cs typeface="Noto Sans Medium"/>
                <a:sym typeface="Noto Sans Medium"/>
              </a:rPr>
              <a:t>倒</a:t>
            </a:r>
            <a:r>
              <a:rPr lang="zh-TW" sz="1800">
                <a:solidFill>
                  <a:srgbClr val="C39477"/>
                </a:solidFill>
                <a:latin typeface="Noto Sans Medium"/>
                <a:ea typeface="Noto Sans Medium"/>
                <a:cs typeface="Noto Sans Medium"/>
                <a:sym typeface="Noto Sans Medium"/>
              </a:rPr>
              <a:t>', '</a:t>
            </a:r>
            <a:r>
              <a:rPr lang="zh-TW" sz="2000">
                <a:solidFill>
                  <a:srgbClr val="548135"/>
                </a:solidFill>
                <a:latin typeface="Noto Sans Medium"/>
                <a:ea typeface="Noto Sans Medium"/>
                <a:cs typeface="Noto Sans Medium"/>
                <a:sym typeface="Noto Sans Medium"/>
              </a:rPr>
              <a:t>賣單</a:t>
            </a:r>
            <a:r>
              <a:rPr lang="zh-TW" sz="1800">
                <a:solidFill>
                  <a:srgbClr val="C39477"/>
                </a:solidFill>
                <a:latin typeface="Noto Sans Medium"/>
                <a:ea typeface="Noto Sans Medium"/>
                <a:cs typeface="Noto Sans Medium"/>
                <a:sym typeface="Noto Sans Medium"/>
              </a:rPr>
              <a:t>', '加堆', '</a:t>
            </a:r>
            <a:r>
              <a:rPr lang="zh-TW" sz="2000">
                <a:solidFill>
                  <a:srgbClr val="C00000"/>
                </a:solidFill>
                <a:latin typeface="Noto Sans Medium"/>
                <a:ea typeface="Noto Sans Medium"/>
                <a:cs typeface="Noto Sans Medium"/>
                <a:sym typeface="Noto Sans Medium"/>
              </a:rPr>
              <a:t>買單</a:t>
            </a:r>
            <a:r>
              <a:rPr lang="zh-TW" sz="18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'高', '過', '才', '繼續', '</a:t>
            </a:r>
            <a:r>
              <a:rPr lang="zh-TW" sz="2000">
                <a:solidFill>
                  <a:srgbClr val="C00000"/>
                </a:solidFill>
                <a:latin typeface="Noto Sans Medium"/>
                <a:ea typeface="Noto Sans Medium"/>
                <a:cs typeface="Noto Sans Medium"/>
                <a:sym typeface="Noto Sans Medium"/>
              </a:rPr>
              <a:t>攻</a:t>
            </a:r>
            <a:r>
              <a:rPr lang="zh-TW" sz="1800">
                <a:solidFill>
                  <a:srgbClr val="C39477"/>
                </a:solidFill>
                <a:latin typeface="Noto Sans Medium"/>
                <a:ea typeface="Noto Sans Medium"/>
                <a:cs typeface="Noto Sans Medium"/>
                <a:sym typeface="Noto Sans Medium"/>
              </a:rPr>
              <a:t>', '夠', '</a:t>
            </a:r>
            <a:r>
              <a:rPr lang="zh-TW" sz="2000">
                <a:solidFill>
                  <a:srgbClr val="C00000"/>
                </a:solidFill>
                <a:latin typeface="Noto Sans Medium"/>
                <a:ea typeface="Noto Sans Medium"/>
                <a:cs typeface="Noto Sans Medium"/>
                <a:sym typeface="Noto Sans Medium"/>
              </a:rPr>
              <a:t>強</a:t>
            </a:r>
            <a:r>
              <a:rPr lang="zh-TW" sz="18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'破', '還好', '關鍵', '需要', '時間', '</a:t>
            </a:r>
            <a:r>
              <a:rPr lang="zh-TW" sz="2000">
                <a:solidFill>
                  <a:srgbClr val="C00000"/>
                </a:solidFill>
                <a:latin typeface="Noto Sans Medium"/>
                <a:ea typeface="Noto Sans Medium"/>
                <a:cs typeface="Noto Sans Medium"/>
                <a:sym typeface="Noto Sans Medium"/>
              </a:rPr>
              <a:t>整理</a:t>
            </a:r>
            <a:r>
              <a:rPr lang="zh-TW" sz="1800">
                <a:solidFill>
                  <a:srgbClr val="C39477"/>
                </a:solidFill>
                <a:latin typeface="Noto Sans Medium"/>
                <a:ea typeface="Noto Sans Medium"/>
                <a:cs typeface="Noto Sans Medium"/>
                <a:sym typeface="Noto Sans Medium"/>
              </a:rPr>
              <a:t>', '上面', '</a:t>
            </a:r>
            <a:r>
              <a:rPr lang="zh-TW" sz="2000">
                <a:solidFill>
                  <a:srgbClr val="548135"/>
                </a:solidFill>
                <a:latin typeface="Noto Sans Medium"/>
                <a:ea typeface="Noto Sans Medium"/>
                <a:cs typeface="Noto Sans Medium"/>
                <a:sym typeface="Noto Sans Medium"/>
              </a:rPr>
              <a:t>缺口</a:t>
            </a:r>
            <a:r>
              <a:rPr lang="zh-TW" sz="1800">
                <a:solidFill>
                  <a:srgbClr val="C39477"/>
                </a:solidFill>
                <a:latin typeface="Noto Sans Medium"/>
                <a:ea typeface="Noto Sans Medium"/>
                <a:cs typeface="Noto Sans Medium"/>
                <a:sym typeface="Noto Sans Medium"/>
              </a:rPr>
              <a:t>', '</a:t>
            </a:r>
            <a:r>
              <a:rPr lang="zh-TW" sz="2000">
                <a:solidFill>
                  <a:srgbClr val="C00000"/>
                </a:solidFill>
                <a:latin typeface="Noto Sans Medium"/>
                <a:ea typeface="Noto Sans Medium"/>
                <a:cs typeface="Noto Sans Medium"/>
                <a:sym typeface="Noto Sans Medium"/>
              </a:rPr>
              <a:t>回補</a:t>
            </a:r>
            <a:r>
              <a:rPr lang="zh-TW" sz="1800">
                <a:solidFill>
                  <a:srgbClr val="C39477"/>
                </a:solidFill>
                <a:latin typeface="Noto Sans Medium"/>
                <a:ea typeface="Noto Sans Medium"/>
                <a:cs typeface="Noto Sans Medium"/>
                <a:sym typeface="Noto Sans Medium"/>
              </a:rPr>
              <a:t>', '看', '太', '</a:t>
            </a:r>
            <a:r>
              <a:rPr lang="zh-TW" sz="2000">
                <a:solidFill>
                  <a:srgbClr val="548135"/>
                </a:solidFill>
                <a:latin typeface="Noto Sans Medium"/>
                <a:ea typeface="Noto Sans Medium"/>
                <a:cs typeface="Noto Sans Medium"/>
                <a:sym typeface="Noto Sans Medium"/>
              </a:rPr>
              <a:t>壞</a:t>
            </a:r>
            <a:r>
              <a:rPr lang="zh-TW" sz="1800">
                <a:solidFill>
                  <a:srgbClr val="C39477"/>
                </a:solidFill>
                <a:latin typeface="Noto Sans Medium"/>
                <a:ea typeface="Noto Sans Medium"/>
                <a:cs typeface="Noto Sans Medium"/>
                <a:sym typeface="Noto Sans Medium"/>
              </a:rPr>
              <a:t>']]</a:t>
            </a:r>
            <a:endParaRPr/>
          </a:p>
        </p:txBody>
      </p:sp>
      <p:sp>
        <p:nvSpPr>
          <p:cNvPr id="493" name="Google Shape;493;p17"/>
          <p:cNvSpPr txBox="1"/>
          <p:nvPr/>
        </p:nvSpPr>
        <p:spPr>
          <a:xfrm>
            <a:off x="6000274" y="2385975"/>
            <a:ext cx="1452748" cy="50513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94" name="Google Shape;494;p17"/>
          <p:cNvCxnSpPr>
            <a:stCxn id="484" idx="3"/>
            <a:endCxn id="491" idx="1"/>
          </p:cNvCxnSpPr>
          <p:nvPr/>
        </p:nvCxnSpPr>
        <p:spPr>
          <a:xfrm>
            <a:off x="5370050" y="3111500"/>
            <a:ext cx="531000" cy="1019100"/>
          </a:xfrm>
          <a:prstGeom prst="curvedConnector3">
            <a:avLst>
              <a:gd name="adj1" fmla="val 50003"/>
            </a:avLst>
          </a:prstGeom>
          <a:noFill/>
          <a:ln w="38100" cap="flat" cmpd="sng">
            <a:solidFill>
              <a:srgbClr val="963E08"/>
            </a:solidFill>
            <a:prstDash val="solid"/>
            <a:miter lim="800000"/>
            <a:headEnd type="none" w="sm" len="sm"/>
            <a:tailEnd type="triangle" w="med" len="med"/>
          </a:ln>
        </p:spPr>
      </p:cxnSp>
      <p:sp>
        <p:nvSpPr>
          <p:cNvPr id="495" name="Google Shape;495;p17"/>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1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1" name="Google Shape;501;p1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2" name="Google Shape;502;p18"/>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03" name="Google Shape;503;p1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04" name="Google Shape;504;p1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05" name="Google Shape;505;p1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06" name="Google Shape;506;p1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07" name="Google Shape;507;p1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08" name="Google Shape;508;p18"/>
          <p:cNvGrpSpPr/>
          <p:nvPr/>
        </p:nvGrpSpPr>
        <p:grpSpPr>
          <a:xfrm>
            <a:off x="4959905" y="798552"/>
            <a:ext cx="2272190" cy="499919"/>
            <a:chOff x="3105514" y="1148251"/>
            <a:chExt cx="2272190" cy="499919"/>
          </a:xfrm>
        </p:grpSpPr>
        <p:sp>
          <p:nvSpPr>
            <p:cNvPr id="509" name="Google Shape;509;p18"/>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510" name="Google Shape;510;p18"/>
            <p:cNvCxnSpPr/>
            <p:nvPr/>
          </p:nvCxnSpPr>
          <p:spPr>
            <a:xfrm flipH="1">
              <a:off x="3105514" y="1648169"/>
              <a:ext cx="1440000" cy="1"/>
            </a:xfrm>
            <a:prstGeom prst="straightConnector1">
              <a:avLst/>
            </a:prstGeom>
            <a:noFill/>
            <a:ln w="28575" cap="rnd" cmpd="sng">
              <a:solidFill>
                <a:srgbClr val="B9815F"/>
              </a:solidFill>
              <a:prstDash val="solid"/>
              <a:miter lim="800000"/>
              <a:headEnd type="none" w="sm" len="sm"/>
              <a:tailEnd type="none" w="sm" len="sm"/>
            </a:ln>
          </p:spPr>
        </p:cxnSp>
      </p:grpSp>
      <p:sp>
        <p:nvSpPr>
          <p:cNvPr id="511" name="Google Shape;511;p18"/>
          <p:cNvSpPr txBox="1"/>
          <p:nvPr/>
        </p:nvSpPr>
        <p:spPr>
          <a:xfrm>
            <a:off x="768616" y="1696273"/>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512" name="Google Shape;512;p18"/>
          <p:cNvSpPr/>
          <p:nvPr/>
        </p:nvSpPr>
        <p:spPr>
          <a:xfrm>
            <a:off x="6821951" y="2136082"/>
            <a:ext cx="4682067" cy="1944850"/>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3" name="Google Shape;513;p18"/>
          <p:cNvSpPr txBox="1"/>
          <p:nvPr/>
        </p:nvSpPr>
        <p:spPr>
          <a:xfrm>
            <a:off x="6966215" y="2181651"/>
            <a:ext cx="4393538" cy="185371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[['意外', '</a:t>
            </a:r>
            <a:r>
              <a:rPr lang="zh-TW" sz="1600">
                <a:solidFill>
                  <a:srgbClr val="548135"/>
                </a:solidFill>
                <a:latin typeface="Noto Sans Medium"/>
                <a:ea typeface="Noto Sans Medium"/>
                <a:cs typeface="Noto Sans Medium"/>
                <a:sym typeface="Noto Sans Medium"/>
              </a:rPr>
              <a:t>倒</a:t>
            </a:r>
            <a:r>
              <a:rPr lang="zh-TW" sz="1400">
                <a:solidFill>
                  <a:srgbClr val="C39477"/>
                </a:solidFill>
                <a:latin typeface="Noto Sans Medium"/>
                <a:ea typeface="Noto Sans Medium"/>
                <a:cs typeface="Noto Sans Medium"/>
                <a:sym typeface="Noto Sans Medium"/>
              </a:rPr>
              <a:t>', '</a:t>
            </a:r>
            <a:r>
              <a:rPr lang="zh-TW" sz="1600">
                <a:solidFill>
                  <a:srgbClr val="548135"/>
                </a:solidFill>
                <a:latin typeface="Noto Sans Medium"/>
                <a:ea typeface="Noto Sans Medium"/>
                <a:cs typeface="Noto Sans Medium"/>
                <a:sym typeface="Noto Sans Medium"/>
              </a:rPr>
              <a:t>賣單</a:t>
            </a:r>
            <a:r>
              <a:rPr lang="zh-TW" sz="1400">
                <a:solidFill>
                  <a:srgbClr val="C39477"/>
                </a:solidFill>
                <a:latin typeface="Noto Sans Medium"/>
                <a:ea typeface="Noto Sans Medium"/>
                <a:cs typeface="Noto Sans Medium"/>
                <a:sym typeface="Noto Sans Medium"/>
              </a:rPr>
              <a:t>', '加堆', '</a:t>
            </a:r>
            <a:r>
              <a:rPr lang="zh-TW" sz="1600">
                <a:solidFill>
                  <a:srgbClr val="C00000"/>
                </a:solidFill>
                <a:latin typeface="Noto Sans Medium"/>
                <a:ea typeface="Noto Sans Medium"/>
                <a:cs typeface="Noto Sans Medium"/>
                <a:sym typeface="Noto Sans Medium"/>
              </a:rPr>
              <a:t>買單</a:t>
            </a:r>
            <a:r>
              <a:rPr lang="zh-TW" sz="1400">
                <a:solidFill>
                  <a:srgbClr val="C39477"/>
                </a:solidFill>
                <a:latin typeface="Noto Sans Medium"/>
                <a:ea typeface="Noto Sans Medium"/>
                <a:cs typeface="Noto Sans Medium"/>
                <a:sym typeface="Noto Sans Medium"/>
              </a:rPr>
              <a:t>', '沒', '人', '掛', '假單', '掛', '倒', '意思']</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'高', '過', '才', '繼續', '</a:t>
            </a:r>
            <a:r>
              <a:rPr lang="zh-TW" sz="1600">
                <a:solidFill>
                  <a:srgbClr val="C00000"/>
                </a:solidFill>
                <a:latin typeface="Noto Sans Medium"/>
                <a:ea typeface="Noto Sans Medium"/>
                <a:cs typeface="Noto Sans Medium"/>
                <a:sym typeface="Noto Sans Medium"/>
              </a:rPr>
              <a:t>攻</a:t>
            </a:r>
            <a:r>
              <a:rPr lang="zh-TW" sz="1400">
                <a:solidFill>
                  <a:srgbClr val="C39477"/>
                </a:solidFill>
                <a:latin typeface="Noto Sans Medium"/>
                <a:ea typeface="Noto Sans Medium"/>
                <a:cs typeface="Noto Sans Medium"/>
                <a:sym typeface="Noto Sans Medium"/>
              </a:rPr>
              <a:t>', '夠', '</a:t>
            </a:r>
            <a:r>
              <a:rPr lang="zh-TW" sz="1600">
                <a:solidFill>
                  <a:srgbClr val="C00000"/>
                </a:solidFill>
                <a:latin typeface="Noto Sans Medium"/>
                <a:ea typeface="Noto Sans Medium"/>
                <a:cs typeface="Noto Sans Medium"/>
                <a:sym typeface="Noto Sans Medium"/>
              </a:rPr>
              <a:t>強</a:t>
            </a:r>
            <a:r>
              <a:rPr lang="zh-TW" sz="1400">
                <a:solidFill>
                  <a:srgbClr val="C39477"/>
                </a:solidFill>
                <a:latin typeface="Noto Sans Medium"/>
                <a:ea typeface="Noto Sans Medium"/>
                <a:cs typeface="Noto Sans Medium"/>
                <a:sym typeface="Noto Sans Medium"/>
              </a:rPr>
              <a:t>', '過', '今天', </a:t>
            </a:r>
            <a:endParaRPr/>
          </a:p>
          <a:p>
            <a:pPr marL="0" marR="0" lvl="0" indent="0" algn="l" rtl="0">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'破', '還好', '關鍵', '需要', '時間', '</a:t>
            </a:r>
            <a:r>
              <a:rPr lang="zh-TW" sz="1600">
                <a:solidFill>
                  <a:srgbClr val="C00000"/>
                </a:solidFill>
                <a:latin typeface="Noto Sans Medium"/>
                <a:ea typeface="Noto Sans Medium"/>
                <a:cs typeface="Noto Sans Medium"/>
                <a:sym typeface="Noto Sans Medium"/>
              </a:rPr>
              <a:t>整理</a:t>
            </a:r>
            <a:r>
              <a:rPr lang="zh-TW" sz="1400">
                <a:solidFill>
                  <a:srgbClr val="C39477"/>
                </a:solidFill>
                <a:latin typeface="Noto Sans Medium"/>
                <a:ea typeface="Noto Sans Medium"/>
                <a:cs typeface="Noto Sans Medium"/>
                <a:sym typeface="Noto Sans Medium"/>
              </a:rPr>
              <a:t>', '上面', '</a:t>
            </a:r>
            <a:r>
              <a:rPr lang="zh-TW" sz="1600">
                <a:solidFill>
                  <a:srgbClr val="548135"/>
                </a:solidFill>
                <a:latin typeface="Noto Sans Medium"/>
                <a:ea typeface="Noto Sans Medium"/>
                <a:cs typeface="Noto Sans Medium"/>
                <a:sym typeface="Noto Sans Medium"/>
              </a:rPr>
              <a:t>缺口</a:t>
            </a:r>
            <a:r>
              <a:rPr lang="zh-TW" sz="1400">
                <a:solidFill>
                  <a:srgbClr val="C39477"/>
                </a:solidFill>
                <a:latin typeface="Noto Sans Medium"/>
                <a:ea typeface="Noto Sans Medium"/>
                <a:cs typeface="Noto Sans Medium"/>
                <a:sym typeface="Noto Sans Medium"/>
              </a:rPr>
              <a:t>', '</a:t>
            </a:r>
            <a:r>
              <a:rPr lang="zh-TW" sz="1600">
                <a:solidFill>
                  <a:srgbClr val="C00000"/>
                </a:solidFill>
                <a:latin typeface="Noto Sans Medium"/>
                <a:ea typeface="Noto Sans Medium"/>
                <a:cs typeface="Noto Sans Medium"/>
                <a:sym typeface="Noto Sans Medium"/>
              </a:rPr>
              <a:t>回補</a:t>
            </a:r>
            <a:r>
              <a:rPr lang="zh-TW" sz="1400">
                <a:solidFill>
                  <a:srgbClr val="C39477"/>
                </a:solidFill>
                <a:latin typeface="Noto Sans Medium"/>
                <a:ea typeface="Noto Sans Medium"/>
                <a:cs typeface="Noto Sans Medium"/>
                <a:sym typeface="Noto Sans Medium"/>
              </a:rPr>
              <a:t>', '看', '太', '</a:t>
            </a:r>
            <a:r>
              <a:rPr lang="zh-TW" sz="1600">
                <a:solidFill>
                  <a:srgbClr val="548135"/>
                </a:solidFill>
                <a:latin typeface="Noto Sans Medium"/>
                <a:ea typeface="Noto Sans Medium"/>
                <a:cs typeface="Noto Sans Medium"/>
                <a:sym typeface="Noto Sans Medium"/>
              </a:rPr>
              <a:t>壞</a:t>
            </a:r>
            <a:r>
              <a:rPr lang="zh-TW" sz="1400">
                <a:solidFill>
                  <a:srgbClr val="C39477"/>
                </a:solidFill>
                <a:latin typeface="Noto Sans Medium"/>
                <a:ea typeface="Noto Sans Medium"/>
                <a:cs typeface="Noto Sans Medium"/>
                <a:sym typeface="Noto Sans Medium"/>
              </a:rPr>
              <a:t>']]</a:t>
            </a:r>
            <a:endParaRPr/>
          </a:p>
        </p:txBody>
      </p:sp>
      <p:sp>
        <p:nvSpPr>
          <p:cNvPr id="514" name="Google Shape;514;p18"/>
          <p:cNvSpPr txBox="1"/>
          <p:nvPr/>
        </p:nvSpPr>
        <p:spPr>
          <a:xfrm>
            <a:off x="6902584" y="1690287"/>
            <a:ext cx="1180901"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斷詞範例</a:t>
            </a:r>
            <a:endParaRPr sz="1600">
              <a:solidFill>
                <a:srgbClr val="955937"/>
              </a:solidFill>
              <a:latin typeface="Noto Sans Medium"/>
              <a:ea typeface="Noto Sans Medium"/>
              <a:cs typeface="Noto Sans Medium"/>
              <a:sym typeface="Noto Sans Medium"/>
            </a:endParaRPr>
          </a:p>
        </p:txBody>
      </p:sp>
      <p:sp>
        <p:nvSpPr>
          <p:cNvPr id="515" name="Google Shape;515;p18"/>
          <p:cNvSpPr/>
          <p:nvPr/>
        </p:nvSpPr>
        <p:spPr>
          <a:xfrm>
            <a:off x="3754966" y="4873268"/>
            <a:ext cx="4682067" cy="1301331"/>
          </a:xfrm>
          <a:prstGeom prst="roundRect">
            <a:avLst>
              <a:gd name="adj" fmla="val 11195"/>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16" name="Google Shape;516;p18"/>
          <p:cNvSpPr txBox="1"/>
          <p:nvPr/>
        </p:nvSpPr>
        <p:spPr>
          <a:xfrm>
            <a:off x="3835599" y="4427473"/>
            <a:ext cx="1492800" cy="42255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情緒字典範例</a:t>
            </a:r>
            <a:endParaRPr sz="1600">
              <a:solidFill>
                <a:srgbClr val="955937"/>
              </a:solidFill>
              <a:latin typeface="Noto Sans Medium"/>
              <a:ea typeface="Noto Sans Medium"/>
              <a:cs typeface="Noto Sans Medium"/>
              <a:sym typeface="Noto Sans Medium"/>
            </a:endParaRPr>
          </a:p>
        </p:txBody>
      </p:sp>
      <p:grpSp>
        <p:nvGrpSpPr>
          <p:cNvPr id="517" name="Google Shape;517;p18"/>
          <p:cNvGrpSpPr/>
          <p:nvPr/>
        </p:nvGrpSpPr>
        <p:grpSpPr>
          <a:xfrm>
            <a:off x="3970269" y="5085784"/>
            <a:ext cx="4251460" cy="876298"/>
            <a:chOff x="3970269" y="5068850"/>
            <a:chExt cx="4251460" cy="876298"/>
          </a:xfrm>
        </p:grpSpPr>
        <p:grpSp>
          <p:nvGrpSpPr>
            <p:cNvPr id="518" name="Google Shape;518;p18"/>
            <p:cNvGrpSpPr/>
            <p:nvPr/>
          </p:nvGrpSpPr>
          <p:grpSpPr>
            <a:xfrm>
              <a:off x="3970269" y="5068850"/>
              <a:ext cx="4251460" cy="358589"/>
              <a:chOff x="6968067" y="2598796"/>
              <a:chExt cx="4251460" cy="358589"/>
            </a:xfrm>
          </p:grpSpPr>
          <p:sp>
            <p:nvSpPr>
              <p:cNvPr id="519" name="Google Shape;519;p18"/>
              <p:cNvSpPr txBox="1"/>
              <p:nvPr/>
            </p:nvSpPr>
            <p:spPr>
              <a:xfrm>
                <a:off x="6968067" y="2624203"/>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C00000"/>
                    </a:solidFill>
                    <a:latin typeface="Noto Sans Medium"/>
                    <a:ea typeface="Noto Sans Medium"/>
                    <a:cs typeface="Noto Sans Medium"/>
                    <a:sym typeface="Noto Sans Medium"/>
                  </a:rPr>
                  <a:t>正向詞</a:t>
                </a:r>
                <a:endParaRPr sz="1400">
                  <a:solidFill>
                    <a:srgbClr val="C00000"/>
                  </a:solidFill>
                  <a:latin typeface="Noto Sans Medium"/>
                  <a:ea typeface="Noto Sans Medium"/>
                  <a:cs typeface="Noto Sans Medium"/>
                  <a:sym typeface="Noto Sans Medium"/>
                </a:endParaRPr>
              </a:p>
            </p:txBody>
          </p:sp>
          <p:sp>
            <p:nvSpPr>
              <p:cNvPr id="520" name="Google Shape;520;p18"/>
              <p:cNvSpPr/>
              <p:nvPr/>
            </p:nvSpPr>
            <p:spPr>
              <a:xfrm>
                <a:off x="7860457" y="2598796"/>
                <a:ext cx="3359070" cy="358589"/>
              </a:xfrm>
              <a:prstGeom prst="roundRect">
                <a:avLst>
                  <a:gd name="adj" fmla="val 16667"/>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1" name="Google Shape;521;p18"/>
              <p:cNvSpPr txBox="1"/>
              <p:nvPr/>
            </p:nvSpPr>
            <p:spPr>
              <a:xfrm>
                <a:off x="7961511" y="2624203"/>
                <a:ext cx="2620433"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買單、攻、強、整理、回補</a:t>
                </a:r>
                <a:endParaRPr sz="1400">
                  <a:solidFill>
                    <a:srgbClr val="FEEFE6"/>
                  </a:solidFill>
                  <a:latin typeface="Noto Sans Medium"/>
                  <a:ea typeface="Noto Sans Medium"/>
                  <a:cs typeface="Noto Sans Medium"/>
                  <a:sym typeface="Noto Sans Medium"/>
                </a:endParaRPr>
              </a:p>
            </p:txBody>
          </p:sp>
        </p:grpSp>
        <p:grpSp>
          <p:nvGrpSpPr>
            <p:cNvPr id="522" name="Google Shape;522;p18"/>
            <p:cNvGrpSpPr/>
            <p:nvPr/>
          </p:nvGrpSpPr>
          <p:grpSpPr>
            <a:xfrm>
              <a:off x="3970269" y="5586559"/>
              <a:ext cx="4251460" cy="358589"/>
              <a:chOff x="6968067" y="3116505"/>
              <a:chExt cx="4251460" cy="358589"/>
            </a:xfrm>
          </p:grpSpPr>
          <p:sp>
            <p:nvSpPr>
              <p:cNvPr id="523" name="Google Shape;523;p18"/>
              <p:cNvSpPr txBox="1"/>
              <p:nvPr/>
            </p:nvSpPr>
            <p:spPr>
              <a:xfrm>
                <a:off x="6968067" y="3141912"/>
                <a:ext cx="795866"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548135"/>
                    </a:solidFill>
                    <a:latin typeface="Noto Sans Medium"/>
                    <a:ea typeface="Noto Sans Medium"/>
                    <a:cs typeface="Noto Sans Medium"/>
                    <a:sym typeface="Noto Sans Medium"/>
                  </a:rPr>
                  <a:t>負向詞</a:t>
                </a:r>
                <a:endParaRPr sz="1400">
                  <a:solidFill>
                    <a:srgbClr val="548135"/>
                  </a:solidFill>
                  <a:latin typeface="Noto Sans Medium"/>
                  <a:ea typeface="Noto Sans Medium"/>
                  <a:cs typeface="Noto Sans Medium"/>
                  <a:sym typeface="Noto Sans Medium"/>
                </a:endParaRPr>
              </a:p>
            </p:txBody>
          </p:sp>
          <p:sp>
            <p:nvSpPr>
              <p:cNvPr id="524" name="Google Shape;524;p18"/>
              <p:cNvSpPr/>
              <p:nvPr/>
            </p:nvSpPr>
            <p:spPr>
              <a:xfrm>
                <a:off x="7860457" y="3116505"/>
                <a:ext cx="3359070" cy="358589"/>
              </a:xfrm>
              <a:prstGeom prst="roundRect">
                <a:avLst>
                  <a:gd name="adj" fmla="val 16667"/>
                </a:avLst>
              </a:prstGeom>
              <a:solidFill>
                <a:srgbClr val="54813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5" name="Google Shape;525;p18"/>
              <p:cNvSpPr txBox="1"/>
              <p:nvPr/>
            </p:nvSpPr>
            <p:spPr>
              <a:xfrm>
                <a:off x="7961512" y="3141912"/>
                <a:ext cx="1998064" cy="307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400">
                    <a:solidFill>
                      <a:srgbClr val="FEEFE6"/>
                    </a:solidFill>
                    <a:latin typeface="Noto Sans Medium"/>
                    <a:ea typeface="Noto Sans Medium"/>
                    <a:cs typeface="Noto Sans Medium"/>
                    <a:sym typeface="Noto Sans Medium"/>
                  </a:rPr>
                  <a:t>倒、賣單、缺口、壞</a:t>
                </a:r>
                <a:endParaRPr sz="1400">
                  <a:solidFill>
                    <a:srgbClr val="FEEFE6"/>
                  </a:solidFill>
                  <a:latin typeface="Noto Sans Medium"/>
                  <a:ea typeface="Noto Sans Medium"/>
                  <a:cs typeface="Noto Sans Medium"/>
                  <a:sym typeface="Noto Sans Medium"/>
                </a:endParaRPr>
              </a:p>
            </p:txBody>
          </p:sp>
        </p:grpSp>
      </p:grpSp>
      <p:grpSp>
        <p:nvGrpSpPr>
          <p:cNvPr id="526" name="Google Shape;526;p18"/>
          <p:cNvGrpSpPr/>
          <p:nvPr/>
        </p:nvGrpSpPr>
        <p:grpSpPr>
          <a:xfrm>
            <a:off x="687983" y="2142068"/>
            <a:ext cx="4682067" cy="1938864"/>
            <a:chOff x="687983" y="2142068"/>
            <a:chExt cx="4682067" cy="1938864"/>
          </a:xfrm>
        </p:grpSpPr>
        <p:sp>
          <p:nvSpPr>
            <p:cNvPr id="527" name="Google Shape;527;p18"/>
            <p:cNvSpPr/>
            <p:nvPr/>
          </p:nvSpPr>
          <p:spPr>
            <a:xfrm>
              <a:off x="687983" y="2142068"/>
              <a:ext cx="4682067" cy="1938864"/>
            </a:xfrm>
            <a:prstGeom prst="roundRect">
              <a:avLst>
                <a:gd name="adj" fmla="val 5990"/>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8" name="Google Shape;528;p18"/>
            <p:cNvSpPr/>
            <p:nvPr/>
          </p:nvSpPr>
          <p:spPr>
            <a:xfrm>
              <a:off x="832247" y="2182380"/>
              <a:ext cx="354498" cy="14302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529" name="Google Shape;529;p18"/>
          <p:cNvCxnSpPr>
            <a:stCxn id="527" idx="3"/>
            <a:endCxn id="512" idx="1"/>
          </p:cNvCxnSpPr>
          <p:nvPr/>
        </p:nvCxnSpPr>
        <p:spPr>
          <a:xfrm rot="10800000" flipH="1">
            <a:off x="5370050" y="3108500"/>
            <a:ext cx="1452000" cy="3000"/>
          </a:xfrm>
          <a:prstGeom prst="curvedConnector3">
            <a:avLst>
              <a:gd name="adj1" fmla="val 49997"/>
            </a:avLst>
          </a:prstGeom>
          <a:noFill/>
          <a:ln w="38100" cap="flat" cmpd="sng">
            <a:solidFill>
              <a:srgbClr val="963E08"/>
            </a:solidFill>
            <a:prstDash val="solid"/>
            <a:miter lim="800000"/>
            <a:headEnd type="none" w="sm" len="sm"/>
            <a:tailEnd type="triangle" w="med" len="med"/>
          </a:ln>
        </p:spPr>
      </p:cxnSp>
      <p:cxnSp>
        <p:nvCxnSpPr>
          <p:cNvPr id="530" name="Google Shape;530;p18"/>
          <p:cNvCxnSpPr>
            <a:stCxn id="512" idx="2"/>
            <a:endCxn id="515" idx="3"/>
          </p:cNvCxnSpPr>
          <p:nvPr/>
        </p:nvCxnSpPr>
        <p:spPr>
          <a:xfrm rot="5400000">
            <a:off x="8078485" y="4439432"/>
            <a:ext cx="1443000" cy="726000"/>
          </a:xfrm>
          <a:prstGeom prst="curvedConnector2">
            <a:avLst/>
          </a:prstGeom>
          <a:noFill/>
          <a:ln w="38100" cap="flat" cmpd="sng">
            <a:solidFill>
              <a:srgbClr val="963E08"/>
            </a:solidFill>
            <a:prstDash val="solid"/>
            <a:miter lim="800000"/>
            <a:headEnd type="none" w="sm" len="sm"/>
            <a:tailEnd type="triangle" w="med" len="med"/>
          </a:ln>
        </p:spPr>
      </p:cxnSp>
      <p:sp>
        <p:nvSpPr>
          <p:cNvPr id="531" name="Google Shape;531;p1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
        <p:nvSpPr>
          <p:cNvPr id="532" name="Google Shape;532;p18"/>
          <p:cNvSpPr txBox="1"/>
          <p:nvPr/>
        </p:nvSpPr>
        <p:spPr>
          <a:xfrm>
            <a:off x="948230" y="2253894"/>
            <a:ext cx="4161573" cy="171521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marL="0" marR="0" lvl="0" indent="0" algn="just" rtl="0">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2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6" name="Google Shape;556;p2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7" name="Google Shape;557;p20"/>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58" name="Google Shape;558;p2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59" name="Google Shape;559;p2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60" name="Google Shape;560;p2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61" name="Google Shape;561;p2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62" name="Google Shape;562;p2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63" name="Google Shape;563;p20"/>
          <p:cNvGrpSpPr/>
          <p:nvPr/>
        </p:nvGrpSpPr>
        <p:grpSpPr>
          <a:xfrm>
            <a:off x="4465088" y="703967"/>
            <a:ext cx="3261824" cy="499919"/>
            <a:chOff x="3105514" y="1148251"/>
            <a:chExt cx="3261824" cy="499919"/>
          </a:xfrm>
        </p:grpSpPr>
        <p:sp>
          <p:nvSpPr>
            <p:cNvPr id="564" name="Google Shape;564;p20"/>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社群文章人工撿詞</a:t>
              </a:r>
              <a:endParaRPr sz="2400">
                <a:solidFill>
                  <a:srgbClr val="963E08"/>
                </a:solidFill>
                <a:latin typeface="Noto Sans Medium"/>
                <a:ea typeface="Noto Sans Medium"/>
                <a:cs typeface="Noto Sans Medium"/>
                <a:sym typeface="Noto Sans Medium"/>
              </a:endParaRPr>
            </a:p>
          </p:txBody>
        </p:sp>
        <p:cxnSp>
          <p:nvCxnSpPr>
            <p:cNvPr id="565" name="Google Shape;565;p20"/>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66" name="Google Shape;566;p20"/>
          <p:cNvPicPr preferRelativeResize="0"/>
          <p:nvPr/>
        </p:nvPicPr>
        <p:blipFill rotWithShape="1">
          <a:blip r:embed="rId3">
            <a:alphaModFix/>
          </a:blip>
          <a:srcRect l="235" t="12460" r="26371" b="9421"/>
          <a:stretch/>
        </p:blipFill>
        <p:spPr>
          <a:xfrm>
            <a:off x="1890416" y="1501200"/>
            <a:ext cx="8411169" cy="5059486"/>
          </a:xfrm>
          <a:prstGeom prst="roundRect">
            <a:avLst>
              <a:gd name="adj" fmla="val 2685"/>
            </a:avLst>
          </a:prstGeom>
          <a:noFill/>
          <a:ln>
            <a:noFill/>
          </a:ln>
          <a:effectLst>
            <a:outerShdw blurRad="292100" dist="139700" dir="2700000" algn="tl" rotWithShape="0">
              <a:srgbClr val="333333">
                <a:alpha val="64705"/>
              </a:srgbClr>
            </a:outerShdw>
          </a:effectLst>
        </p:spPr>
      </p:pic>
      <p:sp>
        <p:nvSpPr>
          <p:cNvPr id="567" name="Google Shape;567;p2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21"/>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3" name="Google Shape;573;p21"/>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4" name="Google Shape;574;p21"/>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75" name="Google Shape;575;p21"/>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76" name="Google Shape;576;p21"/>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77" name="Google Shape;577;p21"/>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78" name="Google Shape;578;p21"/>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79" name="Google Shape;579;p21"/>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80" name="Google Shape;580;p21"/>
          <p:cNvGrpSpPr/>
          <p:nvPr/>
        </p:nvGrpSpPr>
        <p:grpSpPr>
          <a:xfrm>
            <a:off x="4465088" y="703967"/>
            <a:ext cx="2672312" cy="499919"/>
            <a:chOff x="3105514" y="1148251"/>
            <a:chExt cx="2672312" cy="499919"/>
          </a:xfrm>
        </p:grpSpPr>
        <p:sp>
          <p:nvSpPr>
            <p:cNvPr id="581" name="Google Shape;581;p21"/>
            <p:cNvSpPr txBox="1"/>
            <p:nvPr/>
          </p:nvSpPr>
          <p:spPr>
            <a:xfrm>
              <a:off x="3529150" y="1148251"/>
              <a:ext cx="22486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人工撿詞字典</a:t>
              </a:r>
              <a:endParaRPr sz="2400">
                <a:solidFill>
                  <a:srgbClr val="963E08"/>
                </a:solidFill>
                <a:latin typeface="Noto Sans Medium"/>
                <a:ea typeface="Noto Sans Medium"/>
                <a:cs typeface="Noto Sans Medium"/>
                <a:sym typeface="Noto Sans Medium"/>
              </a:endParaRPr>
            </a:p>
          </p:txBody>
        </p:sp>
        <p:cxnSp>
          <p:nvCxnSpPr>
            <p:cNvPr id="582" name="Google Shape;582;p21"/>
            <p:cNvCxnSpPr/>
            <p:nvPr/>
          </p:nvCxnSpPr>
          <p:spPr>
            <a:xfrm flipH="1">
              <a:off x="3105514" y="1648169"/>
              <a:ext cx="1656000" cy="1"/>
            </a:xfrm>
            <a:prstGeom prst="straightConnector1">
              <a:avLst/>
            </a:prstGeom>
            <a:noFill/>
            <a:ln w="28575" cap="rnd" cmpd="sng">
              <a:solidFill>
                <a:srgbClr val="B9815F"/>
              </a:solidFill>
              <a:prstDash val="solid"/>
              <a:miter lim="800000"/>
              <a:headEnd type="none" w="sm" len="sm"/>
              <a:tailEnd type="none" w="sm" len="sm"/>
            </a:ln>
          </p:spPr>
        </p:cxnSp>
      </p:grpSp>
      <p:pic>
        <p:nvPicPr>
          <p:cNvPr id="583" name="Google Shape;583;p21"/>
          <p:cNvPicPr preferRelativeResize="0"/>
          <p:nvPr/>
        </p:nvPicPr>
        <p:blipFill rotWithShape="1">
          <a:blip r:embed="rId3">
            <a:alphaModFix/>
          </a:blip>
          <a:srcRect t="14197" b="14567"/>
          <a:stretch/>
        </p:blipFill>
        <p:spPr>
          <a:xfrm>
            <a:off x="963361" y="1430328"/>
            <a:ext cx="7379970" cy="5257090"/>
          </a:xfrm>
          <a:prstGeom prst="rect">
            <a:avLst/>
          </a:prstGeom>
          <a:noFill/>
          <a:ln>
            <a:noFill/>
          </a:ln>
          <a:effectLst>
            <a:outerShdw blurRad="292100" dist="139700" dir="2700000" algn="tl" rotWithShape="0">
              <a:srgbClr val="333333">
                <a:alpha val="64705"/>
              </a:srgbClr>
            </a:outerShdw>
          </a:effectLst>
        </p:spPr>
      </p:pic>
      <p:sp>
        <p:nvSpPr>
          <p:cNvPr id="584" name="Google Shape;584;p2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15</a:t>
            </a:r>
            <a:endParaRPr sz="1800">
              <a:solidFill>
                <a:srgbClr val="963E08"/>
              </a:solidFill>
              <a:latin typeface="Noto Sans Medium"/>
              <a:ea typeface="Noto Sans Medium"/>
              <a:cs typeface="Noto Sans Medium"/>
              <a:sym typeface="Noto Sans Medium"/>
            </a:endParaRPr>
          </a:p>
        </p:txBody>
      </p:sp>
      <p:sp>
        <p:nvSpPr>
          <p:cNvPr id="585" name="Google Shape;585;p21"/>
          <p:cNvSpPr txBox="1"/>
          <p:nvPr/>
        </p:nvSpPr>
        <p:spPr>
          <a:xfrm>
            <a:off x="9023047" y="3086771"/>
            <a:ext cx="2035116" cy="1141659"/>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已人工撿回</a:t>
            </a:r>
            <a:endParaRPr sz="2400">
              <a:solidFill>
                <a:srgbClr val="955937"/>
              </a:solidFill>
              <a:latin typeface="Noto Sans Medium"/>
              <a:ea typeface="Noto Sans Medium"/>
              <a:cs typeface="Noto Sans Medium"/>
              <a:sym typeface="Noto Sans Medium"/>
            </a:endParaRPr>
          </a:p>
          <a:p>
            <a:pPr marL="0" marR="0" lvl="0" indent="0" algn="just" rtl="0">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211個字詞</a:t>
            </a:r>
            <a:endParaRPr sz="2400">
              <a:solidFill>
                <a:srgbClr val="955937"/>
              </a:solidFill>
              <a:latin typeface="Noto Sans Medium"/>
              <a:ea typeface="Noto Sans Medium"/>
              <a:cs typeface="Noto Sans Medium"/>
              <a:sym typeface="Noto Sans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2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1" name="Google Shape;591;p2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2" name="Google Shape;592;p2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93" name="Google Shape;593;p2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94" name="Google Shape;594;p2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95" name="Google Shape;595;p2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96" name="Google Shape;596;p2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97" name="Google Shape;597;p2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98" name="Google Shape;598;p22"/>
          <p:cNvGrpSpPr/>
          <p:nvPr/>
        </p:nvGrpSpPr>
        <p:grpSpPr>
          <a:xfrm>
            <a:off x="4357678" y="703967"/>
            <a:ext cx="3476644" cy="499919"/>
            <a:chOff x="3105514" y="1148251"/>
            <a:chExt cx="3476644" cy="499919"/>
          </a:xfrm>
        </p:grpSpPr>
        <p:sp>
          <p:nvSpPr>
            <p:cNvPr id="599" name="Google Shape;599;p22"/>
            <p:cNvSpPr txBox="1"/>
            <p:nvPr/>
          </p:nvSpPr>
          <p:spPr>
            <a:xfrm>
              <a:off x="3529149" y="1148251"/>
              <a:ext cx="3053009"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社群文章正負向標示</a:t>
              </a:r>
              <a:endParaRPr sz="2400">
                <a:solidFill>
                  <a:srgbClr val="963E08"/>
                </a:solidFill>
                <a:latin typeface="Noto Sans Medium"/>
                <a:ea typeface="Noto Sans Medium"/>
                <a:cs typeface="Noto Sans Medium"/>
                <a:sym typeface="Noto Sans Medium"/>
              </a:endParaRPr>
            </a:p>
          </p:txBody>
        </p:sp>
        <p:cxnSp>
          <p:nvCxnSpPr>
            <p:cNvPr id="600" name="Google Shape;600;p22"/>
            <p:cNvCxnSpPr/>
            <p:nvPr/>
          </p:nvCxnSpPr>
          <p:spPr>
            <a:xfrm flipH="1">
              <a:off x="3105514" y="1648169"/>
              <a:ext cx="2016000" cy="1"/>
            </a:xfrm>
            <a:prstGeom prst="straightConnector1">
              <a:avLst/>
            </a:prstGeom>
            <a:noFill/>
            <a:ln w="28575" cap="rnd" cmpd="sng">
              <a:solidFill>
                <a:srgbClr val="B9815F"/>
              </a:solidFill>
              <a:prstDash val="solid"/>
              <a:miter lim="800000"/>
              <a:headEnd type="none" w="sm" len="sm"/>
              <a:tailEnd type="none" w="sm" len="sm"/>
            </a:ln>
          </p:spPr>
        </p:cxnSp>
      </p:grpSp>
      <p:sp>
        <p:nvSpPr>
          <p:cNvPr id="601" name="Google Shape;601;p2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16</a:t>
            </a:r>
            <a:endParaRPr sz="1800">
              <a:solidFill>
                <a:srgbClr val="963E08"/>
              </a:solidFill>
              <a:latin typeface="Noto Sans Medium"/>
              <a:ea typeface="Noto Sans Medium"/>
              <a:cs typeface="Noto Sans Medium"/>
              <a:sym typeface="Noto Sans Medium"/>
            </a:endParaRPr>
          </a:p>
        </p:txBody>
      </p:sp>
      <p:pic>
        <p:nvPicPr>
          <p:cNvPr id="602" name="Google Shape;602;p22"/>
          <p:cNvPicPr preferRelativeResize="0"/>
          <p:nvPr/>
        </p:nvPicPr>
        <p:blipFill rotWithShape="1">
          <a:blip r:embed="rId3">
            <a:alphaModFix/>
          </a:blip>
          <a:srcRect/>
          <a:stretch/>
        </p:blipFill>
        <p:spPr>
          <a:xfrm>
            <a:off x="1288724" y="1576640"/>
            <a:ext cx="9614553" cy="4832099"/>
          </a:xfrm>
          <a:prstGeom prst="roundRect">
            <a:avLst>
              <a:gd name="adj" fmla="val 2010"/>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8" name="Google Shape;608;p2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9" name="Google Shape;609;p23"/>
          <p:cNvSpPr/>
          <p:nvPr/>
        </p:nvSpPr>
        <p:spPr>
          <a:xfrm>
            <a:off x="670366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0" name="Google Shape;610;p2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611" name="Google Shape;611;p23"/>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612" name="Google Shape;612;p2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613" name="Google Shape;613;p2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未來規劃</a:t>
            </a:r>
            <a:endParaRPr/>
          </a:p>
        </p:txBody>
      </p:sp>
      <p:sp>
        <p:nvSpPr>
          <p:cNvPr id="614" name="Google Shape;614;p2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629" name="Google Shape;629;p2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建立系統或網頁，方便投資人進行決策</a:t>
              </a:r>
              <a:endParaRPr/>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663" name="Google Shape;663;p2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爬股市社群發文資料</a:t>
                </a:r>
                <a:endParaRPr/>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以股市社群字典進行正負向詞標示</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2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8" name="Google Shape;698;p2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9" name="Google Shape;699;p2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700" name="Google Shape;700;p2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01" name="Google Shape;701;p26"/>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02" name="Google Shape;702;p2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03" name="Google Shape;703;p2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704" name="Google Shape;704;p26"/>
          <p:cNvGrpSpPr/>
          <p:nvPr/>
        </p:nvGrpSpPr>
        <p:grpSpPr>
          <a:xfrm>
            <a:off x="4376814" y="719626"/>
            <a:ext cx="3438372" cy="670249"/>
            <a:chOff x="3838728" y="741852"/>
            <a:chExt cx="3438372" cy="670249"/>
          </a:xfrm>
        </p:grpSpPr>
        <p:sp>
          <p:nvSpPr>
            <p:cNvPr id="705" name="Google Shape;705;p26"/>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706" name="Google Shape;706;p26"/>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707" name="Google Shape;707;p2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08" name="Google Shape;708;p26"/>
          <p:cNvGrpSpPr/>
          <p:nvPr/>
        </p:nvGrpSpPr>
        <p:grpSpPr>
          <a:xfrm>
            <a:off x="603553" y="3532999"/>
            <a:ext cx="2295766" cy="977697"/>
            <a:chOff x="637934" y="1536902"/>
            <a:chExt cx="2295766" cy="977697"/>
          </a:xfrm>
        </p:grpSpPr>
        <p:sp>
          <p:nvSpPr>
            <p:cNvPr id="709" name="Google Shape;709;p26"/>
            <p:cNvSpPr/>
            <p:nvPr/>
          </p:nvSpPr>
          <p:spPr>
            <a:xfrm>
              <a:off x="637934" y="1536902"/>
              <a:ext cx="2295766" cy="977697"/>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0" name="Google Shape;710;p26"/>
            <p:cNvSpPr txBox="1"/>
            <p:nvPr/>
          </p:nvSpPr>
          <p:spPr>
            <a:xfrm>
              <a:off x="912045" y="1605416"/>
              <a:ext cx="1747544" cy="83099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網頁或系統</a:t>
              </a:r>
              <a:endParaRPr sz="2400">
                <a:solidFill>
                  <a:srgbClr val="FEEFE6"/>
                </a:solidFill>
                <a:latin typeface="Noto Sans Medium"/>
                <a:ea typeface="Noto Sans Medium"/>
                <a:cs typeface="Noto Sans Medium"/>
                <a:sym typeface="Noto Sans Medium"/>
              </a:endParaRPr>
            </a:p>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視覺化呈現</a:t>
              </a:r>
              <a:endParaRPr sz="2400">
                <a:solidFill>
                  <a:srgbClr val="FEEFE6"/>
                </a:solidFill>
                <a:latin typeface="Noto Sans Medium"/>
                <a:ea typeface="Noto Sans Medium"/>
                <a:cs typeface="Noto Sans Medium"/>
                <a:sym typeface="Noto Sans Medium"/>
              </a:endParaRPr>
            </a:p>
          </p:txBody>
        </p:sp>
      </p:grpSp>
      <p:pic>
        <p:nvPicPr>
          <p:cNvPr id="711" name="Google Shape;711;p26"/>
          <p:cNvPicPr preferRelativeResize="0"/>
          <p:nvPr/>
        </p:nvPicPr>
        <p:blipFill rotWithShape="1">
          <a:blip r:embed="rId3">
            <a:alphaModFix/>
          </a:blip>
          <a:srcRect l="899" t="2509" r="603" b="1946"/>
          <a:stretch/>
        </p:blipFill>
        <p:spPr>
          <a:xfrm>
            <a:off x="3309197" y="1835614"/>
            <a:ext cx="8204200" cy="4503274"/>
          </a:xfrm>
          <a:prstGeom prst="roundRect">
            <a:avLst>
              <a:gd name="adj" fmla="val 2965"/>
            </a:avLst>
          </a:prstGeom>
          <a:noFill/>
          <a:ln>
            <a:noFill/>
          </a:ln>
          <a:effectLst>
            <a:outerShdw blurRad="292100" dist="139700" dir="2700000" algn="tl" rotWithShape="0">
              <a:srgbClr val="333333">
                <a:alpha val="64705"/>
              </a:srgbClr>
            </a:outerShdw>
          </a:effectLst>
        </p:spPr>
      </p:pic>
      <p:sp>
        <p:nvSpPr>
          <p:cNvPr id="712" name="Google Shape;712;p26"/>
          <p:cNvSpPr txBox="1"/>
          <p:nvPr/>
        </p:nvSpPr>
        <p:spPr>
          <a:xfrm>
            <a:off x="9279919" y="1246174"/>
            <a:ext cx="196910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Bloomberg</a:t>
            </a:r>
            <a:endParaRPr sz="2400">
              <a:solidFill>
                <a:srgbClr val="955937"/>
              </a:solidFill>
              <a:latin typeface="Noto Sans Medium"/>
              <a:ea typeface="Noto Sans Medium"/>
              <a:cs typeface="Noto Sans Medium"/>
              <a:sym typeface="Noto Sans Medium"/>
            </a:endParaRPr>
          </a:p>
        </p:txBody>
      </p:sp>
      <p:sp>
        <p:nvSpPr>
          <p:cNvPr id="713" name="Google Shape;713;p2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13"/>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13"/>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13"/>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7" name="Google Shape;357;p13"/>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58" name="Google Shape;358;p13"/>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59" name="Google Shape;359;p13"/>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60" name="Google Shape;360;p13"/>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61" name="Google Shape;361;p13"/>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62" name="Google Shape;362;p13"/>
          <p:cNvGrpSpPr/>
          <p:nvPr/>
        </p:nvGrpSpPr>
        <p:grpSpPr>
          <a:xfrm>
            <a:off x="1300743" y="1509752"/>
            <a:ext cx="5410958" cy="2079684"/>
            <a:chOff x="915259" y="1126754"/>
            <a:chExt cx="5410958" cy="2079684"/>
          </a:xfrm>
        </p:grpSpPr>
        <p:grpSp>
          <p:nvGrpSpPr>
            <p:cNvPr id="363" name="Google Shape;363;p13"/>
            <p:cNvGrpSpPr/>
            <p:nvPr/>
          </p:nvGrpSpPr>
          <p:grpSpPr>
            <a:xfrm>
              <a:off x="915259" y="1126754"/>
              <a:ext cx="5410958" cy="499919"/>
              <a:chOff x="3105514" y="1148251"/>
              <a:chExt cx="5410958" cy="499919"/>
            </a:xfrm>
          </p:grpSpPr>
          <p:sp>
            <p:nvSpPr>
              <p:cNvPr id="364" name="Google Shape;364;p13"/>
              <p:cNvSpPr txBox="1"/>
              <p:nvPr/>
            </p:nvSpPr>
            <p:spPr>
              <a:xfrm>
                <a:off x="3529150" y="1148251"/>
                <a:ext cx="49873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使用自動化爬蟲套件進行資料蒐集</a:t>
                </a:r>
                <a:endParaRPr sz="2400">
                  <a:solidFill>
                    <a:srgbClr val="963E08"/>
                  </a:solidFill>
                  <a:latin typeface="Noto Sans Medium"/>
                  <a:ea typeface="Noto Sans Medium"/>
                  <a:cs typeface="Noto Sans Medium"/>
                  <a:sym typeface="Noto Sans Medium"/>
                </a:endParaRPr>
              </a:p>
            </p:txBody>
          </p:sp>
          <p:cxnSp>
            <p:nvCxnSpPr>
              <p:cNvPr id="365" name="Google Shape;365;p13"/>
              <p:cNvCxnSpPr/>
              <p:nvPr/>
            </p:nvCxnSpPr>
            <p:spPr>
              <a:xfrm flipH="1">
                <a:off x="3105514" y="1648169"/>
                <a:ext cx="3600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66" name="Google Shape;366;p13"/>
            <p:cNvGrpSpPr/>
            <p:nvPr/>
          </p:nvGrpSpPr>
          <p:grpSpPr>
            <a:xfrm>
              <a:off x="1338895" y="2000555"/>
              <a:ext cx="3038111" cy="1205883"/>
              <a:chOff x="1338895" y="2000555"/>
              <a:chExt cx="3038111" cy="1205883"/>
            </a:xfrm>
          </p:grpSpPr>
          <p:grpSp>
            <p:nvGrpSpPr>
              <p:cNvPr id="367" name="Google Shape;367;p13"/>
              <p:cNvGrpSpPr/>
              <p:nvPr/>
            </p:nvGrpSpPr>
            <p:grpSpPr>
              <a:xfrm>
                <a:off x="1338895" y="2000555"/>
                <a:ext cx="2644386" cy="514833"/>
                <a:chOff x="1192508" y="2131679"/>
                <a:chExt cx="2644386" cy="514833"/>
              </a:xfrm>
            </p:grpSpPr>
            <p:sp>
              <p:nvSpPr>
                <p:cNvPr id="368" name="Google Shape;368;p13"/>
                <p:cNvSpPr txBox="1"/>
                <p:nvPr/>
              </p:nvSpPr>
              <p:spPr>
                <a:xfrm>
                  <a:off x="2194797" y="2158263"/>
                  <a:ext cx="1642097"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Selenium</a:t>
                  </a:r>
                  <a:endParaRPr/>
                </a:p>
              </p:txBody>
            </p:sp>
            <p:grpSp>
              <p:nvGrpSpPr>
                <p:cNvPr id="369" name="Google Shape;369;p13"/>
                <p:cNvGrpSpPr/>
                <p:nvPr/>
              </p:nvGrpSpPr>
              <p:grpSpPr>
                <a:xfrm>
                  <a:off x="1192508" y="2131679"/>
                  <a:ext cx="645256" cy="514833"/>
                  <a:chOff x="1499554" y="2904372"/>
                  <a:chExt cx="807008" cy="643891"/>
                </a:xfrm>
              </p:grpSpPr>
              <p:sp>
                <p:nvSpPr>
                  <p:cNvPr id="370" name="Google Shape;37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grpSp>
            <p:nvGrpSpPr>
              <p:cNvPr id="373" name="Google Shape;373;p13"/>
              <p:cNvGrpSpPr/>
              <p:nvPr/>
            </p:nvGrpSpPr>
            <p:grpSpPr>
              <a:xfrm>
                <a:off x="1338895" y="2691605"/>
                <a:ext cx="3038111" cy="514833"/>
                <a:chOff x="1192508" y="2822729"/>
                <a:chExt cx="3038111" cy="514833"/>
              </a:xfrm>
            </p:grpSpPr>
            <p:sp>
              <p:nvSpPr>
                <p:cNvPr id="374" name="Google Shape;374;p13"/>
                <p:cNvSpPr txBox="1"/>
                <p:nvPr/>
              </p:nvSpPr>
              <p:spPr>
                <a:xfrm>
                  <a:off x="2194797" y="2849313"/>
                  <a:ext cx="203582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PhantomJS</a:t>
                  </a:r>
                  <a:endParaRPr/>
                </a:p>
              </p:txBody>
            </p:sp>
            <p:grpSp>
              <p:nvGrpSpPr>
                <p:cNvPr id="375" name="Google Shape;375;p13"/>
                <p:cNvGrpSpPr/>
                <p:nvPr/>
              </p:nvGrpSpPr>
              <p:grpSpPr>
                <a:xfrm>
                  <a:off x="1192508" y="2822729"/>
                  <a:ext cx="645256" cy="514833"/>
                  <a:chOff x="1499554" y="2904372"/>
                  <a:chExt cx="807008" cy="643891"/>
                </a:xfrm>
              </p:grpSpPr>
              <p:sp>
                <p:nvSpPr>
                  <p:cNvPr id="376" name="Google Shape;37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8" name="Google Shape;378;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grpSp>
        <p:nvGrpSpPr>
          <p:cNvPr id="379" name="Google Shape;379;p13"/>
          <p:cNvGrpSpPr/>
          <p:nvPr/>
        </p:nvGrpSpPr>
        <p:grpSpPr>
          <a:xfrm>
            <a:off x="6176683" y="2731055"/>
            <a:ext cx="5082129" cy="2079684"/>
            <a:chOff x="915259" y="3678147"/>
            <a:chExt cx="5082129" cy="2079684"/>
          </a:xfrm>
        </p:grpSpPr>
        <p:grpSp>
          <p:nvGrpSpPr>
            <p:cNvPr id="380" name="Google Shape;380;p13"/>
            <p:cNvGrpSpPr/>
            <p:nvPr/>
          </p:nvGrpSpPr>
          <p:grpSpPr>
            <a:xfrm>
              <a:off x="915259" y="3678147"/>
              <a:ext cx="3791212" cy="499919"/>
              <a:chOff x="3105514" y="1148251"/>
              <a:chExt cx="3791212" cy="499919"/>
            </a:xfrm>
          </p:grpSpPr>
          <p:sp>
            <p:nvSpPr>
              <p:cNvPr id="381" name="Google Shape;381;p13"/>
              <p:cNvSpPr txBox="1"/>
              <p:nvPr/>
            </p:nvSpPr>
            <p:spPr>
              <a:xfrm>
                <a:off x="3529150" y="1148251"/>
                <a:ext cx="3367576"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對資料進行斷詞處理</a:t>
                </a:r>
                <a:endParaRPr sz="2400">
                  <a:solidFill>
                    <a:srgbClr val="963E08"/>
                  </a:solidFill>
                  <a:latin typeface="Noto Sans Medium"/>
                  <a:ea typeface="Noto Sans Medium"/>
                  <a:cs typeface="Noto Sans Medium"/>
                  <a:sym typeface="Noto Sans Medium"/>
                </a:endParaRPr>
              </a:p>
            </p:txBody>
          </p:sp>
          <p:cxnSp>
            <p:nvCxnSpPr>
              <p:cNvPr id="382" name="Google Shape;382;p13"/>
              <p:cNvCxnSpPr/>
              <p:nvPr/>
            </p:nvCxnSpPr>
            <p:spPr>
              <a:xfrm flipH="1">
                <a:off x="3105514" y="1648169"/>
                <a:ext cx="2484000" cy="1"/>
              </a:xfrm>
              <a:prstGeom prst="straightConnector1">
                <a:avLst/>
              </a:prstGeom>
              <a:noFill/>
              <a:ln w="28575" cap="rnd" cmpd="sng">
                <a:solidFill>
                  <a:srgbClr val="B9815F"/>
                </a:solidFill>
                <a:prstDash val="solid"/>
                <a:miter lim="800000"/>
                <a:headEnd type="none" w="sm" len="sm"/>
                <a:tailEnd type="none" w="sm" len="sm"/>
              </a:ln>
            </p:spPr>
          </p:cxnSp>
        </p:grpSp>
        <p:grpSp>
          <p:nvGrpSpPr>
            <p:cNvPr id="383" name="Google Shape;383;p13"/>
            <p:cNvGrpSpPr/>
            <p:nvPr/>
          </p:nvGrpSpPr>
          <p:grpSpPr>
            <a:xfrm>
              <a:off x="1338895" y="4551948"/>
              <a:ext cx="4658493" cy="1205883"/>
              <a:chOff x="1338895" y="4551948"/>
              <a:chExt cx="4658493" cy="1205883"/>
            </a:xfrm>
          </p:grpSpPr>
          <p:sp>
            <p:nvSpPr>
              <p:cNvPr id="384" name="Google Shape;384;p13"/>
              <p:cNvSpPr txBox="1"/>
              <p:nvPr/>
            </p:nvSpPr>
            <p:spPr>
              <a:xfrm>
                <a:off x="2341184" y="4578532"/>
                <a:ext cx="365620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中研院的CkipTagger</a:t>
                </a:r>
                <a:endParaRPr/>
              </a:p>
            </p:txBody>
          </p:sp>
          <p:grpSp>
            <p:nvGrpSpPr>
              <p:cNvPr id="385" name="Google Shape;385;p13"/>
              <p:cNvGrpSpPr/>
              <p:nvPr/>
            </p:nvGrpSpPr>
            <p:grpSpPr>
              <a:xfrm>
                <a:off x="1338895" y="4551948"/>
                <a:ext cx="645256" cy="514833"/>
                <a:chOff x="1499554" y="2904372"/>
                <a:chExt cx="807008" cy="643891"/>
              </a:xfrm>
            </p:grpSpPr>
            <p:sp>
              <p:nvSpPr>
                <p:cNvPr id="386" name="Google Shape;386;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8" name="Google Shape;388;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sp>
            <p:nvSpPr>
              <p:cNvPr id="389" name="Google Shape;389;p13"/>
              <p:cNvSpPr txBox="1"/>
              <p:nvPr/>
            </p:nvSpPr>
            <p:spPr>
              <a:xfrm>
                <a:off x="2341184" y="5269582"/>
                <a:ext cx="211289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Jieba(結巴)</a:t>
                </a:r>
                <a:endParaRPr/>
              </a:p>
            </p:txBody>
          </p:sp>
          <p:grpSp>
            <p:nvGrpSpPr>
              <p:cNvPr id="390" name="Google Shape;390;p13"/>
              <p:cNvGrpSpPr/>
              <p:nvPr/>
            </p:nvGrpSpPr>
            <p:grpSpPr>
              <a:xfrm>
                <a:off x="1338895" y="5242998"/>
                <a:ext cx="645256" cy="514833"/>
                <a:chOff x="1499554" y="2904372"/>
                <a:chExt cx="807008" cy="643891"/>
              </a:xfrm>
            </p:grpSpPr>
            <p:sp>
              <p:nvSpPr>
                <p:cNvPr id="391" name="Google Shape;391;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2" name="Google Shape;392;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93" name="Google Shape;393;p13"/>
                <p:cNvSpPr txBox="1"/>
                <p:nvPr/>
              </p:nvSpPr>
              <p:spPr>
                <a:xfrm>
                  <a:off x="1499554" y="2959289"/>
                  <a:ext cx="807008" cy="4619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nvGrpSpPr>
          <p:cNvPr id="394" name="Google Shape;394;p13"/>
          <p:cNvGrpSpPr/>
          <p:nvPr/>
        </p:nvGrpSpPr>
        <p:grpSpPr>
          <a:xfrm>
            <a:off x="2805136" y="4490257"/>
            <a:ext cx="3297925" cy="1388634"/>
            <a:chOff x="5673597" y="2100351"/>
            <a:chExt cx="3297925" cy="1388634"/>
          </a:xfrm>
        </p:grpSpPr>
        <p:grpSp>
          <p:nvGrpSpPr>
            <p:cNvPr id="395" name="Google Shape;395;p13"/>
            <p:cNvGrpSpPr/>
            <p:nvPr/>
          </p:nvGrpSpPr>
          <p:grpSpPr>
            <a:xfrm>
              <a:off x="5673597" y="2100351"/>
              <a:ext cx="2219820" cy="499919"/>
              <a:chOff x="3105514" y="1148251"/>
              <a:chExt cx="2219820" cy="499919"/>
            </a:xfrm>
          </p:grpSpPr>
          <p:sp>
            <p:nvSpPr>
              <p:cNvPr id="396" name="Google Shape;396;p13"/>
              <p:cNvSpPr txBox="1"/>
              <p:nvPr/>
            </p:nvSpPr>
            <p:spPr>
              <a:xfrm>
                <a:off x="3529150" y="1148251"/>
                <a:ext cx="179618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情緒分析</a:t>
                </a:r>
                <a:endParaRPr sz="2400">
                  <a:solidFill>
                    <a:srgbClr val="963E08"/>
                  </a:solidFill>
                  <a:latin typeface="Noto Sans Medium"/>
                  <a:ea typeface="Noto Sans Medium"/>
                  <a:cs typeface="Noto Sans Medium"/>
                  <a:sym typeface="Noto Sans Medium"/>
                </a:endParaRPr>
              </a:p>
            </p:txBody>
          </p:sp>
          <p:cxnSp>
            <p:nvCxnSpPr>
              <p:cNvPr id="397" name="Google Shape;397;p13"/>
              <p:cNvCxnSpPr/>
              <p:nvPr/>
            </p:nvCxnSpPr>
            <p:spPr>
              <a:xfrm flipH="1">
                <a:off x="3105514" y="1648169"/>
                <a:ext cx="1476000" cy="1"/>
              </a:xfrm>
              <a:prstGeom prst="straightConnector1">
                <a:avLst/>
              </a:prstGeom>
              <a:noFill/>
              <a:ln w="28575" cap="rnd" cmpd="sng">
                <a:solidFill>
                  <a:srgbClr val="B9815F"/>
                </a:solidFill>
                <a:prstDash val="solid"/>
                <a:miter lim="800000"/>
                <a:headEnd type="none" w="sm" len="sm"/>
                <a:tailEnd type="none" w="sm" len="sm"/>
              </a:ln>
            </p:spPr>
          </p:cxnSp>
        </p:grpSp>
        <p:sp>
          <p:nvSpPr>
            <p:cNvPr id="398" name="Google Shape;398;p13"/>
            <p:cNvSpPr txBox="1"/>
            <p:nvPr/>
          </p:nvSpPr>
          <p:spPr>
            <a:xfrm>
              <a:off x="7099522" y="3000736"/>
              <a:ext cx="1872000"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word2vec</a:t>
              </a:r>
              <a:endParaRPr/>
            </a:p>
          </p:txBody>
        </p:sp>
        <p:grpSp>
          <p:nvGrpSpPr>
            <p:cNvPr id="399" name="Google Shape;399;p13"/>
            <p:cNvGrpSpPr/>
            <p:nvPr/>
          </p:nvGrpSpPr>
          <p:grpSpPr>
            <a:xfrm>
              <a:off x="6097233" y="2974152"/>
              <a:ext cx="645256" cy="514833"/>
              <a:chOff x="1499554" y="2904372"/>
              <a:chExt cx="807008" cy="643891"/>
            </a:xfrm>
          </p:grpSpPr>
          <p:sp>
            <p:nvSpPr>
              <p:cNvPr id="400" name="Google Shape;400;p13"/>
              <p:cNvSpPr/>
              <p:nvPr/>
            </p:nvSpPr>
            <p:spPr>
              <a:xfrm>
                <a:off x="1670648" y="2976762"/>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1" name="Google Shape;401;p13"/>
              <p:cNvSpPr/>
              <p:nvPr/>
            </p:nvSpPr>
            <p:spPr>
              <a:xfrm>
                <a:off x="1598258" y="2904372"/>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2" name="Google Shape;402;p13"/>
              <p:cNvSpPr txBox="1"/>
              <p:nvPr/>
            </p:nvSpPr>
            <p:spPr>
              <a:xfrm>
                <a:off x="1499554" y="2959289"/>
                <a:ext cx="80700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sp>
        <p:nvSpPr>
          <p:cNvPr id="403" name="Google Shape;403;p13"/>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1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8" name="Google Shape;538;p1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9" name="Google Shape;539;p19"/>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40" name="Google Shape;540;p1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41" name="Google Shape;541;p1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42" name="Google Shape;542;p1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43" name="Google Shape;543;p1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44" name="Google Shape;544;p1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45" name="Google Shape;545;p19"/>
          <p:cNvGrpSpPr/>
          <p:nvPr/>
        </p:nvGrpSpPr>
        <p:grpSpPr>
          <a:xfrm>
            <a:off x="4465088" y="1061020"/>
            <a:ext cx="3261824" cy="499919"/>
            <a:chOff x="3105514" y="1148251"/>
            <a:chExt cx="3261824" cy="499919"/>
          </a:xfrm>
        </p:grpSpPr>
        <p:sp>
          <p:nvSpPr>
            <p:cNvPr id="546" name="Google Shape;546;p19"/>
            <p:cNvSpPr txBox="1"/>
            <p:nvPr/>
          </p:nvSpPr>
          <p:spPr>
            <a:xfrm>
              <a:off x="3529150" y="1148251"/>
              <a:ext cx="2838188"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63E08"/>
                  </a:solidFill>
                  <a:latin typeface="Noto Sans Medium"/>
                  <a:ea typeface="Noto Sans Medium"/>
                  <a:cs typeface="Noto Sans Medium"/>
                  <a:sym typeface="Noto Sans Medium"/>
                </a:rPr>
                <a:t>CMoney爬蟲資料</a:t>
              </a:r>
              <a:endParaRPr sz="2400">
                <a:solidFill>
                  <a:srgbClr val="963E08"/>
                </a:solidFill>
                <a:latin typeface="Noto Sans Medium"/>
                <a:ea typeface="Noto Sans Medium"/>
                <a:cs typeface="Noto Sans Medium"/>
                <a:sym typeface="Noto Sans Medium"/>
              </a:endParaRPr>
            </a:p>
          </p:txBody>
        </p:sp>
        <p:cxnSp>
          <p:nvCxnSpPr>
            <p:cNvPr id="547" name="Google Shape;547;p19"/>
            <p:cNvCxnSpPr/>
            <p:nvPr/>
          </p:nvCxnSpPr>
          <p:spPr>
            <a:xfrm flipH="1">
              <a:off x="3105514" y="1648169"/>
              <a:ext cx="1980000" cy="1"/>
            </a:xfrm>
            <a:prstGeom prst="straightConnector1">
              <a:avLst/>
            </a:prstGeom>
            <a:noFill/>
            <a:ln w="28575" cap="rnd" cmpd="sng">
              <a:solidFill>
                <a:srgbClr val="B9815F"/>
              </a:solidFill>
              <a:prstDash val="solid"/>
              <a:miter lim="800000"/>
              <a:headEnd type="none" w="sm" len="sm"/>
              <a:tailEnd type="none" w="sm" len="sm"/>
            </a:ln>
          </p:spPr>
        </p:cxnSp>
      </p:grpSp>
      <p:pic>
        <p:nvPicPr>
          <p:cNvPr id="548" name="Google Shape;548;p19"/>
          <p:cNvPicPr preferRelativeResize="0"/>
          <p:nvPr/>
        </p:nvPicPr>
        <p:blipFill rotWithShape="1">
          <a:blip r:embed="rId3">
            <a:alphaModFix/>
          </a:blip>
          <a:srcRect/>
          <a:stretch/>
        </p:blipFill>
        <p:spPr>
          <a:xfrm>
            <a:off x="1164168" y="2490740"/>
            <a:ext cx="9863665" cy="3586787"/>
          </a:xfrm>
          <a:prstGeom prst="roundRect">
            <a:avLst>
              <a:gd name="adj" fmla="val 3212"/>
            </a:avLst>
          </a:prstGeom>
          <a:noFill/>
          <a:ln>
            <a:noFill/>
          </a:ln>
          <a:effectLst>
            <a:outerShdw blurRad="292100" dist="139700" dir="2700000" algn="tl" rotWithShape="0">
              <a:srgbClr val="333333">
                <a:alpha val="64705"/>
              </a:srgbClr>
            </a:outerShdw>
          </a:effectLst>
        </p:spPr>
      </p:pic>
      <p:sp>
        <p:nvSpPr>
          <p:cNvPr id="549" name="Google Shape;549;p1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13</a:t>
            </a:r>
            <a:endParaRPr sz="1800">
              <a:solidFill>
                <a:srgbClr val="963E08"/>
              </a:solidFill>
              <a:latin typeface="Noto Sans Medium"/>
              <a:ea typeface="Noto Sans Medium"/>
              <a:cs typeface="Noto Sans Medium"/>
              <a:sym typeface="Noto Sans Medium"/>
            </a:endParaRPr>
          </a:p>
        </p:txBody>
      </p:sp>
      <p:sp>
        <p:nvSpPr>
          <p:cNvPr id="550" name="Google Shape;550;p19"/>
          <p:cNvSpPr txBox="1"/>
          <p:nvPr/>
        </p:nvSpPr>
        <p:spPr>
          <a:xfrm>
            <a:off x="1251504" y="2064259"/>
            <a:ext cx="4358605"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1800">
                <a:solidFill>
                  <a:srgbClr val="955937"/>
                </a:solidFill>
                <a:latin typeface="Noto Sans Medium"/>
                <a:ea typeface="Noto Sans Medium"/>
                <a:cs typeface="Noto Sans Medium"/>
                <a:sym typeface="Noto Sans Medium"/>
              </a:rPr>
              <a:t>台積電2021/3/27-2022/3/27的社群文章</a:t>
            </a:r>
            <a:endParaRPr sz="1800">
              <a:solidFill>
                <a:srgbClr val="955937"/>
              </a:solidFill>
              <a:latin typeface="Noto Sans Medium"/>
              <a:ea typeface="Noto Sans Medium"/>
              <a:cs typeface="Noto Sans Medium"/>
              <a:sym typeface="Noto Sans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27"/>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19" name="Google Shape;719;p27"/>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0" name="Google Shape;720;p27"/>
          <p:cNvSpPr/>
          <p:nvPr/>
        </p:nvSpPr>
        <p:spPr>
          <a:xfrm>
            <a:off x="8764921" y="590548"/>
            <a:ext cx="2853656"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21" name="Google Shape;721;p27"/>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722" name="Google Shape;722;p27"/>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723" name="Google Shape;723;p27"/>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724" name="Google Shape;724;p27"/>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725" name="Google Shape;725;p27"/>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1" name="Google Shape;731;p2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2" name="Google Shape;732;p28"/>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33" name="Google Shape;733;p2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34" name="Google Shape;734;p2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35" name="Google Shape;735;p2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36" name="Google Shape;736;p2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37" name="Google Shape;737;p2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38" name="Google Shape;738;p28"/>
          <p:cNvGrpSpPr/>
          <p:nvPr/>
        </p:nvGrpSpPr>
        <p:grpSpPr>
          <a:xfrm>
            <a:off x="1117178" y="701099"/>
            <a:ext cx="9957644" cy="5913004"/>
            <a:chOff x="1358055" y="701099"/>
            <a:chExt cx="9957644" cy="5913004"/>
          </a:xfrm>
        </p:grpSpPr>
        <p:sp>
          <p:nvSpPr>
            <p:cNvPr id="739" name="Google Shape;739;p28"/>
            <p:cNvSpPr txBox="1"/>
            <p:nvPr/>
          </p:nvSpPr>
          <p:spPr>
            <a:xfrm>
              <a:off x="1358055" y="701099"/>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台灣證券交易所【歷年股票市場概況表】年報</a:t>
              </a:r>
              <a:endParaRPr sz="1400">
                <a:solidFill>
                  <a:srgbClr val="955937"/>
                </a:solidFill>
                <a:latin typeface="Noto Sans Medium"/>
                <a:ea typeface="Noto Sans Medium"/>
                <a:cs typeface="Noto Sans Medium"/>
                <a:sym typeface="Noto Sans Medium"/>
              </a:endParaRPr>
            </a:p>
          </p:txBody>
        </p:sp>
        <p:sp>
          <p:nvSpPr>
            <p:cNvPr id="740" name="Google Shape;740;p28"/>
            <p:cNvSpPr txBox="1"/>
            <p:nvPr/>
          </p:nvSpPr>
          <p:spPr>
            <a:xfrm>
              <a:off x="1358055" y="1132270"/>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台灣網路報告TWNIC </a:t>
              </a:r>
              <a:endParaRPr sz="1400">
                <a:solidFill>
                  <a:srgbClr val="955937"/>
                </a:solidFill>
                <a:latin typeface="Noto Sans Medium"/>
                <a:ea typeface="Noto Sans Medium"/>
                <a:cs typeface="Noto Sans Medium"/>
                <a:sym typeface="Noto Sans Medium"/>
              </a:endParaRPr>
            </a:p>
          </p:txBody>
        </p:sp>
        <p:sp>
          <p:nvSpPr>
            <p:cNvPr id="741" name="Google Shape;741;p28"/>
            <p:cNvSpPr txBox="1"/>
            <p:nvPr/>
          </p:nvSpPr>
          <p:spPr>
            <a:xfrm>
              <a:off x="1358055" y="1563441"/>
              <a:ext cx="6849046"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3.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股票分析四大面向：基本面、技術面、籌碼面、消息面</a:t>
              </a:r>
              <a:endParaRPr sz="1400">
                <a:solidFill>
                  <a:srgbClr val="955937"/>
                </a:solidFill>
                <a:latin typeface="Noto Sans Medium"/>
                <a:ea typeface="Noto Sans Medium"/>
                <a:cs typeface="Noto Sans Medium"/>
                <a:sym typeface="Noto Sans Medium"/>
              </a:endParaRPr>
            </a:p>
          </p:txBody>
        </p:sp>
        <p:sp>
          <p:nvSpPr>
            <p:cNvPr id="742" name="Google Shape;742;p28"/>
            <p:cNvSpPr txBox="1"/>
            <p:nvPr/>
          </p:nvSpPr>
          <p:spPr>
            <a:xfrm>
              <a:off x="1358055" y="1994612"/>
              <a:ext cx="9957644"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4.  </a:t>
              </a:r>
              <a:r>
                <a:rPr lang="zh-TW" sz="1400" u="sng">
                  <a:solidFill>
                    <a:srgbClr val="955937"/>
                  </a:solidFill>
                  <a:latin typeface="Noto Sans Medium"/>
                  <a:ea typeface="Noto Sans Medium"/>
                  <a:cs typeface="Noto Sans Medium"/>
                  <a:sym typeface="Noto Sans Medium"/>
                  <a:hlinkClick r:id="rId6">
                    <a:extLst>
                      <a:ext uri="{A12FA001-AC4F-418D-AE19-62706E023703}">
                        <ahyp:hlinkClr xmlns:ahyp="http://schemas.microsoft.com/office/drawing/2018/hyperlinkcolor" val="tx"/>
                      </a:ext>
                    </a:extLst>
                  </a:hlinkClick>
                </a:rPr>
                <a:t>Nearly 60% of Young Investors Are Collaborating Thanks to Technology, Often Turning to Social Media for Advice</a:t>
              </a:r>
              <a:endParaRPr sz="1400">
                <a:solidFill>
                  <a:srgbClr val="955937"/>
                </a:solidFill>
                <a:latin typeface="Noto Sans Medium"/>
                <a:ea typeface="Noto Sans Medium"/>
                <a:cs typeface="Noto Sans Medium"/>
                <a:sym typeface="Noto Sans Medium"/>
              </a:endParaRPr>
            </a:p>
          </p:txBody>
        </p:sp>
        <p:sp>
          <p:nvSpPr>
            <p:cNvPr id="743" name="Google Shape;743;p28"/>
            <p:cNvSpPr txBox="1"/>
            <p:nvPr/>
          </p:nvSpPr>
          <p:spPr>
            <a:xfrm>
              <a:off x="1358055" y="2425783"/>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5.  朱夢珺，蔣洪汛，許偉.（2016）. 基於金融微博情感與傳播效果的股票價格預測.</a:t>
              </a:r>
              <a:endParaRPr sz="1400">
                <a:solidFill>
                  <a:srgbClr val="955937"/>
                </a:solidFill>
                <a:latin typeface="Noto Sans Medium"/>
                <a:ea typeface="Noto Sans Medium"/>
                <a:cs typeface="Noto Sans Medium"/>
                <a:sym typeface="Noto Sans Medium"/>
              </a:endParaRPr>
            </a:p>
          </p:txBody>
        </p:sp>
        <p:sp>
          <p:nvSpPr>
            <p:cNvPr id="744" name="Google Shape;744;p28"/>
            <p:cNvSpPr txBox="1"/>
            <p:nvPr/>
          </p:nvSpPr>
          <p:spPr>
            <a:xfrm>
              <a:off x="1358055" y="285695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6.  </a:t>
              </a:r>
              <a:r>
                <a:rPr lang="zh-TW" sz="1400" u="sng">
                  <a:solidFill>
                    <a:srgbClr val="955937"/>
                  </a:solidFill>
                  <a:latin typeface="Noto Sans Medium"/>
                  <a:ea typeface="Noto Sans Medium"/>
                  <a:cs typeface="Noto Sans Medium"/>
                  <a:sym typeface="Noto Sans Medium"/>
                  <a:hlinkClick r:id="rId7">
                    <a:extLst>
                      <a:ext uri="{A12FA001-AC4F-418D-AE19-62706E023703}">
                        <ahyp:hlinkClr xmlns:ahyp="http://schemas.microsoft.com/office/drawing/2018/hyperlinkcolor" val="tx"/>
                      </a:ext>
                    </a:extLst>
                  </a:hlinkClick>
                </a:rPr>
                <a:t>文字探勘與機器學習於股票市場的應用與三大步驟</a:t>
              </a:r>
              <a:endParaRPr sz="1400">
                <a:solidFill>
                  <a:srgbClr val="955937"/>
                </a:solidFill>
                <a:latin typeface="Noto Sans Medium"/>
                <a:ea typeface="Noto Sans Medium"/>
                <a:cs typeface="Noto Sans Medium"/>
                <a:sym typeface="Noto Sans Medium"/>
              </a:endParaRPr>
            </a:p>
          </p:txBody>
        </p:sp>
        <p:sp>
          <p:nvSpPr>
            <p:cNvPr id="745" name="Google Shape;745;p28"/>
            <p:cNvSpPr txBox="1"/>
            <p:nvPr/>
          </p:nvSpPr>
          <p:spPr>
            <a:xfrm>
              <a:off x="1358055" y="3288125"/>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7.  </a:t>
              </a:r>
              <a:r>
                <a:rPr lang="zh-TW" sz="1400" u="sng">
                  <a:solidFill>
                    <a:srgbClr val="955937"/>
                  </a:solidFill>
                  <a:latin typeface="Noto Sans Medium"/>
                  <a:ea typeface="Noto Sans Medium"/>
                  <a:cs typeface="Noto Sans Medium"/>
                  <a:sym typeface="Noto Sans Medium"/>
                  <a:hlinkClick r:id="rId8">
                    <a:extLst>
                      <a:ext uri="{A12FA001-AC4F-418D-AE19-62706E023703}">
                        <ahyp:hlinkClr xmlns:ahyp="http://schemas.microsoft.com/office/drawing/2018/hyperlinkcolor" val="tx"/>
                      </a:ext>
                    </a:extLst>
                  </a:hlinkClick>
                </a:rPr>
                <a:t>信心理論</a:t>
              </a:r>
              <a:endParaRPr sz="1400">
                <a:solidFill>
                  <a:srgbClr val="955937"/>
                </a:solidFill>
                <a:latin typeface="Noto Sans Medium"/>
                <a:ea typeface="Noto Sans Medium"/>
                <a:cs typeface="Noto Sans Medium"/>
                <a:sym typeface="Noto Sans Medium"/>
              </a:endParaRPr>
            </a:p>
          </p:txBody>
        </p:sp>
        <p:sp>
          <p:nvSpPr>
            <p:cNvPr id="746" name="Google Shape;746;p28"/>
            <p:cNvSpPr txBox="1"/>
            <p:nvPr/>
          </p:nvSpPr>
          <p:spPr>
            <a:xfrm>
              <a:off x="1358055" y="371929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8.  顏士杰.（2021）. 透過傾向分析進行股價趨勢預測的實務經驗分享.</a:t>
              </a:r>
              <a:endParaRPr sz="1400">
                <a:solidFill>
                  <a:srgbClr val="955937"/>
                </a:solidFill>
                <a:latin typeface="Noto Sans Medium"/>
                <a:ea typeface="Noto Sans Medium"/>
                <a:cs typeface="Noto Sans Medium"/>
                <a:sym typeface="Noto Sans Medium"/>
              </a:endParaRPr>
            </a:p>
          </p:txBody>
        </p:sp>
        <p:sp>
          <p:nvSpPr>
            <p:cNvPr id="747" name="Google Shape;747;p28"/>
            <p:cNvSpPr txBox="1"/>
            <p:nvPr/>
          </p:nvSpPr>
          <p:spPr>
            <a:xfrm>
              <a:off x="1358055" y="4150467"/>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9.  </a:t>
              </a:r>
              <a:r>
                <a:rPr lang="zh-TW" sz="1400" u="sng">
                  <a:solidFill>
                    <a:srgbClr val="955937"/>
                  </a:solidFill>
                  <a:latin typeface="Noto Sans Medium"/>
                  <a:ea typeface="Noto Sans Medium"/>
                  <a:cs typeface="Noto Sans Medium"/>
                  <a:sym typeface="Noto Sans Medium"/>
                  <a:hlinkClick r:id="rId9">
                    <a:extLst>
                      <a:ext uri="{A12FA001-AC4F-418D-AE19-62706E023703}">
                        <ahyp:hlinkClr xmlns:ahyp="http://schemas.microsoft.com/office/drawing/2018/hyperlinkcolor" val="tx"/>
                      </a:ext>
                    </a:extLst>
                  </a:hlinkClick>
                </a:rPr>
                <a:t>內容分析法</a:t>
              </a:r>
              <a:endParaRPr sz="1400">
                <a:solidFill>
                  <a:srgbClr val="955937"/>
                </a:solidFill>
                <a:latin typeface="Noto Sans Medium"/>
                <a:ea typeface="Noto Sans Medium"/>
                <a:cs typeface="Noto Sans Medium"/>
                <a:sym typeface="Noto Sans Medium"/>
              </a:endParaRPr>
            </a:p>
          </p:txBody>
        </p:sp>
        <p:sp>
          <p:nvSpPr>
            <p:cNvPr id="748" name="Google Shape;748;p28"/>
            <p:cNvSpPr txBox="1"/>
            <p:nvPr/>
          </p:nvSpPr>
          <p:spPr>
            <a:xfrm>
              <a:off x="1358055" y="458163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10.  Yu-Teng Su.（2019）. Research on the Analysis of Marketing Strategy of Fitness Club by Content Analysis.</a:t>
              </a:r>
              <a:endParaRPr sz="1400">
                <a:solidFill>
                  <a:srgbClr val="955937"/>
                </a:solidFill>
                <a:latin typeface="Noto Sans Medium"/>
                <a:ea typeface="Noto Sans Medium"/>
                <a:cs typeface="Noto Sans Medium"/>
                <a:sym typeface="Noto Sans Medium"/>
              </a:endParaRPr>
            </a:p>
          </p:txBody>
        </p:sp>
        <p:sp>
          <p:nvSpPr>
            <p:cNvPr id="749" name="Google Shape;749;p28"/>
            <p:cNvSpPr txBox="1"/>
            <p:nvPr/>
          </p:nvSpPr>
          <p:spPr>
            <a:xfrm>
              <a:off x="1358055" y="5012809"/>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11.  Sheng-Cheng Chung.（2019）. A Study on the Development of Hydropower Industry by Content Analysis.</a:t>
              </a:r>
              <a:endParaRPr sz="1400">
                <a:solidFill>
                  <a:srgbClr val="955937"/>
                </a:solidFill>
                <a:latin typeface="Noto Sans Medium"/>
                <a:ea typeface="Noto Sans Medium"/>
                <a:cs typeface="Noto Sans Medium"/>
                <a:sym typeface="Noto Sans Medium"/>
              </a:endParaRPr>
            </a:p>
          </p:txBody>
        </p:sp>
        <p:sp>
          <p:nvSpPr>
            <p:cNvPr id="750" name="Google Shape;750;p28"/>
            <p:cNvSpPr txBox="1"/>
            <p:nvPr/>
          </p:nvSpPr>
          <p:spPr>
            <a:xfrm>
              <a:off x="1358055" y="5443980"/>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12.  </a:t>
              </a:r>
              <a:r>
                <a:rPr lang="zh-TW" sz="1400" u="sng">
                  <a:solidFill>
                    <a:srgbClr val="955937"/>
                  </a:solidFill>
                  <a:latin typeface="Noto Sans Medium"/>
                  <a:ea typeface="Noto Sans Medium"/>
                  <a:cs typeface="Noto Sans Medium"/>
                  <a:sym typeface="Noto Sans Medium"/>
                  <a:hlinkClick r:id="rId10">
                    <a:extLst>
                      <a:ext uri="{A12FA001-AC4F-418D-AE19-62706E023703}">
                        <ahyp:hlinkClr xmlns:ahyp="http://schemas.microsoft.com/office/drawing/2018/hyperlinkcolor" val="tx"/>
                      </a:ext>
                    </a:extLst>
                  </a:hlinkClick>
                </a:rPr>
                <a:t>美國金融研究公司台積電全球地位文章</a:t>
              </a:r>
              <a:endParaRPr sz="1400">
                <a:solidFill>
                  <a:srgbClr val="955937"/>
                </a:solidFill>
                <a:latin typeface="Noto Sans Medium"/>
                <a:ea typeface="Noto Sans Medium"/>
                <a:cs typeface="Noto Sans Medium"/>
                <a:sym typeface="Noto Sans Medium"/>
              </a:endParaRPr>
            </a:p>
          </p:txBody>
        </p:sp>
        <p:sp>
          <p:nvSpPr>
            <p:cNvPr id="751" name="Google Shape;751;p28"/>
            <p:cNvSpPr txBox="1"/>
            <p:nvPr/>
          </p:nvSpPr>
          <p:spPr>
            <a:xfrm>
              <a:off x="1358055" y="5875151"/>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13. </a:t>
              </a:r>
              <a:r>
                <a:rPr lang="zh-TW" sz="1400" u="sng">
                  <a:solidFill>
                    <a:srgbClr val="955937"/>
                  </a:solidFill>
                  <a:latin typeface="Noto Sans Medium"/>
                  <a:ea typeface="Noto Sans Medium"/>
                  <a:cs typeface="Noto Sans Medium"/>
                  <a:sym typeface="Noto Sans Medium"/>
                  <a:hlinkClick r:id="rId11">
                    <a:extLst>
                      <a:ext uri="{A12FA001-AC4F-418D-AE19-62706E023703}">
                        <ahyp:hlinkClr xmlns:ahyp="http://schemas.microsoft.com/office/drawing/2018/hyperlinkcolor" val="tx"/>
                      </a:ext>
                    </a:extLst>
                  </a:hlinkClick>
                </a:rPr>
                <a:t> 爬蟲技術</a:t>
              </a:r>
              <a:endParaRPr sz="1400">
                <a:solidFill>
                  <a:srgbClr val="955937"/>
                </a:solidFill>
                <a:latin typeface="Noto Sans Medium"/>
                <a:ea typeface="Noto Sans Medium"/>
                <a:cs typeface="Noto Sans Medium"/>
                <a:sym typeface="Noto Sans Medium"/>
              </a:endParaRPr>
            </a:p>
          </p:txBody>
        </p:sp>
        <p:sp>
          <p:nvSpPr>
            <p:cNvPr id="752" name="Google Shape;752;p28"/>
            <p:cNvSpPr txBox="1"/>
            <p:nvPr/>
          </p:nvSpPr>
          <p:spPr>
            <a:xfrm>
              <a:off x="1358055" y="6306326"/>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14.  张晔 孙光光 徐洪云 庞婷 曲潇洋,（2020）. 国外科技网站反爬虫研究及数据获取对策研</a:t>
              </a:r>
              <a:endParaRPr sz="1400">
                <a:solidFill>
                  <a:srgbClr val="955937"/>
                </a:solidFill>
                <a:latin typeface="Noto Sans Medium"/>
                <a:ea typeface="Noto Sans Medium"/>
                <a:cs typeface="Noto Sans Medium"/>
                <a:sym typeface="Noto Sans Medium"/>
              </a:endParaRPr>
            </a:p>
          </p:txBody>
        </p:sp>
      </p:grpSp>
      <p:sp>
        <p:nvSpPr>
          <p:cNvPr id="753" name="Google Shape;753;p2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2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59" name="Google Shape;759;p2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0" name="Google Shape;760;p29"/>
          <p:cNvSpPr/>
          <p:nvPr/>
        </p:nvSpPr>
        <p:spPr>
          <a:xfrm>
            <a:off x="9067800" y="57151"/>
            <a:ext cx="2247899"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1" name="Google Shape;761;p2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62" name="Google Shape;762;p2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63" name="Google Shape;763;p2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64" name="Google Shape;764;p2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65" name="Google Shape;765;p2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66" name="Google Shape;766;p29"/>
          <p:cNvGrpSpPr/>
          <p:nvPr/>
        </p:nvGrpSpPr>
        <p:grpSpPr>
          <a:xfrm>
            <a:off x="643468" y="638287"/>
            <a:ext cx="10905065" cy="6047968"/>
            <a:chOff x="84667" y="638287"/>
            <a:chExt cx="10905065" cy="6047968"/>
          </a:xfrm>
        </p:grpSpPr>
        <p:sp>
          <p:nvSpPr>
            <p:cNvPr id="767" name="Google Shape;767;p29"/>
            <p:cNvSpPr txBox="1"/>
            <p:nvPr/>
          </p:nvSpPr>
          <p:spPr>
            <a:xfrm>
              <a:off x="84668" y="638287"/>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15.  </a:t>
              </a:r>
              <a:r>
                <a:rPr lang="zh-TW" sz="1400" u="sng">
                  <a:solidFill>
                    <a:srgbClr val="955937"/>
                  </a:solidFill>
                  <a:latin typeface="Noto Sans Medium"/>
                  <a:ea typeface="Noto Sans Medium"/>
                  <a:cs typeface="Noto Sans Medium"/>
                  <a:sym typeface="Noto Sans Medium"/>
                  <a:hlinkClick r:id="rId3">
                    <a:extLst>
                      <a:ext uri="{A12FA001-AC4F-418D-AE19-62706E023703}">
                        <ahyp:hlinkClr xmlns:ahyp="http://schemas.microsoft.com/office/drawing/2018/hyperlinkcolor" val="tx"/>
                      </a:ext>
                    </a:extLst>
                  </a:hlinkClick>
                </a:rPr>
                <a:t>從word2vec到情感分析</a:t>
              </a:r>
              <a:endParaRPr sz="1400">
                <a:solidFill>
                  <a:srgbClr val="955937"/>
                </a:solidFill>
                <a:latin typeface="Noto Sans Medium"/>
                <a:ea typeface="Noto Sans Medium"/>
                <a:cs typeface="Noto Sans Medium"/>
                <a:sym typeface="Noto Sans Medium"/>
              </a:endParaRPr>
            </a:p>
          </p:txBody>
        </p:sp>
        <p:sp>
          <p:nvSpPr>
            <p:cNvPr id="768" name="Google Shape;768;p29"/>
            <p:cNvSpPr txBox="1"/>
            <p:nvPr/>
          </p:nvSpPr>
          <p:spPr>
            <a:xfrm>
              <a:off x="84668" y="1062776"/>
              <a:ext cx="559055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16.  </a:t>
              </a:r>
              <a:r>
                <a:rPr lang="zh-TW" sz="1400" u="sng">
                  <a:solidFill>
                    <a:srgbClr val="955937"/>
                  </a:solidFill>
                  <a:latin typeface="Noto Sans Medium"/>
                  <a:ea typeface="Noto Sans Medium"/>
                  <a:cs typeface="Noto Sans Medium"/>
                  <a:sym typeface="Noto Sans Medium"/>
                  <a:hlinkClick r:id="rId4">
                    <a:extLst>
                      <a:ext uri="{A12FA001-AC4F-418D-AE19-62706E023703}">
                        <ahyp:hlinkClr xmlns:ahyp="http://schemas.microsoft.com/office/drawing/2018/hyperlinkcolor" val="tx"/>
                      </a:ext>
                    </a:extLst>
                  </a:hlinkClick>
                </a:rPr>
                <a:t>word2vec簡介</a:t>
              </a:r>
              <a:endParaRPr sz="1400">
                <a:solidFill>
                  <a:srgbClr val="955937"/>
                </a:solidFill>
                <a:latin typeface="Noto Sans Medium"/>
                <a:ea typeface="Noto Sans Medium"/>
                <a:cs typeface="Noto Sans Medium"/>
                <a:sym typeface="Noto Sans Medium"/>
              </a:endParaRPr>
            </a:p>
          </p:txBody>
        </p:sp>
        <p:sp>
          <p:nvSpPr>
            <p:cNvPr id="769" name="Google Shape;769;p29"/>
            <p:cNvSpPr txBox="1"/>
            <p:nvPr/>
          </p:nvSpPr>
          <p:spPr>
            <a:xfrm>
              <a:off x="84668" y="1487265"/>
              <a:ext cx="996781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17.  Es, S.（2020）. Sentiment Analysis in Python: TextBlob vs. Vader Sentiment vs. Flair vs. Building It From Scratch. </a:t>
              </a:r>
              <a:endParaRPr sz="1400">
                <a:solidFill>
                  <a:srgbClr val="955937"/>
                </a:solidFill>
                <a:latin typeface="Noto Sans Medium"/>
                <a:ea typeface="Noto Sans Medium"/>
                <a:cs typeface="Noto Sans Medium"/>
                <a:sym typeface="Noto Sans Medium"/>
              </a:endParaRPr>
            </a:p>
          </p:txBody>
        </p:sp>
        <p:sp>
          <p:nvSpPr>
            <p:cNvPr id="770" name="Google Shape;770;p29"/>
            <p:cNvSpPr txBox="1"/>
            <p:nvPr/>
          </p:nvSpPr>
          <p:spPr>
            <a:xfrm>
              <a:off x="84668" y="1911754"/>
              <a:ext cx="1082039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18.  Shihab Elbagir and Jing Yang.（2019）. Twitter Sentiment Analysis Using Natural Language Toolkit and VADER Sentiment</a:t>
              </a:r>
              <a:endParaRPr sz="1400">
                <a:solidFill>
                  <a:srgbClr val="955937"/>
                </a:solidFill>
                <a:latin typeface="Noto Sans Medium"/>
                <a:ea typeface="Noto Sans Medium"/>
                <a:cs typeface="Noto Sans Medium"/>
                <a:sym typeface="Noto Sans Medium"/>
              </a:endParaRPr>
            </a:p>
          </p:txBody>
        </p:sp>
        <p:sp>
          <p:nvSpPr>
            <p:cNvPr id="771" name="Google Shape;771;p29"/>
            <p:cNvSpPr txBox="1"/>
            <p:nvPr/>
          </p:nvSpPr>
          <p:spPr>
            <a:xfrm>
              <a:off x="84668" y="2336242"/>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19.  </a:t>
              </a:r>
              <a:r>
                <a:rPr lang="zh-TW" sz="1400" u="sng">
                  <a:solidFill>
                    <a:srgbClr val="955937"/>
                  </a:solidFill>
                  <a:latin typeface="Noto Sans Medium"/>
                  <a:ea typeface="Noto Sans Medium"/>
                  <a:cs typeface="Noto Sans Medium"/>
                  <a:sym typeface="Noto Sans Medium"/>
                  <a:hlinkClick r:id="rId5">
                    <a:extLst>
                      <a:ext uri="{A12FA001-AC4F-418D-AE19-62706E023703}">
                        <ahyp:hlinkClr xmlns:ahyp="http://schemas.microsoft.com/office/drawing/2018/hyperlinkcolor" val="tx"/>
                      </a:ext>
                    </a:extLst>
                  </a:hlinkClick>
                </a:rPr>
                <a:t>資料探勘與文字探勘之比較</a:t>
              </a:r>
              <a:endParaRPr sz="1400">
                <a:solidFill>
                  <a:srgbClr val="955937"/>
                </a:solidFill>
                <a:latin typeface="Noto Sans Medium"/>
                <a:ea typeface="Noto Sans Medium"/>
                <a:cs typeface="Noto Sans Medium"/>
                <a:sym typeface="Noto Sans Medium"/>
              </a:endParaRPr>
            </a:p>
          </p:txBody>
        </p:sp>
        <p:sp>
          <p:nvSpPr>
            <p:cNvPr id="772" name="Google Shape;772;p29"/>
            <p:cNvSpPr txBox="1"/>
            <p:nvPr/>
          </p:nvSpPr>
          <p:spPr>
            <a:xfrm>
              <a:off x="84668" y="2760730"/>
              <a:ext cx="9782370"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20.  Sung-Shun Weng.（2008）. Using Support Vector Machine and Text Mining For Stock Price Trends Prediction.</a:t>
              </a:r>
              <a:endParaRPr sz="1400">
                <a:solidFill>
                  <a:srgbClr val="955937"/>
                </a:solidFill>
                <a:latin typeface="Noto Sans Medium"/>
                <a:ea typeface="Noto Sans Medium"/>
                <a:cs typeface="Noto Sans Medium"/>
                <a:sym typeface="Noto Sans Medium"/>
              </a:endParaRPr>
            </a:p>
          </p:txBody>
        </p:sp>
        <p:sp>
          <p:nvSpPr>
            <p:cNvPr id="773" name="Google Shape;773;p29"/>
            <p:cNvSpPr txBox="1"/>
            <p:nvPr/>
          </p:nvSpPr>
          <p:spPr>
            <a:xfrm>
              <a:off x="84668" y="3185218"/>
              <a:ext cx="1052285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21.  Nielsen, A.（2020）. Practical Time Series Analysis: Prediction with Statistics &amp; Machine Learning, O’Reilly</a:t>
              </a:r>
              <a:endParaRPr sz="1400">
                <a:solidFill>
                  <a:srgbClr val="955937"/>
                </a:solidFill>
                <a:latin typeface="Noto Sans Medium"/>
                <a:ea typeface="Noto Sans Medium"/>
                <a:cs typeface="Noto Sans Medium"/>
                <a:sym typeface="Noto Sans Medium"/>
              </a:endParaRPr>
            </a:p>
          </p:txBody>
        </p:sp>
        <p:sp>
          <p:nvSpPr>
            <p:cNvPr id="774" name="Google Shape;774;p29"/>
            <p:cNvSpPr txBox="1"/>
            <p:nvPr/>
          </p:nvSpPr>
          <p:spPr>
            <a:xfrm>
              <a:off x="84668" y="3609706"/>
              <a:ext cx="1041692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2"/>
              </a:pPr>
              <a:r>
                <a:rPr lang="zh-TW" sz="1400">
                  <a:solidFill>
                    <a:srgbClr val="955937"/>
                  </a:solidFill>
                  <a:latin typeface="Noto Sans Medium"/>
                  <a:ea typeface="Noto Sans Medium"/>
                  <a:cs typeface="Noto Sans Medium"/>
                  <a:sym typeface="Noto Sans Medium"/>
                </a:rPr>
                <a:t>Uhr, P., J. Zenkert, and M. Fathi.（2014）. Sentiment Analysis in Financial Markets, 2014 IEEE International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Conference on Systems, Man and Cybernetics（SMC）: San Diego, CA, USA.</a:t>
              </a:r>
              <a:endParaRPr sz="1400">
                <a:solidFill>
                  <a:srgbClr val="955937"/>
                </a:solidFill>
                <a:latin typeface="Noto Sans Medium"/>
                <a:ea typeface="Noto Sans Medium"/>
                <a:cs typeface="Noto Sans Medium"/>
                <a:sym typeface="Noto Sans Medium"/>
              </a:endParaRPr>
            </a:p>
          </p:txBody>
        </p:sp>
        <p:sp>
          <p:nvSpPr>
            <p:cNvPr id="775" name="Google Shape;775;p29"/>
            <p:cNvSpPr txBox="1"/>
            <p:nvPr/>
          </p:nvSpPr>
          <p:spPr>
            <a:xfrm>
              <a:off x="84668" y="4249637"/>
              <a:ext cx="10761132"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3"/>
              </a:pPr>
              <a:r>
                <a:rPr lang="zh-TW" sz="1400">
                  <a:solidFill>
                    <a:srgbClr val="955937"/>
                  </a:solidFill>
                  <a:latin typeface="Noto Sans Medium"/>
                  <a:ea typeface="Noto Sans Medium"/>
                  <a:cs typeface="Noto Sans Medium"/>
                  <a:sym typeface="Noto Sans Medium"/>
                </a:rPr>
                <a:t>Bhati, R. G.（2020）. Sentiment Analysis: a Deep Survey on Methods and Approaches. Int’l Journal of Disaster Recovery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and Business Continuity. Vol. 11, No. 1, pp. 503-51.</a:t>
              </a:r>
              <a:endParaRPr sz="1400">
                <a:solidFill>
                  <a:srgbClr val="955937"/>
                </a:solidFill>
                <a:latin typeface="Noto Sans Medium"/>
                <a:ea typeface="Noto Sans Medium"/>
                <a:cs typeface="Noto Sans Medium"/>
                <a:sym typeface="Noto Sans Medium"/>
              </a:endParaRPr>
            </a:p>
          </p:txBody>
        </p:sp>
        <p:sp>
          <p:nvSpPr>
            <p:cNvPr id="776" name="Google Shape;776;p29"/>
            <p:cNvSpPr txBox="1"/>
            <p:nvPr/>
          </p:nvSpPr>
          <p:spPr>
            <a:xfrm>
              <a:off x="84668" y="4889568"/>
              <a:ext cx="9499931"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24.  Bohmian.（2020）. Sentiment Analysis of Stocks from Financial News Using Python.</a:t>
              </a:r>
              <a:endParaRPr sz="1400">
                <a:solidFill>
                  <a:srgbClr val="955937"/>
                </a:solidFill>
                <a:latin typeface="Noto Sans Medium"/>
                <a:ea typeface="Noto Sans Medium"/>
                <a:cs typeface="Noto Sans Medium"/>
                <a:sym typeface="Noto Sans Medium"/>
              </a:endParaRPr>
            </a:p>
          </p:txBody>
        </p:sp>
        <p:sp>
          <p:nvSpPr>
            <p:cNvPr id="777" name="Google Shape;777;p29"/>
            <p:cNvSpPr txBox="1"/>
            <p:nvPr/>
          </p:nvSpPr>
          <p:spPr>
            <a:xfrm>
              <a:off x="84667" y="5314056"/>
              <a:ext cx="10905065"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25.  Briggs, J.（2020）. Sentiment Analysis for Stock Price Prediction: How we can predict stock price movement using Twitter.</a:t>
              </a:r>
              <a:endParaRPr sz="1400">
                <a:solidFill>
                  <a:srgbClr val="955937"/>
                </a:solidFill>
                <a:latin typeface="Noto Sans Medium"/>
                <a:ea typeface="Noto Sans Medium"/>
                <a:cs typeface="Noto Sans Medium"/>
                <a:sym typeface="Noto Sans Medium"/>
              </a:endParaRPr>
            </a:p>
          </p:txBody>
        </p:sp>
        <p:sp>
          <p:nvSpPr>
            <p:cNvPr id="778" name="Google Shape;778;p29"/>
            <p:cNvSpPr txBox="1"/>
            <p:nvPr/>
          </p:nvSpPr>
          <p:spPr>
            <a:xfrm>
              <a:off x="84668" y="5738544"/>
              <a:ext cx="88098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26.  Lin Yu.（2020）. Princing Anomaly from the Text Sentiment in Social Community Forum.</a:t>
              </a:r>
              <a:endParaRPr sz="1400">
                <a:solidFill>
                  <a:srgbClr val="955937"/>
                </a:solidFill>
                <a:latin typeface="Noto Sans Medium"/>
                <a:ea typeface="Noto Sans Medium"/>
                <a:cs typeface="Noto Sans Medium"/>
                <a:sym typeface="Noto Sans Medium"/>
              </a:endParaRPr>
            </a:p>
          </p:txBody>
        </p:sp>
        <p:sp>
          <p:nvSpPr>
            <p:cNvPr id="779" name="Google Shape;779;p29"/>
            <p:cNvSpPr txBox="1"/>
            <p:nvPr/>
          </p:nvSpPr>
          <p:spPr>
            <a:xfrm>
              <a:off x="84668" y="6163035"/>
              <a:ext cx="10193865" cy="5232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955937"/>
                </a:buClr>
                <a:buSzPts val="1400"/>
                <a:buFont typeface="Noto Sans Medium"/>
                <a:buAutoNum type="arabicPeriod" startAt="27"/>
              </a:pPr>
              <a:r>
                <a:rPr lang="zh-TW" sz="1400">
                  <a:solidFill>
                    <a:srgbClr val="955937"/>
                  </a:solidFill>
                  <a:latin typeface="Noto Sans Medium"/>
                  <a:ea typeface="Noto Sans Medium"/>
                  <a:cs typeface="Noto Sans Medium"/>
                  <a:sym typeface="Noto Sans Medium"/>
                </a:rPr>
                <a:t>莊凱翔.（2018）. The prediction of trend toward stock price by text mining and sentiment analysis on social media: </a:t>
              </a:r>
              <a:endParaRPr/>
            </a:p>
            <a:p>
              <a:pPr marL="0" marR="0" lvl="0" indent="0" algn="l" rtl="0">
                <a:spcBef>
                  <a:spcPts val="0"/>
                </a:spcBef>
                <a:spcAft>
                  <a:spcPts val="0"/>
                </a:spcAft>
                <a:buNone/>
              </a:pPr>
              <a:r>
                <a:rPr lang="zh-TW" sz="1400">
                  <a:solidFill>
                    <a:srgbClr val="955937"/>
                  </a:solidFill>
                  <a:latin typeface="Noto Sans Medium"/>
                  <a:ea typeface="Noto Sans Medium"/>
                  <a:cs typeface="Noto Sans Medium"/>
                  <a:sym typeface="Noto Sans Medium"/>
                </a:rPr>
                <a:t>         Using SVM and LDA Algorithm</a:t>
              </a:r>
              <a:endParaRPr sz="1400">
                <a:solidFill>
                  <a:srgbClr val="955937"/>
                </a:solidFill>
                <a:latin typeface="Noto Sans Medium"/>
                <a:ea typeface="Noto Sans Medium"/>
                <a:cs typeface="Noto Sans Medium"/>
                <a:sym typeface="Noto Sans Medium"/>
              </a:endParaRPr>
            </a:p>
          </p:txBody>
        </p:sp>
      </p:grpSp>
      <p:sp>
        <p:nvSpPr>
          <p:cNvPr id="780" name="Google Shape;780;p29"/>
          <p:cNvSpPr/>
          <p:nvPr/>
        </p:nvSpPr>
        <p:spPr>
          <a:xfrm>
            <a:off x="1660236" y="-1239158"/>
            <a:ext cx="6972300" cy="1027712"/>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1" name="Google Shape;781;p29"/>
          <p:cNvSpPr/>
          <p:nvPr/>
        </p:nvSpPr>
        <p:spPr>
          <a:xfrm>
            <a:off x="1564986" y="-1334408"/>
            <a:ext cx="6972300" cy="1027712"/>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2" name="Google Shape;782;p29"/>
          <p:cNvSpPr txBox="1"/>
          <p:nvPr/>
        </p:nvSpPr>
        <p:spPr>
          <a:xfrm>
            <a:off x="2661227" y="-1205273"/>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83" name="Google Shape;783;p2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0" name="Google Shape;790;p30"/>
          <p:cNvSpPr txBox="1"/>
          <p:nvPr/>
        </p:nvSpPr>
        <p:spPr>
          <a:xfrm>
            <a:off x="3401194" y="4776153"/>
            <a:ext cx="6438323" cy="169565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專題組員：林姍如、黃雅婄、廖劭其、張倢菱</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指導教授：劉亮志 教授</a:t>
            </a:r>
            <a:endParaRPr sz="240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技術指導：鄭麗珍 教授</a:t>
            </a:r>
            <a:endParaRPr/>
          </a:p>
        </p:txBody>
      </p:sp>
      <p:sp>
        <p:nvSpPr>
          <p:cNvPr id="791" name="Google Shape;791;p30"/>
          <p:cNvSpPr txBox="1"/>
          <p:nvPr/>
        </p:nvSpPr>
        <p:spPr>
          <a:xfrm>
            <a:off x="7921914" y="3144312"/>
            <a:ext cx="2546062"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4400">
                <a:solidFill>
                  <a:srgbClr val="963E08"/>
                </a:solidFill>
                <a:latin typeface="Noto Sans Medium"/>
                <a:ea typeface="Noto Sans Medium"/>
                <a:cs typeface="Noto Sans Medium"/>
                <a:sym typeface="Noto Sans Medium"/>
              </a:rPr>
              <a:t>謝謝大家</a:t>
            </a:r>
            <a:endParaRPr/>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2368996" y="1487838"/>
            <a:ext cx="5495636"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96" name="Google Shape;796;p30"/>
          <p:cNvSpPr txBox="1"/>
          <p:nvPr/>
        </p:nvSpPr>
        <p:spPr>
          <a:xfrm>
            <a:off x="5913791" y="2214230"/>
            <a:ext cx="2244252"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000" dirty="0">
                <a:solidFill>
                  <a:srgbClr val="955937"/>
                </a:solidFill>
                <a:latin typeface="Noto Sans Medium"/>
                <a:ea typeface="Noto Sans Medium"/>
                <a:cs typeface="Noto Sans Medium"/>
                <a:sym typeface="Noto Sans Medium"/>
              </a:rPr>
              <a:t>故想要探詢社群媒體中股票的消息面對真實股價的關聯，以利投資人交易時掌握最新的股票資訊，協助投資人進行投資決策。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dirty="0">
                  <a:solidFill>
                    <a:srgbClr val="FEEFE6"/>
                  </a:solidFill>
                  <a:latin typeface="Noto Sans Medium"/>
                  <a:ea typeface="Noto Sans Medium"/>
                  <a:cs typeface="Noto Sans Medium"/>
                  <a:sym typeface="Noto Sans Medium"/>
                </a:rPr>
                <a:t>#股市  #社群媒體  </a:t>
              </a:r>
              <a:r>
                <a:rPr lang="en-US" altLang="zh-TW" sz="1800" dirty="0">
                  <a:solidFill>
                    <a:srgbClr val="FEEFE6"/>
                  </a:solidFill>
                  <a:latin typeface="Noto Sans Medium"/>
                  <a:ea typeface="Noto Sans Medium"/>
                  <a:cs typeface="Noto Sans Medium"/>
                  <a:sym typeface="Noto Sans Medium"/>
                </a:rPr>
                <a:t>#</a:t>
              </a:r>
              <a:r>
                <a:rPr lang="zh-TW" altLang="en-US" sz="1800" dirty="0">
                  <a:solidFill>
                    <a:srgbClr val="FEEFE6"/>
                  </a:solidFill>
                  <a:latin typeface="Noto Sans Medium"/>
                  <a:ea typeface="Noto Sans Medium"/>
                  <a:cs typeface="Noto Sans Medium"/>
                  <a:sym typeface="Noto Sans Medium"/>
                </a:rPr>
                <a:t>生成市</a:t>
              </a:r>
              <a:r>
                <a:rPr lang="en-US" altLang="zh-TW" sz="1800" dirty="0">
                  <a:solidFill>
                    <a:srgbClr val="FEEFE6"/>
                  </a:solidFill>
                  <a:latin typeface="Noto Sans Medium"/>
                  <a:ea typeface="Noto Sans Medium"/>
                  <a:cs typeface="Noto Sans Medium"/>
                  <a:sym typeface="Noto Sans Medium"/>
                </a:rPr>
                <a:t>AI</a:t>
              </a:r>
              <a:r>
                <a:rPr lang="zh-TW" altLang="en-US" sz="1800" dirty="0">
                  <a:solidFill>
                    <a:srgbClr val="FEEFE6"/>
                  </a:solidFill>
                  <a:latin typeface="Noto Sans Medium"/>
                  <a:ea typeface="Noto Sans Medium"/>
                  <a:cs typeface="Noto Sans Medium"/>
                  <a:sym typeface="Noto Sans Medium"/>
                </a:rPr>
                <a:t> </a:t>
              </a:r>
              <a:r>
                <a:rPr lang="zh-TW" sz="1800" dirty="0">
                  <a:solidFill>
                    <a:srgbClr val="FEEFE6"/>
                  </a:solidFill>
                  <a:latin typeface="Noto Sans Medium"/>
                  <a:ea typeface="Noto Sans Medium"/>
                  <a:cs typeface="Noto Sans Medium"/>
                  <a:sym typeface="Noto Sans Medium"/>
                </a:rPr>
                <a:t>#Text Mining  #情緒分析  #Sentiment Analysis</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本研究</a:t>
            </a:r>
            <a:r>
              <a:rPr lang="zh-TW" altLang="en-US" sz="2000" b="1" dirty="0">
                <a:solidFill>
                  <a:srgbClr val="955937"/>
                </a:solidFill>
                <a:latin typeface="Noto Sans Medium"/>
                <a:ea typeface="Noto Sans Medium"/>
                <a:cs typeface="Noto Sans Medium"/>
                <a:sym typeface="Noto Sans Medium"/>
              </a:rPr>
              <a:t>利用新技術</a:t>
            </a:r>
            <a:r>
              <a:rPr lang="zh-TW" altLang="en-US" sz="2000" dirty="0">
                <a:solidFill>
                  <a:srgbClr val="955937"/>
                </a:solidFill>
                <a:latin typeface="Noto Sans Medium"/>
                <a:ea typeface="Noto Sans Medium"/>
                <a:cs typeface="Noto Sans Medium"/>
                <a:sym typeface="Noto Sans Medium"/>
              </a:rPr>
              <a:t>進行自然語言處理，特別針對台積電和台灣加權指數的評論和貼文。透過焦點小組深度分析，評估情緒對投資者行為的影響，並調整情緒詞彙的權重以提升預測準確度</a:t>
            </a:r>
            <a:r>
              <a:rPr lang="zh-TW" sz="2000" dirty="0">
                <a:solidFill>
                  <a:srgbClr val="955937"/>
                </a:solidFill>
                <a:latin typeface="Noto Sans Medium"/>
                <a:ea typeface="Noto Sans Medium"/>
                <a:cs typeface="Noto Sans Medium"/>
                <a:sym typeface="Noto Sans Medium"/>
              </a:rPr>
              <a:t>。</a:t>
            </a:r>
            <a:endParaRPr sz="2000" dirty="0">
              <a:solidFill>
                <a:srgbClr val="955937"/>
              </a:solidFill>
              <a:latin typeface="Noto Sans Medium"/>
              <a:ea typeface="Noto Sans Medium"/>
              <a:cs typeface="Noto Sans Medium"/>
              <a:sym typeface="No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a:t>
              </a:r>
              <a:r>
                <a:rPr lang="en-US" altLang="zh-TW" sz="2800" dirty="0">
                  <a:solidFill>
                    <a:srgbClr val="963E08"/>
                  </a:solidFill>
                  <a:latin typeface="Noto Sans Medium"/>
                  <a:ea typeface="Noto Sans Medium"/>
                  <a:cs typeface="Noto Sans Medium"/>
                  <a:sym typeface="Noto Sans Medium"/>
                </a:rPr>
                <a:t>-</a:t>
              </a:r>
              <a:r>
                <a:rPr lang="zh-TW" altLang="en-US" sz="2800" dirty="0">
                  <a:solidFill>
                    <a:srgbClr val="963E08"/>
                  </a:solidFill>
                  <a:latin typeface="Noto Sans Medium"/>
                  <a:ea typeface="Noto Sans Medium"/>
                  <a:cs typeface="Noto Sans Medium"/>
                  <a:sym typeface="Noto Sans Medium"/>
                </a:rPr>
                <a:t>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3312727"/>
            <a:chOff x="946939" y="2219634"/>
            <a:chExt cx="10272856" cy="3312727"/>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等，也都依賴於半導體技術。</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 (R&amp;D) 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925354"/>
            <a:chOff x="946939" y="2219634"/>
            <a:chExt cx="9268113" cy="3925354"/>
          </a:xfrm>
        </p:grpSpPr>
        <p:grpSp>
          <p:nvGrpSpPr>
            <p:cNvPr id="181" name="Google Shape;181;p6"/>
            <p:cNvGrpSpPr/>
            <p:nvPr/>
          </p:nvGrpSpPr>
          <p:grpSpPr>
            <a:xfrm>
              <a:off x="946939" y="2219634"/>
              <a:ext cx="7834456" cy="1200288"/>
              <a:chOff x="946939" y="2219634"/>
              <a:chExt cx="7834456" cy="1200288"/>
            </a:xfrm>
          </p:grpSpPr>
          <p:sp>
            <p:nvSpPr>
              <p:cNvPr id="182" name="Google Shape;182;p6"/>
              <p:cNvSpPr txBox="1"/>
              <p:nvPr/>
            </p:nvSpPr>
            <p:spPr>
              <a:xfrm>
                <a:off x="2373868" y="2219634"/>
                <a:ext cx="64075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2308284"/>
              <a:chOff x="946939" y="3428069"/>
              <a:chExt cx="8597908" cy="2308284"/>
            </a:xfrm>
          </p:grpSpPr>
          <p:sp>
            <p:nvSpPr>
              <p:cNvPr id="188" name="Google Shape;188;p6"/>
              <p:cNvSpPr txBox="1"/>
              <p:nvPr/>
            </p:nvSpPr>
            <p:spPr>
              <a:xfrm>
                <a:off x="2373869" y="3428069"/>
                <a:ext cx="7170978"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全球市場對於半導體產業極度重視的背景下，推動產業發展之力量龐大，台積電在全球半導體供應鏈中的重要性也將進一步提升，而台積電股票對台灣股市帶來的影響也隨著產業發展產生更顯著的變化。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TotalTime>
  <Words>3324</Words>
  <Application>Microsoft Office PowerPoint</Application>
  <PresentationFormat>寬螢幕</PresentationFormat>
  <Paragraphs>396</Paragraphs>
  <Slides>34</Slides>
  <Notes>34</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34</vt:i4>
      </vt:variant>
    </vt:vector>
  </HeadingPairs>
  <TitlesOfParts>
    <vt:vector size="40" baseType="lpstr">
      <vt:lpstr>Calibri</vt:lpstr>
      <vt:lpstr>Söhne</vt:lpstr>
      <vt:lpstr>Arial</vt:lpstr>
      <vt:lpstr>標楷體</vt:lpstr>
      <vt:lpstr>Noto Sans Medium</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lily190498@gmail.com</cp:lastModifiedBy>
  <cp:revision>23</cp:revision>
  <dcterms:created xsi:type="dcterms:W3CDTF">2022-06-10T16:02:00Z</dcterms:created>
  <dcterms:modified xsi:type="dcterms:W3CDTF">2024-05-24T08:51:58Z</dcterms:modified>
</cp:coreProperties>
</file>