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1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568C"/>
    <a:srgbClr val="4E4C4C"/>
    <a:srgbClr val="F19B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78580" autoAdjust="0"/>
  </p:normalViewPr>
  <p:slideViewPr>
    <p:cSldViewPr snapToGrid="0">
      <p:cViewPr varScale="1">
        <p:scale>
          <a:sx n="63" d="100"/>
          <a:sy n="63" d="100"/>
        </p:scale>
        <p:origin x="13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A0DA0-9605-4287-B4E6-E534E437C2AD}" type="datetimeFigureOut">
              <a:rPr lang="zh-TW" altLang="en-US" smtClean="0"/>
              <a:t>2025/3/24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AE52C-F182-4813-9570-EDEB0AAF35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366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zh-TW" altLang="en-US" sz="1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問題化：平台如何在問題化階段清晰界定轉型問題並吸引關鍵行動者參與</a:t>
            </a:r>
            <a:r>
              <a:rPr kumimoji="1" lang="en-US" altLang="zh-TW" sz="1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zh-TW" altLang="en-US" sz="14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利益綑綁：如何確認行動者利益與進行協商以建立穩定關係、網絡建立過程中面對的問題為何</a:t>
            </a:r>
            <a:r>
              <a:rPr kumimoji="1" lang="en-US" altLang="zh-TW" sz="14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  <a:r>
              <a:rPr kumimoji="1" lang="zh-TW" altLang="en-US" sz="14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並分析其對應的解決方案</a:t>
            </a:r>
            <a:endParaRPr kumimoji="1" lang="en-US" altLang="zh-TW" sz="14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zh-TW" altLang="en-US" sz="1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徵召：如何讓行動者正式加入並承認此數位轉型網絡，進而願意扮演不同行動者需要扮演的角色</a:t>
            </a:r>
            <a:endParaRPr kumimoji="1" lang="en-US" altLang="zh-TW" sz="14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zh-TW" altLang="en-US" sz="1400" b="1" dirty="0">
                <a:solidFill>
                  <a:srgbClr val="1B568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動員：平台如何進一步穩定行動者間合作，並透過持續的數位化技術創新</a:t>
            </a:r>
            <a:r>
              <a:rPr kumimoji="1" lang="en-US" altLang="zh-TW" sz="1400" b="1" dirty="0">
                <a:solidFill>
                  <a:srgbClr val="1B568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zh-TW" altLang="en-US" sz="1400" b="1" dirty="0">
                <a:solidFill>
                  <a:srgbClr val="1B568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這裡不確定用甚麼方式</a:t>
            </a:r>
            <a:r>
              <a:rPr kumimoji="1" lang="en-US" altLang="zh-TW" sz="1400" b="1" dirty="0">
                <a:solidFill>
                  <a:srgbClr val="1B568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kumimoji="1" lang="zh-TW" altLang="en-US" sz="1400" b="1" dirty="0">
                <a:solidFill>
                  <a:srgbClr val="1B568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擴大網絡影響力</a:t>
            </a:r>
            <a:r>
              <a:rPr kumimoji="1" lang="zh-TW" altLang="en-US" sz="1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</a:p>
          <a:p>
            <a:pPr rtl="0" fontAlgn="base">
              <a:buFont typeface="+mj-lt"/>
              <a:buAutoNum type="arabicPeriod"/>
            </a:pPr>
            <a:endParaRPr lang="zh-TW" altLang="en-US" sz="1400" b="0" i="0" u="none" strike="noStrike" dirty="0">
              <a:solidFill>
                <a:srgbClr val="292929"/>
              </a:solidFill>
              <a:effectLst/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AE52C-F182-4813-9570-EDEB0AAF359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4896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0252-A9E2-4B4A-AF86-1B3DE9E769F3}" type="datetimeFigureOut">
              <a:rPr lang="zh-TW" altLang="en-US" smtClean="0"/>
              <a:t>2025/3/24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C99E-DC4F-4CD2-939A-57E41D53CC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151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0252-A9E2-4B4A-AF86-1B3DE9E769F3}" type="datetimeFigureOut">
              <a:rPr lang="zh-TW" altLang="en-US" smtClean="0"/>
              <a:t>2025/3/24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C99E-DC4F-4CD2-939A-57E41D53CC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64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0252-A9E2-4B4A-AF86-1B3DE9E769F3}" type="datetimeFigureOut">
              <a:rPr lang="zh-TW" altLang="en-US" smtClean="0"/>
              <a:t>2025/3/24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C99E-DC4F-4CD2-939A-57E41D53CC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34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0252-A9E2-4B4A-AF86-1B3DE9E769F3}" type="datetimeFigureOut">
              <a:rPr lang="zh-TW" altLang="en-US" smtClean="0"/>
              <a:t>2025/3/24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C99E-DC4F-4CD2-939A-57E41D53CC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00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0252-A9E2-4B4A-AF86-1B3DE9E769F3}" type="datetimeFigureOut">
              <a:rPr lang="zh-TW" altLang="en-US" smtClean="0"/>
              <a:t>2025/3/24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C99E-DC4F-4CD2-939A-57E41D53CC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400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0252-A9E2-4B4A-AF86-1B3DE9E769F3}" type="datetimeFigureOut">
              <a:rPr lang="zh-TW" altLang="en-US" smtClean="0"/>
              <a:t>2025/3/24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C99E-DC4F-4CD2-939A-57E41D53CC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45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0252-A9E2-4B4A-AF86-1B3DE9E769F3}" type="datetimeFigureOut">
              <a:rPr lang="zh-TW" altLang="en-US" smtClean="0"/>
              <a:t>2025/3/24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C99E-DC4F-4CD2-939A-57E41D53CC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049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0252-A9E2-4B4A-AF86-1B3DE9E769F3}" type="datetimeFigureOut">
              <a:rPr lang="zh-TW" altLang="en-US" smtClean="0"/>
              <a:t>2025/3/24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C99E-DC4F-4CD2-939A-57E41D53CC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38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0252-A9E2-4B4A-AF86-1B3DE9E769F3}" type="datetimeFigureOut">
              <a:rPr lang="zh-TW" altLang="en-US" smtClean="0"/>
              <a:t>2025/3/24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C99E-DC4F-4CD2-939A-57E41D53CC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06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0252-A9E2-4B4A-AF86-1B3DE9E769F3}" type="datetimeFigureOut">
              <a:rPr lang="zh-TW" altLang="en-US" smtClean="0"/>
              <a:t>2025/3/24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C99E-DC4F-4CD2-939A-57E41D53CC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163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0252-A9E2-4B4A-AF86-1B3DE9E769F3}" type="datetimeFigureOut">
              <a:rPr lang="zh-TW" altLang="en-US" smtClean="0"/>
              <a:t>2025/3/24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C99E-DC4F-4CD2-939A-57E41D53CC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817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10252-A9E2-4B4A-AF86-1B3DE9E769F3}" type="datetimeFigureOut">
              <a:rPr lang="zh-TW" altLang="en-US" smtClean="0"/>
              <a:t>2025/3/24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2C99E-DC4F-4CD2-939A-57E41D53CC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38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"/>
            <a:ext cx="12192000" cy="68580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57188" y="819150"/>
            <a:ext cx="2304000" cy="18000"/>
          </a:xfrm>
          <a:prstGeom prst="rect">
            <a:avLst/>
          </a:prstGeom>
          <a:solidFill>
            <a:srgbClr val="4E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885826" y="25486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solidFill>
                  <a:srgbClr val="4E4C4C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個案</a:t>
            </a:r>
            <a:r>
              <a:rPr lang="zh-CN" altLang="en-US" sz="3200" b="1" dirty="0">
                <a:solidFill>
                  <a:srgbClr val="4E4C4C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架構</a:t>
            </a:r>
            <a:endParaRPr lang="zh-TW" altLang="en-US" sz="3200" b="1" dirty="0">
              <a:solidFill>
                <a:srgbClr val="4E4C4C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FD64A23C-131D-4AA8-2D0C-E636145A602A}"/>
              </a:ext>
            </a:extLst>
          </p:cNvPr>
          <p:cNvGrpSpPr/>
          <p:nvPr/>
        </p:nvGrpSpPr>
        <p:grpSpPr>
          <a:xfrm>
            <a:off x="1758318" y="1155100"/>
            <a:ext cx="8675362" cy="4994830"/>
            <a:chOff x="2711966" y="1155100"/>
            <a:chExt cx="8675362" cy="499483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7AE0A60-4E94-6D4F-9663-DD120477EB84}"/>
                </a:ext>
              </a:extLst>
            </p:cNvPr>
            <p:cNvSpPr/>
            <p:nvPr/>
          </p:nvSpPr>
          <p:spPr>
            <a:xfrm>
              <a:off x="4610215" y="1155789"/>
              <a:ext cx="6777113" cy="601184"/>
            </a:xfrm>
            <a:prstGeom prst="rect">
              <a:avLst/>
            </a:prstGeom>
            <a:noFill/>
            <a:ln w="19050">
              <a:solidFill>
                <a:srgbClr val="1B56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發現</a:t>
              </a:r>
              <a:r>
                <a:rPr kumimoji="1" lang="en-US" altLang="zh-TW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Frontier</a:t>
              </a:r>
              <a:r>
                <a:rPr kumimoji="1" lang="zh-TW" altLang="en-US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的數位紡織雲平台</a:t>
              </a:r>
              <a:r>
                <a:rPr kumimoji="1" lang="en-US" altLang="zh-TW" b="1" dirty="0" err="1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TextileCloud</a:t>
              </a:r>
              <a:r>
                <a:rPr kumimoji="1" lang="en-US" altLang="zh-TW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™</a:t>
              </a:r>
              <a:r>
                <a:rPr kumimoji="1" lang="zh-TW" altLang="en-US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解決傳統紡織製造中痛點，並在產業數位轉型成功的過程中扮演關鍵角色。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33863D0-3BD4-3B43-8CCB-B476A5FD50DA}"/>
                </a:ext>
              </a:extLst>
            </p:cNvPr>
            <p:cNvSpPr/>
            <p:nvPr/>
          </p:nvSpPr>
          <p:spPr>
            <a:xfrm>
              <a:off x="2711967" y="1155100"/>
              <a:ext cx="1898248" cy="612759"/>
            </a:xfrm>
            <a:prstGeom prst="rect">
              <a:avLst/>
            </a:prstGeom>
            <a:solidFill>
              <a:srgbClr val="1B568C"/>
            </a:solidFill>
            <a:ln>
              <a:solidFill>
                <a:srgbClr val="1B56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現象觀察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B62BA96-855F-CC45-B1CE-D4876A92E501}"/>
                </a:ext>
              </a:extLst>
            </p:cNvPr>
            <p:cNvSpPr/>
            <p:nvPr/>
          </p:nvSpPr>
          <p:spPr>
            <a:xfrm>
              <a:off x="4610215" y="3998634"/>
              <a:ext cx="6777113" cy="976537"/>
            </a:xfrm>
            <a:prstGeom prst="rect">
              <a:avLst/>
            </a:prstGeom>
            <a:noFill/>
            <a:ln w="19050">
              <a:solidFill>
                <a:srgbClr val="1B56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分析</a:t>
              </a:r>
              <a:r>
                <a:rPr kumimoji="1" lang="zh-TW" altLang="en-US" b="1" dirty="0">
                  <a:solidFill>
                    <a:srgbClr val="FF00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網絡轉譯流程</a:t>
              </a:r>
              <a:r>
                <a:rPr kumimoji="1" lang="zh-TW" altLang="en-US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，以及</a:t>
              </a:r>
              <a:r>
                <a:rPr kumimoji="1" lang="zh-TW" altLang="en-US" b="1" dirty="0">
                  <a:solidFill>
                    <a:srgbClr val="FF00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轉譯流程中平台如何利用動態能力中三個關鍵要素（</a:t>
              </a:r>
              <a:r>
                <a:rPr kumimoji="1" lang="en-US" altLang="zh-TW" b="1" dirty="0">
                  <a:solidFill>
                    <a:srgbClr val="FF00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Path</a:t>
              </a:r>
              <a:r>
                <a:rPr kumimoji="1" lang="zh-TW" altLang="en-US" b="1" dirty="0">
                  <a:solidFill>
                    <a:srgbClr val="FF00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、</a:t>
              </a:r>
              <a:r>
                <a:rPr kumimoji="1" lang="en-US" altLang="zh-TW" b="1" dirty="0">
                  <a:solidFill>
                    <a:srgbClr val="FF00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Process</a:t>
              </a:r>
              <a:r>
                <a:rPr kumimoji="1" lang="zh-TW" altLang="en-US" b="1" dirty="0">
                  <a:solidFill>
                    <a:srgbClr val="FF00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、</a:t>
              </a:r>
              <a:r>
                <a:rPr kumimoji="1" lang="en-US" altLang="zh-TW" b="1" dirty="0">
                  <a:solidFill>
                    <a:srgbClr val="FF00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Position</a:t>
              </a:r>
              <a:r>
                <a:rPr kumimoji="1" lang="zh-TW" altLang="en-US" b="1" dirty="0">
                  <a:solidFill>
                    <a:srgbClr val="FF00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）來感知、捕捉和轉換資源，協助平台解決數位轉型過程的問題</a:t>
              </a:r>
              <a:r>
                <a:rPr kumimoji="1" lang="zh-TW" altLang="en-US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，並建立數位轉型網絡。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AF8597D-5B69-A048-BA18-CB4654D12A99}"/>
                </a:ext>
              </a:extLst>
            </p:cNvPr>
            <p:cNvSpPr/>
            <p:nvPr/>
          </p:nvSpPr>
          <p:spPr>
            <a:xfrm>
              <a:off x="2711967" y="4076480"/>
              <a:ext cx="1898248" cy="612759"/>
            </a:xfrm>
            <a:prstGeom prst="rect">
              <a:avLst/>
            </a:prstGeom>
            <a:solidFill>
              <a:srgbClr val="1B568C"/>
            </a:solidFill>
            <a:ln>
              <a:solidFill>
                <a:srgbClr val="1B56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分析單元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97ED3AD-5293-3847-8350-6AA0E53B16EA}"/>
                </a:ext>
              </a:extLst>
            </p:cNvPr>
            <p:cNvSpPr/>
            <p:nvPr/>
          </p:nvSpPr>
          <p:spPr>
            <a:xfrm>
              <a:off x="4610215" y="5534732"/>
              <a:ext cx="6777113" cy="612000"/>
            </a:xfrm>
            <a:prstGeom prst="rect">
              <a:avLst/>
            </a:prstGeom>
            <a:noFill/>
            <a:ln w="19050">
              <a:solidFill>
                <a:srgbClr val="1B56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企業數位轉型、行動者網絡理論（</a:t>
              </a:r>
              <a:r>
                <a:rPr kumimoji="1" lang="en-US" altLang="zh-TW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ANT</a:t>
              </a:r>
              <a:r>
                <a:rPr kumimoji="1" lang="zh-TW" altLang="en-US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）</a:t>
              </a:r>
              <a:endParaRPr kumimoji="1" lang="en-US" altLang="zh-TW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algn="ctr"/>
              <a:r>
                <a:rPr kumimoji="1" lang="zh-TW" altLang="en-US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動態能力理論（</a:t>
              </a:r>
              <a:r>
                <a:rPr kumimoji="1" lang="en-US" altLang="zh-TW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Dynamic Capabilities Theory</a:t>
              </a:r>
              <a:r>
                <a:rPr kumimoji="1" lang="zh-TW" altLang="en-US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）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EA05B09-2E3F-CA40-B680-2410B5FDDF5B}"/>
                </a:ext>
              </a:extLst>
            </p:cNvPr>
            <p:cNvSpPr/>
            <p:nvPr/>
          </p:nvSpPr>
          <p:spPr>
            <a:xfrm>
              <a:off x="2711967" y="5537171"/>
              <a:ext cx="1898248" cy="612759"/>
            </a:xfrm>
            <a:prstGeom prst="rect">
              <a:avLst/>
            </a:prstGeom>
            <a:solidFill>
              <a:srgbClr val="1B568C"/>
            </a:solidFill>
            <a:ln>
              <a:solidFill>
                <a:srgbClr val="1B56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理論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F91C947-FC3C-B24E-90F7-F95667339F4F}"/>
                </a:ext>
              </a:extLst>
            </p:cNvPr>
            <p:cNvSpPr/>
            <p:nvPr/>
          </p:nvSpPr>
          <p:spPr>
            <a:xfrm>
              <a:off x="4610213" y="2316533"/>
              <a:ext cx="6777115" cy="1122541"/>
            </a:xfrm>
            <a:prstGeom prst="rect">
              <a:avLst/>
            </a:prstGeom>
            <a:noFill/>
            <a:ln w="19050">
              <a:solidFill>
                <a:srgbClr val="1B56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以行動者網絡理論（</a:t>
              </a:r>
              <a:r>
                <a:rPr kumimoji="1" lang="en-US" altLang="zh-TW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ANT</a:t>
              </a:r>
              <a:r>
                <a:rPr kumimoji="1" lang="zh-TW" altLang="en-US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）框架中的轉譯流程四階段</a:t>
              </a:r>
              <a:r>
                <a:rPr kumimoji="1" lang="en-US" altLang="zh-TW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(</a:t>
              </a:r>
              <a:r>
                <a:rPr kumimoji="1" lang="zh-TW" altLang="en-US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問題化、利益綑綁、徵召、動員</a:t>
              </a:r>
              <a:r>
                <a:rPr kumimoji="1" lang="en-US" altLang="zh-TW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)</a:t>
              </a:r>
              <a:r>
                <a:rPr kumimoji="1" lang="zh-TW" altLang="en-US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來</a:t>
              </a:r>
              <a:r>
                <a:rPr kumimoji="1" lang="zh-TW" altLang="en-US" b="1" dirty="0">
                  <a:solidFill>
                    <a:srgbClr val="FF00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探討</a:t>
              </a:r>
              <a:r>
                <a:rPr kumimoji="1" lang="en-US" altLang="zh-TW" b="1" dirty="0">
                  <a:solidFill>
                    <a:srgbClr val="FF00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Frontier</a:t>
              </a:r>
              <a:r>
                <a:rPr kumimoji="1" lang="zh-TW" altLang="en-US" b="1" dirty="0">
                  <a:solidFill>
                    <a:srgbClr val="FF00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平台從創立到成功建立數位轉型網絡的過程</a:t>
              </a:r>
              <a:r>
                <a:rPr kumimoji="1" lang="zh-TW" altLang="en-US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，並</a:t>
              </a:r>
              <a:r>
                <a:rPr kumimoji="1" lang="zh-TW" altLang="en-US" b="1" dirty="0">
                  <a:solidFill>
                    <a:srgbClr val="FF00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分析</a:t>
              </a:r>
              <a:r>
                <a:rPr kumimoji="1" lang="en-US" altLang="zh-TW" b="1" dirty="0">
                  <a:solidFill>
                    <a:srgbClr val="FF00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Frontier</a:t>
              </a:r>
              <a:r>
                <a:rPr kumimoji="1" lang="zh-TW" altLang="en-US" b="1" dirty="0">
                  <a:solidFill>
                    <a:srgbClr val="FF00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組織如何透過內外部動態能力將組織資源重組與整合</a:t>
              </a:r>
              <a:r>
                <a:rPr kumimoji="1" lang="zh-TW" altLang="en-US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，成功建立數位轉型網絡。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64A99C5-E9CA-FE40-B6A2-1ADCD001FEB7}"/>
                </a:ext>
              </a:extLst>
            </p:cNvPr>
            <p:cNvSpPr/>
            <p:nvPr/>
          </p:nvSpPr>
          <p:spPr>
            <a:xfrm>
              <a:off x="2711966" y="2615790"/>
              <a:ext cx="1898248" cy="612759"/>
            </a:xfrm>
            <a:prstGeom prst="rect">
              <a:avLst/>
            </a:prstGeom>
            <a:solidFill>
              <a:srgbClr val="1B568C"/>
            </a:solidFill>
            <a:ln>
              <a:solidFill>
                <a:srgbClr val="1B56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個案主題</a:t>
              </a: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8D8DED28-6689-8E45-A697-73B3A70E4B9D}"/>
              </a:ext>
            </a:extLst>
          </p:cNvPr>
          <p:cNvGrpSpPr/>
          <p:nvPr/>
        </p:nvGrpSpPr>
        <p:grpSpPr>
          <a:xfrm>
            <a:off x="11140813" y="5943777"/>
            <a:ext cx="833022" cy="833022"/>
            <a:chOff x="11140813" y="5943777"/>
            <a:chExt cx="833022" cy="833022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29C7C60A-283E-FD48-9AF0-BD0EBBDFCE04}"/>
                </a:ext>
              </a:extLst>
            </p:cNvPr>
            <p:cNvSpPr/>
            <p:nvPr/>
          </p:nvSpPr>
          <p:spPr>
            <a:xfrm>
              <a:off x="11227446" y="6030410"/>
              <a:ext cx="659757" cy="65975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01</a:t>
              </a:r>
              <a:endParaRPr kumimoji="1"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CE6A30F6-EC37-E640-ACE7-2A85B5EC2580}"/>
                </a:ext>
              </a:extLst>
            </p:cNvPr>
            <p:cNvSpPr/>
            <p:nvPr/>
          </p:nvSpPr>
          <p:spPr>
            <a:xfrm>
              <a:off x="11140813" y="5943777"/>
              <a:ext cx="833022" cy="833022"/>
            </a:xfrm>
            <a:prstGeom prst="ellipse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0751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3069</TotalTime>
  <Words>290</Words>
  <Application>Microsoft Office PowerPoint</Application>
  <PresentationFormat>寬螢幕</PresentationFormat>
  <Paragraphs>16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Adobe 繁黑體 Std B</vt:lpstr>
      <vt:lpstr>Microsoft JhengHei</vt:lpstr>
      <vt:lpstr>DFKai-SB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190498 lily</cp:lastModifiedBy>
  <cp:revision>727</cp:revision>
  <dcterms:created xsi:type="dcterms:W3CDTF">2018-05-09T08:40:58Z</dcterms:created>
  <dcterms:modified xsi:type="dcterms:W3CDTF">2025-03-24T16:19:45Z</dcterms:modified>
</cp:coreProperties>
</file>