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61" d="100"/>
          <a:sy n="61" d="100"/>
        </p:scale>
        <p:origin x="5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32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350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BDA93-CBFB-4BA1-AEC6-C3C5B8889C57}" type="datetime4">
              <a:rPr lang="zh-TW" altLang="en-US"/>
              <a:pPr>
                <a:defRPr/>
              </a:pPr>
              <a:t>112年12月4日星期一</a:t>
            </a:fld>
            <a:endParaRPr lang="en-US" altLang="zh-TW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688FD-42A9-4F9A-A3D7-213D1CEF1CF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1661412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3706D-83EB-4261-A6C9-02602B318283}" type="datetime4">
              <a:rPr lang="zh-TW" altLang="en-US"/>
              <a:pPr>
                <a:defRPr/>
              </a:pPr>
              <a:t>112年12月4日星期一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6857A-76AB-45A5-9EA2-0727F8B498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01438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55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7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02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5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92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76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98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85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F0BAB-F6F3-4D0F-BBFE-4849BFCCFF82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4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part-18-boosting-algorithms-gradient-boosting-in-python-ef5ae6965be4" TargetMode="External"/><Relationship Id="rId7" Type="http://schemas.openxmlformats.org/officeDocument/2006/relationships/hyperlink" Target="https://towardsdatascience.com/battle-of-the-ensemble-random-forest-vs-gradient-boosting-6fbfed14cb7" TargetMode="External"/><Relationship Id="rId2" Type="http://schemas.openxmlformats.org/officeDocument/2006/relationships/hyperlink" Target="https://medium.com/analytics-vidhya/regression-trees-decision-tree-for-regression-machine-learning-e4d7525d8047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owardsdatascience.com/machine-learning-basics-decision-tree-regression-1d73ea003fda" TargetMode="External"/><Relationship Id="rId5" Type="http://schemas.openxmlformats.org/officeDocument/2006/relationships/hyperlink" Target="https://medium.com/@cwchang/gradient-boosting-%E7%B0%A1%E4%BB%8B-f3a578ae7205" TargetMode="External"/><Relationship Id="rId4" Type="http://schemas.openxmlformats.org/officeDocument/2006/relationships/hyperlink" Target="https://www.ccs.neu.edu/home/vip/teach/MLcourse/4_boosting/slides/gradient_boosting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Ensemble methods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0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840A10-0F93-4456-A615-B43C53B72F45}" type="datetime4">
              <a:rPr lang="zh-TW" altLang="en-US" smtClean="0">
                <a:ea typeface="新細明體" charset="-120"/>
              </a:rPr>
              <a:pPr/>
              <a:t>112年12月4日星期一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3796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3797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8FC41-5629-47EC-BD3F-E49CAD33A720}" type="slidenum">
              <a:rPr lang="zh-TW" altLang="en-US" smtClean="0">
                <a:ea typeface="新細明體" charset="-120"/>
              </a:rPr>
              <a:pPr/>
              <a:t>10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200" dirty="0">
                <a:ea typeface="新細明體" charset="-120"/>
              </a:rPr>
              <a:t>To </a:t>
            </a:r>
            <a:r>
              <a:rPr lang="en-US" altLang="zh-TW" sz="3200" dirty="0" err="1">
                <a:ea typeface="新細明體" charset="-120"/>
              </a:rPr>
              <a:t>calssify</a:t>
            </a:r>
            <a:r>
              <a:rPr lang="en-US" altLang="zh-TW" sz="3200" dirty="0">
                <a:ea typeface="新細明體" charset="-120"/>
              </a:rPr>
              <a:t> tuple X</a:t>
            </a:r>
          </a:p>
        </p:txBody>
      </p:sp>
      <p:sp>
        <p:nvSpPr>
          <p:cNvPr id="337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71600"/>
            <a:ext cx="6248400" cy="5105400"/>
          </a:xfrm>
        </p:spPr>
        <p:txBody>
          <a:bodyPr/>
          <a:lstStyle/>
          <a:p>
            <a:pPr eaLnBrk="1" hangingPunct="1"/>
            <a:r>
              <a:rPr lang="en-US" altLang="zh-TW" sz="1800" dirty="0">
                <a:ea typeface="新細明體" charset="-120"/>
              </a:rPr>
              <a:t>Initialize weight of each class to 0;</a:t>
            </a:r>
          </a:p>
          <a:p>
            <a:pPr eaLnBrk="1" hangingPunct="1"/>
            <a:r>
              <a:rPr lang="en-US" altLang="zh-TW" sz="1800" dirty="0">
                <a:ea typeface="新細明體" charset="-120"/>
              </a:rPr>
              <a:t>For </a:t>
            </a:r>
            <a:r>
              <a:rPr lang="en-US" altLang="zh-TW" sz="1800" dirty="0" err="1">
                <a:ea typeface="新細明體" charset="-120"/>
              </a:rPr>
              <a:t>i</a:t>
            </a:r>
            <a:r>
              <a:rPr lang="en-US" altLang="zh-TW" sz="1800" dirty="0">
                <a:ea typeface="新細明體" charset="-120"/>
              </a:rPr>
              <a:t>=1 to k do  //for each classifier:</a:t>
            </a:r>
          </a:p>
          <a:p>
            <a:pPr eaLnBrk="1" hangingPunct="1"/>
            <a:r>
              <a:rPr lang="en-US" altLang="zh-TW" sz="1800" dirty="0">
                <a:ea typeface="新細明體" charset="-120"/>
              </a:rPr>
              <a:t>    </a:t>
            </a:r>
            <a:r>
              <a:rPr lang="en-US" altLang="zh-TW" sz="1800" dirty="0" err="1">
                <a:ea typeface="新細明體" charset="-120"/>
              </a:rPr>
              <a:t>w</a:t>
            </a:r>
            <a:r>
              <a:rPr lang="en-US" altLang="zh-TW" sz="1800" baseline="-25000" dirty="0" err="1">
                <a:ea typeface="新細明體" charset="-120"/>
              </a:rPr>
              <a:t>i</a:t>
            </a:r>
            <a:r>
              <a:rPr lang="en-US" altLang="zh-TW" sz="1800" dirty="0">
                <a:ea typeface="新細明體" charset="-120"/>
              </a:rPr>
              <a:t>=                         ;// weight of the classifier’s vote</a:t>
            </a:r>
          </a:p>
          <a:p>
            <a:pPr eaLnBrk="1" hangingPunct="1"/>
            <a:r>
              <a:rPr lang="en-US" altLang="zh-TW" sz="1800" dirty="0">
                <a:ea typeface="新細明體" charset="-120"/>
              </a:rPr>
              <a:t>   c=</a:t>
            </a:r>
            <a:r>
              <a:rPr lang="en-US" altLang="zh-TW" sz="1800" dirty="0" err="1">
                <a:ea typeface="新細明體" charset="-120"/>
              </a:rPr>
              <a:t>M</a:t>
            </a:r>
            <a:r>
              <a:rPr lang="en-US" altLang="zh-TW" sz="1800" baseline="-25000" dirty="0" err="1">
                <a:ea typeface="新細明體" charset="-120"/>
              </a:rPr>
              <a:t>i</a:t>
            </a:r>
            <a:r>
              <a:rPr lang="en-US" altLang="zh-TW" sz="1800" dirty="0">
                <a:ea typeface="新細明體" charset="-120"/>
              </a:rPr>
              <a:t>(X);// get class prediction for X from </a:t>
            </a:r>
            <a:r>
              <a:rPr lang="en-US" altLang="zh-TW" sz="1800" dirty="0" err="1">
                <a:ea typeface="新細明體" charset="-120"/>
              </a:rPr>
              <a:t>M</a:t>
            </a:r>
            <a:r>
              <a:rPr lang="en-US" altLang="zh-TW" sz="1800" baseline="-25000" dirty="0" err="1">
                <a:ea typeface="新細明體" charset="-120"/>
              </a:rPr>
              <a:t>i</a:t>
            </a:r>
            <a:endParaRPr lang="en-US" altLang="zh-TW" sz="1800" baseline="-25000" dirty="0">
              <a:ea typeface="新細明體" charset="-120"/>
            </a:endParaRPr>
          </a:p>
          <a:p>
            <a:pPr eaLnBrk="1" hangingPunct="1"/>
            <a:r>
              <a:rPr lang="en-US" altLang="zh-TW" sz="1800" dirty="0">
                <a:ea typeface="新細明體" charset="-120"/>
              </a:rPr>
              <a:t>   add </a:t>
            </a:r>
            <a:r>
              <a:rPr lang="en-US" altLang="zh-TW" sz="1800" dirty="0" err="1">
                <a:ea typeface="新細明體" charset="-120"/>
              </a:rPr>
              <a:t>w</a:t>
            </a:r>
            <a:r>
              <a:rPr lang="en-US" altLang="zh-TW" sz="1800" baseline="-25000" dirty="0" err="1">
                <a:ea typeface="新細明體" charset="-120"/>
              </a:rPr>
              <a:t>i</a:t>
            </a:r>
            <a:r>
              <a:rPr lang="en-US" altLang="zh-TW" sz="1800" dirty="0">
                <a:ea typeface="新細明體" charset="-120"/>
              </a:rPr>
              <a:t> to weight for class c</a:t>
            </a:r>
          </a:p>
          <a:p>
            <a:pPr eaLnBrk="1" hangingPunct="1"/>
            <a:r>
              <a:rPr lang="en-US" altLang="zh-TW" sz="1800" dirty="0" err="1">
                <a:ea typeface="新細明體" charset="-120"/>
              </a:rPr>
              <a:t>Endfor</a:t>
            </a:r>
            <a:r>
              <a:rPr lang="en-US" altLang="zh-TW" sz="1800" dirty="0">
                <a:ea typeface="新細明體" charset="-120"/>
              </a:rPr>
              <a:t> </a:t>
            </a:r>
          </a:p>
          <a:p>
            <a:pPr eaLnBrk="1" hangingPunct="1"/>
            <a:r>
              <a:rPr lang="en-US" altLang="zh-TW" sz="1800" dirty="0">
                <a:ea typeface="新細明體" charset="-120"/>
              </a:rPr>
              <a:t>Return the class with the largest weight;</a:t>
            </a:r>
          </a:p>
        </p:txBody>
      </p:sp>
      <p:graphicFrame>
        <p:nvGraphicFramePr>
          <p:cNvPr id="337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48000" y="1981200"/>
          <a:ext cx="1447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583920" imgH="215640" progId="Equation.DSMT4">
                  <p:embed/>
                </p:oleObj>
              </mc:Choice>
              <mc:Fallback>
                <p:oleObj name="Equation" r:id="rId3" imgW="583920" imgH="215640" progId="Equation.DSMT4">
                  <p:embed/>
                  <p:pic>
                    <p:nvPicPr>
                      <p:cNvPr id="337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14478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39320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dirty="0" smtClean="0"/>
              <a:t>Regression</a:t>
            </a:r>
            <a:r>
              <a:rPr lang="en-US" altLang="zh-TW" dirty="0" smtClean="0"/>
              <a:t> </a:t>
            </a:r>
            <a:r>
              <a:rPr lang="en-US" altLang="zh-TW" b="1" dirty="0" smtClean="0"/>
              <a:t>tree</a:t>
            </a:r>
            <a:endParaRPr lang="zh-TW" altLang="en-US" b="1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06400" y="1371600"/>
            <a:ext cx="10867025" cy="5105400"/>
          </a:xfrm>
        </p:spPr>
        <p:txBody>
          <a:bodyPr/>
          <a:lstStyle/>
          <a:p>
            <a:r>
              <a:rPr lang="en-US" altLang="zh-TW" dirty="0" smtClean="0"/>
              <a:t>Decision tree for regression</a:t>
            </a:r>
          </a:p>
          <a:p>
            <a:r>
              <a:rPr lang="en-US" altLang="zh-TW" dirty="0" smtClean="0"/>
              <a:t>Minimize expected variance in splitting a node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333413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Reference  links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828800" y="1371600"/>
            <a:ext cx="8001000" cy="5105400"/>
          </a:xfrm>
        </p:spPr>
        <p:txBody>
          <a:bodyPr/>
          <a:lstStyle/>
          <a:p>
            <a:r>
              <a:rPr lang="en-US" altLang="zh-TW" dirty="0" smtClean="0">
                <a:hlinkClick r:id="rId2"/>
              </a:rPr>
              <a:t>Decision tree regression</a:t>
            </a:r>
            <a:endParaRPr lang="en-US" altLang="zh-TW" dirty="0" smtClean="0"/>
          </a:p>
          <a:p>
            <a:r>
              <a:rPr lang="en-US" altLang="zh-TW" dirty="0" smtClean="0">
                <a:hlinkClick r:id="rId3"/>
              </a:rPr>
              <a:t>gradient-boosting-explained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Math-in-gradient-boosting</a:t>
            </a:r>
            <a:endParaRPr lang="en-US" altLang="zh-TW" dirty="0" smtClean="0">
              <a:hlinkClick r:id=""/>
            </a:endParaRPr>
          </a:p>
          <a:p>
            <a:r>
              <a:rPr lang="en-US" altLang="zh-TW" dirty="0" smtClean="0">
                <a:hlinkClick r:id=""/>
              </a:rPr>
              <a:t>Battle between random forest and gradient boosting</a:t>
            </a:r>
            <a:endParaRPr lang="en-US" altLang="zh-TW" dirty="0" smtClean="0"/>
          </a:p>
          <a:p>
            <a:r>
              <a:rPr lang="en-US" altLang="zh-TW" dirty="0" smtClean="0">
                <a:hlinkClick r:id="rId5"/>
              </a:rPr>
              <a:t>Explained-in-Chinese</a:t>
            </a:r>
            <a:endParaRPr lang="en-US" altLang="zh-TW" dirty="0" smtClean="0"/>
          </a:p>
          <a:p>
            <a:r>
              <a:rPr lang="en-US" altLang="zh-TW" dirty="0" smtClean="0">
                <a:hlinkClick r:id="rId6"/>
              </a:rPr>
              <a:t>Decision tree for regression</a:t>
            </a:r>
            <a:endParaRPr lang="en-US" altLang="zh-TW" dirty="0" smtClean="0">
              <a:hlinkClick r:id="rId7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112年12月4日星期一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 smtClean="0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19396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Decision Tree Splitting Method #1: Reduction in Variance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6482" y="1910235"/>
            <a:ext cx="10515600" cy="4045722"/>
          </a:xfrm>
        </p:spPr>
        <p:txBody>
          <a:bodyPr>
            <a:noAutofit/>
          </a:bodyPr>
          <a:lstStyle/>
          <a:p>
            <a:r>
              <a:rPr lang="en-US" altLang="zh-TW" sz="3200" dirty="0" smtClean="0"/>
              <a:t>Reduction in Variance is a method for </a:t>
            </a:r>
            <a:r>
              <a:rPr lang="en-US" altLang="zh-TW" sz="3200" dirty="0" smtClean="0">
                <a:solidFill>
                  <a:srgbClr val="FF0000"/>
                </a:solidFill>
              </a:rPr>
              <a:t>splitting the node used when the target variable is continuous</a:t>
            </a:r>
            <a:r>
              <a:rPr lang="en-US" altLang="zh-TW" sz="3200" dirty="0" smtClean="0"/>
              <a:t>, i.e., regression problems. It is so-called because it uses variance to decide the feature to split a node into child nodes.</a:t>
            </a:r>
          </a:p>
          <a:p>
            <a:endParaRPr lang="en-US" altLang="zh-TW" sz="3200" dirty="0" smtClean="0"/>
          </a:p>
          <a:p>
            <a:endParaRPr lang="en-US" altLang="zh-TW" sz="3200" dirty="0"/>
          </a:p>
          <a:p>
            <a:endParaRPr lang="en-US" altLang="zh-TW" sz="3200" dirty="0" smtClean="0"/>
          </a:p>
          <a:p>
            <a:r>
              <a:rPr lang="en-US" altLang="zh-TW" sz="3200" dirty="0" smtClean="0"/>
              <a:t>Variance is used for calculating the homogeneity of a node. If a node is entirely homogeneous, then the variance is zero.</a:t>
            </a:r>
          </a:p>
          <a:p>
            <a:endParaRPr lang="en-US" altLang="zh-TW" sz="3200" dirty="0" smtClean="0"/>
          </a:p>
          <a:p>
            <a:endParaRPr lang="zh-TW" altLang="en-US" sz="3200" dirty="0"/>
          </a:p>
        </p:txBody>
      </p:sp>
      <p:pic>
        <p:nvPicPr>
          <p:cNvPr id="1026" name="Picture 2" descr="variance reduction in vari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4421531"/>
            <a:ext cx="4936133" cy="108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altLang="zh-TW" sz="3200" dirty="0" smtClean="0">
                <a:solidFill>
                  <a:prstClr val="black"/>
                </a:solidFill>
              </a:rPr>
              <a:t>Steps </a:t>
            </a:r>
            <a:r>
              <a:rPr lang="en-US" altLang="zh-TW" sz="3200" dirty="0">
                <a:solidFill>
                  <a:prstClr val="black"/>
                </a:solidFill>
              </a:rPr>
              <a:t>to split a decision tree using reduction in variance:</a:t>
            </a:r>
          </a:p>
          <a:p>
            <a:pPr lvl="0"/>
            <a:endParaRPr lang="en-US" altLang="zh-TW" sz="3200" dirty="0">
              <a:solidFill>
                <a:prstClr val="black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>
                <a:solidFill>
                  <a:prstClr val="black"/>
                </a:solidFill>
              </a:rPr>
              <a:t>For each split, individually calculate the variance of each child node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>
                <a:solidFill>
                  <a:prstClr val="black"/>
                </a:solidFill>
              </a:rPr>
              <a:t>Calculate the variance of each split as the weighted average variance of child </a:t>
            </a:r>
            <a:r>
              <a:rPr lang="en-US" altLang="zh-TW" sz="2800" dirty="0" smtClean="0">
                <a:solidFill>
                  <a:prstClr val="black"/>
                </a:solidFill>
              </a:rPr>
              <a:t>nodes </a:t>
            </a:r>
            <a:r>
              <a:rPr lang="en-US" altLang="zh-TW" sz="2800" dirty="0" smtClean="0">
                <a:solidFill>
                  <a:srgbClr val="FF0000"/>
                </a:solidFill>
              </a:rPr>
              <a:t>(minimize expected variance</a:t>
            </a:r>
            <a:r>
              <a:rPr lang="en-US" altLang="zh-TW" sz="2800" dirty="0" smtClean="0">
                <a:solidFill>
                  <a:prstClr val="black"/>
                </a:solidFill>
              </a:rPr>
              <a:t>)</a:t>
            </a:r>
            <a:endParaRPr lang="en-US" altLang="zh-TW" sz="2800" dirty="0">
              <a:solidFill>
                <a:prstClr val="black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>
                <a:solidFill>
                  <a:prstClr val="black"/>
                </a:solidFill>
              </a:rPr>
              <a:t>Select the split with the lowest </a:t>
            </a:r>
            <a:r>
              <a:rPr lang="en-US" altLang="zh-TW" sz="2800" dirty="0" smtClean="0">
                <a:solidFill>
                  <a:prstClr val="black"/>
                </a:solidFill>
              </a:rPr>
              <a:t>expected variance</a:t>
            </a:r>
            <a:endParaRPr lang="en-US" altLang="zh-TW" sz="2800" dirty="0">
              <a:solidFill>
                <a:prstClr val="black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prstClr val="black"/>
                </a:solidFill>
              </a:rPr>
              <a:t>Perform </a:t>
            </a:r>
            <a:r>
              <a:rPr lang="en-US" altLang="zh-TW" sz="2800" dirty="0">
                <a:solidFill>
                  <a:prstClr val="black"/>
                </a:solidFill>
              </a:rPr>
              <a:t>steps 1-3 until completely homogeneous nodes are </a:t>
            </a:r>
            <a:r>
              <a:rPr lang="en-US" altLang="zh-TW" sz="2800" dirty="0" smtClean="0">
                <a:solidFill>
                  <a:prstClr val="black"/>
                </a:solidFill>
              </a:rPr>
              <a:t>achieved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 smtClean="0">
                <a:solidFill>
                  <a:prstClr val="black"/>
                </a:solidFill>
              </a:rPr>
              <a:t>To prevent overfitting, restrict a minimum number of samples in a child node. You can set this parameter.</a:t>
            </a:r>
            <a:endParaRPr lang="zh-TW" altLang="en-US" sz="2800" dirty="0">
              <a:solidFill>
                <a:prstClr val="black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29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mr>
                    </m:m>
                  </m:oMath>
                </a14:m>
                <a:r>
                  <a:rPr lang="en-US" altLang="zh-TW" b="0" dirty="0" smtClean="0"/>
                  <a:t>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TW" dirty="0" err="1" smtClean="0"/>
                  <a:t>var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Y</a:t>
                </a:r>
                <a:r>
                  <a:rPr lang="en-US" altLang="zh-TW" baseline="-25000" dirty="0" err="1" smtClean="0"/>
                  <a:t>l</a:t>
                </a:r>
                <a:r>
                  <a:rPr lang="en-US" altLang="zh-TW" dirty="0" smtClean="0"/>
                  <a:t>) </a:t>
                </a:r>
                <a:r>
                  <a:rPr lang="en-US" altLang="zh-TW" dirty="0"/>
                  <a:t>+</a:t>
                </a:r>
                <a:r>
                  <a:rPr lang="en-US" altLang="zh-TW" dirty="0" err="1"/>
                  <a:t>P</a:t>
                </a:r>
                <a:r>
                  <a:rPr lang="en-US" altLang="zh-TW" baseline="-25000" dirty="0" err="1" smtClean="0"/>
                  <a:t>r</a:t>
                </a:r>
                <a:r>
                  <a:rPr lang="en-US" altLang="zh-TW" dirty="0" err="1" smtClean="0"/>
                  <a:t>Var</a:t>
                </a:r>
                <a:r>
                  <a:rPr lang="en-US" altLang="zh-TW" dirty="0" smtClean="0"/>
                  <a:t>(</a:t>
                </a:r>
                <a:r>
                  <a:rPr lang="en-US" altLang="zh-TW" dirty="0" err="1" smtClean="0"/>
                  <a:t>Y</a:t>
                </a:r>
                <a:r>
                  <a:rPr lang="en-US" altLang="zh-TW" baseline="-25000" dirty="0" err="1" smtClean="0"/>
                  <a:t>r</a:t>
                </a:r>
                <a:r>
                  <a:rPr lang="en-US" altLang="zh-TW" dirty="0" smtClean="0"/>
                  <a:t>)]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 : variable j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𝑏𝑒𝑠𝑡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𝑠𝑝𝑙𝑖𝑡𝑡𝑖𝑛𝑔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Divide the dataset at a node into two parts to minimize the expected variance</a:t>
                </a:r>
              </a:p>
              <a:p>
                <a:r>
                  <a:rPr lang="en-US" altLang="zh-TW" dirty="0" smtClean="0"/>
                  <a:t>Divide into two parts with maximum homogeneity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5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/>
          </p:nvPr>
        </p:nvGraphicFramePr>
        <p:xfrm>
          <a:off x="5486400" y="2458244"/>
          <a:ext cx="2051222" cy="3423570"/>
        </p:xfrm>
        <a:graphic>
          <a:graphicData uri="http://schemas.openxmlformats.org/drawingml/2006/table">
            <a:tbl>
              <a:tblPr/>
              <a:tblGrid>
                <a:gridCol w="1025611">
                  <a:extLst>
                    <a:ext uri="{9D8B030D-6E8A-4147-A177-3AD203B41FA5}">
                      <a16:colId xmlns:a16="http://schemas.microsoft.com/office/drawing/2014/main" val="2885473155"/>
                    </a:ext>
                  </a:extLst>
                </a:gridCol>
                <a:gridCol w="1025611">
                  <a:extLst>
                    <a:ext uri="{9D8B030D-6E8A-4147-A177-3AD203B41FA5}">
                      <a16:colId xmlns:a16="http://schemas.microsoft.com/office/drawing/2014/main" val="2983261647"/>
                    </a:ext>
                  </a:extLst>
                </a:gridCol>
              </a:tblGrid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305604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80476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843411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98321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528740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508501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872676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10869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61850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437294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83735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360647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022223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103872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30164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00897" y="2458244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Split 1: X=(1+2)/2=1.5</a:t>
            </a:r>
            <a:endParaRPr lang="zh-TW" altLang="en-US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838200" y="3472249"/>
            <a:ext cx="4184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Expected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=1/14*0 +13/14 *(66.24/13) </a:t>
            </a:r>
          </a:p>
          <a:p>
            <a:r>
              <a:rPr lang="en-US" altLang="zh-TW" dirty="0" smtClean="0"/>
              <a:t>= 66.24/14=4.73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00897" y="4337222"/>
            <a:ext cx="1136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Mean=3.9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=66.24</a:t>
            </a:r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196647" y="254697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 smtClean="0"/>
              <a:t>X=(5+6)/2=5.5</a:t>
            </a:r>
            <a:endParaRPr lang="zh-TW" altLang="en-US" u="sng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13020" y="3010584"/>
            <a:ext cx="1253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Mean=1.14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=0.112</a:t>
            </a:r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32101" y="4364058"/>
            <a:ext cx="1253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Mean=5.11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=18.74</a:t>
            </a:r>
          </a:p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057768" y="6064822"/>
            <a:ext cx="4654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Expected  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=5/14*(0.112/5) +9/14 *(18.74/9)</a:t>
            </a:r>
          </a:p>
          <a:p>
            <a:r>
              <a:rPr lang="en-US" altLang="zh-TW" dirty="0" smtClean="0"/>
              <a:t> = 12.09/14=0.86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7205377" y="2679083"/>
            <a:ext cx="494271" cy="1198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7699648" y="2310714"/>
            <a:ext cx="632453" cy="51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332101" y="191169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X&lt;=5.5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67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241" y="1825625"/>
            <a:ext cx="70675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2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198" y="1825625"/>
            <a:ext cx="57816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4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F0(x) uses a </a:t>
            </a:r>
            <a:r>
              <a:rPr lang="en-US" altLang="zh-TW" dirty="0" smtClean="0">
                <a:sym typeface="Symbol" panose="05050102010706020507" pitchFamily="18" charset="2"/>
              </a:rPr>
              <a:t> </a:t>
            </a:r>
            <a:r>
              <a:rPr lang="en-US" altLang="zh-TW" dirty="0" smtClean="0"/>
              <a:t>constant to predict </a:t>
            </a:r>
            <a:endParaRPr lang="zh-TW" altLang="en-US" dirty="0"/>
          </a:p>
        </p:txBody>
      </p:sp>
      <p:pic>
        <p:nvPicPr>
          <p:cNvPr id="4" name="內容版面配置區 3" descr="https://cdn.analyticsvidhya.com/wp-content/uploads/2018/09/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68" y="2480153"/>
            <a:ext cx="8204548" cy="2467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39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B6F038-4FB8-4639-A3B1-B92905645BD5}" type="datetime4">
              <a:rPr lang="zh-TW" altLang="en-US" smtClean="0">
                <a:ea typeface="新細明體" charset="-120"/>
              </a:rPr>
              <a:pPr/>
              <a:t>112年12月4日星期一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77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77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FED91D-3678-4285-85A5-E48D9D0EA4BE}" type="slidenum">
              <a:rPr lang="zh-TW" altLang="en-US" smtClean="0">
                <a:ea typeface="新細明體" charset="-120"/>
              </a:rPr>
              <a:pPr/>
              <a:t>2</a:t>
            </a:fld>
            <a:endParaRPr lang="en-US" altLang="zh-TW" smtClean="0">
              <a:ea typeface="新細明體" charset="-120"/>
            </a:endParaRPr>
          </a:p>
        </p:txBody>
      </p:sp>
      <p:pic>
        <p:nvPicPr>
          <p:cNvPr id="1177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825674"/>
            <a:ext cx="45720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9372600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TW" sz="3200" b="1" dirty="0">
                <a:ea typeface="新細明體" charset="-120"/>
              </a:rPr>
              <a:t>Ensemble Methods: </a:t>
            </a:r>
            <a:r>
              <a:rPr lang="en-US" altLang="zh-TW" sz="3200" b="1" dirty="0" smtClean="0">
                <a:ea typeface="新細明體" charset="-120"/>
              </a:rPr>
              <a:t>Increase prediction accuracy using base Learners</a:t>
            </a:r>
            <a:endParaRPr lang="en-US" altLang="zh-TW" sz="3200" b="1" dirty="0">
              <a:ea typeface="新細明體" charset="-120"/>
            </a:endParaRPr>
          </a:p>
        </p:txBody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514600"/>
            <a:ext cx="8458200" cy="42672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Ensemble methods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Use a combination of models to increase accuracy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Combine a series of </a:t>
            </a:r>
            <a:r>
              <a:rPr lang="en-US" altLang="zh-TW" dirty="0" smtClean="0">
                <a:ea typeface="新細明體" charset="-120"/>
              </a:rPr>
              <a:t>k-learned </a:t>
            </a:r>
            <a:r>
              <a:rPr lang="en-US" altLang="zh-TW" dirty="0">
                <a:ea typeface="新細明體" charset="-120"/>
              </a:rPr>
              <a:t>models, M</a:t>
            </a:r>
            <a:r>
              <a:rPr lang="en-US" altLang="zh-TW" baseline="-25000" dirty="0"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, M</a:t>
            </a:r>
            <a:r>
              <a:rPr lang="en-US" altLang="zh-TW" baseline="-25000" dirty="0">
                <a:ea typeface="新細明體" charset="-120"/>
              </a:rPr>
              <a:t>2</a:t>
            </a:r>
            <a:r>
              <a:rPr lang="en-US" altLang="zh-TW" dirty="0">
                <a:ea typeface="新細明體" charset="-120"/>
              </a:rPr>
              <a:t>, …, M</a:t>
            </a:r>
            <a:r>
              <a:rPr lang="en-US" altLang="zh-TW" baseline="-25000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, with the aim of creating an improved model M*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Popular ensemble methods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Bagging: averaging the prediction over a collection of classifiers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Boosting: weighted vote with a collection of </a:t>
            </a:r>
            <a:r>
              <a:rPr lang="en-US" altLang="zh-TW" dirty="0" smtClean="0">
                <a:ea typeface="新細明體" charset="-120"/>
              </a:rPr>
              <a:t>classifiers</a:t>
            </a:r>
            <a:endParaRPr lang="en-US" altLang="zh-TW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756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sym typeface="Symbol" panose="05050102010706020507" pitchFamily="18" charset="2"/>
              </a:rPr>
              <a:t> </a:t>
            </a:r>
            <a:r>
              <a:rPr lang="en-US" altLang="zh-TW" dirty="0" smtClean="0">
                <a:sym typeface="Symbol" panose="05050102010706020507" pitchFamily="18" charset="2"/>
              </a:rPr>
              <a:t>Is the mean of </a:t>
            </a:r>
            <a:r>
              <a:rPr lang="en-US" altLang="zh-TW" dirty="0" err="1" smtClean="0">
                <a:sym typeface="Symbol" panose="05050102010706020507" pitchFamily="18" charset="2"/>
              </a:rPr>
              <a:t>y</a:t>
            </a:r>
            <a:r>
              <a:rPr lang="en-US" altLang="zh-TW" baseline="-25000" dirty="0" err="1" smtClean="0">
                <a:sym typeface="Symbol" panose="05050102010706020507" pitchFamily="18" charset="2"/>
              </a:rPr>
              <a:t>i</a:t>
            </a:r>
            <a:endParaRPr lang="zh-TW" altLang="en-US" baseline="-25000" dirty="0"/>
          </a:p>
        </p:txBody>
      </p:sp>
      <p:pic>
        <p:nvPicPr>
          <p:cNvPr id="4" name="內容版面配置區 3" descr="https://cdn.analyticsvidhya.com/wp-content/uploads/2018/09/6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99" y="2718148"/>
            <a:ext cx="3419605" cy="1665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054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Residual y-F0</a:t>
            </a:r>
            <a:endParaRPr lang="zh-TW" altLang="en-US" dirty="0"/>
          </a:p>
        </p:txBody>
      </p:sp>
      <p:pic>
        <p:nvPicPr>
          <p:cNvPr id="4" name="內容版面配置區 3" descr="https://cdn.analyticsvidhya.com/wp-content/uploads/2018/09/table7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632" y="2079321"/>
            <a:ext cx="5899759" cy="4434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12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a regression stump to predict residuals</a:t>
            </a:r>
            <a:endParaRPr lang="zh-TW" altLang="en-US" dirty="0"/>
          </a:p>
        </p:txBody>
      </p:sp>
      <p:pic>
        <p:nvPicPr>
          <p:cNvPr id="4" name="內容版面配置區 3" descr="https://cdn.analyticsvidhya.com/wp-content/uploads/2018/09/9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784" y="1853851"/>
            <a:ext cx="7402882" cy="4271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93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F1=F0+h1</a:t>
            </a:r>
            <a:endParaRPr lang="zh-TW" altLang="en-US" dirty="0"/>
          </a:p>
        </p:txBody>
      </p:sp>
      <p:pic>
        <p:nvPicPr>
          <p:cNvPr id="4" name="內容版面配置區 3" descr="https://cdn.analyticsvidhya.com/wp-content/uploads/2018/09/table1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78" y="2029216"/>
            <a:ext cx="6538586" cy="4246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720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 residuals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99134" y="1734691"/>
            <a:ext cx="776614" cy="443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內容版面配置區 3" descr="https://cdn.analyticsvidhya.com/wp-content/uploads/2018/09/1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95" y="1903956"/>
            <a:ext cx="9169052" cy="4096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4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Build h2 to predict y-F1</a:t>
            </a:r>
            <a:endParaRPr lang="zh-TW" altLang="en-US" dirty="0"/>
          </a:p>
        </p:txBody>
      </p:sp>
      <p:pic>
        <p:nvPicPr>
          <p:cNvPr id="4" name="內容版面配置區 3" descr="https://cdn.analyticsvidhya.com/wp-content/uploads/2018/09/1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419" y="1553227"/>
            <a:ext cx="7077206" cy="4321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1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96000" y="1903956"/>
            <a:ext cx="718159" cy="4208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F2=F0+h1+h2----additive model</a:t>
            </a:r>
            <a:endParaRPr lang="zh-TW" altLang="en-US" dirty="0"/>
          </a:p>
        </p:txBody>
      </p:sp>
      <p:pic>
        <p:nvPicPr>
          <p:cNvPr id="4" name="內容版面配置區 3" descr="https://cdn.analyticsvidhya.com/wp-content/uploads/2018/09/1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01" y="2091847"/>
            <a:ext cx="7966553" cy="3845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9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Reduce MSEs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137" y="3344069"/>
            <a:ext cx="69437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3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Why gradient?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205" y="1690688"/>
            <a:ext cx="3048000" cy="609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767" y="2476989"/>
            <a:ext cx="2428875" cy="752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153" y="3406165"/>
            <a:ext cx="7471832" cy="209514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243642" y="2604860"/>
            <a:ext cx="6706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So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sz="3200" dirty="0" smtClean="0">
                <a:solidFill>
                  <a:srgbClr val="FF0000"/>
                </a:solidFill>
              </a:rPr>
              <a:t>the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en-US" altLang="zh-TW" sz="3200" dirty="0" smtClean="0">
                <a:solidFill>
                  <a:srgbClr val="FF0000"/>
                </a:solidFill>
              </a:rPr>
              <a:t>residual is the negative gradient!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21" y="1043006"/>
            <a:ext cx="6970739" cy="513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5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E9E9D96-85A8-4E97-B217-E1866EB01B84}" type="datetime4">
              <a:rPr lang="zh-TW" altLang="en-US" smtClean="0">
                <a:ea typeface="新細明體" charset="-120"/>
              </a:rPr>
              <a:pPr/>
              <a:t>112年12月4日星期一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2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072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9E2861-F3CE-4FAA-8AC1-B5CDD24DE685}" type="slidenum">
              <a:rPr lang="zh-TW" altLang="en-US" smtClean="0">
                <a:ea typeface="新細明體" charset="-120"/>
              </a:rPr>
              <a:pPr/>
              <a:t>3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>
                <a:ea typeface="新細明體" charset="-120"/>
              </a:rPr>
              <a:t>General Idea</a:t>
            </a:r>
          </a:p>
        </p:txBody>
      </p:sp>
      <p:graphicFrame>
        <p:nvGraphicFramePr>
          <p:cNvPr id="3072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52700" y="1371600"/>
          <a:ext cx="70104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Visio" r:id="rId3" imgW="9740951" imgH="7320219" progId="Visio.Drawing.11">
                  <p:embed/>
                </p:oleObj>
              </mc:Choice>
              <mc:Fallback>
                <p:oleObj name="Visio" r:id="rId3" imgW="9740951" imgH="7320219" progId="Visio.Drawing.11">
                  <p:embed/>
                  <p:pic>
                    <p:nvPicPr>
                      <p:cNvPr id="307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371600"/>
                        <a:ext cx="70104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8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How is it related to gradient descent?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162" y="2177256"/>
            <a:ext cx="57816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02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674" y="801666"/>
            <a:ext cx="9429392" cy="64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E7DF0B-82D4-40D2-927B-94C77186F7B6}" type="datetime4">
              <a:rPr lang="zh-TW" altLang="en-US" smtClean="0">
                <a:ea typeface="新細明體" charset="-120"/>
              </a:rPr>
              <a:pPr/>
              <a:t>112年12月4日星期一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174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174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B8DAA6-2AE1-44FD-BB04-0F3AB86FADF8}" type="slidenum">
              <a:rPr lang="zh-TW" altLang="en-US" smtClean="0">
                <a:ea typeface="新細明體" charset="-120"/>
              </a:rPr>
              <a:pPr/>
              <a:t>4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>
                <a:ea typeface="新細明體" charset="-120"/>
              </a:rPr>
              <a:t>Why does it work?</a:t>
            </a:r>
          </a:p>
        </p:txBody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altLang="zh-TW" dirty="0" smtClean="0">
                <a:ea typeface="新細明體" charset="-120"/>
              </a:rPr>
              <a:t>Suppose there are 25 base classifiers</a:t>
            </a:r>
          </a:p>
          <a:p>
            <a:pPr marL="800100" lvl="1" indent="-342900"/>
            <a:r>
              <a:rPr lang="en-US" altLang="zh-TW" dirty="0" smtClean="0">
                <a:ea typeface="新細明體" charset="-120"/>
              </a:rPr>
              <a:t>Each classifier has error rate, </a:t>
            </a:r>
            <a:r>
              <a:rPr lang="en-US" altLang="zh-TW" dirty="0" smtClean="0">
                <a:ea typeface="新細明體" charset="-120"/>
                <a:sym typeface="Symbol" pitchFamily="18" charset="2"/>
              </a:rPr>
              <a:t></a:t>
            </a:r>
            <a:r>
              <a:rPr lang="en-US" altLang="zh-TW" dirty="0" smtClean="0">
                <a:ea typeface="新細明體" charset="-120"/>
              </a:rPr>
              <a:t> = 0.35</a:t>
            </a:r>
          </a:p>
          <a:p>
            <a:pPr marL="800100" lvl="1" indent="-342900"/>
            <a:r>
              <a:rPr lang="en-US" altLang="zh-TW" dirty="0" smtClean="0">
                <a:ea typeface="新細明體" charset="-120"/>
              </a:rPr>
              <a:t>Assume classifiers are independent</a:t>
            </a:r>
          </a:p>
          <a:p>
            <a:pPr marL="800100" lvl="1" indent="-342900"/>
            <a:r>
              <a:rPr lang="en-US" altLang="zh-TW" dirty="0" smtClean="0">
                <a:ea typeface="新細明體" charset="-120"/>
              </a:rPr>
              <a:t>Probability that the ensemble classifier makes a wrong prediction:</a:t>
            </a:r>
          </a:p>
        </p:txBody>
      </p:sp>
      <p:graphicFrame>
        <p:nvGraphicFramePr>
          <p:cNvPr id="3174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044951" y="3998913"/>
          <a:ext cx="37195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Equation" r:id="rId3" imgW="1625400" imgH="457200" progId="Equation.3">
                  <p:embed/>
                </p:oleObj>
              </mc:Choice>
              <mc:Fallback>
                <p:oleObj name="Equation" r:id="rId3" imgW="1625400" imgH="457200" progId="Equation.3">
                  <p:embed/>
                  <p:pic>
                    <p:nvPicPr>
                      <p:cNvPr id="317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1" y="3998913"/>
                        <a:ext cx="3719513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26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C24AC5-A0F3-42B2-981E-40AFB8C0DF09}" type="datetime4">
              <a:rPr lang="zh-TW" altLang="en-US" smtClean="0">
                <a:ea typeface="新細明體" charset="-120"/>
              </a:rPr>
              <a:pPr/>
              <a:t>112年12月4日星期一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87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87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75177-CFA1-405A-B59D-488C4A2839F0}" type="slidenum">
              <a:rPr lang="zh-TW" altLang="en-US" smtClean="0">
                <a:ea typeface="新細明體" charset="-120"/>
              </a:rPr>
              <a:pPr/>
              <a:t>5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1343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Bagging: </a:t>
            </a:r>
            <a:r>
              <a:rPr lang="en-US" altLang="zh-TW" dirty="0" err="1" smtClean="0">
                <a:ea typeface="新細明體" charset="-120"/>
              </a:rPr>
              <a:t>Boostrap</a:t>
            </a:r>
            <a:r>
              <a:rPr lang="en-US" altLang="zh-TW" dirty="0" smtClean="0">
                <a:ea typeface="新細明體" charset="-120"/>
              </a:rPr>
              <a:t> Aggregation</a:t>
            </a:r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charset="-120"/>
              </a:rPr>
              <a:t>Analogy: Diagnosis based on multiple doctors’ majority vote</a:t>
            </a: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Training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Given a set D of </a:t>
            </a:r>
            <a:r>
              <a:rPr lang="en-US" altLang="zh-TW" sz="2000" i="1" dirty="0">
                <a:ea typeface="新細明體" charset="-120"/>
              </a:rPr>
              <a:t>d </a:t>
            </a:r>
            <a:r>
              <a:rPr lang="en-US" altLang="zh-TW" sz="2000" dirty="0">
                <a:ea typeface="新細明體" charset="-120"/>
              </a:rPr>
              <a:t>tuples, at each iteration </a:t>
            </a:r>
            <a:r>
              <a:rPr lang="en-US" altLang="zh-TW" sz="2000" i="1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, a training set D</a:t>
            </a:r>
            <a:r>
              <a:rPr lang="en-US" altLang="zh-TW" sz="2000" baseline="-25000" dirty="0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of </a:t>
            </a:r>
            <a:r>
              <a:rPr lang="en-US" altLang="zh-TW" sz="2000" i="1" dirty="0">
                <a:ea typeface="新細明體" charset="-120"/>
              </a:rPr>
              <a:t>d</a:t>
            </a:r>
            <a:r>
              <a:rPr lang="en-US" altLang="zh-TW" sz="2000" dirty="0">
                <a:ea typeface="新細明體" charset="-120"/>
              </a:rPr>
              <a:t> tuples is sampled with replacement from D (i.e., </a:t>
            </a:r>
            <a:r>
              <a:rPr lang="en-US" altLang="zh-TW" sz="2000" dirty="0" err="1">
                <a:ea typeface="新細明體" charset="-120"/>
              </a:rPr>
              <a:t>boostrap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 classifier model </a:t>
            </a:r>
            <a:r>
              <a:rPr lang="en-US" altLang="zh-TW" sz="2000" dirty="0" err="1">
                <a:ea typeface="新細明體" charset="-120"/>
              </a:rPr>
              <a:t>M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is learned for each training set D</a:t>
            </a:r>
            <a:r>
              <a:rPr lang="en-US" altLang="zh-TW" sz="2000" baseline="-25000" dirty="0">
                <a:ea typeface="新細明體" charset="-120"/>
              </a:rPr>
              <a:t>i</a:t>
            </a:r>
            <a:endParaRPr lang="en-US" altLang="zh-TW" sz="2000" dirty="0">
              <a:ea typeface="新細明體" charset="-120"/>
            </a:endParaRP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Classification: classify an unknown sample</a:t>
            </a:r>
            <a:r>
              <a:rPr lang="en-US" altLang="zh-TW" sz="2000" b="1" dirty="0">
                <a:ea typeface="新細明體" charset="-120"/>
              </a:rPr>
              <a:t> X</a:t>
            </a:r>
            <a:r>
              <a:rPr lang="en-US" altLang="zh-TW" sz="2000" dirty="0">
                <a:ea typeface="新細明體" charset="-120"/>
              </a:rPr>
              <a:t> 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Each classifier </a:t>
            </a:r>
            <a:r>
              <a:rPr lang="en-US" altLang="zh-TW" sz="2000" dirty="0" err="1">
                <a:ea typeface="新細明體" charset="-120"/>
              </a:rPr>
              <a:t>M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returns its class prediction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bagged classifier M* counts the votes and assigns the class with the most votes to </a:t>
            </a:r>
            <a:r>
              <a:rPr lang="en-US" altLang="zh-TW" sz="2000" b="1" dirty="0">
                <a:ea typeface="新細明體" charset="-120"/>
              </a:rPr>
              <a:t>X</a:t>
            </a:r>
            <a:endParaRPr lang="en-US" altLang="zh-TW" sz="2000" dirty="0">
              <a:ea typeface="新細明體" charset="-120"/>
            </a:endParaRP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Accuracy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Often </a:t>
            </a:r>
            <a:r>
              <a:rPr lang="en-US" altLang="zh-TW" sz="2000" dirty="0" smtClean="0">
                <a:ea typeface="新細明體" charset="-120"/>
              </a:rPr>
              <a:t>significantly </a:t>
            </a:r>
            <a:r>
              <a:rPr lang="en-US" altLang="zh-TW" sz="2000" dirty="0">
                <a:ea typeface="新細明體" charset="-120"/>
              </a:rPr>
              <a:t>better than a single classifier derived from D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For noise data: not considerably worse, more robust 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Proved improved accuracy in prediction</a:t>
            </a:r>
          </a:p>
        </p:txBody>
      </p:sp>
    </p:spTree>
    <p:extLst>
      <p:ext uri="{BB962C8B-B14F-4D97-AF65-F5344CB8AC3E}">
        <p14:creationId xmlns:p14="http://schemas.microsoft.com/office/powerpoint/2010/main" val="185917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324EBC-4029-4F3B-BA5C-F668292F2B07}" type="datetime4">
              <a:rPr lang="zh-TW" altLang="en-US" smtClean="0">
                <a:ea typeface="新細明體" charset="-120"/>
              </a:rPr>
              <a:pPr/>
              <a:t>112年12月4日星期一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98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198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9D34C-C730-461F-B781-DC1FF71D7513}" type="slidenum">
              <a:rPr lang="zh-TW" altLang="en-US" smtClean="0">
                <a:ea typeface="新細明體" charset="-120"/>
              </a:rPr>
              <a:pPr/>
              <a:t>6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1981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458200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TW" dirty="0" smtClean="0">
                <a:ea typeface="新細明體" charset="-120"/>
              </a:rPr>
              <a:t>Boosting</a:t>
            </a:r>
            <a:endParaRPr lang="en-US" altLang="zh-TW" sz="2800" dirty="0">
              <a:ea typeface="新細明體" charset="-120"/>
            </a:endParaRPr>
          </a:p>
        </p:txBody>
      </p:sp>
      <p:sp>
        <p:nvSpPr>
          <p:cNvPr id="11981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686800" cy="525780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Analogy: Consult several doctors, based on a combination of weighted diagnoses—weight assigned based on the previous diagnosis accuracy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How </a:t>
            </a:r>
            <a:r>
              <a:rPr lang="en-US" altLang="zh-TW" sz="2000" dirty="0" smtClean="0">
                <a:ea typeface="新細明體" charset="-120"/>
              </a:rPr>
              <a:t>does boosting work?</a:t>
            </a:r>
            <a:endParaRPr lang="en-US" altLang="zh-TW" sz="2000" dirty="0">
              <a:ea typeface="新細明體" charset="-120"/>
            </a:endParaRPr>
          </a:p>
          <a:p>
            <a:pPr marL="914400" lvl="1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Weights are assigned to each training tuple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A series of k classifiers is iteratively learned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After a classifier </a:t>
            </a:r>
            <a:r>
              <a:rPr lang="en-US" altLang="zh-TW" sz="2000" dirty="0" err="1">
                <a:ea typeface="新細明體" charset="-120"/>
              </a:rPr>
              <a:t>M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is learned, the weights are updated to allow the subsequent classifier, M</a:t>
            </a:r>
            <a:r>
              <a:rPr lang="en-US" altLang="zh-TW" sz="2000" baseline="-25000" dirty="0">
                <a:ea typeface="新細明體" charset="-120"/>
              </a:rPr>
              <a:t>i+1</a:t>
            </a:r>
            <a:r>
              <a:rPr lang="en-US" altLang="zh-TW" sz="2000" dirty="0">
                <a:ea typeface="新細明體" charset="-120"/>
              </a:rPr>
              <a:t>, to pay more attention to the training tuples that </a:t>
            </a:r>
            <a:r>
              <a:rPr lang="en-US" altLang="zh-TW" sz="2000" dirty="0" err="1" smtClean="0">
                <a:ea typeface="新細明體" charset="-120"/>
              </a:rPr>
              <a:t>M</a:t>
            </a:r>
            <a:r>
              <a:rPr lang="en-US" altLang="zh-TW" sz="2000" baseline="-25000" dirty="0" err="1" smtClean="0">
                <a:ea typeface="新細明體" charset="-120"/>
              </a:rPr>
              <a:t>i</a:t>
            </a:r>
            <a:r>
              <a:rPr lang="en-US" altLang="zh-TW" sz="2000" dirty="0" smtClean="0">
                <a:ea typeface="新細明體" charset="-120"/>
              </a:rPr>
              <a:t> misclassified</a:t>
            </a:r>
            <a:endParaRPr lang="en-US" altLang="zh-TW" sz="2000" dirty="0">
              <a:ea typeface="新細明體" charset="-120"/>
            </a:endParaRPr>
          </a:p>
          <a:p>
            <a:pPr marL="914400" lvl="1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The final M* combines the votes of each individual classifier, where the weight of each classifier's vote is a function of its accuracy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The boosting algorithm can be extended for the prediction of continuous values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TW" sz="2000" dirty="0" smtClean="0">
                <a:ea typeface="新細明體" charset="-120"/>
              </a:rPr>
              <a:t>Compared </a:t>
            </a:r>
            <a:r>
              <a:rPr lang="en-US" altLang="zh-TW" sz="2000" dirty="0">
                <a:ea typeface="新細明體" charset="-120"/>
              </a:rPr>
              <a:t>with </a:t>
            </a:r>
            <a:r>
              <a:rPr lang="en-US" altLang="zh-TW" sz="2000" dirty="0" smtClean="0">
                <a:ea typeface="新細明體" charset="-120"/>
              </a:rPr>
              <a:t>bagging, </a:t>
            </a:r>
            <a:r>
              <a:rPr lang="en-US" altLang="zh-TW" sz="2000" dirty="0">
                <a:ea typeface="新細明體" charset="-120"/>
              </a:rPr>
              <a:t>boosting tends to achieve greater accuracy, but it also risks overfitting the model to misclassified data</a:t>
            </a:r>
          </a:p>
        </p:txBody>
      </p:sp>
    </p:spTree>
    <p:extLst>
      <p:ext uri="{BB962C8B-B14F-4D97-AF65-F5344CB8AC3E}">
        <p14:creationId xmlns:p14="http://schemas.microsoft.com/office/powerpoint/2010/main" val="260626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827A05F-7FC5-4939-85C2-80F16718FE6F}" type="datetime4">
              <a:rPr lang="zh-TW" altLang="en-US" smtClean="0">
                <a:ea typeface="新細明體" charset="-120"/>
              </a:rPr>
              <a:pPr/>
              <a:t>112年12月4日星期一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27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327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38AD4B-D797-42E7-BEA8-8BEC77028342}" type="slidenum">
              <a:rPr lang="zh-TW" altLang="en-US" smtClean="0">
                <a:ea typeface="新細明體" charset="-120"/>
              </a:rPr>
              <a:pPr/>
              <a:t>7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327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err="1" smtClean="0">
                <a:ea typeface="新細明體" charset="-120"/>
              </a:rPr>
              <a:t>Adaboost</a:t>
            </a:r>
            <a:r>
              <a:rPr lang="en-US" altLang="zh-TW" dirty="0" smtClean="0">
                <a:ea typeface="新細明體" charset="-120"/>
              </a:rPr>
              <a:t> (Freund and </a:t>
            </a:r>
            <a:r>
              <a:rPr lang="en-US" altLang="zh-TW" dirty="0" err="1" smtClean="0">
                <a:ea typeface="新細明體" charset="-120"/>
              </a:rPr>
              <a:t>Schapire</a:t>
            </a:r>
            <a:r>
              <a:rPr lang="en-US" altLang="zh-TW" dirty="0" smtClean="0">
                <a:ea typeface="新細明體" charset="-120"/>
              </a:rPr>
              <a:t>, 1997)</a:t>
            </a: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71600"/>
            <a:ext cx="8382000" cy="5105400"/>
          </a:xfrm>
        </p:spPr>
        <p:txBody>
          <a:bodyPr/>
          <a:lstStyle/>
          <a:p>
            <a:pPr marL="457200" indent="-457200"/>
            <a:r>
              <a:rPr lang="en-US" altLang="zh-TW" sz="2000" dirty="0">
                <a:ea typeface="新細明體" charset="-120"/>
              </a:rPr>
              <a:t>Given a set of </a:t>
            </a:r>
            <a:r>
              <a:rPr lang="en-US" altLang="zh-TW" sz="2000" i="1" dirty="0">
                <a:ea typeface="新細明體" charset="-120"/>
              </a:rPr>
              <a:t>d</a:t>
            </a:r>
            <a:r>
              <a:rPr lang="en-US" altLang="zh-TW" sz="2000" dirty="0">
                <a:ea typeface="新細明體" charset="-120"/>
              </a:rPr>
              <a:t> class-labeled tuples, (</a:t>
            </a:r>
            <a:r>
              <a:rPr lang="en-US" altLang="zh-TW" sz="2000" b="1" dirty="0">
                <a:ea typeface="新細明體" charset="-120"/>
              </a:rPr>
              <a:t>X</a:t>
            </a:r>
            <a:r>
              <a:rPr lang="en-US" altLang="zh-TW" sz="2000" b="1" baseline="-25000" dirty="0">
                <a:ea typeface="新細明體" charset="-120"/>
              </a:rPr>
              <a:t>1</a:t>
            </a:r>
            <a:r>
              <a:rPr lang="en-US" altLang="zh-TW" sz="2000" dirty="0">
                <a:ea typeface="新細明體" charset="-120"/>
              </a:rPr>
              <a:t>, y</a:t>
            </a:r>
            <a:r>
              <a:rPr lang="en-US" altLang="zh-TW" sz="2000" baseline="-25000" dirty="0">
                <a:ea typeface="新細明體" charset="-120"/>
              </a:rPr>
              <a:t>1</a:t>
            </a:r>
            <a:r>
              <a:rPr lang="en-US" altLang="zh-TW" sz="2000" dirty="0">
                <a:ea typeface="新細明體" charset="-120"/>
              </a:rPr>
              <a:t>), …, (</a:t>
            </a:r>
            <a:r>
              <a:rPr lang="en-US" altLang="zh-TW" sz="2000" b="1" dirty="0" err="1">
                <a:ea typeface="新細明體" charset="-120"/>
              </a:rPr>
              <a:t>X</a:t>
            </a:r>
            <a:r>
              <a:rPr lang="en-US" altLang="zh-TW" sz="2000" b="1" baseline="-25000" dirty="0" err="1">
                <a:ea typeface="新細明體" charset="-120"/>
              </a:rPr>
              <a:t>d</a:t>
            </a:r>
            <a:r>
              <a:rPr lang="en-US" altLang="zh-TW" sz="2000" dirty="0">
                <a:ea typeface="新細明體" charset="-120"/>
              </a:rPr>
              <a:t>, </a:t>
            </a:r>
            <a:r>
              <a:rPr lang="en-US" altLang="zh-TW" sz="2000" dirty="0" err="1">
                <a:ea typeface="新細明體" charset="-120"/>
              </a:rPr>
              <a:t>y</a:t>
            </a:r>
            <a:r>
              <a:rPr lang="en-US" altLang="zh-TW" sz="2000" baseline="-25000" dirty="0" err="1">
                <a:ea typeface="新細明體" charset="-120"/>
              </a:rPr>
              <a:t>d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marL="457200" indent="-457200"/>
            <a:r>
              <a:rPr lang="en-US" altLang="zh-TW" sz="2000" dirty="0">
                <a:ea typeface="新細明體" charset="-120"/>
              </a:rPr>
              <a:t>Initially, all the weights of tuples are set the same (1/d)</a:t>
            </a:r>
          </a:p>
          <a:p>
            <a:pPr marL="457200" indent="-457200"/>
            <a:r>
              <a:rPr lang="en-US" altLang="zh-TW" sz="2000" dirty="0">
                <a:ea typeface="新細明體" charset="-120"/>
              </a:rPr>
              <a:t>Generate k classifiers in k rounds.  At round </a:t>
            </a:r>
            <a:r>
              <a:rPr lang="en-US" altLang="zh-TW" sz="2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,</a:t>
            </a:r>
          </a:p>
          <a:p>
            <a:pPr marL="914400" lvl="1" indent="-457200"/>
            <a:r>
              <a:rPr lang="en-US" altLang="zh-TW" sz="2000" dirty="0">
                <a:ea typeface="新細明體" charset="-120"/>
              </a:rPr>
              <a:t>Tuples from D are sampled (with replacement) to form a training set D</a:t>
            </a:r>
            <a:r>
              <a:rPr lang="en-US" altLang="zh-TW" sz="2000" baseline="-25000" dirty="0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of the same size</a:t>
            </a:r>
          </a:p>
          <a:p>
            <a:pPr marL="914400" lvl="1" indent="-457200"/>
            <a:r>
              <a:rPr lang="en-US" altLang="zh-TW" sz="2000" dirty="0">
                <a:ea typeface="新細明體" charset="-120"/>
              </a:rPr>
              <a:t>Each tuple’s chance of being selected is based on its weight</a:t>
            </a:r>
          </a:p>
          <a:p>
            <a:pPr marL="914400" lvl="1" indent="-457200"/>
            <a:r>
              <a:rPr lang="en-US" altLang="zh-TW" sz="2000" dirty="0">
                <a:ea typeface="新細明體" charset="-120"/>
              </a:rPr>
              <a:t>A classification model </a:t>
            </a:r>
            <a:r>
              <a:rPr lang="en-US" altLang="zh-TW" sz="2000" dirty="0" err="1">
                <a:ea typeface="新細明體" charset="-120"/>
              </a:rPr>
              <a:t>M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is derived from D</a:t>
            </a:r>
            <a:r>
              <a:rPr lang="en-US" altLang="zh-TW" sz="2000" baseline="-25000" dirty="0">
                <a:ea typeface="新細明體" charset="-120"/>
              </a:rPr>
              <a:t>i</a:t>
            </a:r>
          </a:p>
          <a:p>
            <a:pPr marL="914400" lvl="1" indent="-457200"/>
            <a:r>
              <a:rPr lang="en-US" altLang="zh-TW" sz="2000" dirty="0">
                <a:ea typeface="新細明體" charset="-120"/>
              </a:rPr>
              <a:t>Its error rate is calculated using D</a:t>
            </a:r>
            <a:r>
              <a:rPr lang="en-US" altLang="zh-TW" sz="2000" baseline="-25000" dirty="0">
                <a:ea typeface="新細明體" charset="-120"/>
              </a:rPr>
              <a:t>i </a:t>
            </a:r>
            <a:r>
              <a:rPr lang="en-US" altLang="zh-TW" sz="2000" dirty="0">
                <a:ea typeface="新細明體" charset="-120"/>
              </a:rPr>
              <a:t>as a test set</a:t>
            </a:r>
          </a:p>
          <a:p>
            <a:pPr marL="914400" lvl="1" indent="-457200"/>
            <a:r>
              <a:rPr lang="en-US" altLang="zh-TW" sz="2000" dirty="0">
                <a:ea typeface="新細明體" charset="-120"/>
              </a:rPr>
              <a:t>If a tuple is </a:t>
            </a:r>
            <a:r>
              <a:rPr lang="en-US" altLang="zh-TW" sz="2000" dirty="0" err="1">
                <a:ea typeface="新細明體" charset="-120"/>
              </a:rPr>
              <a:t>misclssified</a:t>
            </a:r>
            <a:r>
              <a:rPr lang="en-US" altLang="zh-TW" sz="2000" dirty="0">
                <a:ea typeface="新細明體" charset="-120"/>
              </a:rPr>
              <a:t>, its weight is increased, </a:t>
            </a:r>
            <a:r>
              <a:rPr lang="en-US" altLang="zh-TW" sz="2000" dirty="0" err="1">
                <a:ea typeface="新細明體" charset="-120"/>
              </a:rPr>
              <a:t>o.w</a:t>
            </a:r>
            <a:r>
              <a:rPr lang="en-US" altLang="zh-TW" sz="2000" dirty="0">
                <a:ea typeface="新細明體" charset="-120"/>
              </a:rPr>
              <a:t>. it is decreased</a:t>
            </a:r>
          </a:p>
          <a:p>
            <a:pPr marL="457200" indent="-457200"/>
            <a:r>
              <a:rPr lang="en-US" altLang="zh-TW" sz="2000" dirty="0">
                <a:ea typeface="新細明體" charset="-120"/>
              </a:rPr>
              <a:t>Error rate: err(</a:t>
            </a:r>
            <a:r>
              <a:rPr lang="en-US" altLang="zh-TW" sz="2000" b="1" dirty="0" err="1">
                <a:ea typeface="新細明體" charset="-120"/>
              </a:rPr>
              <a:t>X</a:t>
            </a:r>
            <a:r>
              <a:rPr lang="en-US" altLang="zh-TW" sz="2000" b="1" baseline="-25000" dirty="0" err="1">
                <a:ea typeface="新細明體" charset="-120"/>
              </a:rPr>
              <a:t>j</a:t>
            </a:r>
            <a:r>
              <a:rPr lang="en-US" altLang="zh-TW" sz="2000" dirty="0">
                <a:ea typeface="新細明體" charset="-120"/>
              </a:rPr>
              <a:t>) is the misclassification error of tuple </a:t>
            </a:r>
            <a:r>
              <a:rPr lang="en-US" altLang="zh-TW" sz="2000" b="1" dirty="0" err="1">
                <a:ea typeface="新細明體" charset="-120"/>
              </a:rPr>
              <a:t>X</a:t>
            </a:r>
            <a:r>
              <a:rPr lang="en-US" altLang="zh-TW" sz="2000" b="1" baseline="-25000" dirty="0" err="1">
                <a:ea typeface="新細明體" charset="-120"/>
              </a:rPr>
              <a:t>j</a:t>
            </a:r>
            <a:r>
              <a:rPr lang="en-US" altLang="zh-TW" sz="2000" dirty="0">
                <a:ea typeface="新細明體" charset="-120"/>
              </a:rPr>
              <a:t>. Classifier </a:t>
            </a:r>
            <a:r>
              <a:rPr lang="en-US" altLang="zh-TW" sz="2000" dirty="0" err="1">
                <a:ea typeface="新細明體" charset="-120"/>
              </a:rPr>
              <a:t>M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error rate is the sum of the weights of the misclassified tuples: </a:t>
            </a:r>
          </a:p>
          <a:p>
            <a:pPr marL="457200" indent="-457200"/>
            <a:endParaRPr lang="en-US" altLang="zh-TW" sz="2000" dirty="0">
              <a:ea typeface="新細明體" charset="-120"/>
            </a:endParaRPr>
          </a:p>
          <a:p>
            <a:pPr marL="457200" indent="-457200"/>
            <a:endParaRPr lang="en-US" altLang="zh-TW" sz="2000" dirty="0">
              <a:ea typeface="新細明體" charset="-120"/>
            </a:endParaRPr>
          </a:p>
          <a:p>
            <a:pPr marL="457200" indent="-457200"/>
            <a:r>
              <a:rPr lang="en-US" altLang="zh-TW" sz="2000" dirty="0">
                <a:ea typeface="新細明體" charset="-120"/>
              </a:rPr>
              <a:t>The weight of classifier </a:t>
            </a:r>
            <a:r>
              <a:rPr lang="en-US" altLang="zh-TW" sz="2000" dirty="0" err="1">
                <a:ea typeface="新細明體" charset="-120"/>
              </a:rPr>
              <a:t>M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 err="1">
                <a:ea typeface="新細明體" charset="-120"/>
              </a:rPr>
              <a:t>’s</a:t>
            </a:r>
            <a:r>
              <a:rPr lang="en-US" altLang="zh-TW" sz="2000" dirty="0">
                <a:ea typeface="新細明體" charset="-120"/>
              </a:rPr>
              <a:t> vote is</a:t>
            </a:r>
          </a:p>
        </p:txBody>
      </p:sp>
      <p:graphicFrame>
        <p:nvGraphicFramePr>
          <p:cNvPr id="327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77000" y="57150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Equation" r:id="rId3" imgW="1091880" imgH="431640" progId="Equation.3">
                  <p:embed/>
                </p:oleObj>
              </mc:Choice>
              <mc:Fallback>
                <p:oleObj name="Equation" r:id="rId3" imgW="1091880" imgH="431640" progId="Equation.3">
                  <p:embed/>
                  <p:pic>
                    <p:nvPicPr>
                      <p:cNvPr id="327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715000"/>
                        <a:ext cx="1828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5181601"/>
          <a:ext cx="2514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Equation" r:id="rId5" imgW="1752480" imgH="444240" progId="Equation.3">
                  <p:embed/>
                </p:oleObj>
              </mc:Choice>
              <mc:Fallback>
                <p:oleObj name="Equation" r:id="rId5" imgW="1752480" imgH="444240" progId="Equation.3">
                  <p:embed/>
                  <p:pic>
                    <p:nvPicPr>
                      <p:cNvPr id="327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181601"/>
                        <a:ext cx="25146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71424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A2EF2DD-9BDE-4239-A0AD-E8971EAD6AE6}" type="datetime4">
              <a:rPr lang="zh-TW" altLang="en-US" smtClean="0">
                <a:ea typeface="新細明體" charset="-120"/>
              </a:rPr>
              <a:pPr/>
              <a:t>112年12月4日星期一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08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208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948379-87E4-46E2-B848-1E52BA1CDFAE}" type="slidenum">
              <a:rPr lang="zh-TW" altLang="en-US" smtClean="0">
                <a:ea typeface="新細明體" charset="-120"/>
              </a:rPr>
              <a:pPr/>
              <a:t>8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Notation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Input: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D, a set of d class-labeled training tuples;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K, the number of rounds (one classifier is generated per round);</a:t>
            </a:r>
          </a:p>
          <a:p>
            <a:pPr eaLnBrk="1" hangingPunct="1"/>
            <a:r>
              <a:rPr lang="en-US" altLang="zh-TW" smtClean="0">
                <a:ea typeface="新細明體" charset="-120"/>
              </a:rPr>
              <a:t>A classification learning scheme.</a:t>
            </a:r>
          </a:p>
        </p:txBody>
      </p:sp>
    </p:spTree>
    <p:extLst>
      <p:ext uri="{BB962C8B-B14F-4D97-AF65-F5344CB8AC3E}">
        <p14:creationId xmlns:p14="http://schemas.microsoft.com/office/powerpoint/2010/main" val="152859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6FC1F8-3D3E-4690-85A5-C6EB010013D6}" type="datetime4">
              <a:rPr lang="zh-TW" altLang="en-US" smtClean="0">
                <a:ea typeface="新細明體" charset="-120"/>
              </a:rPr>
              <a:pPr/>
              <a:t>112年12月4日星期一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18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>
                <a:ea typeface="新細明體" charset="-120"/>
              </a:rPr>
              <a:t>Data Mining: Concepts and Techniques</a:t>
            </a:r>
            <a:endParaRPr lang="en-US" altLang="zh-TW" smtClean="0">
              <a:ea typeface="新細明體" charset="-120"/>
            </a:endParaRPr>
          </a:p>
        </p:txBody>
      </p:sp>
      <p:sp>
        <p:nvSpPr>
          <p:cNvPr id="1218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D606D-60B6-4A72-9372-F0EB1B72B822}" type="slidenum">
              <a:rPr lang="zh-TW" altLang="en-US" smtClean="0">
                <a:ea typeface="新細明體" charset="-120"/>
              </a:rPr>
              <a:pPr/>
              <a:t>9</a:t>
            </a:fld>
            <a:endParaRPr lang="en-US" altLang="zh-TW" smtClean="0">
              <a:ea typeface="新細明體" charset="-120"/>
            </a:endParaRPr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200" b="1" dirty="0" err="1">
                <a:ea typeface="新細明體" charset="-120"/>
              </a:rPr>
              <a:t>Adaboost</a:t>
            </a:r>
            <a:endParaRPr lang="en-US" altLang="zh-TW" sz="3200" b="1" dirty="0">
              <a:ea typeface="新細明體" charset="-120"/>
            </a:endParaRPr>
          </a:p>
        </p:txBody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1600" dirty="0">
                <a:ea typeface="新細明體" charset="-120"/>
              </a:rPr>
              <a:t>Output: A composite model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(1) Initialize the weight of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in D to </a:t>
            </a:r>
            <a:r>
              <a:rPr lang="en-US" altLang="zh-TW" sz="1600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/d;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(2)  for </a:t>
            </a:r>
            <a:r>
              <a:rPr lang="en-US" altLang="zh-TW" sz="1600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=1 to k do  // for each round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(3)      sample D with replacement according to the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weights to obtain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(4)      use training set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to derive a model, 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(5)      compute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), the error rate of M</a:t>
            </a:r>
            <a:r>
              <a:rPr lang="en-US" altLang="zh-TW" sz="1600" baseline="-25000" dirty="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(6)      if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 &gt; 0.5 then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(7)         reinitialize the weight to 1/d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(8)         go back to step 3 and try again;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(9)      </a:t>
            </a:r>
            <a:r>
              <a:rPr lang="en-US" altLang="zh-TW" sz="1600" dirty="0" err="1">
                <a:ea typeface="新細明體" charset="-120"/>
              </a:rPr>
              <a:t>endif</a:t>
            </a:r>
            <a:endParaRPr lang="en-US" altLang="zh-TW" sz="1600" dirty="0">
              <a:ea typeface="新細明體" charset="-120"/>
            </a:endParaRP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(10)    for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in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that was correctly classified do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(11)          multiply the weight of the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by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)/(1-error(M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));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(12)          normalize the weight of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(13)  </a:t>
            </a:r>
            <a:r>
              <a:rPr lang="en-US" altLang="zh-TW" sz="1600" dirty="0" err="1">
                <a:ea typeface="新細明體" charset="-120"/>
              </a:rPr>
              <a:t>endfor</a:t>
            </a:r>
            <a:endParaRPr lang="en-US" altLang="zh-TW" sz="16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69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1159</Words>
  <Application>Microsoft Office PowerPoint</Application>
  <PresentationFormat>寬螢幕</PresentationFormat>
  <Paragraphs>191</Paragraphs>
  <Slides>31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40" baseType="lpstr">
      <vt:lpstr>新細明體</vt:lpstr>
      <vt:lpstr>Arial</vt:lpstr>
      <vt:lpstr>Calibri</vt:lpstr>
      <vt:lpstr>Calibri Light</vt:lpstr>
      <vt:lpstr>Cambria Math</vt:lpstr>
      <vt:lpstr>Symbol</vt:lpstr>
      <vt:lpstr>Office 佈景主題</vt:lpstr>
      <vt:lpstr>Visio</vt:lpstr>
      <vt:lpstr>Equation</vt:lpstr>
      <vt:lpstr>Ensemble methods</vt:lpstr>
      <vt:lpstr>Ensemble Methods: Increase prediction accuracy using base Learners</vt:lpstr>
      <vt:lpstr>General Idea</vt:lpstr>
      <vt:lpstr>Why does it work?</vt:lpstr>
      <vt:lpstr>Bagging: Boostrap Aggregation</vt:lpstr>
      <vt:lpstr>Boosting</vt:lpstr>
      <vt:lpstr>Adaboost (Freund and Schapire, 1997)</vt:lpstr>
      <vt:lpstr>Notation</vt:lpstr>
      <vt:lpstr>Adaboost</vt:lpstr>
      <vt:lpstr>To calssify tuple X</vt:lpstr>
      <vt:lpstr>Regression tree</vt:lpstr>
      <vt:lpstr>Reference  links</vt:lpstr>
      <vt:lpstr>Decision Tree Splitting Method #1: Reduction in Variance</vt:lpstr>
      <vt:lpstr>PowerPoint 簡報</vt:lpstr>
      <vt:lpstr>PowerPoint 簡報</vt:lpstr>
      <vt:lpstr>PowerPoint 簡報</vt:lpstr>
      <vt:lpstr>PowerPoint 簡報</vt:lpstr>
      <vt:lpstr>PowerPoint 簡報</vt:lpstr>
      <vt:lpstr>F0(x) uses a  constant to predict </vt:lpstr>
      <vt:lpstr> Is the mean of yi</vt:lpstr>
      <vt:lpstr>Residual y-F0</vt:lpstr>
      <vt:lpstr>Build a regression stump to predict residuals</vt:lpstr>
      <vt:lpstr>F1=F0+h1</vt:lpstr>
      <vt:lpstr>New residuals</vt:lpstr>
      <vt:lpstr>Build h2 to predict y-F1</vt:lpstr>
      <vt:lpstr>F2=F0+h1+h2----additive model</vt:lpstr>
      <vt:lpstr>Reduce MSEs</vt:lpstr>
      <vt:lpstr>Why gradient?</vt:lpstr>
      <vt:lpstr>PowerPoint 簡報</vt:lpstr>
      <vt:lpstr>How is it related to gradient descent?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methods</dc:title>
  <dc:creator>USER</dc:creator>
  <cp:lastModifiedBy>USER</cp:lastModifiedBy>
  <cp:revision>21</cp:revision>
  <dcterms:created xsi:type="dcterms:W3CDTF">2023-12-04T07:38:11Z</dcterms:created>
  <dcterms:modified xsi:type="dcterms:W3CDTF">2023-12-04T11:57:12Z</dcterms:modified>
</cp:coreProperties>
</file>