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4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1" r:id="rId4"/>
    <p:sldId id="263" r:id="rId5"/>
    <p:sldId id="264" r:id="rId6"/>
    <p:sldId id="265" r:id="rId7"/>
    <p:sldId id="266" r:id="rId8"/>
    <p:sldId id="268" r:id="rId9"/>
    <p:sldId id="262" r:id="rId10"/>
    <p:sldId id="269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B6ACAF-8CFE-42F4-B86E-9598A890E890}">
          <p14:sldIdLst>
            <p14:sldId id="257"/>
            <p14:sldId id="258"/>
            <p14:sldId id="261"/>
            <p14:sldId id="263"/>
            <p14:sldId id="264"/>
            <p14:sldId id="265"/>
            <p14:sldId id="266"/>
            <p14:sldId id="268"/>
            <p14:sldId id="262"/>
            <p14:sldId id="269"/>
            <p14:sldId id="270"/>
          </p14:sldIdLst>
        </p14:section>
        <p14:section name="緒論" id="{0CCFD531-E77B-43BD-86AC-A8E775201DB3}">
          <p14:sldIdLst/>
        </p14:section>
        <p14:section name="文獻探討" id="{CD921490-E613-446D-918E-CDA1297CBC7D}">
          <p14:sldIdLst/>
        </p14:section>
        <p14:section name="研究方法" id="{831AC709-9D63-4F1F-B37F-907BF34EBEF2}">
          <p14:sldIdLst/>
        </p14:section>
        <p14:section name="資料分析" id="{9DA27245-886E-45EE-AAB1-260F0B80D60B}">
          <p14:sldIdLst/>
        </p14:section>
        <p14:section name="結論與建議" id="{79AC6A47-2A31-43E0-A89F-5CE84E14D9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F93"/>
    <a:srgbClr val="792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28" autoAdjust="0"/>
  </p:normalViewPr>
  <p:slideViewPr>
    <p:cSldViewPr snapToGrid="0">
      <p:cViewPr varScale="1">
        <p:scale>
          <a:sx n="48" d="100"/>
          <a:sy n="48" d="100"/>
        </p:scale>
        <p:origin x="53" y="3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1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58840-8EC7-4C21-A303-AC6CE2E849D0}" type="datetimeFigureOut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8ADB9-14A8-4C9D-B6B9-93EFF38EF3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3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7EAF7-AC0E-4270-8977-86C0333B8B02}" type="datetimeFigureOut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E4F5-F18B-4D2C-9D11-3E6D941672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2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430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所有英文的符號前面沒有空格，空格是至於符號後面</a:t>
            </a:r>
            <a:r>
              <a:rPr lang="en-US" altLang="zh-TW" dirty="0"/>
              <a:t>!!!!!!!!!</a:t>
            </a:r>
            <a:r>
              <a:rPr lang="zh-TW" altLang="en-US" dirty="0"/>
              <a:t>重要*</a:t>
            </a:r>
            <a:r>
              <a:rPr lang="en-US" altLang="zh-TW"/>
              <a:t>10000000000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230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寫</a:t>
            </a:r>
            <a:r>
              <a:rPr lang="en-US" altLang="zh-TW" dirty="0"/>
              <a:t>:</a:t>
            </a:r>
            <a:r>
              <a:rPr lang="zh-TW" altLang="en-US" dirty="0"/>
              <a:t>真的寫內容 撰寫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35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先寫大綱少走冤枉路，這樣才不會寫的東西都不能用</a:t>
            </a:r>
            <a:endParaRPr lang="en-US" altLang="zh-TW" dirty="0"/>
          </a:p>
          <a:p>
            <a:r>
              <a:rPr lang="zh-TW" altLang="en-US" dirty="0"/>
              <a:t>先讓教授知道你們要寫甚麼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534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哈哈可以先寫大綱跟不要先寫大綱看誰比較快</a:t>
            </a:r>
            <a:endParaRPr lang="en-US" altLang="zh-TW" dirty="0"/>
          </a:p>
          <a:p>
            <a:r>
              <a:rPr lang="en-US" altLang="zh-TW" dirty="0"/>
              <a:t>{</a:t>
            </a:r>
            <a:r>
              <a:rPr lang="zh-TW" altLang="en-US" dirty="0"/>
              <a:t>大綱的重要性</a:t>
            </a:r>
            <a:r>
              <a:rPr lang="en-US" altLang="zh-TW" dirty="0"/>
              <a:t>}</a:t>
            </a:r>
          </a:p>
          <a:p>
            <a:r>
              <a:rPr lang="zh-TW" altLang="en-US" dirty="0"/>
              <a:t>看你的老闆改多少 哈哈哈哈</a:t>
            </a:r>
            <a:endParaRPr lang="en-US" altLang="zh-TW" dirty="0"/>
          </a:p>
          <a:p>
            <a:r>
              <a:rPr lang="zh-TW" altLang="en-US" dirty="0"/>
              <a:t>可以在每一段的左邊寫筆記</a:t>
            </a:r>
            <a:r>
              <a:rPr lang="en-US" altLang="zh-TW" dirty="0"/>
              <a:t>(</a:t>
            </a:r>
            <a:r>
              <a:rPr lang="zh-TW" altLang="en-US" dirty="0"/>
              <a:t>代表內容在講啥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72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696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587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111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66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E6824-C136-46B5-BBFD-EF575568A9FB}" type="datetime1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9970E0-4BA9-4262-8911-A329729D855E}" type="datetime1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DE7421-9970-4433-ACD1-9FCA31CDFF8B}" type="datetime1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B8B-A799-4F97-8D8E-C184B5D23DA9}" type="datetime1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11" name="投影片編號版面配置區 5"/>
          <p:cNvSpPr txBox="1">
            <a:spLocks/>
          </p:cNvSpPr>
          <p:nvPr userDrawn="1"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8182BEB-C3EA-40AB-B02C-9E044A7FB2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566C9-EA09-4D01-BD02-65B05559E2CE}" type="datetime1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5B0CE-B5F0-4DBA-896B-BDCC639F0B8E}" type="datetime1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CDEA7-8E7A-40E3-B1DA-163793030456}" type="datetime1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045F4-CDC5-408E-B400-6F8C0E71B1AE}" type="datetime1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C7EE8-E5D9-4E53-AACC-641BC2BCCB4A}" type="datetime1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77360-75DB-4198-B251-47AA158C3BAF}" type="datetime1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9A803-F72C-461B-9989-329D916014AE}" type="datetime1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BCDE7421-9970-4433-ACD1-9FCA31CDFF8B}" type="datetime1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wordvice.com.tw/verb-tenses-commonly-used-in-sections-of-a-research-pape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outline%20example%201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outline%20example%206.pdf" TargetMode="External"/><Relationship Id="rId3" Type="http://schemas.openxmlformats.org/officeDocument/2006/relationships/hyperlink" Target="outline%20example%201.pdf" TargetMode="External"/><Relationship Id="rId7" Type="http://schemas.openxmlformats.org/officeDocument/2006/relationships/hyperlink" Target="outline%20example%205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outline%20example%204.pdf" TargetMode="External"/><Relationship Id="rId5" Type="http://schemas.openxmlformats.org/officeDocument/2006/relationships/hyperlink" Target="outline%20example%203.pdf" TargetMode="External"/><Relationship Id="rId4" Type="http://schemas.openxmlformats.org/officeDocument/2006/relationships/hyperlink" Target="outline%20example%202.pdf" TargetMode="External"/><Relationship Id="rId9" Type="http://schemas.openxmlformats.org/officeDocument/2006/relationships/hyperlink" Target="outline%20example%20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大綱寫作</a:t>
            </a: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賴源正</a:t>
            </a:r>
          </a:p>
        </p:txBody>
      </p:sp>
      <p:pic>
        <p:nvPicPr>
          <p:cNvPr id="2050" name="Picture 2" descr="「apa manual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876" y="0"/>
            <a:ext cx="3997124" cy="571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41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8FCC9E1-132E-0C10-CA39-52182830B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勿用太口語或模擬兩可的單字</a:t>
            </a:r>
            <a:r>
              <a:rPr lang="en-US" altLang="zh-TW" dirty="0"/>
              <a:t>,</a:t>
            </a:r>
            <a:r>
              <a:rPr lang="zh-TW" altLang="en-US" dirty="0"/>
              <a:t>避免令讀者誤解</a:t>
            </a:r>
          </a:p>
          <a:p>
            <a:r>
              <a:rPr lang="zh-TW" altLang="en-US" dirty="0"/>
              <a:t>代名詞要有清楚的對應</a:t>
            </a:r>
          </a:p>
          <a:p>
            <a:r>
              <a:rPr lang="zh-TW" altLang="en-US" dirty="0"/>
              <a:t>新名詞一定要定義</a:t>
            </a:r>
          </a:p>
          <a:p>
            <a:r>
              <a:rPr lang="zh-TW" altLang="en-US" dirty="0"/>
              <a:t>名詞要一致</a:t>
            </a:r>
            <a:r>
              <a:rPr lang="en-US" altLang="zh-TW" dirty="0"/>
              <a:t>,</a:t>
            </a:r>
            <a:r>
              <a:rPr lang="zh-TW" altLang="en-US" dirty="0"/>
              <a:t>不要換用</a:t>
            </a:r>
            <a:r>
              <a:rPr lang="en-US" altLang="zh-TW" dirty="0"/>
              <a:t>,</a:t>
            </a:r>
            <a:r>
              <a:rPr lang="zh-TW" altLang="en-US" dirty="0"/>
              <a:t>動詞及形容詞可换</a:t>
            </a:r>
          </a:p>
          <a:p>
            <a:r>
              <a:rPr lang="zh-TW" altLang="en-US" dirty="0"/>
              <a:t>語氣適中</a:t>
            </a:r>
            <a:r>
              <a:rPr lang="en-US" altLang="zh-TW" dirty="0"/>
              <a:t>,</a:t>
            </a:r>
            <a:r>
              <a:rPr lang="zh-TW" altLang="en-US" dirty="0"/>
              <a:t>不完全確定的事情或講述別人缺點</a:t>
            </a:r>
            <a:r>
              <a:rPr lang="en-US" altLang="zh-TW" dirty="0"/>
              <a:t>,</a:t>
            </a:r>
            <a:r>
              <a:rPr lang="zh-TW" altLang="en-US" dirty="0"/>
              <a:t>勿用太強語氣</a:t>
            </a:r>
          </a:p>
          <a:p>
            <a:r>
              <a:rPr lang="zh-TW" altLang="en-US" dirty="0"/>
              <a:t>盡量別用第一人稱</a:t>
            </a:r>
            <a:r>
              <a:rPr lang="en-US" altLang="zh-TW" dirty="0"/>
              <a:t>(</a:t>
            </a:r>
            <a:r>
              <a:rPr lang="en-US" altLang="zh-TW" dirty="0" err="1"/>
              <a:t>we,I</a:t>
            </a:r>
            <a:r>
              <a:rPr lang="zh-TW" altLang="en-US" dirty="0"/>
              <a:t>來撰寫</a:t>
            </a:r>
            <a:r>
              <a:rPr lang="en-US" altLang="zh-TW" dirty="0"/>
              <a:t>,</a:t>
            </a:r>
            <a:r>
              <a:rPr lang="zh-TW" altLang="en-US" dirty="0"/>
              <a:t>避免造成文章有主觀意見</a:t>
            </a:r>
          </a:p>
          <a:p>
            <a:r>
              <a:rPr lang="zh-TW" altLang="en-US" dirty="0"/>
              <a:t>。一段文章有一主軸</a:t>
            </a:r>
            <a:r>
              <a:rPr lang="en-US" altLang="zh-TW" dirty="0"/>
              <a:t>,</a:t>
            </a:r>
            <a:r>
              <a:rPr lang="zh-TW" altLang="en-US" dirty="0"/>
              <a:t>多內容混在一起迷失焦點</a:t>
            </a:r>
          </a:p>
          <a:p>
            <a:r>
              <a:rPr lang="zh-TW" altLang="en-US" dirty="0"/>
              <a:t>。方程式為句子的一部份</a:t>
            </a:r>
          </a:p>
          <a:p>
            <a:r>
              <a:rPr lang="zh-TW" altLang="en-US" dirty="0"/>
              <a:t>標題</a:t>
            </a:r>
            <a:r>
              <a:rPr lang="en-US" altLang="zh-TW" dirty="0"/>
              <a:t>,</a:t>
            </a:r>
            <a:r>
              <a:rPr lang="zh-TW" altLang="en-US" dirty="0"/>
              <a:t>章節名稱盡量使用名詞</a:t>
            </a:r>
          </a:p>
          <a:p>
            <a:r>
              <a:rPr lang="zh-TW" altLang="en-US" dirty="0"/>
              <a:t>用詞用字要精簡</a:t>
            </a:r>
            <a:r>
              <a:rPr lang="en-US" altLang="zh-TW" dirty="0"/>
              <a:t>(words/meaning</a:t>
            </a:r>
            <a:r>
              <a:rPr lang="zh-TW" altLang="en-US" dirty="0"/>
              <a:t>愈少愈好</a:t>
            </a:r>
            <a:r>
              <a:rPr lang="en-US" altLang="zh-TW" dirty="0"/>
              <a:t>)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4319404-4C50-04CF-BD5D-38D5782F4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8977B9D-12E7-A0A8-DA61-09C4EFDD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文字說明</a:t>
            </a:r>
            <a:r>
              <a:rPr lang="en-US" altLang="zh-TW" dirty="0"/>
              <a:t>(1/2)</a:t>
            </a:r>
          </a:p>
        </p:txBody>
      </p:sp>
    </p:spTree>
    <p:extLst>
      <p:ext uri="{BB962C8B-B14F-4D97-AF65-F5344CB8AC3E}">
        <p14:creationId xmlns:p14="http://schemas.microsoft.com/office/powerpoint/2010/main" val="157041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B717106-3AAA-08CA-F93E-10FDBDAE0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611313"/>
            <a:ext cx="11138422" cy="4648200"/>
          </a:xfrm>
        </p:spPr>
        <p:txBody>
          <a:bodyPr/>
          <a:lstStyle/>
          <a:p>
            <a:r>
              <a:rPr lang="zh-TW" altLang="en-US" dirty="0"/>
              <a:t>能用主動式用主動式</a:t>
            </a:r>
            <a:r>
              <a:rPr lang="en-US" altLang="zh-TW" dirty="0"/>
              <a:t>,</a:t>
            </a:r>
            <a:r>
              <a:rPr lang="zh-TW" altLang="en-US" dirty="0"/>
              <a:t>主詞不明確或是</a:t>
            </a:r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用被動式</a:t>
            </a:r>
          </a:p>
          <a:p>
            <a:r>
              <a:rPr lang="zh-TW" altLang="en-US" dirty="0"/>
              <a:t>勿只用簡單式</a:t>
            </a:r>
            <a:r>
              <a:rPr lang="en-US" altLang="zh-TW" dirty="0"/>
              <a:t>,</a:t>
            </a:r>
            <a:r>
              <a:rPr lang="zh-TW" altLang="en-US" dirty="0"/>
              <a:t>可試著用一些句型</a:t>
            </a:r>
          </a:p>
          <a:p>
            <a:r>
              <a:rPr lang="zh-TW" altLang="en-US" dirty="0">
                <a:hlinkClick r:id="rId3"/>
              </a:rPr>
              <a:t>時式用法</a:t>
            </a:r>
            <a:endParaRPr lang="zh-TW" altLang="en-US" dirty="0"/>
          </a:p>
          <a:p>
            <a:pPr lvl="1"/>
            <a:r>
              <a:rPr lang="zh-TW" altLang="en-US" dirty="0"/>
              <a:t>現在式</a:t>
            </a:r>
            <a:r>
              <a:rPr lang="en-US" altLang="zh-TW" dirty="0"/>
              <a:t>:</a:t>
            </a:r>
            <a:r>
              <a:rPr lang="zh-TW" altLang="en-US" dirty="0"/>
              <a:t>用來闡述一般事實、討論現在意義與啟示和建議未來的應用</a:t>
            </a:r>
          </a:p>
          <a:p>
            <a:pPr lvl="1"/>
            <a:r>
              <a:rPr lang="zh-TW" altLang="en-US" dirty="0"/>
              <a:t>過去式</a:t>
            </a:r>
            <a:r>
              <a:rPr lang="en-US" altLang="zh-TW" dirty="0"/>
              <a:t>:</a:t>
            </a:r>
            <a:r>
              <a:rPr lang="zh-TW" altLang="en-US" dirty="0"/>
              <a:t>討論在過去某個時間與地點完成的事件</a:t>
            </a:r>
          </a:p>
          <a:p>
            <a:pPr lvl="1"/>
            <a:r>
              <a:rPr lang="zh-TW" altLang="en-US" dirty="0"/>
              <a:t>現在完成式</a:t>
            </a:r>
            <a:r>
              <a:rPr lang="en-US" altLang="zh-TW" dirty="0"/>
              <a:t>:</a:t>
            </a:r>
            <a:r>
              <a:rPr lang="zh-TW" altLang="en-US" dirty="0"/>
              <a:t>描述事件或動作在過去的某個不確定時間點發生</a:t>
            </a:r>
            <a:r>
              <a:rPr lang="en-US" altLang="zh-TW" dirty="0"/>
              <a:t>,</a:t>
            </a:r>
            <a:r>
              <a:rPr lang="zh-TW" altLang="en-US" dirty="0"/>
              <a:t>或已經</a:t>
            </a:r>
          </a:p>
          <a:p>
            <a:pPr lvl="1"/>
            <a:r>
              <a:rPr lang="zh-TW" altLang="en-US" dirty="0"/>
              <a:t>發生了但至今仍持續進行中</a:t>
            </a:r>
            <a:r>
              <a:rPr lang="en-US" altLang="zh-TW" dirty="0"/>
              <a:t>/</a:t>
            </a:r>
            <a:r>
              <a:rPr lang="zh-TW" altLang="en-US" dirty="0"/>
              <a:t>最近才完成</a:t>
            </a:r>
          </a:p>
          <a:p>
            <a:pPr lvl="1"/>
            <a:r>
              <a:rPr lang="zh-TW" altLang="en-US" dirty="0"/>
              <a:t>一般通則</a:t>
            </a:r>
            <a:endParaRPr lang="en-US" altLang="zh-TW" dirty="0"/>
          </a:p>
          <a:p>
            <a:pPr lvl="2"/>
            <a:r>
              <a:rPr lang="zh-TW" altLang="en-US" dirty="0"/>
              <a:t>自己研究</a:t>
            </a:r>
            <a:r>
              <a:rPr lang="en-US" altLang="zh-TW" dirty="0"/>
              <a:t>(</a:t>
            </a:r>
            <a:r>
              <a:rPr lang="zh-TW" altLang="en-US" dirty="0"/>
              <a:t>問題及方法</a:t>
            </a:r>
            <a:r>
              <a:rPr lang="en-US" altLang="zh-TW" dirty="0"/>
              <a:t>):</a:t>
            </a:r>
            <a:r>
              <a:rPr lang="zh-TW" altLang="en-US" dirty="0"/>
              <a:t>用現在式</a:t>
            </a:r>
            <a:endParaRPr lang="en-US" altLang="zh-TW" dirty="0"/>
          </a:p>
          <a:p>
            <a:pPr lvl="2"/>
            <a:r>
              <a:rPr lang="zh-TW" altLang="en-US" dirty="0"/>
              <a:t>自己研究</a:t>
            </a:r>
            <a:r>
              <a:rPr lang="en-US" altLang="zh-TW" dirty="0"/>
              <a:t>(</a:t>
            </a:r>
            <a:r>
              <a:rPr lang="zh-TW" altLang="en-US" dirty="0"/>
              <a:t>評估</a:t>
            </a:r>
            <a:r>
              <a:rPr lang="en-US" altLang="zh-TW" dirty="0"/>
              <a:t>):</a:t>
            </a:r>
            <a:r>
              <a:rPr lang="zh-TW" altLang="en-US" dirty="0"/>
              <a:t>用現在式或過去式</a:t>
            </a:r>
            <a:endParaRPr lang="en-US" altLang="zh-TW" dirty="0"/>
          </a:p>
          <a:p>
            <a:pPr lvl="2"/>
            <a:r>
              <a:rPr lang="zh-TW" altLang="en-US" dirty="0"/>
              <a:t>別人研究</a:t>
            </a:r>
            <a:r>
              <a:rPr lang="en-US" altLang="zh-TW" dirty="0"/>
              <a:t>:</a:t>
            </a:r>
            <a:r>
              <a:rPr lang="zh-TW" altLang="en-US" dirty="0"/>
              <a:t>用過去式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D31B3FD-52C5-88C6-9C98-DE5A87EDF5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EAEDF50-C98C-5CF1-F81F-EF5A56032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文字說明</a:t>
            </a:r>
            <a:r>
              <a:rPr lang="en-US" altLang="zh-TW" dirty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118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  <a:endParaRPr lang="en-US" altLang="zh-TW" dirty="0"/>
          </a:p>
          <a:p>
            <a:r>
              <a:rPr lang="zh-TW" altLang="en-US" dirty="0"/>
              <a:t>內容</a:t>
            </a:r>
            <a:endParaRPr lang="en-US" altLang="zh-TW" dirty="0"/>
          </a:p>
          <a:p>
            <a:r>
              <a:rPr lang="zh-TW" altLang="en-US" dirty="0"/>
              <a:t>範例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414896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理由</a:t>
            </a:r>
            <a:endParaRPr lang="en-US" altLang="zh-TW" dirty="0"/>
          </a:p>
          <a:p>
            <a:pPr lvl="1"/>
            <a:r>
              <a:rPr lang="zh-TW" altLang="en-US" dirty="0"/>
              <a:t>編</a:t>
            </a:r>
            <a:r>
              <a:rPr lang="en-US" altLang="zh-TW" dirty="0"/>
              <a:t>-</a:t>
            </a:r>
            <a:r>
              <a:rPr lang="zh-TW" altLang="en-US" dirty="0"/>
              <a:t>寫</a:t>
            </a:r>
            <a:r>
              <a:rPr lang="en-US" altLang="zh-TW" dirty="0"/>
              <a:t>-</a:t>
            </a:r>
            <a:r>
              <a:rPr lang="zh-TW" altLang="en-US" dirty="0"/>
              <a:t>文分開</a:t>
            </a:r>
            <a:endParaRPr lang="en-US" altLang="zh-TW" dirty="0"/>
          </a:p>
          <a:p>
            <a:pPr lvl="1"/>
            <a:r>
              <a:rPr lang="zh-TW" altLang="en-US" dirty="0"/>
              <a:t>編：大綱</a:t>
            </a:r>
            <a:endParaRPr lang="en-US" altLang="zh-TW" dirty="0"/>
          </a:p>
          <a:p>
            <a:pPr lvl="1"/>
            <a:r>
              <a:rPr lang="zh-TW" altLang="en-US" dirty="0"/>
              <a:t>寫：造句</a:t>
            </a:r>
            <a:endParaRPr lang="en-US" altLang="zh-TW" dirty="0"/>
          </a:p>
          <a:p>
            <a:pPr lvl="1"/>
            <a:r>
              <a:rPr lang="zh-TW" altLang="en-US" dirty="0"/>
              <a:t>文：修正字詞，文法</a:t>
            </a:r>
            <a:endParaRPr lang="en-US" altLang="zh-TW" dirty="0"/>
          </a:p>
          <a:p>
            <a:r>
              <a:rPr lang="zh-TW" altLang="en-US" dirty="0"/>
              <a:t>目標：</a:t>
            </a:r>
            <a:endParaRPr lang="en-US" altLang="zh-TW" dirty="0"/>
          </a:p>
          <a:p>
            <a:pPr lvl="1"/>
            <a:r>
              <a:rPr lang="zh-TW" altLang="en-US" dirty="0"/>
              <a:t>可寫出內容，不需再思考</a:t>
            </a:r>
            <a:endParaRPr lang="en-US" altLang="zh-TW" dirty="0"/>
          </a:p>
          <a:p>
            <a:r>
              <a:rPr lang="zh-TW" altLang="en-US" dirty="0"/>
              <a:t>撰寫最重要的部份</a:t>
            </a:r>
            <a:endParaRPr lang="en-US" altLang="zh-TW" dirty="0"/>
          </a:p>
          <a:p>
            <a:pPr lvl="1"/>
            <a:r>
              <a:rPr lang="zh-TW" altLang="en-US" dirty="0"/>
              <a:t>大幅簡化後續修改的負擔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說明</a:t>
            </a:r>
          </a:p>
        </p:txBody>
      </p:sp>
    </p:spTree>
    <p:extLst>
      <p:ext uri="{BB962C8B-B14F-4D97-AF65-F5344CB8AC3E}">
        <p14:creationId xmlns:p14="http://schemas.microsoft.com/office/powerpoint/2010/main" val="180309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方式：</a:t>
            </a:r>
            <a:endParaRPr lang="en-US" altLang="zh-TW" dirty="0"/>
          </a:p>
          <a:p>
            <a:pPr lvl="1"/>
            <a:r>
              <a:rPr lang="zh-TW" altLang="en-US" dirty="0"/>
              <a:t>形式上的線型大綱</a:t>
            </a:r>
            <a:r>
              <a:rPr lang="en-US" altLang="zh-TW" dirty="0"/>
              <a:t>/</a:t>
            </a:r>
            <a:r>
              <a:rPr lang="zh-TW" altLang="en-US" dirty="0"/>
              <a:t>心智圖法的概念型大綱</a:t>
            </a:r>
            <a:endParaRPr lang="en-US" altLang="zh-TW" dirty="0"/>
          </a:p>
          <a:p>
            <a:pPr lvl="1"/>
            <a:r>
              <a:rPr lang="zh-TW" altLang="en-US" dirty="0"/>
              <a:t>垂直式</a:t>
            </a:r>
            <a:r>
              <a:rPr lang="en-US" altLang="zh-TW" dirty="0"/>
              <a:t>(</a:t>
            </a:r>
            <a:r>
              <a:rPr lang="zh-TW" altLang="en-US" dirty="0"/>
              <a:t>推論式、論辯式</a:t>
            </a:r>
            <a:r>
              <a:rPr lang="en-US" altLang="zh-TW" dirty="0"/>
              <a:t>)/</a:t>
            </a:r>
            <a:r>
              <a:rPr lang="zh-TW" altLang="en-US" dirty="0"/>
              <a:t>平行式</a:t>
            </a:r>
            <a:r>
              <a:rPr lang="en-US" altLang="zh-TW" dirty="0"/>
              <a:t>(</a:t>
            </a:r>
            <a:r>
              <a:rPr lang="zh-TW" altLang="en-US" dirty="0"/>
              <a:t>並列式、說明式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要有全局觀點</a:t>
            </a:r>
            <a:endParaRPr lang="en-US" altLang="zh-TW" dirty="0"/>
          </a:p>
          <a:p>
            <a:r>
              <a:rPr lang="zh-TW" altLang="en-US" dirty="0"/>
              <a:t>要有邏輯陳述：</a:t>
            </a:r>
            <a:r>
              <a:rPr lang="zh-TW" altLang="en-US" dirty="0">
                <a:solidFill>
                  <a:srgbClr val="FF0000"/>
                </a:solidFill>
              </a:rPr>
              <a:t>邏輯、邏輯、還是邏輯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依循論文結構</a:t>
            </a:r>
            <a:endParaRPr lang="en-US" altLang="zh-TW" dirty="0"/>
          </a:p>
          <a:p>
            <a:r>
              <a:rPr lang="zh-TW" altLang="en-US" dirty="0"/>
              <a:t>樹幹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樹枝</a:t>
            </a:r>
            <a:r>
              <a:rPr lang="en-US" altLang="zh-TW" dirty="0">
                <a:sym typeface="Wingdings" pitchFamily="2" charset="2"/>
              </a:rPr>
              <a:t></a:t>
            </a:r>
            <a:r>
              <a:rPr lang="zh-TW" altLang="en-US" dirty="0">
                <a:sym typeface="Wingdings" pitchFamily="2" charset="2"/>
              </a:rPr>
              <a:t>樹葉，前兩者為大綱內容，要寫到樹枝</a:t>
            </a:r>
            <a:endParaRPr lang="en-US" altLang="zh-TW" dirty="0">
              <a:sym typeface="Wingdings" pitchFamily="2" charset="2"/>
            </a:endParaRPr>
          </a:p>
          <a:p>
            <a:r>
              <a:rPr lang="zh-TW" altLang="en-US" dirty="0"/>
              <a:t>用</a:t>
            </a:r>
            <a:r>
              <a:rPr lang="en-US" altLang="zh-TW" dirty="0"/>
              <a:t>keyword</a:t>
            </a:r>
            <a:r>
              <a:rPr lang="zh-TW" altLang="en-US" dirty="0"/>
              <a:t>陳述，而非造句</a:t>
            </a:r>
            <a:endParaRPr lang="en-US" altLang="zh-TW" dirty="0"/>
          </a:p>
          <a:p>
            <a:r>
              <a:rPr lang="zh-TW" altLang="en-US" dirty="0"/>
              <a:t>要有圖，表標題</a:t>
            </a:r>
            <a:r>
              <a:rPr lang="en-US" altLang="zh-TW" dirty="0"/>
              <a:t> (</a:t>
            </a:r>
            <a:r>
              <a:rPr lang="zh-TW" altLang="en-US" dirty="0"/>
              <a:t>最好有想像圖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要有</a:t>
            </a:r>
            <a:r>
              <a:rPr lang="en-US" altLang="zh-TW" dirty="0"/>
              <a:t>references</a:t>
            </a:r>
            <a:r>
              <a:rPr lang="zh-TW" altLang="en-US" dirty="0"/>
              <a:t>及</a:t>
            </a:r>
            <a:r>
              <a:rPr lang="en-US" altLang="zh-TW" dirty="0"/>
              <a:t>citation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</p:spTree>
    <p:extLst>
      <p:ext uri="{BB962C8B-B14F-4D97-AF65-F5344CB8AC3E}">
        <p14:creationId xmlns:p14="http://schemas.microsoft.com/office/powerpoint/2010/main" val="180309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撰寫方式</a:t>
            </a:r>
            <a:endParaRPr lang="en-US" altLang="zh-TW" dirty="0"/>
          </a:p>
          <a:p>
            <a:pPr lvl="1"/>
            <a:r>
              <a:rPr lang="zh-TW" altLang="en-US" dirty="0"/>
              <a:t>以段為單位</a:t>
            </a:r>
            <a:endParaRPr lang="en-US" altLang="zh-TW" dirty="0"/>
          </a:p>
          <a:p>
            <a:pPr lvl="1"/>
            <a:r>
              <a:rPr lang="zh-TW" altLang="en-US" dirty="0"/>
              <a:t>先寫段的精神，後寫段的鋪陳</a:t>
            </a:r>
            <a:endParaRPr lang="en-US" altLang="zh-TW" dirty="0"/>
          </a:p>
          <a:p>
            <a:pPr lvl="1"/>
            <a:r>
              <a:rPr lang="zh-TW" altLang="en-US" dirty="0"/>
              <a:t>段的精神</a:t>
            </a:r>
            <a:r>
              <a:rPr lang="en-US" altLang="zh-TW" dirty="0"/>
              <a:t>(</a:t>
            </a:r>
            <a:r>
              <a:rPr lang="zh-TW" altLang="en-US" dirty="0"/>
              <a:t>段間的邏輯</a:t>
            </a:r>
            <a:r>
              <a:rPr lang="en-US" altLang="zh-TW" dirty="0"/>
              <a:t>)</a:t>
            </a:r>
            <a:r>
              <a:rPr lang="zh-TW" altLang="en-US" dirty="0"/>
              <a:t>，段的鋪陳</a:t>
            </a:r>
            <a:r>
              <a:rPr lang="en-US" altLang="zh-TW" dirty="0"/>
              <a:t>(</a:t>
            </a:r>
            <a:r>
              <a:rPr lang="zh-TW" altLang="en-US" dirty="0"/>
              <a:t>段內的邏輯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Section</a:t>
            </a:r>
          </a:p>
          <a:p>
            <a:pPr lvl="1"/>
            <a:r>
              <a:rPr lang="zh-TW" altLang="en-US" dirty="0"/>
              <a:t>第一段：</a:t>
            </a:r>
            <a:r>
              <a:rPr lang="en-US" altLang="zh-TW" dirty="0"/>
              <a:t>(</a:t>
            </a:r>
            <a:r>
              <a:rPr lang="zh-TW" altLang="en-US" dirty="0"/>
              <a:t>本段精神</a:t>
            </a:r>
            <a:r>
              <a:rPr lang="en-US" altLang="zh-TW" dirty="0"/>
              <a:t>) A</a:t>
            </a:r>
            <a:r>
              <a:rPr lang="en-US" altLang="zh-TW" dirty="0">
                <a:sym typeface="Wingdings" panose="05000000000000000000" pitchFamily="2" charset="2"/>
              </a:rPr>
              <a:t>BCD</a:t>
            </a:r>
          </a:p>
          <a:p>
            <a:pPr lvl="1"/>
            <a:r>
              <a:rPr lang="zh-TW" altLang="en-US" dirty="0"/>
              <a:t>第二段</a:t>
            </a:r>
            <a:r>
              <a:rPr lang="zh-TW" altLang="en-US" dirty="0">
                <a:sym typeface="Wingdings" panose="05000000000000000000" pitchFamily="2" charset="2"/>
              </a:rPr>
              <a:t>：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/>
              <a:t>本段精神</a:t>
            </a:r>
            <a:r>
              <a:rPr lang="en-US" altLang="zh-TW" dirty="0">
                <a:sym typeface="Wingdings" panose="05000000000000000000" pitchFamily="2" charset="2"/>
              </a:rPr>
              <a:t>) </a:t>
            </a:r>
            <a:r>
              <a:rPr lang="en-US" altLang="zh-TW" dirty="0"/>
              <a:t>E</a:t>
            </a:r>
            <a:r>
              <a:rPr lang="en-US" altLang="zh-TW" dirty="0">
                <a:sym typeface="Wingdings" panose="05000000000000000000" pitchFamily="2" charset="2"/>
              </a:rPr>
              <a:t>FG</a:t>
            </a:r>
            <a:endParaRPr lang="en-US" altLang="zh-TW" dirty="0">
              <a:hlinkClick r:id="rId3" action="ppaction://hlinkfile"/>
            </a:endParaRP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展現方式</a:t>
            </a:r>
          </a:p>
        </p:txBody>
      </p:sp>
    </p:spTree>
    <p:extLst>
      <p:ext uri="{BB962C8B-B14F-4D97-AF65-F5344CB8AC3E}">
        <p14:creationId xmlns:p14="http://schemas.microsoft.com/office/powerpoint/2010/main" val="221185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自己寫</a:t>
            </a:r>
            <a:endParaRPr lang="en-US" altLang="zh-TW" dirty="0"/>
          </a:p>
          <a:p>
            <a:r>
              <a:rPr lang="en-US" altLang="zh-TW" dirty="0" err="1"/>
              <a:t>ChatGPT</a:t>
            </a:r>
            <a:endParaRPr lang="en-US" altLang="zh-TW" dirty="0"/>
          </a:p>
          <a:p>
            <a:pPr lvl="1"/>
            <a:r>
              <a:rPr lang="zh-TW" altLang="en-US" dirty="0">
                <a:sym typeface="Wingdings" panose="05000000000000000000" pitchFamily="2" charset="2"/>
              </a:rPr>
              <a:t>自己再改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樹葉產生方式 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38" y="1371600"/>
            <a:ext cx="8594913" cy="526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2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樹葉產生方式 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209366"/>
            <a:ext cx="10058400" cy="3984977"/>
          </a:xfrm>
          <a:prstGeom prst="rect">
            <a:avLst/>
          </a:prstGeom>
        </p:spPr>
      </p:pic>
      <p:sp>
        <p:nvSpPr>
          <p:cNvPr id="9" name="內容版面配置區 1"/>
          <p:cNvSpPr txBox="1">
            <a:spLocks/>
          </p:cNvSpPr>
          <p:nvPr/>
        </p:nvSpPr>
        <p:spPr bwMode="auto">
          <a:xfrm>
            <a:off x="460375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zh-TW" altLang="en-US" kern="0" dirty="0"/>
              <a:t>重覆多次</a:t>
            </a:r>
            <a:endParaRPr lang="en-US" altLang="zh-TW" kern="0" dirty="0"/>
          </a:p>
          <a:p>
            <a:pPr lvl="1"/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219756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樹葉產生方式 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953046"/>
            <a:ext cx="10939282" cy="39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5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3" action="ppaction://hlinkfile"/>
              </a:rPr>
              <a:t>範例一</a:t>
            </a:r>
            <a:endParaRPr lang="en-US" altLang="zh-TW" dirty="0"/>
          </a:p>
          <a:p>
            <a:r>
              <a:rPr lang="zh-TW" altLang="en-US" dirty="0">
                <a:hlinkClick r:id="rId4" action="ppaction://hlinkfile"/>
              </a:rPr>
              <a:t>範例二</a:t>
            </a:r>
            <a:endParaRPr lang="en-US" altLang="zh-TW" dirty="0"/>
          </a:p>
          <a:p>
            <a:r>
              <a:rPr lang="zh-TW" altLang="en-US" dirty="0">
                <a:hlinkClick r:id="rId5" action="ppaction://hlinkfile"/>
              </a:rPr>
              <a:t>範例三</a:t>
            </a:r>
            <a:endParaRPr lang="en-US" altLang="zh-TW" dirty="0"/>
          </a:p>
          <a:p>
            <a:r>
              <a:rPr lang="zh-TW" altLang="en-US" dirty="0">
                <a:hlinkClick r:id="rId6" action="ppaction://hlinkfile"/>
              </a:rPr>
              <a:t>範例四</a:t>
            </a:r>
            <a:r>
              <a:rPr lang="en-US" altLang="zh-TW" dirty="0"/>
              <a:t>: better</a:t>
            </a:r>
          </a:p>
          <a:p>
            <a:r>
              <a:rPr lang="zh-TW" altLang="en-US" dirty="0">
                <a:hlinkClick r:id="rId7" action="ppaction://hlinkfile"/>
              </a:rPr>
              <a:t>範例五</a:t>
            </a:r>
            <a:endParaRPr lang="en-US" altLang="zh-TW" dirty="0"/>
          </a:p>
          <a:p>
            <a:r>
              <a:rPr lang="zh-TW" altLang="en-US" dirty="0">
                <a:hlinkClick r:id="rId8" action="ppaction://hlinkfile"/>
              </a:rPr>
              <a:t>範例六</a:t>
            </a:r>
            <a:r>
              <a:rPr lang="en-US" altLang="zh-TW" dirty="0"/>
              <a:t>: typical example</a:t>
            </a:r>
          </a:p>
          <a:p>
            <a:r>
              <a:rPr lang="zh-TW" altLang="en-US" dirty="0">
                <a:hlinkClick r:id="rId9" action="ppaction://hlinkfile"/>
              </a:rPr>
              <a:t>範例七</a:t>
            </a:r>
            <a:r>
              <a:rPr lang="zh-TW" altLang="en-US" dirty="0"/>
              <a:t>：</a:t>
            </a:r>
            <a:r>
              <a:rPr lang="en-US" altLang="zh-TW" dirty="0"/>
              <a:t> typical example (Detail)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</p:spTree>
    <p:extLst>
      <p:ext uri="{BB962C8B-B14F-4D97-AF65-F5344CB8AC3E}">
        <p14:creationId xmlns:p14="http://schemas.microsoft.com/office/powerpoint/2010/main" val="1803097534"/>
      </p:ext>
    </p:extLst>
  </p:cSld>
  <p:clrMapOvr>
    <a:masterClrMapping/>
  </p:clrMapOvr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7243</TotalTime>
  <Words>623</Words>
  <Application>Microsoft Office PowerPoint</Application>
  <PresentationFormat>寬螢幕</PresentationFormat>
  <Paragraphs>109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標楷體</vt:lpstr>
      <vt:lpstr>Calibri</vt:lpstr>
      <vt:lpstr>Gill Sans MT</vt:lpstr>
      <vt:lpstr>Tahoma</vt:lpstr>
      <vt:lpstr>Times New Roman</vt:lpstr>
      <vt:lpstr>Wingdings</vt:lpstr>
      <vt:lpstr>12_Default Design</vt:lpstr>
      <vt:lpstr>大綱寫作</vt:lpstr>
      <vt:lpstr>大綱</vt:lpstr>
      <vt:lpstr>說明</vt:lpstr>
      <vt:lpstr>內容</vt:lpstr>
      <vt:lpstr>展現方式</vt:lpstr>
      <vt:lpstr>樹葉產生方式 (1/3)</vt:lpstr>
      <vt:lpstr>樹葉產生方式 (2/3)</vt:lpstr>
      <vt:lpstr>樹葉產生方式 (3/3)</vt:lpstr>
      <vt:lpstr>範例</vt:lpstr>
      <vt:lpstr>文字說明(1/2)</vt:lpstr>
      <vt:lpstr>文字說明(2/2)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論文寫作-APA格式</dc:title>
  <dc:creator>YEN-WEN WANG</dc:creator>
  <cp:lastModifiedBy>洪名臻</cp:lastModifiedBy>
  <cp:revision>298</cp:revision>
  <dcterms:created xsi:type="dcterms:W3CDTF">2017-02-27T08:36:38Z</dcterms:created>
  <dcterms:modified xsi:type="dcterms:W3CDTF">2023-10-19T03:47:14Z</dcterms:modified>
</cp:coreProperties>
</file>