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4" r:id="rId1"/>
  </p:sldMasterIdLst>
  <p:notesMasterIdLst>
    <p:notesMasterId r:id="rId62"/>
  </p:notesMasterIdLst>
  <p:handoutMasterIdLst>
    <p:handoutMasterId r:id="rId63"/>
  </p:handoutMasterIdLst>
  <p:sldIdLst>
    <p:sldId id="256" r:id="rId2"/>
    <p:sldId id="319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41" r:id="rId13"/>
    <p:sldId id="342" r:id="rId14"/>
    <p:sldId id="343" r:id="rId15"/>
    <p:sldId id="352" r:id="rId16"/>
    <p:sldId id="334" r:id="rId17"/>
    <p:sldId id="335" r:id="rId18"/>
    <p:sldId id="336" r:id="rId19"/>
    <p:sldId id="337" r:id="rId20"/>
    <p:sldId id="339" r:id="rId21"/>
    <p:sldId id="338" r:id="rId22"/>
    <p:sldId id="340" r:id="rId23"/>
    <p:sldId id="353" r:id="rId24"/>
    <p:sldId id="320" r:id="rId25"/>
    <p:sldId id="322" r:id="rId26"/>
    <p:sldId id="321" r:id="rId27"/>
    <p:sldId id="323" r:id="rId28"/>
    <p:sldId id="356" r:id="rId29"/>
    <p:sldId id="357" r:id="rId30"/>
    <p:sldId id="358" r:id="rId31"/>
    <p:sldId id="359" r:id="rId32"/>
    <p:sldId id="360" r:id="rId33"/>
    <p:sldId id="361" r:id="rId34"/>
    <p:sldId id="368" r:id="rId35"/>
    <p:sldId id="367" r:id="rId36"/>
    <p:sldId id="363" r:id="rId37"/>
    <p:sldId id="364" r:id="rId38"/>
    <p:sldId id="365" r:id="rId39"/>
    <p:sldId id="366" r:id="rId40"/>
    <p:sldId id="380" r:id="rId41"/>
    <p:sldId id="354" r:id="rId42"/>
    <p:sldId id="377" r:id="rId43"/>
    <p:sldId id="378" r:id="rId44"/>
    <p:sldId id="345" r:id="rId45"/>
    <p:sldId id="382" r:id="rId46"/>
    <p:sldId id="355" r:id="rId47"/>
    <p:sldId id="383" r:id="rId48"/>
    <p:sldId id="379" r:id="rId49"/>
    <p:sldId id="369" r:id="rId50"/>
    <p:sldId id="370" r:id="rId51"/>
    <p:sldId id="371" r:id="rId52"/>
    <p:sldId id="344" r:id="rId53"/>
    <p:sldId id="375" r:id="rId54"/>
    <p:sldId id="381" r:id="rId55"/>
    <p:sldId id="351" r:id="rId56"/>
    <p:sldId id="374" r:id="rId57"/>
    <p:sldId id="373" r:id="rId58"/>
    <p:sldId id="384" r:id="rId59"/>
    <p:sldId id="372" r:id="rId60"/>
    <p:sldId id="376" r:id="rId6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C7D943A-A6D7-4B36-98AE-D848FDFD9FFA}">
          <p14:sldIdLst>
            <p14:sldId id="256"/>
            <p14:sldId id="319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41"/>
            <p14:sldId id="342"/>
            <p14:sldId id="343"/>
            <p14:sldId id="352"/>
            <p14:sldId id="334"/>
            <p14:sldId id="335"/>
            <p14:sldId id="336"/>
            <p14:sldId id="337"/>
            <p14:sldId id="339"/>
            <p14:sldId id="338"/>
            <p14:sldId id="340"/>
            <p14:sldId id="353"/>
            <p14:sldId id="320"/>
            <p14:sldId id="322"/>
            <p14:sldId id="321"/>
            <p14:sldId id="323"/>
            <p14:sldId id="356"/>
            <p14:sldId id="357"/>
            <p14:sldId id="358"/>
            <p14:sldId id="359"/>
            <p14:sldId id="360"/>
            <p14:sldId id="361"/>
            <p14:sldId id="368"/>
            <p14:sldId id="367"/>
            <p14:sldId id="363"/>
            <p14:sldId id="364"/>
            <p14:sldId id="365"/>
            <p14:sldId id="366"/>
            <p14:sldId id="380"/>
            <p14:sldId id="354"/>
            <p14:sldId id="377"/>
            <p14:sldId id="378"/>
            <p14:sldId id="345"/>
            <p14:sldId id="382"/>
            <p14:sldId id="355"/>
            <p14:sldId id="383"/>
            <p14:sldId id="379"/>
            <p14:sldId id="369"/>
            <p14:sldId id="370"/>
            <p14:sldId id="371"/>
            <p14:sldId id="344"/>
            <p14:sldId id="375"/>
            <p14:sldId id="381"/>
            <p14:sldId id="351"/>
            <p14:sldId id="374"/>
            <p14:sldId id="373"/>
            <p14:sldId id="384"/>
            <p14:sldId id="372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0F93"/>
    <a:srgbClr val="7929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74368" autoAdjust="0"/>
  </p:normalViewPr>
  <p:slideViewPr>
    <p:cSldViewPr snapToGrid="0">
      <p:cViewPr>
        <p:scale>
          <a:sx n="57" d="100"/>
          <a:sy n="57" d="100"/>
        </p:scale>
        <p:origin x="1546" y="1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11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58840-8EC7-4C21-A303-AC6CE2E849D0}" type="datetimeFigureOut">
              <a:rPr lang="zh-TW" altLang="en-US" smtClean="0"/>
              <a:pPr/>
              <a:t>2023/11/2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8ADB9-14A8-4C9D-B6B9-93EFF38EF3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38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7EAF7-AC0E-4270-8977-86C0333B8B02}" type="datetimeFigureOut">
              <a:rPr lang="zh-TW" altLang="en-US" smtClean="0"/>
              <a:pPr/>
              <a:t>2023/11/2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BE4F5-F18B-4D2C-9D11-3E6D941672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2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219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上述投影片中提及都不要再斜體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992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像是</a:t>
            </a:r>
            <a:r>
              <a:rPr lang="en-US" altLang="zh-TW" dirty="0"/>
              <a:t>NTUST</a:t>
            </a:r>
            <a:r>
              <a:rPr lang="zh-TW" altLang="en-US" dirty="0"/>
              <a:t>這個縮寫不能被唸出來 只能唸字母 那就要注意不要太長 以這個原則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499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257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圖片取自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https://pjchender.blogspot.tw/2014/10/blog-post_14.html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789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279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建議盡量不要以數字開頭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844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同時用數字及文字基本上以好閱讀</a:t>
            </a:r>
            <a:r>
              <a:rPr lang="en-US" altLang="zh-TW" dirty="0"/>
              <a:t>,</a:t>
            </a:r>
            <a:r>
              <a:rPr lang="zh-TW" altLang="en-US" dirty="0"/>
              <a:t> 明瞭為宗旨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如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first</a:t>
            </a:r>
            <a:r>
              <a:rPr lang="en-US" altLang="zh-TW" baseline="0" dirty="0"/>
              <a:t> two items </a:t>
            </a:r>
            <a:r>
              <a:rPr lang="zh-TW" altLang="en-US" baseline="0" dirty="0"/>
              <a:t>比 </a:t>
            </a:r>
            <a:r>
              <a:rPr lang="en-US" altLang="zh-TW" baseline="0" dirty="0"/>
              <a:t>1</a:t>
            </a:r>
            <a:r>
              <a:rPr lang="en-US" altLang="zh-TW" baseline="30000" dirty="0"/>
              <a:t>st</a:t>
            </a:r>
            <a:r>
              <a:rPr lang="en-US" altLang="zh-TW" baseline="0" dirty="0"/>
              <a:t> two items</a:t>
            </a:r>
            <a:r>
              <a:rPr lang="zh-TW" altLang="en-US" baseline="0" dirty="0"/>
              <a:t>  更好 </a:t>
            </a:r>
            <a:r>
              <a:rPr lang="en-US" altLang="zh-TW" baseline="0" dirty="0"/>
              <a:t>(</a:t>
            </a:r>
            <a:r>
              <a:rPr lang="zh-TW" altLang="en-US" baseline="0" dirty="0"/>
              <a:t> 手冊 </a:t>
            </a:r>
            <a:r>
              <a:rPr lang="en-US" altLang="zh-TW" baseline="0" dirty="0"/>
              <a:t>4.33</a:t>
            </a:r>
            <a:r>
              <a:rPr lang="zh-TW" altLang="en-US" baseline="0" dirty="0"/>
              <a:t> </a:t>
            </a:r>
            <a:r>
              <a:rPr lang="en-US" altLang="zh-TW" baseline="0" dirty="0"/>
              <a:t>p. 159)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201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454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550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264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建立句子的韻律感</a:t>
            </a:r>
            <a:endParaRPr lang="en-US" altLang="zh-TW" dirty="0"/>
          </a:p>
          <a:p>
            <a:r>
              <a:rPr lang="zh-TW" altLang="en-US" dirty="0"/>
              <a:t>告訴讀者何處是句子頓點、轉折點和結束點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010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901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531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770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3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41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261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7845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9615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9891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16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5920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221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實驗三步驟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baseline="0" dirty="0"/>
              <a:t>  輸入</a:t>
            </a:r>
            <a:r>
              <a:rPr lang="en-US" altLang="zh-TW" baseline="0" dirty="0"/>
              <a:t>-</a:t>
            </a:r>
            <a:r>
              <a:rPr lang="zh-TW" altLang="en-US" baseline="0" dirty="0"/>
              <a:t>處理</a:t>
            </a:r>
            <a:r>
              <a:rPr lang="en-US" altLang="zh-TW" baseline="0" dirty="0"/>
              <a:t>-</a:t>
            </a:r>
            <a:r>
              <a:rPr lang="zh-TW" altLang="en-US" baseline="0" dirty="0"/>
              <a:t>輸出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  <a:r>
              <a:rPr lang="zh-TW" altLang="en-US" dirty="0"/>
              <a:t>   兩人的座標</a:t>
            </a:r>
            <a:endParaRPr lang="en-US" altLang="zh-TW" dirty="0"/>
          </a:p>
          <a:p>
            <a:r>
              <a:rPr lang="zh-TW" altLang="en-US" dirty="0"/>
              <a:t>處理</a:t>
            </a:r>
            <a:r>
              <a:rPr lang="en-US" altLang="zh-TW" dirty="0"/>
              <a:t>:</a:t>
            </a:r>
            <a:r>
              <a:rPr lang="zh-TW" altLang="en-US" dirty="0"/>
              <a:t>   求直線距離的公式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  <a:r>
              <a:rPr lang="zh-TW" altLang="en-US" dirty="0"/>
              <a:t>   兩人的直線距離</a:t>
            </a:r>
            <a:endParaRPr lang="en-US" altLang="zh-TW" dirty="0"/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圖片取自</a:t>
            </a:r>
            <a:r>
              <a:rPr lang="en-US" altLang="zh-TW" dirty="0"/>
              <a:t>:</a:t>
            </a:r>
            <a:r>
              <a:rPr lang="zh-TW" altLang="en-US" sz="1200" b="1" dirty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李春雄  博士  計算機概論第六章 </a:t>
            </a:r>
            <a:r>
              <a:rPr lang="en-US" altLang="zh-TW" sz="12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ppt</a:t>
            </a:r>
            <a:endParaRPr lang="en-US" altLang="zh-TW" sz="1200" b="1" dirty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7252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3387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5335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實驗三步驟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baseline="0" dirty="0"/>
              <a:t>  輸入</a:t>
            </a:r>
            <a:r>
              <a:rPr lang="en-US" altLang="zh-TW" baseline="0" dirty="0"/>
              <a:t>-</a:t>
            </a:r>
            <a:r>
              <a:rPr lang="zh-TW" altLang="en-US" baseline="0" dirty="0"/>
              <a:t>處理</a:t>
            </a:r>
            <a:r>
              <a:rPr lang="en-US" altLang="zh-TW" baseline="0" dirty="0"/>
              <a:t>-</a:t>
            </a:r>
            <a:r>
              <a:rPr lang="zh-TW" altLang="en-US" baseline="0" dirty="0"/>
              <a:t>輸出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  <a:r>
              <a:rPr lang="zh-TW" altLang="en-US" dirty="0"/>
              <a:t>   兩人的座標</a:t>
            </a:r>
            <a:endParaRPr lang="en-US" altLang="zh-TW" dirty="0"/>
          </a:p>
          <a:p>
            <a:r>
              <a:rPr lang="zh-TW" altLang="en-US" dirty="0"/>
              <a:t>處理</a:t>
            </a:r>
            <a:r>
              <a:rPr lang="en-US" altLang="zh-TW" dirty="0"/>
              <a:t>:</a:t>
            </a:r>
            <a:r>
              <a:rPr lang="zh-TW" altLang="en-US" dirty="0"/>
              <a:t>   求直線距離的公式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  <a:r>
              <a:rPr lang="zh-TW" altLang="en-US" dirty="0"/>
              <a:t>   兩人的直線距離</a:t>
            </a:r>
            <a:endParaRPr lang="en-US" altLang="zh-TW" dirty="0"/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圖片取自</a:t>
            </a:r>
            <a:r>
              <a:rPr lang="en-US" altLang="zh-TW" dirty="0"/>
              <a:t>:</a:t>
            </a:r>
            <a:r>
              <a:rPr lang="zh-TW" altLang="en-US" sz="1200" b="1" dirty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李春雄  博士  計算機概論第六章 </a:t>
            </a:r>
            <a:r>
              <a:rPr lang="en-US" altLang="zh-TW" sz="12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ppt</a:t>
            </a:r>
            <a:endParaRPr lang="en-US" altLang="zh-TW" sz="1200" b="1" dirty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8356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實驗三步驟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baseline="0" dirty="0"/>
              <a:t>  輸入</a:t>
            </a:r>
            <a:r>
              <a:rPr lang="en-US" altLang="zh-TW" baseline="0" dirty="0"/>
              <a:t>-</a:t>
            </a:r>
            <a:r>
              <a:rPr lang="zh-TW" altLang="en-US" baseline="0" dirty="0"/>
              <a:t>處理</a:t>
            </a:r>
            <a:r>
              <a:rPr lang="en-US" altLang="zh-TW" baseline="0" dirty="0"/>
              <a:t>-</a:t>
            </a:r>
            <a:r>
              <a:rPr lang="zh-TW" altLang="en-US" baseline="0" dirty="0"/>
              <a:t>輸出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  <a:r>
              <a:rPr lang="zh-TW" altLang="en-US" dirty="0"/>
              <a:t>   兩人的座標</a:t>
            </a:r>
            <a:endParaRPr lang="en-US" altLang="zh-TW" dirty="0"/>
          </a:p>
          <a:p>
            <a:r>
              <a:rPr lang="zh-TW" altLang="en-US" dirty="0"/>
              <a:t>處理</a:t>
            </a:r>
            <a:r>
              <a:rPr lang="en-US" altLang="zh-TW" dirty="0"/>
              <a:t>:</a:t>
            </a:r>
            <a:r>
              <a:rPr lang="zh-TW" altLang="en-US" dirty="0"/>
              <a:t>   求直線距離的公式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  <a:r>
              <a:rPr lang="zh-TW" altLang="en-US" dirty="0"/>
              <a:t>   兩人的直線距離</a:t>
            </a:r>
            <a:endParaRPr lang="en-US" altLang="zh-TW" dirty="0"/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圖片取自</a:t>
            </a:r>
            <a:r>
              <a:rPr lang="en-US" altLang="zh-TW" dirty="0"/>
              <a:t>:</a:t>
            </a:r>
            <a:r>
              <a:rPr lang="zh-TW" altLang="en-US" sz="1200" b="1" dirty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李春雄  博士  計算機概論第六章 </a:t>
            </a:r>
            <a:r>
              <a:rPr lang="en-US" altLang="zh-TW" sz="12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ppt</a:t>
            </a:r>
            <a:endParaRPr lang="en-US" altLang="zh-TW" sz="1200" b="1" dirty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4618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實驗三步驟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baseline="0" dirty="0"/>
              <a:t>  輸入</a:t>
            </a:r>
            <a:r>
              <a:rPr lang="en-US" altLang="zh-TW" baseline="0" dirty="0"/>
              <a:t>-</a:t>
            </a:r>
            <a:r>
              <a:rPr lang="zh-TW" altLang="en-US" baseline="0" dirty="0"/>
              <a:t>處理</a:t>
            </a:r>
            <a:r>
              <a:rPr lang="en-US" altLang="zh-TW" baseline="0" dirty="0"/>
              <a:t>-</a:t>
            </a:r>
            <a:r>
              <a:rPr lang="zh-TW" altLang="en-US" baseline="0" dirty="0"/>
              <a:t>輸出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  <a:r>
              <a:rPr lang="zh-TW" altLang="en-US" dirty="0"/>
              <a:t>   兩人的座標</a:t>
            </a:r>
            <a:endParaRPr lang="en-US" altLang="zh-TW" dirty="0"/>
          </a:p>
          <a:p>
            <a:r>
              <a:rPr lang="zh-TW" altLang="en-US" dirty="0"/>
              <a:t>處理</a:t>
            </a:r>
            <a:r>
              <a:rPr lang="en-US" altLang="zh-TW" dirty="0"/>
              <a:t>:</a:t>
            </a:r>
            <a:r>
              <a:rPr lang="zh-TW" altLang="en-US" dirty="0"/>
              <a:t>   求直線距離的公式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  <a:r>
              <a:rPr lang="zh-TW" altLang="en-US" dirty="0"/>
              <a:t>   兩人的直線距離</a:t>
            </a:r>
            <a:endParaRPr lang="en-US" altLang="zh-TW" dirty="0"/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圖片取自</a:t>
            </a:r>
            <a:r>
              <a:rPr lang="en-US" altLang="zh-TW" dirty="0"/>
              <a:t>:</a:t>
            </a:r>
            <a:r>
              <a:rPr lang="zh-TW" altLang="en-US" sz="1200" b="1" dirty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李春雄  博士  計算機概論第六章 </a:t>
            </a:r>
            <a:r>
              <a:rPr lang="en-US" altLang="zh-TW" sz="12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ppt</a:t>
            </a:r>
            <a:endParaRPr lang="en-US" altLang="zh-TW" sz="1200" b="1" dirty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5124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137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找一個字串中 </a:t>
            </a:r>
            <a:r>
              <a:rPr lang="en-US" altLang="zh-TW" dirty="0"/>
              <a:t>“</a:t>
            </a:r>
            <a:r>
              <a:rPr lang="zh-TW" altLang="en-US" dirty="0"/>
              <a:t>字首</a:t>
            </a:r>
            <a:r>
              <a:rPr lang="en-US" altLang="zh-TW" dirty="0"/>
              <a:t>”</a:t>
            </a:r>
            <a:r>
              <a:rPr lang="zh-TW" altLang="en-US" dirty="0"/>
              <a:t>出現的次數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n </a:t>
            </a:r>
            <a:r>
              <a:rPr lang="zh-TW" altLang="en-US" dirty="0"/>
              <a:t>次以內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ANS </a:t>
            </a:r>
          </a:p>
          <a:p>
            <a:r>
              <a:rPr lang="en-US" altLang="zh-TW" dirty="0"/>
              <a:t>1.1: p</a:t>
            </a:r>
            <a:r>
              <a:rPr lang="en-US" altLang="zh-TW" baseline="0" dirty="0"/>
              <a:t>    appeared    3    times</a:t>
            </a:r>
          </a:p>
          <a:p>
            <a:r>
              <a:rPr lang="en-US" altLang="zh-TW" baseline="0" dirty="0"/>
              <a:t>1.2: C    appeared    6    times</a:t>
            </a:r>
          </a:p>
          <a:p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baseline="0" dirty="0"/>
              <a:t>題目取自 </a:t>
            </a:r>
            <a:r>
              <a:rPr lang="en-US" altLang="zh-TW" baseline="0" dirty="0"/>
              <a:t>:</a:t>
            </a:r>
            <a:r>
              <a:rPr lang="zh-TW" altLang="en-US" baseline="0" dirty="0"/>
              <a:t>  </a:t>
            </a:r>
            <a:r>
              <a:rPr lang="en-US" altLang="zh-TW" baseline="0" dirty="0"/>
              <a:t>http://programmersknowledge.weebly.com/pseudocode.html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4675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251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1908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找一個字串中 </a:t>
            </a:r>
            <a:r>
              <a:rPr lang="en-US" altLang="zh-TW" dirty="0"/>
              <a:t>“</a:t>
            </a:r>
            <a:r>
              <a:rPr lang="zh-TW" altLang="en-US" dirty="0"/>
              <a:t>字首</a:t>
            </a:r>
            <a:r>
              <a:rPr lang="en-US" altLang="zh-TW" dirty="0"/>
              <a:t>”</a:t>
            </a:r>
            <a:r>
              <a:rPr lang="zh-TW" altLang="en-US" dirty="0"/>
              <a:t>出現的次數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n </a:t>
            </a:r>
            <a:r>
              <a:rPr lang="zh-TW" altLang="en-US" dirty="0"/>
              <a:t>次以內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ANS </a:t>
            </a:r>
          </a:p>
          <a:p>
            <a:r>
              <a:rPr lang="en-US" altLang="zh-TW" dirty="0"/>
              <a:t>1.1: p</a:t>
            </a:r>
            <a:r>
              <a:rPr lang="en-US" altLang="zh-TW" baseline="0" dirty="0"/>
              <a:t>    appeared    3    times</a:t>
            </a:r>
          </a:p>
          <a:p>
            <a:r>
              <a:rPr lang="en-US" altLang="zh-TW" baseline="0" dirty="0"/>
              <a:t>1.2: C    appeared    6    times</a:t>
            </a:r>
          </a:p>
          <a:p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baseline="0" dirty="0"/>
              <a:t>題目取自 </a:t>
            </a:r>
            <a:r>
              <a:rPr lang="en-US" altLang="zh-TW" baseline="0" dirty="0"/>
              <a:t>:</a:t>
            </a:r>
            <a:r>
              <a:rPr lang="zh-TW" altLang="en-US" baseline="0" dirty="0"/>
              <a:t>  </a:t>
            </a:r>
            <a:r>
              <a:rPr lang="en-US" altLang="zh-TW" baseline="0" dirty="0"/>
              <a:t>http://programmersknowledge.weebly.com/pseudocode.html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0347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找一個字串中 </a:t>
            </a:r>
            <a:r>
              <a:rPr lang="en-US" altLang="zh-TW" dirty="0"/>
              <a:t>“</a:t>
            </a:r>
            <a:r>
              <a:rPr lang="zh-TW" altLang="en-US" dirty="0"/>
              <a:t>字首</a:t>
            </a:r>
            <a:r>
              <a:rPr lang="en-US" altLang="zh-TW" dirty="0"/>
              <a:t>”</a:t>
            </a:r>
            <a:r>
              <a:rPr lang="zh-TW" altLang="en-US" dirty="0"/>
              <a:t>出現的次數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n </a:t>
            </a:r>
            <a:r>
              <a:rPr lang="zh-TW" altLang="en-US" dirty="0"/>
              <a:t>次以內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ANS </a:t>
            </a:r>
          </a:p>
          <a:p>
            <a:r>
              <a:rPr lang="en-US" altLang="zh-TW" dirty="0"/>
              <a:t>1.1: p</a:t>
            </a:r>
            <a:r>
              <a:rPr lang="en-US" altLang="zh-TW" baseline="0" dirty="0"/>
              <a:t>    appeared    3    times</a:t>
            </a:r>
          </a:p>
          <a:p>
            <a:r>
              <a:rPr lang="en-US" altLang="zh-TW" baseline="0" dirty="0"/>
              <a:t>1.2: C    appeared    6    times</a:t>
            </a:r>
          </a:p>
          <a:p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baseline="0" dirty="0"/>
              <a:t>題目取自 </a:t>
            </a:r>
            <a:r>
              <a:rPr lang="en-US" altLang="zh-TW" baseline="0" dirty="0"/>
              <a:t>:</a:t>
            </a:r>
            <a:r>
              <a:rPr lang="zh-TW" altLang="en-US" baseline="0" dirty="0"/>
              <a:t>  </a:t>
            </a:r>
            <a:r>
              <a:rPr lang="en-US" altLang="zh-TW" baseline="0" dirty="0"/>
              <a:t>http://programmersknowledge.weebly.com/pseudocode.html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9813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找一個字串中 </a:t>
            </a:r>
            <a:r>
              <a:rPr lang="en-US" altLang="zh-TW" dirty="0"/>
              <a:t>“</a:t>
            </a:r>
            <a:r>
              <a:rPr lang="zh-TW" altLang="en-US" dirty="0"/>
              <a:t>字首</a:t>
            </a:r>
            <a:r>
              <a:rPr lang="en-US" altLang="zh-TW" dirty="0"/>
              <a:t>”</a:t>
            </a:r>
            <a:r>
              <a:rPr lang="zh-TW" altLang="en-US" dirty="0"/>
              <a:t>出現的次數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n </a:t>
            </a:r>
            <a:r>
              <a:rPr lang="zh-TW" altLang="en-US" dirty="0"/>
              <a:t>次以內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ANS </a:t>
            </a:r>
          </a:p>
          <a:p>
            <a:r>
              <a:rPr lang="en-US" altLang="zh-TW" dirty="0"/>
              <a:t>1.1: p</a:t>
            </a:r>
            <a:r>
              <a:rPr lang="en-US" altLang="zh-TW" baseline="0" dirty="0"/>
              <a:t>    appeared    3    times</a:t>
            </a:r>
          </a:p>
          <a:p>
            <a:r>
              <a:rPr lang="en-US" altLang="zh-TW" baseline="0" dirty="0"/>
              <a:t>1.2: C    appeared    6    times</a:t>
            </a:r>
          </a:p>
          <a:p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baseline="0" dirty="0"/>
              <a:t>題目取自 </a:t>
            </a:r>
            <a:r>
              <a:rPr lang="en-US" altLang="zh-TW" baseline="0" dirty="0"/>
              <a:t>:</a:t>
            </a:r>
            <a:r>
              <a:rPr lang="zh-TW" altLang="en-US" baseline="0" dirty="0"/>
              <a:t>  </a:t>
            </a:r>
            <a:r>
              <a:rPr lang="en-US" altLang="zh-TW" baseline="0" dirty="0"/>
              <a:t>http://programmersknowledge.weebly.com/pseudocode.html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3902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找一個字串中 </a:t>
            </a:r>
            <a:r>
              <a:rPr lang="en-US" altLang="zh-TW" dirty="0"/>
              <a:t>“</a:t>
            </a:r>
            <a:r>
              <a:rPr lang="zh-TW" altLang="en-US" dirty="0"/>
              <a:t>字首</a:t>
            </a:r>
            <a:r>
              <a:rPr lang="en-US" altLang="zh-TW" dirty="0"/>
              <a:t>”</a:t>
            </a:r>
            <a:r>
              <a:rPr lang="zh-TW" altLang="en-US" dirty="0"/>
              <a:t>出現的次數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n </a:t>
            </a:r>
            <a:r>
              <a:rPr lang="zh-TW" altLang="en-US" dirty="0"/>
              <a:t>次以內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ANS </a:t>
            </a:r>
          </a:p>
          <a:p>
            <a:r>
              <a:rPr lang="en-US" altLang="zh-TW" dirty="0"/>
              <a:t>1.1: p</a:t>
            </a:r>
            <a:r>
              <a:rPr lang="en-US" altLang="zh-TW" baseline="0" dirty="0"/>
              <a:t>    appeared    3    times</a:t>
            </a:r>
          </a:p>
          <a:p>
            <a:r>
              <a:rPr lang="en-US" altLang="zh-TW" baseline="0" dirty="0"/>
              <a:t>1.2: C    appeared    6    times</a:t>
            </a:r>
          </a:p>
          <a:p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baseline="0" dirty="0"/>
              <a:t>題目取自 </a:t>
            </a:r>
            <a:r>
              <a:rPr lang="en-US" altLang="zh-TW" baseline="0" dirty="0"/>
              <a:t>:</a:t>
            </a:r>
            <a:r>
              <a:rPr lang="zh-TW" altLang="en-US" baseline="0" dirty="0"/>
              <a:t>  </a:t>
            </a:r>
            <a:r>
              <a:rPr lang="en-US" altLang="zh-TW" baseline="0" dirty="0"/>
              <a:t>http://programmersknowledge.weebly.com/pseudocode.html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5243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找一個字串中 </a:t>
            </a:r>
            <a:r>
              <a:rPr lang="en-US" altLang="zh-TW" dirty="0"/>
              <a:t>“</a:t>
            </a:r>
            <a:r>
              <a:rPr lang="zh-TW" altLang="en-US" dirty="0"/>
              <a:t>字首</a:t>
            </a:r>
            <a:r>
              <a:rPr lang="en-US" altLang="zh-TW" dirty="0"/>
              <a:t>”</a:t>
            </a:r>
            <a:r>
              <a:rPr lang="zh-TW" altLang="en-US" dirty="0"/>
              <a:t>出現的次數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n </a:t>
            </a:r>
            <a:r>
              <a:rPr lang="zh-TW" altLang="en-US" dirty="0"/>
              <a:t>次以內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ANS </a:t>
            </a:r>
          </a:p>
          <a:p>
            <a:r>
              <a:rPr lang="en-US" altLang="zh-TW" dirty="0"/>
              <a:t>1.1: p</a:t>
            </a:r>
            <a:r>
              <a:rPr lang="en-US" altLang="zh-TW" baseline="0" dirty="0"/>
              <a:t>    appeared    3    times</a:t>
            </a:r>
          </a:p>
          <a:p>
            <a:r>
              <a:rPr lang="en-US" altLang="zh-TW" baseline="0" dirty="0"/>
              <a:t>1.2: C    appeared    6    times</a:t>
            </a:r>
          </a:p>
          <a:p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baseline="0" dirty="0"/>
              <a:t>題目取自 </a:t>
            </a:r>
            <a:r>
              <a:rPr lang="en-US" altLang="zh-TW" baseline="0" dirty="0"/>
              <a:t>:</a:t>
            </a:r>
            <a:r>
              <a:rPr lang="zh-TW" altLang="en-US" baseline="0" dirty="0"/>
              <a:t>  </a:t>
            </a:r>
            <a:r>
              <a:rPr lang="en-US" altLang="zh-TW" baseline="0" dirty="0"/>
              <a:t>http://programmersknowledge.weebly.com/pseudocode.html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4416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找一個字串中 </a:t>
            </a:r>
            <a:r>
              <a:rPr lang="en-US" altLang="zh-TW" dirty="0"/>
              <a:t>“</a:t>
            </a:r>
            <a:r>
              <a:rPr lang="zh-TW" altLang="en-US" dirty="0"/>
              <a:t>字首</a:t>
            </a:r>
            <a:r>
              <a:rPr lang="en-US" altLang="zh-TW" dirty="0"/>
              <a:t>”</a:t>
            </a:r>
            <a:r>
              <a:rPr lang="zh-TW" altLang="en-US" dirty="0"/>
              <a:t>出現的次數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n </a:t>
            </a:r>
            <a:r>
              <a:rPr lang="zh-TW" altLang="en-US" dirty="0"/>
              <a:t>次以內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ANS </a:t>
            </a:r>
          </a:p>
          <a:p>
            <a:r>
              <a:rPr lang="en-US" altLang="zh-TW" dirty="0"/>
              <a:t>1.1: p</a:t>
            </a:r>
            <a:r>
              <a:rPr lang="en-US" altLang="zh-TW" baseline="0" dirty="0"/>
              <a:t>    appeared    3    times</a:t>
            </a:r>
          </a:p>
          <a:p>
            <a:r>
              <a:rPr lang="en-US" altLang="zh-TW" baseline="0" dirty="0"/>
              <a:t>1.2: C    appeared    6    times</a:t>
            </a:r>
          </a:p>
          <a:p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baseline="0" dirty="0"/>
              <a:t>題目取自 </a:t>
            </a:r>
            <a:r>
              <a:rPr lang="en-US" altLang="zh-TW" baseline="0" dirty="0"/>
              <a:t>:</a:t>
            </a:r>
            <a:r>
              <a:rPr lang="zh-TW" altLang="en-US" baseline="0" dirty="0"/>
              <a:t>  </a:t>
            </a:r>
            <a:r>
              <a:rPr lang="en-US" altLang="zh-TW" baseline="0" dirty="0"/>
              <a:t>http://programmersknowledge.weebly.com/pseudocode.html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249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符號的使用以“清楚表達”為目標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如最後一項範例中的逗號、方括號，此範例使用逗點更能清楚地表達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750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734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[sic]</a:t>
            </a:r>
            <a:r>
              <a:rPr lang="zh-TW" altLang="en-US" dirty="0"/>
              <a:t>是強調原文本是如此</a:t>
            </a:r>
            <a:r>
              <a:rPr lang="en-US" altLang="zh-TW" dirty="0"/>
              <a:t>,</a:t>
            </a:r>
            <a:r>
              <a:rPr lang="zh-TW" altLang="en-US" dirty="0"/>
              <a:t>  常用於原文中有錯誤時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219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APA</a:t>
            </a:r>
            <a:r>
              <a:rPr lang="zh-TW" altLang="en-US" dirty="0"/>
              <a:t>是以</a:t>
            </a:r>
            <a:r>
              <a:rPr lang="en-US" altLang="zh-TW" dirty="0"/>
              <a:t>Merriam-Webster’s Collegiate Dictionary</a:t>
            </a:r>
            <a:r>
              <a:rPr lang="zh-TW" altLang="en-US" dirty="0"/>
              <a:t> 為參考範例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75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42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 baseline="0">
                <a:latin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26" name="Picture 2" descr="「台科大」的圖片搜尋結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09607" y="-2338388"/>
            <a:ext cx="365182" cy="3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「台科大」的圖片搜尋結果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 userDrawn="1"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r>
              <a:rPr lang="en-US" altLang="zh-TW" baseline="0" dirty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918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6E6824-C136-46B5-BBFD-EF575568A9FB}" type="datetime1">
              <a:rPr lang="zh-TW" altLang="en-US" smtClean="0"/>
              <a:pPr/>
              <a:t>2023/11/2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9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1"/>
            <a:ext cx="2590800" cy="60309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1"/>
            <a:ext cx="7569200" cy="603091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9970E0-4BA9-4262-8911-A329729D855E}" type="datetime1">
              <a:rPr lang="zh-TW" altLang="en-US" smtClean="0"/>
              <a:pPr/>
              <a:t>2023/11/2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211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113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116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DE7421-9970-4433-ACD1-9FCA31CDFF8B}" type="datetime1">
              <a:rPr lang="zh-TW" altLang="en-US" smtClean="0"/>
              <a:pPr/>
              <a:t>2023/11/2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89767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lang="en-US" sz="44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5B8B-A799-4F97-8D8E-C184B5D23DA9}" type="datetime1">
              <a:rPr lang="zh-TW" altLang="en-US" smtClean="0"/>
              <a:pPr/>
              <a:t>2023/11/2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11" name="投影片編號版面配置區 5"/>
          <p:cNvSpPr txBox="1">
            <a:spLocks/>
          </p:cNvSpPr>
          <p:nvPr userDrawn="1"/>
        </p:nvSpPr>
        <p:spPr>
          <a:xfrm>
            <a:off x="93399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29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＿結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838200" y="1412582"/>
            <a:ext cx="10515600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9" name="Picture 4" descr="「台科大」的圖片搜尋結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8182BEB-C3EA-40AB-B02C-9E044A7FB2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r>
              <a:rPr lang="en-US" altLang="zh-TW" baseline="0" dirty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721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4566C9-EA09-4D01-BD02-65B05559E2CE}" type="datetime1">
              <a:rPr lang="zh-TW" altLang="en-US" smtClean="0"/>
              <a:pPr/>
              <a:t>2023/11/2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lang="zh-TW" altLang="en-US" sz="1600" b="1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432EA678-2E59-430B-8562-B42553BB5B26}" type="slidenum">
              <a:rPr lang="en-US" altLang="zh-TW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3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5B0CE-B5F0-4DBA-896B-BDCC639F0B8E}" type="datetime1">
              <a:rPr lang="zh-TW" altLang="en-US" smtClean="0"/>
              <a:pPr/>
              <a:t>2023/11/2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255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CDEA7-8E7A-40E3-B1DA-163793030456}" type="datetime1">
              <a:rPr lang="zh-TW" altLang="en-US" smtClean="0"/>
              <a:pPr/>
              <a:t>2023/11/2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1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045F4-CDC5-408E-B400-6F8C0E71B1AE}" type="datetime1">
              <a:rPr lang="zh-TW" altLang="en-US" smtClean="0"/>
              <a:pPr/>
              <a:t>2023/11/2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96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4C7EE8-E5D9-4E53-AACC-641BC2BCCB4A}" type="datetime1">
              <a:rPr lang="zh-TW" altLang="en-US" smtClean="0"/>
              <a:pPr/>
              <a:t>2023/11/2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70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4" y="380626"/>
            <a:ext cx="4011084" cy="1510927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F77360-75DB-4198-B251-47AA158C3BAF}" type="datetime1">
              <a:rPr lang="zh-TW" altLang="en-US" smtClean="0"/>
              <a:pPr/>
              <a:t>2023/11/2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TW" sz="1600" b="1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432EA678-2E59-430B-8562-B42553BB5B2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pic>
        <p:nvPicPr>
          <p:cNvPr id="8" name="Picture 4" descr="「台科大」的圖片搜尋結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 userDrawn="1"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r>
              <a:rPr lang="en-US" altLang="zh-TW" baseline="0" dirty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229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29A803-F72C-461B-9989-329D916014AE}" type="datetime1">
              <a:rPr lang="zh-TW" altLang="en-US" smtClean="0"/>
              <a:pPr/>
              <a:t>2023/11/2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11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11313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fld id="{BCDE7421-9970-4433-ACD1-9FCA31CDFF8B}" type="datetime1">
              <a:rPr lang="zh-TW" altLang="en-US" smtClean="0"/>
              <a:pPr/>
              <a:t>2023/11/2</a:t>
            </a:fld>
            <a:endParaRPr lang="zh-TW" altLang="en-US"/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latin typeface="Tahoma" panose="020B0604030504040204" pitchFamily="34" charset="0"/>
              </a:defRPr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82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  <p:sldLayoutId id="2147484176" r:id="rId12"/>
    <p:sldLayoutId id="2147484177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Social-Aware%20Peer%20Discovery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符號與方程式</a:t>
            </a: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教師</a:t>
            </a:r>
            <a:r>
              <a:rPr lang="en-US" altLang="zh-TW" dirty="0"/>
              <a:t>:</a:t>
            </a:r>
            <a:r>
              <a:rPr lang="zh-TW" altLang="en-US" dirty="0"/>
              <a:t>賴源正</a:t>
            </a:r>
          </a:p>
        </p:txBody>
      </p:sp>
      <p:pic>
        <p:nvPicPr>
          <p:cNvPr id="2050" name="Picture 2" descr="「apa manual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876" y="0"/>
            <a:ext cx="3997124" cy="571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信賴區間</a:t>
            </a:r>
            <a:endParaRPr lang="en-US" altLang="zh-TW" dirty="0"/>
          </a:p>
          <a:p>
            <a:pPr lvl="1"/>
            <a:r>
              <a:rPr lang="en-US" altLang="zh-TW" dirty="0"/>
              <a:t>95% </a:t>
            </a:r>
            <a:r>
              <a:rPr lang="en-US" altLang="zh-TW" dirty="0" err="1"/>
              <a:t>Cls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dirty="0"/>
              <a:t>-7.2, 4.3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dirty="0"/>
              <a:t>9.2, 12.4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  <a:r>
              <a:rPr lang="en-US" altLang="zh-TW" dirty="0"/>
              <a:t>, and </a:t>
            </a:r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dirty="0"/>
              <a:t>-1.2, -0.5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</a:p>
          <a:p>
            <a:r>
              <a:rPr lang="zh-TW" altLang="en-US" dirty="0"/>
              <a:t>引用文中插入非原作者的內容</a:t>
            </a:r>
            <a:endParaRPr lang="en-US" altLang="zh-TW" dirty="0"/>
          </a:p>
          <a:p>
            <a:pPr lvl="1"/>
            <a:r>
              <a:rPr lang="en-US" altLang="zh-TW" dirty="0"/>
              <a:t>“when </a:t>
            </a:r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dirty="0"/>
              <a:t>his own and others’</a:t>
            </a:r>
            <a:r>
              <a:rPr lang="en-US" altLang="zh-TW" dirty="0">
                <a:solidFill>
                  <a:srgbClr val="FF0000"/>
                </a:solidFill>
              </a:rPr>
              <a:t>] </a:t>
            </a:r>
            <a:r>
              <a:rPr lang="en-US" altLang="zh-TW" dirty="0"/>
              <a:t>behaviors were studied” (</a:t>
            </a:r>
            <a:r>
              <a:rPr lang="en-US" altLang="zh-TW" dirty="0" err="1"/>
              <a:t>Hanisch</a:t>
            </a:r>
            <a:r>
              <a:rPr lang="en-US" altLang="zh-TW" dirty="0"/>
              <a:t>, 1992)</a:t>
            </a:r>
          </a:p>
          <a:p>
            <a:r>
              <a:rPr lang="zh-TW" altLang="en-US" dirty="0"/>
              <a:t>在圓括號內</a:t>
            </a:r>
            <a:r>
              <a:rPr lang="zh-TW" altLang="en-US" dirty="0">
                <a:solidFill>
                  <a:srgbClr val="FF0000"/>
                </a:solidFill>
              </a:rPr>
              <a:t>需要再顯示特定內容</a:t>
            </a:r>
            <a:endParaRPr lang="en-US" altLang="zh-TW" dirty="0"/>
          </a:p>
          <a:p>
            <a:pPr lvl="1"/>
            <a:r>
              <a:rPr lang="en-US" altLang="zh-TW" dirty="0"/>
              <a:t>(The results for the control group</a:t>
            </a:r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dirty="0"/>
              <a:t>n=8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  <a:r>
              <a:rPr lang="en-US" altLang="zh-TW" dirty="0"/>
              <a:t> are also presented in Figure 2.)</a:t>
            </a:r>
          </a:p>
          <a:p>
            <a:r>
              <a:rPr lang="zh-TW" altLang="en-US" dirty="0"/>
              <a:t>若使用能逗號分開，則不需要使用方括號</a:t>
            </a:r>
            <a:endParaRPr lang="en-US" altLang="zh-TW" dirty="0"/>
          </a:p>
          <a:p>
            <a:pPr lvl="1"/>
            <a:r>
              <a:rPr lang="en-US" altLang="zh-TW" dirty="0"/>
              <a:t>(as </a:t>
            </a:r>
            <a:r>
              <a:rPr lang="en-US" altLang="zh-TW" dirty="0" err="1"/>
              <a:t>lmai</a:t>
            </a:r>
            <a:r>
              <a:rPr lang="en-US" altLang="zh-TW" dirty="0"/>
              <a:t> [1990] later concluded)</a:t>
            </a:r>
          </a:p>
          <a:p>
            <a:pPr marL="457200" lvl="1" indent="0">
              <a:buNone/>
            </a:pPr>
            <a:r>
              <a:rPr lang="zh-TW" altLang="en-US" dirty="0"/>
              <a:t>→</a:t>
            </a:r>
            <a:r>
              <a:rPr lang="en-US" altLang="zh-TW" dirty="0"/>
              <a:t>(as </a:t>
            </a:r>
            <a:r>
              <a:rPr lang="en-US" altLang="zh-TW" dirty="0" err="1"/>
              <a:t>lmai</a:t>
            </a:r>
            <a:r>
              <a:rPr lang="en-US" altLang="zh-TW" dirty="0"/>
              <a:t>, 1990, later concluded)</a:t>
            </a:r>
          </a:p>
          <a:p>
            <a:pPr lvl="1"/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方括號</a:t>
            </a:r>
          </a:p>
        </p:txBody>
      </p:sp>
    </p:spTree>
    <p:extLst>
      <p:ext uri="{BB962C8B-B14F-4D97-AF65-F5344CB8AC3E}">
        <p14:creationId xmlns:p14="http://schemas.microsoft.com/office/powerpoint/2010/main" val="414459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說明句子「帶有連字符號的</a:t>
            </a:r>
            <a:r>
              <a:rPr lang="zh-TW" altLang="en-US" dirty="0">
                <a:solidFill>
                  <a:srgbClr val="FF0000"/>
                </a:solidFill>
              </a:rPr>
              <a:t>複合字</a:t>
            </a:r>
            <a:r>
              <a:rPr lang="zh-TW" altLang="en-US" dirty="0"/>
              <a:t>」與其他字的關係</a:t>
            </a:r>
            <a:endParaRPr lang="en-US" altLang="zh-TW" dirty="0"/>
          </a:p>
          <a:p>
            <a:pPr lvl="1"/>
            <a:r>
              <a:rPr lang="en-US" altLang="zh-TW" dirty="0"/>
              <a:t>the classification/similarity-judgment condition</a:t>
            </a:r>
          </a:p>
          <a:p>
            <a:pPr lvl="1"/>
            <a:r>
              <a:rPr lang="en-US" altLang="zh-TW" dirty="0"/>
              <a:t>hits/false-alarms comparison</a:t>
            </a:r>
          </a:p>
          <a:p>
            <a:r>
              <a:rPr lang="zh-TW" altLang="en-US" dirty="0"/>
              <a:t>數學及單位表達</a:t>
            </a:r>
            <a:endParaRPr lang="en-US" altLang="zh-TW" dirty="0"/>
          </a:p>
          <a:p>
            <a:pPr lvl="1"/>
            <a:r>
              <a:rPr lang="en-US" altLang="zh-TW" dirty="0"/>
              <a:t>X/Y</a:t>
            </a:r>
          </a:p>
          <a:p>
            <a:pPr lvl="1"/>
            <a:r>
              <a:rPr lang="en-US" altLang="zh-TW" dirty="0"/>
              <a:t>0.5 </a:t>
            </a:r>
            <a:r>
              <a:rPr lang="en-US" altLang="zh-TW" dirty="0" err="1"/>
              <a:t>deg</a:t>
            </a:r>
            <a:r>
              <a:rPr lang="en-US" altLang="zh-TW" dirty="0"/>
              <a:t>/s</a:t>
            </a:r>
          </a:p>
          <a:p>
            <a:r>
              <a:rPr lang="zh-TW" altLang="en-US" dirty="0"/>
              <a:t>引用一再版作品時，隔開出版年代</a:t>
            </a:r>
            <a:endParaRPr lang="en-US" altLang="zh-TW" dirty="0"/>
          </a:p>
          <a:p>
            <a:pPr lvl="1"/>
            <a:r>
              <a:rPr lang="en-US" altLang="zh-TW" dirty="0"/>
              <a:t>Freud (1923/1961)</a:t>
            </a:r>
          </a:p>
          <a:p>
            <a:r>
              <a:rPr lang="zh-TW" altLang="en-US" dirty="0">
                <a:highlight>
                  <a:srgbClr val="FFFF00"/>
                </a:highlight>
              </a:rPr>
              <a:t>若有更清晰的表達方式，可不用斜線</a:t>
            </a:r>
            <a:endParaRPr lang="en-US" altLang="zh-TW" dirty="0">
              <a:highlight>
                <a:srgbClr val="FFFF00"/>
              </a:highlight>
            </a:endParaRPr>
          </a:p>
          <a:p>
            <a:pPr lvl="1"/>
            <a:r>
              <a:rPr lang="en-US" altLang="zh-TW" dirty="0"/>
              <a:t>Each child handed the ball to her mother/guardian.</a:t>
            </a:r>
          </a:p>
          <a:p>
            <a:pPr marL="457200" lvl="1" indent="0">
              <a:buNone/>
            </a:pPr>
            <a:r>
              <a:rPr lang="zh-TW" altLang="en-US" dirty="0"/>
              <a:t>→</a:t>
            </a:r>
            <a:r>
              <a:rPr lang="en-US" altLang="zh-TW" dirty="0"/>
              <a:t>Each child handed the ball to her mother or guardian.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斜線</a:t>
            </a:r>
          </a:p>
        </p:txBody>
      </p:sp>
    </p:spTree>
    <p:extLst>
      <p:ext uri="{BB962C8B-B14F-4D97-AF65-F5344CB8AC3E}">
        <p14:creationId xmlns:p14="http://schemas.microsoft.com/office/powerpoint/2010/main" val="378283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複合詞</a:t>
            </a:r>
            <a:endParaRPr lang="en-US" altLang="zh-TW" dirty="0"/>
          </a:p>
          <a:p>
            <a:pPr lvl="1"/>
            <a:r>
              <a:rPr lang="zh-TW" altLang="en-US" dirty="0"/>
              <a:t>透過</a:t>
            </a:r>
            <a:r>
              <a:rPr lang="zh-TW" altLang="en-US" dirty="0">
                <a:solidFill>
                  <a:srgbClr val="FF0000"/>
                </a:solidFill>
              </a:rPr>
              <a:t>連字符號</a:t>
            </a:r>
            <a:r>
              <a:rPr lang="zh-TW" altLang="en-US" dirty="0"/>
              <a:t>連結的字</a:t>
            </a:r>
            <a:endParaRPr lang="en-US" altLang="zh-TW" dirty="0"/>
          </a:p>
          <a:p>
            <a:pPr lvl="2"/>
            <a:r>
              <a:rPr lang="en-US" altLang="zh-TW" dirty="0"/>
              <a:t>self-esteem, all-or-none questionnaire</a:t>
            </a:r>
          </a:p>
          <a:p>
            <a:r>
              <a:rPr lang="zh-TW" altLang="en-US" dirty="0"/>
              <a:t>長破折號</a:t>
            </a:r>
            <a:endParaRPr lang="en-US" altLang="zh-TW" dirty="0"/>
          </a:p>
          <a:p>
            <a:pPr lvl="1"/>
            <a:r>
              <a:rPr lang="zh-TW" altLang="en-US" dirty="0"/>
              <a:t>主要用來隔開要素，以擴張主要子句或脫離主要子句</a:t>
            </a:r>
            <a:endParaRPr lang="en-US" altLang="zh-TW" dirty="0"/>
          </a:p>
          <a:p>
            <a:pPr lvl="2"/>
            <a:r>
              <a:rPr lang="en-US" altLang="zh-TW" dirty="0"/>
              <a:t>Studies</a:t>
            </a:r>
            <a:r>
              <a:rPr lang="zh-TW" altLang="en-US" dirty="0"/>
              <a:t>－</a:t>
            </a:r>
            <a:r>
              <a:rPr lang="en-US" altLang="zh-TW" dirty="0"/>
              <a:t>published and unpublished</a:t>
            </a:r>
            <a:r>
              <a:rPr lang="zh-TW" altLang="en-US" dirty="0"/>
              <a:t>－</a:t>
            </a:r>
            <a:r>
              <a:rPr lang="en-US" altLang="zh-TW" dirty="0"/>
              <a:t>are included</a:t>
            </a:r>
          </a:p>
          <a:p>
            <a:r>
              <a:rPr lang="zh-TW" altLang="en-US" dirty="0"/>
              <a:t>減號</a:t>
            </a:r>
            <a:endParaRPr lang="en-US" altLang="zh-TW" dirty="0"/>
          </a:p>
          <a:p>
            <a:pPr lvl="1"/>
            <a:r>
              <a:rPr lang="zh-TW" altLang="en-US" dirty="0"/>
              <a:t>為了避免與連字符號混淆，在減號前後會加上空白</a:t>
            </a:r>
            <a:endParaRPr lang="en-US" altLang="zh-TW" dirty="0"/>
          </a:p>
          <a:p>
            <a:pPr lvl="2"/>
            <a:r>
              <a:rPr lang="en-US" altLang="zh-TW" dirty="0"/>
              <a:t>a - b </a:t>
            </a:r>
          </a:p>
          <a:p>
            <a:pPr lvl="1"/>
            <a:r>
              <a:rPr lang="zh-TW" altLang="en-US" dirty="0"/>
              <a:t>表示負數則在只減號前加上空白</a:t>
            </a:r>
            <a:endParaRPr lang="en-US" altLang="zh-TW" dirty="0"/>
          </a:p>
          <a:p>
            <a:pPr lvl="2"/>
            <a:r>
              <a:rPr lang="en-US" altLang="zh-TW" dirty="0"/>
              <a:t>-5.25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連字符號</a:t>
            </a:r>
          </a:p>
        </p:txBody>
      </p:sp>
    </p:spTree>
    <p:extLst>
      <p:ext uri="{BB962C8B-B14F-4D97-AF65-F5344CB8AC3E}">
        <p14:creationId xmlns:p14="http://schemas.microsoft.com/office/powerpoint/2010/main" val="357303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複合形容詞可能</a:t>
            </a:r>
            <a:r>
              <a:rPr lang="zh-TW" altLang="en-US" dirty="0">
                <a:solidFill>
                  <a:srgbClr val="FF0000"/>
                </a:solidFill>
              </a:rPr>
              <a:t>被誤解</a:t>
            </a:r>
            <a:r>
              <a:rPr lang="zh-TW" altLang="en-US" dirty="0"/>
              <a:t>時</a:t>
            </a:r>
            <a:endParaRPr lang="en-US" altLang="zh-TW" dirty="0"/>
          </a:p>
          <a:p>
            <a:r>
              <a:rPr lang="zh-TW" altLang="en-US" dirty="0"/>
              <a:t>該複合字是想表達</a:t>
            </a:r>
            <a:r>
              <a:rPr lang="zh-TW" altLang="en-US" dirty="0">
                <a:solidFill>
                  <a:srgbClr val="FF0000"/>
                </a:solidFill>
              </a:rPr>
              <a:t>唯一思維</a:t>
            </a:r>
            <a:r>
              <a:rPr lang="zh-TW" altLang="en-US" dirty="0"/>
              <a:t>時</a:t>
            </a:r>
            <a:endParaRPr lang="en-US" altLang="zh-TW" dirty="0"/>
          </a:p>
          <a:p>
            <a:pPr lvl="1"/>
            <a:r>
              <a:rPr lang="en-US" altLang="zh-TW" dirty="0"/>
              <a:t>different </a:t>
            </a:r>
            <a:r>
              <a:rPr lang="en-US" altLang="zh-TW" dirty="0">
                <a:solidFill>
                  <a:srgbClr val="FF0000"/>
                </a:solidFill>
              </a:rPr>
              <a:t>word-list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用</a:t>
            </a:r>
            <a:r>
              <a:rPr lang="en-US" altLang="zh-TW" dirty="0"/>
              <a:t>different</a:t>
            </a:r>
            <a:r>
              <a:rPr lang="zh-TW" altLang="en-US" dirty="0"/>
              <a:t>來修飾</a:t>
            </a:r>
            <a:r>
              <a:rPr lang="en-US" altLang="zh-TW" dirty="0"/>
              <a:t>word-list)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different-word</a:t>
            </a:r>
            <a:r>
              <a:rPr lang="en-US" altLang="zh-TW" dirty="0"/>
              <a:t> list (different</a:t>
            </a:r>
            <a:r>
              <a:rPr lang="zh-TW" altLang="en-US" dirty="0"/>
              <a:t>修飾</a:t>
            </a:r>
            <a:r>
              <a:rPr lang="en-US" altLang="zh-TW" dirty="0"/>
              <a:t>word, different-word</a:t>
            </a:r>
            <a:r>
              <a:rPr lang="zh-TW" altLang="en-US" dirty="0"/>
              <a:t>修飾</a:t>
            </a:r>
            <a:r>
              <a:rPr lang="en-US" altLang="zh-TW" dirty="0"/>
              <a:t>list)</a:t>
            </a:r>
          </a:p>
          <a:p>
            <a:pPr lvl="1"/>
            <a:r>
              <a:rPr lang="en-US" altLang="zh-TW" dirty="0"/>
              <a:t>two-parent home(</a:t>
            </a:r>
            <a:r>
              <a:rPr lang="zh-TW" altLang="en-US" dirty="0"/>
              <a:t>強調雙親的家庭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大部分的複合形容詞在欲修飾</a:t>
            </a:r>
            <a:r>
              <a:rPr lang="zh-TW" altLang="en-US" dirty="0">
                <a:solidFill>
                  <a:srgbClr val="FF0000"/>
                </a:solidFill>
              </a:rPr>
              <a:t>之前</a:t>
            </a:r>
            <a:r>
              <a:rPr lang="zh-TW" altLang="en-US" dirty="0"/>
              <a:t>使用連字符號，若在後面，兩者關係就</a:t>
            </a:r>
            <a:r>
              <a:rPr lang="zh-TW" altLang="en-US" dirty="0">
                <a:solidFill>
                  <a:srgbClr val="FF0000"/>
                </a:solidFill>
              </a:rPr>
              <a:t>已足夠明確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client-centered counseling</a:t>
            </a:r>
          </a:p>
          <a:p>
            <a:pPr lvl="1"/>
            <a:r>
              <a:rPr lang="en-US" altLang="zh-TW" dirty="0"/>
              <a:t>the counseling was client centered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連字符號使用原則</a:t>
            </a:r>
          </a:p>
        </p:txBody>
      </p:sp>
    </p:spTree>
    <p:extLst>
      <p:ext uri="{BB962C8B-B14F-4D97-AF65-F5344CB8AC3E}">
        <p14:creationId xmlns:p14="http://schemas.microsoft.com/office/powerpoint/2010/main" val="1740986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大部分由</a:t>
            </a:r>
            <a:r>
              <a:rPr lang="zh-TW" altLang="en-US" dirty="0">
                <a:solidFill>
                  <a:srgbClr val="FF0000"/>
                </a:solidFill>
              </a:rPr>
              <a:t>字首</a:t>
            </a:r>
            <a:r>
              <a:rPr lang="zh-TW" altLang="en-US" dirty="0"/>
              <a:t>組成的字，</a:t>
            </a:r>
            <a:r>
              <a:rPr lang="zh-TW" altLang="en-US" dirty="0">
                <a:solidFill>
                  <a:srgbClr val="FF0000"/>
                </a:solidFill>
              </a:rPr>
              <a:t>不需要使用連字符號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</a:t>
            </a:r>
            <a:r>
              <a:rPr lang="en-US" altLang="zh-TW" dirty="0"/>
              <a:t>: coworker	</a:t>
            </a:r>
            <a:r>
              <a:rPr lang="en-US" altLang="zh-TW" dirty="0">
                <a:solidFill>
                  <a:srgbClr val="FF0000"/>
                </a:solidFill>
              </a:rPr>
              <a:t>super</a:t>
            </a:r>
            <a:r>
              <a:rPr lang="en-US" altLang="zh-TW" dirty="0"/>
              <a:t>: superordinate		</a:t>
            </a:r>
            <a:r>
              <a:rPr lang="en-US" altLang="zh-TW" dirty="0">
                <a:solidFill>
                  <a:srgbClr val="FF0000"/>
                </a:solidFill>
              </a:rPr>
              <a:t>non</a:t>
            </a:r>
            <a:r>
              <a:rPr lang="en-US" altLang="zh-TW" dirty="0"/>
              <a:t>: </a:t>
            </a:r>
            <a:r>
              <a:rPr lang="en-US" altLang="zh-TW" dirty="0" err="1"/>
              <a:t>nonsignificant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un</a:t>
            </a:r>
            <a:r>
              <a:rPr lang="en-US" altLang="zh-TW" dirty="0"/>
              <a:t>: unbiased	</a:t>
            </a:r>
            <a:r>
              <a:rPr lang="en-US" altLang="zh-TW" dirty="0">
                <a:solidFill>
                  <a:srgbClr val="FF0000"/>
                </a:solidFill>
              </a:rPr>
              <a:t>multi</a:t>
            </a:r>
            <a:r>
              <a:rPr lang="en-US" altLang="zh-TW" dirty="0"/>
              <a:t>: multiphase		</a:t>
            </a:r>
            <a:r>
              <a:rPr lang="en-US" altLang="zh-TW" dirty="0">
                <a:solidFill>
                  <a:srgbClr val="FF0000"/>
                </a:solidFill>
              </a:rPr>
              <a:t>anti</a:t>
            </a:r>
            <a:r>
              <a:rPr lang="en-US" altLang="zh-TW" dirty="0"/>
              <a:t>: antisocial</a:t>
            </a:r>
          </a:p>
          <a:p>
            <a:r>
              <a:rPr lang="zh-TW" altLang="en-US" dirty="0"/>
              <a:t>當兩個或兩個以上的複合修飾語有相同字根時，可以</a:t>
            </a:r>
            <a:r>
              <a:rPr lang="zh-TW" altLang="en-US" dirty="0">
                <a:solidFill>
                  <a:srgbClr val="FF0000"/>
                </a:solidFill>
              </a:rPr>
              <a:t>省略字根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long-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short-</a:t>
            </a:r>
            <a:r>
              <a:rPr lang="en-US" altLang="zh-TW" dirty="0"/>
              <a:t>term memory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2-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3-</a:t>
            </a:r>
            <a:r>
              <a:rPr lang="en-US" altLang="zh-TW" dirty="0"/>
              <a:t>, and </a:t>
            </a:r>
            <a:r>
              <a:rPr lang="en-US" altLang="zh-TW" dirty="0">
                <a:solidFill>
                  <a:srgbClr val="FF0000"/>
                </a:solidFill>
              </a:rPr>
              <a:t>10-</a:t>
            </a:r>
            <a:r>
              <a:rPr lang="en-US" altLang="zh-TW" dirty="0"/>
              <a:t>min trials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連字符號使用原則</a:t>
            </a:r>
          </a:p>
        </p:txBody>
      </p:sp>
    </p:spTree>
    <p:extLst>
      <p:ext uri="{BB962C8B-B14F-4D97-AF65-F5344CB8AC3E}">
        <p14:creationId xmlns:p14="http://schemas.microsoft.com/office/powerpoint/2010/main" val="2145559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149003"/>
              </p:ext>
            </p:extLst>
          </p:nvPr>
        </p:nvGraphicFramePr>
        <p:xfrm>
          <a:off x="711200" y="1493520"/>
          <a:ext cx="103632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865">
                  <a:extLst>
                    <a:ext uri="{9D8B030D-6E8A-4147-A177-3AD203B41FA5}">
                      <a16:colId xmlns:a16="http://schemas.microsoft.com/office/drawing/2014/main" val="3347987039"/>
                    </a:ext>
                  </a:extLst>
                </a:gridCol>
                <a:gridCol w="4754880">
                  <a:extLst>
                    <a:ext uri="{9D8B030D-6E8A-4147-A177-3AD203B41FA5}">
                      <a16:colId xmlns:a16="http://schemas.microsoft.com/office/drawing/2014/main" val="3748079901"/>
                    </a:ext>
                  </a:extLst>
                </a:gridCol>
                <a:gridCol w="3925455">
                  <a:extLst>
                    <a:ext uri="{9D8B030D-6E8A-4147-A177-3AD203B41FA5}">
                      <a16:colId xmlns:a16="http://schemas.microsoft.com/office/drawing/2014/main" val="3464766608"/>
                    </a:ext>
                  </a:extLst>
                </a:gridCol>
              </a:tblGrid>
              <a:tr h="124820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符號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25281"/>
                  </a:ext>
                </a:extLst>
              </a:tr>
              <a:tr h="12482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.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句子結尾、縮寫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i.e., Fig.</a:t>
                      </a:r>
                      <a:endParaRPr lang="zh-TW" altLang="en-US" sz="20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30451"/>
                  </a:ext>
                </a:extLst>
              </a:tr>
              <a:tr h="12482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分開要素、句子、千位以上數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1, 2, 3 or 4  </a:t>
                      </a:r>
                      <a:endParaRPr lang="zh-TW" altLang="en-US" sz="20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21373"/>
                  </a:ext>
                </a:extLst>
              </a:tr>
              <a:tr h="19139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;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分開無連接詞子句、已有逗號要素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This essay is …; the main issue is …</a:t>
                      </a:r>
                      <a:endParaRPr lang="zh-TW" altLang="en-US" sz="20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195984"/>
                  </a:ext>
                </a:extLst>
              </a:tr>
              <a:tr h="12482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引導、補充說明前句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We need seven people: three students and four engineers.</a:t>
                      </a:r>
                      <a:endParaRPr lang="zh-TW" altLang="en-US" sz="20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07639"/>
                  </a:ext>
                </a:extLst>
              </a:tr>
              <a:tr h="12482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“”or ’’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引用文章或句子、強調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Considered “normal” behavior</a:t>
                      </a:r>
                    </a:p>
                    <a:p>
                      <a:endParaRPr lang="zh-TW" altLang="en-US" sz="20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131776"/>
                  </a:ext>
                </a:extLst>
              </a:tr>
              <a:tr h="12482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分開結構不同要素、介紹縮寫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Internet Protocol(IP)</a:t>
                      </a:r>
                      <a:endParaRPr lang="zh-TW" altLang="en-US" sz="20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84231"/>
                  </a:ext>
                </a:extLst>
              </a:tr>
              <a:tr h="12482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[]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引用文調整、圓括號中之特定內容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“</a:t>
                      </a:r>
                      <a:r>
                        <a:rPr lang="en-US" altLang="zh-TW" sz="20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weel</a:t>
                      </a:r>
                      <a:r>
                        <a:rPr lang="en-US" altLang="zh-TW" sz="20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[sic] defined”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07830"/>
                  </a:ext>
                </a:extLst>
              </a:tr>
              <a:tr h="12482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每單位測量值、或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Impact of culture/economy</a:t>
                      </a:r>
                      <a:endParaRPr lang="zh-TW" altLang="en-US" sz="20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284415"/>
                  </a:ext>
                </a:extLst>
              </a:tr>
              <a:tr h="12482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加強複合字的表達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different word-list </a:t>
                      </a:r>
                      <a:endParaRPr lang="zh-TW" altLang="en-US" sz="20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043081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常用符號表</a:t>
            </a:r>
          </a:p>
        </p:txBody>
      </p:sp>
    </p:spTree>
    <p:extLst>
      <p:ext uri="{BB962C8B-B14F-4D97-AF65-F5344CB8AC3E}">
        <p14:creationId xmlns:p14="http://schemas.microsoft.com/office/powerpoint/2010/main" val="1891746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複合字的形式</a:t>
            </a:r>
            <a:endParaRPr lang="en-US" altLang="zh-TW" dirty="0"/>
          </a:p>
          <a:p>
            <a:pPr lvl="1"/>
            <a:r>
              <a:rPr lang="zh-TW" altLang="en-US" dirty="0"/>
              <a:t>各自獨立</a:t>
            </a:r>
            <a:endParaRPr lang="en-US" altLang="zh-TW" dirty="0"/>
          </a:p>
          <a:p>
            <a:pPr lvl="2"/>
            <a:r>
              <a:rPr lang="en-US" altLang="zh-TW" dirty="0"/>
              <a:t>Follow up(</a:t>
            </a:r>
            <a:r>
              <a:rPr lang="zh-TW" altLang="en-US" dirty="0">
                <a:solidFill>
                  <a:srgbClr val="FF0000"/>
                </a:solidFill>
              </a:rPr>
              <a:t>動詞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用連字符號連結</a:t>
            </a:r>
            <a:endParaRPr lang="en-US" altLang="zh-TW" dirty="0"/>
          </a:p>
          <a:p>
            <a:pPr lvl="2"/>
            <a:r>
              <a:rPr lang="en-US" altLang="zh-TW" dirty="0"/>
              <a:t>Follow-up(</a:t>
            </a:r>
            <a:r>
              <a:rPr lang="zh-TW" altLang="en-US" dirty="0">
                <a:solidFill>
                  <a:srgbClr val="FF0000"/>
                </a:solidFill>
              </a:rPr>
              <a:t>名詞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形容詞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完整未被切斷</a:t>
            </a:r>
            <a:endParaRPr lang="en-US" altLang="zh-TW" dirty="0"/>
          </a:p>
          <a:p>
            <a:pPr lvl="2"/>
            <a:r>
              <a:rPr lang="en-US" altLang="zh-TW" dirty="0" err="1"/>
              <a:t>Followup</a:t>
            </a:r>
            <a:endParaRPr lang="en-US" altLang="zh-TW" dirty="0"/>
          </a:p>
          <a:p>
            <a:r>
              <a:rPr lang="en-US" altLang="zh-TW" dirty="0"/>
              <a:t>database or data-base? </a:t>
            </a:r>
            <a:r>
              <a:rPr lang="zh-TW" altLang="en-US" dirty="0"/>
              <a:t>要使用哪一種？要怎麼使用？</a:t>
            </a:r>
            <a:endParaRPr lang="en-US" altLang="zh-TW" dirty="0"/>
          </a:p>
          <a:p>
            <a:pPr lvl="1"/>
            <a:r>
              <a:rPr lang="zh-TW" altLang="en-US" dirty="0"/>
              <a:t>查字典</a:t>
            </a:r>
            <a:r>
              <a:rPr lang="en-US" altLang="zh-TW" dirty="0"/>
              <a:t>(Merriam-Webster’s Collegiate Dictionary)</a:t>
            </a:r>
          </a:p>
          <a:p>
            <a:pPr lvl="1"/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拼字</a:t>
            </a:r>
          </a:p>
        </p:txBody>
      </p:sp>
    </p:spTree>
    <p:extLst>
      <p:ext uri="{BB962C8B-B14F-4D97-AF65-F5344CB8AC3E}">
        <p14:creationId xmlns:p14="http://schemas.microsoft.com/office/powerpoint/2010/main" val="3450460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句首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不要</a:t>
            </a:r>
            <a:r>
              <a:rPr lang="zh-TW" altLang="en-US" dirty="0"/>
              <a:t>使用統計術語作為開頭</a:t>
            </a:r>
            <a:r>
              <a:rPr lang="en-US" altLang="zh-TW" dirty="0"/>
              <a:t>(</a:t>
            </a:r>
            <a:r>
              <a:rPr lang="zh-TW" altLang="en-US" dirty="0"/>
              <a:t>如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ü, ɑ, </a:t>
            </a:r>
            <a:r>
              <a:rPr lang="el-GR" altLang="zh-TW" dirty="0"/>
              <a:t>ᾱ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正文中的書名及文章名</a:t>
            </a:r>
            <a:endParaRPr lang="en-US" altLang="zh-TW" dirty="0"/>
          </a:p>
          <a:p>
            <a:pPr lvl="1"/>
            <a:r>
              <a:rPr lang="en-US" altLang="zh-TW" dirty="0"/>
              <a:t>In her book, </a:t>
            </a:r>
            <a:r>
              <a:rPr lang="en-US" altLang="zh-TW" i="1" dirty="0">
                <a:solidFill>
                  <a:srgbClr val="FF0000"/>
                </a:solidFill>
              </a:rPr>
              <a:t>H</a:t>
            </a:r>
            <a:r>
              <a:rPr lang="en-US" altLang="zh-TW" i="1" dirty="0"/>
              <a:t>istory of </a:t>
            </a:r>
            <a:r>
              <a:rPr lang="en-US" altLang="zh-TW" i="1" dirty="0">
                <a:solidFill>
                  <a:srgbClr val="FF0000"/>
                </a:solidFill>
              </a:rPr>
              <a:t>P</a:t>
            </a:r>
            <a:r>
              <a:rPr lang="en-US" altLang="zh-TW" i="1" dirty="0"/>
              <a:t>athology</a:t>
            </a:r>
          </a:p>
          <a:p>
            <a:pPr lvl="1"/>
            <a:r>
              <a:rPr lang="en-US" altLang="zh-TW" dirty="0"/>
              <a:t>The criticism of the article, “</a:t>
            </a: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en-US" altLang="zh-TW" dirty="0"/>
              <a:t>ttitudes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oward 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en-US" altLang="zh-TW" dirty="0"/>
              <a:t>ental </a:t>
            </a:r>
            <a:r>
              <a:rPr lang="en-US" altLang="zh-TW" dirty="0">
                <a:solidFill>
                  <a:srgbClr val="FF0000"/>
                </a:solidFill>
              </a:rPr>
              <a:t>H</a:t>
            </a:r>
            <a:r>
              <a:rPr lang="en-US" altLang="zh-TW" dirty="0"/>
              <a:t>ealth </a:t>
            </a:r>
            <a:r>
              <a:rPr lang="en-US" altLang="zh-TW" dirty="0">
                <a:solidFill>
                  <a:srgbClr val="FF0000"/>
                </a:solidFill>
              </a:rPr>
              <a:t>W</a:t>
            </a:r>
            <a:r>
              <a:rPr lang="en-US" altLang="zh-TW" dirty="0"/>
              <a:t>orkers”</a:t>
            </a:r>
          </a:p>
          <a:p>
            <a:r>
              <a:rPr lang="zh-TW" altLang="en-US" dirty="0"/>
              <a:t>專有名詞和企業名稱</a:t>
            </a:r>
            <a:endParaRPr lang="en-US" altLang="zh-TW" dirty="0"/>
          </a:p>
          <a:p>
            <a:r>
              <a:rPr lang="zh-TW" altLang="en-US" dirty="0"/>
              <a:t>說明位置，但若是變數則不用大寫</a:t>
            </a:r>
            <a:endParaRPr lang="en-US" altLang="zh-TW" dirty="0"/>
          </a:p>
          <a:p>
            <a:pPr lvl="1"/>
            <a:r>
              <a:rPr lang="en-US" altLang="zh-TW" dirty="0"/>
              <a:t>as show in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able 2, </a:t>
            </a:r>
            <a:r>
              <a:rPr lang="en-US" altLang="zh-TW" dirty="0">
                <a:solidFill>
                  <a:srgbClr val="FF0000"/>
                </a:solidFill>
              </a:rPr>
              <a:t>F</a:t>
            </a:r>
            <a:r>
              <a:rPr lang="en-US" altLang="zh-TW" dirty="0"/>
              <a:t>igure 3B, and 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hapter 4</a:t>
            </a:r>
          </a:p>
          <a:p>
            <a:pPr lvl="1"/>
            <a:r>
              <a:rPr lang="en-US" altLang="zh-TW" dirty="0"/>
              <a:t> trial </a:t>
            </a:r>
            <a:r>
              <a:rPr lang="en-US" altLang="zh-TW" i="1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 and item 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</a:p>
          <a:p>
            <a:r>
              <a:rPr lang="zh-TW" altLang="en-US" dirty="0"/>
              <a:t>因素、變數及效果名稱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F</a:t>
            </a:r>
            <a:r>
              <a:rPr lang="en-US" altLang="zh-TW" dirty="0"/>
              <a:t>actors 6 and 7, 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omponent 1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大寫</a:t>
            </a:r>
          </a:p>
        </p:txBody>
      </p:sp>
    </p:spTree>
    <p:extLst>
      <p:ext uri="{BB962C8B-B14F-4D97-AF65-F5344CB8AC3E}">
        <p14:creationId xmlns:p14="http://schemas.microsoft.com/office/powerpoint/2010/main" val="1458240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書籍、期刊、影片等</a:t>
            </a:r>
            <a:r>
              <a:rPr lang="zh-TW" altLang="en-US" dirty="0">
                <a:solidFill>
                  <a:srgbClr val="FF0000"/>
                </a:solidFill>
              </a:rPr>
              <a:t>出版物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i="1" dirty="0"/>
              <a:t>The Elements of Style</a:t>
            </a:r>
          </a:p>
          <a:p>
            <a:pPr lvl="1"/>
            <a:r>
              <a:rPr lang="en-US" altLang="zh-TW" i="1" dirty="0"/>
              <a:t>American Psychologist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第一次</a:t>
            </a:r>
            <a:r>
              <a:rPr lang="zh-TW" altLang="en-US" dirty="0"/>
              <a:t>介紹新術語、專門術語或標籤時</a:t>
            </a:r>
            <a:endParaRPr lang="en-US" altLang="zh-TW" dirty="0"/>
          </a:p>
          <a:p>
            <a:pPr lvl="1"/>
            <a:r>
              <a:rPr lang="en-US" altLang="zh-TW" dirty="0"/>
              <a:t>The term </a:t>
            </a:r>
            <a:r>
              <a:rPr lang="en-US" altLang="zh-TW" i="1" dirty="0">
                <a:solidFill>
                  <a:srgbClr val="FF0000"/>
                </a:solidFill>
              </a:rPr>
              <a:t>backward</a:t>
            </a:r>
            <a:r>
              <a:rPr lang="en-US" altLang="zh-TW" i="1" dirty="0"/>
              <a:t> masking</a:t>
            </a:r>
          </a:p>
          <a:p>
            <a:r>
              <a:rPr lang="zh-TW" altLang="en-US" dirty="0"/>
              <a:t>可能會被</a:t>
            </a:r>
            <a:r>
              <a:rPr lang="zh-TW" altLang="en-US" dirty="0">
                <a:solidFill>
                  <a:srgbClr val="FF0000"/>
                </a:solidFill>
              </a:rPr>
              <a:t>誤解</a:t>
            </a:r>
            <a:r>
              <a:rPr lang="zh-TW" altLang="en-US" dirty="0"/>
              <a:t>的字</a:t>
            </a:r>
            <a:endParaRPr lang="en-US" altLang="zh-TW" dirty="0"/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small</a:t>
            </a:r>
            <a:r>
              <a:rPr lang="en-US" altLang="zh-TW" dirty="0"/>
              <a:t> group [</a:t>
            </a:r>
            <a:r>
              <a:rPr lang="zh-TW" altLang="en-US" dirty="0"/>
              <a:t>此處指的是名字，不是組別大小</a:t>
            </a:r>
            <a:r>
              <a:rPr lang="en-US" altLang="zh-TW" dirty="0"/>
              <a:t>]</a:t>
            </a:r>
          </a:p>
          <a:p>
            <a:r>
              <a:rPr lang="zh-TW" altLang="en-US" dirty="0"/>
              <a:t>統計符號或變數</a:t>
            </a:r>
            <a:endParaRPr lang="en-US" altLang="zh-TW" dirty="0"/>
          </a:p>
          <a:p>
            <a:pPr lvl="1"/>
            <a:r>
              <a:rPr lang="en-US" altLang="zh-TW" i="1" dirty="0"/>
              <a:t>a/b = c/d</a:t>
            </a:r>
          </a:p>
          <a:p>
            <a:r>
              <a:rPr lang="zh-TW" altLang="en-US" dirty="0"/>
              <a:t>參考文獻中，期刊與其</a:t>
            </a:r>
            <a:r>
              <a:rPr lang="zh-TW" altLang="en-US" dirty="0">
                <a:solidFill>
                  <a:srgbClr val="FF0000"/>
                </a:solidFill>
              </a:rPr>
              <a:t>卷數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i="1" dirty="0"/>
              <a:t>American Psychologist, </a:t>
            </a:r>
            <a:r>
              <a:rPr lang="en-US" altLang="zh-TW" i="1" dirty="0">
                <a:solidFill>
                  <a:srgbClr val="FF0000"/>
                </a:solidFill>
              </a:rPr>
              <a:t>26</a:t>
            </a:r>
            <a:r>
              <a:rPr lang="en-US" altLang="zh-TW" dirty="0"/>
              <a:t>, 46-67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斜體</a:t>
            </a:r>
          </a:p>
        </p:txBody>
      </p:sp>
    </p:spTree>
    <p:extLst>
      <p:ext uri="{BB962C8B-B14F-4D97-AF65-F5344CB8AC3E}">
        <p14:creationId xmlns:p14="http://schemas.microsoft.com/office/powerpoint/2010/main" val="1413056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源自外來語的片語和縮寫</a:t>
            </a:r>
            <a:endParaRPr lang="en-US" altLang="zh-TW" dirty="0"/>
          </a:p>
          <a:p>
            <a:pPr lvl="1"/>
            <a:r>
              <a:rPr lang="en-US" altLang="zh-TW" dirty="0"/>
              <a:t>et al., per se</a:t>
            </a:r>
          </a:p>
          <a:p>
            <a:r>
              <a:rPr lang="zh-TW" altLang="en-US" dirty="0"/>
              <a:t>數學三角函數</a:t>
            </a:r>
            <a:endParaRPr lang="en-US" altLang="zh-TW" dirty="0"/>
          </a:p>
          <a:p>
            <a:pPr lvl="1"/>
            <a:r>
              <a:rPr lang="en-US" altLang="zh-TW" dirty="0"/>
              <a:t>sin, tan, log</a:t>
            </a:r>
          </a:p>
          <a:p>
            <a:r>
              <a:rPr lang="zh-TW" altLang="en-US" dirty="0"/>
              <a:t>統計或數學符號的下標且</a:t>
            </a:r>
            <a:r>
              <a:rPr lang="zh-TW" altLang="en-US" dirty="0">
                <a:solidFill>
                  <a:srgbClr val="FF0000"/>
                </a:solidFill>
              </a:rPr>
              <a:t>非屬統計學之符號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i="1" dirty="0" err="1"/>
              <a:t>F</a:t>
            </a:r>
            <a:r>
              <a:rPr lang="en-US" altLang="zh-TW" baseline="-25000" dirty="0" err="1"/>
              <a:t>max</a:t>
            </a:r>
            <a:r>
              <a:rPr lang="en-US" altLang="zh-TW" baseline="-25000" dirty="0"/>
              <a:t>, </a:t>
            </a:r>
            <a:r>
              <a:rPr lang="en-US" altLang="zh-TW" i="1" dirty="0"/>
              <a:t>S</a:t>
            </a:r>
            <a:r>
              <a:rPr lang="en-US" altLang="zh-TW" baseline="-25000" dirty="0"/>
              <a:t>A</a:t>
            </a:r>
            <a:r>
              <a:rPr lang="en-US" altLang="zh-TW" dirty="0"/>
              <a:t>+</a:t>
            </a:r>
            <a:r>
              <a:rPr lang="en-US" altLang="zh-TW" baseline="-25000" dirty="0"/>
              <a:t> </a:t>
            </a:r>
            <a:r>
              <a:rPr lang="en-US" altLang="zh-TW" i="1" dirty="0"/>
              <a:t>S</a:t>
            </a:r>
            <a:r>
              <a:rPr lang="en-US" altLang="zh-TW" baseline="-25000" dirty="0"/>
              <a:t>B</a:t>
            </a:r>
          </a:p>
          <a:p>
            <a:r>
              <a:rPr lang="zh-TW" altLang="en-US" dirty="0"/>
              <a:t>希臘字母</a:t>
            </a:r>
            <a:endParaRPr lang="en-US" altLang="zh-TW" dirty="0"/>
          </a:p>
          <a:p>
            <a:pPr lvl="1"/>
            <a:r>
              <a:rPr lang="el-GR" altLang="zh-TW" dirty="0"/>
              <a:t>α</a:t>
            </a:r>
            <a:r>
              <a:rPr lang="en-US" altLang="zh-TW" dirty="0"/>
              <a:t>, </a:t>
            </a:r>
            <a:r>
              <a:rPr lang="el-GR" altLang="zh-TW" dirty="0"/>
              <a:t>β</a:t>
            </a:r>
            <a:r>
              <a:rPr lang="en-US" altLang="zh-TW" dirty="0"/>
              <a:t>, </a:t>
            </a:r>
            <a:r>
              <a:rPr lang="el-GR" altLang="zh-TW" dirty="0"/>
              <a:t>γ</a:t>
            </a:r>
            <a:r>
              <a:rPr lang="en-US" altLang="zh-TW" dirty="0"/>
              <a:t>, </a:t>
            </a:r>
            <a:r>
              <a:rPr lang="el-GR" altLang="zh-TW" dirty="0"/>
              <a:t>λ</a:t>
            </a:r>
            <a:endParaRPr lang="en-US" altLang="zh-TW" dirty="0"/>
          </a:p>
          <a:p>
            <a:r>
              <a:rPr lang="zh-TW" altLang="en-US" dirty="0"/>
              <a:t>縮寫之字母</a:t>
            </a:r>
            <a:endParaRPr lang="en-US" altLang="zh-TW" dirty="0"/>
          </a:p>
          <a:p>
            <a:pPr lvl="1"/>
            <a:r>
              <a:rPr lang="en-US" altLang="zh-TW" dirty="0" err="1"/>
              <a:t>intertrial</a:t>
            </a:r>
            <a:r>
              <a:rPr lang="en-US" altLang="zh-TW" dirty="0"/>
              <a:t> interval (ITI)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斜體</a:t>
            </a:r>
            <a:r>
              <a:rPr lang="en-US" altLang="zh-TW" dirty="0"/>
              <a:t>-</a:t>
            </a:r>
            <a:r>
              <a:rPr lang="zh-TW" altLang="en-US" dirty="0"/>
              <a:t>例外</a:t>
            </a:r>
          </a:p>
        </p:txBody>
      </p:sp>
    </p:spTree>
    <p:extLst>
      <p:ext uri="{BB962C8B-B14F-4D97-AF65-F5344CB8AC3E}">
        <p14:creationId xmlns:p14="http://schemas.microsoft.com/office/powerpoint/2010/main" val="82926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  <a:spcBef>
                <a:spcPts val="0"/>
              </a:spcBef>
            </a:pPr>
            <a:r>
              <a:rPr lang="zh-TW" altLang="en-US" dirty="0"/>
              <a:t>格式</a:t>
            </a:r>
            <a:endParaRPr lang="en-US" altLang="zh-TW" dirty="0"/>
          </a:p>
          <a:p>
            <a:pPr lvl="1">
              <a:lnSpc>
                <a:spcPts val="2900"/>
              </a:lnSpc>
              <a:spcBef>
                <a:spcPts val="0"/>
              </a:spcBef>
            </a:pPr>
            <a:r>
              <a:rPr lang="zh-TW" altLang="en-US" dirty="0"/>
              <a:t>標點符號</a:t>
            </a:r>
            <a:endParaRPr lang="en-US" altLang="zh-TW" dirty="0"/>
          </a:p>
          <a:p>
            <a:pPr lvl="1">
              <a:lnSpc>
                <a:spcPts val="2900"/>
              </a:lnSpc>
              <a:spcBef>
                <a:spcPts val="0"/>
              </a:spcBef>
            </a:pPr>
            <a:r>
              <a:rPr lang="zh-TW" altLang="en-US" dirty="0"/>
              <a:t>拼字</a:t>
            </a:r>
            <a:endParaRPr lang="en-US" altLang="zh-TW" dirty="0"/>
          </a:p>
          <a:p>
            <a:pPr lvl="1">
              <a:lnSpc>
                <a:spcPts val="2900"/>
              </a:lnSpc>
              <a:spcBef>
                <a:spcPts val="0"/>
              </a:spcBef>
            </a:pPr>
            <a:r>
              <a:rPr lang="zh-TW" altLang="en-US" dirty="0"/>
              <a:t>大寫</a:t>
            </a:r>
            <a:endParaRPr lang="en-US" altLang="zh-TW" dirty="0"/>
          </a:p>
          <a:p>
            <a:pPr lvl="1">
              <a:lnSpc>
                <a:spcPts val="2900"/>
              </a:lnSpc>
              <a:spcBef>
                <a:spcPts val="0"/>
              </a:spcBef>
            </a:pPr>
            <a:r>
              <a:rPr lang="zh-TW" altLang="en-US" dirty="0"/>
              <a:t>斜體</a:t>
            </a:r>
            <a:endParaRPr lang="en-US" altLang="zh-TW" dirty="0"/>
          </a:p>
          <a:p>
            <a:pPr lvl="1">
              <a:lnSpc>
                <a:spcPts val="2900"/>
              </a:lnSpc>
              <a:spcBef>
                <a:spcPts val="0"/>
              </a:spcBef>
            </a:pPr>
            <a:r>
              <a:rPr lang="zh-TW" altLang="en-US" dirty="0"/>
              <a:t>縮寫</a:t>
            </a:r>
            <a:endParaRPr lang="en-US" altLang="zh-TW" dirty="0"/>
          </a:p>
          <a:p>
            <a:pPr lvl="1">
              <a:lnSpc>
                <a:spcPts val="2900"/>
              </a:lnSpc>
              <a:spcBef>
                <a:spcPts val="0"/>
              </a:spcBef>
            </a:pPr>
            <a:r>
              <a:rPr lang="zh-TW" altLang="en-US" dirty="0"/>
              <a:t>連字符號</a:t>
            </a:r>
            <a:endParaRPr lang="en-US" altLang="zh-TW" dirty="0"/>
          </a:p>
          <a:p>
            <a:pPr>
              <a:lnSpc>
                <a:spcPts val="3360"/>
              </a:lnSpc>
              <a:spcBef>
                <a:spcPts val="0"/>
              </a:spcBef>
            </a:pPr>
            <a:r>
              <a:rPr lang="zh-TW" altLang="en-US" dirty="0"/>
              <a:t>數字</a:t>
            </a:r>
            <a:endParaRPr lang="en-US" altLang="zh-TW" dirty="0"/>
          </a:p>
          <a:p>
            <a:pPr>
              <a:lnSpc>
                <a:spcPts val="3360"/>
              </a:lnSpc>
              <a:spcBef>
                <a:spcPts val="0"/>
              </a:spcBef>
            </a:pPr>
            <a:r>
              <a:rPr lang="zh-TW" altLang="en-US" dirty="0"/>
              <a:t>方程式</a:t>
            </a:r>
            <a:endParaRPr lang="en-US" altLang="zh-TW" dirty="0"/>
          </a:p>
          <a:p>
            <a:pPr>
              <a:lnSpc>
                <a:spcPts val="3360"/>
              </a:lnSpc>
              <a:spcBef>
                <a:spcPts val="0"/>
              </a:spcBef>
            </a:pPr>
            <a:r>
              <a:rPr lang="zh-TW" altLang="en-US" dirty="0"/>
              <a:t>符號使用習慣與格式</a:t>
            </a:r>
            <a:endParaRPr lang="en-US" altLang="zh-TW" dirty="0"/>
          </a:p>
          <a:p>
            <a:pPr>
              <a:lnSpc>
                <a:spcPts val="3360"/>
              </a:lnSpc>
              <a:spcBef>
                <a:spcPts val="0"/>
              </a:spcBef>
            </a:pPr>
            <a:r>
              <a:rPr lang="zh-TW" altLang="en-US" dirty="0"/>
              <a:t>常用數學符號</a:t>
            </a:r>
            <a:endParaRPr lang="en-US" altLang="zh-TW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3257706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一般縮寫使用情況</a:t>
            </a:r>
            <a:endParaRPr lang="en-US" altLang="zh-TW" dirty="0"/>
          </a:p>
          <a:p>
            <a:pPr lvl="1"/>
            <a:r>
              <a:rPr lang="zh-TW" altLang="en-US" dirty="0"/>
              <a:t>該名詞縮寫是</a:t>
            </a:r>
            <a:r>
              <a:rPr lang="zh-TW" altLang="en-US" dirty="0">
                <a:solidFill>
                  <a:srgbClr val="FF0000"/>
                </a:solidFill>
              </a:rPr>
              <a:t>約定俗成</a:t>
            </a:r>
            <a:r>
              <a:rPr lang="zh-TW" altLang="en-US" dirty="0"/>
              <a:t>的</a:t>
            </a:r>
            <a:endParaRPr lang="en-US" altLang="zh-TW" dirty="0"/>
          </a:p>
          <a:p>
            <a:pPr lvl="2"/>
            <a:r>
              <a:rPr lang="en-US" altLang="zh-TW" dirty="0"/>
              <a:t>HTTP, WWW</a:t>
            </a:r>
          </a:p>
          <a:p>
            <a:pPr lvl="1"/>
            <a:r>
              <a:rPr lang="zh-TW" altLang="en-US" dirty="0"/>
              <a:t>可以</a:t>
            </a:r>
            <a:r>
              <a:rPr lang="zh-TW" altLang="en-US" dirty="0">
                <a:solidFill>
                  <a:srgbClr val="FF0000"/>
                </a:solidFill>
              </a:rPr>
              <a:t>節省大量空間</a:t>
            </a:r>
            <a:r>
              <a:rPr lang="zh-TW" altLang="en-US" dirty="0"/>
              <a:t>，且避免累贅的重複情形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是否使用縮寫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除參考文獻表與摘要外，你必須決定</a:t>
            </a:r>
            <a:endParaRPr lang="en-US" altLang="zh-TW" dirty="0"/>
          </a:p>
          <a:p>
            <a:pPr lvl="2"/>
            <a:r>
              <a:rPr lang="zh-TW" altLang="en-US" dirty="0"/>
              <a:t>是否每次都介紹專門術語</a:t>
            </a:r>
            <a:endParaRPr lang="en-US" altLang="zh-TW" dirty="0"/>
          </a:p>
          <a:p>
            <a:pPr lvl="2"/>
            <a:r>
              <a:rPr lang="zh-TW" altLang="en-US" dirty="0">
                <a:highlight>
                  <a:srgbClr val="FFFF00"/>
                </a:highlight>
              </a:rPr>
              <a:t>首次使用全名並說明，之後則此用縮寫</a:t>
            </a:r>
            <a:endParaRPr lang="en-US" altLang="zh-TW" dirty="0">
              <a:highlight>
                <a:srgbClr val="FFFF00"/>
              </a:highlight>
            </a:endParaRPr>
          </a:p>
          <a:p>
            <a:pPr lvl="1"/>
            <a:r>
              <a:rPr lang="zh-TW" altLang="en-US" dirty="0"/>
              <a:t>依據該領域的習慣使用縮寫</a:t>
            </a:r>
            <a:endParaRPr lang="en-US" altLang="zh-TW" dirty="0"/>
          </a:p>
          <a:p>
            <a:pPr lvl="2"/>
            <a:r>
              <a:rPr lang="zh-TW" altLang="en-US" dirty="0"/>
              <a:t>若有其他文章已經有縮寫的模式，盡量相同，否則容易造成混淆</a:t>
            </a:r>
            <a:endParaRPr lang="en-US" altLang="zh-TW" dirty="0"/>
          </a:p>
          <a:p>
            <a:endParaRPr lang="en-US" altLang="zh-TW" dirty="0"/>
          </a:p>
          <a:p>
            <a:pPr lvl="3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縮寫</a:t>
            </a:r>
          </a:p>
        </p:txBody>
      </p:sp>
    </p:spTree>
    <p:extLst>
      <p:ext uri="{BB962C8B-B14F-4D97-AF65-F5344CB8AC3E}">
        <p14:creationId xmlns:p14="http://schemas.microsoft.com/office/powerpoint/2010/main" val="2408328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須</a:t>
            </a:r>
            <a:r>
              <a:rPr lang="zh-TW" altLang="en-US" dirty="0">
                <a:solidFill>
                  <a:srgbClr val="FF0000"/>
                </a:solidFill>
              </a:rPr>
              <a:t>謹慎地</a:t>
            </a:r>
            <a:r>
              <a:rPr lang="zh-TW" altLang="en-US" dirty="0"/>
              <a:t>使用縮寫，若讀者不熟悉其縮寫字，會容易感到混淆</a:t>
            </a:r>
            <a:endParaRPr lang="en-US" altLang="zh-TW" dirty="0"/>
          </a:p>
          <a:p>
            <a:pPr lvl="1"/>
            <a:r>
              <a:rPr lang="zh-TW" altLang="en-US" dirty="0"/>
              <a:t>過度使用的比較</a:t>
            </a:r>
            <a:endParaRPr lang="en-US" altLang="zh-TW" dirty="0"/>
          </a:p>
          <a:p>
            <a:pPr lvl="2"/>
            <a:r>
              <a:rPr lang="en-US" altLang="zh-TW" dirty="0"/>
              <a:t>The advantage of the </a:t>
            </a:r>
            <a:r>
              <a:rPr lang="en-US" altLang="zh-TW" dirty="0">
                <a:solidFill>
                  <a:srgbClr val="FF0000"/>
                </a:solidFill>
              </a:rPr>
              <a:t>LH</a:t>
            </a:r>
            <a:r>
              <a:rPr lang="en-US" altLang="zh-TW" dirty="0"/>
              <a:t> was clear form the </a:t>
            </a:r>
            <a:r>
              <a:rPr lang="en-US" altLang="zh-TW" dirty="0">
                <a:solidFill>
                  <a:srgbClr val="FF0000"/>
                </a:solidFill>
              </a:rPr>
              <a:t>RT</a:t>
            </a:r>
            <a:r>
              <a:rPr lang="en-US" altLang="zh-TW" dirty="0"/>
              <a:t> data, which reflected high </a:t>
            </a:r>
            <a:r>
              <a:rPr lang="en-US" altLang="zh-TW" dirty="0">
                <a:solidFill>
                  <a:srgbClr val="FF0000"/>
                </a:solidFill>
              </a:rPr>
              <a:t>FP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FN</a:t>
            </a:r>
            <a:r>
              <a:rPr lang="en-US" altLang="zh-TW" dirty="0"/>
              <a:t> rates for the </a:t>
            </a:r>
            <a:r>
              <a:rPr lang="en-US" altLang="zh-TW" dirty="0">
                <a:solidFill>
                  <a:srgbClr val="FF0000"/>
                </a:solidFill>
              </a:rPr>
              <a:t>RH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The advantage of the </a:t>
            </a:r>
            <a:r>
              <a:rPr lang="en-US" altLang="zh-TW" dirty="0">
                <a:solidFill>
                  <a:srgbClr val="FF0000"/>
                </a:solidFill>
              </a:rPr>
              <a:t>left hand </a:t>
            </a:r>
            <a:r>
              <a:rPr lang="en-US" altLang="zh-TW" dirty="0"/>
              <a:t>was clear form the </a:t>
            </a:r>
            <a:r>
              <a:rPr lang="en-US" altLang="zh-TW" dirty="0">
                <a:solidFill>
                  <a:srgbClr val="FF0000"/>
                </a:solidFill>
              </a:rPr>
              <a:t>reaction time </a:t>
            </a:r>
            <a:r>
              <a:rPr lang="en-US" altLang="zh-TW" dirty="0"/>
              <a:t>data, which reflected high </a:t>
            </a:r>
            <a:r>
              <a:rPr lang="en-US" altLang="zh-TW" dirty="0">
                <a:solidFill>
                  <a:srgbClr val="FF0000"/>
                </a:solidFill>
              </a:rPr>
              <a:t>false-positive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false-negative</a:t>
            </a:r>
            <a:r>
              <a:rPr lang="en-US" altLang="zh-TW" dirty="0"/>
              <a:t> rates for the </a:t>
            </a:r>
            <a:r>
              <a:rPr lang="en-US" altLang="zh-TW" dirty="0">
                <a:solidFill>
                  <a:srgbClr val="FF0000"/>
                </a:solidFill>
              </a:rPr>
              <a:t>right hand</a:t>
            </a:r>
            <a:r>
              <a:rPr lang="en-US" altLang="zh-TW" dirty="0"/>
              <a:t>.</a:t>
            </a:r>
          </a:p>
          <a:p>
            <a:pPr lvl="1"/>
            <a:r>
              <a:rPr lang="zh-TW" altLang="en-US" dirty="0"/>
              <a:t>未充分地利用</a:t>
            </a:r>
            <a:endParaRPr lang="en-US" altLang="zh-TW" dirty="0"/>
          </a:p>
          <a:p>
            <a:pPr lvl="2"/>
            <a:r>
              <a:rPr lang="zh-TW" altLang="en-US" dirty="0"/>
              <a:t>若介紹某個專門術語與其縮寫，但在文章中使用的次數少於</a:t>
            </a:r>
            <a:r>
              <a:rPr lang="en-US" altLang="zh-TW" dirty="0"/>
              <a:t>3</a:t>
            </a:r>
            <a:r>
              <a:rPr lang="zh-TW" altLang="en-US" dirty="0"/>
              <a:t>次，即屬未充分利用的情況</a:t>
            </a:r>
            <a:endParaRPr lang="en-US" altLang="zh-TW" dirty="0"/>
          </a:p>
          <a:p>
            <a:pPr lvl="2"/>
            <a:r>
              <a:rPr lang="zh-TW" altLang="en-US" dirty="0"/>
              <a:t>越長的文章，讀者越難去記住這麼多的縮寫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914400" lvl="2" indent="0">
              <a:buNone/>
            </a:pPr>
            <a:endParaRPr lang="en-US" altLang="zh-TW" dirty="0"/>
          </a:p>
          <a:p>
            <a:pPr lvl="2"/>
            <a:endParaRPr lang="zh-TW" altLang="en-US" dirty="0"/>
          </a:p>
          <a:p>
            <a:pPr marL="914400" lvl="2" indent="0">
              <a:buNone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縮寫</a:t>
            </a:r>
          </a:p>
        </p:txBody>
      </p:sp>
    </p:spTree>
    <p:extLst>
      <p:ext uri="{BB962C8B-B14F-4D97-AF65-F5344CB8AC3E}">
        <p14:creationId xmlns:p14="http://schemas.microsoft.com/office/powerpoint/2010/main" val="3757091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圖、表中的縮寫</a:t>
            </a:r>
            <a:endParaRPr lang="en-US" altLang="zh-TW" dirty="0"/>
          </a:p>
          <a:p>
            <a:pPr lvl="1"/>
            <a:r>
              <a:rPr lang="zh-TW" altLang="en-US" dirty="0"/>
              <a:t>圖中的縮寫必須在圖說</a:t>
            </a:r>
            <a:r>
              <a:rPr lang="en-US" altLang="zh-TW" dirty="0"/>
              <a:t>(figure caption)</a:t>
            </a:r>
            <a:r>
              <a:rPr lang="zh-TW" altLang="en-US" dirty="0"/>
              <a:t>或圖例說明</a:t>
            </a:r>
            <a:r>
              <a:rPr lang="en-US" altLang="zh-TW" dirty="0"/>
              <a:t>(figure legend)</a:t>
            </a:r>
            <a:r>
              <a:rPr lang="zh-TW" altLang="en-US" dirty="0"/>
              <a:t>中說明</a:t>
            </a:r>
            <a:endParaRPr lang="en-US" altLang="zh-TW" dirty="0"/>
          </a:p>
          <a:p>
            <a:pPr lvl="1"/>
            <a:r>
              <a:rPr lang="zh-TW" altLang="en-US" dirty="0"/>
              <a:t>表中的縮寫必須在表的名稱</a:t>
            </a:r>
            <a:r>
              <a:rPr lang="en-US" altLang="zh-TW" dirty="0"/>
              <a:t>(table title)</a:t>
            </a:r>
            <a:r>
              <a:rPr lang="zh-TW" altLang="en-US" dirty="0"/>
              <a:t>或表的註解</a:t>
            </a:r>
            <a:r>
              <a:rPr lang="en-US" altLang="zh-TW" dirty="0"/>
              <a:t>(table note)</a:t>
            </a:r>
            <a:r>
              <a:rPr lang="zh-TW" altLang="en-US" dirty="0"/>
              <a:t>中說明</a:t>
            </a:r>
            <a:endParaRPr lang="en-US" altLang="zh-TW" dirty="0"/>
          </a:p>
          <a:p>
            <a:r>
              <a:rPr lang="zh-TW" altLang="en-US" dirty="0"/>
              <a:t>一般</a:t>
            </a:r>
            <a:r>
              <a:rPr lang="zh-TW" altLang="en-US" dirty="0">
                <a:solidFill>
                  <a:srgbClr val="FF0000"/>
                </a:solidFill>
              </a:rPr>
              <a:t>公認的</a:t>
            </a:r>
            <a:r>
              <a:rPr lang="zh-TW" altLang="en-US" dirty="0"/>
              <a:t>縮寫</a:t>
            </a:r>
            <a:endParaRPr lang="en-US" altLang="zh-TW" dirty="0"/>
          </a:p>
          <a:p>
            <a:pPr lvl="1"/>
            <a:r>
              <a:rPr lang="en-US" altLang="zh-TW" dirty="0"/>
              <a:t>APA</a:t>
            </a:r>
            <a:r>
              <a:rPr lang="zh-TW" altLang="en-US" dirty="0"/>
              <a:t>允許一些縮寫</a:t>
            </a:r>
            <a:r>
              <a:rPr lang="zh-TW" altLang="en-US" dirty="0">
                <a:solidFill>
                  <a:srgbClr val="FF0000"/>
                </a:solidFill>
              </a:rPr>
              <a:t>不需加以解釋</a:t>
            </a:r>
            <a:r>
              <a:rPr lang="zh-TW" altLang="en-US" dirty="0"/>
              <a:t>即可使用，其條件為須登載在</a:t>
            </a:r>
            <a:r>
              <a:rPr lang="en-US" altLang="zh-TW" dirty="0"/>
              <a:t>《Merriam-Webster’s Collegiate Dictionary》</a:t>
            </a:r>
            <a:r>
              <a:rPr lang="zh-TW" altLang="en-US" dirty="0"/>
              <a:t>且屬於「字」的條目</a:t>
            </a:r>
            <a:endParaRPr lang="en-US" altLang="zh-TW" dirty="0"/>
          </a:p>
          <a:p>
            <a:pPr lvl="2"/>
            <a:r>
              <a:rPr lang="en-US" altLang="zh-TW" dirty="0"/>
              <a:t>IQ, REM, AIDS, HIV</a:t>
            </a:r>
          </a:p>
          <a:p>
            <a:r>
              <a:rPr lang="zh-TW" altLang="en-US" dirty="0"/>
              <a:t>常用的縮寫</a:t>
            </a:r>
            <a:endParaRPr lang="en-US" altLang="zh-TW" dirty="0"/>
          </a:p>
          <a:p>
            <a:pPr lvl="1"/>
            <a:r>
              <a:rPr lang="zh-TW" altLang="en-US" dirty="0"/>
              <a:t>即便該領域有些名詞出現頻率極高，且讀者都已經了解其含義，</a:t>
            </a:r>
            <a:r>
              <a:rPr lang="zh-TW" altLang="en-US" dirty="0">
                <a:solidFill>
                  <a:srgbClr val="FF0000"/>
                </a:solidFill>
              </a:rPr>
              <a:t>還是必須在第一次使用時寫出全名並說明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縮寫</a:t>
            </a:r>
          </a:p>
        </p:txBody>
      </p:sp>
    </p:spTree>
    <p:extLst>
      <p:ext uri="{BB962C8B-B14F-4D97-AF65-F5344CB8AC3E}">
        <p14:creationId xmlns:p14="http://schemas.microsoft.com/office/powerpoint/2010/main" val="248814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表中縮寫</a:t>
            </a:r>
          </a:p>
        </p:txBody>
      </p:sp>
      <p:pic>
        <p:nvPicPr>
          <p:cNvPr id="1026" name="Picture 2" descr="「論文 表 說明」的圖片搜尋結果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861" y="1826384"/>
            <a:ext cx="8114286" cy="381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2057860" y="3990109"/>
            <a:ext cx="818343" cy="96427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553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10</a:t>
            </a:r>
            <a:r>
              <a:rPr lang="zh-TW" altLang="en-US" dirty="0"/>
              <a:t>或</a:t>
            </a:r>
            <a:r>
              <a:rPr lang="en-US" altLang="zh-TW" dirty="0"/>
              <a:t>10</a:t>
            </a:r>
            <a:r>
              <a:rPr lang="zh-TW" altLang="en-US" dirty="0"/>
              <a:t>以上</a:t>
            </a:r>
            <a:endParaRPr lang="en-US" altLang="zh-TW" dirty="0"/>
          </a:p>
          <a:p>
            <a:r>
              <a:rPr lang="zh-TW" altLang="en-US" dirty="0"/>
              <a:t>摘要中的文章、圖解</a:t>
            </a:r>
            <a:endParaRPr lang="en-US" altLang="zh-TW" dirty="0"/>
          </a:p>
          <a:p>
            <a:r>
              <a:rPr lang="zh-TW" altLang="en-US" dirty="0"/>
              <a:t>測量單位前</a:t>
            </a:r>
            <a:endParaRPr lang="en-US" altLang="zh-TW" dirty="0"/>
          </a:p>
          <a:p>
            <a:pPr lvl="1"/>
            <a:r>
              <a:rPr lang="en-US" altLang="zh-TW" dirty="0"/>
              <a:t>8.31 cm, a 5-mg dose</a:t>
            </a:r>
          </a:p>
          <a:p>
            <a:r>
              <a:rPr lang="zh-TW" altLang="en-US" dirty="0"/>
              <a:t>統計、數學函數或百分比</a:t>
            </a:r>
            <a:endParaRPr lang="en-US" altLang="zh-TW" dirty="0"/>
          </a:p>
          <a:p>
            <a:pPr lvl="1"/>
            <a:r>
              <a:rPr lang="en-US" altLang="zh-TW" dirty="0"/>
              <a:t>Multiplied by 5, a ratio of 16:1, more than 5% of the sample</a:t>
            </a:r>
          </a:p>
          <a:p>
            <a:r>
              <a:rPr lang="zh-TW" altLang="en-US" dirty="0"/>
              <a:t>時間、日期、年齡和金錢的精確數字</a:t>
            </a:r>
            <a:endParaRPr lang="en-US" altLang="zh-TW" dirty="0"/>
          </a:p>
          <a:p>
            <a:pPr lvl="1"/>
            <a:r>
              <a:rPr lang="en-US" altLang="zh-TW" dirty="0"/>
              <a:t>1 </a:t>
            </a:r>
            <a:r>
              <a:rPr lang="en-US" altLang="zh-TW" dirty="0" err="1"/>
              <a:t>hr</a:t>
            </a:r>
            <a:r>
              <a:rPr lang="en-US" altLang="zh-TW" dirty="0"/>
              <a:t> 34 min, 2-year-olds, at 12:30 am</a:t>
            </a:r>
          </a:p>
          <a:p>
            <a:r>
              <a:rPr lang="zh-TW" altLang="en-US" dirty="0"/>
              <a:t>定位編號</a:t>
            </a:r>
            <a:endParaRPr lang="en-US" altLang="zh-TW" dirty="0"/>
          </a:p>
          <a:p>
            <a:pPr lvl="1"/>
            <a:r>
              <a:rPr lang="en-US" altLang="zh-TW" dirty="0"/>
              <a:t>row 5, table 3, section 4.34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數目</a:t>
            </a:r>
            <a:r>
              <a:rPr lang="en-US" altLang="zh-TW" dirty="0"/>
              <a:t>-</a:t>
            </a:r>
            <a:r>
              <a:rPr lang="zh-TW" altLang="en-US" dirty="0"/>
              <a:t>阿拉伯數字</a:t>
            </a:r>
          </a:p>
        </p:txBody>
      </p:sp>
    </p:spTree>
    <p:extLst>
      <p:ext uri="{BB962C8B-B14F-4D97-AF65-F5344CB8AC3E}">
        <p14:creationId xmlns:p14="http://schemas.microsoft.com/office/powerpoint/2010/main" val="2397257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311227"/>
              </p:ext>
            </p:extLst>
          </p:nvPr>
        </p:nvGraphicFramePr>
        <p:xfrm>
          <a:off x="711200" y="1611313"/>
          <a:ext cx="10363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2567688186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906837206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3271487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數目類型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中文範例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英文範例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94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25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個學生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25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participants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23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時間、日期、年齡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463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元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;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54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分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;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下午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4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點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40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at 12:30 am</a:t>
                      </a:r>
                    </a:p>
                    <a:p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846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摘要中的數目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我們有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種方法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By</a:t>
                      </a:r>
                      <a:r>
                        <a:rPr lang="en-US" altLang="zh-TW" sz="2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2050, we …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8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數學式子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除以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Multiplied by 5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17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有測量單位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67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公分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 Microseconds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3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圖表中的數目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M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=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7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F = 12.9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2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定位編號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第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row</a:t>
                      </a:r>
                      <a:r>
                        <a:rPr lang="en-US" altLang="zh-TW" sz="2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5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357785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阿拉伯數字表示範例</a:t>
            </a:r>
          </a:p>
        </p:txBody>
      </p:sp>
    </p:spTree>
    <p:extLst>
      <p:ext uri="{BB962C8B-B14F-4D97-AF65-F5344CB8AC3E}">
        <p14:creationId xmlns:p14="http://schemas.microsoft.com/office/powerpoint/2010/main" val="3356158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10</a:t>
            </a:r>
            <a:r>
              <a:rPr lang="zh-TW" altLang="en-US" dirty="0"/>
              <a:t>以下</a:t>
            </a:r>
            <a:endParaRPr lang="en-US" altLang="zh-TW" dirty="0"/>
          </a:p>
          <a:p>
            <a:r>
              <a:rPr lang="zh-TW" altLang="en-US" dirty="0"/>
              <a:t>天數、月數或年數的近似值</a:t>
            </a:r>
            <a:endParaRPr lang="en-US" altLang="zh-TW" dirty="0"/>
          </a:p>
          <a:p>
            <a:pPr lvl="1"/>
            <a:r>
              <a:rPr lang="en-US" altLang="zh-TW" dirty="0"/>
              <a:t>about three months ago</a:t>
            </a:r>
          </a:p>
          <a:p>
            <a:r>
              <a:rPr lang="zh-TW" altLang="en-US" dirty="0"/>
              <a:t>句首、本文標題首字</a:t>
            </a:r>
            <a:endParaRPr lang="en-US" altLang="zh-TW" dirty="0"/>
          </a:p>
          <a:p>
            <a:pPr lvl="1"/>
            <a:r>
              <a:rPr lang="en-US" altLang="zh-TW" dirty="0"/>
              <a:t>Forty-eight percent of the sample showed an increase; …</a:t>
            </a:r>
          </a:p>
          <a:p>
            <a:r>
              <a:rPr lang="zh-TW" altLang="en-US" dirty="0"/>
              <a:t>分數</a:t>
            </a:r>
            <a:endParaRPr lang="en-US" altLang="zh-TW" dirty="0"/>
          </a:p>
          <a:p>
            <a:pPr lvl="1"/>
            <a:r>
              <a:rPr lang="en-US" altLang="zh-TW" dirty="0"/>
              <a:t>one fifth of the class</a:t>
            </a:r>
          </a:p>
          <a:p>
            <a:r>
              <a:rPr lang="zh-TW" altLang="en-US" dirty="0"/>
              <a:t>公認的用法</a:t>
            </a:r>
            <a:endParaRPr lang="en-US" altLang="zh-TW" dirty="0"/>
          </a:p>
          <a:p>
            <a:pPr lvl="1"/>
            <a:r>
              <a:rPr lang="en-US" altLang="zh-TW" dirty="0"/>
              <a:t>the Twelve Apostles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數目</a:t>
            </a:r>
            <a:r>
              <a:rPr lang="en-US" altLang="zh-TW" dirty="0"/>
              <a:t>-</a:t>
            </a:r>
            <a:r>
              <a:rPr lang="zh-TW" altLang="en-US" dirty="0"/>
              <a:t>文字</a:t>
            </a:r>
          </a:p>
        </p:txBody>
      </p:sp>
    </p:spTree>
    <p:extLst>
      <p:ext uri="{BB962C8B-B14F-4D97-AF65-F5344CB8AC3E}">
        <p14:creationId xmlns:p14="http://schemas.microsoft.com/office/powerpoint/2010/main" val="3481908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同時用數字及文字</a:t>
            </a:r>
            <a:endParaRPr lang="en-US" altLang="zh-TW" dirty="0"/>
          </a:p>
          <a:p>
            <a:pPr lvl="1"/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two-way interactions</a:t>
            </a:r>
          </a:p>
          <a:p>
            <a:r>
              <a:rPr lang="zh-TW" altLang="en-US" dirty="0"/>
              <a:t>小數</a:t>
            </a:r>
            <a:endParaRPr lang="en-US" altLang="zh-TW" dirty="0"/>
          </a:p>
          <a:p>
            <a:pPr lvl="1"/>
            <a:r>
              <a:rPr lang="zh-TW" altLang="en-US" dirty="0"/>
              <a:t>若數字最大不超過</a:t>
            </a:r>
            <a:r>
              <a:rPr lang="en-US" altLang="zh-TW" dirty="0"/>
              <a:t>1</a:t>
            </a:r>
            <a:r>
              <a:rPr lang="zh-TW" altLang="en-US" dirty="0"/>
              <a:t>，則不加</a:t>
            </a:r>
            <a:r>
              <a:rPr lang="en-US" altLang="zh-TW" dirty="0"/>
              <a:t>0</a:t>
            </a:r>
          </a:p>
          <a:p>
            <a:pPr lvl="2"/>
            <a:r>
              <a:rPr lang="en-US" altLang="zh-TW" dirty="0"/>
              <a:t>p = .28</a:t>
            </a:r>
          </a:p>
          <a:p>
            <a:r>
              <a:rPr lang="zh-TW" altLang="en-US" dirty="0"/>
              <a:t>逗號</a:t>
            </a:r>
            <a:endParaRPr lang="en-US" altLang="zh-TW" dirty="0"/>
          </a:p>
          <a:p>
            <a:pPr lvl="1"/>
            <a:r>
              <a:rPr lang="zh-TW" altLang="en-US" dirty="0"/>
              <a:t>超過</a:t>
            </a:r>
            <a:r>
              <a:rPr lang="en-US" altLang="zh-TW" dirty="0"/>
              <a:t>1,000</a:t>
            </a:r>
            <a:r>
              <a:rPr lang="zh-TW" altLang="en-US" dirty="0"/>
              <a:t>以上的數字須加上逗號</a:t>
            </a:r>
            <a:endParaRPr lang="en-US" altLang="zh-TW" dirty="0"/>
          </a:p>
          <a:p>
            <a:pPr lvl="1"/>
            <a:r>
              <a:rPr lang="zh-TW" altLang="en-US" dirty="0"/>
              <a:t>例外</a:t>
            </a:r>
            <a:r>
              <a:rPr lang="en-US" altLang="zh-TW" dirty="0"/>
              <a:t>:</a:t>
            </a:r>
            <a:r>
              <a:rPr lang="zh-TW" altLang="en-US" dirty="0"/>
              <a:t> 頁數、二進位、序號、溫度、頻率、自由度</a:t>
            </a:r>
            <a:endParaRPr lang="en-US" altLang="zh-TW" dirty="0"/>
          </a:p>
          <a:p>
            <a:r>
              <a:rPr lang="zh-TW" altLang="en-US" dirty="0"/>
              <a:t>複數</a:t>
            </a:r>
            <a:endParaRPr lang="en-US" altLang="zh-TW" dirty="0"/>
          </a:p>
          <a:p>
            <a:pPr lvl="1"/>
            <a:r>
              <a:rPr lang="en-US" altLang="zh-TW" dirty="0"/>
              <a:t>fours, 1950s, 10s and 20s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83878" y="344347"/>
            <a:ext cx="10363200" cy="1143000"/>
          </a:xfrm>
        </p:spPr>
        <p:txBody>
          <a:bodyPr/>
          <a:lstStyle/>
          <a:p>
            <a:r>
              <a:rPr lang="zh-TW" altLang="en-US" dirty="0"/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1010359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文字說明或使用數學符號要看情況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如：∪：交集、∩：聯集</a:t>
                </a:r>
                <a:endParaRPr lang="en-US" altLang="zh-TW" dirty="0"/>
              </a:p>
              <a:p>
                <a:r>
                  <a:rPr lang="zh-TW" altLang="en-US" dirty="0"/>
                  <a:t>括號高度應與內容相同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pt-BR" altLang="zh-TW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pt-BR" altLang="zh-TW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altLang="zh-TW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BR" altLang="zh-TW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unc>
                      <m:funcPr>
                        <m:ctrlPr>
                          <a:rPr lang="pt-BR" altLang="zh-TW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zh-TW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pt-BR" altLang="zh-TW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altLang="zh-TW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𝑛𝑥</m:t>
                            </m:r>
                          </m:num>
                          <m:den>
                            <m:r>
                              <a:rPr lang="pt-BR" altLang="zh-TW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den>
                        </m:f>
                      </m:e>
                    </m:func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pt-BR" altLang="zh-TW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zh-TW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pt-BR" altLang="zh-TW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altLang="zh-TW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𝑛𝑥</m:t>
                            </m:r>
                          </m:num>
                          <m:den>
                            <m:r>
                              <a:rPr lang="pt-BR" altLang="zh-TW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den>
                        </m:f>
                      </m:e>
                    </m:func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zh-TW" altLang="en-US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pt-BR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pt-BR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BR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pt-BR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pt-BR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pt-BR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pt-BR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pt-BR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altLang="zh-TW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𝑛𝑥</m:t>
                                    </m:r>
                                  </m:num>
                                  <m:den>
                                    <m:r>
                                      <a:rPr lang="pt-BR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pt-BR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pt-BR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altLang="zh-TW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𝑛𝑥</m:t>
                                    </m:r>
                                  </m:num>
                                  <m:den>
                                    <m:r>
                                      <a:rPr lang="pt-BR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altLang="zh-TW" b="0" dirty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zh-TW" altLang="en-US" dirty="0"/>
                  <a:t>刪節號視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前方符號高度</a:t>
                </a:r>
                <a:r>
                  <a:rPr lang="zh-TW" altLang="en-US" dirty="0"/>
                  <a:t>而定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x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x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, … , x</a:t>
                </a:r>
                <a:r>
                  <a:rPr lang="en-US" altLang="zh-TW" baseline="-25000" dirty="0"/>
                  <a:t>3</a:t>
                </a:r>
              </a:p>
              <a:p>
                <a:pPr lvl="1"/>
                <a:r>
                  <a:rPr lang="en-US" altLang="zh-TW" dirty="0"/>
                  <a:t>x</a:t>
                </a:r>
                <a:r>
                  <a:rPr lang="en-US" altLang="zh-TW" baseline="-25000" dirty="0"/>
                  <a:t>1 </a:t>
                </a:r>
                <a:r>
                  <a:rPr lang="en-US" altLang="zh-TW" dirty="0"/>
                  <a:t>+ x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 + ··· + x</a:t>
                </a:r>
                <a:r>
                  <a:rPr lang="en-US" altLang="zh-TW" baseline="-25000" dirty="0"/>
                  <a:t>3</a:t>
                </a:r>
              </a:p>
              <a:p>
                <a:r>
                  <a:rPr lang="zh-TW" altLang="en-US" dirty="0"/>
                  <a:t>刪節號前後均須加上符號，但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正負號交替</a:t>
                </a:r>
                <a:r>
                  <a:rPr lang="zh-TW" altLang="en-US" dirty="0"/>
                  <a:t>時不用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x</a:t>
                </a:r>
                <a:r>
                  <a:rPr lang="en-US" altLang="zh-TW" baseline="-25000" dirty="0"/>
                  <a:t>1 </a:t>
                </a:r>
                <a:r>
                  <a:rPr lang="en-US" altLang="zh-TW" dirty="0"/>
                  <a:t>+ x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 + ··· + </a:t>
                </a:r>
                <a:r>
                  <a:rPr lang="en-US" altLang="zh-TW" dirty="0" err="1"/>
                  <a:t>x</a:t>
                </a:r>
                <a:r>
                  <a:rPr lang="en-US" altLang="zh-TW" baseline="-25000" dirty="0" err="1"/>
                  <a:t>n</a:t>
                </a:r>
                <a:endParaRPr lang="en-US" altLang="zh-TW" baseline="-25000" dirty="0"/>
              </a:p>
              <a:p>
                <a:pPr lvl="1"/>
                <a:r>
                  <a:rPr lang="en-US" altLang="zh-TW" dirty="0"/>
                  <a:t>x</a:t>
                </a:r>
                <a:r>
                  <a:rPr lang="en-US" altLang="zh-TW" baseline="-25000" dirty="0"/>
                  <a:t>1 </a:t>
                </a:r>
                <a:r>
                  <a:rPr lang="en-US" altLang="zh-TW" dirty="0"/>
                  <a:t>+ x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 – x</a:t>
                </a:r>
                <a:r>
                  <a:rPr lang="en-US" altLang="zh-TW" baseline="-25000" dirty="0"/>
                  <a:t>3</a:t>
                </a:r>
                <a:r>
                  <a:rPr lang="en-US" altLang="zh-TW" dirty="0"/>
                  <a:t>+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··· </a:t>
                </a:r>
                <a:r>
                  <a:rPr lang="en-US" altLang="zh-TW" dirty="0" err="1"/>
                  <a:t>x</a:t>
                </a:r>
                <a:r>
                  <a:rPr lang="en-US" altLang="zh-TW" baseline="-25000" dirty="0" err="1"/>
                  <a:t>n</a:t>
                </a:r>
                <a:endParaRPr lang="en-US" altLang="zh-TW" baseline="-25000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2" t="-2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符號使用習慣與格式</a:t>
            </a:r>
          </a:p>
        </p:txBody>
      </p:sp>
    </p:spTree>
    <p:extLst>
      <p:ext uri="{BB962C8B-B14F-4D97-AF65-F5344CB8AC3E}">
        <p14:creationId xmlns:p14="http://schemas.microsoft.com/office/powerpoint/2010/main" val="2495357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數學式若在內文，需與文字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高度相似</a:t>
                </a:r>
                <a:r>
                  <a:rPr lang="zh-TW" altLang="en-US" dirty="0"/>
                  <a:t>，若為陳列數學式則不用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內文數學式：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TW" sz="180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sz="18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altLang="zh-TW" sz="180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sz="1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TW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TW" sz="1800" dirty="0"/>
              </a:p>
              <a:p>
                <a:pPr lvl="1"/>
                <a:r>
                  <a:rPr lang="zh-TW" altLang="en-US" dirty="0"/>
                  <a:t>陳列數學式：</a:t>
                </a:r>
                <a:endParaRPr lang="en-US" altLang="zh-TW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pt-BR" altLang="zh-TW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altLang="zh-TW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zh-TW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altLang="zh-TW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pt-BR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altLang="zh-TW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altLang="zh-TW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r>
                  <a:rPr lang="zh-TW" altLang="en-US" sz="2200" dirty="0"/>
                  <a:t>數學式左邊英文字母</a:t>
                </a:r>
                <a:r>
                  <a:rPr lang="zh-TW" altLang="en-US" sz="2200" dirty="0">
                    <a:solidFill>
                      <a:srgbClr val="FF0000"/>
                    </a:solidFill>
                  </a:rPr>
                  <a:t>首字須大寫</a:t>
                </a:r>
                <a:r>
                  <a:rPr lang="zh-TW" altLang="en-US" sz="2200" dirty="0"/>
                  <a:t>（包括分子分母）</a:t>
                </a:r>
                <a:endParaRPr lang="en-US" altLang="zh-TW" sz="22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𝒆𝒖𝒓𝒊𝒔𝒕𝒊𝒄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𝒔𝒐𝒍𝒏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</m:num>
                      <m:den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𝑶𝒑𝒕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𝒔𝒐𝒍𝒏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</m:den>
                    </m:f>
                    <m:r>
                      <a:rPr lang="en-US" altLang="zh-TW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</m:oMath>
                </a14:m>
                <a:endParaRPr lang="en-US" altLang="zh-TW" sz="1800" dirty="0"/>
              </a:p>
              <a:p>
                <a:r>
                  <a:rPr lang="zh-TW" altLang="en-US" sz="2200" dirty="0"/>
                  <a:t>當數學式太長，應分為兩排，第二行之後縮排</a:t>
                </a:r>
                <a:r>
                  <a:rPr lang="en-US" altLang="zh-TW" sz="2200" dirty="0"/>
                  <a:t>2</a:t>
                </a:r>
                <a:r>
                  <a:rPr lang="zh-TW" altLang="en-US" sz="2200" dirty="0"/>
                  <a:t>字元</a:t>
                </a:r>
                <a:endParaRPr lang="en-US" altLang="zh-TW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pt-BR" altLang="zh-TW" sz="1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altLang="zh-TW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zh-TW" sz="1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zh-TW" sz="18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altLang="zh-TW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TW" sz="18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altLang="zh-TW" sz="18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altLang="zh-TW" sz="180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altLang="zh-TW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zh-TW" sz="18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altLang="zh-TW" sz="18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altLang="zh-TW" sz="180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pt-BR" altLang="zh-TW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altLang="zh-TW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zh-TW" sz="18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altLang="zh-TW" sz="18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pt-BR" altLang="zh-TW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altLang="zh-TW" sz="180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pt-BR" altLang="zh-TW" sz="18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altLang="zh-TW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zh-TW" sz="180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altLang="zh-TW" sz="18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pt-BR" altLang="zh-TW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altLang="zh-TW" sz="180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nary>
                  </m:oMath>
                </a14:m>
                <a:endParaRPr lang="en-US" altLang="zh-TW" sz="1800" dirty="0"/>
              </a:p>
              <a:p>
                <a:pPr marL="457200" lvl="1" indent="0">
                  <a:buNone/>
                </a:pPr>
                <a:r>
                  <a:rPr lang="en-US" altLang="zh-TW" sz="18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zh-TW" sz="18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1800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altLang="zh-TW" sz="18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1800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altLang="zh-TW" sz="1800" b="1" i="0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zh-TW" sz="1800" b="1" i="0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endParaRPr lang="zh-TW" altLang="en-US" sz="1800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12" t="-2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符號使用習慣與格式</a:t>
            </a:r>
          </a:p>
        </p:txBody>
      </p:sp>
    </p:spTree>
    <p:extLst>
      <p:ext uri="{BB962C8B-B14F-4D97-AF65-F5344CB8AC3E}">
        <p14:creationId xmlns:p14="http://schemas.microsoft.com/office/powerpoint/2010/main" val="279404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標點符號的用處</a:t>
            </a:r>
            <a:endParaRPr lang="en-US" altLang="zh-TW" dirty="0"/>
          </a:p>
          <a:p>
            <a:pPr lvl="1"/>
            <a:r>
              <a:rPr lang="zh-TW" altLang="en-US" dirty="0"/>
              <a:t>建立句子的</a:t>
            </a:r>
            <a:r>
              <a:rPr lang="zh-TW" altLang="en-US" dirty="0">
                <a:solidFill>
                  <a:srgbClr val="FF0000"/>
                </a:solidFill>
              </a:rPr>
              <a:t>韻律感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告訴讀者何處是句子頓點、轉折點和結束點</a:t>
            </a:r>
            <a:endParaRPr lang="en-US" altLang="zh-TW" dirty="0"/>
          </a:p>
          <a:p>
            <a:r>
              <a:rPr lang="zh-TW" altLang="en-US" dirty="0"/>
              <a:t>加入一個空格</a:t>
            </a:r>
            <a:endParaRPr lang="en-US" altLang="zh-TW" dirty="0"/>
          </a:p>
          <a:p>
            <a:pPr lvl="1"/>
            <a:r>
              <a:rPr lang="zh-TW" altLang="en-US" dirty="0"/>
              <a:t>逗號</a:t>
            </a:r>
            <a:r>
              <a:rPr lang="en-US" altLang="zh-TW" dirty="0"/>
              <a:t>(, )</a:t>
            </a:r>
            <a:r>
              <a:rPr lang="zh-TW" altLang="en-US" dirty="0"/>
              <a:t>、冒號</a:t>
            </a:r>
            <a:r>
              <a:rPr lang="en-US" altLang="zh-TW" dirty="0"/>
              <a:t>(: )</a:t>
            </a:r>
            <a:r>
              <a:rPr lang="zh-TW" altLang="en-US" dirty="0"/>
              <a:t>和分號</a:t>
            </a:r>
            <a:r>
              <a:rPr lang="en-US" altLang="zh-TW" dirty="0"/>
              <a:t>(; )</a:t>
            </a:r>
            <a:r>
              <a:rPr lang="zh-TW" altLang="en-US" dirty="0"/>
              <a:t>後</a:t>
            </a:r>
            <a:endParaRPr lang="en-US" altLang="zh-TW" dirty="0"/>
          </a:p>
          <a:p>
            <a:pPr lvl="1"/>
            <a:r>
              <a:rPr lang="zh-TW" altLang="en-US" dirty="0"/>
              <a:t>參考文獻中用來分隔的句號後</a:t>
            </a:r>
            <a:endParaRPr lang="en-US" altLang="zh-TW" dirty="0"/>
          </a:p>
          <a:p>
            <a:pPr lvl="1"/>
            <a:r>
              <a:rPr lang="zh-TW" altLang="en-US" dirty="0"/>
              <a:t>人名的縮寫句號後</a:t>
            </a:r>
            <a:endParaRPr lang="en-US" altLang="zh-TW" dirty="0"/>
          </a:p>
          <a:p>
            <a:pPr lvl="2"/>
            <a:r>
              <a:rPr lang="en-US" altLang="zh-TW" dirty="0"/>
              <a:t>J.</a:t>
            </a:r>
            <a:r>
              <a:rPr lang="zh-TW" altLang="en-US" dirty="0"/>
              <a:t> </a:t>
            </a:r>
            <a:r>
              <a:rPr lang="en-US" altLang="zh-TW" dirty="0"/>
              <a:t>R.</a:t>
            </a:r>
            <a:r>
              <a:rPr lang="zh-TW" altLang="en-US" dirty="0"/>
              <a:t> </a:t>
            </a:r>
            <a:r>
              <a:rPr lang="en-US" altLang="zh-TW" dirty="0"/>
              <a:t>Zhang</a:t>
            </a:r>
          </a:p>
          <a:p>
            <a:r>
              <a:rPr lang="zh-TW" altLang="en-US" dirty="0"/>
              <a:t>例外</a:t>
            </a:r>
            <a:endParaRPr lang="en-US" altLang="zh-TW" dirty="0"/>
          </a:p>
          <a:p>
            <a:pPr lvl="1"/>
            <a:r>
              <a:rPr lang="zh-TW" altLang="en-US" dirty="0"/>
              <a:t>內部縮寫的句號後、比率的冒號後</a:t>
            </a:r>
            <a:r>
              <a:rPr lang="en-US" altLang="zh-TW" dirty="0"/>
              <a:t>(3:4)</a:t>
            </a:r>
            <a:r>
              <a:rPr lang="zh-TW" altLang="en-US" dirty="0"/>
              <a:t>不加空白</a:t>
            </a:r>
            <a:endParaRPr lang="en-US" altLang="zh-TW" dirty="0"/>
          </a:p>
          <a:p>
            <a:pPr lvl="1"/>
            <a:r>
              <a:rPr lang="zh-TW" altLang="en-US" dirty="0"/>
              <a:t>句子結尾的時加兩個空白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一個空白亦可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標點符號</a:t>
            </a:r>
          </a:p>
        </p:txBody>
      </p:sp>
    </p:spTree>
    <p:extLst>
      <p:ext uri="{BB962C8B-B14F-4D97-AF65-F5344CB8AC3E}">
        <p14:creationId xmlns:p14="http://schemas.microsoft.com/office/powerpoint/2010/main" val="2677229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陳列數學式中有三個以上符號定義：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zh-TW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altLang="zh-TW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pt-BR" altLang="zh-TW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altLang="zh-TW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pt-BR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func>
                              <m:funcPr>
                                <m:ctrlPr>
                                  <a:rPr lang="pt-BR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altLang="zh-TW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pt-BR" altLang="zh-TW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  <m:func>
                              <m:funcPr>
                                <m:ctrlPr>
                                  <a:rPr lang="pt-BR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altLang="zh-TW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altLang="zh-TW" dirty="0"/>
              </a:p>
              <a:p>
                <a:pPr marL="1314450" lvl="3" indent="0">
                  <a:buNone/>
                </a:pPr>
                <a:r>
                  <a:rPr lang="en-US" altLang="zh-TW" dirty="0"/>
                  <a:t>A = </a:t>
                </a:r>
                <a:r>
                  <a:rPr lang="zh-TW" altLang="en-US" dirty="0"/>
                  <a:t>定義</a:t>
                </a:r>
                <a:r>
                  <a:rPr lang="en-US" altLang="zh-TW" dirty="0"/>
                  <a:t>1</a:t>
                </a:r>
              </a:p>
              <a:p>
                <a:pPr marL="1314450" lvl="3" indent="0">
                  <a:buNone/>
                </a:pPr>
                <a:r>
                  <a:rPr lang="en-US" altLang="zh-TW" dirty="0"/>
                  <a:t>B = </a:t>
                </a:r>
                <a:r>
                  <a:rPr lang="zh-TW" altLang="en-US" dirty="0"/>
                  <a:t>定義</a:t>
                </a:r>
                <a:r>
                  <a:rPr lang="en-US" altLang="zh-TW" dirty="0"/>
                  <a:t>2</a:t>
                </a:r>
              </a:p>
              <a:p>
                <a:pPr marL="1314450" lvl="3" indent="0">
                  <a:buNone/>
                </a:pPr>
                <a:r>
                  <a:rPr lang="en-US" altLang="zh-TW" dirty="0"/>
                  <a:t>C = </a:t>
                </a:r>
                <a:r>
                  <a:rPr lang="zh-TW" altLang="en-US" dirty="0"/>
                  <a:t>定義</a:t>
                </a:r>
                <a:r>
                  <a:rPr lang="en-US" altLang="zh-TW" dirty="0"/>
                  <a:t>3</a:t>
                </a:r>
              </a:p>
              <a:p>
                <a:pPr marL="1314450" lvl="3" indent="0">
                  <a:buNone/>
                </a:pPr>
                <a:r>
                  <a:rPr lang="en-US" altLang="zh-TW" dirty="0"/>
                  <a:t>D = </a:t>
                </a:r>
                <a:r>
                  <a:rPr lang="zh-TW" altLang="en-US" dirty="0"/>
                  <a:t>定義</a:t>
                </a:r>
                <a:r>
                  <a:rPr lang="en-US" altLang="zh-TW" dirty="0"/>
                  <a:t>4</a:t>
                </a:r>
              </a:p>
              <a:p>
                <a:pPr lvl="1"/>
                <a:r>
                  <a:rPr lang="zh-TW" altLang="en-US" dirty="0"/>
                  <a:t>一、兩個符號則在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內文敘述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r>
                  <a:rPr lang="zh-TW" altLang="en-US" dirty="0"/>
                  <a:t>陳列數學式之後的文字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不縮排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TW" altLang="en-US" dirty="0">
                    <a:solidFill>
                      <a:srgbClr val="FF0000"/>
                    </a:solidFill>
                  </a:rPr>
                  <a:t>我</a:t>
                </a:r>
                <a:r>
                  <a:rPr lang="zh-TW" altLang="en-US" dirty="0"/>
                  <a:t>們可利用下列公式</a:t>
                </a:r>
                <a:endParaRPr lang="en-US" altLang="zh-TW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TW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 marL="457200" lvl="1" indent="0">
                  <a:buNone/>
                </a:pPr>
                <a:r>
                  <a:rPr lang="zh-TW" altLang="en-US" dirty="0"/>
                  <a:t>    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或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 cstate="print"/>
                <a:stretch>
                  <a:fillRect l="-412" t="-2621" b="-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符號使用習慣與格式</a:t>
            </a:r>
          </a:p>
        </p:txBody>
      </p:sp>
      <p:cxnSp>
        <p:nvCxnSpPr>
          <p:cNvPr id="6" name="直線接點 5"/>
          <p:cNvCxnSpPr/>
          <p:nvPr/>
        </p:nvCxnSpPr>
        <p:spPr bwMode="auto">
          <a:xfrm>
            <a:off x="1511300" y="4927600"/>
            <a:ext cx="0" cy="11430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78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zh-TW" dirty="0"/>
              <a:t>α</a:t>
            </a:r>
            <a:r>
              <a:rPr lang="zh-TW" altLang="el-GR" dirty="0"/>
              <a:t>（</a:t>
            </a:r>
            <a:r>
              <a:rPr lang="en-US" altLang="zh-TW" dirty="0"/>
              <a:t>alpha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一元二次方程裏的其中</a:t>
            </a:r>
            <a:r>
              <a:rPr lang="zh-TW" altLang="en-US" dirty="0">
                <a:solidFill>
                  <a:srgbClr val="FF0000"/>
                </a:solidFill>
              </a:rPr>
              <a:t>一個根</a:t>
            </a:r>
            <a:r>
              <a:rPr lang="zh-TW" altLang="en-US" dirty="0"/>
              <a:t>（</a:t>
            </a:r>
            <a:r>
              <a:rPr lang="en-US" altLang="zh-TW" dirty="0"/>
              <a:t>β</a:t>
            </a:r>
            <a:r>
              <a:rPr lang="zh-TW" altLang="en-US" dirty="0"/>
              <a:t>代表另一個）</a:t>
            </a:r>
            <a:endParaRPr lang="en-US" altLang="zh-TW" dirty="0"/>
          </a:p>
          <a:p>
            <a:pPr lvl="1"/>
            <a:r>
              <a:rPr lang="zh-TW" altLang="en-US" dirty="0"/>
              <a:t>一個結果的</a:t>
            </a:r>
            <a:r>
              <a:rPr lang="zh-TW" altLang="en-US" dirty="0">
                <a:solidFill>
                  <a:srgbClr val="FF0000"/>
                </a:solidFill>
              </a:rPr>
              <a:t>顯著性差異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zh-TW" altLang="el-GR" dirty="0"/>
              <a:t>（</a:t>
            </a:r>
            <a:r>
              <a:rPr lang="en-US" altLang="zh-TW" dirty="0"/>
              <a:t>beta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一元二次方程裏的</a:t>
            </a:r>
            <a:r>
              <a:rPr lang="zh-TW" altLang="en-US" dirty="0">
                <a:solidFill>
                  <a:srgbClr val="FF0000"/>
                </a:solidFill>
              </a:rPr>
              <a:t>根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l-GR" altLang="zh-TW" dirty="0"/>
              <a:t>Δ</a:t>
            </a:r>
            <a:r>
              <a:rPr lang="zh-TW" altLang="el-GR" dirty="0"/>
              <a:t>（</a:t>
            </a:r>
            <a:r>
              <a:rPr lang="en-US" altLang="zh-TW" dirty="0"/>
              <a:t>delta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給定變數的</a:t>
            </a:r>
            <a:r>
              <a:rPr lang="zh-TW" altLang="en-US" dirty="0">
                <a:solidFill>
                  <a:srgbClr val="FF0000"/>
                </a:solidFill>
              </a:rPr>
              <a:t>變化</a:t>
            </a:r>
            <a:r>
              <a:rPr lang="zh-TW" altLang="en-US" dirty="0"/>
              <a:t>，如∆</a:t>
            </a:r>
            <a:r>
              <a:rPr lang="en-US" altLang="zh-TW" dirty="0"/>
              <a:t>v</a:t>
            </a:r>
            <a:r>
              <a:rPr lang="zh-TW" altLang="en-US" dirty="0"/>
              <a:t>代表速度的變化</a:t>
            </a:r>
            <a:endParaRPr lang="en-US" altLang="zh-TW" dirty="0"/>
          </a:p>
          <a:p>
            <a:pPr lvl="1"/>
            <a:r>
              <a:rPr lang="zh-TW" altLang="en-US" dirty="0"/>
              <a:t>一元二次方程的</a:t>
            </a:r>
            <a:r>
              <a:rPr lang="zh-TW" altLang="en-US" dirty="0">
                <a:solidFill>
                  <a:srgbClr val="FF0000"/>
                </a:solidFill>
              </a:rPr>
              <a:t>判別式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E</a:t>
            </a:r>
            <a:r>
              <a:rPr lang="zh-TW" altLang="el-GR" dirty="0"/>
              <a:t>（</a:t>
            </a:r>
            <a:r>
              <a:rPr lang="en-US" altLang="zh-TW" dirty="0"/>
              <a:t>epsilon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機率論和統計學中的</a:t>
            </a:r>
            <a:r>
              <a:rPr lang="zh-TW" altLang="en-US" dirty="0">
                <a:solidFill>
                  <a:srgbClr val="FF0000"/>
                </a:solidFill>
              </a:rPr>
              <a:t>期望值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常用數學符號</a:t>
            </a:r>
          </a:p>
        </p:txBody>
      </p:sp>
    </p:spTree>
    <p:extLst>
      <p:ext uri="{BB962C8B-B14F-4D97-AF65-F5344CB8AC3E}">
        <p14:creationId xmlns:p14="http://schemas.microsoft.com/office/powerpoint/2010/main" val="1808840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zh-TW" dirty="0"/>
              <a:t>λ</a:t>
            </a:r>
            <a:r>
              <a:rPr lang="en-US" altLang="zh-TW" dirty="0"/>
              <a:t>(lambda)</a:t>
            </a:r>
          </a:p>
          <a:p>
            <a:pPr lvl="1"/>
            <a:r>
              <a:rPr lang="zh-TW" altLang="en-US" dirty="0"/>
              <a:t>到達速率</a:t>
            </a:r>
            <a:endParaRPr lang="en-US" altLang="zh-TW" dirty="0"/>
          </a:p>
          <a:p>
            <a:r>
              <a:rPr lang="el-GR" altLang="zh-TW" dirty="0"/>
              <a:t>θ</a:t>
            </a:r>
            <a:r>
              <a:rPr lang="zh-TW" altLang="el-GR" dirty="0"/>
              <a:t>（</a:t>
            </a:r>
            <a:r>
              <a:rPr lang="en-US" altLang="zh-TW" dirty="0"/>
              <a:t>theta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在幾何學中的</a:t>
            </a:r>
            <a:r>
              <a:rPr lang="zh-TW" altLang="en-US" dirty="0">
                <a:solidFill>
                  <a:srgbClr val="FF0000"/>
                </a:solidFill>
              </a:rPr>
              <a:t>角度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l-GR" altLang="zh-TW" dirty="0"/>
              <a:t>μ</a:t>
            </a:r>
            <a:r>
              <a:rPr lang="zh-TW" altLang="en-US" dirty="0"/>
              <a:t>（</a:t>
            </a:r>
            <a:r>
              <a:rPr lang="en-US" altLang="zh-TW" dirty="0"/>
              <a:t>mu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機率論和統計學中</a:t>
            </a:r>
            <a:r>
              <a:rPr lang="zh-TW" altLang="en-US" dirty="0">
                <a:solidFill>
                  <a:srgbClr val="FF0000"/>
                </a:solidFill>
              </a:rPr>
              <a:t>總體</a:t>
            </a:r>
            <a:r>
              <a:rPr lang="zh-TW" altLang="en-US" dirty="0"/>
              <a:t>的平均數或期望值</a:t>
            </a:r>
            <a:endParaRPr lang="en-US" altLang="zh-TW" dirty="0"/>
          </a:p>
          <a:p>
            <a:pPr lvl="1"/>
            <a:r>
              <a:rPr lang="zh-TW" altLang="en-US" dirty="0"/>
              <a:t>服務速率</a:t>
            </a:r>
            <a:endParaRPr lang="en-US" altLang="zh-TW" dirty="0"/>
          </a:p>
          <a:p>
            <a:r>
              <a:rPr lang="el-GR" altLang="zh-TW" dirty="0"/>
              <a:t>Σ</a:t>
            </a:r>
            <a:r>
              <a:rPr lang="zh-TW" altLang="en-US" dirty="0"/>
              <a:t> </a:t>
            </a:r>
            <a:r>
              <a:rPr lang="el-GR" altLang="zh-TW" dirty="0"/>
              <a:t>σ</a:t>
            </a:r>
            <a:r>
              <a:rPr lang="zh-TW" altLang="el-GR" dirty="0"/>
              <a:t>（</a:t>
            </a:r>
            <a:r>
              <a:rPr lang="en-US" altLang="zh-TW" dirty="0"/>
              <a:t>sigma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el-GR" altLang="zh-TW" dirty="0"/>
              <a:t>Σ</a:t>
            </a:r>
            <a:endParaRPr lang="zh-TW" altLang="en-US" dirty="0"/>
          </a:p>
          <a:p>
            <a:pPr lvl="2"/>
            <a:r>
              <a:rPr lang="zh-TW" altLang="en-US" dirty="0"/>
              <a:t>求和算子</a:t>
            </a:r>
          </a:p>
          <a:p>
            <a:pPr lvl="1"/>
            <a:r>
              <a:rPr lang="el-GR" altLang="zh-TW" dirty="0"/>
              <a:t>σ</a:t>
            </a:r>
            <a:endParaRPr lang="en-US" altLang="zh-TW" dirty="0"/>
          </a:p>
          <a:p>
            <a:pPr lvl="2"/>
            <a:r>
              <a:rPr lang="zh-TW" altLang="en-US" dirty="0"/>
              <a:t>機率論，統計中一個分布的</a:t>
            </a:r>
            <a:r>
              <a:rPr lang="zh-TW" altLang="en-US" dirty="0">
                <a:solidFill>
                  <a:srgbClr val="FF0000"/>
                </a:solidFill>
              </a:rPr>
              <a:t>標準差</a:t>
            </a:r>
          </a:p>
          <a:p>
            <a:endParaRPr lang="el-GR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常用數學符號</a:t>
            </a:r>
          </a:p>
        </p:txBody>
      </p:sp>
    </p:spTree>
    <p:extLst>
      <p:ext uri="{BB962C8B-B14F-4D97-AF65-F5344CB8AC3E}">
        <p14:creationId xmlns:p14="http://schemas.microsoft.com/office/powerpoint/2010/main" val="2444187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zh-TW" dirty="0"/>
              <a:t>Ω</a:t>
            </a:r>
            <a:r>
              <a:rPr lang="zh-TW" altLang="en-US" dirty="0"/>
              <a:t> </a:t>
            </a:r>
            <a:r>
              <a:rPr lang="el-GR" altLang="zh-TW" dirty="0"/>
              <a:t>ω</a:t>
            </a:r>
            <a:r>
              <a:rPr lang="zh-TW" altLang="el-GR" dirty="0"/>
              <a:t>（</a:t>
            </a:r>
            <a:r>
              <a:rPr lang="en-US" altLang="zh-TW" dirty="0"/>
              <a:t>omega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el-GR" altLang="zh-TW" dirty="0"/>
              <a:t>Ω</a:t>
            </a:r>
            <a:endParaRPr lang="en-US" altLang="zh-TW" dirty="0"/>
          </a:p>
          <a:p>
            <a:pPr lvl="2"/>
            <a:r>
              <a:rPr lang="zh-TW" altLang="en-US" dirty="0"/>
              <a:t>樣本空間（</a:t>
            </a:r>
            <a:r>
              <a:rPr lang="en-US" altLang="zh-TW" dirty="0"/>
              <a:t>S, </a:t>
            </a:r>
            <a:r>
              <a:rPr lang="el-GR" altLang="zh-TW" dirty="0"/>
              <a:t>Ω</a:t>
            </a:r>
            <a:r>
              <a:rPr lang="en-US" altLang="zh-TW" dirty="0"/>
              <a:t>, U</a:t>
            </a:r>
            <a:r>
              <a:rPr lang="zh-TW" altLang="en-US" dirty="0"/>
              <a:t>）</a:t>
            </a:r>
            <a:endParaRPr lang="en-US" altLang="zh-TW" dirty="0"/>
          </a:p>
          <a:p>
            <a:pPr lvl="2"/>
            <a:r>
              <a:rPr lang="zh-TW" altLang="en-US" dirty="0"/>
              <a:t>歐姆，</a:t>
            </a:r>
            <a:r>
              <a:rPr lang="zh-TW" altLang="en-US" dirty="0">
                <a:solidFill>
                  <a:srgbClr val="FF0000"/>
                </a:solidFill>
              </a:rPr>
              <a:t>電阻</a:t>
            </a:r>
            <a:r>
              <a:rPr lang="zh-TW" altLang="en-US" dirty="0"/>
              <a:t>的單位</a:t>
            </a:r>
            <a:endParaRPr lang="en-US" altLang="zh-TW" dirty="0"/>
          </a:p>
          <a:p>
            <a:pPr lvl="1"/>
            <a:r>
              <a:rPr lang="el-GR" altLang="zh-TW" dirty="0"/>
              <a:t>ω</a:t>
            </a:r>
            <a:endParaRPr lang="en-US" altLang="zh-TW" dirty="0"/>
          </a:p>
          <a:p>
            <a:pPr lvl="2"/>
            <a:r>
              <a:rPr lang="zh-TW" altLang="en-US" dirty="0"/>
              <a:t>第一個</a:t>
            </a:r>
            <a:r>
              <a:rPr lang="zh-TW" altLang="en-US" dirty="0">
                <a:solidFill>
                  <a:srgbClr val="FF0000"/>
                </a:solidFill>
              </a:rPr>
              <a:t>無窮序數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zh-TW" altLang="en-US" dirty="0"/>
              <a:t>機率論中，一個實驗的</a:t>
            </a:r>
            <a:r>
              <a:rPr lang="zh-TW" altLang="en-US" dirty="0">
                <a:solidFill>
                  <a:srgbClr val="FF0000"/>
                </a:solidFill>
              </a:rPr>
              <a:t>可能結果</a:t>
            </a: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常用數學符號</a:t>
            </a:r>
          </a:p>
        </p:txBody>
      </p:sp>
    </p:spTree>
    <p:extLst>
      <p:ext uri="{BB962C8B-B14F-4D97-AF65-F5344CB8AC3E}">
        <p14:creationId xmlns:p14="http://schemas.microsoft.com/office/powerpoint/2010/main" val="2632112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>
              <a:xfrm>
                <a:off x="711200" y="1611313"/>
                <a:ext cx="10886068" cy="4648200"/>
              </a:xfrm>
            </p:spPr>
            <p:txBody>
              <a:bodyPr/>
              <a:lstStyle/>
              <a:p>
                <a:r>
                  <a:rPr lang="zh-TW" altLang="en-US" dirty="0"/>
                  <a:t>不可超過或少於一橫列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𝒂𝒄</m:t>
                            </m:r>
                          </m:e>
                        </m:rad>
                      </m:num>
                      <m:den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𝒂𝒄</m:t>
                        </m:r>
                      </m:e>
                    </m:ra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/ 2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altLang="zh-TW" dirty="0"/>
              </a:p>
              <a:p>
                <a:r>
                  <a:rPr lang="zh-TW" altLang="en-US" dirty="0"/>
                  <a:t>若需要參照，就必須編號，編號靠右對齊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TW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>
                    <a:cs typeface="Times New Roman" panose="02020603050405020304" pitchFamily="18" charset="0"/>
                  </a:rPr>
                  <a:t>	</a:t>
                </a:r>
                <a:r>
                  <a:rPr lang="zh-TW" altLang="en-US" dirty="0">
                    <a:cs typeface="Times New Roman" panose="02020603050405020304" pitchFamily="18" charset="0"/>
                  </a:rPr>
                  <a:t>　</a:t>
                </a:r>
                <a:r>
                  <a:rPr lang="zh-TW" altLang="en-US" dirty="0"/>
                  <a:t>　　　　　　　　　　　　 　　　　　                                       </a:t>
                </a:r>
                <a:r>
                  <a:rPr lang="en-US" altLang="zh-TW" dirty="0"/>
                  <a:t>(3)</a:t>
                </a:r>
              </a:p>
              <a:p>
                <a:pPr lvl="1"/>
                <a:r>
                  <a:rPr lang="zh-TW" altLang="en-US" dirty="0"/>
                  <a:t>若參照需完整寫出</a:t>
                </a:r>
                <a:r>
                  <a:rPr lang="en-US" altLang="zh-TW" dirty="0"/>
                  <a:t> Equation 3 </a:t>
                </a:r>
                <a:r>
                  <a:rPr lang="zh-TW" altLang="en-US" dirty="0"/>
                  <a:t>不可縮寫 </a:t>
                </a:r>
                <a:r>
                  <a:rPr lang="en-US" altLang="zh-TW" dirty="0"/>
                  <a:t>Eq.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3</a:t>
                </a:r>
                <a:r>
                  <a:rPr lang="en-US" altLang="zh-TW" dirty="0">
                    <a:solidFill>
                      <a:schemeClr val="accent2"/>
                    </a:solidFill>
                  </a:rPr>
                  <a:t>(</a:t>
                </a:r>
                <a:r>
                  <a:rPr lang="zh-TW" altLang="en-US" dirty="0">
                    <a:solidFill>
                      <a:schemeClr val="accent2"/>
                    </a:solidFill>
                  </a:rPr>
                  <a:t>目前亦可</a:t>
                </a:r>
                <a:r>
                  <a:rPr lang="en-US" altLang="zh-TW" dirty="0">
                    <a:solidFill>
                      <a:schemeClr val="accent2"/>
                    </a:solidFill>
                  </a:rPr>
                  <a:t>)</a:t>
                </a:r>
              </a:p>
              <a:p>
                <a:r>
                  <a:rPr lang="zh-TW" altLang="en-US" dirty="0"/>
                  <a:t>製作統計和數學題材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符號定義參照表</a:t>
                </a:r>
                <a:r>
                  <a:rPr lang="en-US" altLang="zh-TW" dirty="0"/>
                  <a:t>(Table of Notations)</a:t>
                </a:r>
              </a:p>
              <a:p>
                <a:pPr lvl="1"/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611313"/>
                <a:ext cx="10886068" cy="4648200"/>
              </a:xfrm>
              <a:blipFill>
                <a:blip r:embed="rId3"/>
                <a:stretch>
                  <a:fillRect l="-392" t="-2621" r="-9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34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方程式</a:t>
            </a:r>
          </a:p>
        </p:txBody>
      </p:sp>
      <p:pic>
        <p:nvPicPr>
          <p:cNvPr id="3074" name="Picture 2" descr="「notation table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568" y="3935413"/>
            <a:ext cx="5009700" cy="288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655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64222" y="1429836"/>
            <a:ext cx="10986429" cy="5010576"/>
          </a:xfrm>
        </p:spPr>
        <p:txBody>
          <a:bodyPr/>
          <a:lstStyle/>
          <a:p>
            <a:r>
              <a:rPr lang="zh-TW" altLang="en-US" sz="2600" dirty="0"/>
              <a:t>斜體</a:t>
            </a:r>
            <a:r>
              <a:rPr lang="en-US" altLang="zh-TW" sz="2600" dirty="0"/>
              <a:t>(</a:t>
            </a:r>
            <a:r>
              <a:rPr lang="zh-TW" altLang="en-US" sz="2600" dirty="0"/>
              <a:t>數字，標點，括號不用</a:t>
            </a:r>
            <a:r>
              <a:rPr lang="en-US" altLang="zh-TW" sz="2600" dirty="0"/>
              <a:t>)</a:t>
            </a:r>
          </a:p>
          <a:p>
            <a:r>
              <a:rPr lang="zh-TW" altLang="en-US" sz="2600" dirty="0"/>
              <a:t>使用文字的首字，例如</a:t>
            </a:r>
            <a:r>
              <a:rPr lang="en-US" altLang="zh-TW" sz="2600" i="1" dirty="0"/>
              <a:t>n</a:t>
            </a:r>
            <a:r>
              <a:rPr lang="en-US" altLang="zh-TW" sz="2600" dirty="0"/>
              <a:t>: number, </a:t>
            </a:r>
            <a:r>
              <a:rPr lang="en-US" altLang="zh-TW" sz="2600" i="1" dirty="0"/>
              <a:t>l</a:t>
            </a:r>
            <a:r>
              <a:rPr lang="en-US" altLang="zh-TW" sz="2600" dirty="0"/>
              <a:t>: length, </a:t>
            </a:r>
            <a:r>
              <a:rPr lang="en-US" altLang="zh-TW" sz="2600" i="1" dirty="0"/>
              <a:t>p</a:t>
            </a:r>
            <a:r>
              <a:rPr lang="en-US" altLang="zh-TW" sz="2600" dirty="0"/>
              <a:t>: probability.</a:t>
            </a:r>
          </a:p>
          <a:p>
            <a:r>
              <a:rPr lang="zh-TW" altLang="en-US" sz="2600" dirty="0"/>
              <a:t>使用慣用的符號</a:t>
            </a:r>
            <a:endParaRPr lang="en-US" altLang="zh-TW" sz="2600" dirty="0"/>
          </a:p>
          <a:p>
            <a:r>
              <a:rPr lang="zh-TW" altLang="en-US" sz="2600" dirty="0"/>
              <a:t>符號非文字，不要太長</a:t>
            </a:r>
            <a:endParaRPr lang="en-US" altLang="zh-TW" sz="2600" dirty="0"/>
          </a:p>
          <a:p>
            <a:r>
              <a:rPr lang="zh-TW" altLang="en-US" sz="2600" dirty="0"/>
              <a:t>集合要大寫，集合元素用小寫</a:t>
            </a:r>
            <a:endParaRPr lang="en-US" altLang="zh-TW" sz="2600" dirty="0"/>
          </a:p>
          <a:p>
            <a:r>
              <a:rPr lang="zh-TW" altLang="en-US" sz="2600" dirty="0"/>
              <a:t>常數用大寫，變數用小寫</a:t>
            </a:r>
            <a:endParaRPr lang="en-US" altLang="zh-TW" sz="2600" dirty="0"/>
          </a:p>
          <a:p>
            <a:r>
              <a:rPr lang="zh-TW" altLang="en-US" sz="2600" dirty="0"/>
              <a:t>下標表示索引，上標表示特性</a:t>
            </a:r>
            <a:endParaRPr lang="en-US" altLang="zh-TW" sz="2600" dirty="0"/>
          </a:p>
          <a:p>
            <a:r>
              <a:rPr lang="zh-TW" altLang="en-US" sz="2600" dirty="0"/>
              <a:t>若有索引，文字一定要描述索引的資訊</a:t>
            </a:r>
            <a:endParaRPr lang="en-US" altLang="zh-TW" sz="2600" dirty="0"/>
          </a:p>
          <a:p>
            <a:r>
              <a:rPr lang="zh-TW" altLang="en-US" sz="2600" dirty="0"/>
              <a:t>若符號較多，可利用</a:t>
            </a:r>
            <a:r>
              <a:rPr lang="zh-TW" altLang="zh-TW" sz="2600" dirty="0"/>
              <a:t>符號</a:t>
            </a:r>
            <a:r>
              <a:rPr lang="zh-TW" altLang="en-US" sz="2600" dirty="0"/>
              <a:t>表，</a:t>
            </a:r>
            <a:r>
              <a:rPr lang="zh-TW" altLang="zh-TW" sz="2600" dirty="0"/>
              <a:t>符號</a:t>
            </a:r>
            <a:r>
              <a:rPr lang="zh-TW" altLang="en-US" sz="2600" dirty="0"/>
              <a:t>表</a:t>
            </a:r>
            <a:r>
              <a:rPr lang="zh-TW" altLang="zh-TW" sz="2600" dirty="0"/>
              <a:t>的內容</a:t>
            </a:r>
            <a:r>
              <a:rPr lang="zh-TW" altLang="en-US" sz="2600" dirty="0"/>
              <a:t>本文</a:t>
            </a:r>
            <a:r>
              <a:rPr lang="zh-TW" altLang="zh-TW" sz="2600" dirty="0"/>
              <a:t>都有用到，而</a:t>
            </a:r>
            <a:r>
              <a:rPr lang="zh-TW" altLang="en-US" sz="2600" dirty="0"/>
              <a:t>本文</a:t>
            </a:r>
            <a:r>
              <a:rPr lang="zh-TW" altLang="zh-TW" sz="2600" dirty="0"/>
              <a:t>用到的符號符號</a:t>
            </a:r>
            <a:r>
              <a:rPr lang="zh-TW" altLang="en-US" sz="2600" dirty="0"/>
              <a:t>表大多都</a:t>
            </a:r>
            <a:r>
              <a:rPr lang="zh-TW" altLang="zh-TW" sz="2600" dirty="0"/>
              <a:t>有</a:t>
            </a:r>
            <a:endParaRPr lang="en-US" altLang="zh-TW" sz="2600" dirty="0"/>
          </a:p>
          <a:p>
            <a:r>
              <a:rPr lang="zh-TW" altLang="en-US" sz="2600" dirty="0"/>
              <a:t>要保持符號的一致性</a:t>
            </a:r>
            <a:endParaRPr lang="en-US" altLang="zh-TW" sz="2600" dirty="0"/>
          </a:p>
          <a:p>
            <a:r>
              <a:rPr lang="zh-TW" altLang="en-US" sz="2600" dirty="0"/>
              <a:t>方程式是式子的一部份，後面有標點符號。</a:t>
            </a:r>
            <a:r>
              <a:rPr lang="zh-TW" altLang="en-US" sz="2600" dirty="0">
                <a:hlinkClick r:id="rId3" action="ppaction://hlinkfile"/>
              </a:rPr>
              <a:t>範例</a:t>
            </a:r>
            <a:r>
              <a:rPr lang="zh-TW" altLang="en-US" sz="2600" dirty="0"/>
              <a:t> </a:t>
            </a:r>
            <a:endParaRPr lang="en-US" altLang="zh-TW" sz="26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</a:t>
            </a:r>
            <a:r>
              <a:rPr lang="en-US" altLang="zh-TW" dirty="0"/>
              <a:t>/</a:t>
            </a:r>
            <a:r>
              <a:rPr lang="zh-TW" altLang="en-US" dirty="0"/>
              <a:t>方程式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256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36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符號範例一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168" y="1496118"/>
            <a:ext cx="9911808" cy="487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63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37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符號範例二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895" y="1603125"/>
            <a:ext cx="7787810" cy="46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35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38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符號範例三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47" y="1611313"/>
            <a:ext cx="9405706" cy="447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94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39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符號範例四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864" y="1579129"/>
            <a:ext cx="8991871" cy="47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11200" y="1611313"/>
            <a:ext cx="10363200" cy="3400525"/>
          </a:xfrm>
        </p:spPr>
        <p:txBody>
          <a:bodyPr numCol="2"/>
          <a:lstStyle/>
          <a:p>
            <a:r>
              <a:rPr lang="zh-TW" altLang="en-US" dirty="0"/>
              <a:t>完整的句子結束後使用</a:t>
            </a:r>
            <a:endParaRPr lang="en-US" altLang="zh-TW" dirty="0"/>
          </a:p>
          <a:p>
            <a:r>
              <a:rPr lang="zh-TW" altLang="en-US" dirty="0"/>
              <a:t>縮寫時使用</a:t>
            </a:r>
            <a:endParaRPr lang="en-US" altLang="zh-TW" dirty="0"/>
          </a:p>
          <a:p>
            <a:pPr lvl="1"/>
            <a:r>
              <a:rPr lang="zh-TW" altLang="en-US" dirty="0"/>
              <a:t>名字</a:t>
            </a:r>
            <a:endParaRPr lang="en-US" altLang="zh-TW" dirty="0"/>
          </a:p>
          <a:p>
            <a:pPr lvl="2"/>
            <a:r>
              <a:rPr lang="en-US" altLang="zh-TW" dirty="0"/>
              <a:t>J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/>
              <a:t> R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/>
              <a:t> Smith</a:t>
            </a:r>
          </a:p>
          <a:p>
            <a:pPr lvl="1"/>
            <a:r>
              <a:rPr lang="zh-TW" altLang="en-US" dirty="0"/>
              <a:t>拉丁字</a:t>
            </a:r>
            <a:endParaRPr lang="en-US" altLang="zh-TW" dirty="0"/>
          </a:p>
          <a:p>
            <a:pPr lvl="2"/>
            <a:r>
              <a:rPr lang="en-US" altLang="zh-TW" dirty="0"/>
              <a:t>a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/>
              <a:t>m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/>
              <a:t>, cg, i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/>
              <a:t>e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/>
              <a:t>, vs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zh-TW" altLang="en-US" dirty="0"/>
              <a:t>參考文獻</a:t>
            </a:r>
            <a:endParaRPr lang="en-US" altLang="zh-TW" dirty="0"/>
          </a:p>
          <a:p>
            <a:pPr lvl="2"/>
            <a:r>
              <a:rPr lang="en-US" altLang="zh-TW" dirty="0"/>
              <a:t>Vol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/>
              <a:t> 1, 2nd ed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/>
              <a:t>, p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/>
              <a:t> 6</a:t>
            </a:r>
          </a:p>
          <a:p>
            <a:r>
              <a:rPr lang="zh-TW" altLang="en-US" dirty="0"/>
              <a:t>例外</a:t>
            </a:r>
            <a:endParaRPr lang="en-US" altLang="zh-TW" dirty="0"/>
          </a:p>
          <a:p>
            <a:pPr lvl="1"/>
            <a:r>
              <a:rPr lang="zh-TW" altLang="en-US" dirty="0"/>
              <a:t>州名</a:t>
            </a:r>
            <a:endParaRPr lang="en-US" altLang="zh-TW" dirty="0"/>
          </a:p>
          <a:p>
            <a:pPr lvl="2"/>
            <a:r>
              <a:rPr lang="en-US" altLang="zh-TW" dirty="0"/>
              <a:t>NY(New York); AK(Alaska)</a:t>
            </a:r>
          </a:p>
          <a:p>
            <a:pPr lvl="1"/>
            <a:r>
              <a:rPr lang="zh-TW" altLang="en-US" dirty="0"/>
              <a:t>大寫字母的縮寫</a:t>
            </a:r>
            <a:endParaRPr lang="en-US" altLang="zh-TW" dirty="0"/>
          </a:p>
          <a:p>
            <a:pPr lvl="2"/>
            <a:r>
              <a:rPr lang="en-US" altLang="zh-TW" dirty="0"/>
              <a:t>NTUST,</a:t>
            </a:r>
            <a:r>
              <a:rPr lang="zh-TW" altLang="en-US" dirty="0"/>
              <a:t> </a:t>
            </a:r>
            <a:r>
              <a:rPr lang="en-US" altLang="zh-TW" dirty="0"/>
              <a:t>APA, WTO</a:t>
            </a:r>
          </a:p>
          <a:p>
            <a:pPr lvl="1"/>
            <a:r>
              <a:rPr lang="zh-TW" altLang="en-US" dirty="0"/>
              <a:t>測量單位</a:t>
            </a:r>
            <a:endParaRPr lang="en-US" altLang="zh-TW" dirty="0"/>
          </a:p>
          <a:p>
            <a:pPr lvl="2"/>
            <a:r>
              <a:rPr lang="en-US" altLang="zh-TW" dirty="0"/>
              <a:t>cm, kg, </a:t>
            </a:r>
            <a:r>
              <a:rPr lang="en-US" altLang="zh-TW" dirty="0" err="1"/>
              <a:t>hr</a:t>
            </a:r>
            <a:r>
              <a:rPr lang="en-US" altLang="zh-TW" dirty="0"/>
              <a:t>, </a:t>
            </a:r>
            <a:r>
              <a:rPr lang="en-US" altLang="zh-TW" dirty="0" err="1"/>
              <a:t>lb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句號</a:t>
            </a:r>
          </a:p>
        </p:txBody>
      </p:sp>
    </p:spTree>
    <p:extLst>
      <p:ext uri="{BB962C8B-B14F-4D97-AF65-F5344CB8AC3E}">
        <p14:creationId xmlns:p14="http://schemas.microsoft.com/office/powerpoint/2010/main" val="28825902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40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符號範例五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79" y="1533278"/>
            <a:ext cx="9696641" cy="422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60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文字描述</a:t>
            </a:r>
            <a:endParaRPr lang="en-US" altLang="zh-TW" dirty="0"/>
          </a:p>
          <a:p>
            <a:pPr lvl="1"/>
            <a:r>
              <a:rPr lang="zh-TW" altLang="en-US" dirty="0"/>
              <a:t>冗長</a:t>
            </a:r>
            <a:endParaRPr lang="en-US" altLang="zh-TW" dirty="0"/>
          </a:p>
          <a:p>
            <a:pPr lvl="1"/>
            <a:r>
              <a:rPr lang="zh-TW" altLang="en-US" dirty="0"/>
              <a:t>不易閱讀</a:t>
            </a:r>
            <a:endParaRPr lang="en-US" altLang="zh-TW" dirty="0"/>
          </a:p>
          <a:p>
            <a:pPr lvl="1"/>
            <a:r>
              <a:rPr lang="zh-TW" altLang="en-US" dirty="0"/>
              <a:t>邏輯容易混亂</a:t>
            </a:r>
            <a:endParaRPr lang="en-US" altLang="zh-TW" dirty="0"/>
          </a:p>
          <a:p>
            <a:r>
              <a:rPr lang="zh-TW" altLang="en-US" dirty="0"/>
              <a:t>架構圖</a:t>
            </a:r>
            <a:r>
              <a:rPr lang="en-US" altLang="zh-TW" dirty="0"/>
              <a:t>/</a:t>
            </a:r>
            <a:r>
              <a:rPr lang="zh-TW" altLang="en-US" dirty="0"/>
              <a:t>流程圖</a:t>
            </a:r>
            <a:endParaRPr lang="en-US" altLang="zh-TW" dirty="0"/>
          </a:p>
          <a:p>
            <a:pPr lvl="1"/>
            <a:r>
              <a:rPr lang="zh-TW" altLang="en-US" dirty="0"/>
              <a:t>容易理解</a:t>
            </a:r>
            <a:endParaRPr lang="en-US" altLang="zh-TW" dirty="0"/>
          </a:p>
          <a:p>
            <a:pPr lvl="1"/>
            <a:r>
              <a:rPr lang="zh-TW" altLang="en-US" dirty="0"/>
              <a:t>邏輯清晰</a:t>
            </a:r>
            <a:endParaRPr lang="en-US" altLang="zh-TW" dirty="0"/>
          </a:p>
          <a:p>
            <a:r>
              <a:rPr lang="zh-TW" altLang="en-US" dirty="0"/>
              <a:t>虛擬碼</a:t>
            </a:r>
            <a:endParaRPr lang="en-US" altLang="zh-TW" dirty="0"/>
          </a:p>
          <a:p>
            <a:pPr lvl="1"/>
            <a:r>
              <a:rPr lang="zh-TW" altLang="en-US" dirty="0"/>
              <a:t>白話的程式碼</a:t>
            </a:r>
            <a:endParaRPr lang="en-US" altLang="zh-TW" dirty="0"/>
          </a:p>
          <a:p>
            <a:pPr lvl="1"/>
            <a:r>
              <a:rPr lang="zh-TW" altLang="en-US" dirty="0"/>
              <a:t>兼具「文字描述」及「流程圖」的優點</a:t>
            </a:r>
            <a:endParaRPr lang="en-US" altLang="zh-TW" dirty="0"/>
          </a:p>
          <a:p>
            <a:r>
              <a:rPr lang="zh-TW" altLang="en-US" dirty="0"/>
              <a:t>有限狀態機</a:t>
            </a:r>
            <a:endParaRPr lang="en-US" altLang="zh-TW" dirty="0"/>
          </a:p>
          <a:p>
            <a:pPr lvl="1"/>
            <a:r>
              <a:rPr lang="zh-TW" altLang="en-US" dirty="0"/>
              <a:t>多狀態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41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演算法的表達</a:t>
            </a:r>
          </a:p>
        </p:txBody>
      </p:sp>
    </p:spTree>
    <p:extLst>
      <p:ext uri="{BB962C8B-B14F-4D97-AF65-F5344CB8AC3E}">
        <p14:creationId xmlns:p14="http://schemas.microsoft.com/office/powerpoint/2010/main" val="36392911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14400" y="1571879"/>
            <a:ext cx="10363200" cy="4648200"/>
          </a:xfrm>
        </p:spPr>
        <p:txBody>
          <a:bodyPr/>
          <a:lstStyle/>
          <a:p>
            <a:r>
              <a:rPr lang="zh-TW" altLang="en-US" dirty="0"/>
              <a:t>利用圖形方式來呈現硬體或軟體之架構</a:t>
            </a:r>
          </a:p>
          <a:p>
            <a:endParaRPr lang="en-US" altLang="zh-TW" b="0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9496" y="7406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668373"/>
              </p:ext>
            </p:extLst>
          </p:nvPr>
        </p:nvGraphicFramePr>
        <p:xfrm>
          <a:off x="1796926" y="2047176"/>
          <a:ext cx="9302875" cy="4262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476610" imgH="3886566" progId="Visio.Drawing.11">
                  <p:embed/>
                </p:oleObj>
              </mc:Choice>
              <mc:Fallback>
                <p:oleObj name="Visio" r:id="rId3" imgW="8476610" imgH="388656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926" y="2047176"/>
                        <a:ext cx="9302875" cy="4262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66549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14400" y="1571879"/>
            <a:ext cx="10363200" cy="4648200"/>
          </a:xfrm>
        </p:spPr>
        <p:txBody>
          <a:bodyPr/>
          <a:lstStyle/>
          <a:p>
            <a:endParaRPr lang="en-US" altLang="zh-TW" b="0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9496" y="7406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75" y="414337"/>
            <a:ext cx="641985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8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利用圖形方式來表達欲解決問題的步驟</a:t>
            </a:r>
            <a:endParaRPr lang="en-US" altLang="zh-TW" dirty="0"/>
          </a:p>
          <a:p>
            <a:r>
              <a:rPr lang="zh-TW" altLang="en-US" dirty="0"/>
              <a:t>基本三邏輯結構：循序結構、選擇結構、重複結構</a:t>
            </a:r>
            <a:endParaRPr lang="en-US" altLang="zh-TW" dirty="0"/>
          </a:p>
          <a:p>
            <a:endParaRPr lang="zh-TW" altLang="en-US" dirty="0"/>
          </a:p>
          <a:p>
            <a:endParaRPr lang="en-US" altLang="zh-TW" b="0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44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2844" y="3147292"/>
            <a:ext cx="1981200" cy="2076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3893" y="2842492"/>
            <a:ext cx="2914650" cy="23812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26525" y="2592388"/>
            <a:ext cx="1790700" cy="32194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989906" y="52184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循序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479281" y="52184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選擇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9470469" y="588694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重複</a:t>
            </a:r>
          </a:p>
        </p:txBody>
      </p:sp>
    </p:spTree>
    <p:extLst>
      <p:ext uri="{BB962C8B-B14F-4D97-AF65-F5344CB8AC3E}">
        <p14:creationId xmlns:p14="http://schemas.microsoft.com/office/powerpoint/2010/main" val="625504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流程圖圖例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2" y="1371600"/>
            <a:ext cx="8116798" cy="490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86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46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流程圖範例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44" y="1371600"/>
            <a:ext cx="6826068" cy="497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24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利用圖形方式來表達欲解決問題的步驟</a:t>
            </a:r>
            <a:endParaRPr lang="en-US" altLang="zh-TW" dirty="0"/>
          </a:p>
          <a:p>
            <a:r>
              <a:rPr lang="zh-TW" altLang="en-US" dirty="0"/>
              <a:t>基本三邏輯結構：循序結構、選擇結構、重複結構</a:t>
            </a:r>
            <a:endParaRPr lang="en-US" altLang="zh-TW" dirty="0"/>
          </a:p>
          <a:p>
            <a:endParaRPr lang="zh-TW" altLang="en-US" dirty="0"/>
          </a:p>
          <a:p>
            <a:endParaRPr lang="en-US" altLang="zh-TW" b="0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47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2844" y="3147292"/>
            <a:ext cx="1981200" cy="2076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3893" y="2842492"/>
            <a:ext cx="2914650" cy="23812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26525" y="2592388"/>
            <a:ext cx="1790700" cy="32194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989906" y="52184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循序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479281" y="52184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選擇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9470469" y="588694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重複</a:t>
            </a:r>
          </a:p>
        </p:txBody>
      </p:sp>
    </p:spTree>
    <p:extLst>
      <p:ext uri="{BB962C8B-B14F-4D97-AF65-F5344CB8AC3E}">
        <p14:creationId xmlns:p14="http://schemas.microsoft.com/office/powerpoint/2010/main" val="36990573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41248" y="1443863"/>
            <a:ext cx="10363200" cy="4648200"/>
          </a:xfrm>
        </p:spPr>
        <p:txBody>
          <a:bodyPr/>
          <a:lstStyle/>
          <a:p>
            <a:r>
              <a:rPr lang="zh-TW" altLang="en-US" dirty="0"/>
              <a:t>不可太複雜，若太複雜，可先畫架構圖，再畫模組的流程圖</a:t>
            </a:r>
            <a:endParaRPr lang="en-US" altLang="zh-TW" dirty="0"/>
          </a:p>
          <a:p>
            <a:r>
              <a:rPr lang="zh-TW" altLang="en-US" dirty="0"/>
              <a:t>空白不可太大，字體不可太小</a:t>
            </a:r>
            <a:endParaRPr lang="en-US" altLang="zh-TW" dirty="0"/>
          </a:p>
          <a:p>
            <a:r>
              <a:rPr lang="zh-TW" altLang="en-US" dirty="0"/>
              <a:t>字和圖不可重疊</a:t>
            </a:r>
            <a:endParaRPr lang="en-US" altLang="zh-TW" dirty="0"/>
          </a:p>
          <a:p>
            <a:r>
              <a:rPr lang="zh-TW" altLang="en-US" dirty="0"/>
              <a:t>儘可能用直線</a:t>
            </a:r>
            <a:endParaRPr lang="en-US" altLang="zh-TW" dirty="0"/>
          </a:p>
          <a:p>
            <a:r>
              <a:rPr lang="zh-TW" altLang="en-US" dirty="0"/>
              <a:t>由左到右</a:t>
            </a:r>
            <a:endParaRPr lang="en-US" altLang="zh-TW" dirty="0"/>
          </a:p>
          <a:p>
            <a:r>
              <a:rPr lang="zh-TW" altLang="en-US" dirty="0"/>
              <a:t>架構圖</a:t>
            </a:r>
            <a:endParaRPr lang="en-US" altLang="zh-TW" dirty="0"/>
          </a:p>
          <a:p>
            <a:pPr lvl="1"/>
            <a:r>
              <a:rPr lang="zh-TW" altLang="en-US" dirty="0"/>
              <a:t>方格及線的一致性</a:t>
            </a:r>
            <a:endParaRPr lang="en-US" altLang="zh-TW" dirty="0"/>
          </a:p>
          <a:p>
            <a:pPr lvl="1"/>
            <a:r>
              <a:rPr lang="zh-TW" altLang="en-US" dirty="0"/>
              <a:t>不一致性需註記</a:t>
            </a:r>
            <a:r>
              <a:rPr lang="en-US" altLang="zh-TW" dirty="0"/>
              <a:t>/</a:t>
            </a:r>
            <a:r>
              <a:rPr lang="zh-TW" altLang="en-US" dirty="0"/>
              <a:t>說明</a:t>
            </a:r>
            <a:endParaRPr lang="en-US" altLang="zh-TW" dirty="0"/>
          </a:p>
          <a:p>
            <a:r>
              <a:rPr lang="zh-TW" altLang="en-US" dirty="0"/>
              <a:t>流程圖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不同位置要用多個流程圖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多進</a:t>
            </a:r>
            <a:r>
              <a:rPr lang="zh-TW" altLang="en-US" dirty="0">
                <a:solidFill>
                  <a:srgbClr val="FF0000"/>
                </a:solidFill>
              </a:rPr>
              <a:t>一出</a:t>
            </a:r>
            <a:r>
              <a:rPr lang="en-US" altLang="zh-TW" dirty="0"/>
              <a:t>(</a:t>
            </a:r>
            <a:r>
              <a:rPr lang="zh-TW" altLang="en-US" dirty="0"/>
              <a:t>除了選擇結構</a:t>
            </a:r>
            <a:r>
              <a:rPr lang="en-US" altLang="zh-TW" dirty="0"/>
              <a:t>)</a:t>
            </a:r>
            <a:endParaRPr lang="zh-TW" altLang="en-US" dirty="0"/>
          </a:p>
          <a:p>
            <a:pPr lvl="1"/>
            <a:r>
              <a:rPr lang="zh-TW" altLang="en-US" dirty="0"/>
              <a:t>要有</a:t>
            </a:r>
            <a:r>
              <a:rPr lang="en-US" altLang="zh-TW" dirty="0"/>
              <a:t>”</a:t>
            </a:r>
            <a:r>
              <a:rPr lang="zh-TW" altLang="en-US" dirty="0"/>
              <a:t>開始</a:t>
            </a:r>
            <a:r>
              <a:rPr lang="en-US" altLang="zh-TW" dirty="0"/>
              <a:t>”(start)</a:t>
            </a:r>
            <a:r>
              <a:rPr lang="zh-TW" altLang="en-US" dirty="0"/>
              <a:t>，可能沒有</a:t>
            </a:r>
            <a:r>
              <a:rPr lang="en-US" altLang="zh-TW" dirty="0"/>
              <a:t>”</a:t>
            </a:r>
            <a:r>
              <a:rPr lang="zh-TW" altLang="en-US" dirty="0"/>
              <a:t>結束</a:t>
            </a:r>
            <a:r>
              <a:rPr lang="en-US" altLang="zh-TW" dirty="0"/>
              <a:t>”(end)</a:t>
            </a:r>
          </a:p>
          <a:p>
            <a:pPr lvl="1"/>
            <a:endParaRPr lang="zh-TW" altLang="en-US" dirty="0"/>
          </a:p>
          <a:p>
            <a:endParaRPr lang="en-US" altLang="zh-TW" b="0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48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  <a:r>
              <a:rPr lang="en-US" altLang="zh-TW" dirty="0"/>
              <a:t>/</a:t>
            </a:r>
            <a:r>
              <a:rPr lang="zh-TW" altLang="en-US" dirty="0"/>
              <a:t>流程圖</a:t>
            </a:r>
            <a:r>
              <a:rPr lang="en-US" altLang="zh-TW" dirty="0"/>
              <a:t>123</a:t>
            </a:r>
            <a:endParaRPr lang="zh-TW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9496" y="7406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623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49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流程圖範例一</a:t>
            </a:r>
          </a:p>
        </p:txBody>
      </p:sp>
      <p:pic>
        <p:nvPicPr>
          <p:cNvPr id="10" name="圖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265" y="1782641"/>
            <a:ext cx="8635265" cy="39138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645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分隔</a:t>
            </a:r>
            <a:r>
              <a:rPr lang="en-US" altLang="zh-TW" dirty="0"/>
              <a:t>3</a:t>
            </a:r>
            <a:r>
              <a:rPr lang="zh-TW" altLang="en-US" dirty="0"/>
              <a:t>或</a:t>
            </a:r>
            <a:r>
              <a:rPr lang="en-US" altLang="zh-TW" dirty="0"/>
              <a:t>3</a:t>
            </a:r>
            <a:r>
              <a:rPr lang="zh-TW" altLang="en-US" dirty="0"/>
              <a:t>個以上的系列項目，</a:t>
            </a:r>
            <a:r>
              <a:rPr lang="zh-TW" altLang="en-US" dirty="0">
                <a:solidFill>
                  <a:srgbClr val="FF0000"/>
                </a:solidFill>
              </a:rPr>
              <a:t>最後一項</a:t>
            </a:r>
            <a:r>
              <a:rPr lang="zh-TW" altLang="en-US" dirty="0"/>
              <a:t>不加</a:t>
            </a:r>
            <a:endParaRPr lang="en-US" altLang="zh-TW" dirty="0"/>
          </a:p>
          <a:p>
            <a:pPr lvl="1"/>
            <a:r>
              <a:rPr lang="en-US" altLang="zh-TW" dirty="0"/>
              <a:t>The height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width or depth</a:t>
            </a:r>
          </a:p>
          <a:p>
            <a:r>
              <a:rPr lang="zh-TW" altLang="en-US" dirty="0"/>
              <a:t>分開</a:t>
            </a:r>
            <a:r>
              <a:rPr lang="zh-TW" altLang="en-US" dirty="0">
                <a:solidFill>
                  <a:srgbClr val="FF0000"/>
                </a:solidFill>
              </a:rPr>
              <a:t>非</a:t>
            </a:r>
            <a:r>
              <a:rPr lang="zh-TW" altLang="en-US" dirty="0"/>
              <a:t>必要子句</a:t>
            </a:r>
            <a:endParaRPr lang="en-US" altLang="zh-TW" dirty="0"/>
          </a:p>
          <a:p>
            <a:pPr lvl="1"/>
            <a:r>
              <a:rPr lang="en-US" altLang="zh-TW" dirty="0"/>
              <a:t>Switch A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which was on a panel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controlled the recording device.</a:t>
            </a:r>
          </a:p>
          <a:p>
            <a:r>
              <a:rPr lang="zh-TW" altLang="en-US" dirty="0"/>
              <a:t>分開</a:t>
            </a:r>
            <a:r>
              <a:rPr lang="zh-TW" altLang="en-US" dirty="0">
                <a:solidFill>
                  <a:srgbClr val="FF0000"/>
                </a:solidFill>
              </a:rPr>
              <a:t>連結詞</a:t>
            </a:r>
            <a:r>
              <a:rPr lang="zh-TW" altLang="en-US" dirty="0"/>
              <a:t>連接的子句</a:t>
            </a:r>
            <a:endParaRPr lang="en-US" altLang="zh-TW" dirty="0"/>
          </a:p>
          <a:p>
            <a:pPr lvl="1"/>
            <a:r>
              <a:rPr lang="en-US" altLang="zh-TW" dirty="0"/>
              <a:t>Cedar shavings covered the floor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and paper was available …</a:t>
            </a:r>
          </a:p>
          <a:p>
            <a:r>
              <a:rPr lang="zh-TW" altLang="en-US" dirty="0"/>
              <a:t>精確的日期</a:t>
            </a:r>
            <a:endParaRPr lang="en-US" altLang="zh-TW" dirty="0"/>
          </a:p>
          <a:p>
            <a:pPr lvl="1"/>
            <a:r>
              <a:rPr lang="en-US" altLang="zh-TW" dirty="0"/>
              <a:t>April 18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1992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was the correct date.</a:t>
            </a:r>
          </a:p>
          <a:p>
            <a:r>
              <a:rPr lang="zh-TW" altLang="en-US" dirty="0"/>
              <a:t>參考文獻中的年份</a:t>
            </a:r>
            <a:endParaRPr lang="en-US" altLang="zh-TW" dirty="0"/>
          </a:p>
          <a:p>
            <a:pPr lvl="1"/>
            <a:r>
              <a:rPr lang="en-US" altLang="zh-TW" dirty="0"/>
              <a:t>(Patrick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1993)</a:t>
            </a:r>
          </a:p>
          <a:p>
            <a:r>
              <a:rPr lang="zh-TW" altLang="en-US" dirty="0"/>
              <a:t>大於</a:t>
            </a:r>
            <a:r>
              <a:rPr lang="en-US" altLang="zh-TW" dirty="0"/>
              <a:t>1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000</a:t>
            </a:r>
            <a:r>
              <a:rPr lang="zh-TW" altLang="en-US" dirty="0"/>
              <a:t>以上的數字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逗號</a:t>
            </a:r>
          </a:p>
        </p:txBody>
      </p:sp>
    </p:spTree>
    <p:extLst>
      <p:ext uri="{BB962C8B-B14F-4D97-AF65-F5344CB8AC3E}">
        <p14:creationId xmlns:p14="http://schemas.microsoft.com/office/powerpoint/2010/main" val="22912686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50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流程圖範例二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49579" y="-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96095"/>
              </p:ext>
            </p:extLst>
          </p:nvPr>
        </p:nvGraphicFramePr>
        <p:xfrm>
          <a:off x="5397433" y="111169"/>
          <a:ext cx="4967414" cy="6746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514719" imgH="8854643" progId="Visio.Drawing.11">
                  <p:embed/>
                </p:oleObj>
              </mc:Choice>
              <mc:Fallback>
                <p:oleObj name="Visio" r:id="rId3" imgW="6514719" imgH="885464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433" y="111169"/>
                        <a:ext cx="4967414" cy="67468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85524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51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22301" y="190500"/>
            <a:ext cx="10363200" cy="1143000"/>
          </a:xfrm>
        </p:spPr>
        <p:txBody>
          <a:bodyPr/>
          <a:lstStyle/>
          <a:p>
            <a:r>
              <a:rPr lang="zh-TW" altLang="en-US" dirty="0"/>
              <a:t>流程圖範例三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09567" y="1618735"/>
            <a:ext cx="189191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132202"/>
              </p:ext>
            </p:extLst>
          </p:nvPr>
        </p:nvGraphicFramePr>
        <p:xfrm>
          <a:off x="2253048" y="1489368"/>
          <a:ext cx="7685903" cy="5249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854526" imgH="6042600" progId="Visio.Drawing.15">
                  <p:embed/>
                </p:oleObj>
              </mc:Choice>
              <mc:Fallback>
                <p:oleObj name="Visio" r:id="rId3" imgW="8854526" imgH="60426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048" y="1489368"/>
                        <a:ext cx="7685903" cy="52495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9491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描述電腦程式或是演算法所要執行的工作內容</a:t>
            </a:r>
            <a:endParaRPr lang="en-US" altLang="zh-TW" dirty="0"/>
          </a:p>
          <a:p>
            <a:r>
              <a:rPr lang="zh-TW" altLang="en-US" dirty="0"/>
              <a:t>提供詳細的程式執行流程</a:t>
            </a:r>
          </a:p>
          <a:p>
            <a:r>
              <a:rPr lang="zh-TW" altLang="en-US" dirty="0"/>
              <a:t>不需受限於特定某一種程式語言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counter = 1</a:t>
            </a:r>
            <a:r>
              <a:rPr lang="zh-TW" altLang="en-US" dirty="0"/>
              <a:t> 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total = 0</a:t>
            </a:r>
          </a:p>
          <a:p>
            <a:pPr marL="457200" lvl="1" indent="0">
              <a:buNone/>
            </a:pPr>
            <a:r>
              <a:rPr lang="en-US" altLang="zh-TW" dirty="0"/>
              <a:t>while counter &lt;= 10</a:t>
            </a:r>
          </a:p>
          <a:p>
            <a:pPr marL="457200" lvl="1" indent="0">
              <a:buNone/>
            </a:pPr>
            <a:r>
              <a:rPr lang="en-US" altLang="zh-TW" dirty="0"/>
              <a:t>{</a:t>
            </a:r>
          </a:p>
          <a:p>
            <a:pPr marL="457200" lvl="1" indent="0">
              <a:buNone/>
            </a:pPr>
            <a:r>
              <a:rPr lang="en-US" altLang="zh-TW" dirty="0"/>
              <a:t>   total = total + counter</a:t>
            </a:r>
          </a:p>
          <a:p>
            <a:pPr marL="457200" lvl="1" indent="0">
              <a:buNone/>
            </a:pPr>
            <a:r>
              <a:rPr lang="en-US" altLang="zh-TW" dirty="0"/>
              <a:t>   add 1 to counter</a:t>
            </a:r>
          </a:p>
          <a:p>
            <a:pPr marL="457200" lvl="1" indent="0">
              <a:buNone/>
            </a:pPr>
            <a:r>
              <a:rPr lang="en-US" altLang="zh-TW" dirty="0"/>
              <a:t>}</a:t>
            </a:r>
          </a:p>
          <a:p>
            <a:pPr marL="457200" lvl="1" indent="0">
              <a:buNone/>
            </a:pPr>
            <a:r>
              <a:rPr lang="en-US" altLang="zh-TW" dirty="0"/>
              <a:t>output total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虛擬碼</a:t>
            </a:r>
            <a:r>
              <a:rPr lang="en-US" altLang="zh-TW" dirty="0"/>
              <a:t>(pseudo code)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20731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虛擬碼範例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11199" y="1611313"/>
            <a:ext cx="10388601" cy="475323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553765" y="228600"/>
            <a:ext cx="7024516" cy="623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452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50392" y="1498727"/>
            <a:ext cx="10863072" cy="4648200"/>
          </a:xfrm>
        </p:spPr>
        <p:txBody>
          <a:bodyPr/>
          <a:lstStyle/>
          <a:p>
            <a:r>
              <a:rPr lang="zh-TW" altLang="en-US" dirty="0"/>
              <a:t>不限定語言，但比較類似</a:t>
            </a:r>
            <a:r>
              <a:rPr lang="en-US" altLang="zh-TW" dirty="0"/>
              <a:t>C</a:t>
            </a:r>
          </a:p>
          <a:p>
            <a:r>
              <a:rPr lang="zh-TW" altLang="en-US" dirty="0"/>
              <a:t>虛擬碼不是程式碼，若簡化則簡化</a:t>
            </a:r>
            <a:endParaRPr lang="en-US" altLang="zh-TW" dirty="0"/>
          </a:p>
          <a:p>
            <a:r>
              <a:rPr lang="zh-TW" altLang="en-US" dirty="0"/>
              <a:t>虛擬碼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可以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/>
              <a:t>是圖的形式出現</a:t>
            </a:r>
            <a:r>
              <a:rPr lang="en-US" altLang="zh-TW" dirty="0"/>
              <a:t>(</a:t>
            </a:r>
            <a:r>
              <a:rPr lang="zh-TW" altLang="en-US" dirty="0"/>
              <a:t>以圖編號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zh-TW" altLang="en-US" dirty="0"/>
              <a:t>不可太複雜，若太複雜，可先寫主程式</a:t>
            </a:r>
            <a:r>
              <a:rPr lang="en-US" altLang="zh-TW" dirty="0"/>
              <a:t>+</a:t>
            </a:r>
            <a:r>
              <a:rPr lang="zh-TW" altLang="en-US" dirty="0"/>
              <a:t>函數，再寫函數的虛擬碼</a:t>
            </a:r>
            <a:endParaRPr lang="en-US" altLang="zh-TW" dirty="0"/>
          </a:p>
          <a:p>
            <a:r>
              <a:rPr lang="zh-TW" altLang="en-US" dirty="0"/>
              <a:t>行距不可太大，一行不要太多字</a:t>
            </a:r>
            <a:endParaRPr lang="en-US" altLang="zh-TW" dirty="0"/>
          </a:p>
          <a:p>
            <a:r>
              <a:rPr lang="zh-TW" altLang="en-US" dirty="0"/>
              <a:t>可多用符號</a:t>
            </a:r>
            <a:endParaRPr lang="en-US" altLang="zh-TW" dirty="0"/>
          </a:p>
          <a:p>
            <a:r>
              <a:rPr lang="zh-TW" altLang="en-US" dirty="0"/>
              <a:t>程式指令使用粗體</a:t>
            </a:r>
            <a:endParaRPr lang="en-US" altLang="zh-TW" dirty="0"/>
          </a:p>
          <a:p>
            <a:r>
              <a:rPr lang="zh-TW" altLang="en-US" dirty="0"/>
              <a:t>排列對齊，方便閱讀</a:t>
            </a:r>
            <a:endParaRPr lang="en-US" altLang="zh-TW" dirty="0"/>
          </a:p>
          <a:p>
            <a:r>
              <a:rPr lang="zh-TW" altLang="en-US" dirty="0"/>
              <a:t>加上行號，便於文字說明參照</a:t>
            </a:r>
            <a:endParaRPr lang="en-US" altLang="zh-TW" dirty="0"/>
          </a:p>
          <a:p>
            <a:r>
              <a:rPr lang="zh-TW" altLang="en-US" dirty="0"/>
              <a:t>可適時加上註解</a:t>
            </a:r>
            <a:endParaRPr lang="en-US" altLang="zh-TW" dirty="0"/>
          </a:p>
          <a:p>
            <a:r>
              <a:rPr lang="zh-TW" altLang="en-US" dirty="0"/>
              <a:t>一般會有輸出</a:t>
            </a:r>
            <a:r>
              <a:rPr lang="en-US" altLang="zh-TW" dirty="0"/>
              <a:t>(</a:t>
            </a:r>
            <a:r>
              <a:rPr lang="zh-TW" altLang="en-US" dirty="0"/>
              <a:t>使用</a:t>
            </a:r>
            <a:r>
              <a:rPr lang="en-US" altLang="zh-TW" dirty="0"/>
              <a:t>return)</a:t>
            </a:r>
          </a:p>
          <a:p>
            <a:endParaRPr lang="en-US" altLang="zh-TW" b="0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54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虛擬碼</a:t>
            </a:r>
            <a:r>
              <a:rPr lang="en-US" altLang="zh-TW" dirty="0"/>
              <a:t>123</a:t>
            </a:r>
            <a:endParaRPr lang="zh-TW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9496" y="7406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6166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虛擬碼範例一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735" y="1371600"/>
            <a:ext cx="7671817" cy="511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469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56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虛擬碼範例二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21043" y="412707"/>
            <a:ext cx="7221313" cy="613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579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57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虛擬碼範例三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4306" y="235424"/>
            <a:ext cx="5790786" cy="638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956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58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虛擬碼範例四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963" y="555172"/>
            <a:ext cx="5539060" cy="79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5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59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有限狀態機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324629"/>
            <a:ext cx="97917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1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分隔</a:t>
            </a:r>
            <a:r>
              <a:rPr lang="zh-TW" altLang="en-US" dirty="0">
                <a:solidFill>
                  <a:srgbClr val="FF0000"/>
                </a:solidFill>
              </a:rPr>
              <a:t>不是</a:t>
            </a:r>
            <a:r>
              <a:rPr lang="zh-TW" altLang="en-US" dirty="0"/>
              <a:t>由連接詞連接的子句</a:t>
            </a:r>
            <a:endParaRPr lang="en-US" altLang="zh-TW" dirty="0"/>
          </a:p>
          <a:p>
            <a:pPr lvl="1"/>
            <a:r>
              <a:rPr lang="en-US" altLang="zh-TW" dirty="0"/>
              <a:t>The participants in the first study were paid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  <a:r>
              <a:rPr lang="en-US" altLang="zh-TW" dirty="0"/>
              <a:t> those in the second were unpaid.</a:t>
            </a:r>
          </a:p>
          <a:p>
            <a:r>
              <a:rPr lang="zh-TW" altLang="en-US" dirty="0"/>
              <a:t>分開一系列</a:t>
            </a:r>
            <a:r>
              <a:rPr lang="zh-TW" altLang="en-US" dirty="0">
                <a:solidFill>
                  <a:srgbClr val="FF0000"/>
                </a:solidFill>
              </a:rPr>
              <a:t>已經有逗號</a:t>
            </a:r>
            <a:r>
              <a:rPr lang="zh-TW" altLang="en-US" dirty="0"/>
              <a:t>的要素</a:t>
            </a:r>
            <a:endParaRPr lang="en-US" altLang="zh-TW" dirty="0"/>
          </a:p>
          <a:p>
            <a:pPr lvl="1"/>
            <a:r>
              <a:rPr lang="en-US" altLang="zh-TW" dirty="0"/>
              <a:t>The color order was red, yellow, blue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  <a:r>
              <a:rPr lang="en-US" altLang="zh-TW" dirty="0"/>
              <a:t> blue, yellow, red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  <a:r>
              <a:rPr lang="en-US" altLang="zh-TW" dirty="0"/>
              <a:t> or yellow, red, blue.</a:t>
            </a:r>
          </a:p>
          <a:p>
            <a:pPr lvl="1"/>
            <a:r>
              <a:rPr lang="en-US" altLang="zh-TW" dirty="0"/>
              <a:t>(Davis &amp; Harry, 1994</a:t>
            </a:r>
            <a:r>
              <a:rPr lang="en-US" altLang="zh-TW" dirty="0">
                <a:solidFill>
                  <a:srgbClr val="FF0000"/>
                </a:solidFill>
              </a:rPr>
              <a:t>; </a:t>
            </a:r>
            <a:r>
              <a:rPr lang="en-US" altLang="zh-TW" dirty="0"/>
              <a:t>Pettigrew, 1993)</a:t>
            </a:r>
          </a:p>
          <a:p>
            <a:pPr lvl="1"/>
            <a:r>
              <a:rPr lang="en-US" altLang="zh-TW" dirty="0"/>
              <a:t>age, </a:t>
            </a:r>
            <a:r>
              <a:rPr lang="en-US" altLang="zh-TW" i="1" dirty="0"/>
              <a:t>M </a:t>
            </a:r>
            <a:r>
              <a:rPr lang="en-US" altLang="zh-TW" dirty="0"/>
              <a:t>= 34.5 years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95% CI [29.4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dirty="0"/>
              <a:t>39.6]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  <a:r>
              <a:rPr lang="en-US" altLang="zh-TW" dirty="0"/>
              <a:t> years of education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i="1" dirty="0"/>
              <a:t>M</a:t>
            </a:r>
            <a:r>
              <a:rPr lang="en-US" altLang="zh-TW" dirty="0"/>
              <a:t> = 10.4 [8.7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12.1]</a:t>
            </a:r>
            <a:r>
              <a:rPr lang="en-US" altLang="zh-TW" dirty="0">
                <a:solidFill>
                  <a:srgbClr val="FF0000"/>
                </a:solidFill>
              </a:rPr>
              <a:t>; </a:t>
            </a:r>
            <a:r>
              <a:rPr lang="en-US" altLang="zh-TW" dirty="0"/>
              <a:t>and weekly income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</a:t>
            </a:r>
            <a:r>
              <a:rPr lang="en-US" altLang="zh-TW" i="1" dirty="0"/>
              <a:t>M</a:t>
            </a:r>
            <a:r>
              <a:rPr lang="en-US" altLang="zh-TW" dirty="0"/>
              <a:t> = 612 [522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dirty="0"/>
              <a:t>702]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分號</a:t>
            </a:r>
          </a:p>
        </p:txBody>
      </p:sp>
    </p:spTree>
    <p:extLst>
      <p:ext uri="{BB962C8B-B14F-4D97-AF65-F5344CB8AC3E}">
        <p14:creationId xmlns:p14="http://schemas.microsoft.com/office/powerpoint/2010/main" val="26642557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60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有限狀態機範例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658" y="1611312"/>
            <a:ext cx="7102451" cy="456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0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完整的</a:t>
            </a:r>
            <a:r>
              <a:rPr lang="zh-TW" altLang="en-US" dirty="0"/>
              <a:t>引導子句和「</a:t>
            </a:r>
            <a:r>
              <a:rPr lang="zh-TW" altLang="en-US" dirty="0">
                <a:solidFill>
                  <a:srgbClr val="FF0000"/>
                </a:solidFill>
              </a:rPr>
              <a:t>目的子句或片語</a:t>
            </a:r>
            <a:r>
              <a:rPr lang="zh-TW" altLang="en-US" dirty="0"/>
              <a:t>」之間</a:t>
            </a:r>
            <a:endParaRPr lang="en-US" altLang="zh-TW" dirty="0"/>
          </a:p>
          <a:p>
            <a:r>
              <a:rPr lang="zh-TW" altLang="en-US" dirty="0"/>
              <a:t>說明、擴充或詳述先前的觀念。若冒號後為完整子句，</a:t>
            </a:r>
            <a:r>
              <a:rPr lang="zh-TW" altLang="en-US" dirty="0">
                <a:solidFill>
                  <a:srgbClr val="FF0000"/>
                </a:solidFill>
              </a:rPr>
              <a:t>首字需大寫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For example, Freud (1930/1961) wrote of two urges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 an urge toward union with others and an egoistic urge toward happiness.</a:t>
            </a:r>
          </a:p>
          <a:p>
            <a:pPr lvl="1"/>
            <a:r>
              <a:rPr lang="en-US" altLang="zh-TW" dirty="0"/>
              <a:t>They have agreed on the outcome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I</a:t>
            </a:r>
            <a:r>
              <a:rPr lang="en-US" altLang="zh-TW" dirty="0"/>
              <a:t>nformed participants perform better than do uniformed participants.</a:t>
            </a:r>
          </a:p>
          <a:p>
            <a:r>
              <a:rPr lang="zh-TW" altLang="en-US" dirty="0"/>
              <a:t>比率和比例</a:t>
            </a:r>
            <a:endParaRPr lang="en-US" altLang="zh-TW" dirty="0"/>
          </a:p>
          <a:p>
            <a:pPr lvl="1"/>
            <a:r>
              <a:rPr lang="en-US" altLang="zh-TW" dirty="0"/>
              <a:t>The proportion (saltwater) was 1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8.</a:t>
            </a:r>
          </a:p>
          <a:p>
            <a:r>
              <a:rPr lang="zh-TW" altLang="en-US" dirty="0"/>
              <a:t>參考文獻中，出版地與出版者之間</a:t>
            </a:r>
            <a:endParaRPr lang="en-US" altLang="zh-TW" dirty="0"/>
          </a:p>
          <a:p>
            <a:pPr lvl="1"/>
            <a:r>
              <a:rPr lang="en-US" altLang="zh-TW" dirty="0"/>
              <a:t>New York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 Wiley.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冒號</a:t>
            </a:r>
          </a:p>
        </p:txBody>
      </p:sp>
    </p:spTree>
    <p:extLst>
      <p:ext uri="{BB962C8B-B14F-4D97-AF65-F5344CB8AC3E}">
        <p14:creationId xmlns:p14="http://schemas.microsoft.com/office/powerpoint/2010/main" val="166944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為了強調而引用一個字或片語或創造的新詞，第二次後不需要再加上引號</a:t>
            </a:r>
            <a:endParaRPr lang="en-US" altLang="zh-TW" dirty="0"/>
          </a:p>
          <a:p>
            <a:pPr lvl="1"/>
            <a:r>
              <a:rPr lang="en-US" altLang="zh-TW" dirty="0"/>
              <a:t>Considered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en-US" altLang="zh-TW" dirty="0"/>
              <a:t>normal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en-US" altLang="zh-TW" dirty="0"/>
              <a:t> behavior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en-US" altLang="zh-TW" dirty="0"/>
              <a:t>good-outcome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en-US" altLang="zh-TW" dirty="0"/>
              <a:t> variable … the good-outcome variable</a:t>
            </a:r>
          </a:p>
          <a:p>
            <a:r>
              <a:rPr lang="zh-TW" altLang="en-US" dirty="0"/>
              <a:t>提到期刊或書籍的文章時</a:t>
            </a:r>
            <a:endParaRPr lang="en-US" altLang="zh-TW" dirty="0"/>
          </a:p>
          <a:p>
            <a:pPr lvl="1"/>
            <a:r>
              <a:rPr lang="en-US" altLang="zh-TW" dirty="0" err="1"/>
              <a:t>Riger’s</a:t>
            </a:r>
            <a:r>
              <a:rPr lang="en-US" altLang="zh-TW" dirty="0"/>
              <a:t> (1992) article,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en-US" altLang="zh-TW" dirty="0"/>
              <a:t>Epistemological Debates, Feminist Voices: Science, Social Values, and the Study of Women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</a:p>
          <a:p>
            <a:r>
              <a:rPr lang="zh-TW" altLang="en-US" dirty="0"/>
              <a:t>引用文中的引用文使用單引號區隔</a:t>
            </a:r>
            <a:endParaRPr lang="en-US" altLang="zh-TW" dirty="0"/>
          </a:p>
          <a:p>
            <a:pPr lvl="1"/>
            <a:r>
              <a:rPr lang="en-US" altLang="zh-TW" dirty="0" err="1"/>
              <a:t>Miele</a:t>
            </a:r>
            <a:r>
              <a:rPr lang="en-US" altLang="zh-TW" dirty="0"/>
              <a:t> (1993) found that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‘</a:t>
            </a:r>
            <a:r>
              <a:rPr lang="en-US" altLang="zh-TW" dirty="0"/>
              <a:t>placebo effect,</a:t>
            </a:r>
            <a:r>
              <a:rPr lang="en-US" altLang="zh-TW" dirty="0">
                <a:solidFill>
                  <a:srgbClr val="FF0000"/>
                </a:solidFill>
              </a:rPr>
              <a:t>’</a:t>
            </a:r>
            <a:r>
              <a:rPr lang="en-US" altLang="zh-TW" dirty="0"/>
              <a:t> which had been verified in previous studies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en-US" altLang="zh-TW" dirty="0"/>
              <a:t> 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引號</a:t>
            </a:r>
          </a:p>
        </p:txBody>
      </p:sp>
    </p:spTree>
    <p:extLst>
      <p:ext uri="{BB962C8B-B14F-4D97-AF65-F5344CB8AC3E}">
        <p14:creationId xmlns:p14="http://schemas.microsoft.com/office/powerpoint/2010/main" val="8057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分開結構上的獨立要素</a:t>
            </a:r>
            <a:endParaRPr lang="en-US" altLang="zh-TW" dirty="0"/>
          </a:p>
          <a:p>
            <a:pPr lvl="1"/>
            <a:r>
              <a:rPr lang="en-US" altLang="zh-TW" dirty="0"/>
              <a:t>The patterns were statistically significant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see Figure 5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.</a:t>
            </a:r>
          </a:p>
          <a:p>
            <a:r>
              <a:rPr lang="zh-TW" altLang="en-US" dirty="0"/>
              <a:t>分開引用的句子</a:t>
            </a:r>
            <a:endParaRPr lang="en-US" altLang="zh-TW" dirty="0"/>
          </a:p>
          <a:p>
            <a:pPr lvl="1"/>
            <a:r>
              <a:rPr lang="en-US" altLang="zh-TW" dirty="0"/>
              <a:t>In their study, </a:t>
            </a:r>
            <a:r>
              <a:rPr lang="en-US" altLang="zh-TW" dirty="0" err="1"/>
              <a:t>Verbunt</a:t>
            </a:r>
            <a:r>
              <a:rPr lang="en-US" altLang="zh-TW" dirty="0"/>
              <a:t>, </a:t>
            </a:r>
            <a:r>
              <a:rPr lang="en-US" altLang="zh-TW" dirty="0" err="1"/>
              <a:t>Pernot</a:t>
            </a:r>
            <a:r>
              <a:rPr lang="en-US" altLang="zh-TW" dirty="0"/>
              <a:t>, and </a:t>
            </a:r>
            <a:r>
              <a:rPr lang="en-US" altLang="zh-TW" dirty="0" err="1"/>
              <a:t>Smeets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2008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/>
              <a:t> </a:t>
            </a:r>
            <a:r>
              <a:rPr lang="en-US" altLang="zh-TW" dirty="0"/>
              <a:t>found that …</a:t>
            </a:r>
          </a:p>
          <a:p>
            <a:r>
              <a:rPr lang="zh-TW" altLang="en-US" dirty="0">
                <a:highlight>
                  <a:srgbClr val="FFFF00"/>
                </a:highlight>
              </a:rPr>
              <a:t>介紹縮寫 先寫全名後面再括號</a:t>
            </a:r>
            <a:r>
              <a:rPr lang="en-US" altLang="zh-TW" dirty="0">
                <a:highlight>
                  <a:srgbClr val="FFFF00"/>
                </a:highlight>
              </a:rPr>
              <a:t>(FL)</a:t>
            </a:r>
          </a:p>
          <a:p>
            <a:r>
              <a:rPr lang="zh-TW" altLang="en-US" dirty="0"/>
              <a:t>數學式分組計算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K - 1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/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n * 12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TW" dirty="0"/>
              <a:t>T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75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= 2.19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不要</a:t>
            </a:r>
            <a:r>
              <a:rPr lang="zh-TW" altLang="en-US" dirty="0"/>
              <a:t>連續使用括號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…</a:t>
            </a:r>
            <a:r>
              <a:rPr lang="en-US" altLang="zh-TW" dirty="0">
                <a:solidFill>
                  <a:srgbClr val="FF0000"/>
                </a:solidFill>
              </a:rPr>
              <a:t>)(</a:t>
            </a:r>
            <a:r>
              <a:rPr lang="en-US" altLang="zh-TW" dirty="0"/>
              <a:t>…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e.g., defensive pessimism</a:t>
            </a:r>
            <a:r>
              <a:rPr lang="en-US" altLang="zh-TW" dirty="0">
                <a:solidFill>
                  <a:srgbClr val="FF0000"/>
                </a:solidFill>
              </a:rPr>
              <a:t>) (</a:t>
            </a:r>
            <a:r>
              <a:rPr lang="en-US" altLang="zh-TW" dirty="0" err="1"/>
              <a:t>Norem</a:t>
            </a:r>
            <a:r>
              <a:rPr lang="en-US" altLang="zh-TW" dirty="0"/>
              <a:t> &amp; Cantor, 1986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zh-TW" altLang="en-US" dirty="0"/>
              <a:t>→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e.g., defensive pessimism; </a:t>
            </a:r>
            <a:r>
              <a:rPr lang="en-US" altLang="zh-TW" dirty="0" err="1"/>
              <a:t>Norem</a:t>
            </a:r>
            <a:r>
              <a:rPr lang="en-US" altLang="zh-TW" dirty="0"/>
              <a:t> &amp; Cantor, 1986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圓括號</a:t>
            </a:r>
          </a:p>
        </p:txBody>
      </p:sp>
    </p:spTree>
    <p:extLst>
      <p:ext uri="{BB962C8B-B14F-4D97-AF65-F5344CB8AC3E}">
        <p14:creationId xmlns:p14="http://schemas.microsoft.com/office/powerpoint/2010/main" val="4192892578"/>
      </p:ext>
    </p:extLst>
  </p:cSld>
  <p:clrMapOvr>
    <a:masterClrMapping/>
  </p:clrMapOvr>
</p:sld>
</file>

<file path=ppt/theme/theme1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_1_V6.1.ppt [相容模式]" id="{245DA3EA-555F-425F-BCB4-7D682C5943C7}" vid="{31512C40-67C4-4D41-818E-A244EC67F95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5750</TotalTime>
  <Words>3792</Words>
  <Application>Microsoft Office PowerPoint</Application>
  <PresentationFormat>寬螢幕</PresentationFormat>
  <Paragraphs>694</Paragraphs>
  <Slides>60</Slides>
  <Notes>45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71" baseType="lpstr">
      <vt:lpstr>微軟正黑體</vt:lpstr>
      <vt:lpstr>標楷體</vt:lpstr>
      <vt:lpstr>Arial</vt:lpstr>
      <vt:lpstr>Calibri</vt:lpstr>
      <vt:lpstr>Cambria Math</vt:lpstr>
      <vt:lpstr>Gill Sans MT</vt:lpstr>
      <vt:lpstr>Tahoma</vt:lpstr>
      <vt:lpstr>Times New Roman</vt:lpstr>
      <vt:lpstr>Wingdings</vt:lpstr>
      <vt:lpstr>12_Default Design</vt:lpstr>
      <vt:lpstr>Visio</vt:lpstr>
      <vt:lpstr>符號與方程式</vt:lpstr>
      <vt:lpstr>大綱</vt:lpstr>
      <vt:lpstr>標點符號</vt:lpstr>
      <vt:lpstr>句號</vt:lpstr>
      <vt:lpstr>逗號</vt:lpstr>
      <vt:lpstr>分號</vt:lpstr>
      <vt:lpstr>冒號</vt:lpstr>
      <vt:lpstr>引號</vt:lpstr>
      <vt:lpstr>圓括號</vt:lpstr>
      <vt:lpstr>方括號</vt:lpstr>
      <vt:lpstr>斜線</vt:lpstr>
      <vt:lpstr>連字符號</vt:lpstr>
      <vt:lpstr>連字符號使用原則</vt:lpstr>
      <vt:lpstr>連字符號使用原則</vt:lpstr>
      <vt:lpstr>常用符號表</vt:lpstr>
      <vt:lpstr>拼字</vt:lpstr>
      <vt:lpstr>大寫</vt:lpstr>
      <vt:lpstr>斜體</vt:lpstr>
      <vt:lpstr>斜體-例外</vt:lpstr>
      <vt:lpstr>縮寫</vt:lpstr>
      <vt:lpstr>縮寫</vt:lpstr>
      <vt:lpstr>縮寫</vt:lpstr>
      <vt:lpstr>表中縮寫</vt:lpstr>
      <vt:lpstr>數目-阿拉伯數字</vt:lpstr>
      <vt:lpstr>阿拉伯數字表示範例</vt:lpstr>
      <vt:lpstr>數目-文字</vt:lpstr>
      <vt:lpstr>其他</vt:lpstr>
      <vt:lpstr>符號使用習慣與格式</vt:lpstr>
      <vt:lpstr>符號使用習慣與格式</vt:lpstr>
      <vt:lpstr>符號使用習慣與格式</vt:lpstr>
      <vt:lpstr>常用數學符號</vt:lpstr>
      <vt:lpstr>常用數學符號</vt:lpstr>
      <vt:lpstr>常用數學符號</vt:lpstr>
      <vt:lpstr>方程式</vt:lpstr>
      <vt:lpstr>符號/方程式123</vt:lpstr>
      <vt:lpstr>符號範例一</vt:lpstr>
      <vt:lpstr>符號範例二</vt:lpstr>
      <vt:lpstr>符號範例三</vt:lpstr>
      <vt:lpstr>符號範例四</vt:lpstr>
      <vt:lpstr>符號範例五</vt:lpstr>
      <vt:lpstr>演算法的表達</vt:lpstr>
      <vt:lpstr>架構圖</vt:lpstr>
      <vt:lpstr>架構圖</vt:lpstr>
      <vt:lpstr>流程圖</vt:lpstr>
      <vt:lpstr>流程圖圖例</vt:lpstr>
      <vt:lpstr>流程圖範例</vt:lpstr>
      <vt:lpstr>流程圖</vt:lpstr>
      <vt:lpstr>架構圖/流程圖123</vt:lpstr>
      <vt:lpstr>流程圖範例一</vt:lpstr>
      <vt:lpstr>流程圖範例二</vt:lpstr>
      <vt:lpstr>流程圖範例三</vt:lpstr>
      <vt:lpstr>虛擬碼(pseudo code)</vt:lpstr>
      <vt:lpstr>虛擬碼範例</vt:lpstr>
      <vt:lpstr>虛擬碼123</vt:lpstr>
      <vt:lpstr>虛擬碼範例一</vt:lpstr>
      <vt:lpstr>虛擬碼範例二</vt:lpstr>
      <vt:lpstr>虛擬碼範例三</vt:lpstr>
      <vt:lpstr>虛擬碼範例四</vt:lpstr>
      <vt:lpstr>有限狀態機</vt:lpstr>
      <vt:lpstr>有限狀態機範例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論文寫作-APA格式</dc:title>
  <dc:creator>YEN-WEN WANG</dc:creator>
  <cp:lastModifiedBy>洪名臻</cp:lastModifiedBy>
  <cp:revision>328</cp:revision>
  <dcterms:created xsi:type="dcterms:W3CDTF">2017-02-27T08:36:38Z</dcterms:created>
  <dcterms:modified xsi:type="dcterms:W3CDTF">2023-11-02T04:11:07Z</dcterms:modified>
</cp:coreProperties>
</file>