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66" r:id="rId2"/>
    <p:sldId id="422" r:id="rId3"/>
    <p:sldId id="339" r:id="rId4"/>
    <p:sldId id="342" r:id="rId5"/>
    <p:sldId id="343" r:id="rId6"/>
    <p:sldId id="401" r:id="rId7"/>
    <p:sldId id="344" r:id="rId8"/>
    <p:sldId id="403" r:id="rId9"/>
    <p:sldId id="404" r:id="rId10"/>
    <p:sldId id="406" r:id="rId11"/>
    <p:sldId id="407" r:id="rId12"/>
    <p:sldId id="408" r:id="rId13"/>
    <p:sldId id="409" r:id="rId14"/>
    <p:sldId id="410" r:id="rId15"/>
    <p:sldId id="411" r:id="rId16"/>
    <p:sldId id="347" r:id="rId17"/>
    <p:sldId id="417" r:id="rId18"/>
    <p:sldId id="418" r:id="rId19"/>
    <p:sldId id="420" r:id="rId20"/>
    <p:sldId id="419"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41" autoAdjust="0"/>
  </p:normalViewPr>
  <p:slideViewPr>
    <p:cSldViewPr snapToGrid="0">
      <p:cViewPr varScale="1">
        <p:scale>
          <a:sx n="57" d="100"/>
          <a:sy n="57" d="100"/>
        </p:scale>
        <p:origin x="763" y="34"/>
      </p:cViewPr>
      <p:guideLst>
        <p:guide orient="horz" pos="2160"/>
        <p:guide pos="3840"/>
      </p:guideLst>
    </p:cSldViewPr>
  </p:slideViewPr>
  <p:notesTextViewPr>
    <p:cViewPr>
      <p:scale>
        <a:sx n="1" d="1"/>
        <a:sy n="1" d="1"/>
      </p:scale>
      <p:origin x="0" y="0"/>
    </p:cViewPr>
  </p:notesTextViewPr>
  <p:sorterViewPr>
    <p:cViewPr varScale="1">
      <p:scale>
        <a:sx n="1" d="1"/>
        <a:sy n="1" d="1"/>
      </p:scale>
      <p:origin x="0" y="-7565"/>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B913AD-3E65-4CE9-8D67-6A0FA57D12B3}" type="datetimeFigureOut">
              <a:rPr lang="zh-CN" altLang="en-US" smtClean="0"/>
              <a:pPr/>
              <a:t>2024/3/25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09B3DA-F00D-4F2D-B35B-38FA9F5B9AD4}" type="slidenum">
              <a:rPr lang="zh-CN" altLang="en-US" smtClean="0"/>
              <a:pPr/>
              <a:t>‹#›</a:t>
            </a:fld>
            <a:endParaRPr lang="zh-CN" altLang="en-US"/>
          </a:p>
        </p:txBody>
      </p:sp>
    </p:spTree>
    <p:extLst>
      <p:ext uri="{BB962C8B-B14F-4D97-AF65-F5344CB8AC3E}">
        <p14:creationId xmlns:p14="http://schemas.microsoft.com/office/powerpoint/2010/main" val="221623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743467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774743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r>
              <a:rPr lang="en-US" altLang="zh-TW" dirty="0" err="1">
                <a:latin typeface="Times New Roman" pitchFamily="18" charset="0"/>
                <a:ea typeface="ＭＳ Ｐゴシック" pitchFamily="34" charset="-128"/>
              </a:rPr>
              <a:t>ResNet</a:t>
            </a:r>
            <a:r>
              <a:rPr lang="en-US" altLang="zh-TW" dirty="0">
                <a:latin typeface="Times New Roman" pitchFamily="18" charset="0"/>
                <a:ea typeface="ＭＳ Ｐゴシック" pitchFamily="34" charset="-128"/>
              </a:rPr>
              <a:t> </a:t>
            </a:r>
            <a:r>
              <a:rPr lang="zh-TW" altLang="en-US" dirty="0">
                <a:latin typeface="Times New Roman" pitchFamily="18" charset="0"/>
                <a:ea typeface="ＭＳ Ｐゴシック" pitchFamily="34" charset="-128"/>
              </a:rPr>
              <a:t>首次出現在 </a:t>
            </a:r>
            <a:r>
              <a:rPr lang="en-US" altLang="zh-TW" dirty="0">
                <a:latin typeface="Times New Roman" pitchFamily="18" charset="0"/>
                <a:ea typeface="ＭＳ Ｐゴシック" pitchFamily="34" charset="-128"/>
              </a:rPr>
              <a:t>2015 </a:t>
            </a:r>
            <a:r>
              <a:rPr lang="zh-TW" altLang="en-US" dirty="0">
                <a:latin typeface="Times New Roman" pitchFamily="18" charset="0"/>
                <a:ea typeface="ＭＳ Ｐゴシック" pitchFamily="34" charset="-128"/>
              </a:rPr>
              <a:t>年的 </a:t>
            </a:r>
            <a:r>
              <a:rPr lang="en-US" altLang="zh-TW" dirty="0">
                <a:latin typeface="Times New Roman" pitchFamily="18" charset="0"/>
                <a:ea typeface="ＭＳ Ｐゴシック" pitchFamily="34" charset="-128"/>
              </a:rPr>
              <a:t>ImageNet </a:t>
            </a:r>
            <a:r>
              <a:rPr lang="zh-TW" altLang="en-US" dirty="0">
                <a:latin typeface="Times New Roman" pitchFamily="18" charset="0"/>
                <a:ea typeface="ＭＳ Ｐゴシック" pitchFamily="34" charset="-128"/>
              </a:rPr>
              <a:t>競賽中。顯著優於使用 </a:t>
            </a:r>
            <a:r>
              <a:rPr lang="en-US" altLang="zh-TW" dirty="0">
                <a:latin typeface="Times New Roman" pitchFamily="18" charset="0"/>
                <a:ea typeface="ＭＳ Ｐゴシック" pitchFamily="34" charset="-128"/>
              </a:rPr>
              <a:t>152 </a:t>
            </a:r>
            <a:r>
              <a:rPr lang="zh-TW" altLang="en-US" dirty="0">
                <a:latin typeface="Times New Roman" pitchFamily="18" charset="0"/>
                <a:ea typeface="ＭＳ Ｐゴシック" pitchFamily="34" charset="-128"/>
              </a:rPr>
              <a:t>層架構的所有其他型號。
第一個克服退化問題的模型。
降級問題：性能隨著隱藏層數的增加而提高。但是在一些隱藏層中，性能開始下降。 因此，不能用太多的層來訓練</a:t>
            </a:r>
            <a:r>
              <a:rPr lang="en-US" altLang="zh-TW" dirty="0">
                <a:latin typeface="Times New Roman" pitchFamily="18" charset="0"/>
                <a:ea typeface="ＭＳ Ｐゴシック" pitchFamily="34" charset="-128"/>
              </a:rPr>
              <a:t>CNN</a:t>
            </a:r>
            <a:r>
              <a:rPr lang="zh-TW" altLang="en-US" dirty="0">
                <a:latin typeface="Times New Roman" pitchFamily="18" charset="0"/>
                <a:ea typeface="ＭＳ Ｐゴシック" pitchFamily="34" charset="-128"/>
              </a:rPr>
              <a:t>。
建議使用殘餘塊來解決問題。</a:t>
            </a:r>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171232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2676852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577436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r>
              <a:rPr lang="zh-TW" altLang="en-US" b="1" dirty="0">
                <a:latin typeface="Times New Roman" pitchFamily="18" charset="0"/>
                <a:ea typeface="ＭＳ Ｐゴシック" pitchFamily="34" charset="-128"/>
              </a:rPr>
              <a:t>殘差是 </a:t>
            </a:r>
            <a:r>
              <a:rPr lang="en-US" altLang="zh-TW" b="1" dirty="0">
                <a:latin typeface="Times New Roman" pitchFamily="18" charset="0"/>
                <a:ea typeface="ＭＳ Ｐゴシック" pitchFamily="34" charset="-128"/>
              </a:rPr>
              <a:t>conv</a:t>
            </a:r>
            <a:r>
              <a:rPr lang="zh-TW" altLang="en-US" b="1" dirty="0">
                <a:latin typeface="Times New Roman" pitchFamily="18" charset="0"/>
                <a:ea typeface="ＭＳ Ｐゴシック" pitchFamily="34" charset="-128"/>
              </a:rPr>
              <a:t>（</a:t>
            </a:r>
            <a:r>
              <a:rPr lang="en-US" altLang="zh-TW" b="1" dirty="0">
                <a:latin typeface="Times New Roman" pitchFamily="18" charset="0"/>
                <a:ea typeface="ＭＳ Ｐゴシック" pitchFamily="34" charset="-128"/>
              </a:rPr>
              <a:t>X</a:t>
            </a:r>
            <a:r>
              <a:rPr lang="zh-TW" altLang="en-US" b="1" dirty="0">
                <a:latin typeface="Times New Roman" pitchFamily="18" charset="0"/>
                <a:ea typeface="ＭＳ Ｐゴシック" pitchFamily="34" charset="-128"/>
              </a:rPr>
              <a:t>） </a:t>
            </a:r>
            <a:r>
              <a:rPr lang="en-US" altLang="zh-TW" b="1" dirty="0">
                <a:latin typeface="Times New Roman" pitchFamily="18" charset="0"/>
                <a:ea typeface="ＭＳ Ｐゴシック" pitchFamily="34" charset="-128"/>
              </a:rPr>
              <a:t>– X;</a:t>
            </a:r>
          </a:p>
          <a:p>
            <a:r>
              <a:rPr lang="zh-TW" altLang="en-US" b="1" dirty="0">
                <a:latin typeface="Times New Roman" pitchFamily="18" charset="0"/>
                <a:ea typeface="ＭＳ Ｐゴシック" pitchFamily="34" charset="-128"/>
              </a:rPr>
              <a:t>也就是說，轉換后 </a:t>
            </a:r>
            <a:r>
              <a:rPr lang="en-US" altLang="zh-TW" b="1" dirty="0">
                <a:latin typeface="Times New Roman" pitchFamily="18" charset="0"/>
                <a:ea typeface="ＭＳ Ｐゴシック" pitchFamily="34" charset="-128"/>
              </a:rPr>
              <a:t>X </a:t>
            </a:r>
            <a:r>
              <a:rPr lang="zh-TW" altLang="en-US" b="1" dirty="0">
                <a:latin typeface="Times New Roman" pitchFamily="18" charset="0"/>
                <a:ea typeface="ＭＳ Ｐゴシック" pitchFamily="34" charset="-128"/>
              </a:rPr>
              <a:t>減去原始 </a:t>
            </a:r>
            <a:r>
              <a:rPr lang="en-US" altLang="zh-TW" b="1" dirty="0">
                <a:latin typeface="Times New Roman" pitchFamily="18" charset="0"/>
                <a:ea typeface="ＭＳ Ｐゴシック" pitchFamily="34" charset="-128"/>
              </a:rPr>
              <a:t>X </a:t>
            </a:r>
            <a:r>
              <a:rPr lang="zh-TW" altLang="en-US" b="1" dirty="0">
                <a:latin typeface="Times New Roman" pitchFamily="18" charset="0"/>
                <a:ea typeface="ＭＳ Ｐゴシック" pitchFamily="34" charset="-128"/>
              </a:rPr>
              <a:t>的結果</a:t>
            </a:r>
            <a:r>
              <a:rPr lang="zh-TW" altLang="en-US" dirty="0">
                <a:latin typeface="Times New Roman" pitchFamily="18" charset="0"/>
                <a:ea typeface="ＭＳ Ｐゴシック" pitchFamily="34" charset="-128"/>
              </a:rPr>
              <a:t>。
理由是，如果前幾層已經學得很好，那麼這一層什麼也沒學到！ </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但是，通過添加快捷方式，即使我們沒有學習任何新功能，我們也沒有忘記原始細節。</a:t>
            </a:r>
            <a:endParaRPr lang="en-US" altLang="zh-TW" dirty="0">
              <a:latin typeface="Times New Roman" pitchFamily="18" charset="0"/>
              <a:ea typeface="ＭＳ Ｐゴシック" pitchFamily="34" charset="-128"/>
            </a:endParaRPr>
          </a:p>
          <a:p>
            <a:r>
              <a:rPr lang="zh-TW" altLang="en-US" dirty="0">
                <a:latin typeface="Times New Roman" pitchFamily="18" charset="0"/>
                <a:ea typeface="ＭＳ Ｐゴシック" pitchFamily="34" charset="-128"/>
              </a:rPr>
              <a:t>因此，添加此圖層不會降低性能！</a:t>
            </a:r>
            <a:endParaRPr lang="en-US" dirty="0">
              <a:latin typeface="Times New Roman" pitchFamily="18" charset="0"/>
              <a:ea typeface="ＭＳ Ｐゴシック" pitchFamily="34" charset="-128"/>
            </a:endParaRPr>
          </a:p>
        </p:txBody>
      </p:sp>
    </p:spTree>
    <p:extLst>
      <p:ext uri="{BB962C8B-B14F-4D97-AF65-F5344CB8AC3E}">
        <p14:creationId xmlns:p14="http://schemas.microsoft.com/office/powerpoint/2010/main" val="1783604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3100001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34050187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19788364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4722" name="Rectangle 2"/>
          <p:cNvSpPr>
            <a:spLocks noGrp="1" noRot="1" noChangeAspect="1" noChangeArrowheads="1" noTextEdit="1"/>
          </p:cNvSpPr>
          <p:nvPr>
            <p:ph type="sldImg"/>
          </p:nvPr>
        </p:nvSpPr>
        <p:spPr>
          <a:xfrm>
            <a:off x="457200" y="720725"/>
            <a:ext cx="6400800" cy="3600450"/>
          </a:xfrm>
          <a:prstGeom prst="rect">
            <a:avLst/>
          </a:prstGeom>
          <a:noFill/>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sp>
      <p:sp>
        <p:nvSpPr>
          <p:cNvPr id="414723" name="Rectangle 3"/>
          <p:cNvSpPr>
            <a:spLocks noGrp="1" noChangeArrowheads="1"/>
          </p:cNvSpPr>
          <p:nvPr>
            <p:ph type="body" idx="1"/>
          </p:nvPr>
        </p:nvSpPr>
        <p:spPr>
          <a:xfrm>
            <a:off x="731840" y="4560889"/>
            <a:ext cx="5851525" cy="4319587"/>
          </a:xfrm>
          <a:prstGeom prst="rect">
            <a:avLst/>
          </a:prstGeom>
          <a:noFill/>
          <a:extLs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txBody>
          <a:bodyPr lIns="91427" tIns="45714" rIns="91427" bIns="45714"/>
          <a:lstStyle/>
          <a:p>
            <a:endParaRPr lang="en-US">
              <a:latin typeface="Times New Roman" pitchFamily="18" charset="0"/>
              <a:ea typeface="ＭＳ Ｐゴシック" pitchFamily="34" charset="-128"/>
            </a:endParaRPr>
          </a:p>
        </p:txBody>
      </p:sp>
    </p:spTree>
    <p:extLst>
      <p:ext uri="{BB962C8B-B14F-4D97-AF65-F5344CB8AC3E}">
        <p14:creationId xmlns:p14="http://schemas.microsoft.com/office/powerpoint/2010/main" val="843608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424425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565829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28516593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4" name="矩形 3"/>
          <p:cNvSpPr/>
          <p:nvPr userDrawn="1"/>
        </p:nvSpPr>
        <p:spPr>
          <a:xfrm>
            <a:off x="1" y="989704"/>
            <a:ext cx="11327802" cy="239895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5485518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4" name="矩形 3"/>
          <p:cNvSpPr/>
          <p:nvPr userDrawn="1"/>
        </p:nvSpPr>
        <p:spPr>
          <a:xfrm>
            <a:off x="0" y="0"/>
            <a:ext cx="12192000" cy="31197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 name="矩形 1"/>
          <p:cNvSpPr/>
          <p:nvPr userDrawn="1"/>
        </p:nvSpPr>
        <p:spPr>
          <a:xfrm>
            <a:off x="580914" y="172122"/>
            <a:ext cx="11611086" cy="785308"/>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2880" y="42333"/>
            <a:ext cx="1034303" cy="1485949"/>
          </a:xfrm>
          <a:prstGeom prst="rect">
            <a:avLst/>
          </a:prstGeom>
        </p:spPr>
      </p:pic>
      <p:sp>
        <p:nvSpPr>
          <p:cNvPr id="7" name="矩形 6"/>
          <p:cNvSpPr/>
          <p:nvPr userDrawn="1"/>
        </p:nvSpPr>
        <p:spPr>
          <a:xfrm>
            <a:off x="0" y="6691256"/>
            <a:ext cx="12192000" cy="16674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5" name="矩形 4"/>
          <p:cNvSpPr/>
          <p:nvPr userDrawn="1"/>
        </p:nvSpPr>
        <p:spPr>
          <a:xfrm>
            <a:off x="4563406" y="3408844"/>
            <a:ext cx="3065188" cy="830997"/>
          </a:xfrm>
          <a:prstGeom prst="rect">
            <a:avLst/>
          </a:prstGeom>
        </p:spPr>
        <p:txBody>
          <a:bodyPr wrap="square">
            <a:spAutoFit/>
          </a:bodyPr>
          <a:lstStyle/>
          <a:p>
            <a:pPr algn="ctr">
              <a:buNone/>
            </a:pPr>
            <a:r>
              <a:rPr lang="en-US" altLang="zh-CN" sz="4800" dirty="0">
                <a:solidFill>
                  <a:srgbClr val="C00000"/>
                </a:solidFill>
                <a:effectLst>
                  <a:outerShdw blurRad="38100" dist="38100" dir="2700000" algn="tl">
                    <a:srgbClr val="000000">
                      <a:alpha val="43137"/>
                    </a:srgbClr>
                  </a:outerShdw>
                </a:effectLst>
              </a:rPr>
              <a:t>Thank You</a:t>
            </a:r>
            <a:r>
              <a:rPr lang="zh-CN" altLang="en-US" sz="4800" dirty="0">
                <a:solidFill>
                  <a:srgbClr val="C00000"/>
                </a:solidFill>
                <a:effectLst>
                  <a:outerShdw blurRad="38100" dist="38100" dir="2700000" algn="tl">
                    <a:srgbClr val="000000">
                      <a:alpha val="43137"/>
                    </a:srgbClr>
                  </a:outerShdw>
                </a:effectLst>
              </a:rPr>
              <a:t> </a:t>
            </a:r>
            <a:r>
              <a:rPr lang="en-US" altLang="zh-CN" sz="4800" dirty="0">
                <a:solidFill>
                  <a:srgbClr val="C00000"/>
                </a:solidFill>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3144821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62668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552587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28041274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42293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4252387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1411327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221312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0D4DB97-0868-45D3-8C68-AE0C9E5B3880}" type="datetimeFigureOut">
              <a:rPr lang="zh-CN" altLang="en-US" smtClean="0"/>
              <a:pPr/>
              <a:t>2024/3/25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328896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D4DB97-0868-45D3-8C68-AE0C9E5B3880}" type="datetimeFigureOut">
              <a:rPr lang="zh-CN" altLang="en-US" smtClean="0"/>
              <a:pPr/>
              <a:t>2024/3/25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B3F33F-C7FE-452B-B22D-B36F1725DB2C}" type="slidenum">
              <a:rPr lang="zh-CN" altLang="en-US" smtClean="0"/>
              <a:pPr/>
              <a:t>‹#›</a:t>
            </a:fld>
            <a:endParaRPr lang="zh-CN" altLang="en-US"/>
          </a:p>
        </p:txBody>
      </p:sp>
    </p:spTree>
    <p:extLst>
      <p:ext uri="{BB962C8B-B14F-4D97-AF65-F5344CB8AC3E}">
        <p14:creationId xmlns:p14="http://schemas.microsoft.com/office/powerpoint/2010/main" val="39574435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3"/>
          <p:cNvSpPr txBox="1">
            <a:spLocks/>
          </p:cNvSpPr>
          <p:nvPr/>
        </p:nvSpPr>
        <p:spPr>
          <a:xfrm>
            <a:off x="0" y="1595535"/>
            <a:ext cx="11392678" cy="8619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spcBef>
                <a:spcPts val="0"/>
              </a:spcBef>
              <a:buNone/>
            </a:pPr>
            <a:r>
              <a:rPr lang="en-US" altLang="zh-CN" sz="3600" b="1" dirty="0">
                <a:solidFill>
                  <a:schemeClr val="bg1"/>
                </a:solidFill>
              </a:rPr>
              <a:t>Residual Nets (</a:t>
            </a:r>
            <a:r>
              <a:rPr lang="en-US" altLang="zh-CN" sz="3600" b="1" dirty="0" err="1">
                <a:solidFill>
                  <a:schemeClr val="bg1"/>
                </a:solidFill>
              </a:rPr>
              <a:t>ResNet</a:t>
            </a:r>
            <a:r>
              <a:rPr lang="en-US" altLang="zh-CN" sz="3600" b="1" dirty="0">
                <a:solidFill>
                  <a:schemeClr val="bg1"/>
                </a:solidFill>
              </a:rPr>
              <a:t>)</a:t>
            </a:r>
            <a:endParaRPr lang="en-US" sz="1800" b="1" dirty="0">
              <a:solidFill>
                <a:schemeClr val="bg1"/>
              </a:solidFill>
            </a:endParaRPr>
          </a:p>
          <a:p>
            <a:pPr marL="0" indent="0" algn="ctr">
              <a:buFont typeface="Arial" panose="020B0604020202020204" pitchFamily="34" charset="0"/>
              <a:buNone/>
            </a:pPr>
            <a:r>
              <a:rPr lang="en-US" b="1" dirty="0">
                <a:solidFill>
                  <a:schemeClr val="bg1"/>
                </a:solidFill>
              </a:rPr>
              <a:t> </a:t>
            </a:r>
          </a:p>
          <a:p>
            <a:pPr marL="0" indent="0" algn="ctr">
              <a:buFont typeface="Arial" panose="020B0604020202020204" pitchFamily="34" charset="0"/>
              <a:buNone/>
            </a:pPr>
            <a:endParaRPr lang="en-US" altLang="zh-CN" sz="1600" b="1" dirty="0">
              <a:solidFill>
                <a:schemeClr val="bg1"/>
              </a:solidFill>
            </a:endParaRPr>
          </a:p>
          <a:p>
            <a:pPr marL="0" indent="0" algn="ctr">
              <a:buFont typeface="Arial" panose="020B0604020202020204" pitchFamily="34" charset="0"/>
              <a:buNone/>
            </a:pPr>
            <a:endParaRPr lang="en-US" altLang="zh-CN" sz="2000" b="1" dirty="0">
              <a:solidFill>
                <a:schemeClr val="bg1"/>
              </a:solidFill>
            </a:endParaRPr>
          </a:p>
        </p:txBody>
      </p:sp>
      <p:sp>
        <p:nvSpPr>
          <p:cNvPr id="4" name="矩形 3"/>
          <p:cNvSpPr/>
          <p:nvPr/>
        </p:nvSpPr>
        <p:spPr>
          <a:xfrm>
            <a:off x="2819591" y="4099401"/>
            <a:ext cx="6626601" cy="3416320"/>
          </a:xfrm>
          <a:prstGeom prst="rect">
            <a:avLst/>
          </a:prstGeom>
        </p:spPr>
        <p:txBody>
          <a:bodyPr wrap="square">
            <a:spAutoFit/>
          </a:bodyPr>
          <a:lstStyle/>
          <a:p>
            <a:pPr marL="342900" indent="-342900">
              <a:buFont typeface="Arial" panose="020B0604020202020204" pitchFamily="34" charset="0"/>
              <a:buChar char="•"/>
            </a:pPr>
            <a:r>
              <a:rPr lang="en-US" altLang="zh-CN" sz="2400" b="1" dirty="0"/>
              <a:t>Performance</a:t>
            </a:r>
          </a:p>
          <a:p>
            <a:pPr marL="342900" indent="-342900">
              <a:buFont typeface="Arial" panose="020B0604020202020204" pitchFamily="34" charset="0"/>
              <a:buChar char="•"/>
            </a:pPr>
            <a:r>
              <a:rPr lang="en-US" altLang="zh-CN" sz="2400" b="1" dirty="0"/>
              <a:t>Architecture</a:t>
            </a:r>
          </a:p>
          <a:p>
            <a:pPr marL="342900" indent="-342900">
              <a:buFont typeface="Arial" panose="020B0604020202020204" pitchFamily="34" charset="0"/>
              <a:buChar char="•"/>
            </a:pPr>
            <a:r>
              <a:rPr lang="en-US" altLang="zh-CN" sz="2400" b="1" dirty="0"/>
              <a:t>Residual Block</a:t>
            </a:r>
          </a:p>
          <a:p>
            <a:pPr marL="342900" indent="-342900">
              <a:buFont typeface="Arial" panose="020B0604020202020204" pitchFamily="34" charset="0"/>
              <a:buChar char="•"/>
            </a:pPr>
            <a:r>
              <a:rPr lang="en-US" altLang="zh-CN" sz="2400" b="1" dirty="0" err="1"/>
              <a:t>BatchNormalization</a:t>
            </a:r>
            <a:endParaRPr lang="en-US" altLang="zh-CN" sz="2400" b="1" dirty="0"/>
          </a:p>
          <a:p>
            <a:pPr marL="342900" indent="-342900">
              <a:buFont typeface="Arial" panose="020B0604020202020204" pitchFamily="34" charset="0"/>
              <a:buChar char="•"/>
            </a:pPr>
            <a:r>
              <a:rPr lang="en-US" altLang="zh-CN" sz="2400" b="1" dirty="0" err="1"/>
              <a:t>GlobalAveragePooling</a:t>
            </a:r>
            <a:endParaRPr lang="en-US" altLang="zh-CN" sz="2400" b="1" dirty="0"/>
          </a:p>
          <a:p>
            <a:pPr marL="342900" indent="-342900">
              <a:buFont typeface="Arial" panose="020B0604020202020204" pitchFamily="34" charset="0"/>
              <a:buChar char="•"/>
            </a:pPr>
            <a:r>
              <a:rPr lang="en-US" altLang="zh-CN" sz="2400" b="1" dirty="0" err="1"/>
              <a:t>ResNet</a:t>
            </a:r>
            <a:r>
              <a:rPr lang="en-US" altLang="zh-CN" sz="2400" b="1" dirty="0"/>
              <a:t> Design</a:t>
            </a:r>
          </a:p>
          <a:p>
            <a:pPr marL="342900" indent="-342900">
              <a:buFont typeface="Arial" panose="020B0604020202020204" pitchFamily="34" charset="0"/>
              <a:buChar char="•"/>
            </a:pPr>
            <a:r>
              <a:rPr lang="en-US" altLang="zh-CN" sz="2400" b="1" dirty="0"/>
              <a:t>Functional API of </a:t>
            </a:r>
            <a:r>
              <a:rPr lang="en-US" altLang="zh-CN" sz="2400" b="1" dirty="0" err="1"/>
              <a:t>TensorFlow</a:t>
            </a:r>
            <a:endParaRPr lang="en-US" altLang="zh-CN" sz="2400" b="1" dirty="0"/>
          </a:p>
          <a:p>
            <a:pPr marL="342900" indent="-342900">
              <a:buFont typeface="Arial" panose="020B0604020202020204" pitchFamily="34" charset="0"/>
              <a:buChar char="•"/>
            </a:pPr>
            <a:r>
              <a:rPr lang="en-US" altLang="zh-CN" sz="2400" b="1" dirty="0"/>
              <a:t>Program for Cifar10</a:t>
            </a:r>
          </a:p>
          <a:p>
            <a:pPr marL="342900" indent="-342900">
              <a:buFont typeface="Arial" panose="020B0604020202020204" pitchFamily="34" charset="0"/>
              <a:buChar char="•"/>
            </a:pPr>
            <a:endParaRPr lang="en-US" altLang="zh-CN" sz="2400" b="1" dirty="0"/>
          </a:p>
        </p:txBody>
      </p:sp>
    </p:spTree>
    <p:extLst>
      <p:ext uri="{BB962C8B-B14F-4D97-AF65-F5344CB8AC3E}">
        <p14:creationId xmlns:p14="http://schemas.microsoft.com/office/powerpoint/2010/main" val="28285934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524000" y="1447800"/>
            <a:ext cx="9144000" cy="3354765"/>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a:t>A layer in between the </a:t>
            </a:r>
            <a:r>
              <a:rPr lang="en-US" sz="2400" b="1" dirty="0" err="1"/>
              <a:t>conv</a:t>
            </a:r>
            <a:r>
              <a:rPr lang="en-US" sz="2400" b="1" dirty="0"/>
              <a:t> layer and the activation layer</a:t>
            </a:r>
          </a:p>
          <a:p>
            <a:pPr marL="342900" indent="-342900">
              <a:buClr>
                <a:srgbClr val="C00000"/>
              </a:buClr>
              <a:buSzPct val="166000"/>
              <a:buFont typeface="Wingdings" panose="05000000000000000000" pitchFamily="2" charset="2"/>
              <a:buChar char="§"/>
            </a:pPr>
            <a:r>
              <a:rPr lang="en-US" sz="2400" b="1" dirty="0"/>
              <a:t>To transform the feature map to standard normal distribution, mean = 0 and standard deviation = 1.</a:t>
            </a:r>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r>
              <a:rPr lang="en-US" sz="2400" b="1" dirty="0"/>
              <a:t>To ease the training and prevent overfitting.</a:t>
            </a:r>
          </a:p>
          <a:p>
            <a:pPr marL="342900" indent="-342900">
              <a:buClr>
                <a:srgbClr val="C00000"/>
              </a:buClr>
              <a:buSzPct val="166000"/>
              <a:buFont typeface="Wingdings" panose="05000000000000000000" pitchFamily="2" charset="2"/>
              <a:buChar char="§"/>
            </a:pPr>
            <a:r>
              <a:rPr lang="en-US" sz="2400" b="1" dirty="0"/>
              <a:t>Better than the dropout layer, and cannot be used with the dropout layer.</a:t>
            </a:r>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err="1">
                <a:solidFill>
                  <a:schemeClr val="accent1">
                    <a:lumMod val="75000"/>
                  </a:schemeClr>
                </a:solidFill>
                <a:latin typeface="Arial" panose="020B0604020202020204" pitchFamily="34" charset="0"/>
                <a:cs typeface="Arial" panose="020B0604020202020204" pitchFamily="34" charset="0"/>
              </a:rPr>
              <a:t>BatchNormalization</a:t>
            </a:r>
            <a:endParaRPr lang="en-US" sz="3600" b="1"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28600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524000" y="1447800"/>
            <a:ext cx="9144000" cy="2246769"/>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a:t>To average pooling a channel of a multi-channel feature map to a number</a:t>
            </a:r>
          </a:p>
          <a:p>
            <a:pPr marL="342900" indent="-342900">
              <a:buClr>
                <a:srgbClr val="C00000"/>
              </a:buClr>
              <a:buSzPct val="166000"/>
              <a:buFont typeface="Wingdings" panose="05000000000000000000" pitchFamily="2" charset="2"/>
              <a:buChar char="§"/>
            </a:pPr>
            <a:r>
              <a:rPr lang="en-US" sz="2400" b="1" dirty="0"/>
              <a:t>GlobalAveragePooling2D can be used to replace the flatten layer</a:t>
            </a:r>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GlobalAveragePooling2D</a:t>
            </a:r>
          </a:p>
        </p:txBody>
      </p:sp>
      <p:pic>
        <p:nvPicPr>
          <p:cNvPr id="5" name="Shape 1053"/>
          <p:cNvPicPr preferRelativeResize="0"/>
          <p:nvPr/>
        </p:nvPicPr>
        <p:blipFill>
          <a:blip r:embed="rId3" cstate="print">
            <a:alphaModFix/>
          </a:blip>
          <a:stretch>
            <a:fillRect/>
          </a:stretch>
        </p:blipFill>
        <p:spPr>
          <a:xfrm>
            <a:off x="2279713" y="3980596"/>
            <a:ext cx="1143000" cy="857399"/>
          </a:xfrm>
          <a:prstGeom prst="rect">
            <a:avLst/>
          </a:prstGeom>
          <a:noFill/>
          <a:ln>
            <a:noFill/>
          </a:ln>
        </p:spPr>
      </p:pic>
      <p:sp>
        <p:nvSpPr>
          <p:cNvPr id="4" name="橢圓 3"/>
          <p:cNvSpPr/>
          <p:nvPr/>
        </p:nvSpPr>
        <p:spPr>
          <a:xfrm>
            <a:off x="5017168" y="3994484"/>
            <a:ext cx="192506" cy="2286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b="1">
              <a:ln w="22225">
                <a:solidFill>
                  <a:schemeClr val="accent2"/>
                </a:solidFill>
                <a:prstDash val="solid"/>
              </a:ln>
              <a:solidFill>
                <a:schemeClr val="accent2">
                  <a:lumMod val="40000"/>
                  <a:lumOff val="60000"/>
                </a:schemeClr>
              </a:solidFill>
            </a:endParaRPr>
          </a:p>
        </p:txBody>
      </p:sp>
      <p:sp>
        <p:nvSpPr>
          <p:cNvPr id="7" name="橢圓 6"/>
          <p:cNvSpPr/>
          <p:nvPr/>
        </p:nvSpPr>
        <p:spPr>
          <a:xfrm>
            <a:off x="5017168" y="4462841"/>
            <a:ext cx="192506"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8" name="弧形接點 7"/>
          <p:cNvCxnSpPr>
            <a:stCxn id="5" idx="0"/>
            <a:endCxn id="4" idx="1"/>
          </p:cNvCxnSpPr>
          <p:nvPr/>
        </p:nvCxnSpPr>
        <p:spPr>
          <a:xfrm rot="16200000" flipH="1">
            <a:off x="3924603" y="2907206"/>
            <a:ext cx="47366" cy="2194147"/>
          </a:xfrm>
          <a:prstGeom prst="curvedConnector3">
            <a:avLst>
              <a:gd name="adj1" fmla="val -482625"/>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1" name="弧形接點 10"/>
          <p:cNvCxnSpPr>
            <a:stCxn id="5" idx="2"/>
            <a:endCxn id="7" idx="4"/>
          </p:cNvCxnSpPr>
          <p:nvPr/>
        </p:nvCxnSpPr>
        <p:spPr>
          <a:xfrm rot="5400000" flipH="1" flipV="1">
            <a:off x="3909040" y="3633614"/>
            <a:ext cx="146554" cy="2262208"/>
          </a:xfrm>
          <a:prstGeom prst="curvedConnector3">
            <a:avLst>
              <a:gd name="adj1" fmla="val -155983"/>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文字方塊 11"/>
          <p:cNvSpPr txBox="1"/>
          <p:nvPr/>
        </p:nvSpPr>
        <p:spPr>
          <a:xfrm>
            <a:off x="2369182" y="3792991"/>
            <a:ext cx="317716" cy="369332"/>
          </a:xfrm>
          <a:prstGeom prst="rect">
            <a:avLst/>
          </a:prstGeom>
          <a:noFill/>
        </p:spPr>
        <p:txBody>
          <a:bodyPr wrap="none" rtlCol="0">
            <a:spAutoFit/>
          </a:bodyPr>
          <a:lstStyle/>
          <a:p>
            <a:r>
              <a:rPr lang="en-US" altLang="zh-TW" dirty="0"/>
              <a:t>A</a:t>
            </a:r>
            <a:endParaRPr lang="zh-TW" altLang="en-US" dirty="0"/>
          </a:p>
        </p:txBody>
      </p:sp>
      <p:sp>
        <p:nvSpPr>
          <p:cNvPr id="13" name="文字方塊 12"/>
          <p:cNvSpPr txBox="1"/>
          <p:nvPr/>
        </p:nvSpPr>
        <p:spPr>
          <a:xfrm>
            <a:off x="2124863" y="4344050"/>
            <a:ext cx="309700" cy="369332"/>
          </a:xfrm>
          <a:prstGeom prst="rect">
            <a:avLst/>
          </a:prstGeom>
          <a:noFill/>
        </p:spPr>
        <p:txBody>
          <a:bodyPr wrap="none" rtlCol="0">
            <a:spAutoFit/>
          </a:bodyPr>
          <a:lstStyle/>
          <a:p>
            <a:r>
              <a:rPr lang="en-US" altLang="zh-TW" dirty="0"/>
              <a:t>B</a:t>
            </a:r>
            <a:endParaRPr lang="zh-TW" altLang="en-US" dirty="0"/>
          </a:p>
        </p:txBody>
      </p:sp>
      <p:sp>
        <p:nvSpPr>
          <p:cNvPr id="14" name="文字方塊 13"/>
          <p:cNvSpPr txBox="1"/>
          <p:nvPr/>
        </p:nvSpPr>
        <p:spPr>
          <a:xfrm>
            <a:off x="3513221" y="3416968"/>
            <a:ext cx="3811877" cy="369332"/>
          </a:xfrm>
          <a:prstGeom prst="rect">
            <a:avLst/>
          </a:prstGeom>
          <a:noFill/>
        </p:spPr>
        <p:txBody>
          <a:bodyPr wrap="none" rtlCol="0">
            <a:spAutoFit/>
          </a:bodyPr>
          <a:lstStyle/>
          <a:p>
            <a:r>
              <a:rPr lang="en-US" altLang="zh-TW" dirty="0"/>
              <a:t>Map A average pooled to the red node</a:t>
            </a:r>
            <a:endParaRPr lang="zh-TW" altLang="en-US" dirty="0"/>
          </a:p>
        </p:txBody>
      </p:sp>
      <p:sp>
        <p:nvSpPr>
          <p:cNvPr id="16" name="文字方塊 15"/>
          <p:cNvSpPr txBox="1"/>
          <p:nvPr/>
        </p:nvSpPr>
        <p:spPr>
          <a:xfrm>
            <a:off x="2596219" y="5159798"/>
            <a:ext cx="3901453" cy="369332"/>
          </a:xfrm>
          <a:prstGeom prst="rect">
            <a:avLst/>
          </a:prstGeom>
          <a:noFill/>
        </p:spPr>
        <p:txBody>
          <a:bodyPr wrap="none" rtlCol="0">
            <a:spAutoFit/>
          </a:bodyPr>
          <a:lstStyle/>
          <a:p>
            <a:r>
              <a:rPr lang="en-US" altLang="zh-TW" dirty="0"/>
              <a:t>Map B average pooled to the blue node</a:t>
            </a:r>
            <a:endParaRPr lang="zh-TW" altLang="en-US" dirty="0"/>
          </a:p>
        </p:txBody>
      </p:sp>
      <p:sp>
        <p:nvSpPr>
          <p:cNvPr id="15" name="文字方塊 14"/>
          <p:cNvSpPr txBox="1"/>
          <p:nvPr/>
        </p:nvSpPr>
        <p:spPr>
          <a:xfrm>
            <a:off x="6096000" y="4159384"/>
            <a:ext cx="4440318" cy="369332"/>
          </a:xfrm>
          <a:prstGeom prst="rect">
            <a:avLst/>
          </a:prstGeom>
          <a:noFill/>
        </p:spPr>
        <p:txBody>
          <a:bodyPr wrap="none" rtlCol="0">
            <a:spAutoFit/>
          </a:bodyPr>
          <a:lstStyle/>
          <a:p>
            <a:r>
              <a:rPr lang="en-US" altLang="zh-TW" dirty="0"/>
              <a:t>A 1-dimensional array to the next dense layer</a:t>
            </a:r>
            <a:endParaRPr lang="zh-TW" altLang="en-US" dirty="0"/>
          </a:p>
        </p:txBody>
      </p:sp>
      <p:sp>
        <p:nvSpPr>
          <p:cNvPr id="18" name="右大括弧 17"/>
          <p:cNvSpPr/>
          <p:nvPr/>
        </p:nvSpPr>
        <p:spPr>
          <a:xfrm>
            <a:off x="5419159" y="3994484"/>
            <a:ext cx="211620" cy="7188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1503949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969622" y="594966"/>
            <a:ext cx="9144000" cy="830997"/>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a:t>We have sequential and functional API in </a:t>
            </a:r>
            <a:r>
              <a:rPr lang="en-US" sz="2400" b="1" dirty="0" err="1"/>
              <a:t>TensorFlow</a:t>
            </a:r>
            <a:r>
              <a:rPr lang="en-US" sz="2400" b="1" dirty="0"/>
              <a:t> (or </a:t>
            </a:r>
            <a:r>
              <a:rPr lang="en-US" sz="2400" b="1" dirty="0" err="1"/>
              <a:t>Keras</a:t>
            </a:r>
            <a:r>
              <a:rPr lang="en-US" sz="2400" b="1" dirty="0"/>
              <a:t>) layer structure</a:t>
            </a: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Functional API</a:t>
            </a:r>
          </a:p>
        </p:txBody>
      </p:sp>
      <p:sp>
        <p:nvSpPr>
          <p:cNvPr id="17" name="圓角矩形 16"/>
          <p:cNvSpPr/>
          <p:nvPr/>
        </p:nvSpPr>
        <p:spPr>
          <a:xfrm>
            <a:off x="2141621" y="3068053"/>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layer</a:t>
            </a:r>
            <a:endParaRPr lang="zh-TW" altLang="en-US" dirty="0"/>
          </a:p>
        </p:txBody>
      </p:sp>
      <p:sp>
        <p:nvSpPr>
          <p:cNvPr id="19" name="圓角矩形 18"/>
          <p:cNvSpPr/>
          <p:nvPr/>
        </p:nvSpPr>
        <p:spPr>
          <a:xfrm>
            <a:off x="2141621" y="4158916"/>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layer</a:t>
            </a:r>
            <a:endParaRPr lang="zh-TW" altLang="en-US" dirty="0"/>
          </a:p>
        </p:txBody>
      </p:sp>
      <p:sp>
        <p:nvSpPr>
          <p:cNvPr id="24" name="文字方塊 23"/>
          <p:cNvSpPr txBox="1"/>
          <p:nvPr/>
        </p:nvSpPr>
        <p:spPr>
          <a:xfrm>
            <a:off x="2422381" y="5249779"/>
            <a:ext cx="825867" cy="369332"/>
          </a:xfrm>
          <a:prstGeom prst="rect">
            <a:avLst/>
          </a:prstGeom>
          <a:noFill/>
        </p:spPr>
        <p:txBody>
          <a:bodyPr wrap="none" rtlCol="0">
            <a:spAutoFit/>
          </a:bodyPr>
          <a:lstStyle/>
          <a:p>
            <a:r>
              <a:rPr lang="en-US" altLang="zh-TW" dirty="0"/>
              <a:t>output</a:t>
            </a:r>
            <a:endParaRPr lang="zh-TW" altLang="en-US" dirty="0"/>
          </a:p>
        </p:txBody>
      </p:sp>
      <p:sp>
        <p:nvSpPr>
          <p:cNvPr id="6" name="文字方塊 5"/>
          <p:cNvSpPr txBox="1"/>
          <p:nvPr/>
        </p:nvSpPr>
        <p:spPr>
          <a:xfrm>
            <a:off x="2282307" y="6120427"/>
            <a:ext cx="1230914" cy="369332"/>
          </a:xfrm>
          <a:prstGeom prst="rect">
            <a:avLst/>
          </a:prstGeom>
          <a:noFill/>
        </p:spPr>
        <p:txBody>
          <a:bodyPr wrap="none" rtlCol="0">
            <a:spAutoFit/>
          </a:bodyPr>
          <a:lstStyle/>
          <a:p>
            <a:r>
              <a:rPr lang="en-US" altLang="zh-TW" dirty="0"/>
              <a:t>Sequential </a:t>
            </a:r>
            <a:endParaRPr lang="zh-TW" altLang="en-US" dirty="0"/>
          </a:p>
        </p:txBody>
      </p:sp>
      <p:sp>
        <p:nvSpPr>
          <p:cNvPr id="9" name="文字方塊 8"/>
          <p:cNvSpPr txBox="1"/>
          <p:nvPr/>
        </p:nvSpPr>
        <p:spPr>
          <a:xfrm>
            <a:off x="2492912" y="2545440"/>
            <a:ext cx="684803" cy="369332"/>
          </a:xfrm>
          <a:prstGeom prst="rect">
            <a:avLst/>
          </a:prstGeom>
          <a:noFill/>
        </p:spPr>
        <p:txBody>
          <a:bodyPr wrap="none" rtlCol="0">
            <a:spAutoFit/>
          </a:bodyPr>
          <a:lstStyle/>
          <a:p>
            <a:r>
              <a:rPr lang="en-US" altLang="zh-TW" dirty="0"/>
              <a:t>Input</a:t>
            </a:r>
            <a:endParaRPr lang="zh-TW" altLang="en-US" dirty="0"/>
          </a:p>
        </p:txBody>
      </p:sp>
      <p:sp>
        <p:nvSpPr>
          <p:cNvPr id="25" name="圓角矩形 24"/>
          <p:cNvSpPr/>
          <p:nvPr/>
        </p:nvSpPr>
        <p:spPr>
          <a:xfrm>
            <a:off x="8261684" y="2664234"/>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layer</a:t>
            </a:r>
            <a:endParaRPr lang="zh-TW" altLang="en-US" dirty="0"/>
          </a:p>
        </p:txBody>
      </p:sp>
      <p:sp>
        <p:nvSpPr>
          <p:cNvPr id="26" name="圓角矩形 25"/>
          <p:cNvSpPr/>
          <p:nvPr/>
        </p:nvSpPr>
        <p:spPr>
          <a:xfrm>
            <a:off x="7279201" y="3755097"/>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layer</a:t>
            </a:r>
            <a:endParaRPr lang="zh-TW" altLang="en-US" dirty="0"/>
          </a:p>
        </p:txBody>
      </p:sp>
      <p:sp>
        <p:nvSpPr>
          <p:cNvPr id="29" name="文字方塊 28"/>
          <p:cNvSpPr txBox="1"/>
          <p:nvPr/>
        </p:nvSpPr>
        <p:spPr>
          <a:xfrm>
            <a:off x="8580268" y="5886457"/>
            <a:ext cx="825867" cy="369332"/>
          </a:xfrm>
          <a:prstGeom prst="rect">
            <a:avLst/>
          </a:prstGeom>
          <a:noFill/>
        </p:spPr>
        <p:txBody>
          <a:bodyPr wrap="none" rtlCol="0">
            <a:spAutoFit/>
          </a:bodyPr>
          <a:lstStyle/>
          <a:p>
            <a:r>
              <a:rPr lang="en-US" altLang="zh-TW" dirty="0"/>
              <a:t>output</a:t>
            </a:r>
            <a:endParaRPr lang="zh-TW" altLang="en-US" dirty="0"/>
          </a:p>
        </p:txBody>
      </p:sp>
      <p:sp>
        <p:nvSpPr>
          <p:cNvPr id="30" name="文字方塊 29"/>
          <p:cNvSpPr txBox="1"/>
          <p:nvPr/>
        </p:nvSpPr>
        <p:spPr>
          <a:xfrm>
            <a:off x="8605082" y="1886227"/>
            <a:ext cx="684803" cy="369332"/>
          </a:xfrm>
          <a:prstGeom prst="rect">
            <a:avLst/>
          </a:prstGeom>
          <a:noFill/>
        </p:spPr>
        <p:txBody>
          <a:bodyPr wrap="none" rtlCol="0">
            <a:spAutoFit/>
          </a:bodyPr>
          <a:lstStyle/>
          <a:p>
            <a:r>
              <a:rPr lang="en-US" altLang="zh-TW" dirty="0"/>
              <a:t>Input</a:t>
            </a:r>
            <a:endParaRPr lang="zh-TW" altLang="en-US" dirty="0"/>
          </a:p>
        </p:txBody>
      </p:sp>
      <p:cxnSp>
        <p:nvCxnSpPr>
          <p:cNvPr id="31" name="直線單箭頭接點 30"/>
          <p:cNvCxnSpPr>
            <a:stCxn id="25" idx="2"/>
            <a:endCxn id="26" idx="0"/>
          </p:cNvCxnSpPr>
          <p:nvPr/>
        </p:nvCxnSpPr>
        <p:spPr>
          <a:xfrm flipH="1">
            <a:off x="7965001" y="3253781"/>
            <a:ext cx="982483" cy="50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圓角矩形 32"/>
          <p:cNvSpPr/>
          <p:nvPr/>
        </p:nvSpPr>
        <p:spPr>
          <a:xfrm>
            <a:off x="8307402" y="4792662"/>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merge</a:t>
            </a:r>
            <a:endParaRPr lang="zh-TW" altLang="en-US" dirty="0"/>
          </a:p>
        </p:txBody>
      </p:sp>
      <p:cxnSp>
        <p:nvCxnSpPr>
          <p:cNvPr id="34" name="直線單箭頭接點 33"/>
          <p:cNvCxnSpPr/>
          <p:nvPr/>
        </p:nvCxnSpPr>
        <p:spPr>
          <a:xfrm>
            <a:off x="9335604" y="3252138"/>
            <a:ext cx="0" cy="15405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直線單箭頭接點 35"/>
          <p:cNvCxnSpPr>
            <a:stCxn id="26" idx="2"/>
            <a:endCxn id="33" idx="0"/>
          </p:cNvCxnSpPr>
          <p:nvPr/>
        </p:nvCxnSpPr>
        <p:spPr>
          <a:xfrm>
            <a:off x="7965001" y="4344644"/>
            <a:ext cx="1028201" cy="448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p:cNvCxnSpPr>
            <a:stCxn id="33" idx="2"/>
          </p:cNvCxnSpPr>
          <p:nvPr/>
        </p:nvCxnSpPr>
        <p:spPr>
          <a:xfrm>
            <a:off x="8993202" y="5382209"/>
            <a:ext cx="0" cy="53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直線單箭頭接點 39"/>
          <p:cNvCxnSpPr>
            <a:stCxn id="30" idx="2"/>
            <a:endCxn id="25" idx="0"/>
          </p:cNvCxnSpPr>
          <p:nvPr/>
        </p:nvCxnSpPr>
        <p:spPr>
          <a:xfrm>
            <a:off x="8947484" y="2255559"/>
            <a:ext cx="0" cy="4086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直線單箭頭接點 42"/>
          <p:cNvCxnSpPr>
            <a:stCxn id="17" idx="2"/>
            <a:endCxn id="19" idx="0"/>
          </p:cNvCxnSpPr>
          <p:nvPr/>
        </p:nvCxnSpPr>
        <p:spPr>
          <a:xfrm>
            <a:off x="2827421" y="3657600"/>
            <a:ext cx="0" cy="50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直線單箭頭接點 44"/>
          <p:cNvCxnSpPr/>
          <p:nvPr/>
        </p:nvCxnSpPr>
        <p:spPr>
          <a:xfrm>
            <a:off x="2799347" y="4734509"/>
            <a:ext cx="0" cy="50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p:cNvCxnSpPr>
            <a:stCxn id="9" idx="2"/>
            <a:endCxn id="17" idx="0"/>
          </p:cNvCxnSpPr>
          <p:nvPr/>
        </p:nvCxnSpPr>
        <p:spPr>
          <a:xfrm flipH="1">
            <a:off x="2827421" y="2914772"/>
            <a:ext cx="7893" cy="1532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文字方塊 46"/>
          <p:cNvSpPr txBox="1"/>
          <p:nvPr/>
        </p:nvSpPr>
        <p:spPr>
          <a:xfrm>
            <a:off x="8197985" y="6390705"/>
            <a:ext cx="1181734" cy="369332"/>
          </a:xfrm>
          <a:prstGeom prst="rect">
            <a:avLst/>
          </a:prstGeom>
          <a:noFill/>
        </p:spPr>
        <p:txBody>
          <a:bodyPr wrap="none" rtlCol="0">
            <a:spAutoFit/>
          </a:bodyPr>
          <a:lstStyle/>
          <a:p>
            <a:r>
              <a:rPr lang="en-US" altLang="zh-TW" dirty="0"/>
              <a:t>Non-linear</a:t>
            </a:r>
            <a:endParaRPr lang="zh-TW" altLang="en-US" dirty="0"/>
          </a:p>
        </p:txBody>
      </p:sp>
      <p:sp>
        <p:nvSpPr>
          <p:cNvPr id="49" name="圓角矩形 48"/>
          <p:cNvSpPr/>
          <p:nvPr/>
        </p:nvSpPr>
        <p:spPr>
          <a:xfrm>
            <a:off x="4881903" y="2773279"/>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layer</a:t>
            </a:r>
            <a:endParaRPr lang="zh-TW" altLang="en-US" dirty="0"/>
          </a:p>
        </p:txBody>
      </p:sp>
      <p:sp>
        <p:nvSpPr>
          <p:cNvPr id="50" name="圓角矩形 49"/>
          <p:cNvSpPr/>
          <p:nvPr/>
        </p:nvSpPr>
        <p:spPr>
          <a:xfrm>
            <a:off x="4198024" y="3864142"/>
            <a:ext cx="1481333"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classification</a:t>
            </a:r>
            <a:endParaRPr lang="zh-TW" altLang="en-US" dirty="0"/>
          </a:p>
        </p:txBody>
      </p:sp>
      <p:sp>
        <p:nvSpPr>
          <p:cNvPr id="51" name="文字方塊 50"/>
          <p:cNvSpPr txBox="1"/>
          <p:nvPr/>
        </p:nvSpPr>
        <p:spPr>
          <a:xfrm>
            <a:off x="6021757" y="4985167"/>
            <a:ext cx="825867" cy="369332"/>
          </a:xfrm>
          <a:prstGeom prst="rect">
            <a:avLst/>
          </a:prstGeom>
          <a:noFill/>
        </p:spPr>
        <p:txBody>
          <a:bodyPr wrap="none" rtlCol="0">
            <a:spAutoFit/>
          </a:bodyPr>
          <a:lstStyle/>
          <a:p>
            <a:r>
              <a:rPr lang="en-US" altLang="zh-TW" dirty="0"/>
              <a:t>output</a:t>
            </a:r>
            <a:endParaRPr lang="zh-TW" altLang="en-US" dirty="0"/>
          </a:p>
        </p:txBody>
      </p:sp>
      <p:sp>
        <p:nvSpPr>
          <p:cNvPr id="52" name="文字方塊 51"/>
          <p:cNvSpPr txBox="1"/>
          <p:nvPr/>
        </p:nvSpPr>
        <p:spPr>
          <a:xfrm>
            <a:off x="5153264" y="1959071"/>
            <a:ext cx="684803" cy="369332"/>
          </a:xfrm>
          <a:prstGeom prst="rect">
            <a:avLst/>
          </a:prstGeom>
          <a:noFill/>
        </p:spPr>
        <p:txBody>
          <a:bodyPr wrap="none" rtlCol="0">
            <a:spAutoFit/>
          </a:bodyPr>
          <a:lstStyle/>
          <a:p>
            <a:r>
              <a:rPr lang="en-US" altLang="zh-TW" dirty="0"/>
              <a:t>Input</a:t>
            </a:r>
            <a:endParaRPr lang="zh-TW" altLang="en-US" dirty="0"/>
          </a:p>
        </p:txBody>
      </p:sp>
      <p:cxnSp>
        <p:nvCxnSpPr>
          <p:cNvPr id="53" name="直線單箭頭接點 52"/>
          <p:cNvCxnSpPr>
            <a:stCxn id="49" idx="2"/>
            <a:endCxn id="50" idx="0"/>
          </p:cNvCxnSpPr>
          <p:nvPr/>
        </p:nvCxnSpPr>
        <p:spPr>
          <a:xfrm flipH="1">
            <a:off x="4938691" y="3362826"/>
            <a:ext cx="629012" cy="5013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圓角矩形 53"/>
          <p:cNvSpPr/>
          <p:nvPr/>
        </p:nvSpPr>
        <p:spPr>
          <a:xfrm>
            <a:off x="5838067" y="3883960"/>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regression</a:t>
            </a:r>
            <a:endParaRPr lang="zh-TW" altLang="en-US" dirty="0"/>
          </a:p>
        </p:txBody>
      </p:sp>
      <p:cxnSp>
        <p:nvCxnSpPr>
          <p:cNvPr id="55" name="直線單箭頭接點 54"/>
          <p:cNvCxnSpPr/>
          <p:nvPr/>
        </p:nvCxnSpPr>
        <p:spPr>
          <a:xfrm>
            <a:off x="5955823" y="3396555"/>
            <a:ext cx="478868" cy="467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stCxn id="54" idx="2"/>
          </p:cNvCxnSpPr>
          <p:nvPr/>
        </p:nvCxnSpPr>
        <p:spPr>
          <a:xfrm>
            <a:off x="6523867" y="4473507"/>
            <a:ext cx="0" cy="53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p:cNvCxnSpPr>
            <a:endCxn id="49" idx="0"/>
          </p:cNvCxnSpPr>
          <p:nvPr/>
        </p:nvCxnSpPr>
        <p:spPr>
          <a:xfrm>
            <a:off x="5567703" y="2425845"/>
            <a:ext cx="0" cy="347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文字方塊 70"/>
          <p:cNvSpPr txBox="1"/>
          <p:nvPr/>
        </p:nvSpPr>
        <p:spPr>
          <a:xfrm>
            <a:off x="4501870" y="4974062"/>
            <a:ext cx="825867" cy="369332"/>
          </a:xfrm>
          <a:prstGeom prst="rect">
            <a:avLst/>
          </a:prstGeom>
          <a:noFill/>
        </p:spPr>
        <p:txBody>
          <a:bodyPr wrap="none" rtlCol="0">
            <a:spAutoFit/>
          </a:bodyPr>
          <a:lstStyle/>
          <a:p>
            <a:r>
              <a:rPr lang="en-US" altLang="zh-TW" dirty="0"/>
              <a:t>output</a:t>
            </a:r>
            <a:endParaRPr lang="zh-TW" altLang="en-US" dirty="0"/>
          </a:p>
        </p:txBody>
      </p:sp>
      <p:cxnSp>
        <p:nvCxnSpPr>
          <p:cNvPr id="73" name="直線單箭頭接點 72"/>
          <p:cNvCxnSpPr/>
          <p:nvPr/>
        </p:nvCxnSpPr>
        <p:spPr>
          <a:xfrm>
            <a:off x="4961494" y="4429391"/>
            <a:ext cx="0" cy="532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62663" name="文字方塊 1862662"/>
          <p:cNvSpPr txBox="1"/>
          <p:nvPr/>
        </p:nvSpPr>
        <p:spPr>
          <a:xfrm>
            <a:off x="4692316" y="6255789"/>
            <a:ext cx="1670650" cy="369332"/>
          </a:xfrm>
          <a:prstGeom prst="rect">
            <a:avLst/>
          </a:prstGeom>
          <a:noFill/>
        </p:spPr>
        <p:txBody>
          <a:bodyPr wrap="none" rtlCol="0">
            <a:spAutoFit/>
          </a:bodyPr>
          <a:lstStyle/>
          <a:p>
            <a:r>
              <a:rPr lang="en-US" altLang="zh-TW" dirty="0"/>
              <a:t>Multiple output</a:t>
            </a:r>
            <a:endParaRPr lang="zh-TW" altLang="en-US" dirty="0"/>
          </a:p>
        </p:txBody>
      </p:sp>
    </p:spTree>
    <p:extLst>
      <p:ext uri="{BB962C8B-B14F-4D97-AF65-F5344CB8AC3E}">
        <p14:creationId xmlns:p14="http://schemas.microsoft.com/office/powerpoint/2010/main" val="35259109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3344779" y="998621"/>
            <a:ext cx="6371168" cy="1477328"/>
          </a:xfrm>
          <a:prstGeom prst="rect">
            <a:avLst/>
          </a:prstGeom>
          <a:noFill/>
        </p:spPr>
        <p:txBody>
          <a:bodyPr wrap="none" rtlCol="0">
            <a:spAutoFit/>
          </a:bodyPr>
          <a:lstStyle/>
          <a:p>
            <a:r>
              <a:rPr lang="en-US" altLang="zh-TW" dirty="0"/>
              <a:t>model = sequential()</a:t>
            </a:r>
          </a:p>
          <a:p>
            <a:r>
              <a:rPr lang="en-US" altLang="zh-TW" dirty="0" err="1"/>
              <a:t>model.add</a:t>
            </a:r>
            <a:r>
              <a:rPr lang="en-US" altLang="zh-TW" dirty="0"/>
              <a:t>(Dense(256, activation= ‘</a:t>
            </a:r>
            <a:r>
              <a:rPr lang="en-US" altLang="zh-TW" dirty="0" err="1"/>
              <a:t>Sigmod</a:t>
            </a:r>
            <a:r>
              <a:rPr lang="en-US" altLang="zh-TW" dirty="0"/>
              <a:t>’, </a:t>
            </a:r>
            <a:r>
              <a:rPr lang="en-US" altLang="zh-TW" dirty="0" err="1"/>
              <a:t>intput_shaple</a:t>
            </a:r>
            <a:r>
              <a:rPr lang="en-US" altLang="zh-TW" dirty="0"/>
              <a:t>(784,)))</a:t>
            </a:r>
          </a:p>
          <a:p>
            <a:r>
              <a:rPr lang="en-US" altLang="zh-TW" dirty="0" err="1"/>
              <a:t>model.add</a:t>
            </a:r>
            <a:r>
              <a:rPr lang="en-US" altLang="zh-TW" dirty="0"/>
              <a:t>(Dense(128, activation=‘</a:t>
            </a:r>
            <a:r>
              <a:rPr lang="en-US" altLang="zh-TW" dirty="0" err="1"/>
              <a:t>Sigmod</a:t>
            </a:r>
            <a:r>
              <a:rPr lang="en-US" altLang="zh-TW" dirty="0"/>
              <a:t>’))</a:t>
            </a:r>
          </a:p>
          <a:p>
            <a:r>
              <a:rPr lang="en-US" altLang="zh-TW" dirty="0" err="1"/>
              <a:t>model.add</a:t>
            </a:r>
            <a:r>
              <a:rPr lang="en-US" altLang="zh-TW" dirty="0"/>
              <a:t>(Dropout(rate=0.5))</a:t>
            </a:r>
          </a:p>
          <a:p>
            <a:r>
              <a:rPr lang="en-US" altLang="zh-TW" dirty="0" err="1"/>
              <a:t>model.add</a:t>
            </a:r>
            <a:r>
              <a:rPr lang="en-US" altLang="zh-TW" dirty="0"/>
              <a:t>(Dense(10, activation=‘</a:t>
            </a:r>
            <a:r>
              <a:rPr lang="en-US" altLang="zh-TW" dirty="0" err="1"/>
              <a:t>softmax</a:t>
            </a:r>
            <a:r>
              <a:rPr lang="en-US" altLang="zh-TW" dirty="0"/>
              <a:t>’))</a:t>
            </a:r>
            <a:endParaRPr lang="zh-TW" altLang="en-US" dirty="0"/>
          </a:p>
        </p:txBody>
      </p:sp>
      <p:sp>
        <p:nvSpPr>
          <p:cNvPr id="3" name="文字方塊 2"/>
          <p:cNvSpPr txBox="1"/>
          <p:nvPr/>
        </p:nvSpPr>
        <p:spPr>
          <a:xfrm>
            <a:off x="5558589" y="409074"/>
            <a:ext cx="1178015" cy="369332"/>
          </a:xfrm>
          <a:prstGeom prst="rect">
            <a:avLst/>
          </a:prstGeom>
          <a:noFill/>
        </p:spPr>
        <p:txBody>
          <a:bodyPr wrap="none" rtlCol="0">
            <a:spAutoFit/>
          </a:bodyPr>
          <a:lstStyle/>
          <a:p>
            <a:r>
              <a:rPr lang="en-US" altLang="zh-TW" dirty="0"/>
              <a:t>Sequential</a:t>
            </a:r>
            <a:endParaRPr lang="zh-TW" altLang="en-US" dirty="0"/>
          </a:p>
        </p:txBody>
      </p:sp>
      <p:sp>
        <p:nvSpPr>
          <p:cNvPr id="5" name="文字方塊 4"/>
          <p:cNvSpPr txBox="1"/>
          <p:nvPr/>
        </p:nvSpPr>
        <p:spPr>
          <a:xfrm>
            <a:off x="3344779" y="3509211"/>
            <a:ext cx="4144981" cy="1754326"/>
          </a:xfrm>
          <a:prstGeom prst="rect">
            <a:avLst/>
          </a:prstGeom>
          <a:noFill/>
        </p:spPr>
        <p:txBody>
          <a:bodyPr wrap="none" rtlCol="0">
            <a:spAutoFit/>
          </a:bodyPr>
          <a:lstStyle/>
          <a:p>
            <a:r>
              <a:rPr lang="en-US" altLang="zh-TW" dirty="0"/>
              <a:t>input = Input(shape=(784,))</a:t>
            </a:r>
          </a:p>
          <a:p>
            <a:r>
              <a:rPr lang="en-US" altLang="zh-TW" dirty="0"/>
              <a:t>x=Dense(256, activation= ‘</a:t>
            </a:r>
            <a:r>
              <a:rPr lang="en-US" altLang="zh-TW" dirty="0" err="1"/>
              <a:t>Sigmod</a:t>
            </a:r>
            <a:r>
              <a:rPr lang="en-US" altLang="zh-TW" dirty="0"/>
              <a:t>’)(input)</a:t>
            </a:r>
          </a:p>
          <a:p>
            <a:r>
              <a:rPr lang="en-US" altLang="zh-TW" dirty="0"/>
              <a:t>x=Dense(128, activation=‘</a:t>
            </a:r>
            <a:r>
              <a:rPr lang="en-US" altLang="zh-TW" dirty="0" err="1"/>
              <a:t>Sigmod</a:t>
            </a:r>
            <a:r>
              <a:rPr lang="en-US" altLang="zh-TW" dirty="0"/>
              <a:t>’)(x)</a:t>
            </a:r>
          </a:p>
          <a:p>
            <a:r>
              <a:rPr lang="en-US" altLang="zh-TW" dirty="0"/>
              <a:t>x=Dropout(rate=0.5)(x)</a:t>
            </a:r>
          </a:p>
          <a:p>
            <a:r>
              <a:rPr lang="en-US" altLang="zh-TW" dirty="0"/>
              <a:t>x==Dense(10, activation=‘</a:t>
            </a:r>
            <a:r>
              <a:rPr lang="en-US" altLang="zh-TW" dirty="0" err="1"/>
              <a:t>softmax</a:t>
            </a:r>
            <a:r>
              <a:rPr lang="en-US" altLang="zh-TW" dirty="0"/>
              <a:t>’)(x)</a:t>
            </a:r>
          </a:p>
          <a:p>
            <a:r>
              <a:rPr lang="en-US" altLang="zh-TW" dirty="0"/>
              <a:t>model Model(inputs=input, outputs=x) </a:t>
            </a:r>
            <a:endParaRPr lang="zh-TW" altLang="en-US" dirty="0"/>
          </a:p>
        </p:txBody>
      </p:sp>
      <p:sp>
        <p:nvSpPr>
          <p:cNvPr id="6" name="文字方塊 5"/>
          <p:cNvSpPr txBox="1"/>
          <p:nvPr/>
        </p:nvSpPr>
        <p:spPr>
          <a:xfrm>
            <a:off x="5077326" y="3019926"/>
            <a:ext cx="1531188" cy="369332"/>
          </a:xfrm>
          <a:prstGeom prst="rect">
            <a:avLst/>
          </a:prstGeom>
          <a:noFill/>
        </p:spPr>
        <p:txBody>
          <a:bodyPr wrap="none" rtlCol="0">
            <a:spAutoFit/>
          </a:bodyPr>
          <a:lstStyle/>
          <a:p>
            <a:r>
              <a:rPr lang="en-US" altLang="zh-TW" dirty="0"/>
              <a:t>Functional API</a:t>
            </a:r>
            <a:endParaRPr lang="zh-TW" altLang="en-US" dirty="0"/>
          </a:p>
        </p:txBody>
      </p:sp>
      <p:sp>
        <p:nvSpPr>
          <p:cNvPr id="7" name="文字方塊 6"/>
          <p:cNvSpPr txBox="1"/>
          <p:nvPr/>
        </p:nvSpPr>
        <p:spPr>
          <a:xfrm>
            <a:off x="3200400" y="5715000"/>
            <a:ext cx="6690165" cy="923330"/>
          </a:xfrm>
          <a:prstGeom prst="rect">
            <a:avLst/>
          </a:prstGeom>
          <a:noFill/>
        </p:spPr>
        <p:txBody>
          <a:bodyPr wrap="none" rtlCol="0">
            <a:spAutoFit/>
          </a:bodyPr>
          <a:lstStyle/>
          <a:p>
            <a:pPr marL="342900" indent="-342900">
              <a:buAutoNum type="arabicPeriod"/>
            </a:pPr>
            <a:r>
              <a:rPr lang="en-US" altLang="zh-TW" dirty="0"/>
              <a:t>Input shape must be specified at input</a:t>
            </a:r>
          </a:p>
          <a:p>
            <a:pPr marL="342900" indent="-342900">
              <a:buAutoNum type="arabicPeriod"/>
            </a:pPr>
            <a:r>
              <a:rPr lang="en-US" altLang="zh-TW" dirty="0"/>
              <a:t>Using x as thread to link output to the input of the next layer</a:t>
            </a:r>
          </a:p>
          <a:p>
            <a:pPr marL="342900" indent="-342900">
              <a:buAutoNum type="arabicPeriod"/>
            </a:pPr>
            <a:r>
              <a:rPr lang="en-US" altLang="zh-TW" dirty="0"/>
              <a:t>Use model to specify the whole model including input and output</a:t>
            </a:r>
            <a:endParaRPr lang="zh-TW" altLang="en-US" dirty="0"/>
          </a:p>
        </p:txBody>
      </p:sp>
    </p:spTree>
    <p:extLst>
      <p:ext uri="{BB962C8B-B14F-4D97-AF65-F5344CB8AC3E}">
        <p14:creationId xmlns:p14="http://schemas.microsoft.com/office/powerpoint/2010/main" val="1276753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p:cNvGrpSpPr/>
          <p:nvPr/>
        </p:nvGrpSpPr>
        <p:grpSpPr>
          <a:xfrm>
            <a:off x="4631570" y="469232"/>
            <a:ext cx="2455030" cy="6305817"/>
            <a:chOff x="4631570" y="469232"/>
            <a:chExt cx="2455030" cy="6305817"/>
          </a:xfrm>
        </p:grpSpPr>
        <p:sp>
          <p:nvSpPr>
            <p:cNvPr id="2" name="文字方塊 1"/>
            <p:cNvSpPr txBox="1"/>
            <p:nvPr/>
          </p:nvSpPr>
          <p:spPr>
            <a:xfrm>
              <a:off x="4812632" y="469232"/>
              <a:ext cx="1708288" cy="369332"/>
            </a:xfrm>
            <a:prstGeom prst="rect">
              <a:avLst/>
            </a:prstGeom>
            <a:noFill/>
          </p:spPr>
          <p:txBody>
            <a:bodyPr wrap="none" rtlCol="0">
              <a:spAutoFit/>
            </a:bodyPr>
            <a:lstStyle/>
            <a:p>
              <a:r>
                <a:rPr lang="en-US" altLang="zh-TW" dirty="0"/>
                <a:t>Residual block A</a:t>
              </a:r>
              <a:endParaRPr lang="zh-TW" altLang="en-US" dirty="0"/>
            </a:p>
          </p:txBody>
        </p:sp>
        <p:sp>
          <p:nvSpPr>
            <p:cNvPr id="3" name="圓角矩形 2"/>
            <p:cNvSpPr/>
            <p:nvPr/>
          </p:nvSpPr>
          <p:spPr>
            <a:xfrm>
              <a:off x="4638076" y="1279170"/>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4" name="圓角矩形 3"/>
            <p:cNvSpPr/>
            <p:nvPr/>
          </p:nvSpPr>
          <p:spPr>
            <a:xfrm>
              <a:off x="4638076" y="1809795"/>
              <a:ext cx="2057400" cy="334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5" name="圓角矩形 4"/>
            <p:cNvSpPr/>
            <p:nvPr/>
          </p:nvSpPr>
          <p:spPr>
            <a:xfrm>
              <a:off x="4638076" y="2357826"/>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6" name="圓角矩形 5"/>
            <p:cNvSpPr/>
            <p:nvPr/>
          </p:nvSpPr>
          <p:spPr>
            <a:xfrm>
              <a:off x="4631570" y="2977449"/>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7" name="圓角矩形 6"/>
            <p:cNvSpPr/>
            <p:nvPr/>
          </p:nvSpPr>
          <p:spPr>
            <a:xfrm>
              <a:off x="4638076" y="3435567"/>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8" name="圓角矩形 7"/>
            <p:cNvSpPr/>
            <p:nvPr/>
          </p:nvSpPr>
          <p:spPr>
            <a:xfrm>
              <a:off x="4638076" y="4000135"/>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9" name="圓角矩形 8"/>
            <p:cNvSpPr/>
            <p:nvPr/>
          </p:nvSpPr>
          <p:spPr>
            <a:xfrm>
              <a:off x="4638076" y="462413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10" name="圓角矩形 9"/>
            <p:cNvSpPr/>
            <p:nvPr/>
          </p:nvSpPr>
          <p:spPr>
            <a:xfrm>
              <a:off x="4631570" y="5188701"/>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11" name="圓角矩形 10"/>
            <p:cNvSpPr/>
            <p:nvPr/>
          </p:nvSpPr>
          <p:spPr>
            <a:xfrm>
              <a:off x="4631570" y="576020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12" name="橢圓 11"/>
            <p:cNvSpPr/>
            <p:nvPr/>
          </p:nvSpPr>
          <p:spPr>
            <a:xfrm>
              <a:off x="5233149" y="6294142"/>
              <a:ext cx="854242" cy="480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Add</a:t>
              </a:r>
              <a:endParaRPr lang="zh-TW" altLang="en-US" dirty="0"/>
            </a:p>
          </p:txBody>
        </p:sp>
        <p:cxnSp>
          <p:nvCxnSpPr>
            <p:cNvPr id="16" name="直線接點 15"/>
            <p:cNvCxnSpPr>
              <a:stCxn id="2" idx="2"/>
            </p:cNvCxnSpPr>
            <p:nvPr/>
          </p:nvCxnSpPr>
          <p:spPr>
            <a:xfrm>
              <a:off x="5666776" y="838564"/>
              <a:ext cx="0" cy="46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3" idx="2"/>
              <a:endCxn id="4" idx="0"/>
            </p:cNvCxnSpPr>
            <p:nvPr/>
          </p:nvCxnSpPr>
          <p:spPr>
            <a:xfrm>
              <a:off x="5666776" y="1579959"/>
              <a:ext cx="0" cy="229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p:cNvCxnSpPr>
              <a:stCxn id="4" idx="2"/>
              <a:endCxn id="5" idx="0"/>
            </p:cNvCxnSpPr>
            <p:nvPr/>
          </p:nvCxnSpPr>
          <p:spPr>
            <a:xfrm>
              <a:off x="5666776" y="2144220"/>
              <a:ext cx="0" cy="2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a:stCxn id="5" idx="2"/>
              <a:endCxn id="6" idx="0"/>
            </p:cNvCxnSpPr>
            <p:nvPr/>
          </p:nvCxnSpPr>
          <p:spPr>
            <a:xfrm flipH="1">
              <a:off x="5660270" y="2658615"/>
              <a:ext cx="6506" cy="31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p:cNvCxnSpPr>
              <a:stCxn id="7" idx="2"/>
              <a:endCxn id="8" idx="0"/>
            </p:cNvCxnSpPr>
            <p:nvPr/>
          </p:nvCxnSpPr>
          <p:spPr>
            <a:xfrm>
              <a:off x="5666776" y="3736356"/>
              <a:ext cx="0"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p:cNvCxnSpPr>
              <a:stCxn id="6" idx="2"/>
              <a:endCxn id="7" idx="0"/>
            </p:cNvCxnSpPr>
            <p:nvPr/>
          </p:nvCxnSpPr>
          <p:spPr>
            <a:xfrm>
              <a:off x="5660270" y="3278238"/>
              <a:ext cx="6506" cy="15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a:stCxn id="8" idx="2"/>
              <a:endCxn id="9" idx="0"/>
            </p:cNvCxnSpPr>
            <p:nvPr/>
          </p:nvCxnSpPr>
          <p:spPr>
            <a:xfrm>
              <a:off x="5666776" y="4300924"/>
              <a:ext cx="0" cy="323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a:stCxn id="9" idx="2"/>
              <a:endCxn id="10" idx="0"/>
            </p:cNvCxnSpPr>
            <p:nvPr/>
          </p:nvCxnSpPr>
          <p:spPr>
            <a:xfrm flipH="1">
              <a:off x="5660270" y="4924922"/>
              <a:ext cx="6506"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a:stCxn id="10" idx="2"/>
              <a:endCxn id="11" idx="0"/>
            </p:cNvCxnSpPr>
            <p:nvPr/>
          </p:nvCxnSpPr>
          <p:spPr>
            <a:xfrm>
              <a:off x="5660270" y="5489490"/>
              <a:ext cx="0" cy="27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a:stCxn id="11" idx="2"/>
              <a:endCxn id="12" idx="0"/>
            </p:cNvCxnSpPr>
            <p:nvPr/>
          </p:nvCxnSpPr>
          <p:spPr>
            <a:xfrm>
              <a:off x="5660270" y="6060992"/>
              <a:ext cx="0"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5660270" y="2251023"/>
              <a:ext cx="14263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a:off x="7086600" y="2251023"/>
              <a:ext cx="0" cy="42835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endCxn id="12" idx="6"/>
            </p:cNvCxnSpPr>
            <p:nvPr/>
          </p:nvCxnSpPr>
          <p:spPr>
            <a:xfrm flipH="1">
              <a:off x="6087391" y="6534595"/>
              <a:ext cx="99920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95862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群組 12"/>
          <p:cNvGrpSpPr/>
          <p:nvPr/>
        </p:nvGrpSpPr>
        <p:grpSpPr>
          <a:xfrm>
            <a:off x="4631570" y="469232"/>
            <a:ext cx="2467383" cy="6305817"/>
            <a:chOff x="4631570" y="469232"/>
            <a:chExt cx="2467383" cy="6305817"/>
          </a:xfrm>
        </p:grpSpPr>
        <p:sp>
          <p:nvSpPr>
            <p:cNvPr id="2" name="文字方塊 1"/>
            <p:cNvSpPr txBox="1"/>
            <p:nvPr/>
          </p:nvSpPr>
          <p:spPr>
            <a:xfrm>
              <a:off x="4812632" y="469232"/>
              <a:ext cx="1700274" cy="369332"/>
            </a:xfrm>
            <a:prstGeom prst="rect">
              <a:avLst/>
            </a:prstGeom>
            <a:noFill/>
          </p:spPr>
          <p:txBody>
            <a:bodyPr wrap="none" rtlCol="0">
              <a:spAutoFit/>
            </a:bodyPr>
            <a:lstStyle/>
            <a:p>
              <a:r>
                <a:rPr lang="en-US" altLang="zh-TW" dirty="0"/>
                <a:t>Residual block B</a:t>
              </a:r>
              <a:endParaRPr lang="zh-TW" altLang="en-US" dirty="0"/>
            </a:p>
          </p:txBody>
        </p:sp>
        <p:sp>
          <p:nvSpPr>
            <p:cNvPr id="3" name="圓角矩形 2"/>
            <p:cNvSpPr/>
            <p:nvPr/>
          </p:nvSpPr>
          <p:spPr>
            <a:xfrm>
              <a:off x="4638076" y="1279170"/>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4" name="圓角矩形 3"/>
            <p:cNvSpPr/>
            <p:nvPr/>
          </p:nvSpPr>
          <p:spPr>
            <a:xfrm>
              <a:off x="4638076" y="1809795"/>
              <a:ext cx="2057400" cy="334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5" name="圓角矩形 4"/>
            <p:cNvSpPr/>
            <p:nvPr/>
          </p:nvSpPr>
          <p:spPr>
            <a:xfrm>
              <a:off x="4638076" y="2357826"/>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6" name="圓角矩形 5"/>
            <p:cNvSpPr/>
            <p:nvPr/>
          </p:nvSpPr>
          <p:spPr>
            <a:xfrm>
              <a:off x="4631570" y="2977449"/>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7" name="圓角矩形 6"/>
            <p:cNvSpPr/>
            <p:nvPr/>
          </p:nvSpPr>
          <p:spPr>
            <a:xfrm>
              <a:off x="4638076" y="3435567"/>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8" name="圓角矩形 7"/>
            <p:cNvSpPr/>
            <p:nvPr/>
          </p:nvSpPr>
          <p:spPr>
            <a:xfrm>
              <a:off x="4638076" y="4000135"/>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9" name="圓角矩形 8"/>
            <p:cNvSpPr/>
            <p:nvPr/>
          </p:nvSpPr>
          <p:spPr>
            <a:xfrm>
              <a:off x="4638076" y="462413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10" name="圓角矩形 9"/>
            <p:cNvSpPr/>
            <p:nvPr/>
          </p:nvSpPr>
          <p:spPr>
            <a:xfrm>
              <a:off x="4631570" y="5188701"/>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11" name="圓角矩形 10"/>
            <p:cNvSpPr/>
            <p:nvPr/>
          </p:nvSpPr>
          <p:spPr>
            <a:xfrm>
              <a:off x="4631570" y="576020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12" name="橢圓 11"/>
            <p:cNvSpPr/>
            <p:nvPr/>
          </p:nvSpPr>
          <p:spPr>
            <a:xfrm>
              <a:off x="5233149" y="6294142"/>
              <a:ext cx="854242" cy="480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Add</a:t>
              </a:r>
              <a:endParaRPr lang="zh-TW" altLang="en-US" dirty="0"/>
            </a:p>
          </p:txBody>
        </p:sp>
        <p:cxnSp>
          <p:nvCxnSpPr>
            <p:cNvPr id="16" name="直線接點 15"/>
            <p:cNvCxnSpPr>
              <a:stCxn id="2" idx="2"/>
            </p:cNvCxnSpPr>
            <p:nvPr/>
          </p:nvCxnSpPr>
          <p:spPr>
            <a:xfrm>
              <a:off x="5666776" y="838564"/>
              <a:ext cx="0" cy="46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3" idx="2"/>
              <a:endCxn id="4" idx="0"/>
            </p:cNvCxnSpPr>
            <p:nvPr/>
          </p:nvCxnSpPr>
          <p:spPr>
            <a:xfrm>
              <a:off x="5666776" y="1579959"/>
              <a:ext cx="0" cy="229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接點 24"/>
            <p:cNvCxnSpPr>
              <a:stCxn id="4" idx="2"/>
              <a:endCxn id="5" idx="0"/>
            </p:cNvCxnSpPr>
            <p:nvPr/>
          </p:nvCxnSpPr>
          <p:spPr>
            <a:xfrm>
              <a:off x="5666776" y="2144220"/>
              <a:ext cx="0" cy="2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接點 26"/>
            <p:cNvCxnSpPr>
              <a:stCxn id="5" idx="2"/>
              <a:endCxn id="6" idx="0"/>
            </p:cNvCxnSpPr>
            <p:nvPr/>
          </p:nvCxnSpPr>
          <p:spPr>
            <a:xfrm flipH="1">
              <a:off x="5660270" y="2658615"/>
              <a:ext cx="6506" cy="31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線接點 30"/>
            <p:cNvCxnSpPr>
              <a:stCxn id="7" idx="2"/>
              <a:endCxn id="8" idx="0"/>
            </p:cNvCxnSpPr>
            <p:nvPr/>
          </p:nvCxnSpPr>
          <p:spPr>
            <a:xfrm>
              <a:off x="5666776" y="3736356"/>
              <a:ext cx="0"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線接點 32"/>
            <p:cNvCxnSpPr>
              <a:stCxn id="6" idx="2"/>
              <a:endCxn id="7" idx="0"/>
            </p:cNvCxnSpPr>
            <p:nvPr/>
          </p:nvCxnSpPr>
          <p:spPr>
            <a:xfrm>
              <a:off x="5660270" y="3278238"/>
              <a:ext cx="6506" cy="15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線接點 34"/>
            <p:cNvCxnSpPr>
              <a:stCxn id="8" idx="2"/>
              <a:endCxn id="9" idx="0"/>
            </p:cNvCxnSpPr>
            <p:nvPr/>
          </p:nvCxnSpPr>
          <p:spPr>
            <a:xfrm>
              <a:off x="5666776" y="4300924"/>
              <a:ext cx="0" cy="323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線接點 36"/>
            <p:cNvCxnSpPr>
              <a:stCxn id="9" idx="2"/>
              <a:endCxn id="10" idx="0"/>
            </p:cNvCxnSpPr>
            <p:nvPr/>
          </p:nvCxnSpPr>
          <p:spPr>
            <a:xfrm flipH="1">
              <a:off x="5660270" y="4924922"/>
              <a:ext cx="6506"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a:stCxn id="10" idx="2"/>
              <a:endCxn id="11" idx="0"/>
            </p:cNvCxnSpPr>
            <p:nvPr/>
          </p:nvCxnSpPr>
          <p:spPr>
            <a:xfrm>
              <a:off x="5660270" y="5489490"/>
              <a:ext cx="0" cy="27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接點 40"/>
            <p:cNvCxnSpPr>
              <a:stCxn id="11" idx="2"/>
              <a:endCxn id="12" idx="0"/>
            </p:cNvCxnSpPr>
            <p:nvPr/>
          </p:nvCxnSpPr>
          <p:spPr>
            <a:xfrm>
              <a:off x="5660270" y="6060992"/>
              <a:ext cx="0"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線接點 52"/>
            <p:cNvCxnSpPr/>
            <p:nvPr/>
          </p:nvCxnSpPr>
          <p:spPr>
            <a:xfrm>
              <a:off x="5672623" y="1037365"/>
              <a:ext cx="14263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5" name="直線接點 54"/>
            <p:cNvCxnSpPr/>
            <p:nvPr/>
          </p:nvCxnSpPr>
          <p:spPr>
            <a:xfrm flipH="1">
              <a:off x="7086600" y="1037365"/>
              <a:ext cx="12353" cy="54972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7" name="直線單箭頭接點 56"/>
            <p:cNvCxnSpPr>
              <a:endCxn id="12" idx="6"/>
            </p:cNvCxnSpPr>
            <p:nvPr/>
          </p:nvCxnSpPr>
          <p:spPr>
            <a:xfrm flipH="1">
              <a:off x="6087391" y="6534595"/>
              <a:ext cx="99920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631000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524000" y="1050759"/>
            <a:ext cx="9144000" cy="6370975"/>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A (16,1,1 -&gt;16,3,1-&gt;64,1,1) X 1</a:t>
            </a:r>
          </a:p>
          <a:p>
            <a:pPr marL="342900" indent="-342900">
              <a:buClr>
                <a:srgbClr val="C00000"/>
              </a:buClr>
              <a:buSzPct val="166000"/>
              <a:buFont typeface="Wingdings" panose="05000000000000000000" pitchFamily="2" charset="2"/>
              <a:buChar char="§"/>
            </a:pPr>
            <a:endParaRPr lang="en-US" sz="3200" b="1"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B (16,1,1 -&gt;16,3,1-&gt;64,1,1) X 17</a:t>
            </a:r>
          </a:p>
          <a:p>
            <a:pPr marL="342900" indent="-342900">
              <a:buClr>
                <a:srgbClr val="C00000"/>
              </a:buClr>
              <a:buSzPct val="166000"/>
              <a:buFont typeface="Wingdings" panose="05000000000000000000" pitchFamily="2" charset="2"/>
              <a:buChar char="§"/>
            </a:pPr>
            <a:endParaRPr lang="en-US" sz="3200" b="1"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A (32,1,2 -&gt;32,3,1-&gt;128,1,1) X 1</a:t>
            </a:r>
          </a:p>
          <a:p>
            <a:pPr marL="342900" indent="-342900">
              <a:buClr>
                <a:srgbClr val="C00000"/>
              </a:buClr>
              <a:buSzPct val="166000"/>
              <a:buFont typeface="Wingdings" panose="05000000000000000000" pitchFamily="2" charset="2"/>
              <a:buChar char="§"/>
            </a:pPr>
            <a:endParaRPr lang="en-US"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B (32,1,1 -&gt;32,3,1-&gt;128,1,1) X 17</a:t>
            </a:r>
          </a:p>
          <a:p>
            <a:pPr marL="342900" indent="-342900">
              <a:buClr>
                <a:srgbClr val="C00000"/>
              </a:buClr>
              <a:buSzPct val="166000"/>
              <a:buFont typeface="Wingdings" panose="05000000000000000000" pitchFamily="2" charset="2"/>
              <a:buChar char="§"/>
            </a:pPr>
            <a:endParaRPr lang="en-US" altLang="zh-TW"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A (64,1,2 -&gt;64,3,1-&gt;256,1,1) X 1</a:t>
            </a:r>
          </a:p>
          <a:p>
            <a:pPr marL="342900" indent="-342900">
              <a:buClr>
                <a:srgbClr val="C00000"/>
              </a:buClr>
              <a:buSzPct val="166000"/>
              <a:buFont typeface="Wingdings" panose="05000000000000000000" pitchFamily="2" charset="2"/>
              <a:buChar char="§"/>
            </a:pPr>
            <a:endParaRPr lang="en-US" altLang="zh-TW"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Residual Block B (64,1,1 -&gt;64,3,1-&gt;256,1,1) X 17</a:t>
            </a:r>
          </a:p>
          <a:p>
            <a:pPr marL="342900" indent="-342900">
              <a:buClr>
                <a:srgbClr val="C00000"/>
              </a:buClr>
              <a:buSzPct val="166000"/>
              <a:buFont typeface="Wingdings" panose="05000000000000000000" pitchFamily="2" charset="2"/>
              <a:buChar char="§"/>
            </a:pPr>
            <a:endParaRPr lang="en-US" altLang="zh-TW"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endParaRPr lang="en-US" altLang="zh-TW" sz="2400" dirty="0">
              <a:solidFill>
                <a:schemeClr val="tx1">
                  <a:lumMod val="95000"/>
                  <a:lumOff val="5000"/>
                </a:schemeClr>
              </a:solidFill>
            </a:endParaRPr>
          </a:p>
          <a:p>
            <a:pPr marL="342900" indent="-342900">
              <a:buClr>
                <a:srgbClr val="C00000"/>
              </a:buClr>
              <a:buSzPct val="166000"/>
              <a:buFont typeface="Wingdings" panose="05000000000000000000" pitchFamily="2" charset="2"/>
              <a:buChar char="§"/>
            </a:pPr>
            <a:r>
              <a:rPr lang="en-US" altLang="zh-TW" sz="2400" dirty="0">
                <a:solidFill>
                  <a:schemeClr val="tx1">
                    <a:lumMod val="95000"/>
                    <a:lumOff val="5000"/>
                  </a:schemeClr>
                </a:solidFill>
              </a:rPr>
              <a:t>Note that </a:t>
            </a:r>
            <a:r>
              <a:rPr lang="en-US" altLang="zh-TW" sz="2400" dirty="0" err="1">
                <a:solidFill>
                  <a:schemeClr val="tx1">
                    <a:lumMod val="95000"/>
                    <a:lumOff val="5000"/>
                  </a:schemeClr>
                </a:solidFill>
              </a:rPr>
              <a:t>conv</a:t>
            </a:r>
            <a:r>
              <a:rPr lang="en-US" altLang="zh-TW" sz="2400" dirty="0">
                <a:solidFill>
                  <a:schemeClr val="tx1">
                    <a:lumMod val="95000"/>
                    <a:lumOff val="5000"/>
                  </a:schemeClr>
                </a:solidFill>
              </a:rPr>
              <a:t>(16, 1,1):  16---number of filters, 1---filter dim., 1---step size </a:t>
            </a:r>
          </a:p>
          <a:p>
            <a:pPr marL="342900" indent="-342900">
              <a:buClr>
                <a:srgbClr val="C00000"/>
              </a:buClr>
              <a:buSzPct val="166000"/>
              <a:buFont typeface="Wingdings" panose="05000000000000000000" pitchFamily="2" charset="2"/>
              <a:buChar char="§"/>
            </a:pPr>
            <a:endParaRPr lang="en-US" sz="3200" dirty="0">
              <a:solidFill>
                <a:schemeClr val="tx1">
                  <a:lumMod val="95000"/>
                  <a:lumOff val="5000"/>
                </a:schemeClr>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The model</a:t>
            </a:r>
          </a:p>
        </p:txBody>
      </p:sp>
    </p:spTree>
    <p:extLst>
      <p:ext uri="{BB962C8B-B14F-4D97-AF65-F5344CB8AC3E}">
        <p14:creationId xmlns:p14="http://schemas.microsoft.com/office/powerpoint/2010/main" val="1852868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8505738" y="240632"/>
            <a:ext cx="2455030" cy="6305817"/>
            <a:chOff x="4631570" y="469232"/>
            <a:chExt cx="2455030" cy="6305817"/>
          </a:xfrm>
        </p:grpSpPr>
        <p:sp>
          <p:nvSpPr>
            <p:cNvPr id="3" name="文字方塊 2"/>
            <p:cNvSpPr txBox="1"/>
            <p:nvPr/>
          </p:nvSpPr>
          <p:spPr>
            <a:xfrm>
              <a:off x="4812632" y="469232"/>
              <a:ext cx="1708288" cy="369332"/>
            </a:xfrm>
            <a:prstGeom prst="rect">
              <a:avLst/>
            </a:prstGeom>
            <a:noFill/>
          </p:spPr>
          <p:txBody>
            <a:bodyPr wrap="none" rtlCol="0">
              <a:spAutoFit/>
            </a:bodyPr>
            <a:lstStyle/>
            <a:p>
              <a:r>
                <a:rPr lang="en-US" altLang="zh-TW" dirty="0"/>
                <a:t>Residual block A</a:t>
              </a:r>
              <a:endParaRPr lang="zh-TW" altLang="en-US" dirty="0"/>
            </a:p>
          </p:txBody>
        </p:sp>
        <p:sp>
          <p:nvSpPr>
            <p:cNvPr id="4" name="圓角矩形 3"/>
            <p:cNvSpPr/>
            <p:nvPr/>
          </p:nvSpPr>
          <p:spPr>
            <a:xfrm>
              <a:off x="4638076" y="1279170"/>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5" name="圓角矩形 4"/>
            <p:cNvSpPr/>
            <p:nvPr/>
          </p:nvSpPr>
          <p:spPr>
            <a:xfrm>
              <a:off x="4638076" y="1809795"/>
              <a:ext cx="2057400" cy="334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6" name="圓角矩形 5"/>
            <p:cNvSpPr/>
            <p:nvPr/>
          </p:nvSpPr>
          <p:spPr>
            <a:xfrm>
              <a:off x="4638076" y="2357826"/>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7" name="圓角矩形 6"/>
            <p:cNvSpPr/>
            <p:nvPr/>
          </p:nvSpPr>
          <p:spPr>
            <a:xfrm>
              <a:off x="4631570" y="2977449"/>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8" name="圓角矩形 7"/>
            <p:cNvSpPr/>
            <p:nvPr/>
          </p:nvSpPr>
          <p:spPr>
            <a:xfrm>
              <a:off x="4638076" y="3435567"/>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9" name="圓角矩形 8"/>
            <p:cNvSpPr/>
            <p:nvPr/>
          </p:nvSpPr>
          <p:spPr>
            <a:xfrm>
              <a:off x="4638076" y="4000135"/>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10" name="圓角矩形 9"/>
            <p:cNvSpPr/>
            <p:nvPr/>
          </p:nvSpPr>
          <p:spPr>
            <a:xfrm>
              <a:off x="4638076" y="462413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11" name="圓角矩形 10"/>
            <p:cNvSpPr/>
            <p:nvPr/>
          </p:nvSpPr>
          <p:spPr>
            <a:xfrm>
              <a:off x="4631570" y="5188701"/>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12" name="圓角矩形 11"/>
            <p:cNvSpPr/>
            <p:nvPr/>
          </p:nvSpPr>
          <p:spPr>
            <a:xfrm>
              <a:off x="4631570" y="576020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13" name="橢圓 12"/>
            <p:cNvSpPr/>
            <p:nvPr/>
          </p:nvSpPr>
          <p:spPr>
            <a:xfrm>
              <a:off x="5233149" y="6294142"/>
              <a:ext cx="854242" cy="480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Add</a:t>
              </a:r>
              <a:endParaRPr lang="zh-TW" altLang="en-US" dirty="0"/>
            </a:p>
          </p:txBody>
        </p:sp>
        <p:cxnSp>
          <p:nvCxnSpPr>
            <p:cNvPr id="14" name="直線接點 13"/>
            <p:cNvCxnSpPr>
              <a:stCxn id="3" idx="2"/>
            </p:cNvCxnSpPr>
            <p:nvPr/>
          </p:nvCxnSpPr>
          <p:spPr>
            <a:xfrm>
              <a:off x="5666776" y="838564"/>
              <a:ext cx="0" cy="46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p:cNvCxnSpPr>
              <a:stCxn id="4" idx="2"/>
              <a:endCxn id="5" idx="0"/>
            </p:cNvCxnSpPr>
            <p:nvPr/>
          </p:nvCxnSpPr>
          <p:spPr>
            <a:xfrm>
              <a:off x="5666776" y="1579959"/>
              <a:ext cx="0" cy="229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a:stCxn id="5" idx="2"/>
              <a:endCxn id="6" idx="0"/>
            </p:cNvCxnSpPr>
            <p:nvPr/>
          </p:nvCxnSpPr>
          <p:spPr>
            <a:xfrm>
              <a:off x="5666776" y="2144220"/>
              <a:ext cx="0" cy="2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a:stCxn id="6" idx="2"/>
              <a:endCxn id="7" idx="0"/>
            </p:cNvCxnSpPr>
            <p:nvPr/>
          </p:nvCxnSpPr>
          <p:spPr>
            <a:xfrm flipH="1">
              <a:off x="5660270" y="2658615"/>
              <a:ext cx="6506" cy="31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p:cNvCxnSpPr>
              <a:stCxn id="8" idx="2"/>
              <a:endCxn id="9" idx="0"/>
            </p:cNvCxnSpPr>
            <p:nvPr/>
          </p:nvCxnSpPr>
          <p:spPr>
            <a:xfrm>
              <a:off x="5666776" y="3736356"/>
              <a:ext cx="0"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a:stCxn id="7" idx="2"/>
              <a:endCxn id="8" idx="0"/>
            </p:cNvCxnSpPr>
            <p:nvPr/>
          </p:nvCxnSpPr>
          <p:spPr>
            <a:xfrm>
              <a:off x="5660270" y="3278238"/>
              <a:ext cx="6506" cy="15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a:stCxn id="9" idx="2"/>
              <a:endCxn id="10" idx="0"/>
            </p:cNvCxnSpPr>
            <p:nvPr/>
          </p:nvCxnSpPr>
          <p:spPr>
            <a:xfrm>
              <a:off x="5666776" y="4300924"/>
              <a:ext cx="0" cy="323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a:stCxn id="10" idx="2"/>
              <a:endCxn id="11" idx="0"/>
            </p:cNvCxnSpPr>
            <p:nvPr/>
          </p:nvCxnSpPr>
          <p:spPr>
            <a:xfrm flipH="1">
              <a:off x="5660270" y="4924922"/>
              <a:ext cx="6506"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a:stCxn id="11" idx="2"/>
              <a:endCxn id="12" idx="0"/>
            </p:cNvCxnSpPr>
            <p:nvPr/>
          </p:nvCxnSpPr>
          <p:spPr>
            <a:xfrm>
              <a:off x="5660270" y="5489490"/>
              <a:ext cx="0" cy="27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12" idx="2"/>
              <a:endCxn id="13" idx="0"/>
            </p:cNvCxnSpPr>
            <p:nvPr/>
          </p:nvCxnSpPr>
          <p:spPr>
            <a:xfrm>
              <a:off x="5660270" y="6060992"/>
              <a:ext cx="0"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5660270" y="2251023"/>
              <a:ext cx="14263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a:off x="7086600" y="2251023"/>
              <a:ext cx="0" cy="428357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6"/>
            </p:cNvCxnSpPr>
            <p:nvPr/>
          </p:nvCxnSpPr>
          <p:spPr>
            <a:xfrm flipH="1">
              <a:off x="6087391" y="6534595"/>
              <a:ext cx="99920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3048000" y="-218152"/>
            <a:ext cx="6096000" cy="7294305"/>
          </a:xfrm>
          <a:prstGeom prst="rect">
            <a:avLst/>
          </a:prstGeom>
        </p:spPr>
        <p:txBody>
          <a:bodyPr>
            <a:spAutoFit/>
          </a:bodyPr>
          <a:lstStyle/>
          <a:p>
            <a:r>
              <a:rPr lang="en-US" altLang="zh-TW" dirty="0"/>
              <a:t># Block</a:t>
            </a:r>
            <a:r>
              <a:rPr lang="zh-TW" altLang="en-US" dirty="0"/>
              <a:t> </a:t>
            </a:r>
            <a:r>
              <a:rPr lang="en-US" altLang="zh-TW" dirty="0"/>
              <a:t>A</a:t>
            </a:r>
          </a:p>
          <a:p>
            <a:r>
              <a:rPr lang="en-US" altLang="zh-TW" dirty="0" err="1"/>
              <a:t>def</a:t>
            </a:r>
            <a:r>
              <a:rPr lang="en-US" altLang="zh-TW" dirty="0"/>
              <a:t> </a:t>
            </a:r>
            <a:r>
              <a:rPr lang="en-US" altLang="zh-TW" dirty="0" err="1"/>
              <a:t>first_residual_unit</a:t>
            </a:r>
            <a:r>
              <a:rPr lang="en-US" altLang="zh-TW" dirty="0"/>
              <a:t>(filters, strides):</a:t>
            </a:r>
          </a:p>
          <a:p>
            <a:r>
              <a:rPr lang="en-US" altLang="zh-TW" dirty="0"/>
              <a:t>    </a:t>
            </a:r>
            <a:r>
              <a:rPr lang="en-US" altLang="zh-TW" dirty="0" err="1"/>
              <a:t>def</a:t>
            </a:r>
            <a:r>
              <a:rPr lang="en-US" altLang="zh-TW" dirty="0"/>
              <a:t> f(x):</a:t>
            </a:r>
          </a:p>
          <a:p>
            <a:r>
              <a:rPr lang="en-US" altLang="zh-TW" dirty="0"/>
              <a:t>        # → BN → </a:t>
            </a:r>
            <a:r>
              <a:rPr lang="en-US" altLang="zh-TW" dirty="0" err="1"/>
              <a:t>ReLU</a:t>
            </a:r>
            <a:endParaRPr lang="en-US" altLang="zh-TW" dirty="0"/>
          </a:p>
          <a:p>
            <a:r>
              <a:rPr lang="en-US" altLang="zh-TW" dirty="0"/>
              <a:t>        x = </a:t>
            </a:r>
            <a:r>
              <a:rPr lang="en-US" altLang="zh-TW" dirty="0" err="1"/>
              <a:t>BatchNormalization</a:t>
            </a:r>
            <a:r>
              <a:rPr lang="en-US" altLang="zh-TW" dirty="0"/>
              <a:t>()(x)</a:t>
            </a:r>
          </a:p>
          <a:p>
            <a:r>
              <a:rPr lang="en-US" altLang="zh-TW" dirty="0"/>
              <a:t>        </a:t>
            </a:r>
            <a:r>
              <a:rPr lang="en-US" altLang="zh-TW" dirty="0" err="1"/>
              <a:t>x_b</a:t>
            </a:r>
            <a:r>
              <a:rPr lang="en-US" altLang="zh-TW" dirty="0"/>
              <a:t> = Activation('</a:t>
            </a:r>
            <a:r>
              <a:rPr lang="en-US" altLang="zh-TW" dirty="0" err="1"/>
              <a:t>relu</a:t>
            </a:r>
            <a:r>
              <a:rPr lang="en-US" altLang="zh-TW" dirty="0"/>
              <a:t>')(x)</a:t>
            </a:r>
          </a:p>
          <a:p>
            <a:endParaRPr lang="en-US" altLang="zh-TW" dirty="0"/>
          </a:p>
          <a:p>
            <a:r>
              <a:rPr lang="en-US" altLang="zh-TW" dirty="0"/>
              <a:t>        # </a:t>
            </a:r>
            <a:r>
              <a:rPr lang="en-US" altLang="zh-TW" dirty="0" err="1"/>
              <a:t>conv</a:t>
            </a:r>
            <a:r>
              <a:rPr lang="zh-TW" altLang="en-US" dirty="0"/>
              <a:t> → </a:t>
            </a:r>
            <a:r>
              <a:rPr lang="en-US" altLang="zh-TW" dirty="0"/>
              <a:t>BN → </a:t>
            </a:r>
            <a:r>
              <a:rPr lang="en-US" altLang="zh-TW" dirty="0" err="1"/>
              <a:t>ReLU</a:t>
            </a:r>
            <a:endParaRPr lang="en-US" altLang="zh-TW" dirty="0"/>
          </a:p>
          <a:p>
            <a:r>
              <a:rPr lang="en-US" altLang="zh-TW" dirty="0"/>
              <a:t>        x = </a:t>
            </a:r>
            <a:r>
              <a:rPr lang="en-US" altLang="zh-TW" dirty="0" err="1"/>
              <a:t>conv</a:t>
            </a:r>
            <a:r>
              <a:rPr lang="en-US" altLang="zh-TW" dirty="0"/>
              <a:t>(filters // 4, 1, strides)(</a:t>
            </a:r>
            <a:r>
              <a:rPr lang="en-US" altLang="zh-TW" dirty="0" err="1"/>
              <a:t>x_b</a:t>
            </a:r>
            <a:r>
              <a:rPr lang="en-US" altLang="zh-TW" dirty="0"/>
              <a:t>)</a:t>
            </a:r>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r>
              <a:rPr lang="en-US" altLang="zh-TW" dirty="0"/>
              <a:t>        </a:t>
            </a:r>
          </a:p>
          <a:p>
            <a:r>
              <a:rPr lang="en-US" altLang="zh-TW" dirty="0"/>
              <a:t>        # </a:t>
            </a:r>
            <a:r>
              <a:rPr lang="en-US" altLang="zh-TW" dirty="0" err="1"/>
              <a:t>conv</a:t>
            </a:r>
            <a:r>
              <a:rPr lang="zh-TW" altLang="en-US" dirty="0"/>
              <a:t> → </a:t>
            </a:r>
            <a:r>
              <a:rPr lang="en-US" altLang="zh-TW" dirty="0"/>
              <a:t>BN → </a:t>
            </a:r>
            <a:r>
              <a:rPr lang="en-US" altLang="zh-TW" dirty="0" err="1"/>
              <a:t>ReLU</a:t>
            </a:r>
            <a:endParaRPr lang="en-US" altLang="zh-TW" dirty="0"/>
          </a:p>
          <a:p>
            <a:r>
              <a:rPr lang="en-US" altLang="zh-TW" dirty="0"/>
              <a:t>        x = </a:t>
            </a:r>
            <a:r>
              <a:rPr lang="en-US" altLang="zh-TW" dirty="0" err="1"/>
              <a:t>conv</a:t>
            </a:r>
            <a:r>
              <a:rPr lang="en-US" altLang="zh-TW" dirty="0"/>
              <a:t>(filters // 4, 3)(x)</a:t>
            </a:r>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endParaRPr lang="en-US" altLang="zh-TW" dirty="0"/>
          </a:p>
          <a:p>
            <a:r>
              <a:rPr lang="en-US" altLang="zh-TW" dirty="0"/>
              <a:t>        # </a:t>
            </a:r>
            <a:r>
              <a:rPr lang="en-US" altLang="zh-TW" dirty="0" err="1"/>
              <a:t>conv</a:t>
            </a:r>
            <a:r>
              <a:rPr lang="zh-TW" altLang="en-US" dirty="0"/>
              <a:t>→</a:t>
            </a:r>
          </a:p>
          <a:p>
            <a:r>
              <a:rPr lang="zh-TW" altLang="en-US" dirty="0"/>
              <a:t>        </a:t>
            </a:r>
            <a:r>
              <a:rPr lang="en-US" altLang="zh-TW" dirty="0"/>
              <a:t>x = </a:t>
            </a:r>
            <a:r>
              <a:rPr lang="en-US" altLang="zh-TW" dirty="0" err="1"/>
              <a:t>conv</a:t>
            </a:r>
            <a:r>
              <a:rPr lang="en-US" altLang="zh-TW" dirty="0"/>
              <a:t>(filters, 1)(x)</a:t>
            </a:r>
          </a:p>
          <a:p>
            <a:endParaRPr lang="en-US" altLang="zh-TW" dirty="0"/>
          </a:p>
          <a:p>
            <a:r>
              <a:rPr lang="en-US" altLang="zh-TW" dirty="0"/>
              <a:t>        # adjust shape </a:t>
            </a:r>
          </a:p>
          <a:p>
            <a:r>
              <a:rPr lang="zh-TW" altLang="en-US" dirty="0"/>
              <a:t>        </a:t>
            </a:r>
            <a:r>
              <a:rPr lang="en-US" altLang="zh-TW" dirty="0" err="1"/>
              <a:t>x_b</a:t>
            </a:r>
            <a:r>
              <a:rPr lang="en-US" altLang="zh-TW" dirty="0"/>
              <a:t> = </a:t>
            </a:r>
            <a:r>
              <a:rPr lang="en-US" altLang="zh-TW" dirty="0" err="1"/>
              <a:t>conv</a:t>
            </a:r>
            <a:r>
              <a:rPr lang="en-US" altLang="zh-TW" dirty="0"/>
              <a:t>(filters, 1, strides)(</a:t>
            </a:r>
            <a:r>
              <a:rPr lang="en-US" altLang="zh-TW" dirty="0" err="1"/>
              <a:t>x_b</a:t>
            </a:r>
            <a:r>
              <a:rPr lang="en-US" altLang="zh-TW" dirty="0"/>
              <a:t>)</a:t>
            </a:r>
          </a:p>
          <a:p>
            <a:endParaRPr lang="en-US" altLang="zh-TW" dirty="0"/>
          </a:p>
          <a:p>
            <a:r>
              <a:rPr lang="en-US" altLang="zh-TW" dirty="0"/>
              <a:t>        # Add</a:t>
            </a:r>
          </a:p>
          <a:p>
            <a:r>
              <a:rPr lang="en-US" altLang="zh-TW" dirty="0"/>
              <a:t>        return Add()([x, </a:t>
            </a:r>
            <a:r>
              <a:rPr lang="en-US" altLang="zh-TW" dirty="0" err="1"/>
              <a:t>x_b</a:t>
            </a:r>
            <a:r>
              <a:rPr lang="en-US" altLang="zh-TW" dirty="0"/>
              <a:t>])</a:t>
            </a:r>
          </a:p>
          <a:p>
            <a:r>
              <a:rPr lang="en-US" altLang="zh-TW" dirty="0"/>
              <a:t>    return f</a:t>
            </a:r>
            <a:endParaRPr lang="zh-TW" altLang="en-US" dirty="0"/>
          </a:p>
        </p:txBody>
      </p:sp>
    </p:spTree>
    <p:extLst>
      <p:ext uri="{BB962C8B-B14F-4D97-AF65-F5344CB8AC3E}">
        <p14:creationId xmlns:p14="http://schemas.microsoft.com/office/powerpoint/2010/main" val="12264529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群組 1"/>
          <p:cNvGrpSpPr/>
          <p:nvPr/>
        </p:nvGrpSpPr>
        <p:grpSpPr>
          <a:xfrm>
            <a:off x="8132760" y="324853"/>
            <a:ext cx="2467383" cy="6305817"/>
            <a:chOff x="4631570" y="469232"/>
            <a:chExt cx="2467383" cy="6305817"/>
          </a:xfrm>
        </p:grpSpPr>
        <p:sp>
          <p:nvSpPr>
            <p:cNvPr id="3" name="文字方塊 2"/>
            <p:cNvSpPr txBox="1"/>
            <p:nvPr/>
          </p:nvSpPr>
          <p:spPr>
            <a:xfrm>
              <a:off x="4812632" y="469232"/>
              <a:ext cx="1700274" cy="369332"/>
            </a:xfrm>
            <a:prstGeom prst="rect">
              <a:avLst/>
            </a:prstGeom>
            <a:noFill/>
          </p:spPr>
          <p:txBody>
            <a:bodyPr wrap="none" rtlCol="0">
              <a:spAutoFit/>
            </a:bodyPr>
            <a:lstStyle/>
            <a:p>
              <a:r>
                <a:rPr lang="en-US" altLang="zh-TW" dirty="0"/>
                <a:t>Residual block B</a:t>
              </a:r>
              <a:endParaRPr lang="zh-TW" altLang="en-US" dirty="0"/>
            </a:p>
          </p:txBody>
        </p:sp>
        <p:sp>
          <p:nvSpPr>
            <p:cNvPr id="4" name="圓角矩形 3"/>
            <p:cNvSpPr/>
            <p:nvPr/>
          </p:nvSpPr>
          <p:spPr>
            <a:xfrm>
              <a:off x="4638076" y="1279170"/>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5" name="圓角矩形 4"/>
            <p:cNvSpPr/>
            <p:nvPr/>
          </p:nvSpPr>
          <p:spPr>
            <a:xfrm>
              <a:off x="4638076" y="1809795"/>
              <a:ext cx="2057400" cy="334425"/>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6" name="圓角矩形 5"/>
            <p:cNvSpPr/>
            <p:nvPr/>
          </p:nvSpPr>
          <p:spPr>
            <a:xfrm>
              <a:off x="4638076" y="2357826"/>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7" name="圓角矩形 6"/>
            <p:cNvSpPr/>
            <p:nvPr/>
          </p:nvSpPr>
          <p:spPr>
            <a:xfrm>
              <a:off x="4631570" y="2977449"/>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8" name="圓角矩形 7"/>
            <p:cNvSpPr/>
            <p:nvPr/>
          </p:nvSpPr>
          <p:spPr>
            <a:xfrm>
              <a:off x="4638076" y="3435567"/>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9" name="圓角矩形 8"/>
            <p:cNvSpPr/>
            <p:nvPr/>
          </p:nvSpPr>
          <p:spPr>
            <a:xfrm>
              <a:off x="4638076" y="4000135"/>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10" name="圓角矩形 9"/>
            <p:cNvSpPr/>
            <p:nvPr/>
          </p:nvSpPr>
          <p:spPr>
            <a:xfrm>
              <a:off x="4638076" y="462413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BatchNormalixation</a:t>
              </a:r>
              <a:endParaRPr lang="zh-TW" altLang="en-US" dirty="0"/>
            </a:p>
          </p:txBody>
        </p:sp>
        <p:sp>
          <p:nvSpPr>
            <p:cNvPr id="11" name="圓角矩形 10"/>
            <p:cNvSpPr/>
            <p:nvPr/>
          </p:nvSpPr>
          <p:spPr>
            <a:xfrm>
              <a:off x="4631570" y="5188701"/>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12" name="圓角矩形 11"/>
            <p:cNvSpPr/>
            <p:nvPr/>
          </p:nvSpPr>
          <p:spPr>
            <a:xfrm>
              <a:off x="4631570" y="5760203"/>
              <a:ext cx="2057400" cy="300789"/>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13" name="橢圓 12"/>
            <p:cNvSpPr/>
            <p:nvPr/>
          </p:nvSpPr>
          <p:spPr>
            <a:xfrm>
              <a:off x="5233149" y="6294142"/>
              <a:ext cx="854242" cy="48090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Add</a:t>
              </a:r>
              <a:endParaRPr lang="zh-TW" altLang="en-US" dirty="0"/>
            </a:p>
          </p:txBody>
        </p:sp>
        <p:cxnSp>
          <p:nvCxnSpPr>
            <p:cNvPr id="14" name="直線接點 13"/>
            <p:cNvCxnSpPr>
              <a:stCxn id="3" idx="2"/>
            </p:cNvCxnSpPr>
            <p:nvPr/>
          </p:nvCxnSpPr>
          <p:spPr>
            <a:xfrm>
              <a:off x="5666776" y="838564"/>
              <a:ext cx="0" cy="4608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線接點 14"/>
            <p:cNvCxnSpPr>
              <a:stCxn id="4" idx="2"/>
              <a:endCxn id="5" idx="0"/>
            </p:cNvCxnSpPr>
            <p:nvPr/>
          </p:nvCxnSpPr>
          <p:spPr>
            <a:xfrm>
              <a:off x="5666776" y="1579959"/>
              <a:ext cx="0" cy="2298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線接點 15"/>
            <p:cNvCxnSpPr>
              <a:stCxn id="5" idx="2"/>
              <a:endCxn id="6" idx="0"/>
            </p:cNvCxnSpPr>
            <p:nvPr/>
          </p:nvCxnSpPr>
          <p:spPr>
            <a:xfrm>
              <a:off x="5666776" y="2144220"/>
              <a:ext cx="0" cy="213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線接點 16"/>
            <p:cNvCxnSpPr>
              <a:stCxn id="6" idx="2"/>
              <a:endCxn id="7" idx="0"/>
            </p:cNvCxnSpPr>
            <p:nvPr/>
          </p:nvCxnSpPr>
          <p:spPr>
            <a:xfrm flipH="1">
              <a:off x="5660270" y="2658615"/>
              <a:ext cx="6506" cy="318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線接點 17"/>
            <p:cNvCxnSpPr>
              <a:stCxn id="8" idx="2"/>
              <a:endCxn id="9" idx="0"/>
            </p:cNvCxnSpPr>
            <p:nvPr/>
          </p:nvCxnSpPr>
          <p:spPr>
            <a:xfrm>
              <a:off x="5666776" y="3736356"/>
              <a:ext cx="0"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線接點 18"/>
            <p:cNvCxnSpPr>
              <a:stCxn id="7" idx="2"/>
              <a:endCxn id="8" idx="0"/>
            </p:cNvCxnSpPr>
            <p:nvPr/>
          </p:nvCxnSpPr>
          <p:spPr>
            <a:xfrm>
              <a:off x="5660270" y="3278238"/>
              <a:ext cx="6506" cy="1573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線接點 19"/>
            <p:cNvCxnSpPr>
              <a:stCxn id="9" idx="2"/>
              <a:endCxn id="10" idx="0"/>
            </p:cNvCxnSpPr>
            <p:nvPr/>
          </p:nvCxnSpPr>
          <p:spPr>
            <a:xfrm>
              <a:off x="5666776" y="4300924"/>
              <a:ext cx="0" cy="323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接點 20"/>
            <p:cNvCxnSpPr>
              <a:stCxn id="10" idx="2"/>
              <a:endCxn id="11" idx="0"/>
            </p:cNvCxnSpPr>
            <p:nvPr/>
          </p:nvCxnSpPr>
          <p:spPr>
            <a:xfrm flipH="1">
              <a:off x="5660270" y="4924922"/>
              <a:ext cx="6506" cy="263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線接點 21"/>
            <p:cNvCxnSpPr>
              <a:stCxn id="11" idx="2"/>
              <a:endCxn id="12" idx="0"/>
            </p:cNvCxnSpPr>
            <p:nvPr/>
          </p:nvCxnSpPr>
          <p:spPr>
            <a:xfrm>
              <a:off x="5660270" y="5489490"/>
              <a:ext cx="0" cy="2707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線接點 22"/>
            <p:cNvCxnSpPr>
              <a:stCxn id="12" idx="2"/>
              <a:endCxn id="13" idx="0"/>
            </p:cNvCxnSpPr>
            <p:nvPr/>
          </p:nvCxnSpPr>
          <p:spPr>
            <a:xfrm>
              <a:off x="5660270" y="6060992"/>
              <a:ext cx="0" cy="2331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線接點 23"/>
            <p:cNvCxnSpPr/>
            <p:nvPr/>
          </p:nvCxnSpPr>
          <p:spPr>
            <a:xfrm>
              <a:off x="5672623" y="1037365"/>
              <a:ext cx="142633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直線接點 24"/>
            <p:cNvCxnSpPr/>
            <p:nvPr/>
          </p:nvCxnSpPr>
          <p:spPr>
            <a:xfrm flipH="1">
              <a:off x="7086600" y="1037365"/>
              <a:ext cx="12353" cy="549723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直線單箭頭接點 25"/>
            <p:cNvCxnSpPr>
              <a:endCxn id="13" idx="6"/>
            </p:cNvCxnSpPr>
            <p:nvPr/>
          </p:nvCxnSpPr>
          <p:spPr>
            <a:xfrm flipH="1">
              <a:off x="6087391" y="6534595"/>
              <a:ext cx="99920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7" name="矩形 26"/>
          <p:cNvSpPr/>
          <p:nvPr/>
        </p:nvSpPr>
        <p:spPr>
          <a:xfrm>
            <a:off x="3048000" y="-79653"/>
            <a:ext cx="6096000" cy="7017306"/>
          </a:xfrm>
          <a:prstGeom prst="rect">
            <a:avLst/>
          </a:prstGeom>
        </p:spPr>
        <p:txBody>
          <a:bodyPr>
            <a:spAutoFit/>
          </a:bodyPr>
          <a:lstStyle/>
          <a:p>
            <a:r>
              <a:rPr lang="en-US" altLang="zh-TW" dirty="0"/>
              <a:t># Block B</a:t>
            </a:r>
          </a:p>
          <a:p>
            <a:r>
              <a:rPr lang="en-US" altLang="zh-TW" dirty="0" err="1"/>
              <a:t>def</a:t>
            </a:r>
            <a:r>
              <a:rPr lang="en-US" altLang="zh-TW" dirty="0"/>
              <a:t> </a:t>
            </a:r>
            <a:r>
              <a:rPr lang="en-US" altLang="zh-TW" dirty="0" err="1"/>
              <a:t>residual_unit</a:t>
            </a:r>
            <a:r>
              <a:rPr lang="en-US" altLang="zh-TW" dirty="0"/>
              <a:t>(filters):</a:t>
            </a:r>
          </a:p>
          <a:p>
            <a:r>
              <a:rPr lang="en-US" altLang="zh-TW" dirty="0"/>
              <a:t>    </a:t>
            </a:r>
            <a:r>
              <a:rPr lang="en-US" altLang="zh-TW" dirty="0" err="1"/>
              <a:t>def</a:t>
            </a:r>
            <a:r>
              <a:rPr lang="en-US" altLang="zh-TW" dirty="0"/>
              <a:t> f(x):</a:t>
            </a:r>
          </a:p>
          <a:p>
            <a:r>
              <a:rPr lang="en-US" altLang="zh-TW" dirty="0"/>
              <a:t>        </a:t>
            </a:r>
            <a:r>
              <a:rPr lang="en-US" altLang="zh-TW" dirty="0" err="1"/>
              <a:t>x_b</a:t>
            </a:r>
            <a:r>
              <a:rPr lang="en-US" altLang="zh-TW" dirty="0"/>
              <a:t> = x</a:t>
            </a:r>
          </a:p>
          <a:p>
            <a:r>
              <a:rPr lang="en-US" altLang="zh-TW" dirty="0"/>
              <a:t>        </a:t>
            </a:r>
          </a:p>
          <a:p>
            <a:r>
              <a:rPr lang="en-US" altLang="zh-TW" dirty="0"/>
              <a:t>        # → BN → </a:t>
            </a:r>
            <a:r>
              <a:rPr lang="en-US" altLang="zh-TW" dirty="0" err="1"/>
              <a:t>ReLU</a:t>
            </a:r>
            <a:endParaRPr lang="en-US" altLang="zh-TW" dirty="0"/>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r>
              <a:rPr lang="en-US" altLang="zh-TW" dirty="0"/>
              <a:t>        </a:t>
            </a:r>
          </a:p>
          <a:p>
            <a:r>
              <a:rPr lang="en-US" altLang="zh-TW" dirty="0"/>
              <a:t>        # </a:t>
            </a:r>
            <a:r>
              <a:rPr lang="en-US" altLang="zh-TW" dirty="0" err="1"/>
              <a:t>conv</a:t>
            </a:r>
            <a:r>
              <a:rPr lang="zh-TW" altLang="en-US" dirty="0"/>
              <a:t>→ </a:t>
            </a:r>
            <a:r>
              <a:rPr lang="en-US" altLang="zh-TW" dirty="0"/>
              <a:t>BN → </a:t>
            </a:r>
            <a:r>
              <a:rPr lang="en-US" altLang="zh-TW" dirty="0" err="1"/>
              <a:t>ReLU</a:t>
            </a:r>
            <a:endParaRPr lang="en-US" altLang="zh-TW" dirty="0"/>
          </a:p>
          <a:p>
            <a:r>
              <a:rPr lang="en-US" altLang="zh-TW" dirty="0"/>
              <a:t>        x = </a:t>
            </a:r>
            <a:r>
              <a:rPr lang="en-US" altLang="zh-TW" dirty="0" err="1"/>
              <a:t>conv</a:t>
            </a:r>
            <a:r>
              <a:rPr lang="en-US" altLang="zh-TW" dirty="0"/>
              <a:t>(filters // 4, 1)(x)</a:t>
            </a:r>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r>
              <a:rPr lang="en-US" altLang="zh-TW" dirty="0"/>
              <a:t>        </a:t>
            </a:r>
          </a:p>
          <a:p>
            <a:r>
              <a:rPr lang="en-US" altLang="zh-TW" dirty="0"/>
              <a:t>        # </a:t>
            </a:r>
            <a:r>
              <a:rPr lang="en-US" altLang="zh-TW" dirty="0" err="1"/>
              <a:t>conv</a:t>
            </a:r>
            <a:r>
              <a:rPr lang="zh-TW" altLang="en-US" dirty="0"/>
              <a:t>→ </a:t>
            </a:r>
            <a:r>
              <a:rPr lang="en-US" altLang="zh-TW" dirty="0"/>
              <a:t>BN → </a:t>
            </a:r>
            <a:r>
              <a:rPr lang="en-US" altLang="zh-TW" dirty="0" err="1"/>
              <a:t>ReLU</a:t>
            </a:r>
            <a:endParaRPr lang="en-US" altLang="zh-TW" dirty="0"/>
          </a:p>
          <a:p>
            <a:r>
              <a:rPr lang="en-US" altLang="zh-TW" dirty="0"/>
              <a:t>        x = </a:t>
            </a:r>
            <a:r>
              <a:rPr lang="en-US" altLang="zh-TW" dirty="0" err="1"/>
              <a:t>conv</a:t>
            </a:r>
            <a:r>
              <a:rPr lang="en-US" altLang="zh-TW" dirty="0"/>
              <a:t>(filters // 4, 3)(x)</a:t>
            </a:r>
          </a:p>
          <a:p>
            <a:r>
              <a:rPr lang="en-US" altLang="zh-TW" dirty="0"/>
              <a:t>        x = </a:t>
            </a:r>
            <a:r>
              <a:rPr lang="en-US" altLang="zh-TW" dirty="0" err="1"/>
              <a:t>BatchNormalization</a:t>
            </a:r>
            <a:r>
              <a:rPr lang="en-US" altLang="zh-TW" dirty="0"/>
              <a:t>()(x)</a:t>
            </a:r>
          </a:p>
          <a:p>
            <a:r>
              <a:rPr lang="en-US" altLang="zh-TW" dirty="0"/>
              <a:t>        x = Activation('</a:t>
            </a:r>
            <a:r>
              <a:rPr lang="en-US" altLang="zh-TW" dirty="0" err="1"/>
              <a:t>relu</a:t>
            </a:r>
            <a:r>
              <a:rPr lang="en-US" altLang="zh-TW" dirty="0"/>
              <a:t>')(x)</a:t>
            </a:r>
          </a:p>
          <a:p>
            <a:r>
              <a:rPr lang="en-US" altLang="zh-TW" dirty="0"/>
              <a:t>        </a:t>
            </a:r>
          </a:p>
          <a:p>
            <a:r>
              <a:rPr lang="en-US" altLang="zh-TW" dirty="0"/>
              <a:t>        # </a:t>
            </a:r>
            <a:r>
              <a:rPr lang="en-US" altLang="zh-TW" dirty="0" err="1"/>
              <a:t>conv</a:t>
            </a:r>
            <a:r>
              <a:rPr lang="zh-TW" altLang="en-US" dirty="0"/>
              <a:t>→</a:t>
            </a:r>
          </a:p>
          <a:p>
            <a:r>
              <a:rPr lang="zh-TW" altLang="en-US" dirty="0"/>
              <a:t>        </a:t>
            </a:r>
            <a:r>
              <a:rPr lang="en-US" altLang="zh-TW" dirty="0"/>
              <a:t>x = </a:t>
            </a:r>
            <a:r>
              <a:rPr lang="en-US" altLang="zh-TW" dirty="0" err="1"/>
              <a:t>conv</a:t>
            </a:r>
            <a:r>
              <a:rPr lang="en-US" altLang="zh-TW" dirty="0"/>
              <a:t>(filters, 1)(x)</a:t>
            </a:r>
          </a:p>
          <a:p>
            <a:endParaRPr lang="en-US" altLang="zh-TW" dirty="0"/>
          </a:p>
          <a:p>
            <a:r>
              <a:rPr lang="en-US" altLang="zh-TW" dirty="0"/>
              <a:t>        # Add</a:t>
            </a:r>
          </a:p>
          <a:p>
            <a:r>
              <a:rPr lang="en-US" altLang="zh-TW" dirty="0"/>
              <a:t>        return Add()([x, </a:t>
            </a:r>
            <a:r>
              <a:rPr lang="en-US" altLang="zh-TW" dirty="0" err="1"/>
              <a:t>x_b</a:t>
            </a:r>
            <a:r>
              <a:rPr lang="en-US" altLang="zh-TW" dirty="0"/>
              <a:t>])</a:t>
            </a:r>
          </a:p>
          <a:p>
            <a:r>
              <a:rPr lang="en-US" altLang="zh-TW" dirty="0"/>
              <a:t>    return f</a:t>
            </a:r>
            <a:endParaRPr lang="zh-TW" altLang="en-US" dirty="0"/>
          </a:p>
        </p:txBody>
      </p:sp>
    </p:spTree>
    <p:extLst>
      <p:ext uri="{BB962C8B-B14F-4D97-AF65-F5344CB8AC3E}">
        <p14:creationId xmlns:p14="http://schemas.microsoft.com/office/powerpoint/2010/main" val="788409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2274838"/>
            <a:ext cx="6096000" cy="2308324"/>
          </a:xfrm>
          <a:prstGeom prst="rect">
            <a:avLst/>
          </a:prstGeom>
        </p:spPr>
        <p:txBody>
          <a:bodyPr>
            <a:spAutoFit/>
          </a:bodyPr>
          <a:lstStyle/>
          <a:p>
            <a:r>
              <a:rPr lang="en-US" altLang="zh-TW" dirty="0"/>
              <a:t>Construct block</a:t>
            </a:r>
            <a:r>
              <a:rPr lang="zh-TW" altLang="en-US" dirty="0"/>
              <a:t> </a:t>
            </a:r>
            <a:r>
              <a:rPr lang="en-US" altLang="zh-TW" dirty="0"/>
              <a:t>A×1 Block </a:t>
            </a:r>
            <a:r>
              <a:rPr lang="zh-TW" altLang="en-US" dirty="0"/>
              <a:t> </a:t>
            </a:r>
            <a:r>
              <a:rPr lang="en-US" altLang="zh-TW" dirty="0"/>
              <a:t>B×17</a:t>
            </a:r>
          </a:p>
          <a:p>
            <a:r>
              <a:rPr lang="en-US" altLang="zh-TW" dirty="0" err="1"/>
              <a:t>def</a:t>
            </a:r>
            <a:r>
              <a:rPr lang="en-US" altLang="zh-TW" dirty="0"/>
              <a:t> </a:t>
            </a:r>
            <a:r>
              <a:rPr lang="en-US" altLang="zh-TW" dirty="0" err="1"/>
              <a:t>residual_block</a:t>
            </a:r>
            <a:r>
              <a:rPr lang="en-US" altLang="zh-TW" dirty="0"/>
              <a:t>(filters, strides, </a:t>
            </a:r>
            <a:r>
              <a:rPr lang="en-US" altLang="zh-TW" dirty="0" err="1"/>
              <a:t>unit_size</a:t>
            </a:r>
            <a:r>
              <a:rPr lang="en-US" altLang="zh-TW" dirty="0"/>
              <a:t>):</a:t>
            </a:r>
          </a:p>
          <a:p>
            <a:r>
              <a:rPr lang="en-US" altLang="zh-TW" dirty="0"/>
              <a:t>    </a:t>
            </a:r>
            <a:r>
              <a:rPr lang="en-US" altLang="zh-TW" dirty="0" err="1"/>
              <a:t>def</a:t>
            </a:r>
            <a:r>
              <a:rPr lang="en-US" altLang="zh-TW" dirty="0"/>
              <a:t> f(x):</a:t>
            </a:r>
          </a:p>
          <a:p>
            <a:r>
              <a:rPr lang="en-US" altLang="zh-TW" dirty="0"/>
              <a:t>        x = </a:t>
            </a:r>
            <a:r>
              <a:rPr lang="en-US" altLang="zh-TW" dirty="0" err="1"/>
              <a:t>first_residual_unit</a:t>
            </a:r>
            <a:r>
              <a:rPr lang="en-US" altLang="zh-TW" dirty="0"/>
              <a:t>(filters, strides)(x)</a:t>
            </a:r>
          </a:p>
          <a:p>
            <a:r>
              <a:rPr lang="en-US" altLang="zh-TW" dirty="0"/>
              <a:t>        for </a:t>
            </a:r>
            <a:r>
              <a:rPr lang="en-US" altLang="zh-TW" dirty="0" err="1"/>
              <a:t>i</a:t>
            </a:r>
            <a:r>
              <a:rPr lang="en-US" altLang="zh-TW" dirty="0"/>
              <a:t> in range(unit_size-1):</a:t>
            </a:r>
          </a:p>
          <a:p>
            <a:r>
              <a:rPr lang="en-US" altLang="zh-TW" dirty="0"/>
              <a:t>            x = </a:t>
            </a:r>
            <a:r>
              <a:rPr lang="en-US" altLang="zh-TW" dirty="0" err="1"/>
              <a:t>residual_unit</a:t>
            </a:r>
            <a:r>
              <a:rPr lang="en-US" altLang="zh-TW" dirty="0"/>
              <a:t>(filters)(x)</a:t>
            </a:r>
          </a:p>
          <a:p>
            <a:r>
              <a:rPr lang="en-US" altLang="zh-TW" dirty="0"/>
              <a:t>        return x</a:t>
            </a:r>
          </a:p>
          <a:p>
            <a:r>
              <a:rPr lang="en-US" altLang="zh-TW" dirty="0"/>
              <a:t>    return f</a:t>
            </a:r>
            <a:endParaRPr lang="zh-TW" altLang="en-US" dirty="0"/>
          </a:p>
        </p:txBody>
      </p:sp>
    </p:spTree>
    <p:extLst>
      <p:ext uri="{BB962C8B-B14F-4D97-AF65-F5344CB8AC3E}">
        <p14:creationId xmlns:p14="http://schemas.microsoft.com/office/powerpoint/2010/main" val="1819112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p>
        </p:txBody>
      </p:sp>
      <p:sp>
        <p:nvSpPr>
          <p:cNvPr id="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p:cNvSpPr/>
          <p:nvPr/>
        </p:nvSpPr>
        <p:spPr>
          <a:xfrm>
            <a:off x="1981200" y="1295400"/>
            <a:ext cx="8532948" cy="830997"/>
          </a:xfrm>
          <a:prstGeom prst="rect">
            <a:avLst/>
          </a:prstGeom>
        </p:spPr>
        <p:txBody>
          <a:bodyPr wrap="square">
            <a:spAutoFit/>
          </a:bodyPr>
          <a:lstStyle/>
          <a:p>
            <a:pPr marL="342900" indent="-342900" algn="l">
              <a:buFont typeface="Arial" panose="020B0604020202020204" pitchFamily="34" charset="0"/>
              <a:buChar char="•"/>
            </a:pPr>
            <a:r>
              <a:rPr lang="en-US" sz="2400" dirty="0" err="1">
                <a:solidFill>
                  <a:schemeClr val="tx1">
                    <a:lumMod val="95000"/>
                    <a:lumOff val="5000"/>
                  </a:schemeClr>
                </a:solidFill>
              </a:rPr>
              <a:t>ResNet</a:t>
            </a:r>
            <a:r>
              <a:rPr lang="en-US" sz="2400" dirty="0">
                <a:solidFill>
                  <a:schemeClr val="tx1">
                    <a:lumMod val="95000"/>
                    <a:lumOff val="5000"/>
                  </a:schemeClr>
                </a:solidFill>
              </a:rPr>
              <a:t> : </a:t>
            </a:r>
            <a:r>
              <a:rPr lang="en-US" sz="2400" dirty="0" err="1">
                <a:solidFill>
                  <a:schemeClr val="tx1">
                    <a:lumMod val="95000"/>
                    <a:lumOff val="5000"/>
                  </a:schemeClr>
                </a:solidFill>
              </a:rPr>
              <a:t>Kaiming</a:t>
            </a:r>
            <a:r>
              <a:rPr lang="en-US" sz="2400" dirty="0">
                <a:solidFill>
                  <a:schemeClr val="tx1">
                    <a:lumMod val="95000"/>
                    <a:lumOff val="5000"/>
                  </a:schemeClr>
                </a:solidFill>
              </a:rPr>
              <a:t> He, </a:t>
            </a:r>
            <a:r>
              <a:rPr lang="en-US" sz="2400" dirty="0" err="1">
                <a:solidFill>
                  <a:schemeClr val="tx1">
                    <a:lumMod val="95000"/>
                    <a:lumOff val="5000"/>
                  </a:schemeClr>
                </a:solidFill>
              </a:rPr>
              <a:t>Xiangyu</a:t>
            </a:r>
            <a:r>
              <a:rPr lang="en-US" sz="2400" dirty="0">
                <a:solidFill>
                  <a:schemeClr val="tx1">
                    <a:lumMod val="95000"/>
                    <a:lumOff val="5000"/>
                  </a:schemeClr>
                </a:solidFill>
              </a:rPr>
              <a:t> </a:t>
            </a:r>
            <a:r>
              <a:rPr lang="en-US" sz="2400" dirty="0" err="1">
                <a:solidFill>
                  <a:schemeClr val="tx1">
                    <a:lumMod val="95000"/>
                    <a:lumOff val="5000"/>
                  </a:schemeClr>
                </a:solidFill>
              </a:rPr>
              <a:t>Zhand</a:t>
            </a:r>
            <a:r>
              <a:rPr lang="en-US" sz="2400" dirty="0">
                <a:solidFill>
                  <a:schemeClr val="tx1">
                    <a:lumMod val="95000"/>
                    <a:lumOff val="5000"/>
                  </a:schemeClr>
                </a:solidFill>
              </a:rPr>
              <a:t> et al.  (</a:t>
            </a:r>
            <a:r>
              <a:rPr lang="zh-TW" altLang="en-US" sz="2400" dirty="0">
                <a:solidFill>
                  <a:schemeClr val="tx1">
                    <a:lumMod val="95000"/>
                    <a:lumOff val="5000"/>
                  </a:schemeClr>
                </a:solidFill>
              </a:rPr>
              <a:t>殘差網路</a:t>
            </a:r>
            <a:r>
              <a:rPr lang="en-US" altLang="zh-TW" sz="2400" dirty="0">
                <a:solidFill>
                  <a:schemeClr val="tx1">
                    <a:lumMod val="95000"/>
                    <a:lumOff val="5000"/>
                  </a:schemeClr>
                </a:solidFill>
              </a:rPr>
              <a:t>), used in </a:t>
            </a:r>
            <a:r>
              <a:rPr lang="en-US" altLang="zh-TW" sz="2400" dirty="0" err="1">
                <a:solidFill>
                  <a:schemeClr val="tx1">
                    <a:lumMod val="95000"/>
                    <a:lumOff val="5000"/>
                  </a:schemeClr>
                </a:solidFill>
              </a:rPr>
              <a:t>ChatGPT</a:t>
            </a:r>
            <a:r>
              <a:rPr lang="en-US" altLang="zh-TW" sz="2400" dirty="0">
                <a:solidFill>
                  <a:schemeClr val="tx1">
                    <a:lumMod val="95000"/>
                    <a:lumOff val="5000"/>
                  </a:schemeClr>
                </a:solidFill>
              </a:rPr>
              <a:t>, Transformer, Bert etc.</a:t>
            </a:r>
            <a:endParaRPr lang="en-US" sz="2400" dirty="0">
              <a:solidFill>
                <a:schemeClr val="tx1">
                  <a:lumMod val="95000"/>
                  <a:lumOff val="5000"/>
                </a:schemeClr>
              </a:solidFill>
            </a:endParaRPr>
          </a:p>
        </p:txBody>
      </p:sp>
      <p:sp>
        <p:nvSpPr>
          <p:cNvPr id="3" name="文字方塊 2"/>
          <p:cNvSpPr txBox="1"/>
          <p:nvPr/>
        </p:nvSpPr>
        <p:spPr>
          <a:xfrm>
            <a:off x="2911641" y="2863516"/>
            <a:ext cx="4656221" cy="584775"/>
          </a:xfrm>
          <a:prstGeom prst="rect">
            <a:avLst/>
          </a:prstGeom>
          <a:noFill/>
        </p:spPr>
        <p:txBody>
          <a:bodyPr wrap="square" rtlCol="0">
            <a:spAutoFit/>
          </a:bodyPr>
          <a:lstStyle/>
          <a:p>
            <a:r>
              <a:rPr lang="en-US" altLang="zh-TW" sz="3200" dirty="0"/>
              <a:t>y=</a:t>
            </a:r>
            <a:r>
              <a:rPr lang="en-US" altLang="zh-TW" sz="3200" dirty="0" err="1"/>
              <a:t>ReLu</a:t>
            </a:r>
            <a:r>
              <a:rPr lang="en-US" altLang="zh-TW" sz="3200" dirty="0"/>
              <a:t>(x + W</a:t>
            </a:r>
            <a:r>
              <a:rPr lang="en-US" altLang="zh-TW" sz="3200" baseline="-25000" dirty="0"/>
              <a:t>2</a:t>
            </a:r>
            <a:r>
              <a:rPr lang="en-US" altLang="zh-TW" sz="3200" dirty="0"/>
              <a:t> </a:t>
            </a:r>
            <a:r>
              <a:rPr lang="en-US" altLang="zh-TW" sz="3200" dirty="0" err="1"/>
              <a:t>ReLu</a:t>
            </a:r>
            <a:r>
              <a:rPr lang="en-US" altLang="zh-TW" sz="3200" dirty="0"/>
              <a:t>(W</a:t>
            </a:r>
            <a:r>
              <a:rPr lang="en-US" altLang="zh-TW" sz="3200" baseline="-25000" dirty="0"/>
              <a:t>1</a:t>
            </a:r>
            <a:r>
              <a:rPr lang="en-US" altLang="zh-TW" sz="3200" dirty="0"/>
              <a:t>x))</a:t>
            </a:r>
            <a:endParaRPr lang="zh-TW" altLang="en-US" sz="3200" dirty="0"/>
          </a:p>
        </p:txBody>
      </p:sp>
    </p:spTree>
    <p:extLst>
      <p:ext uri="{BB962C8B-B14F-4D97-AF65-F5344CB8AC3E}">
        <p14:creationId xmlns:p14="http://schemas.microsoft.com/office/powerpoint/2010/main" val="25735980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48000" y="58847"/>
            <a:ext cx="6096000" cy="6740307"/>
          </a:xfrm>
          <a:prstGeom prst="rect">
            <a:avLst/>
          </a:prstGeom>
        </p:spPr>
        <p:txBody>
          <a:bodyPr>
            <a:spAutoFit/>
          </a:bodyPr>
          <a:lstStyle/>
          <a:p>
            <a:r>
              <a:rPr lang="en-US" altLang="zh-TW" dirty="0"/>
              <a:t># input shape</a:t>
            </a:r>
          </a:p>
          <a:p>
            <a:r>
              <a:rPr lang="en-US" altLang="zh-TW" dirty="0"/>
              <a:t>input = Input(shape=(32,32, 3))</a:t>
            </a:r>
          </a:p>
          <a:p>
            <a:endParaRPr lang="en-US" altLang="zh-TW" dirty="0"/>
          </a:p>
          <a:p>
            <a:r>
              <a:rPr lang="en-US" altLang="zh-TW" dirty="0"/>
              <a:t># </a:t>
            </a:r>
            <a:r>
              <a:rPr lang="en-US" altLang="zh-TW" dirty="0" err="1"/>
              <a:t>conv</a:t>
            </a:r>
            <a:endParaRPr lang="zh-TW" altLang="en-US" dirty="0"/>
          </a:p>
          <a:p>
            <a:r>
              <a:rPr lang="en-US" altLang="zh-TW" dirty="0"/>
              <a:t>x = </a:t>
            </a:r>
            <a:r>
              <a:rPr lang="en-US" altLang="zh-TW" dirty="0" err="1"/>
              <a:t>conv</a:t>
            </a:r>
            <a:r>
              <a:rPr lang="en-US" altLang="zh-TW" dirty="0"/>
              <a:t>(16, 3)(input)</a:t>
            </a:r>
          </a:p>
          <a:p>
            <a:endParaRPr lang="en-US" altLang="zh-TW" dirty="0"/>
          </a:p>
          <a:p>
            <a:r>
              <a:rPr lang="en-US" altLang="zh-TW" dirty="0"/>
              <a:t># Residual</a:t>
            </a:r>
            <a:r>
              <a:rPr lang="zh-TW" altLang="en-US" dirty="0"/>
              <a:t> </a:t>
            </a:r>
            <a:r>
              <a:rPr lang="en-US" altLang="zh-TW" dirty="0"/>
              <a:t>x 54</a:t>
            </a:r>
          </a:p>
          <a:p>
            <a:r>
              <a:rPr lang="en-US" altLang="zh-TW" dirty="0"/>
              <a:t>x = </a:t>
            </a:r>
            <a:r>
              <a:rPr lang="en-US" altLang="zh-TW" dirty="0" err="1"/>
              <a:t>residual_block</a:t>
            </a:r>
            <a:r>
              <a:rPr lang="en-US" altLang="zh-TW" dirty="0"/>
              <a:t>(64, 1, 18)(x)</a:t>
            </a:r>
          </a:p>
          <a:p>
            <a:r>
              <a:rPr lang="en-US" altLang="zh-TW" dirty="0"/>
              <a:t>x = </a:t>
            </a:r>
            <a:r>
              <a:rPr lang="en-US" altLang="zh-TW" dirty="0" err="1"/>
              <a:t>residual_block</a:t>
            </a:r>
            <a:r>
              <a:rPr lang="en-US" altLang="zh-TW" dirty="0"/>
              <a:t>(128, 2, 18)(x)</a:t>
            </a:r>
          </a:p>
          <a:p>
            <a:r>
              <a:rPr lang="en-US" altLang="zh-TW" dirty="0"/>
              <a:t>x = </a:t>
            </a:r>
            <a:r>
              <a:rPr lang="en-US" altLang="zh-TW" dirty="0" err="1"/>
              <a:t>residual_block</a:t>
            </a:r>
            <a:r>
              <a:rPr lang="en-US" altLang="zh-TW" dirty="0"/>
              <a:t>(256, 2, 18)(x)</a:t>
            </a:r>
          </a:p>
          <a:p>
            <a:endParaRPr lang="en-US" altLang="zh-TW" dirty="0"/>
          </a:p>
          <a:p>
            <a:r>
              <a:rPr lang="en-US" altLang="zh-TW" dirty="0"/>
              <a:t># → BN → </a:t>
            </a:r>
            <a:r>
              <a:rPr lang="en-US" altLang="zh-TW" dirty="0" err="1"/>
              <a:t>ReLU</a:t>
            </a:r>
            <a:endParaRPr lang="en-US" altLang="zh-TW" dirty="0"/>
          </a:p>
          <a:p>
            <a:r>
              <a:rPr lang="en-US" altLang="zh-TW" dirty="0"/>
              <a:t>x = </a:t>
            </a:r>
            <a:r>
              <a:rPr lang="en-US" altLang="zh-TW" dirty="0" err="1"/>
              <a:t>BatchNormalization</a:t>
            </a:r>
            <a:r>
              <a:rPr lang="en-US" altLang="zh-TW" dirty="0"/>
              <a:t>()(x)</a:t>
            </a:r>
          </a:p>
          <a:p>
            <a:r>
              <a:rPr lang="en-US" altLang="zh-TW" dirty="0"/>
              <a:t>x = Activation('</a:t>
            </a:r>
            <a:r>
              <a:rPr lang="en-US" altLang="zh-TW" dirty="0" err="1"/>
              <a:t>relu</a:t>
            </a:r>
            <a:r>
              <a:rPr lang="en-US" altLang="zh-TW" dirty="0"/>
              <a:t>')(x)</a:t>
            </a:r>
          </a:p>
          <a:p>
            <a:endParaRPr lang="en-US" altLang="zh-TW" dirty="0"/>
          </a:p>
          <a:p>
            <a:r>
              <a:rPr lang="en-US" altLang="zh-TW" dirty="0"/>
              <a:t># Pooling</a:t>
            </a:r>
            <a:endParaRPr lang="zh-TW" altLang="en-US" dirty="0"/>
          </a:p>
          <a:p>
            <a:r>
              <a:rPr lang="en-US" altLang="zh-TW" dirty="0"/>
              <a:t>x = GlobalAveragePooling2D()(x)</a:t>
            </a:r>
          </a:p>
          <a:p>
            <a:endParaRPr lang="en-US" altLang="zh-TW" dirty="0"/>
          </a:p>
          <a:p>
            <a:r>
              <a:rPr lang="en-US" altLang="zh-TW" dirty="0"/>
              <a:t># Dense</a:t>
            </a:r>
            <a:endParaRPr lang="zh-TW" altLang="en-US" dirty="0"/>
          </a:p>
          <a:p>
            <a:r>
              <a:rPr lang="en-US" altLang="zh-TW" dirty="0"/>
              <a:t>output = Dense(10, activation='</a:t>
            </a:r>
            <a:r>
              <a:rPr lang="en-US" altLang="zh-TW" dirty="0" err="1"/>
              <a:t>softmax</a:t>
            </a:r>
            <a:r>
              <a:rPr lang="en-US" altLang="zh-TW" dirty="0"/>
              <a:t>', </a:t>
            </a:r>
            <a:r>
              <a:rPr lang="en-US" altLang="zh-TW" dirty="0" err="1"/>
              <a:t>kernel_regularizer</a:t>
            </a:r>
            <a:r>
              <a:rPr lang="en-US" altLang="zh-TW" dirty="0"/>
              <a:t>=l2(0.0001))(x)</a:t>
            </a:r>
          </a:p>
          <a:p>
            <a:endParaRPr lang="en-US" altLang="zh-TW" dirty="0"/>
          </a:p>
          <a:p>
            <a:r>
              <a:rPr lang="en-US" altLang="zh-TW" dirty="0"/>
              <a:t>Construct model</a:t>
            </a:r>
            <a:endParaRPr lang="zh-TW" altLang="en-US" dirty="0"/>
          </a:p>
          <a:p>
            <a:r>
              <a:rPr lang="en-US" altLang="zh-TW" dirty="0"/>
              <a:t>model = Model(inputs=input, outputs=output)</a:t>
            </a:r>
            <a:endParaRPr lang="zh-TW" altLang="en-US" dirty="0"/>
          </a:p>
        </p:txBody>
      </p:sp>
      <p:sp>
        <p:nvSpPr>
          <p:cNvPr id="3" name="文字方塊 2"/>
          <p:cNvSpPr txBox="1"/>
          <p:nvPr/>
        </p:nvSpPr>
        <p:spPr>
          <a:xfrm>
            <a:off x="7110664" y="1082842"/>
            <a:ext cx="3587842" cy="923330"/>
          </a:xfrm>
          <a:prstGeom prst="rect">
            <a:avLst/>
          </a:prstGeom>
          <a:noFill/>
        </p:spPr>
        <p:txBody>
          <a:bodyPr wrap="none" rtlCol="0">
            <a:spAutoFit/>
          </a:bodyPr>
          <a:lstStyle/>
          <a:p>
            <a:r>
              <a:rPr lang="en-US" altLang="zh-TW" dirty="0"/>
              <a:t>Block A(16,1,1-&gt;16,3,1-&gt;64,1,1) X 1</a:t>
            </a:r>
          </a:p>
          <a:p>
            <a:r>
              <a:rPr lang="en-US" altLang="zh-TW" dirty="0"/>
              <a:t>Block B(16,1,1-&gt;16,3,1-&gt;64,1,1) X 17</a:t>
            </a:r>
          </a:p>
          <a:p>
            <a:endParaRPr lang="zh-TW" altLang="en-US" dirty="0"/>
          </a:p>
        </p:txBody>
      </p:sp>
      <p:sp>
        <p:nvSpPr>
          <p:cNvPr id="4" name="文字方塊 3"/>
          <p:cNvSpPr txBox="1"/>
          <p:nvPr/>
        </p:nvSpPr>
        <p:spPr>
          <a:xfrm>
            <a:off x="7110664" y="2139201"/>
            <a:ext cx="3704860" cy="646331"/>
          </a:xfrm>
          <a:prstGeom prst="rect">
            <a:avLst/>
          </a:prstGeom>
          <a:noFill/>
        </p:spPr>
        <p:txBody>
          <a:bodyPr wrap="none" rtlCol="0">
            <a:spAutoFit/>
          </a:bodyPr>
          <a:lstStyle/>
          <a:p>
            <a:r>
              <a:rPr lang="en-US" altLang="zh-TW" dirty="0"/>
              <a:t>Block A(32,1,2-&gt;32,3,1-&gt;128,1,1) X 1</a:t>
            </a:r>
          </a:p>
          <a:p>
            <a:r>
              <a:rPr lang="en-US" altLang="zh-TW" dirty="0"/>
              <a:t>Block B(32,1,1-&gt;32,3,1-&gt;128,1,1) X 17</a:t>
            </a:r>
          </a:p>
        </p:txBody>
      </p:sp>
      <p:sp>
        <p:nvSpPr>
          <p:cNvPr id="5" name="文字方塊 4"/>
          <p:cNvSpPr txBox="1"/>
          <p:nvPr/>
        </p:nvSpPr>
        <p:spPr>
          <a:xfrm>
            <a:off x="7110664" y="3429000"/>
            <a:ext cx="3704860" cy="646331"/>
          </a:xfrm>
          <a:prstGeom prst="rect">
            <a:avLst/>
          </a:prstGeom>
          <a:noFill/>
        </p:spPr>
        <p:txBody>
          <a:bodyPr wrap="none" rtlCol="0">
            <a:spAutoFit/>
          </a:bodyPr>
          <a:lstStyle/>
          <a:p>
            <a:r>
              <a:rPr lang="en-US" altLang="zh-TW" dirty="0"/>
              <a:t>Block A(64,1,2-&gt;64,3,1-&gt;256,1,1) X 1</a:t>
            </a:r>
          </a:p>
          <a:p>
            <a:r>
              <a:rPr lang="en-US" altLang="zh-TW" dirty="0"/>
              <a:t>Block B(64,1,1-&gt;64,3,1-&gt;256,1,1) X 17</a:t>
            </a:r>
          </a:p>
        </p:txBody>
      </p:sp>
      <p:cxnSp>
        <p:nvCxnSpPr>
          <p:cNvPr id="7" name="直線單箭頭接點 6"/>
          <p:cNvCxnSpPr/>
          <p:nvPr/>
        </p:nvCxnSpPr>
        <p:spPr>
          <a:xfrm flipH="1">
            <a:off x="6096000" y="1544507"/>
            <a:ext cx="1014664" cy="461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單箭頭接點 8"/>
          <p:cNvCxnSpPr/>
          <p:nvPr/>
        </p:nvCxnSpPr>
        <p:spPr>
          <a:xfrm flipH="1">
            <a:off x="6096000" y="2462366"/>
            <a:ext cx="10146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flipV="1">
            <a:off x="6096000" y="2875547"/>
            <a:ext cx="1014664" cy="721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688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p>
        </p:txBody>
      </p:sp>
      <p:sp>
        <p:nvSpPr>
          <p:cNvPr id="2" name="Rectangle 2"/>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TextBox 3"/>
          <p:cNvSpPr txBox="1"/>
          <p:nvPr/>
        </p:nvSpPr>
        <p:spPr>
          <a:xfrm>
            <a:off x="1676400" y="209531"/>
            <a:ext cx="8496944" cy="523220"/>
          </a:xfrm>
          <a:prstGeom prst="rect">
            <a:avLst/>
          </a:prstGeom>
          <a:noFill/>
        </p:spPr>
        <p:txBody>
          <a:bodyPr wrap="square" rtlCol="0">
            <a:spAutoFit/>
          </a:bodyPr>
          <a:lstStyle/>
          <a:p>
            <a:pPr algn="ctr"/>
            <a:r>
              <a:rPr lang="en-US" sz="2800" b="1" dirty="0">
                <a:solidFill>
                  <a:schemeClr val="accent1"/>
                </a:solidFill>
                <a:latin typeface="Arial" panose="020B0604020202020204" pitchFamily="34" charset="0"/>
                <a:cs typeface="Arial" panose="020B0604020202020204" pitchFamily="34" charset="0"/>
              </a:rPr>
              <a:t>Performance</a:t>
            </a:r>
          </a:p>
        </p:txBody>
      </p:sp>
      <p:sp>
        <p:nvSpPr>
          <p:cNvPr id="5" name="Rectangle 4"/>
          <p:cNvSpPr/>
          <p:nvPr/>
        </p:nvSpPr>
        <p:spPr>
          <a:xfrm>
            <a:off x="1981200" y="1295400"/>
            <a:ext cx="8532948" cy="4154984"/>
          </a:xfrm>
          <a:prstGeom prst="rect">
            <a:avLst/>
          </a:prstGeom>
        </p:spPr>
        <p:txBody>
          <a:bodyPr wrap="square">
            <a:spAutoFit/>
          </a:bodyPr>
          <a:lstStyle/>
          <a:p>
            <a:pPr marL="342900" indent="-342900" algn="l">
              <a:buFont typeface="Arial" panose="020B0604020202020204" pitchFamily="34" charset="0"/>
              <a:buChar char="•"/>
            </a:pPr>
            <a:r>
              <a:rPr lang="en-US" sz="2400" dirty="0" err="1">
                <a:solidFill>
                  <a:schemeClr val="tx1">
                    <a:lumMod val="95000"/>
                    <a:lumOff val="5000"/>
                  </a:schemeClr>
                </a:solidFill>
              </a:rPr>
              <a:t>ResNet</a:t>
            </a:r>
            <a:r>
              <a:rPr lang="en-US" sz="2400" dirty="0">
                <a:solidFill>
                  <a:schemeClr val="tx1">
                    <a:lumMod val="95000"/>
                    <a:lumOff val="5000"/>
                  </a:schemeClr>
                </a:solidFill>
              </a:rPr>
              <a:t> first appeared in 2015’s ImageNet contest. Significantly outperformed all the other models using 152 layers architecture. </a:t>
            </a:r>
          </a:p>
          <a:p>
            <a:pPr algn="l"/>
            <a:endParaRPr lang="en-US" sz="2400" dirty="0">
              <a:solidFill>
                <a:schemeClr val="tx1">
                  <a:lumMod val="95000"/>
                  <a:lumOff val="5000"/>
                </a:schemeClr>
              </a:solidFill>
            </a:endParaRPr>
          </a:p>
          <a:p>
            <a:pPr marL="342900" indent="-342900" algn="l">
              <a:buFont typeface="Arial" panose="020B0604020202020204" pitchFamily="34" charset="0"/>
              <a:buChar char="•"/>
            </a:pPr>
            <a:r>
              <a:rPr lang="en-US" sz="2400" dirty="0">
                <a:solidFill>
                  <a:schemeClr val="tx1">
                    <a:lumMod val="95000"/>
                    <a:lumOff val="5000"/>
                  </a:schemeClr>
                </a:solidFill>
              </a:rPr>
              <a:t>The first model that overcome the degradation problem. </a:t>
            </a:r>
          </a:p>
          <a:p>
            <a:pPr marL="342900" indent="-342900" algn="l">
              <a:buFont typeface="Arial" panose="020B0604020202020204" pitchFamily="34" charset="0"/>
              <a:buChar char="•"/>
            </a:pPr>
            <a:endParaRPr lang="en-US" sz="2400" dirty="0">
              <a:solidFill>
                <a:schemeClr val="tx1">
                  <a:lumMod val="95000"/>
                  <a:lumOff val="5000"/>
                </a:schemeClr>
              </a:solidFill>
            </a:endParaRPr>
          </a:p>
          <a:p>
            <a:pPr marL="342900" indent="-342900" algn="l">
              <a:buFont typeface="Arial" panose="020B0604020202020204" pitchFamily="34" charset="0"/>
              <a:buChar char="•"/>
            </a:pPr>
            <a:r>
              <a:rPr lang="en-US" sz="2400" dirty="0">
                <a:solidFill>
                  <a:schemeClr val="tx1">
                    <a:lumMod val="95000"/>
                    <a:lumOff val="5000"/>
                  </a:schemeClr>
                </a:solidFill>
              </a:rPr>
              <a:t>Degradation problem: performance improves as the number of hidden layers increases. But up to a number of hidden layers, the performance starts to decrease.  Therefore, cannot train CNN with too many layers. </a:t>
            </a:r>
          </a:p>
          <a:p>
            <a:pPr marL="342900" indent="-342900" algn="l">
              <a:buFont typeface="Arial" panose="020B0604020202020204" pitchFamily="34" charset="0"/>
              <a:buChar char="•"/>
            </a:pPr>
            <a:endParaRPr lang="en-US" sz="2400" dirty="0">
              <a:solidFill>
                <a:schemeClr val="tx1">
                  <a:lumMod val="95000"/>
                  <a:lumOff val="5000"/>
                </a:schemeClr>
              </a:solidFill>
            </a:endParaRPr>
          </a:p>
          <a:p>
            <a:pPr marL="342900" indent="-342900" algn="l">
              <a:buFont typeface="Arial" panose="020B0604020202020204" pitchFamily="34" charset="0"/>
              <a:buChar char="•"/>
            </a:pPr>
            <a:r>
              <a:rPr lang="en-US" sz="2400" dirty="0">
                <a:solidFill>
                  <a:schemeClr val="tx1">
                    <a:lumMod val="95000"/>
                    <a:lumOff val="5000"/>
                  </a:schemeClr>
                </a:solidFill>
              </a:rPr>
              <a:t>Proposed to use the Residual block to solve the problem. </a:t>
            </a:r>
          </a:p>
        </p:txBody>
      </p:sp>
    </p:spTree>
    <p:extLst>
      <p:ext uri="{BB962C8B-B14F-4D97-AF65-F5344CB8AC3E}">
        <p14:creationId xmlns:p14="http://schemas.microsoft.com/office/powerpoint/2010/main" val="3024485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p>
        </p:txBody>
      </p:sp>
      <p:sp>
        <p:nvSpPr>
          <p:cNvPr id="3" name="TextBox 2"/>
          <p:cNvSpPr txBox="1"/>
          <p:nvPr/>
        </p:nvSpPr>
        <p:spPr>
          <a:xfrm>
            <a:off x="2743200" y="86742"/>
            <a:ext cx="7596844" cy="646331"/>
          </a:xfrm>
          <a:prstGeom prst="rect">
            <a:avLst/>
          </a:prstGeom>
          <a:noFill/>
        </p:spPr>
        <p:txBody>
          <a:bodyPr wrap="square" rtlCol="0">
            <a:spAutoFit/>
          </a:bodyPr>
          <a:lstStyle/>
          <a:p>
            <a:pPr algn="ctr"/>
            <a:r>
              <a:rPr lang="en-US" sz="3600" b="1" dirty="0">
                <a:solidFill>
                  <a:schemeClr val="accent1">
                    <a:lumMod val="75000"/>
                  </a:schemeClr>
                </a:solidFill>
                <a:latin typeface="Arial" panose="020B0604020202020204" pitchFamily="34" charset="0"/>
                <a:cs typeface="Arial" panose="020B0604020202020204" pitchFamily="34" charset="0"/>
              </a:rPr>
              <a:t>Architecture</a:t>
            </a:r>
          </a:p>
        </p:txBody>
      </p:sp>
      <p:sp>
        <p:nvSpPr>
          <p:cNvPr id="28" name="圓角矩形 27"/>
          <p:cNvSpPr/>
          <p:nvPr/>
        </p:nvSpPr>
        <p:spPr>
          <a:xfrm>
            <a:off x="4776537" y="1026799"/>
            <a:ext cx="1949116" cy="79408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r>
              <a:rPr lang="en-US" altLang="zh-TW" dirty="0"/>
              <a:t> layer</a:t>
            </a:r>
          </a:p>
          <a:p>
            <a:pPr algn="ctr"/>
            <a:r>
              <a:rPr lang="en-US" altLang="zh-TW" dirty="0"/>
              <a:t>16 3X3 filters</a:t>
            </a:r>
            <a:endParaRPr lang="zh-TW" altLang="en-US" dirty="0"/>
          </a:p>
        </p:txBody>
      </p:sp>
      <p:sp>
        <p:nvSpPr>
          <p:cNvPr id="29" name="圓角矩形 28"/>
          <p:cNvSpPr/>
          <p:nvPr/>
        </p:nvSpPr>
        <p:spPr>
          <a:xfrm>
            <a:off x="4776537" y="2037452"/>
            <a:ext cx="1949116" cy="457200"/>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Residual Block</a:t>
            </a:r>
            <a:endParaRPr lang="zh-TW" altLang="en-US" dirty="0"/>
          </a:p>
        </p:txBody>
      </p:sp>
      <mc:AlternateContent xmlns:mc="http://schemas.openxmlformats.org/markup-compatibility/2006" xmlns:a14="http://schemas.microsoft.com/office/drawing/2010/main">
        <mc:Choice Requires="a14">
          <p:sp>
            <p:nvSpPr>
              <p:cNvPr id="30" name="文字方塊 29"/>
              <p:cNvSpPr txBox="1"/>
              <p:nvPr/>
            </p:nvSpPr>
            <p:spPr>
              <a:xfrm flipH="1">
                <a:off x="5645114" y="2725410"/>
                <a:ext cx="72192" cy="61555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zh-TW" altLang="en-US" sz="4000" i="1" smtClean="0">
                          <a:latin typeface="Cambria Math" panose="02040503050406030204" pitchFamily="18" charset="0"/>
                        </a:rPr>
                        <m:t>⋮</m:t>
                      </m:r>
                    </m:oMath>
                  </m:oMathPara>
                </a14:m>
                <a:endParaRPr lang="zh-TW" altLang="en-US" sz="4000" dirty="0"/>
              </a:p>
            </p:txBody>
          </p:sp>
        </mc:Choice>
        <mc:Fallback xmlns="">
          <p:sp>
            <p:nvSpPr>
              <p:cNvPr id="30" name="文字方塊 29"/>
              <p:cNvSpPr txBox="1">
                <a:spLocks noRot="1" noChangeAspect="1" noMove="1" noResize="1" noEditPoints="1" noAdjustHandles="1" noChangeArrowheads="1" noChangeShapeType="1" noTextEdit="1"/>
              </p:cNvSpPr>
              <p:nvPr/>
            </p:nvSpPr>
            <p:spPr>
              <a:xfrm flipH="1">
                <a:off x="5645114" y="2725410"/>
                <a:ext cx="72192" cy="615553"/>
              </a:xfrm>
              <a:prstGeom prst="rect">
                <a:avLst/>
              </a:prstGeom>
              <a:blipFill>
                <a:blip r:embed="rId3"/>
                <a:stretch>
                  <a:fillRect r="-50000"/>
                </a:stretch>
              </a:blipFill>
            </p:spPr>
            <p:txBody>
              <a:bodyPr/>
              <a:lstStyle/>
              <a:p>
                <a:r>
                  <a:rPr lang="zh-TW" altLang="en-US">
                    <a:noFill/>
                  </a:rPr>
                  <a:t> </a:t>
                </a:r>
              </a:p>
            </p:txBody>
          </p:sp>
        </mc:Fallback>
      </mc:AlternateContent>
      <p:sp>
        <p:nvSpPr>
          <p:cNvPr id="31" name="文字方塊 30"/>
          <p:cNvSpPr txBox="1"/>
          <p:nvPr/>
        </p:nvSpPr>
        <p:spPr>
          <a:xfrm>
            <a:off x="6075946" y="2725410"/>
            <a:ext cx="1613199" cy="646331"/>
          </a:xfrm>
          <a:prstGeom prst="rect">
            <a:avLst/>
          </a:prstGeom>
          <a:noFill/>
        </p:spPr>
        <p:txBody>
          <a:bodyPr wrap="none" rtlCol="0">
            <a:spAutoFit/>
          </a:bodyPr>
          <a:lstStyle/>
          <a:p>
            <a:r>
              <a:rPr lang="en-US" altLang="zh-TW" dirty="0"/>
              <a:t>Here, use 54 </a:t>
            </a:r>
          </a:p>
          <a:p>
            <a:r>
              <a:rPr lang="en-US" altLang="zh-TW" dirty="0"/>
              <a:t>Residual Blocks</a:t>
            </a:r>
            <a:endParaRPr lang="zh-TW" altLang="en-US" dirty="0"/>
          </a:p>
        </p:txBody>
      </p:sp>
      <p:sp>
        <p:nvSpPr>
          <p:cNvPr id="42" name="向下箭號 41"/>
          <p:cNvSpPr/>
          <p:nvPr/>
        </p:nvSpPr>
        <p:spPr>
          <a:xfrm>
            <a:off x="5657047" y="1800835"/>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向下箭號 42"/>
          <p:cNvSpPr/>
          <p:nvPr/>
        </p:nvSpPr>
        <p:spPr>
          <a:xfrm>
            <a:off x="5681211" y="2476610"/>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4" name="向下箭號 43"/>
          <p:cNvSpPr/>
          <p:nvPr/>
        </p:nvSpPr>
        <p:spPr>
          <a:xfrm>
            <a:off x="5668076" y="3313439"/>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1" name="圓角矩形 40"/>
          <p:cNvSpPr/>
          <p:nvPr/>
        </p:nvSpPr>
        <p:spPr>
          <a:xfrm>
            <a:off x="4776537" y="3577494"/>
            <a:ext cx="2106009" cy="5895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BatchNormalization</a:t>
            </a:r>
            <a:endParaRPr lang="zh-TW" altLang="en-US" dirty="0"/>
          </a:p>
        </p:txBody>
      </p:sp>
      <p:sp>
        <p:nvSpPr>
          <p:cNvPr id="46" name="圓角矩形 45"/>
          <p:cNvSpPr/>
          <p:nvPr/>
        </p:nvSpPr>
        <p:spPr>
          <a:xfrm>
            <a:off x="4904801" y="4345574"/>
            <a:ext cx="1748135" cy="589548"/>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ReLU</a:t>
            </a:r>
            <a:endParaRPr lang="zh-TW" altLang="en-US" dirty="0"/>
          </a:p>
        </p:txBody>
      </p:sp>
      <p:sp>
        <p:nvSpPr>
          <p:cNvPr id="47" name="向下箭號 46"/>
          <p:cNvSpPr/>
          <p:nvPr/>
        </p:nvSpPr>
        <p:spPr>
          <a:xfrm>
            <a:off x="5681210" y="4138000"/>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5" name="圓角矩形 44"/>
          <p:cNvSpPr/>
          <p:nvPr/>
        </p:nvSpPr>
        <p:spPr>
          <a:xfrm>
            <a:off x="4764504" y="5160684"/>
            <a:ext cx="2286000" cy="62564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GlobalAveragePooling</a:t>
            </a:r>
            <a:endParaRPr lang="zh-TW" altLang="en-US" dirty="0"/>
          </a:p>
        </p:txBody>
      </p:sp>
      <p:sp>
        <p:nvSpPr>
          <p:cNvPr id="49" name="向下箭號 48"/>
          <p:cNvSpPr/>
          <p:nvPr/>
        </p:nvSpPr>
        <p:spPr>
          <a:xfrm>
            <a:off x="5692139" y="4913000"/>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0" name="圓角矩形 49"/>
          <p:cNvSpPr/>
          <p:nvPr/>
        </p:nvSpPr>
        <p:spPr>
          <a:xfrm>
            <a:off x="4776537" y="6037773"/>
            <a:ext cx="2173477" cy="69855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Dense</a:t>
            </a:r>
          </a:p>
          <a:p>
            <a:pPr algn="ctr"/>
            <a:r>
              <a:rPr lang="en-US" altLang="zh-TW" dirty="0"/>
              <a:t>10</a:t>
            </a:r>
          </a:p>
          <a:p>
            <a:pPr algn="ctr"/>
            <a:r>
              <a:rPr lang="en-US" altLang="zh-TW" dirty="0" err="1"/>
              <a:t>softmax</a:t>
            </a:r>
            <a:endParaRPr lang="zh-TW" altLang="en-US" dirty="0"/>
          </a:p>
        </p:txBody>
      </p:sp>
      <p:cxnSp>
        <p:nvCxnSpPr>
          <p:cNvPr id="51" name="直線單箭頭接點 50"/>
          <p:cNvCxnSpPr/>
          <p:nvPr/>
        </p:nvCxnSpPr>
        <p:spPr>
          <a:xfrm flipH="1" flipV="1">
            <a:off x="6882546" y="2266053"/>
            <a:ext cx="2016813" cy="9322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直線單箭頭接點 52"/>
          <p:cNvCxnSpPr>
            <a:endCxn id="41" idx="3"/>
          </p:cNvCxnSpPr>
          <p:nvPr/>
        </p:nvCxnSpPr>
        <p:spPr>
          <a:xfrm flipH="1">
            <a:off x="6882546" y="3376864"/>
            <a:ext cx="2016813" cy="4954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p:cNvCxnSpPr/>
          <p:nvPr/>
        </p:nvCxnSpPr>
        <p:spPr>
          <a:xfrm flipH="1">
            <a:off x="7050504" y="3529264"/>
            <a:ext cx="2001256" cy="1834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文字方塊 57"/>
          <p:cNvSpPr txBox="1"/>
          <p:nvPr/>
        </p:nvSpPr>
        <p:spPr>
          <a:xfrm>
            <a:off x="9051760" y="3208162"/>
            <a:ext cx="1340623" cy="369332"/>
          </a:xfrm>
          <a:prstGeom prst="rect">
            <a:avLst/>
          </a:prstGeom>
          <a:noFill/>
        </p:spPr>
        <p:txBody>
          <a:bodyPr wrap="none" rtlCol="0">
            <a:spAutoFit/>
          </a:bodyPr>
          <a:lstStyle/>
          <a:p>
            <a:r>
              <a:rPr lang="en-US" altLang="zh-TW" dirty="0"/>
              <a:t>Explain later</a:t>
            </a:r>
            <a:endParaRPr lang="zh-TW" altLang="en-US" dirty="0"/>
          </a:p>
        </p:txBody>
      </p:sp>
      <p:sp>
        <p:nvSpPr>
          <p:cNvPr id="59" name="左大括弧 58"/>
          <p:cNvSpPr/>
          <p:nvPr/>
        </p:nvSpPr>
        <p:spPr>
          <a:xfrm>
            <a:off x="4367463" y="1423841"/>
            <a:ext cx="397041" cy="41467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0" name="文字方塊 59"/>
          <p:cNvSpPr txBox="1"/>
          <p:nvPr/>
        </p:nvSpPr>
        <p:spPr>
          <a:xfrm>
            <a:off x="2524178" y="3313439"/>
            <a:ext cx="1901483" cy="369332"/>
          </a:xfrm>
          <a:prstGeom prst="rect">
            <a:avLst/>
          </a:prstGeom>
          <a:noFill/>
        </p:spPr>
        <p:txBody>
          <a:bodyPr wrap="none" rtlCol="0">
            <a:spAutoFit/>
          </a:bodyPr>
          <a:lstStyle/>
          <a:p>
            <a:r>
              <a:rPr lang="en-US" altLang="zh-TW" dirty="0"/>
              <a:t>Feature extraction</a:t>
            </a:r>
            <a:endParaRPr lang="zh-TW" altLang="en-US" dirty="0"/>
          </a:p>
        </p:txBody>
      </p:sp>
      <p:sp>
        <p:nvSpPr>
          <p:cNvPr id="61" name="文字方塊 60"/>
          <p:cNvSpPr txBox="1"/>
          <p:nvPr/>
        </p:nvSpPr>
        <p:spPr>
          <a:xfrm>
            <a:off x="3160662" y="6202385"/>
            <a:ext cx="1405321" cy="369332"/>
          </a:xfrm>
          <a:prstGeom prst="rect">
            <a:avLst/>
          </a:prstGeom>
          <a:noFill/>
        </p:spPr>
        <p:txBody>
          <a:bodyPr wrap="none" rtlCol="0">
            <a:spAutoFit/>
          </a:bodyPr>
          <a:lstStyle/>
          <a:p>
            <a:r>
              <a:rPr lang="en-US" altLang="zh-TW" dirty="0"/>
              <a:t>Classification</a:t>
            </a:r>
            <a:endParaRPr lang="zh-TW" altLang="en-US" dirty="0"/>
          </a:p>
        </p:txBody>
      </p:sp>
      <p:sp>
        <p:nvSpPr>
          <p:cNvPr id="63" name="向下箭號 62"/>
          <p:cNvSpPr/>
          <p:nvPr/>
        </p:nvSpPr>
        <p:spPr>
          <a:xfrm>
            <a:off x="5729938" y="5774295"/>
            <a:ext cx="97658" cy="2366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392562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03204"/>
            <a:ext cx="6514453" cy="46384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pPr marL="285750" indent="-285750">
              <a:buFont typeface="Arial" panose="020B0604020202020204" pitchFamily="34" charset="0"/>
              <a:buChar char="•"/>
            </a:pPr>
            <a:r>
              <a:rPr lang="en-US" sz="2400" dirty="0"/>
              <a:t>A shortcut connections between two conv. layers</a:t>
            </a:r>
          </a:p>
        </p:txBody>
      </p:sp>
      <p:sp>
        <p:nvSpPr>
          <p:cNvPr id="3" name="TextBox 2"/>
          <p:cNvSpPr txBox="1"/>
          <p:nvPr/>
        </p:nvSpPr>
        <p:spPr>
          <a:xfrm>
            <a:off x="2743200" y="86742"/>
            <a:ext cx="7596844" cy="646331"/>
          </a:xfrm>
          <a:prstGeom prst="rect">
            <a:avLst/>
          </a:prstGeom>
          <a:noFill/>
        </p:spPr>
        <p:txBody>
          <a:bodyPr wrap="square" rtlCol="0">
            <a:spAutoFit/>
          </a:bodyPr>
          <a:lstStyle/>
          <a:p>
            <a:pPr algn="ctr"/>
            <a:r>
              <a:rPr lang="en-US" altLang="zh-TW" sz="3600" b="1" dirty="0">
                <a:solidFill>
                  <a:schemeClr val="accent1">
                    <a:lumMod val="75000"/>
                  </a:schemeClr>
                </a:solidFill>
                <a:latin typeface="Arial" panose="020B0604020202020204" pitchFamily="34" charset="0"/>
                <a:cs typeface="Arial" panose="020B0604020202020204" pitchFamily="34" charset="0"/>
              </a:rPr>
              <a:t>Residual Block</a:t>
            </a:r>
          </a:p>
        </p:txBody>
      </p:sp>
      <p:sp>
        <p:nvSpPr>
          <p:cNvPr id="2" name="圓角矩形 1"/>
          <p:cNvSpPr/>
          <p:nvPr/>
        </p:nvSpPr>
        <p:spPr>
          <a:xfrm>
            <a:off x="2141621" y="3068053"/>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6" name="圓角矩形 5"/>
          <p:cNvSpPr/>
          <p:nvPr/>
        </p:nvSpPr>
        <p:spPr>
          <a:xfrm>
            <a:off x="2141621" y="4158916"/>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4" name="向下箭號 3"/>
          <p:cNvSpPr/>
          <p:nvPr/>
        </p:nvSpPr>
        <p:spPr>
          <a:xfrm>
            <a:off x="2743201" y="3657600"/>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下箭號 7"/>
          <p:cNvSpPr/>
          <p:nvPr/>
        </p:nvSpPr>
        <p:spPr>
          <a:xfrm>
            <a:off x="2743200" y="4756484"/>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下箭號 8"/>
          <p:cNvSpPr/>
          <p:nvPr/>
        </p:nvSpPr>
        <p:spPr>
          <a:xfrm>
            <a:off x="2733573" y="2566737"/>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2873140" y="3719581"/>
            <a:ext cx="661400" cy="369332"/>
          </a:xfrm>
          <a:prstGeom prst="rect">
            <a:avLst/>
          </a:prstGeom>
          <a:noFill/>
        </p:spPr>
        <p:txBody>
          <a:bodyPr wrap="none" rtlCol="0">
            <a:spAutoFit/>
          </a:bodyPr>
          <a:lstStyle/>
          <a:p>
            <a:r>
              <a:rPr lang="en-US" altLang="zh-TW" dirty="0" err="1"/>
              <a:t>ReLU</a:t>
            </a:r>
            <a:endParaRPr lang="zh-TW" altLang="en-US" dirty="0"/>
          </a:p>
        </p:txBody>
      </p:sp>
      <p:sp>
        <p:nvSpPr>
          <p:cNvPr id="11" name="文字方塊 10"/>
          <p:cNvSpPr txBox="1"/>
          <p:nvPr/>
        </p:nvSpPr>
        <p:spPr>
          <a:xfrm>
            <a:off x="2827421" y="4836331"/>
            <a:ext cx="661400" cy="369332"/>
          </a:xfrm>
          <a:prstGeom prst="rect">
            <a:avLst/>
          </a:prstGeom>
          <a:noFill/>
        </p:spPr>
        <p:txBody>
          <a:bodyPr wrap="none" rtlCol="0">
            <a:spAutoFit/>
          </a:bodyPr>
          <a:lstStyle/>
          <a:p>
            <a:r>
              <a:rPr lang="en-US" altLang="zh-TW" dirty="0" err="1"/>
              <a:t>ReLU</a:t>
            </a:r>
            <a:endParaRPr lang="zh-TW" altLang="en-US" dirty="0"/>
          </a:p>
        </p:txBody>
      </p:sp>
      <p:sp>
        <p:nvSpPr>
          <p:cNvPr id="12" name="圓角矩形 11"/>
          <p:cNvSpPr/>
          <p:nvPr/>
        </p:nvSpPr>
        <p:spPr>
          <a:xfrm>
            <a:off x="5518484" y="3076074"/>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13" name="圓角矩形 12"/>
          <p:cNvSpPr/>
          <p:nvPr/>
        </p:nvSpPr>
        <p:spPr>
          <a:xfrm>
            <a:off x="5518484" y="4166937"/>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14" name="向下箭號 13"/>
          <p:cNvSpPr/>
          <p:nvPr/>
        </p:nvSpPr>
        <p:spPr>
          <a:xfrm>
            <a:off x="6120064" y="3665621"/>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向下箭號 14"/>
          <p:cNvSpPr/>
          <p:nvPr/>
        </p:nvSpPr>
        <p:spPr>
          <a:xfrm>
            <a:off x="6120063" y="4764505"/>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向下箭號 15"/>
          <p:cNvSpPr/>
          <p:nvPr/>
        </p:nvSpPr>
        <p:spPr>
          <a:xfrm>
            <a:off x="6110436" y="2574758"/>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6250003" y="3727602"/>
            <a:ext cx="661400" cy="369332"/>
          </a:xfrm>
          <a:prstGeom prst="rect">
            <a:avLst/>
          </a:prstGeom>
          <a:noFill/>
        </p:spPr>
        <p:txBody>
          <a:bodyPr wrap="none" rtlCol="0">
            <a:spAutoFit/>
          </a:bodyPr>
          <a:lstStyle/>
          <a:p>
            <a:r>
              <a:rPr lang="en-US" altLang="zh-TW" dirty="0" err="1"/>
              <a:t>ReLU</a:t>
            </a:r>
            <a:endParaRPr lang="zh-TW" altLang="en-US" dirty="0"/>
          </a:p>
        </p:txBody>
      </p:sp>
      <p:sp>
        <p:nvSpPr>
          <p:cNvPr id="18" name="文字方塊 17"/>
          <p:cNvSpPr txBox="1"/>
          <p:nvPr/>
        </p:nvSpPr>
        <p:spPr>
          <a:xfrm>
            <a:off x="6260094" y="5565884"/>
            <a:ext cx="661400" cy="369332"/>
          </a:xfrm>
          <a:prstGeom prst="rect">
            <a:avLst/>
          </a:prstGeom>
          <a:noFill/>
        </p:spPr>
        <p:txBody>
          <a:bodyPr wrap="none" rtlCol="0">
            <a:spAutoFit/>
          </a:bodyPr>
          <a:lstStyle/>
          <a:p>
            <a:r>
              <a:rPr lang="en-US" altLang="zh-TW" dirty="0" err="1"/>
              <a:t>ReLU</a:t>
            </a:r>
            <a:endParaRPr lang="zh-TW" altLang="en-US" dirty="0"/>
          </a:p>
        </p:txBody>
      </p:sp>
      <p:cxnSp>
        <p:nvCxnSpPr>
          <p:cNvPr id="37" name="直線接點 36"/>
          <p:cNvCxnSpPr/>
          <p:nvPr/>
        </p:nvCxnSpPr>
        <p:spPr>
          <a:xfrm>
            <a:off x="6204284" y="2821405"/>
            <a:ext cx="147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線接點 38"/>
          <p:cNvCxnSpPr/>
          <p:nvPr/>
        </p:nvCxnSpPr>
        <p:spPr>
          <a:xfrm>
            <a:off x="7691051" y="2813384"/>
            <a:ext cx="33222" cy="2600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線單箭頭接點 40"/>
          <p:cNvCxnSpPr/>
          <p:nvPr/>
        </p:nvCxnSpPr>
        <p:spPr>
          <a:xfrm flipH="1">
            <a:off x="6677526" y="5414211"/>
            <a:ext cx="1034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橢圓 41"/>
          <p:cNvSpPr/>
          <p:nvPr/>
        </p:nvSpPr>
        <p:spPr>
          <a:xfrm>
            <a:off x="5755336" y="5305563"/>
            <a:ext cx="825367" cy="16844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Add</a:t>
            </a:r>
            <a:endParaRPr lang="zh-TW" altLang="en-US" dirty="0"/>
          </a:p>
        </p:txBody>
      </p:sp>
      <p:sp>
        <p:nvSpPr>
          <p:cNvPr id="52" name="向下箭號 51"/>
          <p:cNvSpPr/>
          <p:nvPr/>
        </p:nvSpPr>
        <p:spPr>
          <a:xfrm>
            <a:off x="6113878" y="5497886"/>
            <a:ext cx="142309" cy="33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1" name="文字方塊 50"/>
          <p:cNvSpPr txBox="1"/>
          <p:nvPr/>
        </p:nvSpPr>
        <p:spPr>
          <a:xfrm>
            <a:off x="7856621" y="3501189"/>
            <a:ext cx="968920" cy="369332"/>
          </a:xfrm>
          <a:prstGeom prst="rect">
            <a:avLst/>
          </a:prstGeom>
          <a:noFill/>
        </p:spPr>
        <p:txBody>
          <a:bodyPr wrap="none" rtlCol="0">
            <a:spAutoFit/>
          </a:bodyPr>
          <a:lstStyle/>
          <a:p>
            <a:r>
              <a:rPr lang="en-US" altLang="zh-TW" dirty="0"/>
              <a:t>shortcut</a:t>
            </a:r>
            <a:endParaRPr lang="zh-TW" altLang="en-US" dirty="0"/>
          </a:p>
        </p:txBody>
      </p:sp>
      <p:sp>
        <p:nvSpPr>
          <p:cNvPr id="53" name="文字方塊 52"/>
          <p:cNvSpPr txBox="1"/>
          <p:nvPr/>
        </p:nvSpPr>
        <p:spPr>
          <a:xfrm>
            <a:off x="6260094" y="2430379"/>
            <a:ext cx="304892" cy="369332"/>
          </a:xfrm>
          <a:prstGeom prst="rect">
            <a:avLst/>
          </a:prstGeom>
          <a:noFill/>
        </p:spPr>
        <p:txBody>
          <a:bodyPr wrap="none" rtlCol="0">
            <a:spAutoFit/>
          </a:bodyPr>
          <a:lstStyle/>
          <a:p>
            <a:r>
              <a:rPr lang="en-US" altLang="zh-TW" dirty="0"/>
              <a:t>X</a:t>
            </a:r>
            <a:endParaRPr lang="zh-TW" altLang="en-US" dirty="0"/>
          </a:p>
        </p:txBody>
      </p:sp>
      <p:sp>
        <p:nvSpPr>
          <p:cNvPr id="54" name="文字方塊 53"/>
          <p:cNvSpPr txBox="1"/>
          <p:nvPr/>
        </p:nvSpPr>
        <p:spPr>
          <a:xfrm>
            <a:off x="6639293" y="5044879"/>
            <a:ext cx="304892" cy="369332"/>
          </a:xfrm>
          <a:prstGeom prst="rect">
            <a:avLst/>
          </a:prstGeom>
          <a:noFill/>
        </p:spPr>
        <p:txBody>
          <a:bodyPr wrap="none" rtlCol="0">
            <a:spAutoFit/>
          </a:bodyPr>
          <a:lstStyle/>
          <a:p>
            <a:r>
              <a:rPr lang="en-US" altLang="zh-TW" dirty="0"/>
              <a:t>X</a:t>
            </a:r>
            <a:endParaRPr lang="zh-TW" altLang="en-US" dirty="0"/>
          </a:p>
        </p:txBody>
      </p:sp>
      <p:sp>
        <p:nvSpPr>
          <p:cNvPr id="55" name="文字方塊 54"/>
          <p:cNvSpPr txBox="1"/>
          <p:nvPr/>
        </p:nvSpPr>
        <p:spPr>
          <a:xfrm>
            <a:off x="5558396" y="6135741"/>
            <a:ext cx="1708288" cy="369332"/>
          </a:xfrm>
          <a:prstGeom prst="rect">
            <a:avLst/>
          </a:prstGeom>
          <a:noFill/>
        </p:spPr>
        <p:txBody>
          <a:bodyPr wrap="none" rtlCol="0">
            <a:spAutoFit/>
          </a:bodyPr>
          <a:lstStyle/>
          <a:p>
            <a:r>
              <a:rPr lang="en-US" altLang="zh-TW" dirty="0"/>
              <a:t>A Residual block</a:t>
            </a:r>
            <a:endParaRPr lang="zh-TW" altLang="en-US" dirty="0"/>
          </a:p>
        </p:txBody>
      </p:sp>
      <p:sp>
        <p:nvSpPr>
          <p:cNvPr id="58" name="文字方塊 57"/>
          <p:cNvSpPr txBox="1"/>
          <p:nvPr/>
        </p:nvSpPr>
        <p:spPr>
          <a:xfrm>
            <a:off x="2018996" y="6079777"/>
            <a:ext cx="1400704" cy="369332"/>
          </a:xfrm>
          <a:prstGeom prst="rect">
            <a:avLst/>
          </a:prstGeom>
          <a:noFill/>
        </p:spPr>
        <p:txBody>
          <a:bodyPr wrap="none" rtlCol="0">
            <a:spAutoFit/>
          </a:bodyPr>
          <a:lstStyle/>
          <a:p>
            <a:r>
              <a:rPr lang="en-US" altLang="zh-TW" dirty="0"/>
              <a:t>A conv. block</a:t>
            </a:r>
            <a:endParaRPr lang="zh-TW" altLang="en-US" dirty="0"/>
          </a:p>
        </p:txBody>
      </p:sp>
    </p:spTree>
    <p:extLst>
      <p:ext uri="{BB962C8B-B14F-4D97-AF65-F5344CB8AC3E}">
        <p14:creationId xmlns:p14="http://schemas.microsoft.com/office/powerpoint/2010/main" val="167954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圓角矩形 1"/>
          <p:cNvSpPr/>
          <p:nvPr/>
        </p:nvSpPr>
        <p:spPr>
          <a:xfrm>
            <a:off x="5253789" y="1909011"/>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3" name="圓角矩形 2"/>
          <p:cNvSpPr/>
          <p:nvPr/>
        </p:nvSpPr>
        <p:spPr>
          <a:xfrm>
            <a:off x="5253789" y="2999874"/>
            <a:ext cx="137160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zh-TW" altLang="en-US" dirty="0"/>
          </a:p>
        </p:txBody>
      </p:sp>
      <p:sp>
        <p:nvSpPr>
          <p:cNvPr id="4" name="向下箭號 3"/>
          <p:cNvSpPr/>
          <p:nvPr/>
        </p:nvSpPr>
        <p:spPr>
          <a:xfrm>
            <a:off x="5855369" y="2498558"/>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向下箭號 4"/>
          <p:cNvSpPr/>
          <p:nvPr/>
        </p:nvSpPr>
        <p:spPr>
          <a:xfrm>
            <a:off x="5855368" y="3597442"/>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向下箭號 5"/>
          <p:cNvSpPr/>
          <p:nvPr/>
        </p:nvSpPr>
        <p:spPr>
          <a:xfrm>
            <a:off x="5845741" y="1407695"/>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5985308" y="2560539"/>
            <a:ext cx="661400" cy="369332"/>
          </a:xfrm>
          <a:prstGeom prst="rect">
            <a:avLst/>
          </a:prstGeom>
          <a:noFill/>
        </p:spPr>
        <p:txBody>
          <a:bodyPr wrap="none" rtlCol="0">
            <a:spAutoFit/>
          </a:bodyPr>
          <a:lstStyle/>
          <a:p>
            <a:r>
              <a:rPr lang="en-US" altLang="zh-TW" dirty="0" err="1"/>
              <a:t>ReLU</a:t>
            </a:r>
            <a:endParaRPr lang="zh-TW" altLang="en-US" dirty="0"/>
          </a:p>
        </p:txBody>
      </p:sp>
      <p:sp>
        <p:nvSpPr>
          <p:cNvPr id="8" name="文字方塊 7"/>
          <p:cNvSpPr txBox="1"/>
          <p:nvPr/>
        </p:nvSpPr>
        <p:spPr>
          <a:xfrm>
            <a:off x="5995399" y="5010427"/>
            <a:ext cx="661400" cy="369332"/>
          </a:xfrm>
          <a:prstGeom prst="rect">
            <a:avLst/>
          </a:prstGeom>
          <a:noFill/>
        </p:spPr>
        <p:txBody>
          <a:bodyPr wrap="none" rtlCol="0">
            <a:spAutoFit/>
          </a:bodyPr>
          <a:lstStyle/>
          <a:p>
            <a:r>
              <a:rPr lang="en-US" altLang="zh-TW" dirty="0" err="1"/>
              <a:t>ReLU</a:t>
            </a:r>
            <a:endParaRPr lang="zh-TW" altLang="en-US" dirty="0"/>
          </a:p>
        </p:txBody>
      </p:sp>
      <p:cxnSp>
        <p:nvCxnSpPr>
          <p:cNvPr id="9" name="直線接點 8"/>
          <p:cNvCxnSpPr/>
          <p:nvPr/>
        </p:nvCxnSpPr>
        <p:spPr>
          <a:xfrm>
            <a:off x="5939589" y="1654342"/>
            <a:ext cx="147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線接點 9"/>
          <p:cNvCxnSpPr/>
          <p:nvPr/>
        </p:nvCxnSpPr>
        <p:spPr>
          <a:xfrm>
            <a:off x="7426356" y="1646321"/>
            <a:ext cx="33222" cy="2600827"/>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6412831" y="4247148"/>
            <a:ext cx="103471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橢圓 11"/>
          <p:cNvSpPr/>
          <p:nvPr/>
        </p:nvSpPr>
        <p:spPr>
          <a:xfrm>
            <a:off x="5305356" y="4108603"/>
            <a:ext cx="1147011" cy="838381"/>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Add</a:t>
            </a:r>
          </a:p>
          <a:p>
            <a:pPr algn="ctr"/>
            <a:r>
              <a:rPr lang="en-US" altLang="zh-TW" dirty="0"/>
              <a:t>X+X_B</a:t>
            </a:r>
            <a:endParaRPr lang="zh-TW" altLang="en-US" dirty="0"/>
          </a:p>
        </p:txBody>
      </p:sp>
      <p:sp>
        <p:nvSpPr>
          <p:cNvPr id="13" name="向下箭號 12"/>
          <p:cNvSpPr/>
          <p:nvPr/>
        </p:nvSpPr>
        <p:spPr>
          <a:xfrm>
            <a:off x="5863218" y="5105037"/>
            <a:ext cx="142309" cy="33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文字方塊 13"/>
          <p:cNvSpPr txBox="1"/>
          <p:nvPr/>
        </p:nvSpPr>
        <p:spPr>
          <a:xfrm>
            <a:off x="7591926" y="2334126"/>
            <a:ext cx="968920" cy="369332"/>
          </a:xfrm>
          <a:prstGeom prst="rect">
            <a:avLst/>
          </a:prstGeom>
          <a:noFill/>
        </p:spPr>
        <p:txBody>
          <a:bodyPr wrap="none" rtlCol="0">
            <a:spAutoFit/>
          </a:bodyPr>
          <a:lstStyle/>
          <a:p>
            <a:r>
              <a:rPr lang="en-US" altLang="zh-TW" dirty="0"/>
              <a:t>shortcut</a:t>
            </a:r>
            <a:endParaRPr lang="zh-TW" altLang="en-US" dirty="0"/>
          </a:p>
        </p:txBody>
      </p:sp>
      <p:sp>
        <p:nvSpPr>
          <p:cNvPr id="15" name="文字方塊 14"/>
          <p:cNvSpPr txBox="1"/>
          <p:nvPr/>
        </p:nvSpPr>
        <p:spPr>
          <a:xfrm>
            <a:off x="5726415" y="1079471"/>
            <a:ext cx="304892" cy="369332"/>
          </a:xfrm>
          <a:prstGeom prst="rect">
            <a:avLst/>
          </a:prstGeom>
          <a:noFill/>
        </p:spPr>
        <p:txBody>
          <a:bodyPr wrap="none" rtlCol="0">
            <a:spAutoFit/>
          </a:bodyPr>
          <a:lstStyle/>
          <a:p>
            <a:r>
              <a:rPr lang="en-US" altLang="zh-TW" dirty="0"/>
              <a:t>X</a:t>
            </a:r>
            <a:endParaRPr lang="zh-TW" altLang="en-US" dirty="0"/>
          </a:p>
        </p:txBody>
      </p:sp>
      <p:sp>
        <p:nvSpPr>
          <p:cNvPr id="16" name="文字方塊 15"/>
          <p:cNvSpPr txBox="1"/>
          <p:nvPr/>
        </p:nvSpPr>
        <p:spPr>
          <a:xfrm>
            <a:off x="6374598" y="3877816"/>
            <a:ext cx="304892" cy="369332"/>
          </a:xfrm>
          <a:prstGeom prst="rect">
            <a:avLst/>
          </a:prstGeom>
          <a:noFill/>
        </p:spPr>
        <p:txBody>
          <a:bodyPr wrap="none" rtlCol="0">
            <a:spAutoFit/>
          </a:bodyPr>
          <a:lstStyle/>
          <a:p>
            <a:r>
              <a:rPr lang="en-US" altLang="zh-TW" dirty="0"/>
              <a:t>X</a:t>
            </a:r>
            <a:endParaRPr lang="zh-TW" altLang="en-US" dirty="0"/>
          </a:p>
        </p:txBody>
      </p:sp>
      <p:sp>
        <p:nvSpPr>
          <p:cNvPr id="17" name="文字方塊 16"/>
          <p:cNvSpPr txBox="1"/>
          <p:nvPr/>
        </p:nvSpPr>
        <p:spPr>
          <a:xfrm>
            <a:off x="3870252" y="5704247"/>
            <a:ext cx="6592126" cy="369332"/>
          </a:xfrm>
          <a:prstGeom prst="rect">
            <a:avLst/>
          </a:prstGeom>
          <a:noFill/>
        </p:spPr>
        <p:txBody>
          <a:bodyPr wrap="none" rtlCol="0">
            <a:spAutoFit/>
          </a:bodyPr>
          <a:lstStyle/>
          <a:p>
            <a:r>
              <a:rPr lang="en-US" altLang="zh-TW" dirty="0"/>
              <a:t>Shortcut means that </a:t>
            </a:r>
            <a:r>
              <a:rPr lang="en-US" altLang="zh-TW" dirty="0" err="1"/>
              <a:t>conv</a:t>
            </a:r>
            <a:r>
              <a:rPr lang="en-US" altLang="zh-TW" dirty="0"/>
              <a:t> result ADD original input denoted by X_B</a:t>
            </a:r>
            <a:endParaRPr lang="zh-TW" altLang="en-US" dirty="0"/>
          </a:p>
        </p:txBody>
      </p:sp>
      <p:sp>
        <p:nvSpPr>
          <p:cNvPr id="18" name="文字方塊 17"/>
          <p:cNvSpPr txBox="1"/>
          <p:nvPr/>
        </p:nvSpPr>
        <p:spPr>
          <a:xfrm>
            <a:off x="5995399" y="3651401"/>
            <a:ext cx="304892" cy="369332"/>
          </a:xfrm>
          <a:prstGeom prst="rect">
            <a:avLst/>
          </a:prstGeom>
          <a:noFill/>
        </p:spPr>
        <p:txBody>
          <a:bodyPr wrap="none" rtlCol="0">
            <a:spAutoFit/>
          </a:bodyPr>
          <a:lstStyle/>
          <a:p>
            <a:r>
              <a:rPr lang="en-US" altLang="zh-TW" dirty="0"/>
              <a:t>X</a:t>
            </a:r>
            <a:endParaRPr lang="zh-TW" altLang="en-US" dirty="0"/>
          </a:p>
        </p:txBody>
      </p:sp>
      <p:sp>
        <p:nvSpPr>
          <p:cNvPr id="19" name="文字方塊 18"/>
          <p:cNvSpPr txBox="1"/>
          <p:nvPr/>
        </p:nvSpPr>
        <p:spPr>
          <a:xfrm>
            <a:off x="7591926" y="2991853"/>
            <a:ext cx="545342" cy="369332"/>
          </a:xfrm>
          <a:prstGeom prst="rect">
            <a:avLst/>
          </a:prstGeom>
          <a:noFill/>
        </p:spPr>
        <p:txBody>
          <a:bodyPr wrap="none" rtlCol="0">
            <a:spAutoFit/>
          </a:bodyPr>
          <a:lstStyle/>
          <a:p>
            <a:r>
              <a:rPr lang="en-US" altLang="zh-TW" dirty="0"/>
              <a:t>X_B</a:t>
            </a:r>
            <a:endParaRPr lang="zh-TW" altLang="en-US" dirty="0"/>
          </a:p>
        </p:txBody>
      </p:sp>
    </p:spTree>
    <p:extLst>
      <p:ext uri="{BB962C8B-B14F-4D97-AF65-F5344CB8AC3E}">
        <p14:creationId xmlns:p14="http://schemas.microsoft.com/office/powerpoint/2010/main" val="6863559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524000" y="1447800"/>
            <a:ext cx="9144000" cy="3724096"/>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a:solidFill>
                  <a:srgbClr val="FF0000"/>
                </a:solidFill>
              </a:rPr>
              <a:t>Residual</a:t>
            </a:r>
            <a:r>
              <a:rPr lang="en-US" sz="2400" b="1" dirty="0"/>
              <a:t> is the </a:t>
            </a:r>
            <a:r>
              <a:rPr lang="en-US" sz="2400" b="1" dirty="0" err="1"/>
              <a:t>conv</a:t>
            </a:r>
            <a:r>
              <a:rPr lang="en-US" sz="2400" b="1" dirty="0"/>
              <a:t>(X) – X; that is, the result of X after </a:t>
            </a:r>
            <a:r>
              <a:rPr lang="en-US" sz="2400" b="1" dirty="0" err="1"/>
              <a:t>conv</a:t>
            </a:r>
            <a:r>
              <a:rPr lang="en-US" sz="2400" b="1" dirty="0"/>
              <a:t> minus the original X.</a:t>
            </a:r>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r>
              <a:rPr lang="en-US" sz="2400" b="1" dirty="0"/>
              <a:t>The rational is that, if the previous layers have already learned very well, this layer learns nothing!  However, by adding the shortcut, we haven’t forgot the original details even though we haven’t learn any new features. So adding this layers doesn’t deteriorate the performance! </a:t>
            </a:r>
          </a:p>
          <a:p>
            <a:pPr marL="342900" indent="-342900">
              <a:buClr>
                <a:srgbClr val="C00000"/>
              </a:buClr>
              <a:buSzPct val="166000"/>
              <a:buFont typeface="Wingdings" panose="05000000000000000000" pitchFamily="2" charset="2"/>
              <a:buChar char="§"/>
            </a:pPr>
            <a:endParaRPr lang="en-US" sz="2400" b="1" dirty="0"/>
          </a:p>
          <a:p>
            <a:pPr marL="342900" indent="-342900">
              <a:buClr>
                <a:srgbClr val="C00000"/>
              </a:buClr>
              <a:buSzPct val="166000"/>
              <a:buFont typeface="Wingdings" panose="05000000000000000000" pitchFamily="2" charset="2"/>
              <a:buChar char="§"/>
            </a:pP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Concept of residual</a:t>
            </a:r>
          </a:p>
        </p:txBody>
      </p:sp>
    </p:spTree>
    <p:extLst>
      <p:ext uri="{BB962C8B-B14F-4D97-AF65-F5344CB8AC3E}">
        <p14:creationId xmlns:p14="http://schemas.microsoft.com/office/powerpoint/2010/main" val="3048727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2658" name="Rectangle 2"/>
          <p:cNvSpPr>
            <a:spLocks noChangeArrowheads="1"/>
          </p:cNvSpPr>
          <p:nvPr/>
        </p:nvSpPr>
        <p:spPr bwMode="auto">
          <a:xfrm>
            <a:off x="1524000" y="1449370"/>
            <a:ext cx="181822" cy="371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spAutoFit/>
          </a:bodyPr>
          <a:lstStyle/>
          <a:p>
            <a:endParaRPr lang="en-US">
              <a:solidFill>
                <a:schemeClr val="accent1"/>
              </a:solidFill>
            </a:endParaRPr>
          </a:p>
        </p:txBody>
      </p:sp>
      <p:sp>
        <p:nvSpPr>
          <p:cNvPr id="2" name="TextBox 1"/>
          <p:cNvSpPr txBox="1"/>
          <p:nvPr/>
        </p:nvSpPr>
        <p:spPr>
          <a:xfrm>
            <a:off x="1705822" y="6150938"/>
            <a:ext cx="9144000" cy="461665"/>
          </a:xfrm>
          <a:prstGeom prst="rect">
            <a:avLst/>
          </a:prstGeom>
          <a:noFill/>
        </p:spPr>
        <p:txBody>
          <a:bodyPr wrap="square" rtlCol="0">
            <a:spAutoFit/>
          </a:bodyPr>
          <a:lstStyle/>
          <a:p>
            <a:pPr marL="342900" indent="-342900">
              <a:buClr>
                <a:srgbClr val="C00000"/>
              </a:buClr>
              <a:buSzPct val="166000"/>
              <a:buFont typeface="Wingdings" panose="05000000000000000000" pitchFamily="2" charset="2"/>
              <a:buChar char="§"/>
            </a:pPr>
            <a:r>
              <a:rPr lang="en-US" sz="2400" b="1" dirty="0"/>
              <a:t>Design of the residual block reduces the required training time.</a:t>
            </a:r>
            <a:endParaRPr lang="en-US" sz="2000" dirty="0">
              <a:solidFill>
                <a:schemeClr val="accent1"/>
              </a:solidFill>
            </a:endParaRPr>
          </a:p>
        </p:txBody>
      </p:sp>
      <p:sp>
        <p:nvSpPr>
          <p:cNvPr id="3" name="TextBox 2"/>
          <p:cNvSpPr txBox="1"/>
          <p:nvPr/>
        </p:nvSpPr>
        <p:spPr>
          <a:xfrm>
            <a:off x="2743200" y="86742"/>
            <a:ext cx="7596844" cy="646331"/>
          </a:xfrm>
          <a:prstGeom prst="rect">
            <a:avLst/>
          </a:prstGeom>
          <a:noFill/>
        </p:spPr>
        <p:txBody>
          <a:bodyPr wrap="square" rtlCol="0">
            <a:spAutoFit/>
          </a:bodyPr>
          <a:lstStyle/>
          <a:p>
            <a:r>
              <a:rPr lang="en-US" sz="3600" b="1" dirty="0">
                <a:solidFill>
                  <a:schemeClr val="accent1">
                    <a:lumMod val="75000"/>
                  </a:schemeClr>
                </a:solidFill>
                <a:latin typeface="Arial" panose="020B0604020202020204" pitchFamily="34" charset="0"/>
                <a:cs typeface="Arial" panose="020B0604020202020204" pitchFamily="34" charset="0"/>
              </a:rPr>
              <a:t>Design of residual block</a:t>
            </a:r>
          </a:p>
        </p:txBody>
      </p:sp>
      <p:sp>
        <p:nvSpPr>
          <p:cNvPr id="5" name="圓角矩形 4"/>
          <p:cNvSpPr/>
          <p:nvPr/>
        </p:nvSpPr>
        <p:spPr>
          <a:xfrm>
            <a:off x="5253789" y="1909011"/>
            <a:ext cx="174859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en-US" altLang="zh-TW" dirty="0"/>
          </a:p>
          <a:p>
            <a:pPr algn="ctr"/>
            <a:r>
              <a:rPr lang="en-US" altLang="zh-TW" dirty="0"/>
              <a:t>16 1X1 filters</a:t>
            </a:r>
            <a:endParaRPr lang="zh-TW" altLang="en-US" dirty="0"/>
          </a:p>
        </p:txBody>
      </p:sp>
      <p:sp>
        <p:nvSpPr>
          <p:cNvPr id="6" name="圓角矩形 5"/>
          <p:cNvSpPr/>
          <p:nvPr/>
        </p:nvSpPr>
        <p:spPr>
          <a:xfrm>
            <a:off x="5253789" y="2999874"/>
            <a:ext cx="174859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en-US" altLang="zh-TW" dirty="0"/>
          </a:p>
          <a:p>
            <a:pPr algn="ctr"/>
            <a:r>
              <a:rPr lang="en-US" altLang="zh-TW" dirty="0"/>
              <a:t>16 3X3 filters</a:t>
            </a:r>
            <a:endParaRPr lang="zh-TW" altLang="en-US" dirty="0"/>
          </a:p>
        </p:txBody>
      </p:sp>
      <p:sp>
        <p:nvSpPr>
          <p:cNvPr id="7" name="向下箭號 6"/>
          <p:cNvSpPr/>
          <p:nvPr/>
        </p:nvSpPr>
        <p:spPr>
          <a:xfrm>
            <a:off x="5855369" y="2498558"/>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向下箭號 7"/>
          <p:cNvSpPr/>
          <p:nvPr/>
        </p:nvSpPr>
        <p:spPr>
          <a:xfrm>
            <a:off x="5855368" y="3597442"/>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向下箭號 8"/>
          <p:cNvSpPr/>
          <p:nvPr/>
        </p:nvSpPr>
        <p:spPr>
          <a:xfrm>
            <a:off x="5845741" y="1407695"/>
            <a:ext cx="129940" cy="49329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5985308" y="2560539"/>
            <a:ext cx="661400" cy="369332"/>
          </a:xfrm>
          <a:prstGeom prst="rect">
            <a:avLst/>
          </a:prstGeom>
          <a:noFill/>
        </p:spPr>
        <p:txBody>
          <a:bodyPr wrap="none" rtlCol="0">
            <a:spAutoFit/>
          </a:bodyPr>
          <a:lstStyle/>
          <a:p>
            <a:r>
              <a:rPr lang="en-US" altLang="zh-TW" dirty="0" err="1"/>
              <a:t>ReLU</a:t>
            </a:r>
            <a:endParaRPr lang="zh-TW" altLang="en-US" dirty="0"/>
          </a:p>
        </p:txBody>
      </p:sp>
      <p:sp>
        <p:nvSpPr>
          <p:cNvPr id="11" name="文字方塊 10"/>
          <p:cNvSpPr txBox="1"/>
          <p:nvPr/>
        </p:nvSpPr>
        <p:spPr>
          <a:xfrm>
            <a:off x="6148125" y="3697342"/>
            <a:ext cx="661400" cy="369332"/>
          </a:xfrm>
          <a:prstGeom prst="rect">
            <a:avLst/>
          </a:prstGeom>
          <a:noFill/>
        </p:spPr>
        <p:txBody>
          <a:bodyPr wrap="none" rtlCol="0">
            <a:spAutoFit/>
          </a:bodyPr>
          <a:lstStyle/>
          <a:p>
            <a:r>
              <a:rPr lang="en-US" altLang="zh-TW" dirty="0" err="1"/>
              <a:t>ReLU</a:t>
            </a:r>
            <a:endParaRPr lang="zh-TW" altLang="en-US" dirty="0"/>
          </a:p>
        </p:txBody>
      </p:sp>
      <p:cxnSp>
        <p:nvCxnSpPr>
          <p:cNvPr id="12" name="直線接點 11"/>
          <p:cNvCxnSpPr/>
          <p:nvPr/>
        </p:nvCxnSpPr>
        <p:spPr>
          <a:xfrm>
            <a:off x="5939589" y="1654342"/>
            <a:ext cx="1471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線接點 12"/>
          <p:cNvCxnSpPr/>
          <p:nvPr/>
        </p:nvCxnSpPr>
        <p:spPr>
          <a:xfrm>
            <a:off x="7426356" y="1646321"/>
            <a:ext cx="32021" cy="382183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線單箭頭接點 13"/>
          <p:cNvCxnSpPr/>
          <p:nvPr/>
        </p:nvCxnSpPr>
        <p:spPr>
          <a:xfrm flipH="1">
            <a:off x="6338841" y="5468155"/>
            <a:ext cx="11195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橢圓 14"/>
          <p:cNvSpPr/>
          <p:nvPr/>
        </p:nvSpPr>
        <p:spPr>
          <a:xfrm>
            <a:off x="5511459" y="5060075"/>
            <a:ext cx="856260" cy="646792"/>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a:t>Add</a:t>
            </a:r>
          </a:p>
        </p:txBody>
      </p:sp>
      <p:sp>
        <p:nvSpPr>
          <p:cNvPr id="16" name="向下箭號 15"/>
          <p:cNvSpPr/>
          <p:nvPr/>
        </p:nvSpPr>
        <p:spPr>
          <a:xfrm>
            <a:off x="5856169" y="5719624"/>
            <a:ext cx="142309" cy="33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p:cNvSpPr txBox="1"/>
          <p:nvPr/>
        </p:nvSpPr>
        <p:spPr>
          <a:xfrm>
            <a:off x="7591926" y="2334126"/>
            <a:ext cx="968920" cy="369332"/>
          </a:xfrm>
          <a:prstGeom prst="rect">
            <a:avLst/>
          </a:prstGeom>
          <a:noFill/>
        </p:spPr>
        <p:txBody>
          <a:bodyPr wrap="none" rtlCol="0">
            <a:spAutoFit/>
          </a:bodyPr>
          <a:lstStyle/>
          <a:p>
            <a:r>
              <a:rPr lang="en-US" altLang="zh-TW" dirty="0"/>
              <a:t>shortcut</a:t>
            </a:r>
            <a:endParaRPr lang="zh-TW" altLang="en-US" dirty="0"/>
          </a:p>
        </p:txBody>
      </p:sp>
      <p:sp>
        <p:nvSpPr>
          <p:cNvPr id="18" name="文字方塊 17"/>
          <p:cNvSpPr txBox="1"/>
          <p:nvPr/>
        </p:nvSpPr>
        <p:spPr>
          <a:xfrm>
            <a:off x="5726415" y="1079471"/>
            <a:ext cx="304892" cy="369332"/>
          </a:xfrm>
          <a:prstGeom prst="rect">
            <a:avLst/>
          </a:prstGeom>
          <a:noFill/>
        </p:spPr>
        <p:txBody>
          <a:bodyPr wrap="none" rtlCol="0">
            <a:spAutoFit/>
          </a:bodyPr>
          <a:lstStyle/>
          <a:p>
            <a:r>
              <a:rPr lang="en-US" altLang="zh-TW" dirty="0"/>
              <a:t>X</a:t>
            </a:r>
            <a:endParaRPr lang="zh-TW" altLang="en-US" dirty="0"/>
          </a:p>
        </p:txBody>
      </p:sp>
      <p:sp>
        <p:nvSpPr>
          <p:cNvPr id="21" name="文字方塊 20"/>
          <p:cNvSpPr txBox="1"/>
          <p:nvPr/>
        </p:nvSpPr>
        <p:spPr>
          <a:xfrm>
            <a:off x="7591926" y="2991853"/>
            <a:ext cx="545342" cy="369332"/>
          </a:xfrm>
          <a:prstGeom prst="rect">
            <a:avLst/>
          </a:prstGeom>
          <a:noFill/>
        </p:spPr>
        <p:txBody>
          <a:bodyPr wrap="none" rtlCol="0">
            <a:spAutoFit/>
          </a:bodyPr>
          <a:lstStyle/>
          <a:p>
            <a:r>
              <a:rPr lang="en-US" altLang="zh-TW" dirty="0"/>
              <a:t>X_B</a:t>
            </a:r>
            <a:endParaRPr lang="zh-TW" altLang="en-US" dirty="0"/>
          </a:p>
        </p:txBody>
      </p:sp>
      <p:sp>
        <p:nvSpPr>
          <p:cNvPr id="24" name="圓角矩形 23"/>
          <p:cNvSpPr/>
          <p:nvPr/>
        </p:nvSpPr>
        <p:spPr>
          <a:xfrm>
            <a:off x="5253789" y="4090737"/>
            <a:ext cx="1748590" cy="589547"/>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TW" dirty="0" err="1"/>
              <a:t>Conv</a:t>
            </a:r>
            <a:endParaRPr lang="en-US" altLang="zh-TW" dirty="0"/>
          </a:p>
          <a:p>
            <a:pPr algn="ctr"/>
            <a:r>
              <a:rPr lang="en-US" altLang="zh-TW" dirty="0"/>
              <a:t>64 1X1 filters</a:t>
            </a:r>
            <a:endParaRPr lang="zh-TW" altLang="en-US" dirty="0"/>
          </a:p>
        </p:txBody>
      </p:sp>
      <p:sp>
        <p:nvSpPr>
          <p:cNvPr id="26" name="向下箭號 25"/>
          <p:cNvSpPr/>
          <p:nvPr/>
        </p:nvSpPr>
        <p:spPr>
          <a:xfrm>
            <a:off x="5855368" y="4680770"/>
            <a:ext cx="142309" cy="33287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9184723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pytorch.org/assets/images/resne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2322" y="649454"/>
            <a:ext cx="9734550" cy="4248151"/>
          </a:xfrm>
          <a:prstGeom prst="rect">
            <a:avLst/>
          </a:prstGeom>
          <a:noFill/>
          <a:extLst>
            <a:ext uri="{909E8E84-426E-40DD-AFC4-6F175D3DCCD1}">
              <a14:hiddenFill xmlns:a14="http://schemas.microsoft.com/office/drawing/2010/main">
                <a:solidFill>
                  <a:srgbClr val="FFFFFF"/>
                </a:solidFill>
              </a14:hiddenFill>
            </a:ext>
          </a:extLst>
        </p:spPr>
      </p:pic>
      <p:sp>
        <p:nvSpPr>
          <p:cNvPr id="2" name="文字方塊 1"/>
          <p:cNvSpPr txBox="1"/>
          <p:nvPr/>
        </p:nvSpPr>
        <p:spPr>
          <a:xfrm>
            <a:off x="5305926" y="230308"/>
            <a:ext cx="2132571" cy="369332"/>
          </a:xfrm>
          <a:prstGeom prst="rect">
            <a:avLst/>
          </a:prstGeom>
          <a:noFill/>
        </p:spPr>
        <p:txBody>
          <a:bodyPr wrap="none" rtlCol="0">
            <a:spAutoFit/>
          </a:bodyPr>
          <a:lstStyle/>
          <a:p>
            <a:r>
              <a:rPr lang="en-US" altLang="zh-TW" dirty="0" err="1"/>
              <a:t>ResNet</a:t>
            </a:r>
            <a:r>
              <a:rPr lang="en-US" altLang="zh-TW" dirty="0"/>
              <a:t> architectures</a:t>
            </a:r>
            <a:endParaRPr lang="zh-TW" altLang="en-US" dirty="0"/>
          </a:p>
        </p:txBody>
      </p:sp>
      <p:sp>
        <p:nvSpPr>
          <p:cNvPr id="3" name="矩形 2"/>
          <p:cNvSpPr/>
          <p:nvPr/>
        </p:nvSpPr>
        <p:spPr>
          <a:xfrm>
            <a:off x="6069597" y="1365834"/>
            <a:ext cx="1648326" cy="2815390"/>
          </a:xfrm>
          <a:prstGeom prst="rect">
            <a:avLst/>
          </a:prstGeom>
          <a:no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p:cNvSpPr txBox="1"/>
          <p:nvPr/>
        </p:nvSpPr>
        <p:spPr>
          <a:xfrm>
            <a:off x="1046747" y="5197642"/>
            <a:ext cx="11187165" cy="1754326"/>
          </a:xfrm>
          <a:prstGeom prst="rect">
            <a:avLst/>
          </a:prstGeom>
          <a:noFill/>
        </p:spPr>
        <p:txBody>
          <a:bodyPr wrap="none" rtlCol="0">
            <a:spAutoFit/>
          </a:bodyPr>
          <a:lstStyle/>
          <a:p>
            <a:pPr marL="342900" indent="-342900">
              <a:buAutoNum type="arabicPeriod"/>
            </a:pPr>
            <a:r>
              <a:rPr lang="en-US" altLang="zh-TW" dirty="0"/>
              <a:t>Different number of layers have different architectures; 18-layer and 34-layer have the same structure. The others</a:t>
            </a:r>
          </a:p>
          <a:p>
            <a:r>
              <a:rPr lang="en-US" altLang="zh-TW" dirty="0"/>
              <a:t>have another same structure.</a:t>
            </a:r>
          </a:p>
          <a:p>
            <a:pPr marL="342900" indent="-342900">
              <a:buFont typeface="+mj-lt"/>
              <a:buAutoNum type="arabicPeriod" startAt="2"/>
            </a:pPr>
            <a:r>
              <a:rPr lang="en-US" altLang="zh-TW" dirty="0"/>
              <a:t>Residual block which has the same filter dimensions is called “Plain architecture”; </a:t>
            </a:r>
          </a:p>
          <a:p>
            <a:pPr marL="342900" indent="-342900">
              <a:buFont typeface="+mj-lt"/>
              <a:buAutoNum type="arabicPeriod" startAt="2"/>
            </a:pPr>
            <a:r>
              <a:rPr lang="en-US" altLang="zh-TW" dirty="0"/>
              <a:t>Residual block which has different filter dimensions is called “Bottleneck architecture” .</a:t>
            </a:r>
          </a:p>
          <a:p>
            <a:pPr marL="342900" indent="-342900">
              <a:buFont typeface="+mj-lt"/>
              <a:buAutoNum type="arabicPeriod" startAt="2"/>
            </a:pPr>
            <a:r>
              <a:rPr lang="en-US" altLang="zh-TW" dirty="0"/>
              <a:t>Our example is adapted from 50—layer structure. Therefore, it as the bottleneck architecture.</a:t>
            </a:r>
          </a:p>
          <a:p>
            <a:pPr marL="342900" indent="-342900">
              <a:buAutoNum type="arabicPeriod" startAt="2"/>
            </a:pPr>
            <a:endParaRPr lang="zh-TW" altLang="en-US" dirty="0"/>
          </a:p>
        </p:txBody>
      </p:sp>
    </p:spTree>
    <p:extLst>
      <p:ext uri="{BB962C8B-B14F-4D97-AF65-F5344CB8AC3E}">
        <p14:creationId xmlns:p14="http://schemas.microsoft.com/office/powerpoint/2010/main" val="221585860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4240</TotalTime>
  <Words>1590</Words>
  <Application>Microsoft Office PowerPoint</Application>
  <PresentationFormat>寬螢幕</PresentationFormat>
  <Paragraphs>291</Paragraphs>
  <Slides>20</Slides>
  <Notes>10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20</vt:i4>
      </vt:variant>
    </vt:vector>
  </HeadingPairs>
  <TitlesOfParts>
    <vt:vector size="27" baseType="lpstr">
      <vt:lpstr>Arial</vt:lpstr>
      <vt:lpstr>Calibri</vt:lpstr>
      <vt:lpstr>Calibri Light</vt:lpstr>
      <vt:lpstr>Cambria Math</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Yiming</dc:creator>
  <cp:lastModifiedBy>190498 lily</cp:lastModifiedBy>
  <cp:revision>242</cp:revision>
  <dcterms:created xsi:type="dcterms:W3CDTF">2017-10-31T06:00:10Z</dcterms:created>
  <dcterms:modified xsi:type="dcterms:W3CDTF">2024-03-25T08:09:53Z</dcterms:modified>
</cp:coreProperties>
</file>