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0"/>
  </p:notesMasterIdLst>
  <p:handoutMasterIdLst>
    <p:handoutMasterId r:id="rId151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516" r:id="rId16"/>
    <p:sldId id="1125" r:id="rId17"/>
    <p:sldId id="1517" r:id="rId18"/>
    <p:sldId id="1014" r:id="rId19"/>
    <p:sldId id="1049" r:id="rId20"/>
    <p:sldId id="1223" r:id="rId21"/>
    <p:sldId id="1493" r:id="rId22"/>
    <p:sldId id="1040" r:id="rId23"/>
    <p:sldId id="1224" r:id="rId24"/>
    <p:sldId id="1495" r:id="rId25"/>
    <p:sldId id="1507" r:id="rId26"/>
    <p:sldId id="1508" r:id="rId27"/>
    <p:sldId id="1509" r:id="rId28"/>
    <p:sldId id="1514" r:id="rId29"/>
    <p:sldId id="1515" r:id="rId30"/>
    <p:sldId id="932" r:id="rId31"/>
    <p:sldId id="1346" r:id="rId32"/>
    <p:sldId id="1345" r:id="rId33"/>
    <p:sldId id="1018" r:id="rId34"/>
    <p:sldId id="1332" r:id="rId35"/>
    <p:sldId id="953" r:id="rId36"/>
    <p:sldId id="1153" r:id="rId37"/>
    <p:sldId id="1154" r:id="rId38"/>
    <p:sldId id="1156" r:id="rId39"/>
    <p:sldId id="1348" r:id="rId40"/>
    <p:sldId id="1157" r:id="rId41"/>
    <p:sldId id="1158" r:id="rId42"/>
    <p:sldId id="1347" r:id="rId43"/>
    <p:sldId id="1502" r:id="rId44"/>
    <p:sldId id="1501" r:id="rId45"/>
    <p:sldId id="1159" r:id="rId46"/>
    <p:sldId id="1160" r:id="rId47"/>
    <p:sldId id="1161" r:id="rId48"/>
    <p:sldId id="1162" r:id="rId49"/>
    <p:sldId id="1389" r:id="rId50"/>
    <p:sldId id="1352" r:id="rId51"/>
    <p:sldId id="1388" r:id="rId52"/>
    <p:sldId id="1462" r:id="rId53"/>
    <p:sldId id="1485" r:id="rId54"/>
    <p:sldId id="1500" r:id="rId55"/>
    <p:sldId id="1486" r:id="rId56"/>
    <p:sldId id="1487" r:id="rId57"/>
    <p:sldId id="1498" r:id="rId58"/>
    <p:sldId id="1499" r:id="rId59"/>
    <p:sldId id="1490" r:id="rId60"/>
    <p:sldId id="1491" r:id="rId61"/>
    <p:sldId id="1464" r:id="rId62"/>
    <p:sldId id="1465" r:id="rId63"/>
    <p:sldId id="1466" r:id="rId64"/>
    <p:sldId id="1467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1" r:id="rId79"/>
    <p:sldId id="1482" r:id="rId80"/>
    <p:sldId id="1483" r:id="rId81"/>
    <p:sldId id="1484" r:id="rId82"/>
    <p:sldId id="1378" r:id="rId83"/>
    <p:sldId id="1489" r:id="rId84"/>
    <p:sldId id="1410" r:id="rId85"/>
    <p:sldId id="1411" r:id="rId86"/>
    <p:sldId id="1412" r:id="rId87"/>
    <p:sldId id="1413" r:id="rId88"/>
    <p:sldId id="1414" r:id="rId89"/>
    <p:sldId id="1415" r:id="rId90"/>
    <p:sldId id="1416" r:id="rId91"/>
    <p:sldId id="1417" r:id="rId92"/>
    <p:sldId id="1419" r:id="rId93"/>
    <p:sldId id="1420" r:id="rId94"/>
    <p:sldId id="1421" r:id="rId95"/>
    <p:sldId id="1504" r:id="rId96"/>
    <p:sldId id="1379" r:id="rId97"/>
    <p:sldId id="1380" r:id="rId98"/>
    <p:sldId id="1381" r:id="rId99"/>
    <p:sldId id="1382" r:id="rId100"/>
    <p:sldId id="1383" r:id="rId101"/>
    <p:sldId id="1384" r:id="rId102"/>
    <p:sldId id="1385" r:id="rId103"/>
    <p:sldId id="1386" r:id="rId104"/>
    <p:sldId id="1387" r:id="rId105"/>
    <p:sldId id="1390" r:id="rId106"/>
    <p:sldId id="983" r:id="rId107"/>
    <p:sldId id="984" r:id="rId108"/>
    <p:sldId id="1339" r:id="rId109"/>
    <p:sldId id="1076" r:id="rId110"/>
    <p:sldId id="990" r:id="rId111"/>
    <p:sldId id="1363" r:id="rId112"/>
    <p:sldId id="1362" r:id="rId113"/>
    <p:sldId id="1340" r:id="rId114"/>
    <p:sldId id="1365" r:id="rId115"/>
    <p:sldId id="1341" r:id="rId116"/>
    <p:sldId id="1368" r:id="rId117"/>
    <p:sldId id="1404" r:id="rId118"/>
    <p:sldId id="1405" r:id="rId119"/>
    <p:sldId id="1188" r:id="rId120"/>
    <p:sldId id="1189" r:id="rId121"/>
    <p:sldId id="1370" r:id="rId122"/>
    <p:sldId id="1406" r:id="rId123"/>
    <p:sldId id="1407" r:id="rId124"/>
    <p:sldId id="1408" r:id="rId125"/>
    <p:sldId id="1503" r:id="rId126"/>
    <p:sldId id="1342" r:id="rId127"/>
    <p:sldId id="1422" r:id="rId128"/>
    <p:sldId id="1423" r:id="rId129"/>
    <p:sldId id="1426" r:id="rId130"/>
    <p:sldId id="1427" r:id="rId131"/>
    <p:sldId id="1428" r:id="rId132"/>
    <p:sldId id="1429" r:id="rId133"/>
    <p:sldId id="1431" r:id="rId134"/>
    <p:sldId id="1432" r:id="rId135"/>
    <p:sldId id="1434" r:id="rId136"/>
    <p:sldId id="1435" r:id="rId137"/>
    <p:sldId id="1436" r:id="rId138"/>
    <p:sldId id="1437" r:id="rId139"/>
    <p:sldId id="1438" r:id="rId140"/>
    <p:sldId id="1439" r:id="rId141"/>
    <p:sldId id="1440" r:id="rId142"/>
    <p:sldId id="1441" r:id="rId143"/>
    <p:sldId id="1455" r:id="rId144"/>
    <p:sldId id="1458" r:id="rId145"/>
    <p:sldId id="1460" r:id="rId146"/>
    <p:sldId id="1454" r:id="rId147"/>
    <p:sldId id="1506" r:id="rId148"/>
    <p:sldId id="1505" r:id="rId14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98556" autoAdjust="0"/>
  </p:normalViewPr>
  <p:slideViewPr>
    <p:cSldViewPr>
      <p:cViewPr varScale="1">
        <p:scale>
          <a:sx n="82" d="100"/>
          <a:sy n="82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31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32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35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55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56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101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102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110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111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112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83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8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30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5.wmf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76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7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7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e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hyperlink" Target="http://www.uefap.com/speaking/symbols/symb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0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4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57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59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83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8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85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90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7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 –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b="1">
                <a:ea typeface="新細明體" charset="-120"/>
              </a:rPr>
              <a:t>inputs</a:t>
            </a:r>
            <a:r>
              <a:rPr lang="en-US" altLang="zh-TW" sz="200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Inputs are fed simultaneously into the units making up the </a:t>
            </a:r>
            <a:r>
              <a:rPr lang="en-US" altLang="zh-TW" sz="2000" b="1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They are then weighted and fed simultaneously to a </a:t>
            </a:r>
            <a:r>
              <a:rPr lang="en-US" altLang="zh-TW" sz="2000" b="1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>
                <a:ea typeface="新細明體" charset="-120"/>
              </a:rPr>
              <a:t>output layer</a:t>
            </a:r>
            <a:r>
              <a:rPr lang="en-US" altLang="zh-TW" sz="200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network is </a:t>
            </a:r>
            <a:r>
              <a:rPr lang="en-US" altLang="zh-TW" sz="2000" b="1">
                <a:ea typeface="新細明體" charset="-120"/>
              </a:rPr>
              <a:t>feed-forward</a:t>
            </a:r>
            <a:r>
              <a:rPr lang="en-US" altLang="zh-TW" sz="200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From a statistical point of view, networks perform </a:t>
            </a:r>
            <a:r>
              <a:rPr lang="en-US" altLang="zh-TW" sz="2000" b="1">
                <a:ea typeface="新細明體" charset="-120"/>
              </a:rPr>
              <a:t>nonlinear regression</a:t>
            </a:r>
            <a:r>
              <a:rPr lang="en-US" altLang="zh-TW" sz="200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First decide the </a:t>
            </a:r>
            <a:r>
              <a:rPr lang="en-US" altLang="zh-TW" sz="2400" b="1" dirty="0">
                <a:ea typeface="新細明體" charset="-120"/>
              </a:rPr>
              <a:t>network topology: </a:t>
            </a:r>
            <a:r>
              <a:rPr lang="en-US" altLang="zh-TW" sz="2400" dirty="0">
                <a:ea typeface="新細明體" charset="-120"/>
              </a:rPr>
              <a:t># of units in the </a:t>
            </a:r>
            <a:r>
              <a:rPr lang="en-US" altLang="zh-TW" sz="2400" i="1" dirty="0">
                <a:ea typeface="新細明體" charset="-120"/>
              </a:rPr>
              <a:t>input layer</a:t>
            </a:r>
            <a:r>
              <a:rPr lang="en-US" altLang="zh-TW" sz="2400" dirty="0">
                <a:ea typeface="新細明體" charset="-120"/>
              </a:rPr>
              <a:t>, # of </a:t>
            </a:r>
            <a:r>
              <a:rPr lang="en-US" altLang="zh-TW" sz="2400" i="1" dirty="0">
                <a:ea typeface="新細明體" charset="-120"/>
              </a:rPr>
              <a:t>hidden layers</a:t>
            </a:r>
            <a:r>
              <a:rPr lang="en-US" altLang="zh-TW" sz="2400" dirty="0">
                <a:ea typeface="新細明體" charset="-120"/>
              </a:rPr>
              <a:t> (if &gt; 1), # of units in </a:t>
            </a:r>
            <a:r>
              <a:rPr lang="en-US" altLang="zh-TW" sz="2400" i="1" dirty="0">
                <a:ea typeface="新細明體" charset="-120"/>
              </a:rPr>
              <a:t>each hidden layer</a:t>
            </a:r>
            <a:r>
              <a:rPr lang="en-US" altLang="zh-TW" sz="2400" dirty="0">
                <a:ea typeface="新細明體" charset="-120"/>
              </a:rPr>
              <a:t>, and # of units in the </a:t>
            </a:r>
            <a:r>
              <a:rPr lang="en-US" altLang="zh-TW" sz="2400" i="1" dirty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One </a:t>
            </a:r>
            <a:r>
              <a:rPr lang="en-US" altLang="zh-TW" sz="2400" b="1" dirty="0">
                <a:ea typeface="新細明體" charset="-120"/>
              </a:rPr>
              <a:t>input</a:t>
            </a:r>
            <a:r>
              <a:rPr lang="en-US" altLang="zh-TW" sz="2400" dirty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ea typeface="新細明體" charset="-120"/>
              </a:rPr>
              <a:t>Output</a:t>
            </a:r>
            <a:r>
              <a:rPr lang="en-US" altLang="zh-TW" sz="2400" dirty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>
                <a:ea typeface="新細明體" charset="-120"/>
              </a:rPr>
              <a:t>unacceptable</a:t>
            </a:r>
            <a:r>
              <a:rPr lang="en-US" altLang="zh-TW" sz="2400" dirty="0">
                <a:ea typeface="新細明體" charset="-120"/>
              </a:rPr>
              <a:t>, repeat the training process with a </a:t>
            </a:r>
            <a:r>
              <a:rPr lang="en-US" altLang="zh-TW" sz="2400" i="1" dirty="0">
                <a:ea typeface="新細明體" charset="-120"/>
              </a:rPr>
              <a:t>different network topology</a:t>
            </a:r>
            <a:r>
              <a:rPr lang="en-US" altLang="zh-TW" sz="2400" dirty="0">
                <a:ea typeface="新細明體" charset="-120"/>
              </a:rPr>
              <a:t> or a </a:t>
            </a:r>
            <a:r>
              <a:rPr lang="en-US" altLang="zh-TW" sz="2400" i="1" dirty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For each training tuple, the weights are modified to </a:t>
            </a:r>
            <a:r>
              <a:rPr lang="en-US" altLang="zh-TW" sz="2000" b="1">
                <a:ea typeface="新細明體" charset="-120"/>
              </a:rPr>
              <a:t>minimize the mean squared error</a:t>
            </a:r>
            <a:r>
              <a:rPr lang="en-US" altLang="zh-TW" sz="200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Modifications are made in the “</a:t>
            </a:r>
            <a:r>
              <a:rPr lang="en-US" altLang="zh-TW" sz="2000" b="1">
                <a:ea typeface="新細明體" charset="-120"/>
              </a:rPr>
              <a:t>backwards</a:t>
            </a:r>
            <a:r>
              <a:rPr lang="en-US" altLang="zh-TW" sz="200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>
                <a:ea typeface="新細明體" charset="-120"/>
              </a:rPr>
              <a:t>backpropagation</a:t>
            </a:r>
            <a:r>
              <a:rPr lang="en-US" altLang="zh-TW" sz="200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), with |D| tuples and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Returns the mean values of the</a:t>
            </a:r>
            <a:r>
              <a:rPr lang="en-US" altLang="zh-TW" sz="2400" i="1">
                <a:ea typeface="新細明體" charset="-120"/>
              </a:rPr>
              <a:t> k</a:t>
            </a:r>
            <a:r>
              <a:rPr lang="en-US" altLang="zh-TW" sz="240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24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Give greater weight to closer neighbors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698400" progId="Equation.3">
                  <p:embed/>
                </p:oleObj>
              </mc:Choice>
              <mc:Fallback>
                <p:oleObj name="Equation" r:id="rId2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model the relationship between one or more </a:t>
            </a:r>
            <a:r>
              <a:rPr lang="en-US" altLang="zh-TW" sz="2000" i="1">
                <a:ea typeface="新細明體" charset="-120"/>
              </a:rPr>
              <a:t>independent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predictor</a:t>
            </a:r>
            <a:r>
              <a:rPr lang="en-US" altLang="zh-TW" sz="2000">
                <a:ea typeface="新細明體" charset="-120"/>
              </a:rPr>
              <a:t> variables and a </a:t>
            </a:r>
            <a:r>
              <a:rPr lang="en-US" altLang="zh-TW" sz="2000" i="1">
                <a:ea typeface="新細明體" charset="-120"/>
              </a:rPr>
              <a:t>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response</a:t>
            </a:r>
            <a:r>
              <a:rPr lang="en-US" altLang="zh-TW" sz="200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Linear regression</a:t>
            </a:r>
            <a:r>
              <a:rPr lang="en-US" altLang="zh-TW" sz="200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Method of least squares</a:t>
            </a:r>
            <a:r>
              <a:rPr lang="en-US" altLang="zh-TW" sz="200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Multiple linear regression</a:t>
            </a:r>
            <a:r>
              <a:rPr lang="en-US" altLang="zh-TW" sz="200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Training data is of the form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),…,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For 2-D data, we may have: 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838080" progId="Equation.3">
                  <p:embed/>
                </p:oleObj>
              </mc:Choice>
              <mc:Fallback>
                <p:oleObj name="Equation" r:id="rId3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368280" progId="Equation.3">
                  <p:embed/>
                </p:oleObj>
              </mc:Choice>
              <mc:Fallback>
                <p:oleObj name="Equation" r:id="rId5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3</a:t>
            </a:r>
            <a:endParaRPr lang="en-US" altLang="zh-TW" baseline="3000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convertible to linear with new variables: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3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Nonlinear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Generalized linear model</a:t>
            </a:r>
            <a:r>
              <a:rPr lang="en-US" altLang="zh-TW" sz="200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Logistic regression</a:t>
            </a:r>
            <a:r>
              <a:rPr lang="en-US" altLang="zh-TW" sz="200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Poisson regression</a:t>
            </a:r>
            <a:r>
              <a:rPr lang="en-US" altLang="zh-TW" sz="200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Log-linear models</a:t>
            </a:r>
            <a:r>
              <a:rPr lang="en-US" altLang="zh-TW" sz="200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Regression-Based Models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Evaluating the Accuracy of a Classifier or Predictor (I)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>
                <a:ea typeface="新細明體" charset="-120"/>
              </a:rPr>
              <a:t>Cross-validation</a:t>
            </a:r>
            <a:r>
              <a:rPr lang="en-US" altLang="zh-TW" sz="2000">
                <a:ea typeface="新細明體" charset="-120"/>
              </a:rPr>
              <a:t> (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Randomly partition the data into 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i="1">
                <a:ea typeface="新細明體" charset="-120"/>
              </a:rPr>
              <a:t>mutually exclusive</a:t>
            </a:r>
            <a:r>
              <a:rPr lang="en-US" altLang="zh-TW" sz="200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At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-th iteration, use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Leave-one-out</a:t>
            </a:r>
            <a:r>
              <a:rPr lang="en-US" altLang="zh-TW" sz="200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Stratified cross-validation</a:t>
            </a:r>
            <a:r>
              <a:rPr lang="en-US" altLang="zh-TW" sz="200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Combine a series of k learned models, 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M</a:t>
            </a:r>
            <a:r>
              <a:rPr lang="en-US" altLang="zh-TW" sz="2400" baseline="-25000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Each classifier has error rate, </a:t>
            </a:r>
            <a:r>
              <a:rPr lang="en-US" altLang="zh-TW">
                <a:ea typeface="新細明體" charset="-120"/>
                <a:sym typeface="Symbol" pitchFamily="18" charset="2"/>
              </a:rPr>
              <a:t></a:t>
            </a:r>
            <a:r>
              <a:rPr lang="en-US" altLang="zh-TW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a set D of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tuples, at each iteration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,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 classifier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 for each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Classification: classify an unknown sample</a:t>
            </a:r>
            <a:r>
              <a:rPr lang="en-US" altLang="zh-TW" sz="2000" b="1">
                <a:ea typeface="新細明體" charset="-120"/>
              </a:rPr>
              <a:t> X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Each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>
                <a:ea typeface="新細明體" charset="-120"/>
              </a:rPr>
              <a:t>X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Boosting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After a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Given a set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class-labeled tuples,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A classification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derived from D</a:t>
            </a:r>
            <a:r>
              <a:rPr lang="en-US" altLang="zh-TW" sz="2000" baseline="-2500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Its error rate is calculated using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Error rate: err(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) is the misclassification error of tuple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.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weight of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c=M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(X);// get class prediction for X from M</a:t>
            </a:r>
            <a:r>
              <a:rPr lang="en-US" altLang="zh-TW" sz="1800" baseline="-2500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add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6"/>
              </a:rPr>
              <a:t>Math-in-gradient-boosting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5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Explained-in-Chinese</a:t>
            </a:r>
            <a:endParaRPr lang="en-US" altLang="zh-TW" dirty="0"/>
          </a:p>
          <a:p>
            <a:r>
              <a:rPr lang="en-US" altLang="zh-TW">
                <a:hlinkClick r:id="rId8"/>
              </a:rPr>
              <a:t>Decision tree </a:t>
            </a:r>
            <a:r>
              <a:rPr lang="en-US" altLang="zh-TW" dirty="0">
                <a:hlinkClick r:id="rId8"/>
              </a:rPr>
              <a:t>for regression</a:t>
            </a:r>
            <a:endParaRPr lang="en-US" altLang="zh-TW" dirty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evaluate the performance of a model?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obtain reliable estimates?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Tree is constructed in a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>
                <a:ea typeface="新細明體" charset="-120"/>
              </a:rPr>
              <a:t>discretized</a:t>
            </a:r>
            <a:r>
              <a:rPr lang="en-US" altLang="zh-TW" sz="2000" dirty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a reliable estimate of performance?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>
                <a:ea typeface="新細明體" charset="-120"/>
              </a:rPr>
              <a:t>Size of training and test sets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>
                <a:ea typeface="新細明體" charset="-120"/>
              </a:rPr>
              <a:t>Which model is better?</a:t>
            </a:r>
            <a:endParaRPr lang="en-US" altLang="zh-TW" i="1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(TPR,FPR):</a:t>
            </a:r>
          </a:p>
          <a:p>
            <a:r>
              <a:rPr lang="en-US" altLang="zh-TW" sz="2400">
                <a:ea typeface="新細明體" charset="-120"/>
              </a:rPr>
              <a:t>(0,0):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>
                <a:ea typeface="新細明體" charset="-120"/>
              </a:rPr>
              <a:t>(1,1):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to be a positive class</a:t>
            </a:r>
          </a:p>
          <a:p>
            <a:r>
              <a:rPr lang="en-US" altLang="zh-TW" sz="240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r>
              <a:rPr lang="en-US" altLang="zh-TW" sz="240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Which attribute is better?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Attribute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365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Purer (class distribution) is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440" imgH="3913200" progId="Word.Document.8">
                  <p:embed/>
                </p:oleObj>
              </mc:Choice>
              <mc:Fallback>
                <p:oleObj name="Document" r:id="rId2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85162" imgH="3984939" progId="Word.Document.8">
                  <p:embed/>
                </p:oleObj>
              </mc:Choice>
              <mc:Fallback>
                <p:oleObj name="Document" r:id="rId2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random guess</a:t>
            </a:r>
            <a:endParaRPr lang="zh-TW" altLang="en-US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147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2023/10/13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>
                <a:ea typeface="新細明體" charset="-120"/>
              </a:rPr>
              <a:t>node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20813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Property of entropy and </a:t>
            </a:r>
            <a:r>
              <a:rPr lang="en-US" altLang="zh-TW" sz="3200" b="1" dirty="0" err="1">
                <a:solidFill>
                  <a:schemeClr val="tx2"/>
                </a:solidFill>
                <a:ea typeface="新細明體" charset="-120"/>
              </a:rPr>
              <a:t>gini</a:t>
            </a:r>
            <a:endParaRPr lang="en-US" altLang="zh-TW" sz="3200" b="1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If the class distribution of a dataset is imbalanced ( pure), the entropy or </a:t>
            </a:r>
            <a:r>
              <a:rPr lang="en-US" altLang="zh-TW" sz="2400" dirty="0" err="1">
                <a:ea typeface="新細明體" charset="-120"/>
              </a:rPr>
              <a:t>gini</a:t>
            </a:r>
            <a:r>
              <a:rPr lang="en-US" altLang="zh-TW" sz="2400" dirty="0">
                <a:ea typeface="新細明體" charset="-120"/>
              </a:rPr>
              <a:t> of the dataset is low.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Therefore, find the attribute to split a dataset if after the split, the combined (or aggregate) entropy or </a:t>
            </a:r>
            <a:r>
              <a:rPr lang="en-US" altLang="zh-TW" sz="2400" dirty="0" err="1">
                <a:ea typeface="新細明體" charset="-120"/>
              </a:rPr>
              <a:t>gini</a:t>
            </a:r>
            <a:r>
              <a:rPr lang="en-US" altLang="zh-TW" sz="2400" dirty="0">
                <a:ea typeface="新細明體" charset="-120"/>
              </a:rPr>
              <a:t> of all sub-datasets is the lowest.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306072795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5778000" imgH="3948840" progId="Excel.Sheet.8">
                  <p:embed/>
                </p:oleObj>
              </mc:Choice>
              <mc:Fallback>
                <p:oleObj name="Worksheet" r:id="rId10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Computing Information-Gain for Continuous-Value Attributes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Must determine the </a:t>
            </a:r>
            <a:r>
              <a:rPr lang="en-US" altLang="zh-TW" sz="2400" i="1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>
                <a:ea typeface="新細明體" charset="-120"/>
              </a:rPr>
              <a:t>(a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+a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)/2 is the midpoint between the values of 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a</a:t>
            </a:r>
            <a:r>
              <a:rPr lang="en-US" altLang="zh-TW" sz="2000" baseline="-2500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The point with the </a:t>
            </a:r>
            <a:r>
              <a:rPr lang="en-US" altLang="zh-TW" sz="2400" i="1">
                <a:ea typeface="新細明體" charset="-120"/>
              </a:rPr>
              <a:t>minimum expected information requirement</a:t>
            </a:r>
            <a:r>
              <a:rPr lang="en-US" altLang="zh-TW" sz="240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>
                <a:ea typeface="新細明體" charset="-120"/>
              </a:rPr>
              <a:t>(Regression)</a:t>
            </a:r>
            <a:endParaRPr lang="en-US" altLang="zh-TW" sz="2400" dirty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Gain Ratio for Attribute Selection (C4.5)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node </a:t>
            </a:r>
            <a:r>
              <a:rPr lang="en-US" altLang="zh-TW" sz="240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contains examples from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 classes, gini index,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 where </a:t>
            </a:r>
            <a:r>
              <a:rPr lang="en-US" altLang="zh-TW" sz="2000" i="1">
                <a:ea typeface="新細明體" charset="-120"/>
              </a:rPr>
              <a:t>p</a:t>
            </a:r>
            <a:r>
              <a:rPr lang="en-US" altLang="zh-TW" sz="2000" i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is the relative frequency of class </a:t>
            </a:r>
            <a:r>
              <a:rPr lang="en-US" altLang="zh-TW" sz="2000" i="1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in </a:t>
            </a:r>
            <a:r>
              <a:rPr lang="en-US" altLang="zh-TW" sz="2000" i="1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 is split on A into two subsets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 and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the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 index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The attribute provides the smallest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 i="1" baseline="-25000">
                <a:ea typeface="新細明體" charset="-120"/>
              </a:rPr>
              <a:t>split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: {low, medium} and 4 in D</a:t>
            </a:r>
            <a:r>
              <a:rPr lang="en-US" altLang="zh-TW" sz="2000" baseline="-2500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but gini</a:t>
            </a:r>
            <a:r>
              <a:rPr lang="en-US" altLang="zh-TW" sz="2000" baseline="-25000">
                <a:ea typeface="新細明體" charset="-120"/>
              </a:rPr>
              <a:t>{medium,high}</a:t>
            </a:r>
            <a:r>
              <a:rPr lang="en-US" altLang="zh-TW" sz="200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69800" progId="Equation.3">
                  <p:embed/>
                </p:oleObj>
              </mc:Choice>
              <mc:Fallback>
                <p:oleObj name="Equation" r:id="rId2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65280" imgH="431640" progId="Equation.3">
                  <p:embed/>
                </p:oleObj>
              </mc:Choice>
              <mc:Fallback>
                <p:oleObj name="方程式" r:id="rId4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438400" y="1676400"/>
            <a:ext cx="4114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新細明體" charset="-120"/>
              </a:rPr>
              <a:t>Classifier Accuracy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Accuracy of a classifier M, </a:t>
            </a:r>
            <a:r>
              <a:rPr lang="en-US" altLang="zh-TW" sz="2000" dirty="0" err="1">
                <a:ea typeface="新細明體" charset="-120"/>
              </a:rPr>
              <a:t>acc</a:t>
            </a:r>
            <a:r>
              <a:rPr lang="en-US" altLang="zh-TW" sz="2000" dirty="0">
                <a:ea typeface="新細明體" charset="-120"/>
              </a:rPr>
              <a:t>(M): percentage of test set tuples that are correctly classified by the model M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Error rate (misclassification rate) of M = 1 – </a:t>
            </a:r>
            <a:r>
              <a:rPr lang="en-US" altLang="zh-TW" sz="2000" dirty="0" err="1">
                <a:ea typeface="新細明體" charset="-120"/>
              </a:rPr>
              <a:t>acc</a:t>
            </a:r>
            <a:r>
              <a:rPr lang="en-US" altLang="zh-TW" sz="2000" dirty="0">
                <a:ea typeface="新細明體" charset="-120"/>
              </a:rPr>
              <a:t>(M)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Given </a:t>
            </a:r>
            <a:r>
              <a:rPr lang="en-US" altLang="zh-TW" sz="2000" i="1" dirty="0">
                <a:ea typeface="新細明體" charset="-120"/>
              </a:rPr>
              <a:t>m</a:t>
            </a:r>
            <a:r>
              <a:rPr lang="en-US" altLang="zh-TW" sz="2000" dirty="0">
                <a:ea typeface="新細明體" charset="-120"/>
              </a:rPr>
              <a:t> classes, </a:t>
            </a:r>
            <a:r>
              <a:rPr lang="en-US" altLang="zh-TW" sz="2000" i="1" dirty="0" err="1">
                <a:ea typeface="新細明體" charset="-120"/>
              </a:rPr>
              <a:t>CM</a:t>
            </a:r>
            <a:r>
              <a:rPr lang="en-US" altLang="zh-TW" sz="2000" i="1" baseline="-25000" dirty="0" err="1">
                <a:ea typeface="新細明體" charset="-120"/>
              </a:rPr>
              <a:t>i,j</a:t>
            </a:r>
            <a:r>
              <a:rPr lang="en-US" altLang="zh-TW" sz="2000" dirty="0">
                <a:ea typeface="新細明體" charset="-120"/>
              </a:rPr>
              <a:t>, an entry in a </a:t>
            </a:r>
            <a:r>
              <a:rPr lang="en-US" altLang="zh-TW" sz="2000" b="1" dirty="0">
                <a:ea typeface="新細明體" charset="-120"/>
              </a:rPr>
              <a:t>confusion matrix</a:t>
            </a:r>
            <a:r>
              <a:rPr lang="en-US" altLang="zh-TW" sz="2000" dirty="0">
                <a:ea typeface="新細明體" charset="-120"/>
              </a:rPr>
              <a:t>, indicates # of tuples in class </a:t>
            </a:r>
            <a:r>
              <a:rPr lang="en-US" altLang="zh-TW" sz="2000" i="1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 that are labeled by the classifier as class </a:t>
            </a:r>
            <a:r>
              <a:rPr lang="en-US" altLang="zh-TW" sz="2000" i="1" dirty="0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>
                <a:ea typeface="新細明體" charset="-120"/>
              </a:rPr>
              <a:t>sensitivity = t-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/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>
                <a:ea typeface="新細明體" charset="-120"/>
              </a:rPr>
              <a:t>specificity = t-</a:t>
            </a:r>
            <a:r>
              <a:rPr lang="en-US" altLang="zh-TW" sz="2000" dirty="0" err="1">
                <a:ea typeface="新細明體" charset="-120"/>
              </a:rPr>
              <a:t>neg</a:t>
            </a:r>
            <a:r>
              <a:rPr lang="en-US" altLang="zh-TW" sz="2000" dirty="0">
                <a:ea typeface="新細明體" charset="-120"/>
              </a:rPr>
              <a:t>/</a:t>
            </a:r>
            <a:r>
              <a:rPr lang="en-US" altLang="zh-TW" sz="2000" dirty="0" err="1">
                <a:ea typeface="新細明體" charset="-120"/>
              </a:rPr>
              <a:t>neg</a:t>
            </a:r>
            <a:r>
              <a:rPr lang="en-US" altLang="zh-TW" sz="2000" dirty="0">
                <a:ea typeface="新細明體" charset="-120"/>
              </a:rPr>
              <a:t>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>
                <a:ea typeface="新細明體" charset="-120"/>
              </a:rPr>
              <a:t>precision =  t-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/(t-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 + f-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>
                <a:ea typeface="新細明體" charset="-120"/>
              </a:rPr>
              <a:t>accuracy = sensitivity * 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/(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 + </a:t>
            </a:r>
            <a:r>
              <a:rPr lang="en-US" altLang="zh-TW" sz="2000" dirty="0" err="1">
                <a:ea typeface="新細明體" charset="-120"/>
              </a:rPr>
              <a:t>neg</a:t>
            </a:r>
            <a:r>
              <a:rPr lang="en-US" altLang="zh-TW" sz="2000" dirty="0">
                <a:ea typeface="新細明體" charset="-120"/>
              </a:rPr>
              <a:t>) + specificity * </a:t>
            </a:r>
            <a:r>
              <a:rPr lang="en-US" altLang="zh-TW" sz="2000" dirty="0" err="1">
                <a:ea typeface="新細明體" charset="-120"/>
              </a:rPr>
              <a:t>neg</a:t>
            </a:r>
            <a:r>
              <a:rPr lang="en-US" altLang="zh-TW" sz="2000" dirty="0">
                <a:ea typeface="新細明體" charset="-120"/>
              </a:rPr>
              <a:t>/(</a:t>
            </a:r>
            <a:r>
              <a:rPr lang="en-US" altLang="zh-TW" sz="2000" dirty="0" err="1">
                <a:ea typeface="新細明體" charset="-120"/>
              </a:rPr>
              <a:t>pos</a:t>
            </a:r>
            <a:r>
              <a:rPr lang="en-US" altLang="zh-TW" sz="2000" dirty="0">
                <a:ea typeface="新細明體" charset="-120"/>
              </a:rPr>
              <a:t> + </a:t>
            </a:r>
            <a:r>
              <a:rPr lang="en-US" altLang="zh-TW" sz="2000" dirty="0" err="1">
                <a:ea typeface="新細明體" charset="-120"/>
              </a:rPr>
              <a:t>neg</a:t>
            </a:r>
            <a:r>
              <a:rPr lang="en-US" altLang="zh-TW" sz="2000" dirty="0">
                <a:ea typeface="新細明體" charset="-120"/>
              </a:rPr>
              <a:t>)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51974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350619551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Most widely-used metric:</a:t>
            </a:r>
          </a:p>
          <a:p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723600" progId="Equation.3">
                  <p:embed/>
                </p:oleObj>
              </mc:Choice>
              <mc:Fallback>
                <p:oleObj name="Equation" r:id="rId2" imgW="5663880" imgH="72360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85075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F</a:t>
            </a:r>
            <a:r>
              <a:rPr lang="en-US" altLang="zh-TW" sz="3200" baseline="-25000" dirty="0">
                <a:ea typeface="新細明體" charset="-120"/>
              </a:rPr>
              <a:t>1</a:t>
            </a:r>
            <a:r>
              <a:rPr lang="en-US" altLang="zh-TW" sz="3200" dirty="0">
                <a:ea typeface="新細明體" charset="-120"/>
              </a:rPr>
              <a:t>  Measure</a:t>
            </a:r>
            <a:r>
              <a:rPr lang="en-US" altLang="zh-TW" sz="3200" dirty="0"/>
              <a:t> --- Harmonic mean of p, r </a:t>
            </a:r>
            <a:endParaRPr lang="en-US" altLang="zh-TW" sz="3200" dirty="0">
              <a:ea typeface="新細明體" charset="-12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09600" imgH="2082600" progId="Equation.3">
                  <p:embed/>
                </p:oleObj>
              </mc:Choice>
              <mc:Fallback>
                <p:oleObj name="方程式" r:id="rId2" imgW="3009600" imgH="2082600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Low values of  </a:t>
            </a:r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/>
              <a:t>  make  F</a:t>
            </a:r>
            <a:r>
              <a:rPr lang="en-US" altLang="zh-TW" baseline="-25000" dirty="0">
                <a:sym typeface="SymbolPS"/>
              </a:rPr>
              <a:t></a:t>
            </a:r>
            <a:r>
              <a:rPr lang="en-US" altLang="zh-TW" dirty="0"/>
              <a:t>  closer to p; high values make it closer to 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44846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different means: arithmetic, geometric and harmonic</a:t>
            </a:r>
          </a:p>
          <a:p>
            <a:r>
              <a:rPr lang="en-US" altLang="zh-TW" dirty="0"/>
              <a:t>For a=1, b=5; arithmetic mean= (</a:t>
            </a:r>
            <a:r>
              <a:rPr lang="en-US" altLang="zh-TW" dirty="0" err="1"/>
              <a:t>a+b</a:t>
            </a:r>
            <a:r>
              <a:rPr lang="en-US" altLang="zh-TW" dirty="0"/>
              <a:t>)/2 =3</a:t>
            </a:r>
          </a:p>
          <a:p>
            <a:r>
              <a:rPr lang="en-US" altLang="zh-TW" dirty="0"/>
              <a:t>Geometric mean = (a*b)</a:t>
            </a:r>
            <a:r>
              <a:rPr lang="en-US" altLang="zh-TW" baseline="30000" dirty="0"/>
              <a:t>1/2</a:t>
            </a:r>
            <a:r>
              <a:rPr lang="en-US" altLang="zh-TW" dirty="0"/>
              <a:t>=2.236</a:t>
            </a:r>
          </a:p>
          <a:p>
            <a:r>
              <a:rPr lang="en-US" altLang="zh-TW" dirty="0"/>
              <a:t>Harmonic mean = </a:t>
            </a:r>
            <a:r>
              <a:rPr lang="en-US" altLang="zh-TW" baseline="30000" dirty="0"/>
              <a:t> </a:t>
            </a:r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r>
              <a:rPr lang="en-US" altLang="zh-TW" baseline="30000" dirty="0"/>
              <a:t>                                       </a:t>
            </a:r>
            <a:r>
              <a:rPr lang="en-US" altLang="zh-TW" dirty="0"/>
              <a:t> =5/3 =1.667</a:t>
            </a:r>
          </a:p>
          <a:p>
            <a:r>
              <a:rPr lang="en-US" altLang="zh-TW" dirty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11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95000" progId="Equation.DSMT4">
                  <p:embed/>
                </p:oleObj>
              </mc:Choice>
              <mc:Fallback>
                <p:oleObj name="Equation" r:id="rId4" imgW="545760" imgH="495000" progId="Equation.DSMT4">
                  <p:embed/>
                  <p:pic>
                    <p:nvPicPr>
                      <p:cNvPr id="12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45735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Classification—A Two-Step Process</a:t>
            </a:r>
            <a:r>
              <a:rPr lang="en-US" altLang="zh-TW" sz="2800">
                <a:ea typeface="新細明體" charset="-120"/>
              </a:rPr>
              <a:t> 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 (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</a:t>
            </a:r>
            <a:r>
              <a:rPr lang="en-US" altLang="zh-TW" sz="2000" dirty="0" err="1">
                <a:ea typeface="新細明體" charset="-120"/>
              </a:rPr>
              <a:t>tuple</a:t>
            </a:r>
            <a:r>
              <a:rPr lang="en-US" altLang="zh-TW" sz="2000" dirty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Comparing Attribute Selection Measures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Attribute Selection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CHAID: a popular decision tree algorithm, measure based on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G-statistics: has a close approximation to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Overfitting and Tree Pruning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Bayesian Classification: Why?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A statistical classifier</a:t>
            </a:r>
            <a:r>
              <a:rPr lang="en-US" altLang="zh-TW" sz="2400">
                <a:ea typeface="新細明體" charset="-120"/>
              </a:rPr>
              <a:t>: performs </a:t>
            </a:r>
            <a:r>
              <a:rPr lang="en-US" altLang="zh-TW" sz="2400" i="1">
                <a:ea typeface="新細明體" charset="-120"/>
              </a:rPr>
              <a:t>probabilistic prediction, i.e.,</a:t>
            </a:r>
            <a:r>
              <a:rPr lang="en-US" altLang="zh-TW" sz="240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Foundation:</a:t>
            </a:r>
            <a:r>
              <a:rPr lang="en-US" altLang="zh-TW" sz="240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Performance:</a:t>
            </a:r>
            <a:r>
              <a:rPr lang="en-US" altLang="zh-TW" sz="2400">
                <a:ea typeface="新細明體" charset="-120"/>
              </a:rPr>
              <a:t> A simple Bayesian classifier, </a:t>
            </a:r>
            <a:r>
              <a:rPr lang="en-US" altLang="zh-TW" sz="2400" i="1">
                <a:ea typeface="新細明體" charset="-120"/>
              </a:rPr>
              <a:t>naïve Bayesian classifier</a:t>
            </a:r>
            <a:r>
              <a:rPr lang="en-US" altLang="zh-TW" sz="240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Incremental</a:t>
            </a:r>
            <a:r>
              <a:rPr lang="en-US" altLang="zh-TW" sz="240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Standard</a:t>
            </a:r>
            <a:r>
              <a:rPr lang="en-US" altLang="zh-TW" sz="240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36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 a data sample (“</a:t>
            </a:r>
            <a:r>
              <a:rPr lang="en-US" altLang="zh-TW" sz="2400" i="1" dirty="0">
                <a:ea typeface="新細明體" charset="-120"/>
              </a:rPr>
              <a:t>evidence</a:t>
            </a:r>
            <a:r>
              <a:rPr lang="en-US" altLang="zh-TW" sz="2400" dirty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H be a </a:t>
            </a:r>
            <a:r>
              <a:rPr lang="en-US" altLang="zh-TW" sz="2400" i="1" dirty="0">
                <a:ea typeface="新細明體" charset="-120"/>
              </a:rPr>
              <a:t>hypothesis</a:t>
            </a:r>
            <a:r>
              <a:rPr lang="en-US" altLang="zh-TW" sz="2400" dirty="0">
                <a:ea typeface="新細明體" charset="-120"/>
              </a:rPr>
              <a:t> that “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Classification is to determine 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P(H) (</a:t>
            </a:r>
            <a:r>
              <a:rPr lang="en-US" altLang="zh-TW" sz="2400" i="1" dirty="0">
                <a:ea typeface="新細明體" charset="-120"/>
              </a:rPr>
              <a:t>prior probability</a:t>
            </a:r>
            <a:r>
              <a:rPr lang="en-US" altLang="zh-TW" sz="2400" dirty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|H) (</a:t>
            </a:r>
            <a:r>
              <a:rPr lang="en-US" altLang="zh-TW" sz="2400" i="1" dirty="0">
                <a:ea typeface="新細明體" charset="-120"/>
              </a:rPr>
              <a:t>posteriori probability, cond. Prob.</a:t>
            </a:r>
            <a:r>
              <a:rPr lang="en-US" altLang="zh-TW" sz="2400" dirty="0">
                <a:ea typeface="新細明體" charset="-120"/>
              </a:rPr>
              <a:t>), the probability of observing the sample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Given that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</a:t>
            </a:r>
            <a:r>
              <a:rPr lang="en-US" altLang="zh-TW" sz="2400" dirty="0" err="1">
                <a:ea typeface="新細明體" charset="-120"/>
              </a:rPr>
              <a:t>Bayes</a:t>
            </a:r>
            <a:r>
              <a:rPr lang="en-US" altLang="zh-TW" sz="2400" dirty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Principle: Predicts that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2300" imgH="419100" progId="Equation.3">
                  <p:embed/>
                </p:oleObj>
              </mc:Choice>
              <mc:Fallback>
                <p:oleObj name="Equation" r:id="rId4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This greatly reduces the computation cost: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categorical,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the # of tuples in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having value 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for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divided by |C</a:t>
            </a:r>
            <a:r>
              <a:rPr lang="en-US" altLang="zh-TW" sz="2400" baseline="-25000" dirty="0">
                <a:ea typeface="新細明體" charset="-120"/>
              </a:rPr>
              <a:t>i, D</a:t>
            </a:r>
            <a:r>
              <a:rPr lang="en-US" altLang="zh-TW" sz="2400" dirty="0">
                <a:ea typeface="新細明體" charset="-120"/>
              </a:rPr>
              <a:t>| (# of tuples of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 err="1">
                <a:ea typeface="新細明體" charset="-120"/>
              </a:rPr>
              <a:t>continous</a:t>
            </a:r>
            <a:r>
              <a:rPr lang="en-US" altLang="zh-TW" sz="2400" dirty="0">
                <a:ea typeface="新細明體" charset="-120"/>
              </a:rPr>
              <a:t>-valued,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/>
              <a:t>μ</a:t>
            </a:r>
            <a:r>
              <a:rPr lang="en-US" altLang="zh-TW" sz="2400" dirty="0">
                <a:ea typeface="新細明體" charset="-120"/>
              </a:rPr>
              <a:t> and standard deviation </a:t>
            </a:r>
            <a:r>
              <a:rPr lang="el-GR" altLang="zh-TW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and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P(C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):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   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Compute P(</a:t>
            </a:r>
            <a:r>
              <a:rPr lang="en-US" altLang="zh-TW" sz="2000" dirty="0" err="1">
                <a:ea typeface="新細明體" charset="-120"/>
              </a:rPr>
              <a:t>X|C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 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ea typeface="新細明體" charset="-120"/>
              </a:rPr>
              <a:t>credit_rating</a:t>
            </a:r>
            <a:r>
              <a:rPr lang="en-US" altLang="zh-TW" sz="1600" b="1" dirty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</a:t>
            </a: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</a:t>
            </a:r>
            <a:r>
              <a:rPr lang="en-US" altLang="zh-TW" sz="1600" dirty="0">
                <a:ea typeface="新細明體" charset="-120"/>
              </a:rPr>
              <a:t>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)*P(C</a:t>
            </a:r>
            <a:r>
              <a:rPr lang="en-US" altLang="zh-TW" sz="1600" b="1" baseline="-25000" dirty="0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		         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472701" cy="234574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Laplace-k smoothed correction</a:t>
            </a:r>
          </a:p>
          <a:p>
            <a:r>
              <a:rPr lang="en-US" altLang="zh-TW" dirty="0"/>
              <a:t>Given: a1, a2, a1, a2, a3, a1, a3, a2</a:t>
            </a:r>
          </a:p>
          <a:p>
            <a:r>
              <a:rPr lang="en-US" altLang="zh-TW" dirty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 k=0 : </a:t>
            </a:r>
          </a:p>
          <a:p>
            <a:pPr marL="0" indent="0">
              <a:buNone/>
            </a:pPr>
            <a:r>
              <a:rPr lang="en-US" altLang="zh-TW" dirty="0"/>
              <a:t> 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k=1: </a:t>
            </a:r>
            <a:r>
              <a:rPr lang="en-US" altLang="zh-TW" dirty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(3+1)/(8+3)= 4/11;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(3+c)/(8+3c); 3c because of 3 different values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112年10月13日星期五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507960" progId="Equation.3">
                  <p:embed/>
                </p:oleObj>
              </mc:Choice>
              <mc:Fallback>
                <p:oleObj name="方程式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Derive a probability for a 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known, some hidden variables: </a:t>
            </a:r>
            <a:r>
              <a:rPr lang="en-US" altLang="zh-TW" sz="2400" i="1">
                <a:ea typeface="新細明體" charset="-120"/>
              </a:rPr>
              <a:t>gradient descent</a:t>
            </a:r>
            <a:r>
              <a:rPr lang="en-US" altLang="zh-TW" sz="240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50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51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Backpropagation: A </a:t>
            </a:r>
            <a:r>
              <a:rPr lang="en-US" altLang="zh-TW" sz="2400" b="1">
                <a:ea typeface="新細明體" charset="-120"/>
              </a:rPr>
              <a:t>neural network </a:t>
            </a:r>
            <a:r>
              <a:rPr lang="en-US" altLang="zh-TW" sz="240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>
                <a:ea typeface="新細明體" charset="-120"/>
              </a:rPr>
              <a:t>weight</a:t>
            </a:r>
            <a:r>
              <a:rPr lang="en-US" altLang="zh-TW" sz="240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During the learning phase, the </a:t>
            </a:r>
            <a:r>
              <a:rPr lang="en-US" altLang="zh-TW" sz="2400" b="1">
                <a:ea typeface="新細明體" charset="-120"/>
              </a:rPr>
              <a:t>network learns by adjusting the weights</a:t>
            </a:r>
            <a:r>
              <a:rPr lang="en-US" altLang="zh-TW" sz="240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Also referred to as </a:t>
            </a:r>
            <a:r>
              <a:rPr lang="en-US" altLang="zh-TW" sz="2400" b="1">
                <a:ea typeface="新細明體" charset="-120"/>
              </a:rPr>
              <a:t>connectionist learning</a:t>
            </a:r>
            <a:r>
              <a:rPr lang="en-US" altLang="zh-TW" sz="240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Artificial Neural Network</a:t>
            </a:r>
            <a:endParaRPr lang="zh-TW" altLang="en-US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52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53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55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-dimensional input vector </a:t>
            </a:r>
            <a:r>
              <a:rPr lang="en-US" altLang="zh-TW" sz="2000" b="1">
                <a:ea typeface="HYGungSo-Bold" pitchFamily="18" charset="-127"/>
              </a:rPr>
              <a:t>x</a:t>
            </a:r>
            <a:r>
              <a:rPr lang="en-US" altLang="zh-TW" sz="200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660240" progId="Equation.3">
                  <p:embed/>
                </p:oleObj>
              </mc:Choice>
              <mc:Fallback>
                <p:oleObj name="Equation" r:id="rId3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Gradient Descent Rule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112年10月13日星期五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October 13, 2023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>
                <a:ea typeface="新細明體" charset="-120"/>
              </a:rPr>
              <a:t>等高線</a:t>
            </a:r>
            <a:r>
              <a:rPr lang="en-US" altLang="zh-TW" dirty="0">
                <a:ea typeface="新細明體" charset="-120"/>
              </a:rPr>
              <a:t>(Level curve, or Contour map)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start with a simple one!</a:t>
            </a:r>
          </a:p>
          <a:p>
            <a:pPr lvl="4">
              <a:buNone/>
            </a:pPr>
            <a:r>
              <a:rPr lang="en-US" altLang="zh-TW" dirty="0"/>
              <a:t>f(x, y)=x + y</a:t>
            </a:r>
          </a:p>
          <a:p>
            <a:r>
              <a:rPr lang="en-US" altLang="zh-TW" dirty="0"/>
              <a:t>Given x = a, y = b, how to update x and y to make f(x, y) larger?  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 </a:t>
            </a:r>
            <a:r>
              <a:rPr lang="en-US" altLang="zh-TW" dirty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1,</a:t>
            </a:r>
          </a:p>
          <a:p>
            <a:pPr lvl="3">
              <a:buNone/>
            </a:pPr>
            <a:r>
              <a:rPr lang="en-US" altLang="zh-TW" dirty="0"/>
              <a:t>y= b + 0.01 * 1    (a, b) + </a:t>
            </a:r>
            <a:r>
              <a:rPr lang="en-US" altLang="zh-TW" u="sng" dirty="0"/>
              <a:t>0.01 </a:t>
            </a:r>
            <a:r>
              <a:rPr lang="en-US" altLang="zh-TW" dirty="0"/>
              <a:t>* (1, 1)</a:t>
            </a:r>
          </a:p>
          <a:p>
            <a:pPr lvl="2">
              <a:buNone/>
            </a:pPr>
            <a:r>
              <a:rPr lang="en-US" altLang="zh-TW" dirty="0"/>
              <a:t>f(x, y): </a:t>
            </a:r>
            <a:r>
              <a:rPr lang="en-US" altLang="zh-TW" dirty="0" err="1"/>
              <a:t>a+b</a:t>
            </a:r>
            <a:r>
              <a:rPr lang="en-US" altLang="zh-TW" dirty="0"/>
              <a:t>         </a:t>
            </a:r>
            <a:r>
              <a:rPr lang="en-US" altLang="zh-TW" dirty="0">
                <a:sym typeface="SymbolPS"/>
              </a:rPr>
              <a:t>a+b+0.02</a:t>
            </a:r>
            <a:endParaRPr lang="en-US" altLang="zh-TW" dirty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355320" progId="Equation.DSMT4">
                  <p:embed/>
                </p:oleObj>
              </mc:Choice>
              <mc:Fallback>
                <p:oleObj name="Equation" r:id="rId4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more complex  one!</a:t>
            </a:r>
          </a:p>
          <a:p>
            <a:pPr lvl="4">
              <a:buNone/>
            </a:pPr>
            <a:r>
              <a:rPr lang="en-US" altLang="zh-TW" dirty="0"/>
              <a:t>f(x, y)=x * y</a:t>
            </a:r>
          </a:p>
          <a:p>
            <a:r>
              <a:rPr lang="en-US" altLang="zh-TW" dirty="0"/>
              <a:t>Given x = a, y = b, how to update x and y to make f(x, y) larger?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</a:t>
            </a:r>
            <a:r>
              <a:rPr lang="en-US" altLang="zh-TW" dirty="0">
                <a:sym typeface="SymbolPS"/>
              </a:rPr>
              <a:t> </a:t>
            </a:r>
            <a:r>
              <a:rPr lang="en-US" altLang="zh-TW" dirty="0" err="1">
                <a:sym typeface="SymbolPS"/>
              </a:rPr>
              <a:t>xy</a:t>
            </a:r>
            <a:r>
              <a:rPr lang="en-US" altLang="zh-TW" dirty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b,</a:t>
            </a:r>
          </a:p>
          <a:p>
            <a:pPr lvl="3">
              <a:buNone/>
            </a:pPr>
            <a:r>
              <a:rPr lang="en-US" altLang="zh-TW" dirty="0"/>
              <a:t>y= b + 0.01 * a</a:t>
            </a:r>
          </a:p>
          <a:p>
            <a:pPr lvl="2">
              <a:buNone/>
            </a:pPr>
            <a:r>
              <a:rPr lang="en-US" altLang="zh-TW" dirty="0"/>
              <a:t>f(x, y): a*b         </a:t>
            </a:r>
            <a:r>
              <a:rPr lang="en-US" altLang="zh-TW" dirty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>
                <a:sym typeface="SymbolPS"/>
              </a:rPr>
              <a:t>f(</a:t>
            </a:r>
            <a:r>
              <a:rPr lang="en-US" altLang="zh-TW" dirty="0" err="1">
                <a:sym typeface="SymbolPS"/>
              </a:rPr>
              <a:t>x,y</a:t>
            </a:r>
            <a:r>
              <a:rPr lang="en-US" altLang="zh-TW" dirty="0">
                <a:sym typeface="SymbolPS"/>
              </a:rPr>
              <a:t>):4*(-3)       3.97*(-2.96) =-11.7512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55320" progId="Equation.DSMT4">
                  <p:embed/>
                </p:oleObj>
              </mc:Choice>
              <mc:Fallback>
                <p:oleObj name="Equation" r:id="rId2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>
              <a:ea typeface="新細明體" charset="-120"/>
            </a:endParaRPr>
          </a:p>
          <a:p>
            <a:r>
              <a:rPr lang="en-GB" altLang="zh-TW" sz="2400" dirty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>
                <a:ea typeface="新細明體" charset="-120"/>
              </a:rPr>
              <a:t>w</a:t>
            </a:r>
            <a:r>
              <a:rPr lang="en-US" altLang="zh-TW" dirty="0">
                <a:ea typeface="新細明體" charset="-120"/>
              </a:rPr>
              <a:t>   is written as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>
                <a:ea typeface="新細明體" charset="-120"/>
              </a:rPr>
              <a:t>The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negative of this vector</a:t>
            </a:r>
            <a:r>
              <a:rPr lang="en-US" altLang="zh-TW" dirty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>
                <a:ea typeface="新細明體" charset="-120"/>
              </a:rPr>
              <a:t>gradient descent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r>
              <a:rPr lang="en-US" altLang="zh-TW" dirty="0">
                <a:ea typeface="新細明體" charset="-120"/>
                <a:hlinkClick r:id="rId2"/>
              </a:rPr>
              <a:t>http://www.uefap.com/speaking/symbols/symbols.htm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65080" imgH="431640" progId="Equation.3">
                  <p:embed/>
                </p:oleObj>
              </mc:Choice>
              <mc:Fallback>
                <p:oleObj name="方程式" r:id="rId3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  where </a:t>
            </a:r>
          </a:p>
          <a:p>
            <a:r>
              <a:rPr lang="en-US" altLang="zh-TW" dirty="0">
                <a:ea typeface="新細明體" charset="-120"/>
              </a:rPr>
              <a:t>                        , </a:t>
            </a:r>
            <a:r>
              <a:rPr lang="en-US" altLang="zh-TW" sz="2000" dirty="0">
                <a:ea typeface="新細明體" charset="-120"/>
              </a:rPr>
              <a:t>a small step along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2000" dirty="0">
                <a:ea typeface="新細明體" charset="-120"/>
              </a:rPr>
              <a:t>opposite  direction of the gradient</a:t>
            </a:r>
            <a:r>
              <a:rPr lang="en-US" altLang="zh-TW" sz="1800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For component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, </a:t>
            </a:r>
          </a:p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840" imgH="190440" progId="Equation.3">
                  <p:embed/>
                </p:oleObj>
              </mc:Choice>
              <mc:Fallback>
                <p:oleObj name="方程式" r:id="rId2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5920" imgH="203040" progId="Equation.3">
                  <p:embed/>
                </p:oleObj>
              </mc:Choice>
              <mc:Fallback>
                <p:oleObj name="方程式" r:id="rId4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00" imgH="431640" progId="Equation.3">
                  <p:embed/>
                </p:oleObj>
              </mc:Choice>
              <mc:Fallback>
                <p:oleObj name="方程式" r:id="rId6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720" imgH="393480" progId="Equation.3">
                  <p:embed/>
                </p:oleObj>
              </mc:Choice>
              <mc:Fallback>
                <p:oleObj name="方程式" r:id="rId2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Backpropagation rule</a:t>
            </a:r>
            <a:endParaRPr lang="zh-TW" altLang="en-US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Updating weight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r>
              <a:rPr lang="en-US" altLang="zh-TW" dirty="0">
                <a:ea typeface="新細明體" charset="-120"/>
              </a:rPr>
              <a:t> by adding to it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</a:t>
            </a:r>
            <a:r>
              <a:rPr lang="en-US" altLang="zh-TW" baseline="-25000" dirty="0">
                <a:ea typeface="新細明體" charset="-120"/>
              </a:rPr>
              <a:t>d </a:t>
            </a:r>
            <a:r>
              <a:rPr lang="en-US" altLang="zh-TW" dirty="0">
                <a:ea typeface="新細明體" charset="-120"/>
              </a:rPr>
              <a:t> is the error on training example 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>
              <a:ea typeface="新細明體" charset="-120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i="1" dirty="0">
                <a:ea typeface="新細明體" charset="-120"/>
              </a:rPr>
              <a:t>Outputs</a:t>
            </a:r>
            <a:r>
              <a:rPr lang="en-US" altLang="zh-TW" dirty="0">
                <a:ea typeface="新細明體" charset="-120"/>
              </a:rPr>
              <a:t> is the set of output units in the network, </a:t>
            </a:r>
            <a:r>
              <a:rPr lang="en-US" altLang="zh-TW" dirty="0" err="1">
                <a:ea typeface="新細明體" charset="-120"/>
              </a:rPr>
              <a:t>t</a:t>
            </a:r>
            <a:r>
              <a:rPr lang="en-US" altLang="zh-TW" baseline="-25000" dirty="0" err="1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a function of </a:t>
            </a:r>
            <a:r>
              <a:rPr lang="en-US" altLang="zh-TW" sz="2400" b="1" dirty="0">
                <a:ea typeface="新細明體" charset="-120"/>
              </a:rPr>
              <a:t>w</a:t>
            </a:r>
            <a:endParaRPr lang="zh-TW" altLang="en-US" b="1" dirty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44240" progId="Equation.3">
                  <p:embed/>
                </p:oleObj>
              </mc:Choice>
              <mc:Fallback>
                <p:oleObj name="方程式" r:id="rId2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431640" progId="Equation.3">
                  <p:embed/>
                </p:oleObj>
              </mc:Choice>
              <mc:Fallback>
                <p:oleObj name="方程式" r:id="rId4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  <a:endParaRPr lang="zh-TW" altLang="en-US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subscript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denotes the </a:t>
            </a:r>
            <a:r>
              <a:rPr lang="en-US" altLang="zh-TW" dirty="0" err="1">
                <a:ea typeface="新細明體" charset="-120"/>
              </a:rPr>
              <a:t>jth</a:t>
            </a:r>
            <a:r>
              <a:rPr lang="en-US" altLang="zh-TW" dirty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 the weight associated with 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o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t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88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Weight w</a:t>
            </a:r>
            <a:r>
              <a:rPr lang="en-US" altLang="zh-TW" baseline="-25000" dirty="0">
                <a:ea typeface="新細明體" charset="-120"/>
              </a:rPr>
              <a:t>ji</a:t>
            </a:r>
            <a:r>
              <a:rPr lang="en-US" altLang="zh-TW" dirty="0">
                <a:ea typeface="新細明體" charset="-120"/>
              </a:rPr>
              <a:t> can influence the rest of the network only through </a:t>
            </a:r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Chain Rule </a:t>
            </a:r>
            <a:r>
              <a:rPr lang="en-US" altLang="zh-TW" dirty="0">
                <a:ea typeface="新細明體" charset="-120"/>
              </a:rPr>
              <a:t>to write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j is an output node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80800" imgH="939600" progId="Equation.3">
                  <p:embed/>
                </p:oleObj>
              </mc:Choice>
              <mc:Fallback>
                <p:oleObj name="方程式" r:id="rId2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i="1" baseline="-25000" dirty="0" err="1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Updates on the last layer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can influence the network only through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, therefore,</a:t>
            </a:r>
            <a:r>
              <a:rPr lang="zh-TW" altLang="en-US" dirty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18960" imgH="457200" progId="Equation.3">
                  <p:embed/>
                </p:oleObj>
              </mc:Choice>
              <mc:Fallback>
                <p:oleObj name="方程式" r:id="rId2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080" imgH="1650960" progId="Equation.3">
                  <p:embed/>
                </p:oleObj>
              </mc:Choice>
              <mc:Fallback>
                <p:oleObj name="方程式" r:id="rId4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28800" imgH="457200" progId="Equation.3">
                  <p:embed/>
                </p:oleObj>
              </mc:Choice>
              <mc:Fallback>
                <p:oleObj name="方程式" r:id="rId2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160" imgH="444240" progId="Equation.3">
                  <p:embed/>
                </p:oleObj>
              </mc:Choice>
              <mc:Fallback>
                <p:oleObj name="方程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36760" imgH="444240" progId="Equation.3">
                  <p:embed/>
                </p:oleObj>
              </mc:Choice>
              <mc:Fallback>
                <p:oleObj name="方程式" r:id="rId6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To derive the training rule for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, one must take into account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>
                <a:ea typeface="新細明體" charset="-120"/>
              </a:rPr>
              <a:t> ways in which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>
                <a:ea typeface="新細明體" charset="-12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That is, the units whose direct inputs include the output of unit j.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81080" imgH="2641320" progId="Equation.3">
                  <p:embed/>
                </p:oleObj>
              </mc:Choice>
              <mc:Fallback>
                <p:oleObj name="方程式" r:id="rId2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k 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39600" imgH="266400" progId="Equation.3">
                  <p:embed/>
                </p:oleObj>
              </mc:Choice>
              <mc:Fallback>
                <p:oleObj name="方程式" r:id="rId6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177480" progId="Equation.DSMT4">
                  <p:embed/>
                </p:oleObj>
              </mc:Choice>
              <mc:Fallback>
                <p:oleObj name="Equation" r:id="rId8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   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431640" progId="Equation.3">
                  <p:embed/>
                </p:oleObj>
              </mc:Choice>
              <mc:Fallback>
                <p:oleObj name="方程式" r:id="rId10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Note that   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480" imgH="444240" progId="Equation.3">
                  <p:embed/>
                </p:oleObj>
              </mc:Choice>
              <mc:Fallback>
                <p:oleObj name="方程式" r:id="rId2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8760" imgH="355320" progId="Equation.3">
                  <p:embed/>
                </p:oleObj>
              </mc:Choice>
              <mc:Fallback>
                <p:oleObj name="方程式" r:id="rId4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80800" imgH="939600" progId="Equation.3">
                  <p:embed/>
                </p:oleObj>
              </mc:Choice>
              <mc:Fallback>
                <p:oleObj name="方程式" r:id="rId8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Δw</a:t>
            </a:r>
            <a:r>
              <a:rPr lang="en-US" altLang="zh-TW" baseline="-25000">
                <a:ea typeface="新細明體" charset="-120"/>
              </a:rPr>
              <a:t>ij</a:t>
            </a:r>
            <a:r>
              <a:rPr lang="en-US" altLang="zh-TW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prespecified number of epochs has expired.</a:t>
            </a: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14050</TotalTime>
  <Words>10361</Words>
  <Application>Microsoft Office PowerPoint</Application>
  <PresentationFormat>如螢幕大小 (4:3)</PresentationFormat>
  <Paragraphs>1824</Paragraphs>
  <Slides>148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148</vt:i4>
      </vt:variant>
    </vt:vector>
  </HeadingPairs>
  <TitlesOfParts>
    <vt:vector size="165" baseType="lpstr">
      <vt:lpstr>Monotype Sorts</vt:lpstr>
      <vt:lpstr>微軟正黑體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PowerPoint 簡報</vt:lpstr>
      <vt:lpstr>Decision Tree Induction: Training Dataset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Classifier Accuracy Measures</vt:lpstr>
      <vt:lpstr>Metrics for Performance Evaluation</vt:lpstr>
      <vt:lpstr>Metrics for Performance Evaluation</vt:lpstr>
      <vt:lpstr>F1  Measure --- Harmonic mean of p, r </vt:lpstr>
      <vt:lpstr>Different means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Limitation of Accuracy</vt:lpstr>
      <vt:lpstr>Cost Matrix</vt:lpstr>
      <vt:lpstr>Computing Cost of Classification</vt:lpstr>
      <vt:lpstr>Cost vs Accuracy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洪名臻</cp:lastModifiedBy>
  <cp:revision>708</cp:revision>
  <cp:lastPrinted>1999-09-10T20:38:56Z</cp:lastPrinted>
  <dcterms:created xsi:type="dcterms:W3CDTF">1998-06-19T04:38:52Z</dcterms:created>
  <dcterms:modified xsi:type="dcterms:W3CDTF">2023-10-13T13:52:48Z</dcterms:modified>
  <cp:category>data mining book slides</cp:category>
</cp:coreProperties>
</file>