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67932" autoAdjust="0"/>
  </p:normalViewPr>
  <p:slideViewPr>
    <p:cSldViewPr>
      <p:cViewPr varScale="1">
        <p:scale>
          <a:sx n="56" d="100"/>
          <a:sy n="56" d="100"/>
        </p:scale>
        <p:origin x="22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r>
              <a:rPr lang="zh-TW" altLang="en-US" dirty="0">
                <a:latin typeface="Times New Roman" charset="0"/>
              </a:rPr>
              <a:t>培訓的最終目的</a:t>
            </a:r>
          </a:p>
          <a:p>
            <a:r>
              <a:rPr lang="zh-TW" altLang="en-US" dirty="0">
                <a:latin typeface="Times New Roman" charset="0"/>
              </a:rPr>
              <a:t>獲得一組權重，使訓練資料中的幾乎所有元組都能正確分類</a:t>
            </a:r>
          </a:p>
          <a:p>
            <a:r>
              <a:rPr lang="zh-TW" altLang="en-US" dirty="0">
                <a:latin typeface="Times New Roman" charset="0"/>
              </a:rPr>
              <a:t>腳步</a:t>
            </a:r>
          </a:p>
          <a:p>
            <a:r>
              <a:rPr lang="zh-TW" altLang="en-US" dirty="0">
                <a:latin typeface="Times New Roman" charset="0"/>
              </a:rPr>
              <a:t>使用隨機值初始化權重</a:t>
            </a:r>
          </a:p>
          <a:p>
            <a:r>
              <a:rPr lang="zh-TW" altLang="en-US" dirty="0">
                <a:latin typeface="Times New Roman" charset="0"/>
              </a:rPr>
              <a:t>將輸入元組一一送入網絡</a:t>
            </a:r>
          </a:p>
          <a:p>
            <a:r>
              <a:rPr lang="zh-TW" altLang="en-US" dirty="0">
                <a:latin typeface="Times New Roman" charset="0"/>
              </a:rPr>
              <a:t>對於每個單位</a:t>
            </a:r>
          </a:p>
          <a:p>
            <a:r>
              <a:rPr lang="zh-TW" altLang="en-US" dirty="0">
                <a:latin typeface="Times New Roman" charset="0"/>
              </a:rPr>
              <a:t>將單元的淨輸入計算為單元所有輸入的線性組合</a:t>
            </a:r>
          </a:p>
          <a:p>
            <a:r>
              <a:rPr lang="zh-TW" altLang="en-US" dirty="0">
                <a:latin typeface="Times New Roman" charset="0"/>
              </a:rPr>
              <a:t>使用激活函數計算輸出值</a:t>
            </a:r>
          </a:p>
          <a:p>
            <a:r>
              <a:rPr lang="zh-TW" altLang="en-US" dirty="0">
                <a:latin typeface="Times New Roman" charset="0"/>
              </a:rPr>
              <a:t>計算誤差</a:t>
            </a:r>
          </a:p>
          <a:p>
            <a:r>
              <a:rPr lang="zh-TW" altLang="en-US" dirty="0">
                <a:latin typeface="Times New Roman" charset="0"/>
              </a:rPr>
              <a:t>更新權重和偏差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他在</a:t>
            </a:r>
            <a:r>
              <a:rPr lang="en-US" altLang="zh-TW" dirty="0"/>
              <a:t>F(X,Y)</a:t>
            </a:r>
            <a:r>
              <a:rPr lang="zh-TW" altLang="en-US" dirty="0"/>
              <a:t>先對</a:t>
            </a:r>
            <a:r>
              <a:rPr lang="en-US" altLang="zh-TW" dirty="0"/>
              <a:t>XY</a:t>
            </a:r>
            <a:r>
              <a:rPr lang="zh-TW" altLang="en-US" dirty="0"/>
              <a:t>分別作為分得到</a:t>
            </a:r>
            <a:r>
              <a:rPr lang="en-US" altLang="zh-TW" dirty="0"/>
              <a:t>1(</a:t>
            </a:r>
            <a:r>
              <a:rPr lang="zh-TW" altLang="en-US" dirty="0"/>
              <a:t>兩者皆</a:t>
            </a:r>
            <a:r>
              <a:rPr lang="en-US" altLang="zh-TW" dirty="0"/>
              <a:t>) </a:t>
            </a:r>
            <a:r>
              <a:rPr lang="zh-TW" altLang="en-US" dirty="0"/>
              <a:t>但下面</a:t>
            </a:r>
            <a:r>
              <a:rPr lang="en-US" altLang="zh-TW" dirty="0" err="1"/>
              <a:t>xy</a:t>
            </a:r>
            <a:r>
              <a:rPr lang="zh-TW" altLang="en-US" dirty="0"/>
              <a:t>他是帶入</a:t>
            </a:r>
            <a:r>
              <a:rPr lang="en-US" altLang="zh-TW" dirty="0"/>
              <a:t>a+0.01*1 </a:t>
            </a:r>
            <a:r>
              <a:rPr lang="zh-TW" altLang="en-US" dirty="0"/>
              <a:t>這邊的帶入是</a:t>
            </a:r>
            <a:endParaRPr lang="en-US" altLang="zh-TW" dirty="0"/>
          </a:p>
          <a:p>
            <a:r>
              <a:rPr lang="zh-TW" altLang="en-US" dirty="0"/>
              <a:t>他自己設定的還是權重</a:t>
            </a:r>
            <a:r>
              <a:rPr lang="en-US" altLang="zh-TW" dirty="0"/>
              <a:t>(</a:t>
            </a:r>
            <a:r>
              <a:rPr lang="zh-TW" altLang="en-US" dirty="0"/>
              <a:t>前面提到的</a:t>
            </a:r>
            <a:r>
              <a:rPr lang="en-US" altLang="zh-TW" dirty="0"/>
              <a:t>W</a:t>
            </a:r>
            <a:r>
              <a:rPr lang="zh-TW" altLang="en-US" dirty="0"/>
              <a:t>權重</a:t>
            </a:r>
            <a:r>
              <a:rPr lang="en-US" altLang="zh-TW" dirty="0"/>
              <a:t>) </a:t>
            </a:r>
            <a:r>
              <a:rPr lang="zh-TW" altLang="en-US" dirty="0"/>
              <a:t>然後後面變成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)+0.01(1,1)</a:t>
            </a:r>
            <a:r>
              <a:rPr lang="zh-TW" altLang="en-US" dirty="0"/>
              <a:t>這邊不太明白</a:t>
            </a:r>
            <a:r>
              <a:rPr lang="en-US" altLang="zh-TW" dirty="0"/>
              <a:t>&gt;&lt; {</a:t>
            </a:r>
            <a:r>
              <a:rPr lang="zh-TW" altLang="en-US" dirty="0"/>
              <a:t>他從變數變成多為度變量</a:t>
            </a:r>
            <a:r>
              <a:rPr lang="en-US" altLang="zh-TW" dirty="0"/>
              <a:t>?}</a:t>
            </a:r>
          </a:p>
          <a:p>
            <a:endParaRPr lang="en-US" altLang="zh-TW" dirty="0"/>
          </a:p>
          <a:p>
            <a:r>
              <a:rPr lang="en-US" altLang="zh-TW" dirty="0"/>
              <a:t>0.01</a:t>
            </a:r>
            <a:r>
              <a:rPr lang="zh-TW" altLang="en-US" dirty="0"/>
              <a:t>應該是步長 </a:t>
            </a:r>
            <a:r>
              <a:rPr lang="el-GR" altLang="zh-TW" dirty="0"/>
              <a:t>η</a:t>
            </a:r>
            <a:r>
              <a:rPr lang="zh-TW" altLang="en-US" dirty="0"/>
              <a:t>學習率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1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</a:t>
            </a:r>
            <a:r>
              <a:rPr lang="en-US" altLang="zh-TW" sz="2000" i="1">
                <a:ea typeface="新細明體" charset="-120"/>
              </a:rPr>
              <a:t>m</a:t>
            </a:r>
            <a:r>
              <a:rPr lang="en-US" altLang="zh-TW" sz="2000">
                <a:ea typeface="新細明體" charset="-120"/>
              </a:rPr>
              <a:t> classes, </a:t>
            </a:r>
            <a:r>
              <a:rPr lang="en-US" altLang="zh-TW" sz="2000" i="1">
                <a:ea typeface="新細明體" charset="-120"/>
              </a:rPr>
              <a:t>CM</a:t>
            </a:r>
            <a:r>
              <a:rPr lang="en-US" altLang="zh-TW" sz="2000" i="1" baseline="-25000">
                <a:ea typeface="新細明體" charset="-120"/>
              </a:rPr>
              <a:t>i,j</a:t>
            </a:r>
            <a:r>
              <a:rPr lang="en-US" altLang="zh-TW" sz="2000">
                <a:ea typeface="新細明體" charset="-120"/>
              </a:rPr>
              <a:t>, an entry in a </a:t>
            </a:r>
            <a:r>
              <a:rPr lang="en-US" altLang="zh-TW" sz="2000" b="1">
                <a:ea typeface="新細明體" charset="-120"/>
              </a:rPr>
              <a:t>confusion matrix</a:t>
            </a:r>
            <a:r>
              <a:rPr lang="en-US" altLang="zh-TW" sz="2000">
                <a:ea typeface="新細明體" charset="-120"/>
              </a:rPr>
              <a:t>, indicates # of tuples in class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 that are labeled by the classifier as class </a:t>
            </a:r>
            <a:r>
              <a:rPr lang="en-US" altLang="zh-TW" sz="2000" i="1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Predictor Error Measures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>
                <a:ea typeface="新細明體" charset="-120"/>
              </a:rPr>
              <a:t>Loss function</a:t>
            </a:r>
            <a:r>
              <a:rPr lang="en-US" altLang="zh-TW" sz="2000">
                <a:ea typeface="新細明體" charset="-120"/>
              </a:rPr>
              <a:t>: measures the error betw.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the predicted value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Absolute error: |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Squared error:  (y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’)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609480" progId="Equation.3">
                  <p:embed/>
                </p:oleObj>
              </mc:Choice>
              <mc:Fallback>
                <p:oleObj name="Equation" r:id="rId3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838080" progId="Equation.3">
                  <p:embed/>
                </p:oleObj>
              </mc:Choice>
              <mc:Fallback>
                <p:oleObj name="Equation" r:id="rId7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Must determine the </a:t>
            </a:r>
            <a:r>
              <a:rPr lang="en-US" altLang="zh-TW" sz="2400" i="1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>
                <a:ea typeface="新細明體" charset="-120"/>
              </a:rPr>
              <a:t>(a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+a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)/2 is the midpoint between the values of 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a</a:t>
            </a:r>
            <a:r>
              <a:rPr lang="en-US" altLang="zh-TW" sz="2000" baseline="-2500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The point with the </a:t>
            </a:r>
            <a:r>
              <a:rPr lang="en-US" altLang="zh-TW" sz="2400" i="1">
                <a:ea typeface="新細明體" charset="-120"/>
              </a:rPr>
              <a:t>minimum expected information requirement</a:t>
            </a:r>
            <a:r>
              <a:rPr lang="en-US" altLang="zh-TW" sz="240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: {low, medium} and 4 in D</a:t>
            </a:r>
            <a:r>
              <a:rPr lang="en-US" altLang="zh-TW" sz="2000" baseline="-2500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but gini</a:t>
            </a:r>
            <a:r>
              <a:rPr lang="en-US" altLang="zh-TW" sz="2000" baseline="-25000">
                <a:ea typeface="新細明體" charset="-120"/>
              </a:rPr>
              <a:t>{medium,high}</a:t>
            </a:r>
            <a:r>
              <a:rPr lang="en-US" altLang="zh-TW" sz="200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69800" progId="Equation.3">
                  <p:embed/>
                </p:oleObj>
              </mc:Choice>
              <mc:Fallback>
                <p:oleObj name="Equation" r:id="rId2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280" imgH="431640" progId="Equation.3">
                  <p:embed/>
                </p:oleObj>
              </mc:Choice>
              <mc:Fallback>
                <p:oleObj name="方程式" r:id="rId4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Classification—A Two-Step Process</a:t>
            </a:r>
            <a:r>
              <a:rPr lang="en-US" altLang="zh-TW" sz="2800">
                <a:ea typeface="新細明體" charset="-120"/>
              </a:rPr>
              <a:t> 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112年10月12日星期四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known, some hidden variables: </a:t>
            </a:r>
            <a:r>
              <a:rPr lang="en-US" altLang="zh-TW" sz="2400" i="1">
                <a:ea typeface="新細明體" charset="-120"/>
              </a:rPr>
              <a:t>gradient descent</a:t>
            </a:r>
            <a:r>
              <a:rPr lang="en-US" altLang="zh-TW" sz="240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Backpropagation: A </a:t>
            </a:r>
            <a:r>
              <a:rPr lang="en-US" altLang="zh-TW" sz="2400" b="1">
                <a:ea typeface="新細明體" charset="-120"/>
              </a:rPr>
              <a:t>neural network </a:t>
            </a:r>
            <a:r>
              <a:rPr lang="en-US" altLang="zh-TW" sz="240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>
                <a:ea typeface="新細明體" charset="-120"/>
              </a:rPr>
              <a:t>weight</a:t>
            </a:r>
            <a:r>
              <a:rPr lang="en-US" altLang="zh-TW" sz="240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During the learning phase, the </a:t>
            </a:r>
            <a:r>
              <a:rPr lang="en-US" altLang="zh-TW" sz="2400" b="1">
                <a:ea typeface="新細明體" charset="-120"/>
              </a:rPr>
              <a:t>network learns by adjusting the weights</a:t>
            </a:r>
            <a:r>
              <a:rPr lang="en-US" altLang="zh-TW" sz="240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Also referred to as </a:t>
            </a:r>
            <a:r>
              <a:rPr lang="en-US" altLang="zh-TW" sz="2400" b="1">
                <a:ea typeface="新細明體" charset="-120"/>
              </a:rPr>
              <a:t>connectionist learning</a:t>
            </a:r>
            <a:r>
              <a:rPr lang="en-US" altLang="zh-TW" sz="240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112年10月12日星期四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October 12,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112年10月12日星期四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112年10月12日星期四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13984</TotalTime>
  <Words>10520</Words>
  <Application>Microsoft Office PowerPoint</Application>
  <PresentationFormat>如螢幕大小 (4:3)</PresentationFormat>
  <Paragraphs>1841</Paragraphs>
  <Slides>147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4" baseType="lpstr">
      <vt:lpstr>Monotype Sorts</vt:lpstr>
      <vt:lpstr>微軟正黑體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Equation</vt:lpstr>
      <vt:lpstr>Worksheet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洪名臻</cp:lastModifiedBy>
  <cp:revision>704</cp:revision>
  <cp:lastPrinted>1999-09-10T20:38:56Z</cp:lastPrinted>
  <dcterms:created xsi:type="dcterms:W3CDTF">1998-06-19T04:38:52Z</dcterms:created>
  <dcterms:modified xsi:type="dcterms:W3CDTF">2023-10-12T03:55:16Z</dcterms:modified>
  <cp:category>data mining book slides</cp:category>
</cp:coreProperties>
</file>