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87" r:id="rId8"/>
    <p:sldId id="286" r:id="rId9"/>
    <p:sldId id="288"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embeddedFontLst>
    <p:embeddedFont>
      <p:font typeface="Noto Sans Medium" panose="02020500000000000000"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N36fLpaNo5yJx6uRD3WtXBqbH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97" autoAdjust="0"/>
  </p:normalViewPr>
  <p:slideViewPr>
    <p:cSldViewPr snapToGrid="0">
      <p:cViewPr varScale="1">
        <p:scale>
          <a:sx n="48" d="100"/>
          <a:sy n="48" d="100"/>
        </p:scale>
        <p:origin x="53"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6" name="Google Shape;78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0" i="0" dirty="0">
                <a:solidFill>
                  <a:srgbClr val="0D0D0D"/>
                </a:solidFill>
                <a:effectLst/>
                <a:highlight>
                  <a:srgbClr val="FFFFFF"/>
                </a:highlight>
                <a:latin typeface="Söhne"/>
              </a:rPr>
              <a:t>數位科技的飛速進步及通訊設備的便利性，使得全球人們能透過網際網路在社群媒體上進行無地域、無時差限制的即時交流，社群媒體不僅是討論人文、社會和經濟發展議題的重要傳播平台，同時也是金融理財討論的重要場域。 過去人們只能透過新聞、報章雜誌或公開資訊觀測站提供的重大訊息來了解股市現況，如今投資者們能夠自由在金融理財社群中分享股票操作經驗並討論市場趨勢，因此除基本分析和技術分析等方式外，消息面對經濟、股價帶來的影響也在科技發展迅速的背景下日益劇增，金融訊息傳遞與接收管道的改變也影響了大眾投資行為，從新聞、網路社群各方得知的消息都會影響投資人對股票的預期心理和操作態度。 本研究旨在透過大型語言模型和生成式</a:t>
            </a:r>
            <a:r>
              <a:rPr lang="en-US" altLang="zh-TW" b="0" i="0" dirty="0">
                <a:solidFill>
                  <a:srgbClr val="0D0D0D"/>
                </a:solidFill>
                <a:effectLst/>
                <a:highlight>
                  <a:srgbClr val="FFFFFF"/>
                </a:highlight>
                <a:latin typeface="Söhne"/>
              </a:rPr>
              <a:t>AI</a:t>
            </a:r>
            <a:r>
              <a:rPr lang="zh-TW" altLang="en-US" b="0" i="0" dirty="0">
                <a:solidFill>
                  <a:srgbClr val="0D0D0D"/>
                </a:solidFill>
                <a:effectLst/>
                <a:highlight>
                  <a:srgbClr val="FFFFFF"/>
                </a:highlight>
                <a:latin typeface="Söhne"/>
              </a:rPr>
              <a:t>等新興技術對文本進行自然語言處理（</a:t>
            </a:r>
            <a:r>
              <a:rPr lang="en-US" altLang="zh-TW" b="0" i="0" dirty="0">
                <a:solidFill>
                  <a:srgbClr val="0D0D0D"/>
                </a:solidFill>
                <a:effectLst/>
                <a:highlight>
                  <a:srgbClr val="FFFFFF"/>
                </a:highlight>
                <a:latin typeface="Söhne"/>
              </a:rPr>
              <a:t>NLP</a:t>
            </a:r>
            <a:r>
              <a:rPr lang="zh-TW" altLang="en-US" b="0" i="0" dirty="0">
                <a:solidFill>
                  <a:srgbClr val="0D0D0D"/>
                </a:solidFill>
                <a:effectLst/>
                <a:highlight>
                  <a:srgbClr val="FFFFFF"/>
                </a:highlight>
                <a:latin typeface="Söhne"/>
              </a:rPr>
              <a:t>），對社群媒體中台積電和台灣加權指數的評論和貼文進行情緒分析（</a:t>
            </a:r>
            <a:r>
              <a:rPr lang="en-US" altLang="zh-TW" b="0" i="0" dirty="0">
                <a:solidFill>
                  <a:srgbClr val="0D0D0D"/>
                </a:solidFill>
                <a:effectLst/>
                <a:highlight>
                  <a:srgbClr val="FFFFFF"/>
                </a:highlight>
                <a:latin typeface="Söhne"/>
              </a:rPr>
              <a:t>Sentiment Analysis</a:t>
            </a:r>
            <a:r>
              <a:rPr lang="zh-TW" altLang="en-US" b="0" i="0" dirty="0">
                <a:solidFill>
                  <a:srgbClr val="0D0D0D"/>
                </a:solidFill>
                <a:effectLst/>
                <a:highlight>
                  <a:srgbClr val="FFFFFF"/>
                </a:highlight>
                <a:latin typeface="Söhne"/>
              </a:rPr>
              <a:t>），並結合焦點小組來深度分析投資者對於社群媒體內容所產生的情緒影響程度和投資人行為，進而調整模型中情緒字詞的權重、以提升分析結果的準確度，針對社群中正面、中立和負面情緒詞彙，製作出金融市場之社群情緒詞典</a:t>
            </a:r>
            <a:endParaRPr dirty="0"/>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66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46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139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a:spLocks noGrp="1"/>
          </p:cNvSpPr>
          <p:nvPr>
            <p:ph type="pic" idx="2"/>
          </p:nvPr>
        </p:nvSpPr>
        <p:spPr>
          <a:xfrm>
            <a:off x="5183188" y="987425"/>
            <a:ext cx="6172200" cy="4873625"/>
          </a:xfrm>
          <a:prstGeom prst="rect">
            <a:avLst/>
          </a:prstGeom>
          <a:noFill/>
          <a:ln>
            <a:noFill/>
          </a:ln>
        </p:spPr>
      </p:sp>
      <p:sp>
        <p:nvSpPr>
          <p:cNvPr id="64" name="Google Shape;64;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report.twnic.tw/202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s://wiki.mbalib.com/zh-tw/%E4%BF%A1%E5%BF%83%E7%90%86%E8%AE%BA" TargetMode="External"/><Relationship Id="rId3" Type="http://schemas.openxmlformats.org/officeDocument/2006/relationships/hyperlink" Target="https://www.twse.com.tw/zh/statistics/statisticsList?type=07&amp;subType=232" TargetMode="External"/><Relationship Id="rId7" Type="http://schemas.openxmlformats.org/officeDocument/2006/relationships/hyperlink" Target="https://bigdatafinance.tw/index.php/data-visualization/862-2019-05-26-14-56-40"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www.magnifymoney.com/blog/news/young-investors-survey/" TargetMode="External"/><Relationship Id="rId11" Type="http://schemas.openxmlformats.org/officeDocument/2006/relationships/hyperlink" Target="https://www.itread01.com/content/1546794011.html" TargetMode="External"/><Relationship Id="rId5" Type="http://schemas.openxmlformats.org/officeDocument/2006/relationships/hyperlink" Target="https://enjoyfreedomlife.com/four-aspects-of-the-stock-market/" TargetMode="External"/><Relationship Id="rId10" Type="http://schemas.openxmlformats.org/officeDocument/2006/relationships/hyperlink" Target="https://investorplace.com/2020/09/tsm-stock-the-most-important-company-in-the-world/?mod=mw_quote_news&amp;fbclid=IwAR1ZTRAsBQHGWQmo1yB-8E5dHgtnqQdz4kpuGAf04IgAj2tCX4Xg-7B5bFM" TargetMode="External"/><Relationship Id="rId4" Type="http://schemas.openxmlformats.org/officeDocument/2006/relationships/hyperlink" Target="https://report.twnic.tw/2020/" TargetMode="External"/><Relationship Id="rId9" Type="http://schemas.openxmlformats.org/officeDocument/2006/relationships/hyperlink" Target="https://nccur.lib.nccu.edu.tw/bitstream/140.119/32479/7/75201407.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tudentcodebank.wordpress.com/2019/02/22/%E7%B9%81%E9%AB%94%E4%B8%AD%E6%96%87-nlp-%E5%BE%9Eword2vec%E5%88%B0-%E6%83%85%E6%84%9F%E5%88%86%E6%9E%90/"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hyperlink" Target="https://medium.com/marketingdatascience/%E8%B3%87%E6%96%99%E6%8E%A2%E5%8B%98%E8%88%87%E6%96%87%E5%AD%97%E6%8E%A2%E5%8B%98%E4%B9%8B%E6%AF%94%E8%BC%83-4410964ded2e" TargetMode="External"/><Relationship Id="rId4" Type="http://schemas.openxmlformats.org/officeDocument/2006/relationships/hyperlink" Target="http://ilms.ouk.edu.tw/d9534524/doc/43713"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2661227" y="-2963366"/>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87" name="Google Shape;87;p1"/>
          <p:cNvSpPr/>
          <p:nvPr/>
        </p:nvSpPr>
        <p:spPr>
          <a:xfrm>
            <a:off x="1679286" y="1454149"/>
            <a:ext cx="9735966"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1564986" y="1339849"/>
            <a:ext cx="9735966" cy="1534200"/>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2368996" y="1487838"/>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lang="zh-TW" altLang="en-US" sz="4400" dirty="0"/>
          </a:p>
        </p:txBody>
      </p:sp>
      <p:sp>
        <p:nvSpPr>
          <p:cNvPr id="90" name="Google Shape;90;p1"/>
          <p:cNvSpPr txBox="1"/>
          <p:nvPr/>
        </p:nvSpPr>
        <p:spPr>
          <a:xfrm>
            <a:off x="3401194" y="4776153"/>
            <a:ext cx="6438323"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資管碩一 </a:t>
            </a:r>
            <a:r>
              <a:rPr lang="en-US" altLang="zh-TW" sz="2400" b="1" i="0" u="none" strike="noStrike" cap="none" dirty="0">
                <a:solidFill>
                  <a:srgbClr val="963E08"/>
                </a:solidFill>
                <a:latin typeface="Noto Sans Medium"/>
                <a:ea typeface="Noto Sans Medium"/>
                <a:cs typeface="Noto Sans Medium"/>
                <a:sym typeface="Noto Sans Medium"/>
              </a:rPr>
              <a:t>M11209202 </a:t>
            </a:r>
            <a:r>
              <a:rPr lang="zh-TW" altLang="en-US" sz="2400" b="1" i="0" u="none" strike="noStrike" cap="none" dirty="0">
                <a:solidFill>
                  <a:srgbClr val="963E08"/>
                </a:solidFill>
                <a:latin typeface="Noto Sans Medium"/>
                <a:ea typeface="Noto Sans Medium"/>
                <a:cs typeface="Noto Sans Medium"/>
                <a:sym typeface="Noto Sans Medium"/>
              </a:rPr>
              <a:t>黃雅婄 </a:t>
            </a:r>
            <a:endParaRPr lang="en-US" altLang="zh-TW" sz="2400" b="1" i="0" u="none" strike="noStrike" cap="none" dirty="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研究方法期末報告</a:t>
            </a:r>
            <a:endParaRPr lang="en-US" altLang="zh-TW" sz="2400" b="1" i="0" u="none" strike="noStrike" cap="none" dirty="0">
              <a:solidFill>
                <a:srgbClr val="963E08"/>
              </a:solidFill>
              <a:latin typeface="Noto Sans Medium"/>
              <a:ea typeface="Noto Sans Medium"/>
              <a:cs typeface="Noto Sans Medium"/>
              <a:sym typeface="Noto Sans Medium"/>
            </a:endParaRPr>
          </a:p>
        </p:txBody>
      </p:sp>
      <p:sp>
        <p:nvSpPr>
          <p:cNvPr id="91" name="Google Shape;91;p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b="0" i="0" u="none" strike="noStrike" cap="none">
                <a:solidFill>
                  <a:srgbClr val="963E08"/>
                </a:solidFill>
                <a:latin typeface="Noto Sans Medium"/>
                <a:ea typeface="Noto Sans Medium"/>
                <a:cs typeface="Noto Sans Medium"/>
                <a:sym typeface="Noto Sans Medium"/>
              </a:rPr>
              <a:t>1</a:t>
            </a:r>
            <a:endParaRPr sz="1800" b="0" i="0" u="none" strike="noStrike" cap="none">
              <a:solidFill>
                <a:srgbClr val="963E08"/>
              </a:solidFill>
              <a:latin typeface="Noto Sans Medium"/>
              <a:ea typeface="Noto Sans Medium"/>
              <a:cs typeface="Noto Sans Medium"/>
              <a:sym typeface="Noto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7"/>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7"/>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01" name="Google Shape;201;p7"/>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02" name="Google Shape;202;p7"/>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03" name="Google Shape;203;p7"/>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204" name="Google Shape;204;p7"/>
          <p:cNvGrpSpPr/>
          <p:nvPr/>
        </p:nvGrpSpPr>
        <p:grpSpPr>
          <a:xfrm>
            <a:off x="3449261" y="741852"/>
            <a:ext cx="4701480" cy="670249"/>
            <a:chOff x="3449261" y="741852"/>
            <a:chExt cx="4701480" cy="670249"/>
          </a:xfrm>
        </p:grpSpPr>
        <p:sp>
          <p:nvSpPr>
            <p:cNvPr id="205" name="Google Shape;205;p7"/>
            <p:cNvSpPr txBox="1"/>
            <p:nvPr/>
          </p:nvSpPr>
          <p:spPr>
            <a:xfrm>
              <a:off x="4041260" y="741852"/>
              <a:ext cx="410948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網路依賴程度與日俱增</a:t>
              </a:r>
              <a:endParaRPr sz="2800">
                <a:solidFill>
                  <a:srgbClr val="963E08"/>
                </a:solidFill>
                <a:latin typeface="Noto Sans Medium"/>
                <a:ea typeface="Noto Sans Medium"/>
                <a:cs typeface="Noto Sans Medium"/>
                <a:sym typeface="Noto Sans Medium"/>
              </a:endParaRPr>
            </a:p>
          </p:txBody>
        </p:sp>
        <p:cxnSp>
          <p:nvCxnSpPr>
            <p:cNvPr id="206" name="Google Shape;206;p7"/>
            <p:cNvCxnSpPr/>
            <p:nvPr/>
          </p:nvCxnSpPr>
          <p:spPr>
            <a:xfrm flipH="1">
              <a:off x="3449261" y="1412100"/>
              <a:ext cx="3060000" cy="1"/>
            </a:xfrm>
            <a:prstGeom prst="straightConnector1">
              <a:avLst/>
            </a:prstGeom>
            <a:noFill/>
            <a:ln w="28575" cap="rnd" cmpd="sng">
              <a:solidFill>
                <a:srgbClr val="B9815F"/>
              </a:solidFill>
              <a:prstDash val="solid"/>
              <a:miter lim="800000"/>
              <a:headEnd type="none" w="sm" len="sm"/>
              <a:tailEnd type="none" w="sm" len="sm"/>
            </a:ln>
          </p:spPr>
        </p:cxnSp>
      </p:grpSp>
      <p:sp>
        <p:nvSpPr>
          <p:cNvPr id="207" name="Google Shape;207;p7"/>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7"/>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09" name="Google Shape;209;p7"/>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5</a:t>
            </a:r>
            <a:endParaRPr sz="1800">
              <a:solidFill>
                <a:srgbClr val="963E08"/>
              </a:solidFill>
              <a:latin typeface="Noto Sans Medium"/>
              <a:ea typeface="Noto Sans Medium"/>
              <a:cs typeface="Noto Sans Medium"/>
              <a:sym typeface="Noto Sans Medium"/>
            </a:endParaRPr>
          </a:p>
        </p:txBody>
      </p:sp>
      <p:grpSp>
        <p:nvGrpSpPr>
          <p:cNvPr id="210" name="Google Shape;210;p7"/>
          <p:cNvGrpSpPr/>
          <p:nvPr/>
        </p:nvGrpSpPr>
        <p:grpSpPr>
          <a:xfrm>
            <a:off x="3873026" y="1675672"/>
            <a:ext cx="6942404" cy="4821749"/>
            <a:chOff x="2624798" y="1675672"/>
            <a:chExt cx="6942404" cy="4821749"/>
          </a:xfrm>
        </p:grpSpPr>
        <p:pic>
          <p:nvPicPr>
            <p:cNvPr id="211" name="Google Shape;211;p7"/>
            <p:cNvPicPr preferRelativeResize="0"/>
            <p:nvPr/>
          </p:nvPicPr>
          <p:blipFill rotWithShape="1">
            <a:blip r:embed="rId3">
              <a:alphaModFix/>
            </a:blip>
            <a:srcRect/>
            <a:stretch/>
          </p:blipFill>
          <p:spPr>
            <a:xfrm>
              <a:off x="2624798" y="1675672"/>
              <a:ext cx="6942404" cy="4821749"/>
            </a:xfrm>
            <a:prstGeom prst="roundRect">
              <a:avLst>
                <a:gd name="adj" fmla="val 3924"/>
              </a:avLst>
            </a:prstGeom>
            <a:noFill/>
            <a:ln>
              <a:noFill/>
            </a:ln>
            <a:effectLst>
              <a:outerShdw blurRad="292100" dist="139700" dir="2700000" algn="tl" rotWithShape="0">
                <a:srgbClr val="333333">
                  <a:alpha val="64705"/>
                </a:srgbClr>
              </a:outerShdw>
            </a:effectLst>
          </p:spPr>
        </p:pic>
        <p:sp>
          <p:nvSpPr>
            <p:cNvPr id="212" name="Google Shape;212;p7"/>
            <p:cNvSpPr/>
            <p:nvPr/>
          </p:nvSpPr>
          <p:spPr>
            <a:xfrm>
              <a:off x="4853881" y="5097484"/>
              <a:ext cx="884165" cy="884165"/>
            </a:xfrm>
            <a:prstGeom prst="ellipse">
              <a:avLst/>
            </a:prstGeom>
            <a:noFill/>
            <a:ln w="5715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7"/>
            <p:cNvSpPr/>
            <p:nvPr/>
          </p:nvSpPr>
          <p:spPr>
            <a:xfrm>
              <a:off x="6105427" y="5097484"/>
              <a:ext cx="884165" cy="884165"/>
            </a:xfrm>
            <a:prstGeom prst="ellipse">
              <a:avLst/>
            </a:prstGeom>
            <a:noFill/>
            <a:ln w="57150" cap="flat" cmpd="sng">
              <a:solidFill>
                <a:srgbClr val="F375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14" name="Google Shape;214;p7"/>
          <p:cNvGrpSpPr/>
          <p:nvPr/>
        </p:nvGrpSpPr>
        <p:grpSpPr>
          <a:xfrm>
            <a:off x="821350" y="3818125"/>
            <a:ext cx="2388015" cy="536841"/>
            <a:chOff x="704372" y="3966133"/>
            <a:chExt cx="2388015" cy="536841"/>
          </a:xfrm>
        </p:grpSpPr>
        <p:sp>
          <p:nvSpPr>
            <p:cNvPr id="215" name="Google Shape;215;p7"/>
            <p:cNvSpPr/>
            <p:nvPr/>
          </p:nvSpPr>
          <p:spPr>
            <a:xfrm>
              <a:off x="704372" y="3966133"/>
              <a:ext cx="2388015" cy="536841"/>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7"/>
            <p:cNvSpPr txBox="1"/>
            <p:nvPr/>
          </p:nvSpPr>
          <p:spPr>
            <a:xfrm>
              <a:off x="831378" y="4049887"/>
              <a:ext cx="20906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u="sng">
                  <a:solidFill>
                    <a:srgbClr val="FEEFE6"/>
                  </a:solidFill>
                  <a:latin typeface="Noto Sans Medium"/>
                  <a:ea typeface="Noto Sans Medium"/>
                  <a:cs typeface="Noto Sans Medium"/>
                  <a:sym typeface="Noto Sans Medium"/>
                  <a:hlinkClick r:id="rId4">
                    <a:extLst>
                      <a:ext uri="{A12FA001-AC4F-418D-AE19-62706E023703}">
                        <ahyp:hlinkClr xmlns:ahyp="http://schemas.microsoft.com/office/drawing/2018/hyperlinkcolor" val="tx"/>
                      </a:ext>
                    </a:extLst>
                  </a:hlinkClick>
                </a:rPr>
                <a:t>2020台灣網路報告 </a:t>
              </a:r>
              <a:endParaRPr sz="1800">
                <a:solidFill>
                  <a:srgbClr val="FEEFE6"/>
                </a:solidFill>
                <a:latin typeface="Noto Sans Medium"/>
                <a:ea typeface="Noto Sans Medium"/>
                <a:cs typeface="Noto Sans Medium"/>
                <a:sym typeface="Noto Sans Medium"/>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24" name="Google Shape;224;p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25" name="Google Shape;225;p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26" name="Google Shape;226;p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227" name="Google Shape;227;p8"/>
          <p:cNvGrpSpPr/>
          <p:nvPr/>
        </p:nvGrpSpPr>
        <p:grpSpPr>
          <a:xfrm>
            <a:off x="3838728" y="1148251"/>
            <a:ext cx="3898476" cy="670249"/>
            <a:chOff x="3838728" y="741852"/>
            <a:chExt cx="3898476" cy="670249"/>
          </a:xfrm>
        </p:grpSpPr>
        <p:sp>
          <p:nvSpPr>
            <p:cNvPr id="228" name="Google Shape;228;p8"/>
            <p:cNvSpPr txBox="1"/>
            <p:nvPr/>
          </p:nvSpPr>
          <p:spPr>
            <a:xfrm>
              <a:off x="4454797" y="741852"/>
              <a:ext cx="3282407"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大數據資料應用</a:t>
              </a:r>
              <a:endParaRPr sz="2800">
                <a:solidFill>
                  <a:srgbClr val="963E08"/>
                </a:solidFill>
                <a:latin typeface="Noto Sans Medium"/>
                <a:ea typeface="Noto Sans Medium"/>
                <a:cs typeface="Noto Sans Medium"/>
                <a:sym typeface="Noto Sans Medium"/>
              </a:endParaRPr>
            </a:p>
          </p:txBody>
        </p:sp>
        <p:cxnSp>
          <p:nvCxnSpPr>
            <p:cNvPr id="229" name="Google Shape;229;p8"/>
            <p:cNvCxnSpPr/>
            <p:nvPr/>
          </p:nvCxnSpPr>
          <p:spPr>
            <a:xfrm flipH="1">
              <a:off x="3838728" y="1412100"/>
              <a:ext cx="2736000" cy="1"/>
            </a:xfrm>
            <a:prstGeom prst="straightConnector1">
              <a:avLst/>
            </a:prstGeom>
            <a:noFill/>
            <a:ln w="28575" cap="rnd" cmpd="sng">
              <a:solidFill>
                <a:srgbClr val="B9815F"/>
              </a:solidFill>
              <a:prstDash val="solid"/>
              <a:miter lim="800000"/>
              <a:headEnd type="none" w="sm" len="sm"/>
              <a:tailEnd type="none" w="sm" len="sm"/>
            </a:ln>
          </p:spPr>
        </p:cxnSp>
      </p:grpSp>
      <p:sp>
        <p:nvSpPr>
          <p:cNvPr id="230" name="Google Shape;230;p8"/>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32" name="Google Shape;232;p8"/>
          <p:cNvGrpSpPr/>
          <p:nvPr/>
        </p:nvGrpSpPr>
        <p:grpSpPr>
          <a:xfrm>
            <a:off x="1499554" y="2655488"/>
            <a:ext cx="5341513" cy="1141659"/>
            <a:chOff x="1050820" y="2316576"/>
            <a:chExt cx="5341513" cy="1141659"/>
          </a:xfrm>
        </p:grpSpPr>
        <p:sp>
          <p:nvSpPr>
            <p:cNvPr id="233" name="Google Shape;233;p8"/>
            <p:cNvSpPr txBox="1"/>
            <p:nvPr/>
          </p:nvSpPr>
          <p:spPr>
            <a:xfrm>
              <a:off x="2268952" y="2316576"/>
              <a:ext cx="4123381" cy="114165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產品點擊率與搜尋內容</a:t>
              </a:r>
              <a:endParaRPr sz="2400">
                <a:solidFill>
                  <a:srgbClr val="955937"/>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讓企業更了解使用者偏好</a:t>
              </a:r>
              <a:endParaRPr sz="2400">
                <a:solidFill>
                  <a:srgbClr val="955937"/>
                </a:solidFill>
                <a:latin typeface="Noto Sans Medium"/>
                <a:ea typeface="Noto Sans Medium"/>
                <a:cs typeface="Noto Sans Medium"/>
                <a:sym typeface="Noto Sans Medium"/>
              </a:endParaRPr>
            </a:p>
          </p:txBody>
        </p:sp>
        <p:grpSp>
          <p:nvGrpSpPr>
            <p:cNvPr id="234" name="Google Shape;234;p8"/>
            <p:cNvGrpSpPr/>
            <p:nvPr/>
          </p:nvGrpSpPr>
          <p:grpSpPr>
            <a:xfrm>
              <a:off x="1050820" y="2565460"/>
              <a:ext cx="807008" cy="643891"/>
              <a:chOff x="825220" y="2781299"/>
              <a:chExt cx="807008" cy="643891"/>
            </a:xfrm>
          </p:grpSpPr>
          <p:sp>
            <p:nvSpPr>
              <p:cNvPr id="235" name="Google Shape;235;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238" name="Google Shape;238;p8"/>
          <p:cNvGrpSpPr/>
          <p:nvPr/>
        </p:nvGrpSpPr>
        <p:grpSpPr>
          <a:xfrm>
            <a:off x="1499554" y="4481248"/>
            <a:ext cx="6604166" cy="1141659"/>
            <a:chOff x="1461944" y="3576410"/>
            <a:chExt cx="6604166" cy="1141659"/>
          </a:xfrm>
        </p:grpSpPr>
        <p:sp>
          <p:nvSpPr>
            <p:cNvPr id="239" name="Google Shape;239;p8"/>
            <p:cNvSpPr txBox="1"/>
            <p:nvPr/>
          </p:nvSpPr>
          <p:spPr>
            <a:xfrm>
              <a:off x="2675922" y="3576410"/>
              <a:ext cx="5390188" cy="114165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政治方面，也有利用網路投票預估選情，判斷不同地區選民意向的案例。</a:t>
              </a:r>
              <a:endParaRPr/>
            </a:p>
          </p:txBody>
        </p:sp>
        <p:grpSp>
          <p:nvGrpSpPr>
            <p:cNvPr id="240" name="Google Shape;240;p8"/>
            <p:cNvGrpSpPr/>
            <p:nvPr/>
          </p:nvGrpSpPr>
          <p:grpSpPr>
            <a:xfrm>
              <a:off x="1461944" y="3825294"/>
              <a:ext cx="807008" cy="643891"/>
              <a:chOff x="825220" y="2781299"/>
              <a:chExt cx="807008" cy="643891"/>
            </a:xfrm>
          </p:grpSpPr>
          <p:sp>
            <p:nvSpPr>
              <p:cNvPr id="241" name="Google Shape;241;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pic>
        <p:nvPicPr>
          <p:cNvPr id="244" name="Google Shape;244;p8" descr="點擊的圖片、庫存照片和向量圖| Shutterstock"/>
          <p:cNvPicPr preferRelativeResize="0"/>
          <p:nvPr/>
        </p:nvPicPr>
        <p:blipFill rotWithShape="1">
          <a:blip r:embed="rId3">
            <a:alphaModFix/>
          </a:blip>
          <a:srcRect l="16063" t="21826" r="13705" b="30317"/>
          <a:stretch/>
        </p:blipFill>
        <p:spPr>
          <a:xfrm>
            <a:off x="8628275" y="2619539"/>
            <a:ext cx="2225251" cy="1038061"/>
          </a:xfrm>
          <a:prstGeom prst="rect">
            <a:avLst/>
          </a:prstGeom>
          <a:noFill/>
          <a:ln>
            <a:noFill/>
          </a:ln>
        </p:spPr>
      </p:pic>
      <p:pic>
        <p:nvPicPr>
          <p:cNvPr id="245" name="Google Shape;245;p8" descr="投票匦的圖片、庫存照片和向量圖| Shutterstock"/>
          <p:cNvPicPr preferRelativeResize="0"/>
          <p:nvPr/>
        </p:nvPicPr>
        <p:blipFill rotWithShape="1">
          <a:blip r:embed="rId4">
            <a:alphaModFix/>
          </a:blip>
          <a:srcRect/>
          <a:stretch/>
        </p:blipFill>
        <p:spPr>
          <a:xfrm>
            <a:off x="8647493" y="4057240"/>
            <a:ext cx="1921866" cy="2069702"/>
          </a:xfrm>
          <a:prstGeom prst="rect">
            <a:avLst/>
          </a:prstGeom>
          <a:noFill/>
          <a:ln>
            <a:noFill/>
          </a:ln>
        </p:spPr>
      </p:pic>
      <p:pic>
        <p:nvPicPr>
          <p:cNvPr id="246" name="Google Shape;246;p8" descr="發現, 擴大, 搜尋, 玻璃, 尋找, icon. 發現, 符號。, 擴大, 套間, 搜尋, 看, 玻璃, icon., illustration.,  尋找, 矢量. | CanStock"/>
          <p:cNvPicPr preferRelativeResize="0"/>
          <p:nvPr/>
        </p:nvPicPr>
        <p:blipFill rotWithShape="1">
          <a:blip r:embed="rId5">
            <a:alphaModFix/>
          </a:blip>
          <a:srcRect/>
          <a:stretch/>
        </p:blipFill>
        <p:spPr>
          <a:xfrm>
            <a:off x="7640554" y="2655488"/>
            <a:ext cx="1372868" cy="1458672"/>
          </a:xfrm>
          <a:prstGeom prst="rect">
            <a:avLst/>
          </a:prstGeom>
          <a:noFill/>
          <a:ln>
            <a:noFill/>
          </a:ln>
        </p:spPr>
      </p:pic>
      <p:sp>
        <p:nvSpPr>
          <p:cNvPr id="247" name="Google Shape;247;p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55" name="Google Shape;255;p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56" name="Google Shape;256;p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57" name="Google Shape;257;p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258" name="Google Shape;258;p9"/>
          <p:cNvGrpSpPr/>
          <p:nvPr/>
        </p:nvGrpSpPr>
        <p:grpSpPr>
          <a:xfrm>
            <a:off x="3105514" y="1148251"/>
            <a:ext cx="5557338" cy="670249"/>
            <a:chOff x="3105514" y="1148251"/>
            <a:chExt cx="5557338" cy="670249"/>
          </a:xfrm>
        </p:grpSpPr>
        <p:sp>
          <p:nvSpPr>
            <p:cNvPr id="259" name="Google Shape;259;p9"/>
            <p:cNvSpPr txBox="1"/>
            <p:nvPr/>
          </p:nvSpPr>
          <p:spPr>
            <a:xfrm>
              <a:off x="3529149" y="1148251"/>
              <a:ext cx="51337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MagnifyMoney 2021調查報告</a:t>
              </a:r>
              <a:endParaRPr sz="2800">
                <a:solidFill>
                  <a:srgbClr val="963E08"/>
                </a:solidFill>
                <a:latin typeface="Noto Sans Medium"/>
                <a:ea typeface="Noto Sans Medium"/>
                <a:cs typeface="Noto Sans Medium"/>
                <a:sym typeface="Noto Sans Medium"/>
              </a:endParaRPr>
            </a:p>
          </p:txBody>
        </p:sp>
        <p:cxnSp>
          <p:nvCxnSpPr>
            <p:cNvPr id="260" name="Google Shape;260;p9"/>
            <p:cNvCxnSpPr/>
            <p:nvPr/>
          </p:nvCxnSpPr>
          <p:spPr>
            <a:xfrm flipH="1">
              <a:off x="3105514" y="1818499"/>
              <a:ext cx="3600000" cy="1"/>
            </a:xfrm>
            <a:prstGeom prst="straightConnector1">
              <a:avLst/>
            </a:prstGeom>
            <a:noFill/>
            <a:ln w="28575" cap="rnd" cmpd="sng">
              <a:solidFill>
                <a:srgbClr val="B9815F"/>
              </a:solidFill>
              <a:prstDash val="solid"/>
              <a:miter lim="800000"/>
              <a:headEnd type="none" w="sm" len="sm"/>
              <a:tailEnd type="none" w="sm" len="sm"/>
            </a:ln>
          </p:spPr>
        </p:cxnSp>
      </p:grpSp>
      <p:sp>
        <p:nvSpPr>
          <p:cNvPr id="261" name="Google Shape;261;p9"/>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63" name="Google Shape;263;p9"/>
          <p:cNvSpPr txBox="1"/>
          <p:nvPr/>
        </p:nvSpPr>
        <p:spPr>
          <a:xfrm>
            <a:off x="2040438" y="2691940"/>
            <a:ext cx="8111124" cy="280365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2021年MagnifyMoney對1,536名18至40歲受訪者的調查結果顯示，40歲以下的投資者中，有六成的人是金融理財論壇的會員，說明投資人會在理財社群平台活動、參考平台中的投資建議或大眾評論。且有23%的投資人會同時在多個社群平台瀏覽貼文、留言作為個人投資參考依據。</a:t>
            </a:r>
            <a:endParaRPr sz="2400">
              <a:solidFill>
                <a:srgbClr val="955937"/>
              </a:solidFill>
              <a:latin typeface="Noto Sans Medium"/>
              <a:ea typeface="Noto Sans Medium"/>
              <a:cs typeface="Noto Sans Medium"/>
              <a:sym typeface="Noto Sans Medium"/>
            </a:endParaRPr>
          </a:p>
        </p:txBody>
      </p:sp>
      <p:sp>
        <p:nvSpPr>
          <p:cNvPr id="264" name="Google Shape;264;p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股票分析四大面向</a:t>
              </a:r>
              <a:endParaRPr sz="2800">
                <a:solidFill>
                  <a:srgbClr val="963E08"/>
                </a:solidFill>
                <a:latin typeface="Noto Sans Medium"/>
                <a:ea typeface="Noto Sans Medium"/>
                <a:cs typeface="Noto Sans Medium"/>
                <a:sym typeface="Noto Sans Medium"/>
              </a:endParaRPr>
            </a:p>
          </p:txBody>
        </p:sp>
        <p:cxnSp>
          <p:nvCxnSpPr>
            <p:cNvPr id="277" name="Google Shape;277;p10"/>
            <p:cNvCxnSpPr/>
            <p:nvPr/>
          </p:nvCxnSpPr>
          <p:spPr>
            <a:xfrm flipH="1">
              <a:off x="3791314" y="1818499"/>
              <a:ext cx="2592000" cy="1"/>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80" name="Google Shape;280;p10"/>
          <p:cNvGrpSpPr/>
          <p:nvPr/>
        </p:nvGrpSpPr>
        <p:grpSpPr>
          <a:xfrm>
            <a:off x="867833" y="2091032"/>
            <a:ext cx="6798733" cy="3996000"/>
            <a:chOff x="2696633" y="2345032"/>
            <a:chExt cx="6798733" cy="3996000"/>
          </a:xfrm>
        </p:grpSpPr>
        <p:grpSp>
          <p:nvGrpSpPr>
            <p:cNvPr id="281" name="Google Shape;281;p10"/>
            <p:cNvGrpSpPr/>
            <p:nvPr/>
          </p:nvGrpSpPr>
          <p:grpSpPr>
            <a:xfrm>
              <a:off x="2696633" y="2345032"/>
              <a:ext cx="6798733" cy="3996000"/>
              <a:chOff x="2696633" y="2345032"/>
              <a:chExt cx="6798733" cy="3996000"/>
            </a:xfrm>
          </p:grpSpPr>
          <p:sp>
            <p:nvSpPr>
              <p:cNvPr id="282" name="Google Shape;282;p10"/>
              <p:cNvSpPr/>
              <p:nvPr/>
            </p:nvSpPr>
            <p:spPr>
              <a:xfrm>
                <a:off x="3827957" y="3677032"/>
                <a:ext cx="2268042" cy="1332000"/>
              </a:xfrm>
              <a:custGeom>
                <a:avLst/>
                <a:gdLst/>
                <a:ahLst/>
                <a:cxnLst/>
                <a:rect l="l" t="t" r="r" b="b"/>
                <a:pathLst>
                  <a:path w="2268042" h="1332000" extrusionOk="0">
                    <a:moveTo>
                      <a:pt x="1132253" y="0"/>
                    </a:moveTo>
                    <a:lnTo>
                      <a:pt x="2268042" y="0"/>
                    </a:lnTo>
                    <a:lnTo>
                      <a:pt x="2268042" y="1332000"/>
                    </a:lnTo>
                    <a:lnTo>
                      <a:pt x="0" y="1332000"/>
                    </a:lnTo>
                    <a:close/>
                  </a:path>
                </a:pathLst>
              </a:custGeom>
              <a:solidFill>
                <a:srgbClr val="C381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p:nvPr/>
            </p:nvSpPr>
            <p:spPr>
              <a:xfrm>
                <a:off x="4962877" y="2345032"/>
                <a:ext cx="2266245" cy="1332000"/>
              </a:xfrm>
              <a:prstGeom prst="triangle">
                <a:avLst>
                  <a:gd name="adj" fmla="val 50000"/>
                </a:avLst>
              </a:prstGeom>
              <a:solidFill>
                <a:srgbClr val="F8A9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0"/>
              <p:cNvSpPr/>
              <p:nvPr/>
            </p:nvSpPr>
            <p:spPr>
              <a:xfrm>
                <a:off x="6095875" y="3677032"/>
                <a:ext cx="2266493" cy="1332000"/>
              </a:xfrm>
              <a:custGeom>
                <a:avLst/>
                <a:gdLst/>
                <a:ahLst/>
                <a:cxnLst/>
                <a:rect l="l" t="t" r="r" b="b"/>
                <a:pathLst>
                  <a:path w="2266493" h="1332000" extrusionOk="0">
                    <a:moveTo>
                      <a:pt x="0" y="0"/>
                    </a:moveTo>
                    <a:lnTo>
                      <a:pt x="1134240" y="0"/>
                    </a:lnTo>
                    <a:lnTo>
                      <a:pt x="2266493" y="1332000"/>
                    </a:lnTo>
                    <a:lnTo>
                      <a:pt x="0" y="1332000"/>
                    </a:lnTo>
                    <a:close/>
                  </a:path>
                </a:pathLst>
              </a:custGeom>
              <a:solidFill>
                <a:srgbClr val="F58D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0"/>
              <p:cNvSpPr/>
              <p:nvPr/>
            </p:nvSpPr>
            <p:spPr>
              <a:xfrm>
                <a:off x="2696633" y="5009032"/>
                <a:ext cx="6798733" cy="1332000"/>
              </a:xfrm>
              <a:prstGeom prst="trapezoid">
                <a:avLst>
                  <a:gd name="adj" fmla="val 85004"/>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6" name="Google Shape;286;p10"/>
            <p:cNvSpPr txBox="1"/>
            <p:nvPr/>
          </p:nvSpPr>
          <p:spPr>
            <a:xfrm>
              <a:off x="5350375" y="5382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基本面</a:t>
              </a:r>
              <a:endParaRPr sz="3200">
                <a:solidFill>
                  <a:srgbClr val="FEEFE6"/>
                </a:solidFill>
                <a:latin typeface="Noto Sans Medium"/>
                <a:ea typeface="Noto Sans Medium"/>
                <a:cs typeface="Noto Sans Medium"/>
                <a:sym typeface="Noto Sans Medium"/>
              </a:endParaRPr>
            </a:p>
          </p:txBody>
        </p:sp>
        <p:sp>
          <p:nvSpPr>
            <p:cNvPr id="287" name="Google Shape;287;p10"/>
            <p:cNvSpPr txBox="1"/>
            <p:nvPr/>
          </p:nvSpPr>
          <p:spPr>
            <a:xfrm>
              <a:off x="4598399" y="4050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技術面</a:t>
              </a:r>
              <a:endParaRPr sz="3200">
                <a:solidFill>
                  <a:srgbClr val="FEEFE6"/>
                </a:solidFill>
                <a:latin typeface="Noto Sans Medium"/>
                <a:ea typeface="Noto Sans Medium"/>
                <a:cs typeface="Noto Sans Medium"/>
                <a:sym typeface="Noto Sans Medium"/>
              </a:endParaRPr>
            </a:p>
          </p:txBody>
        </p:sp>
        <p:sp>
          <p:nvSpPr>
            <p:cNvPr id="288" name="Google Shape;288;p10"/>
            <p:cNvSpPr txBox="1"/>
            <p:nvPr/>
          </p:nvSpPr>
          <p:spPr>
            <a:xfrm>
              <a:off x="6098550" y="4050644"/>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籌碼面</a:t>
              </a:r>
              <a:endParaRPr sz="3200">
                <a:solidFill>
                  <a:srgbClr val="FEEFE6"/>
                </a:solidFill>
                <a:latin typeface="Noto Sans Medium"/>
                <a:ea typeface="Noto Sans Medium"/>
                <a:cs typeface="Noto Sans Medium"/>
                <a:sym typeface="Noto Sans Medium"/>
              </a:endParaRPr>
            </a:p>
          </p:txBody>
        </p:sp>
        <p:sp>
          <p:nvSpPr>
            <p:cNvPr id="289" name="Google Shape;289;p10"/>
            <p:cNvSpPr txBox="1"/>
            <p:nvPr/>
          </p:nvSpPr>
          <p:spPr>
            <a:xfrm>
              <a:off x="5350375" y="3064383"/>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963E08"/>
                  </a:solidFill>
                  <a:latin typeface="Noto Sans Medium"/>
                  <a:ea typeface="Noto Sans Medium"/>
                  <a:cs typeface="Noto Sans Medium"/>
                  <a:sym typeface="Noto Sans Medium"/>
                </a:rPr>
                <a:t>消息面</a:t>
              </a:r>
              <a:endParaRPr sz="3200">
                <a:solidFill>
                  <a:srgbClr val="963E08"/>
                </a:solidFill>
                <a:latin typeface="Noto Sans Medium"/>
                <a:ea typeface="Noto Sans Medium"/>
                <a:cs typeface="Noto Sans Medium"/>
                <a:sym typeface="Noto Sans Medium"/>
              </a:endParaRPr>
            </a:p>
          </p:txBody>
        </p:sp>
      </p:grpSp>
      <p:sp>
        <p:nvSpPr>
          <p:cNvPr id="290" name="Google Shape;290;p10"/>
          <p:cNvSpPr txBox="1"/>
          <p:nvPr/>
        </p:nvSpPr>
        <p:spPr>
          <a:xfrm>
            <a:off x="7653839" y="2948815"/>
            <a:ext cx="3585662" cy="16956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消息面分析常被視為輔助角色而忽視了其對整體經濟和個股評價的價值</a:t>
            </a:r>
            <a:endParaRPr sz="2400">
              <a:solidFill>
                <a:srgbClr val="955937"/>
              </a:solidFill>
              <a:latin typeface="Noto Sans Medium"/>
              <a:ea typeface="Noto Sans Medium"/>
              <a:cs typeface="Noto Sans Medium"/>
              <a:sym typeface="Noto Sans Medium"/>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1"/>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1"/>
          <p:cNvSpPr/>
          <p:nvPr/>
        </p:nvSpPr>
        <p:spPr>
          <a:xfrm>
            <a:off x="457184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1"/>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300" name="Google Shape;300;p11"/>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301" name="Google Shape;301;p11"/>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文獻回顧</a:t>
            </a:r>
            <a:endParaRPr dirty="0"/>
          </a:p>
        </p:txBody>
      </p:sp>
      <p:sp>
        <p:nvSpPr>
          <p:cNvPr id="302" name="Google Shape;302;p11"/>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303" name="Google Shape;303;p11"/>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1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1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12" name="Google Shape;312;p1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13" name="Google Shape;313;p1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14" name="Google Shape;314;p1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315" name="Google Shape;315;p1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316" name="Google Shape;316;p12"/>
          <p:cNvGrpSpPr/>
          <p:nvPr/>
        </p:nvGrpSpPr>
        <p:grpSpPr>
          <a:xfrm>
            <a:off x="1352674" y="1110756"/>
            <a:ext cx="9486652" cy="5092573"/>
            <a:chOff x="1025077" y="1110756"/>
            <a:chExt cx="9486652" cy="5092573"/>
          </a:xfrm>
        </p:grpSpPr>
        <p:cxnSp>
          <p:nvCxnSpPr>
            <p:cNvPr id="317" name="Google Shape;317;p12"/>
            <p:cNvCxnSpPr/>
            <p:nvPr/>
          </p:nvCxnSpPr>
          <p:spPr>
            <a:xfrm flipH="1">
              <a:off x="1043729" y="2260316"/>
              <a:ext cx="9468000" cy="1"/>
            </a:xfrm>
            <a:prstGeom prst="straightConnector1">
              <a:avLst/>
            </a:prstGeom>
            <a:noFill/>
            <a:ln w="28575" cap="rnd" cmpd="sng">
              <a:solidFill>
                <a:srgbClr val="B9815F"/>
              </a:solidFill>
              <a:prstDash val="solid"/>
              <a:miter lim="800000"/>
              <a:headEnd type="none" w="sm" len="sm"/>
              <a:tailEnd type="none" w="sm" len="sm"/>
            </a:ln>
          </p:spPr>
        </p:cxnSp>
        <p:grpSp>
          <p:nvGrpSpPr>
            <p:cNvPr id="318" name="Google Shape;318;p12"/>
            <p:cNvGrpSpPr/>
            <p:nvPr/>
          </p:nvGrpSpPr>
          <p:grpSpPr>
            <a:xfrm>
              <a:off x="1704329" y="1110756"/>
              <a:ext cx="4438800" cy="369332"/>
              <a:chOff x="2106706" y="1139421"/>
              <a:chExt cx="4438800" cy="369332"/>
            </a:xfrm>
          </p:grpSpPr>
          <p:sp>
            <p:nvSpPr>
              <p:cNvPr id="319" name="Google Shape;319;p12"/>
              <p:cNvSpPr/>
              <p:nvPr/>
            </p:nvSpPr>
            <p:spPr>
              <a:xfrm>
                <a:off x="2106706" y="1144793"/>
                <a:ext cx="4438800" cy="358589"/>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12"/>
              <p:cNvSpPr txBox="1"/>
              <p:nvPr/>
            </p:nvSpPr>
            <p:spPr>
              <a:xfrm>
                <a:off x="3392767" y="1139421"/>
                <a:ext cx="1866678"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FEEFE6"/>
                    </a:solidFill>
                    <a:latin typeface="Noto Sans Medium"/>
                    <a:ea typeface="Noto Sans Medium"/>
                    <a:cs typeface="Noto Sans Medium"/>
                    <a:sym typeface="Noto Sans Medium"/>
                  </a:rPr>
                  <a:t>確立研究動機</a:t>
                </a:r>
                <a:endParaRPr sz="1800">
                  <a:solidFill>
                    <a:srgbClr val="FEEFE6"/>
                  </a:solidFill>
                  <a:latin typeface="Noto Sans Medium"/>
                  <a:ea typeface="Noto Sans Medium"/>
                  <a:cs typeface="Noto Sans Medium"/>
                  <a:sym typeface="Noto Sans Medium"/>
                </a:endParaRPr>
              </a:p>
            </p:txBody>
          </p:sp>
        </p:grpSp>
        <p:grpSp>
          <p:nvGrpSpPr>
            <p:cNvPr id="321" name="Google Shape;321;p12"/>
            <p:cNvGrpSpPr/>
            <p:nvPr/>
          </p:nvGrpSpPr>
          <p:grpSpPr>
            <a:xfrm>
              <a:off x="1704329" y="1688290"/>
              <a:ext cx="4438800" cy="369332"/>
              <a:chOff x="1321154" y="2029756"/>
              <a:chExt cx="4438800" cy="369332"/>
            </a:xfrm>
          </p:grpSpPr>
          <p:sp>
            <p:nvSpPr>
              <p:cNvPr id="322" name="Google Shape;322;p12"/>
              <p:cNvSpPr/>
              <p:nvPr/>
            </p:nvSpPr>
            <p:spPr>
              <a:xfrm>
                <a:off x="1321154" y="2035128"/>
                <a:ext cx="4438800" cy="358589"/>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p12"/>
              <p:cNvSpPr txBox="1"/>
              <p:nvPr/>
            </p:nvSpPr>
            <p:spPr>
              <a:xfrm>
                <a:off x="2214439" y="2029756"/>
                <a:ext cx="2652230"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FEEFE6"/>
                    </a:solidFill>
                    <a:latin typeface="Noto Sans Medium"/>
                    <a:ea typeface="Noto Sans Medium"/>
                    <a:cs typeface="Noto Sans Medium"/>
                    <a:sym typeface="Noto Sans Medium"/>
                  </a:rPr>
                  <a:t>確立研究目的及範圍</a:t>
                </a:r>
                <a:endParaRPr sz="1800">
                  <a:solidFill>
                    <a:srgbClr val="FEEFE6"/>
                  </a:solidFill>
                  <a:latin typeface="Noto Sans Medium"/>
                  <a:ea typeface="Noto Sans Medium"/>
                  <a:cs typeface="Noto Sans Medium"/>
                  <a:sym typeface="Noto Sans Medium"/>
                </a:endParaRPr>
              </a:p>
            </p:txBody>
          </p:sp>
        </p:grpSp>
        <p:grpSp>
          <p:nvGrpSpPr>
            <p:cNvPr id="324" name="Google Shape;324;p12"/>
            <p:cNvGrpSpPr/>
            <p:nvPr/>
          </p:nvGrpSpPr>
          <p:grpSpPr>
            <a:xfrm>
              <a:off x="1704741" y="2462692"/>
              <a:ext cx="4437977" cy="369332"/>
              <a:chOff x="2375197" y="2589541"/>
              <a:chExt cx="4437977" cy="369332"/>
            </a:xfrm>
          </p:grpSpPr>
          <p:sp>
            <p:nvSpPr>
              <p:cNvPr id="325" name="Google Shape;325;p12"/>
              <p:cNvSpPr/>
              <p:nvPr/>
            </p:nvSpPr>
            <p:spPr>
              <a:xfrm>
                <a:off x="2375197" y="2594913"/>
                <a:ext cx="4437977" cy="358589"/>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12"/>
              <p:cNvSpPr txBox="1"/>
              <p:nvPr/>
            </p:nvSpPr>
            <p:spPr>
              <a:xfrm>
                <a:off x="2609945" y="2589541"/>
                <a:ext cx="3968480"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FEEFE6"/>
                    </a:solidFill>
                    <a:latin typeface="Noto Sans Medium"/>
                    <a:ea typeface="Noto Sans Medium"/>
                    <a:cs typeface="Noto Sans Medium"/>
                    <a:sym typeface="Noto Sans Medium"/>
                  </a:rPr>
                  <a:t>蒐集相關文獻並整理研究方法與技術</a:t>
                </a:r>
                <a:endParaRPr sz="1800">
                  <a:solidFill>
                    <a:srgbClr val="FEEFE6"/>
                  </a:solidFill>
                  <a:latin typeface="Noto Sans Medium"/>
                  <a:ea typeface="Noto Sans Medium"/>
                  <a:cs typeface="Noto Sans Medium"/>
                  <a:sym typeface="Noto Sans Medium"/>
                </a:endParaRPr>
              </a:p>
            </p:txBody>
          </p:sp>
        </p:grpSp>
        <p:grpSp>
          <p:nvGrpSpPr>
            <p:cNvPr id="327" name="Google Shape;327;p12"/>
            <p:cNvGrpSpPr/>
            <p:nvPr/>
          </p:nvGrpSpPr>
          <p:grpSpPr>
            <a:xfrm>
              <a:off x="1704329" y="3042112"/>
              <a:ext cx="4438800" cy="369332"/>
              <a:chOff x="1833783" y="3441700"/>
              <a:chExt cx="4438800" cy="369332"/>
            </a:xfrm>
          </p:grpSpPr>
          <p:sp>
            <p:nvSpPr>
              <p:cNvPr id="328" name="Google Shape;328;p12"/>
              <p:cNvSpPr/>
              <p:nvPr/>
            </p:nvSpPr>
            <p:spPr>
              <a:xfrm>
                <a:off x="1833783" y="3447072"/>
                <a:ext cx="4438800" cy="358589"/>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12"/>
              <p:cNvSpPr txBox="1"/>
              <p:nvPr/>
            </p:nvSpPr>
            <p:spPr>
              <a:xfrm>
                <a:off x="2701901" y="3441700"/>
                <a:ext cx="2702564"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FEEFE6"/>
                    </a:solidFill>
                    <a:latin typeface="Noto Sans Medium"/>
                    <a:ea typeface="Noto Sans Medium"/>
                    <a:cs typeface="Noto Sans Medium"/>
                    <a:sym typeface="Noto Sans Medium"/>
                  </a:rPr>
                  <a:t>蒐集社群中的相關資料</a:t>
                </a:r>
                <a:endParaRPr sz="1800">
                  <a:solidFill>
                    <a:srgbClr val="FEEFE6"/>
                  </a:solidFill>
                  <a:latin typeface="Noto Sans Medium"/>
                  <a:ea typeface="Noto Sans Medium"/>
                  <a:cs typeface="Noto Sans Medium"/>
                  <a:sym typeface="Noto Sans Medium"/>
                </a:endParaRPr>
              </a:p>
            </p:txBody>
          </p:sp>
        </p:grpSp>
        <p:grpSp>
          <p:nvGrpSpPr>
            <p:cNvPr id="330" name="Google Shape;330;p12"/>
            <p:cNvGrpSpPr/>
            <p:nvPr/>
          </p:nvGrpSpPr>
          <p:grpSpPr>
            <a:xfrm>
              <a:off x="1704329" y="3627882"/>
              <a:ext cx="4438800" cy="369332"/>
              <a:chOff x="2106706" y="4576615"/>
              <a:chExt cx="4438800" cy="369332"/>
            </a:xfrm>
          </p:grpSpPr>
          <p:sp>
            <p:nvSpPr>
              <p:cNvPr id="331" name="Google Shape;331;p12"/>
              <p:cNvSpPr/>
              <p:nvPr/>
            </p:nvSpPr>
            <p:spPr>
              <a:xfrm>
                <a:off x="2106706" y="4581987"/>
                <a:ext cx="4438800" cy="358589"/>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12"/>
              <p:cNvSpPr txBox="1"/>
              <p:nvPr/>
            </p:nvSpPr>
            <p:spPr>
              <a:xfrm>
                <a:off x="3723059" y="4576615"/>
                <a:ext cx="1206094"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FEEFE6"/>
                    </a:solidFill>
                    <a:latin typeface="Noto Sans Medium"/>
                    <a:ea typeface="Noto Sans Medium"/>
                    <a:cs typeface="Noto Sans Medium"/>
                    <a:sym typeface="Noto Sans Medium"/>
                  </a:rPr>
                  <a:t>資料處理</a:t>
                </a:r>
                <a:endParaRPr sz="1800">
                  <a:solidFill>
                    <a:srgbClr val="FEEFE6"/>
                  </a:solidFill>
                  <a:latin typeface="Noto Sans Medium"/>
                  <a:ea typeface="Noto Sans Medium"/>
                  <a:cs typeface="Noto Sans Medium"/>
                  <a:sym typeface="Noto Sans Medium"/>
                </a:endParaRPr>
              </a:p>
            </p:txBody>
          </p:sp>
        </p:grpSp>
        <p:grpSp>
          <p:nvGrpSpPr>
            <p:cNvPr id="333" name="Google Shape;333;p12"/>
            <p:cNvGrpSpPr/>
            <p:nvPr/>
          </p:nvGrpSpPr>
          <p:grpSpPr>
            <a:xfrm>
              <a:off x="1704329" y="4200951"/>
              <a:ext cx="4438800" cy="369332"/>
              <a:chOff x="2298693" y="5164102"/>
              <a:chExt cx="4438800" cy="369332"/>
            </a:xfrm>
          </p:grpSpPr>
          <p:sp>
            <p:nvSpPr>
              <p:cNvPr id="334" name="Google Shape;334;p12"/>
              <p:cNvSpPr/>
              <p:nvPr/>
            </p:nvSpPr>
            <p:spPr>
              <a:xfrm>
                <a:off x="2298693" y="5169474"/>
                <a:ext cx="4438800" cy="358589"/>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12"/>
              <p:cNvSpPr txBox="1"/>
              <p:nvPr/>
            </p:nvSpPr>
            <p:spPr>
              <a:xfrm>
                <a:off x="2753188" y="5164102"/>
                <a:ext cx="3529811"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FEEFE6"/>
                    </a:solidFill>
                    <a:latin typeface="Noto Sans Medium"/>
                    <a:ea typeface="Noto Sans Medium"/>
                    <a:cs typeface="Noto Sans Medium"/>
                    <a:sym typeface="Noto Sans Medium"/>
                  </a:rPr>
                  <a:t>建立正向、負向詞的資料字典</a:t>
                </a:r>
                <a:endParaRPr sz="1800">
                  <a:solidFill>
                    <a:srgbClr val="FEEFE6"/>
                  </a:solidFill>
                  <a:latin typeface="Noto Sans Medium"/>
                  <a:ea typeface="Noto Sans Medium"/>
                  <a:cs typeface="Noto Sans Medium"/>
                  <a:sym typeface="Noto Sans Medium"/>
                </a:endParaRPr>
              </a:p>
            </p:txBody>
          </p:sp>
        </p:grpSp>
        <p:grpSp>
          <p:nvGrpSpPr>
            <p:cNvPr id="336" name="Google Shape;336;p12"/>
            <p:cNvGrpSpPr/>
            <p:nvPr/>
          </p:nvGrpSpPr>
          <p:grpSpPr>
            <a:xfrm>
              <a:off x="1704329" y="4780370"/>
              <a:ext cx="4438800" cy="369332"/>
              <a:chOff x="2618702" y="6146050"/>
              <a:chExt cx="4438800" cy="369332"/>
            </a:xfrm>
          </p:grpSpPr>
          <p:sp>
            <p:nvSpPr>
              <p:cNvPr id="337" name="Google Shape;337;p12"/>
              <p:cNvSpPr/>
              <p:nvPr/>
            </p:nvSpPr>
            <p:spPr>
              <a:xfrm>
                <a:off x="2618702" y="6151422"/>
                <a:ext cx="4438800" cy="358589"/>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8" name="Google Shape;338;p12"/>
              <p:cNvSpPr txBox="1"/>
              <p:nvPr/>
            </p:nvSpPr>
            <p:spPr>
              <a:xfrm>
                <a:off x="4028247" y="6146050"/>
                <a:ext cx="1619710"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FEEFE6"/>
                    </a:solidFill>
                    <a:latin typeface="Noto Sans Medium"/>
                    <a:ea typeface="Noto Sans Medium"/>
                    <a:cs typeface="Noto Sans Medium"/>
                    <a:sym typeface="Noto Sans Medium"/>
                  </a:rPr>
                  <a:t>進行情緒分析</a:t>
                </a:r>
                <a:endParaRPr sz="1800">
                  <a:solidFill>
                    <a:srgbClr val="FEEFE6"/>
                  </a:solidFill>
                  <a:latin typeface="Noto Sans Medium"/>
                  <a:ea typeface="Noto Sans Medium"/>
                  <a:cs typeface="Noto Sans Medium"/>
                  <a:sym typeface="Noto Sans Medium"/>
                </a:endParaRPr>
              </a:p>
            </p:txBody>
          </p:sp>
        </p:grpSp>
        <p:grpSp>
          <p:nvGrpSpPr>
            <p:cNvPr id="339" name="Google Shape;339;p12"/>
            <p:cNvGrpSpPr/>
            <p:nvPr/>
          </p:nvGrpSpPr>
          <p:grpSpPr>
            <a:xfrm>
              <a:off x="1703918" y="5565396"/>
              <a:ext cx="4438800" cy="369332"/>
              <a:chOff x="4379476" y="938225"/>
              <a:chExt cx="4438800" cy="369332"/>
            </a:xfrm>
          </p:grpSpPr>
          <p:sp>
            <p:nvSpPr>
              <p:cNvPr id="340" name="Google Shape;340;p12"/>
              <p:cNvSpPr/>
              <p:nvPr/>
            </p:nvSpPr>
            <p:spPr>
              <a:xfrm>
                <a:off x="4379476" y="943597"/>
                <a:ext cx="4438800" cy="358589"/>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1" name="Google Shape;341;p12"/>
              <p:cNvSpPr txBox="1"/>
              <p:nvPr/>
            </p:nvSpPr>
            <p:spPr>
              <a:xfrm>
                <a:off x="5526631" y="938225"/>
                <a:ext cx="2144490"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FEEFE6"/>
                    </a:solidFill>
                    <a:latin typeface="Noto Sans Medium"/>
                    <a:ea typeface="Noto Sans Medium"/>
                    <a:cs typeface="Noto Sans Medium"/>
                    <a:sym typeface="Noto Sans Medium"/>
                  </a:rPr>
                  <a:t>建立相關應用系統</a:t>
                </a:r>
                <a:endParaRPr sz="1800">
                  <a:solidFill>
                    <a:srgbClr val="FEEFE6"/>
                  </a:solidFill>
                  <a:latin typeface="Noto Sans Medium"/>
                  <a:ea typeface="Noto Sans Medium"/>
                  <a:cs typeface="Noto Sans Medium"/>
                  <a:sym typeface="Noto Sans Medium"/>
                </a:endParaRPr>
              </a:p>
            </p:txBody>
          </p:sp>
        </p:grpSp>
        <p:cxnSp>
          <p:nvCxnSpPr>
            <p:cNvPr id="342" name="Google Shape;342;p12"/>
            <p:cNvCxnSpPr/>
            <p:nvPr/>
          </p:nvCxnSpPr>
          <p:spPr>
            <a:xfrm flipH="1">
              <a:off x="1043729" y="5357367"/>
              <a:ext cx="9468000" cy="1"/>
            </a:xfrm>
            <a:prstGeom prst="straightConnector1">
              <a:avLst/>
            </a:prstGeom>
            <a:noFill/>
            <a:ln w="28575" cap="rnd" cmpd="sng">
              <a:solidFill>
                <a:srgbClr val="B9815F"/>
              </a:solidFill>
              <a:prstDash val="solid"/>
              <a:miter lim="800000"/>
              <a:headEnd type="none" w="sm" len="sm"/>
              <a:tailEnd type="none" w="sm" len="sm"/>
            </a:ln>
          </p:spPr>
        </p:cxnSp>
        <p:sp>
          <p:nvSpPr>
            <p:cNvPr id="343" name="Google Shape;343;p12"/>
            <p:cNvSpPr txBox="1"/>
            <p:nvPr/>
          </p:nvSpPr>
          <p:spPr>
            <a:xfrm>
              <a:off x="6504555" y="1785495"/>
              <a:ext cx="3320762"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000">
                  <a:solidFill>
                    <a:srgbClr val="963E08"/>
                  </a:solidFill>
                  <a:latin typeface="Noto Sans Medium"/>
                  <a:ea typeface="Noto Sans Medium"/>
                  <a:cs typeface="Noto Sans Medium"/>
                  <a:sym typeface="Noto Sans Medium"/>
                </a:rPr>
                <a:t>第一部分：確立研究目標</a:t>
              </a:r>
              <a:endParaRPr sz="2000">
                <a:solidFill>
                  <a:srgbClr val="963E08"/>
                </a:solidFill>
                <a:latin typeface="Noto Sans Medium"/>
                <a:ea typeface="Noto Sans Medium"/>
                <a:cs typeface="Noto Sans Medium"/>
                <a:sym typeface="Noto Sans Medium"/>
              </a:endParaRPr>
            </a:p>
          </p:txBody>
        </p:sp>
        <p:sp>
          <p:nvSpPr>
            <p:cNvPr id="344" name="Google Shape;344;p12"/>
            <p:cNvSpPr txBox="1"/>
            <p:nvPr/>
          </p:nvSpPr>
          <p:spPr>
            <a:xfrm>
              <a:off x="6504555" y="4882545"/>
              <a:ext cx="2800810"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000">
                  <a:solidFill>
                    <a:srgbClr val="963E08"/>
                  </a:solidFill>
                  <a:latin typeface="Noto Sans Medium"/>
                  <a:ea typeface="Noto Sans Medium"/>
                  <a:cs typeface="Noto Sans Medium"/>
                  <a:sym typeface="Noto Sans Medium"/>
                </a:rPr>
                <a:t>第二部分：執行研究</a:t>
              </a:r>
              <a:endParaRPr sz="2000">
                <a:solidFill>
                  <a:srgbClr val="963E08"/>
                </a:solidFill>
                <a:latin typeface="Noto Sans Medium"/>
                <a:ea typeface="Noto Sans Medium"/>
                <a:cs typeface="Noto Sans Medium"/>
                <a:sym typeface="Noto Sans Medium"/>
              </a:endParaRPr>
            </a:p>
          </p:txBody>
        </p:sp>
        <p:sp>
          <p:nvSpPr>
            <p:cNvPr id="345" name="Google Shape;345;p12"/>
            <p:cNvSpPr txBox="1"/>
            <p:nvPr/>
          </p:nvSpPr>
          <p:spPr>
            <a:xfrm>
              <a:off x="6504555" y="5733199"/>
              <a:ext cx="3401445"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000">
                  <a:solidFill>
                    <a:srgbClr val="963E08"/>
                  </a:solidFill>
                  <a:latin typeface="Noto Sans Medium"/>
                  <a:ea typeface="Noto Sans Medium"/>
                  <a:cs typeface="Noto Sans Medium"/>
                  <a:sym typeface="Noto Sans Medium"/>
                </a:rPr>
                <a:t>第三部分：研究成果應用</a:t>
              </a:r>
              <a:endParaRPr sz="2000">
                <a:solidFill>
                  <a:srgbClr val="963E08"/>
                </a:solidFill>
                <a:latin typeface="Noto Sans Medium"/>
                <a:ea typeface="Noto Sans Medium"/>
                <a:cs typeface="Noto Sans Medium"/>
                <a:sym typeface="Noto Sans Medium"/>
              </a:endParaRPr>
            </a:p>
          </p:txBody>
        </p:sp>
        <p:cxnSp>
          <p:nvCxnSpPr>
            <p:cNvPr id="346" name="Google Shape;346;p12"/>
            <p:cNvCxnSpPr/>
            <p:nvPr/>
          </p:nvCxnSpPr>
          <p:spPr>
            <a:xfrm flipH="1">
              <a:off x="1025077" y="6203328"/>
              <a:ext cx="9468000" cy="1"/>
            </a:xfrm>
            <a:prstGeom prst="straightConnector1">
              <a:avLst/>
            </a:prstGeom>
            <a:noFill/>
            <a:ln w="28575" cap="rnd" cmpd="sng">
              <a:solidFill>
                <a:srgbClr val="B9815F"/>
              </a:solidFill>
              <a:prstDash val="solid"/>
              <a:miter lim="800000"/>
              <a:headEnd type="none" w="sm" len="sm"/>
              <a:tailEnd type="none" w="sm" len="sm"/>
            </a:ln>
          </p:spPr>
        </p:cxnSp>
        <p:cxnSp>
          <p:nvCxnSpPr>
            <p:cNvPr id="347" name="Google Shape;347;p12"/>
            <p:cNvCxnSpPr/>
            <p:nvPr/>
          </p:nvCxnSpPr>
          <p:spPr>
            <a:xfrm rot="-5400000" flipH="1">
              <a:off x="3736585" y="2262847"/>
              <a:ext cx="374292" cy="1"/>
            </a:xfrm>
            <a:prstGeom prst="curvedConnector3">
              <a:avLst>
                <a:gd name="adj1" fmla="val 50000"/>
              </a:avLst>
            </a:prstGeom>
            <a:noFill/>
            <a:ln w="38100" cap="flat" cmpd="sng">
              <a:solidFill>
                <a:srgbClr val="963E08"/>
              </a:solidFill>
              <a:prstDash val="solid"/>
              <a:miter lim="800000"/>
              <a:headEnd type="none" w="sm" len="sm"/>
              <a:tailEnd type="triangle" w="med" len="med"/>
            </a:ln>
          </p:spPr>
        </p:cxnSp>
        <p:cxnSp>
          <p:nvCxnSpPr>
            <p:cNvPr id="348" name="Google Shape;348;p12"/>
            <p:cNvCxnSpPr/>
            <p:nvPr/>
          </p:nvCxnSpPr>
          <p:spPr>
            <a:xfrm rot="5400000">
              <a:off x="3731066" y="5360034"/>
              <a:ext cx="384916" cy="411"/>
            </a:xfrm>
            <a:prstGeom prst="curvedConnector3">
              <a:avLst>
                <a:gd name="adj1" fmla="val 50000"/>
              </a:avLst>
            </a:prstGeom>
            <a:noFill/>
            <a:ln w="38100" cap="flat" cmpd="sng">
              <a:solidFill>
                <a:srgbClr val="963E08"/>
              </a:solidFill>
              <a:prstDash val="solid"/>
              <a:miter lim="800000"/>
              <a:headEnd type="none" w="sm" len="sm"/>
              <a:tailEnd type="triangle" w="med" len="med"/>
            </a:ln>
          </p:spPr>
        </p:cxnSp>
      </p:grpSp>
      <p:sp>
        <p:nvSpPr>
          <p:cNvPr id="349" name="Google Shape;349;p1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10</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3"/>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13"/>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13"/>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13"/>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58" name="Google Shape;358;p13"/>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59" name="Google Shape;359;p13"/>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60" name="Google Shape;360;p13"/>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361" name="Google Shape;361;p13"/>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362" name="Google Shape;362;p13"/>
          <p:cNvGrpSpPr/>
          <p:nvPr/>
        </p:nvGrpSpPr>
        <p:grpSpPr>
          <a:xfrm>
            <a:off x="1300743" y="1509752"/>
            <a:ext cx="5410958" cy="2079684"/>
            <a:chOff x="915259" y="1126754"/>
            <a:chExt cx="5410958" cy="2079684"/>
          </a:xfrm>
        </p:grpSpPr>
        <p:grpSp>
          <p:nvGrpSpPr>
            <p:cNvPr id="363" name="Google Shape;363;p13"/>
            <p:cNvGrpSpPr/>
            <p:nvPr/>
          </p:nvGrpSpPr>
          <p:grpSpPr>
            <a:xfrm>
              <a:off x="915259" y="1126754"/>
              <a:ext cx="5410958" cy="499919"/>
              <a:chOff x="3105514" y="1148251"/>
              <a:chExt cx="5410958" cy="499919"/>
            </a:xfrm>
          </p:grpSpPr>
          <p:sp>
            <p:nvSpPr>
              <p:cNvPr id="364" name="Google Shape;364;p13"/>
              <p:cNvSpPr txBox="1"/>
              <p:nvPr/>
            </p:nvSpPr>
            <p:spPr>
              <a:xfrm>
                <a:off x="3529150" y="1148251"/>
                <a:ext cx="498732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使用自動化爬蟲套件進行資料蒐集</a:t>
                </a:r>
                <a:endParaRPr sz="2400">
                  <a:solidFill>
                    <a:srgbClr val="963E08"/>
                  </a:solidFill>
                  <a:latin typeface="Noto Sans Medium"/>
                  <a:ea typeface="Noto Sans Medium"/>
                  <a:cs typeface="Noto Sans Medium"/>
                  <a:sym typeface="Noto Sans Medium"/>
                </a:endParaRPr>
              </a:p>
            </p:txBody>
          </p:sp>
          <p:cxnSp>
            <p:nvCxnSpPr>
              <p:cNvPr id="365" name="Google Shape;365;p13"/>
              <p:cNvCxnSpPr/>
              <p:nvPr/>
            </p:nvCxnSpPr>
            <p:spPr>
              <a:xfrm flipH="1">
                <a:off x="3105514" y="1648169"/>
                <a:ext cx="3600000" cy="1"/>
              </a:xfrm>
              <a:prstGeom prst="straightConnector1">
                <a:avLst/>
              </a:prstGeom>
              <a:noFill/>
              <a:ln w="28575" cap="rnd" cmpd="sng">
                <a:solidFill>
                  <a:srgbClr val="B9815F"/>
                </a:solidFill>
                <a:prstDash val="solid"/>
                <a:miter lim="800000"/>
                <a:headEnd type="none" w="sm" len="sm"/>
                <a:tailEnd type="none" w="sm" len="sm"/>
              </a:ln>
            </p:spPr>
          </p:cxnSp>
        </p:grpSp>
        <p:grpSp>
          <p:nvGrpSpPr>
            <p:cNvPr id="366" name="Google Shape;366;p13"/>
            <p:cNvGrpSpPr/>
            <p:nvPr/>
          </p:nvGrpSpPr>
          <p:grpSpPr>
            <a:xfrm>
              <a:off x="1338895" y="2000555"/>
              <a:ext cx="3038111" cy="1205883"/>
              <a:chOff x="1338895" y="2000555"/>
              <a:chExt cx="3038111" cy="1205883"/>
            </a:xfrm>
          </p:grpSpPr>
          <p:grpSp>
            <p:nvGrpSpPr>
              <p:cNvPr id="367" name="Google Shape;367;p13"/>
              <p:cNvGrpSpPr/>
              <p:nvPr/>
            </p:nvGrpSpPr>
            <p:grpSpPr>
              <a:xfrm>
                <a:off x="1338895" y="2000555"/>
                <a:ext cx="2644386" cy="514833"/>
                <a:chOff x="1192508" y="2131679"/>
                <a:chExt cx="2644386" cy="514833"/>
              </a:xfrm>
            </p:grpSpPr>
            <p:sp>
              <p:nvSpPr>
                <p:cNvPr id="368" name="Google Shape;368;p13"/>
                <p:cNvSpPr txBox="1"/>
                <p:nvPr/>
              </p:nvSpPr>
              <p:spPr>
                <a:xfrm>
                  <a:off x="2194797" y="2158263"/>
                  <a:ext cx="1642097"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Selenium</a:t>
                  </a:r>
                  <a:endParaRPr/>
                </a:p>
              </p:txBody>
            </p:sp>
            <p:grpSp>
              <p:nvGrpSpPr>
                <p:cNvPr id="369" name="Google Shape;369;p13"/>
                <p:cNvGrpSpPr/>
                <p:nvPr/>
              </p:nvGrpSpPr>
              <p:grpSpPr>
                <a:xfrm>
                  <a:off x="1192508" y="2131679"/>
                  <a:ext cx="645256" cy="514833"/>
                  <a:chOff x="1499554" y="2904372"/>
                  <a:chExt cx="807008" cy="643891"/>
                </a:xfrm>
              </p:grpSpPr>
              <p:sp>
                <p:nvSpPr>
                  <p:cNvPr id="370" name="Google Shape;370;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grpSp>
            <p:nvGrpSpPr>
              <p:cNvPr id="373" name="Google Shape;373;p13"/>
              <p:cNvGrpSpPr/>
              <p:nvPr/>
            </p:nvGrpSpPr>
            <p:grpSpPr>
              <a:xfrm>
                <a:off x="1338895" y="2691605"/>
                <a:ext cx="3038111" cy="514833"/>
                <a:chOff x="1192508" y="2822729"/>
                <a:chExt cx="3038111" cy="514833"/>
              </a:xfrm>
            </p:grpSpPr>
            <p:sp>
              <p:nvSpPr>
                <p:cNvPr id="374" name="Google Shape;374;p13"/>
                <p:cNvSpPr txBox="1"/>
                <p:nvPr/>
              </p:nvSpPr>
              <p:spPr>
                <a:xfrm>
                  <a:off x="2194797" y="2849313"/>
                  <a:ext cx="203582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PhantomJS</a:t>
                  </a:r>
                  <a:endParaRPr/>
                </a:p>
              </p:txBody>
            </p:sp>
            <p:grpSp>
              <p:nvGrpSpPr>
                <p:cNvPr id="375" name="Google Shape;375;p13"/>
                <p:cNvGrpSpPr/>
                <p:nvPr/>
              </p:nvGrpSpPr>
              <p:grpSpPr>
                <a:xfrm>
                  <a:off x="1192508" y="2822729"/>
                  <a:ext cx="645256" cy="514833"/>
                  <a:chOff x="1499554" y="2904372"/>
                  <a:chExt cx="807008" cy="643891"/>
                </a:xfrm>
              </p:grpSpPr>
              <p:sp>
                <p:nvSpPr>
                  <p:cNvPr id="376" name="Google Shape;376;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13"/>
                  <p:cNvSpPr txBox="1"/>
                  <p:nvPr/>
                </p:nvSpPr>
                <p:spPr>
                  <a:xfrm>
                    <a:off x="1499554" y="2959289"/>
                    <a:ext cx="807008" cy="461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grpSp>
        <p:nvGrpSpPr>
          <p:cNvPr id="379" name="Google Shape;379;p13"/>
          <p:cNvGrpSpPr/>
          <p:nvPr/>
        </p:nvGrpSpPr>
        <p:grpSpPr>
          <a:xfrm>
            <a:off x="6176683" y="2731055"/>
            <a:ext cx="5082129" cy="2079684"/>
            <a:chOff x="915259" y="3678147"/>
            <a:chExt cx="5082129" cy="2079684"/>
          </a:xfrm>
        </p:grpSpPr>
        <p:grpSp>
          <p:nvGrpSpPr>
            <p:cNvPr id="380" name="Google Shape;380;p13"/>
            <p:cNvGrpSpPr/>
            <p:nvPr/>
          </p:nvGrpSpPr>
          <p:grpSpPr>
            <a:xfrm>
              <a:off x="915259" y="3678147"/>
              <a:ext cx="3791212" cy="499919"/>
              <a:chOff x="3105514" y="1148251"/>
              <a:chExt cx="3791212" cy="499919"/>
            </a:xfrm>
          </p:grpSpPr>
          <p:sp>
            <p:nvSpPr>
              <p:cNvPr id="381" name="Google Shape;381;p13"/>
              <p:cNvSpPr txBox="1"/>
              <p:nvPr/>
            </p:nvSpPr>
            <p:spPr>
              <a:xfrm>
                <a:off x="3529150" y="1148251"/>
                <a:ext cx="336757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對資料進行斷詞處理</a:t>
                </a:r>
                <a:endParaRPr sz="2400">
                  <a:solidFill>
                    <a:srgbClr val="963E08"/>
                  </a:solidFill>
                  <a:latin typeface="Noto Sans Medium"/>
                  <a:ea typeface="Noto Sans Medium"/>
                  <a:cs typeface="Noto Sans Medium"/>
                  <a:sym typeface="Noto Sans Medium"/>
                </a:endParaRPr>
              </a:p>
            </p:txBody>
          </p:sp>
          <p:cxnSp>
            <p:nvCxnSpPr>
              <p:cNvPr id="382" name="Google Shape;382;p13"/>
              <p:cNvCxnSpPr/>
              <p:nvPr/>
            </p:nvCxnSpPr>
            <p:spPr>
              <a:xfrm flipH="1">
                <a:off x="3105514" y="1648169"/>
                <a:ext cx="2484000" cy="1"/>
              </a:xfrm>
              <a:prstGeom prst="straightConnector1">
                <a:avLst/>
              </a:prstGeom>
              <a:noFill/>
              <a:ln w="28575" cap="rnd" cmpd="sng">
                <a:solidFill>
                  <a:srgbClr val="B9815F"/>
                </a:solidFill>
                <a:prstDash val="solid"/>
                <a:miter lim="800000"/>
                <a:headEnd type="none" w="sm" len="sm"/>
                <a:tailEnd type="none" w="sm" len="sm"/>
              </a:ln>
            </p:spPr>
          </p:cxnSp>
        </p:grpSp>
        <p:grpSp>
          <p:nvGrpSpPr>
            <p:cNvPr id="383" name="Google Shape;383;p13"/>
            <p:cNvGrpSpPr/>
            <p:nvPr/>
          </p:nvGrpSpPr>
          <p:grpSpPr>
            <a:xfrm>
              <a:off x="1338895" y="4551948"/>
              <a:ext cx="4658493" cy="1205883"/>
              <a:chOff x="1338895" y="4551948"/>
              <a:chExt cx="4658493" cy="1205883"/>
            </a:xfrm>
          </p:grpSpPr>
          <p:sp>
            <p:nvSpPr>
              <p:cNvPr id="384" name="Google Shape;384;p13"/>
              <p:cNvSpPr txBox="1"/>
              <p:nvPr/>
            </p:nvSpPr>
            <p:spPr>
              <a:xfrm>
                <a:off x="2341184" y="4578532"/>
                <a:ext cx="365620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中研院的CkipTagger</a:t>
                </a:r>
                <a:endParaRPr/>
              </a:p>
            </p:txBody>
          </p:sp>
          <p:grpSp>
            <p:nvGrpSpPr>
              <p:cNvPr id="385" name="Google Shape;385;p13"/>
              <p:cNvGrpSpPr/>
              <p:nvPr/>
            </p:nvGrpSpPr>
            <p:grpSpPr>
              <a:xfrm>
                <a:off x="1338895" y="4551948"/>
                <a:ext cx="645256" cy="514833"/>
                <a:chOff x="1499554" y="2904372"/>
                <a:chExt cx="807008" cy="643891"/>
              </a:xfrm>
            </p:grpSpPr>
            <p:sp>
              <p:nvSpPr>
                <p:cNvPr id="386" name="Google Shape;386;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sp>
            <p:nvSpPr>
              <p:cNvPr id="389" name="Google Shape;389;p13"/>
              <p:cNvSpPr txBox="1"/>
              <p:nvPr/>
            </p:nvSpPr>
            <p:spPr>
              <a:xfrm>
                <a:off x="2341184" y="5269582"/>
                <a:ext cx="211289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Jieba(結巴)</a:t>
                </a:r>
                <a:endParaRPr/>
              </a:p>
            </p:txBody>
          </p:sp>
          <p:grpSp>
            <p:nvGrpSpPr>
              <p:cNvPr id="390" name="Google Shape;390;p13"/>
              <p:cNvGrpSpPr/>
              <p:nvPr/>
            </p:nvGrpSpPr>
            <p:grpSpPr>
              <a:xfrm>
                <a:off x="1338895" y="5242998"/>
                <a:ext cx="645256" cy="514833"/>
                <a:chOff x="1499554" y="2904372"/>
                <a:chExt cx="807008" cy="643891"/>
              </a:xfrm>
            </p:grpSpPr>
            <p:sp>
              <p:nvSpPr>
                <p:cNvPr id="391" name="Google Shape;391;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2" name="Google Shape;392;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13"/>
                <p:cNvSpPr txBox="1"/>
                <p:nvPr/>
              </p:nvSpPr>
              <p:spPr>
                <a:xfrm>
                  <a:off x="1499554" y="2959289"/>
                  <a:ext cx="807008" cy="461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nvGrpSpPr>
          <p:cNvPr id="394" name="Google Shape;394;p13"/>
          <p:cNvGrpSpPr/>
          <p:nvPr/>
        </p:nvGrpSpPr>
        <p:grpSpPr>
          <a:xfrm>
            <a:off x="2805136" y="4490257"/>
            <a:ext cx="3297925" cy="1388634"/>
            <a:chOff x="5673597" y="2100351"/>
            <a:chExt cx="3297925" cy="1388634"/>
          </a:xfrm>
        </p:grpSpPr>
        <p:grpSp>
          <p:nvGrpSpPr>
            <p:cNvPr id="395" name="Google Shape;395;p13"/>
            <p:cNvGrpSpPr/>
            <p:nvPr/>
          </p:nvGrpSpPr>
          <p:grpSpPr>
            <a:xfrm>
              <a:off x="5673597" y="2100351"/>
              <a:ext cx="2219820" cy="499919"/>
              <a:chOff x="3105514" y="1148251"/>
              <a:chExt cx="2219820" cy="499919"/>
            </a:xfrm>
          </p:grpSpPr>
          <p:sp>
            <p:nvSpPr>
              <p:cNvPr id="396" name="Google Shape;396;p13"/>
              <p:cNvSpPr txBox="1"/>
              <p:nvPr/>
            </p:nvSpPr>
            <p:spPr>
              <a:xfrm>
                <a:off x="3529150" y="1148251"/>
                <a:ext cx="179618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情緒分析</a:t>
                </a:r>
                <a:endParaRPr sz="2400">
                  <a:solidFill>
                    <a:srgbClr val="963E08"/>
                  </a:solidFill>
                  <a:latin typeface="Noto Sans Medium"/>
                  <a:ea typeface="Noto Sans Medium"/>
                  <a:cs typeface="Noto Sans Medium"/>
                  <a:sym typeface="Noto Sans Medium"/>
                </a:endParaRPr>
              </a:p>
            </p:txBody>
          </p:sp>
          <p:cxnSp>
            <p:nvCxnSpPr>
              <p:cNvPr id="397" name="Google Shape;397;p13"/>
              <p:cNvCxnSpPr/>
              <p:nvPr/>
            </p:nvCxnSpPr>
            <p:spPr>
              <a:xfrm flipH="1">
                <a:off x="3105514" y="1648169"/>
                <a:ext cx="1476000" cy="1"/>
              </a:xfrm>
              <a:prstGeom prst="straightConnector1">
                <a:avLst/>
              </a:prstGeom>
              <a:noFill/>
              <a:ln w="28575" cap="rnd" cmpd="sng">
                <a:solidFill>
                  <a:srgbClr val="B9815F"/>
                </a:solidFill>
                <a:prstDash val="solid"/>
                <a:miter lim="800000"/>
                <a:headEnd type="none" w="sm" len="sm"/>
                <a:tailEnd type="none" w="sm" len="sm"/>
              </a:ln>
            </p:spPr>
          </p:cxnSp>
        </p:grpSp>
        <p:sp>
          <p:nvSpPr>
            <p:cNvPr id="398" name="Google Shape;398;p13"/>
            <p:cNvSpPr txBox="1"/>
            <p:nvPr/>
          </p:nvSpPr>
          <p:spPr>
            <a:xfrm>
              <a:off x="7099522" y="3000736"/>
              <a:ext cx="1872000"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word2vec</a:t>
              </a:r>
              <a:endParaRPr/>
            </a:p>
          </p:txBody>
        </p:sp>
        <p:grpSp>
          <p:nvGrpSpPr>
            <p:cNvPr id="399" name="Google Shape;399;p13"/>
            <p:cNvGrpSpPr/>
            <p:nvPr/>
          </p:nvGrpSpPr>
          <p:grpSpPr>
            <a:xfrm>
              <a:off x="6097233" y="2974152"/>
              <a:ext cx="645256" cy="514833"/>
              <a:chOff x="1499554" y="2904372"/>
              <a:chExt cx="807008" cy="643891"/>
            </a:xfrm>
          </p:grpSpPr>
          <p:sp>
            <p:nvSpPr>
              <p:cNvPr id="400" name="Google Shape;400;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sp>
        <p:nvSpPr>
          <p:cNvPr id="403" name="Google Shape;403;p13"/>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6" name="Google Shape;416;p14"/>
          <p:cNvGrpSpPr/>
          <p:nvPr/>
        </p:nvGrpSpPr>
        <p:grpSpPr>
          <a:xfrm>
            <a:off x="2940413" y="2807997"/>
            <a:ext cx="6311174" cy="2613484"/>
            <a:chOff x="2940413" y="2807997"/>
            <a:chExt cx="6311174" cy="2613484"/>
          </a:xfrm>
        </p:grpSpPr>
        <p:sp>
          <p:nvSpPr>
            <p:cNvPr id="417" name="Google Shape;417;p14"/>
            <p:cNvSpPr/>
            <p:nvPr/>
          </p:nvSpPr>
          <p:spPr>
            <a:xfrm>
              <a:off x="2940413" y="2807997"/>
              <a:ext cx="6311174" cy="261348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8" name="Google Shape;418;p14"/>
            <p:cNvSpPr/>
            <p:nvPr/>
          </p:nvSpPr>
          <p:spPr>
            <a:xfrm>
              <a:off x="3049102" y="293884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19" name="Google Shape;419;p14"/>
          <p:cNvGrpSpPr/>
          <p:nvPr/>
        </p:nvGrpSpPr>
        <p:grpSpPr>
          <a:xfrm>
            <a:off x="4959905" y="798552"/>
            <a:ext cx="2272190" cy="499919"/>
            <a:chOff x="3105514" y="1148251"/>
            <a:chExt cx="2272190" cy="499919"/>
          </a:xfrm>
        </p:grpSpPr>
        <p:sp>
          <p:nvSpPr>
            <p:cNvPr id="420" name="Google Shape;420;p14"/>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21" name="Google Shape;421;p14"/>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22" name="Google Shape;422;p14"/>
          <p:cNvSpPr txBox="1"/>
          <p:nvPr/>
        </p:nvSpPr>
        <p:spPr>
          <a:xfrm>
            <a:off x="3229564" y="3051820"/>
            <a:ext cx="5732871" cy="21258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沒意外會再倒一波，636賣單加堆，635買單沒人掛，連假單都不掛，就是要倒了的意思。期指17747--</a:t>
            </a:r>
            <a:endParaRPr/>
          </a:p>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17824高要過才會繼續攻，2330不夠強,637要過，今天</a:t>
            </a:r>
            <a:endParaRPr sz="1800">
              <a:solidFill>
                <a:srgbClr val="955937"/>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期指17702不破也算還好，關鍵需要5-8天時間整理，上面還有缺口要回補也不要看太壞</a:t>
            </a:r>
            <a:endParaRPr sz="1800">
              <a:solidFill>
                <a:srgbClr val="955937"/>
              </a:solidFill>
              <a:latin typeface="Noto Sans Medium"/>
              <a:ea typeface="Noto Sans Medium"/>
              <a:cs typeface="Noto Sans Medium"/>
              <a:sym typeface="Noto Sans Medium"/>
            </a:endParaRPr>
          </a:p>
        </p:txBody>
      </p:sp>
      <p:sp>
        <p:nvSpPr>
          <p:cNvPr id="423" name="Google Shape;423;p14"/>
          <p:cNvSpPr txBox="1"/>
          <p:nvPr/>
        </p:nvSpPr>
        <p:spPr>
          <a:xfrm>
            <a:off x="3049102" y="2207089"/>
            <a:ext cx="1591791"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5"/>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15"/>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15"/>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15"/>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33" name="Google Shape;433;p15"/>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34" name="Google Shape;434;p15"/>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35" name="Google Shape;435;p15"/>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436" name="Google Shape;436;p15"/>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37" name="Google Shape;437;p15"/>
          <p:cNvGrpSpPr/>
          <p:nvPr/>
        </p:nvGrpSpPr>
        <p:grpSpPr>
          <a:xfrm>
            <a:off x="2940413" y="2807997"/>
            <a:ext cx="6311174" cy="2613484"/>
            <a:chOff x="2940413" y="2807997"/>
            <a:chExt cx="6311174" cy="2613484"/>
          </a:xfrm>
        </p:grpSpPr>
        <p:sp>
          <p:nvSpPr>
            <p:cNvPr id="438" name="Google Shape;438;p15"/>
            <p:cNvSpPr/>
            <p:nvPr/>
          </p:nvSpPr>
          <p:spPr>
            <a:xfrm>
              <a:off x="2940413" y="2807997"/>
              <a:ext cx="6311174" cy="261348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15"/>
            <p:cNvSpPr/>
            <p:nvPr/>
          </p:nvSpPr>
          <p:spPr>
            <a:xfrm>
              <a:off x="3049102" y="293884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40" name="Google Shape;440;p15"/>
          <p:cNvGrpSpPr/>
          <p:nvPr/>
        </p:nvGrpSpPr>
        <p:grpSpPr>
          <a:xfrm>
            <a:off x="4959905" y="798552"/>
            <a:ext cx="2272190" cy="499919"/>
            <a:chOff x="3105514" y="1148251"/>
            <a:chExt cx="2272190" cy="499919"/>
          </a:xfrm>
        </p:grpSpPr>
        <p:sp>
          <p:nvSpPr>
            <p:cNvPr id="441" name="Google Shape;441;p15"/>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42" name="Google Shape;442;p15"/>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43" name="Google Shape;443;p15"/>
          <p:cNvSpPr txBox="1"/>
          <p:nvPr/>
        </p:nvSpPr>
        <p:spPr>
          <a:xfrm>
            <a:off x="3102313" y="2938840"/>
            <a:ext cx="5987375" cy="235179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沒</a:t>
            </a:r>
            <a:r>
              <a:rPr lang="zh-TW" sz="2000">
                <a:solidFill>
                  <a:srgbClr val="963E08"/>
                </a:solidFill>
                <a:latin typeface="Noto Sans Medium"/>
                <a:ea typeface="Noto Sans Medium"/>
                <a:cs typeface="Noto Sans Medium"/>
                <a:sym typeface="Noto Sans Medium"/>
              </a:rPr>
              <a:t>意外</a:t>
            </a:r>
            <a:r>
              <a:rPr lang="zh-TW" sz="1800">
                <a:solidFill>
                  <a:srgbClr val="B9815F"/>
                </a:solidFill>
                <a:latin typeface="Noto Sans Medium"/>
                <a:ea typeface="Noto Sans Medium"/>
                <a:cs typeface="Noto Sans Medium"/>
                <a:sym typeface="Noto Sans Medium"/>
              </a:rPr>
              <a:t>會再</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一波，636</a:t>
            </a:r>
            <a:r>
              <a:rPr lang="zh-TW" sz="2000">
                <a:solidFill>
                  <a:srgbClr val="963E08"/>
                </a:solidFill>
                <a:latin typeface="Noto Sans Medium"/>
                <a:ea typeface="Noto Sans Medium"/>
                <a:cs typeface="Noto Sans Medium"/>
                <a:sym typeface="Noto Sans Medium"/>
              </a:rPr>
              <a:t>賣單加堆</a:t>
            </a:r>
            <a:r>
              <a:rPr lang="zh-TW" sz="1800">
                <a:solidFill>
                  <a:srgbClr val="B9815F"/>
                </a:solidFill>
                <a:latin typeface="Noto Sans Medium"/>
                <a:ea typeface="Noto Sans Medium"/>
                <a:cs typeface="Noto Sans Medium"/>
                <a:sym typeface="Noto Sans Medium"/>
              </a:rPr>
              <a:t>，635</a:t>
            </a:r>
            <a:r>
              <a:rPr lang="zh-TW" sz="2000">
                <a:solidFill>
                  <a:srgbClr val="963E08"/>
                </a:solidFill>
                <a:latin typeface="Noto Sans Medium"/>
                <a:ea typeface="Noto Sans Medium"/>
                <a:cs typeface="Noto Sans Medium"/>
                <a:sym typeface="Noto Sans Medium"/>
              </a:rPr>
              <a:t>買單沒人掛</a:t>
            </a:r>
            <a:r>
              <a:rPr lang="zh-TW" sz="1800">
                <a:solidFill>
                  <a:srgbClr val="B9815F"/>
                </a:solidFill>
                <a:latin typeface="Noto Sans Medium"/>
                <a:ea typeface="Noto Sans Medium"/>
                <a:cs typeface="Noto Sans Medium"/>
                <a:sym typeface="Noto Sans Medium"/>
              </a:rPr>
              <a:t>，連</a:t>
            </a:r>
            <a:r>
              <a:rPr lang="zh-TW" sz="2000">
                <a:solidFill>
                  <a:srgbClr val="963E08"/>
                </a:solidFill>
                <a:latin typeface="Noto Sans Medium"/>
                <a:ea typeface="Noto Sans Medium"/>
                <a:cs typeface="Noto Sans Medium"/>
                <a:sym typeface="Noto Sans Medium"/>
              </a:rPr>
              <a:t>假單</a:t>
            </a:r>
            <a:r>
              <a:rPr lang="zh-TW" sz="1800">
                <a:solidFill>
                  <a:srgbClr val="B9815F"/>
                </a:solidFill>
                <a:latin typeface="Noto Sans Medium"/>
                <a:ea typeface="Noto Sans Medium"/>
                <a:cs typeface="Noto Sans Medium"/>
                <a:sym typeface="Noto Sans Medium"/>
              </a:rPr>
              <a:t>都不</a:t>
            </a:r>
            <a:r>
              <a:rPr lang="zh-TW" sz="2000">
                <a:solidFill>
                  <a:srgbClr val="963E08"/>
                </a:solidFill>
                <a:latin typeface="Noto Sans Medium"/>
                <a:ea typeface="Noto Sans Medium"/>
                <a:cs typeface="Noto Sans Medium"/>
                <a:sym typeface="Noto Sans Medium"/>
              </a:rPr>
              <a:t>掛</a:t>
            </a:r>
            <a:r>
              <a:rPr lang="zh-TW" sz="1800">
                <a:solidFill>
                  <a:srgbClr val="B9815F"/>
                </a:solidFill>
                <a:latin typeface="Noto Sans Medium"/>
                <a:ea typeface="Noto Sans Medium"/>
                <a:cs typeface="Noto Sans Medium"/>
                <a:sym typeface="Noto Sans Medium"/>
              </a:rPr>
              <a:t>，就是要</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了的</a:t>
            </a:r>
            <a:r>
              <a:rPr lang="zh-TW" sz="2000">
                <a:solidFill>
                  <a:srgbClr val="963E08"/>
                </a:solidFill>
                <a:latin typeface="Noto Sans Medium"/>
                <a:ea typeface="Noto Sans Medium"/>
                <a:cs typeface="Noto Sans Medium"/>
                <a:sym typeface="Noto Sans Medium"/>
              </a:rPr>
              <a:t>意思</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17824</a:t>
            </a:r>
            <a:r>
              <a:rPr lang="zh-TW" sz="2000">
                <a:solidFill>
                  <a:srgbClr val="963E08"/>
                </a:solidFill>
                <a:latin typeface="Noto Sans Medium"/>
                <a:ea typeface="Noto Sans Medium"/>
                <a:cs typeface="Noto Sans Medium"/>
                <a:sym typeface="Noto Sans Medium"/>
              </a:rPr>
              <a:t>高</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過才</a:t>
            </a:r>
            <a:r>
              <a:rPr lang="zh-TW" sz="1800">
                <a:solidFill>
                  <a:srgbClr val="B9815F"/>
                </a:solidFill>
                <a:latin typeface="Noto Sans Medium"/>
                <a:ea typeface="Noto Sans Medium"/>
                <a:cs typeface="Noto Sans Medium"/>
                <a:sym typeface="Noto Sans Medium"/>
              </a:rPr>
              <a:t>會</a:t>
            </a:r>
            <a:r>
              <a:rPr lang="zh-TW" sz="2000">
                <a:solidFill>
                  <a:srgbClr val="963E08"/>
                </a:solidFill>
                <a:latin typeface="Noto Sans Medium"/>
                <a:ea typeface="Noto Sans Medium"/>
                <a:cs typeface="Noto Sans Medium"/>
                <a:sym typeface="Noto Sans Medium"/>
              </a:rPr>
              <a:t>繼續攻</a:t>
            </a:r>
            <a:r>
              <a:rPr lang="zh-TW" sz="1800">
                <a:solidFill>
                  <a:srgbClr val="B9815F"/>
                </a:solidFill>
                <a:latin typeface="Noto Sans Medium"/>
                <a:ea typeface="Noto Sans Medium"/>
                <a:cs typeface="Noto Sans Medium"/>
                <a:sym typeface="Noto Sans Medium"/>
              </a:rPr>
              <a:t>，2330不</a:t>
            </a:r>
            <a:r>
              <a:rPr lang="zh-TW" sz="2000">
                <a:solidFill>
                  <a:srgbClr val="963E08"/>
                </a:solidFill>
                <a:latin typeface="Noto Sans Medium"/>
                <a:ea typeface="Noto Sans Medium"/>
                <a:cs typeface="Noto Sans Medium"/>
                <a:sym typeface="Noto Sans Medium"/>
              </a:rPr>
              <a:t>夠強</a:t>
            </a:r>
            <a:r>
              <a:rPr lang="zh-TW" sz="1800">
                <a:solidFill>
                  <a:srgbClr val="B9815F"/>
                </a:solidFill>
                <a:latin typeface="Noto Sans Medium"/>
                <a:ea typeface="Noto Sans Medium"/>
                <a:cs typeface="Noto Sans Medium"/>
                <a:sym typeface="Noto Sans Medium"/>
              </a:rPr>
              <a:t>,637要</a:t>
            </a:r>
            <a:r>
              <a:rPr lang="zh-TW" sz="2000">
                <a:solidFill>
                  <a:srgbClr val="963E08"/>
                </a:solidFill>
                <a:latin typeface="Noto Sans Medium"/>
                <a:ea typeface="Noto Sans Medium"/>
                <a:cs typeface="Noto Sans Medium"/>
                <a:sym typeface="Noto Sans Medium"/>
              </a:rPr>
              <a:t>過</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今天</a:t>
            </a:r>
            <a:endParaRPr sz="20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17702不</a:t>
            </a:r>
            <a:r>
              <a:rPr lang="zh-TW" sz="2000">
                <a:solidFill>
                  <a:srgbClr val="963E08"/>
                </a:solidFill>
                <a:latin typeface="Noto Sans Medium"/>
                <a:ea typeface="Noto Sans Medium"/>
                <a:cs typeface="Noto Sans Medium"/>
                <a:sym typeface="Noto Sans Medium"/>
              </a:rPr>
              <a:t>破</a:t>
            </a:r>
            <a:r>
              <a:rPr lang="zh-TW" sz="1800">
                <a:solidFill>
                  <a:srgbClr val="B9815F"/>
                </a:solidFill>
                <a:latin typeface="Noto Sans Medium"/>
                <a:ea typeface="Noto Sans Medium"/>
                <a:cs typeface="Noto Sans Medium"/>
                <a:sym typeface="Noto Sans Medium"/>
              </a:rPr>
              <a:t>也算</a:t>
            </a:r>
            <a:r>
              <a:rPr lang="zh-TW" sz="2000">
                <a:solidFill>
                  <a:srgbClr val="963E08"/>
                </a:solidFill>
                <a:latin typeface="Noto Sans Medium"/>
                <a:ea typeface="Noto Sans Medium"/>
                <a:cs typeface="Noto Sans Medium"/>
                <a:sym typeface="Noto Sans Medium"/>
              </a:rPr>
              <a:t>還好</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關鍵需要</a:t>
            </a:r>
            <a:r>
              <a:rPr lang="zh-TW" sz="1800">
                <a:solidFill>
                  <a:srgbClr val="B9815F"/>
                </a:solidFill>
                <a:latin typeface="Noto Sans Medium"/>
                <a:ea typeface="Noto Sans Medium"/>
                <a:cs typeface="Noto Sans Medium"/>
                <a:sym typeface="Noto Sans Medium"/>
              </a:rPr>
              <a:t>5-8天</a:t>
            </a:r>
            <a:r>
              <a:rPr lang="zh-TW" sz="2000">
                <a:solidFill>
                  <a:srgbClr val="963E08"/>
                </a:solidFill>
                <a:latin typeface="Noto Sans Medium"/>
                <a:ea typeface="Noto Sans Medium"/>
                <a:cs typeface="Noto Sans Medium"/>
                <a:sym typeface="Noto Sans Medium"/>
              </a:rPr>
              <a:t>時間整理</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上面</a:t>
            </a:r>
            <a:r>
              <a:rPr lang="zh-TW" sz="1800">
                <a:solidFill>
                  <a:srgbClr val="B9815F"/>
                </a:solidFill>
                <a:latin typeface="Noto Sans Medium"/>
                <a:ea typeface="Noto Sans Medium"/>
                <a:cs typeface="Noto Sans Medium"/>
                <a:sym typeface="Noto Sans Medium"/>
              </a:rPr>
              <a:t>還有</a:t>
            </a:r>
            <a:r>
              <a:rPr lang="zh-TW" sz="2000">
                <a:solidFill>
                  <a:srgbClr val="963E08"/>
                </a:solidFill>
                <a:latin typeface="Noto Sans Medium"/>
                <a:ea typeface="Noto Sans Medium"/>
                <a:cs typeface="Noto Sans Medium"/>
                <a:sym typeface="Noto Sans Medium"/>
              </a:rPr>
              <a:t>缺口</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回補</a:t>
            </a:r>
            <a:r>
              <a:rPr lang="zh-TW" sz="1800">
                <a:solidFill>
                  <a:srgbClr val="B9815F"/>
                </a:solidFill>
                <a:latin typeface="Noto Sans Medium"/>
                <a:ea typeface="Noto Sans Medium"/>
                <a:cs typeface="Noto Sans Medium"/>
                <a:sym typeface="Noto Sans Medium"/>
              </a:rPr>
              <a:t>也不要</a:t>
            </a:r>
            <a:r>
              <a:rPr lang="zh-TW" sz="2000">
                <a:solidFill>
                  <a:srgbClr val="963E08"/>
                </a:solidFill>
                <a:latin typeface="Noto Sans Medium"/>
                <a:ea typeface="Noto Sans Medium"/>
                <a:cs typeface="Noto Sans Medium"/>
                <a:sym typeface="Noto Sans Medium"/>
              </a:rPr>
              <a:t>看太壞</a:t>
            </a:r>
            <a:endParaRPr sz="1800">
              <a:solidFill>
                <a:srgbClr val="963E08"/>
              </a:solidFill>
              <a:latin typeface="Noto Sans Medium"/>
              <a:ea typeface="Noto Sans Medium"/>
              <a:cs typeface="Noto Sans Medium"/>
              <a:sym typeface="Noto Sans Medium"/>
            </a:endParaRPr>
          </a:p>
        </p:txBody>
      </p:sp>
      <p:sp>
        <p:nvSpPr>
          <p:cNvPr id="444" name="Google Shape;444;p15"/>
          <p:cNvSpPr txBox="1"/>
          <p:nvPr/>
        </p:nvSpPr>
        <p:spPr>
          <a:xfrm>
            <a:off x="3049102" y="2207089"/>
            <a:ext cx="1591791"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45" name="Google Shape;445;p15"/>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1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2" name="Google Shape;452;p16"/>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3" name="Google Shape;453;p1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54" name="Google Shape;454;p1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55" name="Google Shape;455;p1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56" name="Google Shape;456;p1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457" name="Google Shape;457;p16"/>
          <p:cNvGrpSpPr/>
          <p:nvPr/>
        </p:nvGrpSpPr>
        <p:grpSpPr>
          <a:xfrm>
            <a:off x="687983" y="2142068"/>
            <a:ext cx="4682067" cy="1938864"/>
            <a:chOff x="687983" y="2142068"/>
            <a:chExt cx="4682067" cy="1938864"/>
          </a:xfrm>
        </p:grpSpPr>
        <p:sp>
          <p:nvSpPr>
            <p:cNvPr id="458" name="Google Shape;458;p16"/>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9" name="Google Shape;459;p16"/>
            <p:cNvSpPr/>
            <p:nvPr/>
          </p:nvSpPr>
          <p:spPr>
            <a:xfrm>
              <a:off x="873169"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60" name="Google Shape;460;p1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61" name="Google Shape;461;p16"/>
          <p:cNvGrpSpPr/>
          <p:nvPr/>
        </p:nvGrpSpPr>
        <p:grpSpPr>
          <a:xfrm>
            <a:off x="4959905" y="798552"/>
            <a:ext cx="2272190" cy="499919"/>
            <a:chOff x="3105514" y="1148251"/>
            <a:chExt cx="2272190" cy="499919"/>
          </a:xfrm>
        </p:grpSpPr>
        <p:sp>
          <p:nvSpPr>
            <p:cNvPr id="462" name="Google Shape;462;p16"/>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63" name="Google Shape;463;p16"/>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64" name="Google Shape;464;p16"/>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65" name="Google Shape;465;p16"/>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66" name="Google Shape;466;p16"/>
          <p:cNvSpPr/>
          <p:nvPr/>
        </p:nvSpPr>
        <p:spPr>
          <a:xfrm>
            <a:off x="5901079" y="2934393"/>
            <a:ext cx="5759892" cy="239256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16"/>
          <p:cNvSpPr txBox="1"/>
          <p:nvPr/>
        </p:nvSpPr>
        <p:spPr>
          <a:xfrm>
            <a:off x="6033025" y="3067754"/>
            <a:ext cx="5496000" cy="212583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[['意外', '倒', '賣單', '加堆', '買單', '沒', '人', '掛', '假單', '掛', '倒', '意思']</a:t>
            </a:r>
            <a:endParaRPr/>
          </a:p>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'高', '過', '才', '繼續', '攻', '夠', '強', '過', '今天', </a:t>
            </a:r>
            <a:endParaRPr/>
          </a:p>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'破', '還好', '關鍵', '需要', '時間', '整理', '上面', '缺口', '回補', '看', '太', '壞']]</a:t>
            </a:r>
            <a:endParaRPr/>
          </a:p>
        </p:txBody>
      </p:sp>
      <p:sp>
        <p:nvSpPr>
          <p:cNvPr id="468" name="Google Shape;468;p16"/>
          <p:cNvSpPr txBox="1"/>
          <p:nvPr/>
        </p:nvSpPr>
        <p:spPr>
          <a:xfrm>
            <a:off x="6000274" y="2385975"/>
            <a:ext cx="1452748"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69" name="Google Shape;469;p16"/>
          <p:cNvCxnSpPr>
            <a:stCxn id="458" idx="3"/>
            <a:endCxn id="466" idx="1"/>
          </p:cNvCxnSpPr>
          <p:nvPr/>
        </p:nvCxnSpPr>
        <p:spPr>
          <a:xfrm>
            <a:off x="5370050" y="3111500"/>
            <a:ext cx="531000" cy="1019100"/>
          </a:xfrm>
          <a:prstGeom prst="curvedConnector3">
            <a:avLst>
              <a:gd name="adj1" fmla="val 50003"/>
            </a:avLst>
          </a:prstGeom>
          <a:noFill/>
          <a:ln w="38100" cap="flat" cmpd="sng">
            <a:solidFill>
              <a:srgbClr val="963E08"/>
            </a:solidFill>
            <a:prstDash val="solid"/>
            <a:miter lim="800000"/>
            <a:headEnd type="none" w="sm" len="sm"/>
            <a:tailEnd type="triangle" w="med" len="med"/>
          </a:ln>
        </p:spPr>
      </p:cxnSp>
      <p:sp>
        <p:nvSpPr>
          <p:cNvPr id="470" name="Google Shape;470;p1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7219950" cy="13335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txBox="1"/>
          <p:nvPr/>
        </p:nvSpPr>
        <p:spPr>
          <a:xfrm>
            <a:off x="2661227" y="282030"/>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99" name="Google Shape;99;p2"/>
          <p:cNvSpPr/>
          <p:nvPr/>
        </p:nvSpPr>
        <p:spPr>
          <a:xfrm>
            <a:off x="3715657" y="1333500"/>
            <a:ext cx="8476343" cy="55245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0" name="Google Shape;100;p2"/>
          <p:cNvGrpSpPr/>
          <p:nvPr/>
        </p:nvGrpSpPr>
        <p:grpSpPr>
          <a:xfrm>
            <a:off x="3078844" y="2045844"/>
            <a:ext cx="4559133" cy="4099812"/>
            <a:chOff x="3673930" y="2019034"/>
            <a:chExt cx="4559133" cy="4099812"/>
          </a:xfrm>
        </p:grpSpPr>
        <p:sp>
          <p:nvSpPr>
            <p:cNvPr id="101" name="Google Shape;101;p2"/>
            <p:cNvSpPr txBox="1"/>
            <p:nvPr/>
          </p:nvSpPr>
          <p:spPr>
            <a:xfrm>
              <a:off x="4728152" y="2019034"/>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b="0" i="0" u="none" strike="noStrike" cap="none" dirty="0">
                  <a:solidFill>
                    <a:srgbClr val="963E08"/>
                  </a:solidFill>
                  <a:latin typeface="Noto Sans Medium"/>
                  <a:ea typeface="Noto Sans Medium"/>
                  <a:cs typeface="Noto Sans Medium"/>
                  <a:sym typeface="Noto Sans Medium"/>
                </a:rPr>
                <a:t>摘要</a:t>
              </a:r>
              <a:endParaRPr dirty="0"/>
            </a:p>
          </p:txBody>
        </p:sp>
        <p:cxnSp>
          <p:nvCxnSpPr>
            <p:cNvPr id="102" name="Google Shape;102;p2"/>
            <p:cNvCxnSpPr/>
            <p:nvPr/>
          </p:nvCxnSpPr>
          <p:spPr>
            <a:xfrm rot="10800000">
              <a:off x="3673930" y="2421804"/>
              <a:ext cx="0" cy="3213867"/>
            </a:xfrm>
            <a:prstGeom prst="straightConnector1">
              <a:avLst/>
            </a:prstGeom>
            <a:noFill/>
            <a:ln w="28575" cap="rnd" cmpd="sng">
              <a:solidFill>
                <a:srgbClr val="B9815F"/>
              </a:solidFill>
              <a:prstDash val="solid"/>
              <a:miter lim="800000"/>
              <a:headEnd type="none" w="sm" len="sm"/>
              <a:tailEnd type="none" w="sm" len="sm"/>
            </a:ln>
          </p:spPr>
        </p:cxnSp>
        <p:sp>
          <p:nvSpPr>
            <p:cNvPr id="103" name="Google Shape;103;p2"/>
            <p:cNvSpPr txBox="1"/>
            <p:nvPr/>
          </p:nvSpPr>
          <p:spPr>
            <a:xfrm>
              <a:off x="4728152" y="2897793"/>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研究動機</a:t>
              </a:r>
              <a:endParaRPr dirty="0"/>
            </a:p>
          </p:txBody>
        </p:sp>
        <p:sp>
          <p:nvSpPr>
            <p:cNvPr id="104" name="Google Shape;104;p2"/>
            <p:cNvSpPr txBox="1"/>
            <p:nvPr/>
          </p:nvSpPr>
          <p:spPr>
            <a:xfrm>
              <a:off x="4728152" y="3776552"/>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文獻回顧</a:t>
              </a:r>
              <a:r>
                <a:rPr lang="en-US" altLang="zh-TW" sz="3200" dirty="0">
                  <a:solidFill>
                    <a:srgbClr val="963E08"/>
                  </a:solidFill>
                  <a:latin typeface="Noto Sans Medium"/>
                  <a:ea typeface="Noto Sans Medium"/>
                  <a:cs typeface="Noto Sans Medium"/>
                  <a:sym typeface="Noto Sans Medium"/>
                </a:rPr>
                <a:t>	</a:t>
              </a:r>
              <a:endParaRPr dirty="0"/>
            </a:p>
          </p:txBody>
        </p:sp>
        <p:sp>
          <p:nvSpPr>
            <p:cNvPr id="105" name="Google Shape;105;p2"/>
            <p:cNvSpPr txBox="1"/>
            <p:nvPr/>
          </p:nvSpPr>
          <p:spPr>
            <a:xfrm>
              <a:off x="4728152" y="465531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研究方法</a:t>
              </a:r>
              <a:endParaRPr dirty="0"/>
            </a:p>
          </p:txBody>
        </p:sp>
        <p:sp>
          <p:nvSpPr>
            <p:cNvPr id="106" name="Google Shape;106;p2"/>
            <p:cNvSpPr txBox="1"/>
            <p:nvPr/>
          </p:nvSpPr>
          <p:spPr>
            <a:xfrm>
              <a:off x="4728152" y="553407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參考資料與文獻</a:t>
              </a:r>
              <a:endParaRPr dirty="0"/>
            </a:p>
          </p:txBody>
        </p:sp>
      </p:grpSp>
      <p:sp>
        <p:nvSpPr>
          <p:cNvPr id="107" name="Google Shape;107;p2"/>
          <p:cNvSpPr/>
          <p:nvPr/>
        </p:nvSpPr>
        <p:spPr>
          <a:xfrm>
            <a:off x="0" y="-205740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816723" y="-2531836"/>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txBox="1"/>
          <p:nvPr/>
        </p:nvSpPr>
        <p:spPr>
          <a:xfrm>
            <a:off x="962281" y="-2498172"/>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10" name="Google Shape;110;p2"/>
          <p:cNvSpPr txBox="1"/>
          <p:nvPr/>
        </p:nvSpPr>
        <p:spPr>
          <a:xfrm>
            <a:off x="2564695"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11" name="Google Shape;111;p2"/>
          <p:cNvSpPr txBox="1"/>
          <p:nvPr/>
        </p:nvSpPr>
        <p:spPr>
          <a:xfrm>
            <a:off x="468359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12" name="Google Shape;112;p2"/>
          <p:cNvSpPr txBox="1"/>
          <p:nvPr/>
        </p:nvSpPr>
        <p:spPr>
          <a:xfrm>
            <a:off x="681541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13" name="Google Shape;113;p2"/>
          <p:cNvSpPr txBox="1"/>
          <p:nvPr/>
        </p:nvSpPr>
        <p:spPr>
          <a:xfrm>
            <a:off x="8764921" y="-2498172"/>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
        <p:nvSpPr>
          <p:cNvPr id="114" name="Google Shape;114;p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a:t>
            </a:r>
            <a:endParaRPr sz="1800">
              <a:solidFill>
                <a:srgbClr val="963E08"/>
              </a:solidFill>
              <a:latin typeface="Noto Sans Medium"/>
              <a:ea typeface="Noto Sans Medium"/>
              <a:cs typeface="Noto Sans Medium"/>
              <a:sym typeface="Noto Sans Medium"/>
            </a:endParaRPr>
          </a:p>
        </p:txBody>
      </p:sp>
      <p:sp>
        <p:nvSpPr>
          <p:cNvPr id="115" name="Google Shape;115;p2"/>
          <p:cNvSpPr/>
          <p:nvPr/>
        </p:nvSpPr>
        <p:spPr>
          <a:xfrm>
            <a:off x="1679286" y="-1797051"/>
            <a:ext cx="9686804"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2"/>
          <p:cNvSpPr/>
          <p:nvPr/>
        </p:nvSpPr>
        <p:spPr>
          <a:xfrm>
            <a:off x="1564986" y="-1911351"/>
            <a:ext cx="9686804"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2"/>
          <p:cNvSpPr txBox="1"/>
          <p:nvPr/>
        </p:nvSpPr>
        <p:spPr>
          <a:xfrm>
            <a:off x="2368996" y="-1763362"/>
            <a:ext cx="82580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17"/>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6" name="Google Shape;476;p17"/>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17"/>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17"/>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79" name="Google Shape;479;p17"/>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80" name="Google Shape;480;p17"/>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81" name="Google Shape;481;p17"/>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482" name="Google Shape;482;p17"/>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83" name="Google Shape;483;p17"/>
          <p:cNvGrpSpPr/>
          <p:nvPr/>
        </p:nvGrpSpPr>
        <p:grpSpPr>
          <a:xfrm>
            <a:off x="687983" y="2142068"/>
            <a:ext cx="4682067" cy="1938864"/>
            <a:chOff x="687983" y="2142068"/>
            <a:chExt cx="4682067" cy="1938864"/>
          </a:xfrm>
        </p:grpSpPr>
        <p:sp>
          <p:nvSpPr>
            <p:cNvPr id="484" name="Google Shape;484;p17"/>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5" name="Google Shape;485;p17"/>
            <p:cNvSpPr/>
            <p:nvPr/>
          </p:nvSpPr>
          <p:spPr>
            <a:xfrm>
              <a:off x="934577"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86" name="Google Shape;486;p17"/>
          <p:cNvGrpSpPr/>
          <p:nvPr/>
        </p:nvGrpSpPr>
        <p:grpSpPr>
          <a:xfrm>
            <a:off x="4959905" y="798552"/>
            <a:ext cx="2272190" cy="499919"/>
            <a:chOff x="3105514" y="1148251"/>
            <a:chExt cx="2272190" cy="499919"/>
          </a:xfrm>
        </p:grpSpPr>
        <p:sp>
          <p:nvSpPr>
            <p:cNvPr id="487" name="Google Shape;487;p17"/>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88" name="Google Shape;488;p17"/>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89" name="Google Shape;489;p17"/>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90" name="Google Shape;490;p17"/>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91" name="Google Shape;491;p17"/>
          <p:cNvSpPr/>
          <p:nvPr/>
        </p:nvSpPr>
        <p:spPr>
          <a:xfrm>
            <a:off x="5901079" y="2934393"/>
            <a:ext cx="5759892" cy="239256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2" name="Google Shape;492;p17"/>
          <p:cNvSpPr txBox="1"/>
          <p:nvPr/>
        </p:nvSpPr>
        <p:spPr>
          <a:xfrm>
            <a:off x="5988737" y="2977858"/>
            <a:ext cx="5584576" cy="230563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[['意外', '</a:t>
            </a:r>
            <a:r>
              <a:rPr lang="zh-TW" sz="2000">
                <a:solidFill>
                  <a:srgbClr val="548135"/>
                </a:solidFill>
                <a:latin typeface="Noto Sans Medium"/>
                <a:ea typeface="Noto Sans Medium"/>
                <a:cs typeface="Noto Sans Medium"/>
                <a:sym typeface="Noto Sans Medium"/>
              </a:rPr>
              <a:t>倒</a:t>
            </a:r>
            <a:r>
              <a:rPr lang="zh-TW" sz="1800">
                <a:solidFill>
                  <a:srgbClr val="C39477"/>
                </a:solidFill>
                <a:latin typeface="Noto Sans Medium"/>
                <a:ea typeface="Noto Sans Medium"/>
                <a:cs typeface="Noto Sans Medium"/>
                <a:sym typeface="Noto Sans Medium"/>
              </a:rPr>
              <a:t>', '</a:t>
            </a:r>
            <a:r>
              <a:rPr lang="zh-TW" sz="2000">
                <a:solidFill>
                  <a:srgbClr val="548135"/>
                </a:solidFill>
                <a:latin typeface="Noto Sans Medium"/>
                <a:ea typeface="Noto Sans Medium"/>
                <a:cs typeface="Noto Sans Medium"/>
                <a:sym typeface="Noto Sans Medium"/>
              </a:rPr>
              <a:t>賣單</a:t>
            </a:r>
            <a:r>
              <a:rPr lang="zh-TW" sz="1800">
                <a:solidFill>
                  <a:srgbClr val="C39477"/>
                </a:solidFill>
                <a:latin typeface="Noto Sans Medium"/>
                <a:ea typeface="Noto Sans Medium"/>
                <a:cs typeface="Noto Sans Medium"/>
                <a:sym typeface="Noto Sans Medium"/>
              </a:rPr>
              <a:t>', '加堆', '</a:t>
            </a:r>
            <a:r>
              <a:rPr lang="zh-TW" sz="2000">
                <a:solidFill>
                  <a:srgbClr val="C00000"/>
                </a:solidFill>
                <a:latin typeface="Noto Sans Medium"/>
                <a:ea typeface="Noto Sans Medium"/>
                <a:cs typeface="Noto Sans Medium"/>
                <a:sym typeface="Noto Sans Medium"/>
              </a:rPr>
              <a:t>買單</a:t>
            </a:r>
            <a:r>
              <a:rPr lang="zh-TW" sz="1800">
                <a:solidFill>
                  <a:srgbClr val="C39477"/>
                </a:solidFill>
                <a:latin typeface="Noto Sans Medium"/>
                <a:ea typeface="Noto Sans Medium"/>
                <a:cs typeface="Noto Sans Medium"/>
                <a:sym typeface="Noto Sans Medium"/>
              </a:rPr>
              <a:t>', '沒', '人', '掛', '假單', '掛', '倒', '意思']</a:t>
            </a:r>
            <a:endParaRPr/>
          </a:p>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'高', '過', '才', '繼續', '</a:t>
            </a:r>
            <a:r>
              <a:rPr lang="zh-TW" sz="2000">
                <a:solidFill>
                  <a:srgbClr val="C00000"/>
                </a:solidFill>
                <a:latin typeface="Noto Sans Medium"/>
                <a:ea typeface="Noto Sans Medium"/>
                <a:cs typeface="Noto Sans Medium"/>
                <a:sym typeface="Noto Sans Medium"/>
              </a:rPr>
              <a:t>攻</a:t>
            </a:r>
            <a:r>
              <a:rPr lang="zh-TW" sz="1800">
                <a:solidFill>
                  <a:srgbClr val="C39477"/>
                </a:solidFill>
                <a:latin typeface="Noto Sans Medium"/>
                <a:ea typeface="Noto Sans Medium"/>
                <a:cs typeface="Noto Sans Medium"/>
                <a:sym typeface="Noto Sans Medium"/>
              </a:rPr>
              <a:t>', '夠', '</a:t>
            </a:r>
            <a:r>
              <a:rPr lang="zh-TW" sz="2000">
                <a:solidFill>
                  <a:srgbClr val="C00000"/>
                </a:solidFill>
                <a:latin typeface="Noto Sans Medium"/>
                <a:ea typeface="Noto Sans Medium"/>
                <a:cs typeface="Noto Sans Medium"/>
                <a:sym typeface="Noto Sans Medium"/>
              </a:rPr>
              <a:t>強</a:t>
            </a:r>
            <a:r>
              <a:rPr lang="zh-TW" sz="1800">
                <a:solidFill>
                  <a:srgbClr val="C39477"/>
                </a:solidFill>
                <a:latin typeface="Noto Sans Medium"/>
                <a:ea typeface="Noto Sans Medium"/>
                <a:cs typeface="Noto Sans Medium"/>
                <a:sym typeface="Noto Sans Medium"/>
              </a:rPr>
              <a:t>', '過', '今天', </a:t>
            </a:r>
            <a:endParaRPr/>
          </a:p>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'破', '還好', '關鍵', '需要', '時間', '</a:t>
            </a:r>
            <a:r>
              <a:rPr lang="zh-TW" sz="2000">
                <a:solidFill>
                  <a:srgbClr val="C00000"/>
                </a:solidFill>
                <a:latin typeface="Noto Sans Medium"/>
                <a:ea typeface="Noto Sans Medium"/>
                <a:cs typeface="Noto Sans Medium"/>
                <a:sym typeface="Noto Sans Medium"/>
              </a:rPr>
              <a:t>整理</a:t>
            </a:r>
            <a:r>
              <a:rPr lang="zh-TW" sz="1800">
                <a:solidFill>
                  <a:srgbClr val="C39477"/>
                </a:solidFill>
                <a:latin typeface="Noto Sans Medium"/>
                <a:ea typeface="Noto Sans Medium"/>
                <a:cs typeface="Noto Sans Medium"/>
                <a:sym typeface="Noto Sans Medium"/>
              </a:rPr>
              <a:t>', '上面', '</a:t>
            </a:r>
            <a:r>
              <a:rPr lang="zh-TW" sz="2000">
                <a:solidFill>
                  <a:srgbClr val="548135"/>
                </a:solidFill>
                <a:latin typeface="Noto Sans Medium"/>
                <a:ea typeface="Noto Sans Medium"/>
                <a:cs typeface="Noto Sans Medium"/>
                <a:sym typeface="Noto Sans Medium"/>
              </a:rPr>
              <a:t>缺口</a:t>
            </a:r>
            <a:r>
              <a:rPr lang="zh-TW" sz="1800">
                <a:solidFill>
                  <a:srgbClr val="C39477"/>
                </a:solidFill>
                <a:latin typeface="Noto Sans Medium"/>
                <a:ea typeface="Noto Sans Medium"/>
                <a:cs typeface="Noto Sans Medium"/>
                <a:sym typeface="Noto Sans Medium"/>
              </a:rPr>
              <a:t>', '</a:t>
            </a:r>
            <a:r>
              <a:rPr lang="zh-TW" sz="2000">
                <a:solidFill>
                  <a:srgbClr val="C00000"/>
                </a:solidFill>
                <a:latin typeface="Noto Sans Medium"/>
                <a:ea typeface="Noto Sans Medium"/>
                <a:cs typeface="Noto Sans Medium"/>
                <a:sym typeface="Noto Sans Medium"/>
              </a:rPr>
              <a:t>回補</a:t>
            </a:r>
            <a:r>
              <a:rPr lang="zh-TW" sz="1800">
                <a:solidFill>
                  <a:srgbClr val="C39477"/>
                </a:solidFill>
                <a:latin typeface="Noto Sans Medium"/>
                <a:ea typeface="Noto Sans Medium"/>
                <a:cs typeface="Noto Sans Medium"/>
                <a:sym typeface="Noto Sans Medium"/>
              </a:rPr>
              <a:t>', '看', '太', '</a:t>
            </a:r>
            <a:r>
              <a:rPr lang="zh-TW" sz="2000">
                <a:solidFill>
                  <a:srgbClr val="548135"/>
                </a:solidFill>
                <a:latin typeface="Noto Sans Medium"/>
                <a:ea typeface="Noto Sans Medium"/>
                <a:cs typeface="Noto Sans Medium"/>
                <a:sym typeface="Noto Sans Medium"/>
              </a:rPr>
              <a:t>壞</a:t>
            </a:r>
            <a:r>
              <a:rPr lang="zh-TW" sz="1800">
                <a:solidFill>
                  <a:srgbClr val="C39477"/>
                </a:solidFill>
                <a:latin typeface="Noto Sans Medium"/>
                <a:ea typeface="Noto Sans Medium"/>
                <a:cs typeface="Noto Sans Medium"/>
                <a:sym typeface="Noto Sans Medium"/>
              </a:rPr>
              <a:t>']]</a:t>
            </a:r>
            <a:endParaRPr/>
          </a:p>
        </p:txBody>
      </p:sp>
      <p:sp>
        <p:nvSpPr>
          <p:cNvPr id="493" name="Google Shape;493;p17"/>
          <p:cNvSpPr txBox="1"/>
          <p:nvPr/>
        </p:nvSpPr>
        <p:spPr>
          <a:xfrm>
            <a:off x="6000274" y="2385975"/>
            <a:ext cx="1452748"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94" name="Google Shape;494;p17"/>
          <p:cNvCxnSpPr>
            <a:stCxn id="484" idx="3"/>
            <a:endCxn id="491" idx="1"/>
          </p:cNvCxnSpPr>
          <p:nvPr/>
        </p:nvCxnSpPr>
        <p:spPr>
          <a:xfrm>
            <a:off x="5370050" y="3111500"/>
            <a:ext cx="531000" cy="1019100"/>
          </a:xfrm>
          <a:prstGeom prst="curvedConnector3">
            <a:avLst>
              <a:gd name="adj1" fmla="val 50003"/>
            </a:avLst>
          </a:prstGeom>
          <a:noFill/>
          <a:ln w="38100" cap="flat" cmpd="sng">
            <a:solidFill>
              <a:srgbClr val="963E08"/>
            </a:solidFill>
            <a:prstDash val="solid"/>
            <a:miter lim="800000"/>
            <a:headEnd type="none" w="sm" len="sm"/>
            <a:tailEnd type="triangle" w="med" len="med"/>
          </a:ln>
        </p:spPr>
      </p:cxnSp>
      <p:sp>
        <p:nvSpPr>
          <p:cNvPr id="495" name="Google Shape;495;p17"/>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1" name="Google Shape;501;p1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2" name="Google Shape;502;p18"/>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3" name="Google Shape;503;p1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04" name="Google Shape;504;p1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05" name="Google Shape;505;p1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06" name="Google Shape;506;p1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07" name="Google Shape;507;p1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08" name="Google Shape;508;p18"/>
          <p:cNvGrpSpPr/>
          <p:nvPr/>
        </p:nvGrpSpPr>
        <p:grpSpPr>
          <a:xfrm>
            <a:off x="4959905" y="798552"/>
            <a:ext cx="2272190" cy="499919"/>
            <a:chOff x="3105514" y="1148251"/>
            <a:chExt cx="2272190" cy="499919"/>
          </a:xfrm>
        </p:grpSpPr>
        <p:sp>
          <p:nvSpPr>
            <p:cNvPr id="509" name="Google Shape;509;p18"/>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510" name="Google Shape;510;p18"/>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511" name="Google Shape;511;p18"/>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512" name="Google Shape;512;p18"/>
          <p:cNvSpPr/>
          <p:nvPr/>
        </p:nvSpPr>
        <p:spPr>
          <a:xfrm>
            <a:off x="6821951" y="2136082"/>
            <a:ext cx="4682067" cy="194485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3" name="Google Shape;513;p18"/>
          <p:cNvSpPr txBox="1"/>
          <p:nvPr/>
        </p:nvSpPr>
        <p:spPr>
          <a:xfrm>
            <a:off x="6966215" y="2181651"/>
            <a:ext cx="4393538" cy="185371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[['意外', '</a:t>
            </a:r>
            <a:r>
              <a:rPr lang="zh-TW" sz="1600">
                <a:solidFill>
                  <a:srgbClr val="548135"/>
                </a:solidFill>
                <a:latin typeface="Noto Sans Medium"/>
                <a:ea typeface="Noto Sans Medium"/>
                <a:cs typeface="Noto Sans Medium"/>
                <a:sym typeface="Noto Sans Medium"/>
              </a:rPr>
              <a:t>倒</a:t>
            </a:r>
            <a:r>
              <a:rPr lang="zh-TW" sz="1400">
                <a:solidFill>
                  <a:srgbClr val="C39477"/>
                </a:solidFill>
                <a:latin typeface="Noto Sans Medium"/>
                <a:ea typeface="Noto Sans Medium"/>
                <a:cs typeface="Noto Sans Medium"/>
                <a:sym typeface="Noto Sans Medium"/>
              </a:rPr>
              <a:t>', '</a:t>
            </a:r>
            <a:r>
              <a:rPr lang="zh-TW" sz="1600">
                <a:solidFill>
                  <a:srgbClr val="548135"/>
                </a:solidFill>
                <a:latin typeface="Noto Sans Medium"/>
                <a:ea typeface="Noto Sans Medium"/>
                <a:cs typeface="Noto Sans Medium"/>
                <a:sym typeface="Noto Sans Medium"/>
              </a:rPr>
              <a:t>賣單</a:t>
            </a:r>
            <a:r>
              <a:rPr lang="zh-TW" sz="1400">
                <a:solidFill>
                  <a:srgbClr val="C39477"/>
                </a:solidFill>
                <a:latin typeface="Noto Sans Medium"/>
                <a:ea typeface="Noto Sans Medium"/>
                <a:cs typeface="Noto Sans Medium"/>
                <a:sym typeface="Noto Sans Medium"/>
              </a:rPr>
              <a:t>', '加堆', '</a:t>
            </a:r>
            <a:r>
              <a:rPr lang="zh-TW" sz="1600">
                <a:solidFill>
                  <a:srgbClr val="C00000"/>
                </a:solidFill>
                <a:latin typeface="Noto Sans Medium"/>
                <a:ea typeface="Noto Sans Medium"/>
                <a:cs typeface="Noto Sans Medium"/>
                <a:sym typeface="Noto Sans Medium"/>
              </a:rPr>
              <a:t>買單</a:t>
            </a:r>
            <a:r>
              <a:rPr lang="zh-TW" sz="1400">
                <a:solidFill>
                  <a:srgbClr val="C39477"/>
                </a:solidFill>
                <a:latin typeface="Noto Sans Medium"/>
                <a:ea typeface="Noto Sans Medium"/>
                <a:cs typeface="Noto Sans Medium"/>
                <a:sym typeface="Noto Sans Medium"/>
              </a:rPr>
              <a:t>', '沒', '人', '掛', '假單', '掛', '倒', '意思']</a:t>
            </a:r>
            <a:endParaRPr/>
          </a:p>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'高', '過', '才', '繼續', '</a:t>
            </a:r>
            <a:r>
              <a:rPr lang="zh-TW" sz="1600">
                <a:solidFill>
                  <a:srgbClr val="C00000"/>
                </a:solidFill>
                <a:latin typeface="Noto Sans Medium"/>
                <a:ea typeface="Noto Sans Medium"/>
                <a:cs typeface="Noto Sans Medium"/>
                <a:sym typeface="Noto Sans Medium"/>
              </a:rPr>
              <a:t>攻</a:t>
            </a:r>
            <a:r>
              <a:rPr lang="zh-TW" sz="1400">
                <a:solidFill>
                  <a:srgbClr val="C39477"/>
                </a:solidFill>
                <a:latin typeface="Noto Sans Medium"/>
                <a:ea typeface="Noto Sans Medium"/>
                <a:cs typeface="Noto Sans Medium"/>
                <a:sym typeface="Noto Sans Medium"/>
              </a:rPr>
              <a:t>', '夠', '</a:t>
            </a:r>
            <a:r>
              <a:rPr lang="zh-TW" sz="1600">
                <a:solidFill>
                  <a:srgbClr val="C00000"/>
                </a:solidFill>
                <a:latin typeface="Noto Sans Medium"/>
                <a:ea typeface="Noto Sans Medium"/>
                <a:cs typeface="Noto Sans Medium"/>
                <a:sym typeface="Noto Sans Medium"/>
              </a:rPr>
              <a:t>強</a:t>
            </a:r>
            <a:r>
              <a:rPr lang="zh-TW" sz="1400">
                <a:solidFill>
                  <a:srgbClr val="C39477"/>
                </a:solidFill>
                <a:latin typeface="Noto Sans Medium"/>
                <a:ea typeface="Noto Sans Medium"/>
                <a:cs typeface="Noto Sans Medium"/>
                <a:sym typeface="Noto Sans Medium"/>
              </a:rPr>
              <a:t>', '過', '今天', </a:t>
            </a:r>
            <a:endParaRPr/>
          </a:p>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'破', '還好', '關鍵', '需要', '時間', '</a:t>
            </a:r>
            <a:r>
              <a:rPr lang="zh-TW" sz="1600">
                <a:solidFill>
                  <a:srgbClr val="C00000"/>
                </a:solidFill>
                <a:latin typeface="Noto Sans Medium"/>
                <a:ea typeface="Noto Sans Medium"/>
                <a:cs typeface="Noto Sans Medium"/>
                <a:sym typeface="Noto Sans Medium"/>
              </a:rPr>
              <a:t>整理</a:t>
            </a:r>
            <a:r>
              <a:rPr lang="zh-TW" sz="1400">
                <a:solidFill>
                  <a:srgbClr val="C39477"/>
                </a:solidFill>
                <a:latin typeface="Noto Sans Medium"/>
                <a:ea typeface="Noto Sans Medium"/>
                <a:cs typeface="Noto Sans Medium"/>
                <a:sym typeface="Noto Sans Medium"/>
              </a:rPr>
              <a:t>', '上面', '</a:t>
            </a:r>
            <a:r>
              <a:rPr lang="zh-TW" sz="1600">
                <a:solidFill>
                  <a:srgbClr val="548135"/>
                </a:solidFill>
                <a:latin typeface="Noto Sans Medium"/>
                <a:ea typeface="Noto Sans Medium"/>
                <a:cs typeface="Noto Sans Medium"/>
                <a:sym typeface="Noto Sans Medium"/>
              </a:rPr>
              <a:t>缺口</a:t>
            </a:r>
            <a:r>
              <a:rPr lang="zh-TW" sz="1400">
                <a:solidFill>
                  <a:srgbClr val="C39477"/>
                </a:solidFill>
                <a:latin typeface="Noto Sans Medium"/>
                <a:ea typeface="Noto Sans Medium"/>
                <a:cs typeface="Noto Sans Medium"/>
                <a:sym typeface="Noto Sans Medium"/>
              </a:rPr>
              <a:t>', '</a:t>
            </a:r>
            <a:r>
              <a:rPr lang="zh-TW" sz="1600">
                <a:solidFill>
                  <a:srgbClr val="C00000"/>
                </a:solidFill>
                <a:latin typeface="Noto Sans Medium"/>
                <a:ea typeface="Noto Sans Medium"/>
                <a:cs typeface="Noto Sans Medium"/>
                <a:sym typeface="Noto Sans Medium"/>
              </a:rPr>
              <a:t>回補</a:t>
            </a:r>
            <a:r>
              <a:rPr lang="zh-TW" sz="1400">
                <a:solidFill>
                  <a:srgbClr val="C39477"/>
                </a:solidFill>
                <a:latin typeface="Noto Sans Medium"/>
                <a:ea typeface="Noto Sans Medium"/>
                <a:cs typeface="Noto Sans Medium"/>
                <a:sym typeface="Noto Sans Medium"/>
              </a:rPr>
              <a:t>', '看', '太', '</a:t>
            </a:r>
            <a:r>
              <a:rPr lang="zh-TW" sz="1600">
                <a:solidFill>
                  <a:srgbClr val="548135"/>
                </a:solidFill>
                <a:latin typeface="Noto Sans Medium"/>
                <a:ea typeface="Noto Sans Medium"/>
                <a:cs typeface="Noto Sans Medium"/>
                <a:sym typeface="Noto Sans Medium"/>
              </a:rPr>
              <a:t>壞</a:t>
            </a:r>
            <a:r>
              <a:rPr lang="zh-TW" sz="1400">
                <a:solidFill>
                  <a:srgbClr val="C39477"/>
                </a:solidFill>
                <a:latin typeface="Noto Sans Medium"/>
                <a:ea typeface="Noto Sans Medium"/>
                <a:cs typeface="Noto Sans Medium"/>
                <a:sym typeface="Noto Sans Medium"/>
              </a:rPr>
              <a:t>']]</a:t>
            </a:r>
            <a:endParaRPr/>
          </a:p>
        </p:txBody>
      </p:sp>
      <p:sp>
        <p:nvSpPr>
          <p:cNvPr id="514" name="Google Shape;514;p18"/>
          <p:cNvSpPr txBox="1"/>
          <p:nvPr/>
        </p:nvSpPr>
        <p:spPr>
          <a:xfrm>
            <a:off x="6902584" y="1690287"/>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斷詞範例</a:t>
            </a:r>
            <a:endParaRPr sz="1600">
              <a:solidFill>
                <a:srgbClr val="955937"/>
              </a:solidFill>
              <a:latin typeface="Noto Sans Medium"/>
              <a:ea typeface="Noto Sans Medium"/>
              <a:cs typeface="Noto Sans Medium"/>
              <a:sym typeface="Noto Sans Medium"/>
            </a:endParaRPr>
          </a:p>
        </p:txBody>
      </p:sp>
      <p:sp>
        <p:nvSpPr>
          <p:cNvPr id="515" name="Google Shape;515;p18"/>
          <p:cNvSpPr/>
          <p:nvPr/>
        </p:nvSpPr>
        <p:spPr>
          <a:xfrm>
            <a:off x="3754966" y="4873268"/>
            <a:ext cx="4682067" cy="1301331"/>
          </a:xfrm>
          <a:prstGeom prst="roundRect">
            <a:avLst>
              <a:gd name="adj" fmla="val 11195"/>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6" name="Google Shape;516;p18"/>
          <p:cNvSpPr txBox="1"/>
          <p:nvPr/>
        </p:nvSpPr>
        <p:spPr>
          <a:xfrm>
            <a:off x="3835599" y="4427473"/>
            <a:ext cx="1492800"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情緒字典範例</a:t>
            </a:r>
            <a:endParaRPr sz="1600">
              <a:solidFill>
                <a:srgbClr val="955937"/>
              </a:solidFill>
              <a:latin typeface="Noto Sans Medium"/>
              <a:ea typeface="Noto Sans Medium"/>
              <a:cs typeface="Noto Sans Medium"/>
              <a:sym typeface="Noto Sans Medium"/>
            </a:endParaRPr>
          </a:p>
        </p:txBody>
      </p:sp>
      <p:grpSp>
        <p:nvGrpSpPr>
          <p:cNvPr id="517" name="Google Shape;517;p18"/>
          <p:cNvGrpSpPr/>
          <p:nvPr/>
        </p:nvGrpSpPr>
        <p:grpSpPr>
          <a:xfrm>
            <a:off x="3970269" y="5085784"/>
            <a:ext cx="4251460" cy="876298"/>
            <a:chOff x="3970269" y="5068850"/>
            <a:chExt cx="4251460" cy="876298"/>
          </a:xfrm>
        </p:grpSpPr>
        <p:grpSp>
          <p:nvGrpSpPr>
            <p:cNvPr id="518" name="Google Shape;518;p18"/>
            <p:cNvGrpSpPr/>
            <p:nvPr/>
          </p:nvGrpSpPr>
          <p:grpSpPr>
            <a:xfrm>
              <a:off x="3970269" y="5068850"/>
              <a:ext cx="4251460" cy="358589"/>
              <a:chOff x="6968067" y="2598796"/>
              <a:chExt cx="4251460" cy="358589"/>
            </a:xfrm>
          </p:grpSpPr>
          <p:sp>
            <p:nvSpPr>
              <p:cNvPr id="519" name="Google Shape;519;p18"/>
              <p:cNvSpPr txBox="1"/>
              <p:nvPr/>
            </p:nvSpPr>
            <p:spPr>
              <a:xfrm>
                <a:off x="6968067" y="2624203"/>
                <a:ext cx="795866"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C00000"/>
                    </a:solidFill>
                    <a:latin typeface="Noto Sans Medium"/>
                    <a:ea typeface="Noto Sans Medium"/>
                    <a:cs typeface="Noto Sans Medium"/>
                    <a:sym typeface="Noto Sans Medium"/>
                  </a:rPr>
                  <a:t>正向詞</a:t>
                </a:r>
                <a:endParaRPr sz="1400">
                  <a:solidFill>
                    <a:srgbClr val="C00000"/>
                  </a:solidFill>
                  <a:latin typeface="Noto Sans Medium"/>
                  <a:ea typeface="Noto Sans Medium"/>
                  <a:cs typeface="Noto Sans Medium"/>
                  <a:sym typeface="Noto Sans Medium"/>
                </a:endParaRPr>
              </a:p>
            </p:txBody>
          </p:sp>
          <p:sp>
            <p:nvSpPr>
              <p:cNvPr id="520" name="Google Shape;520;p18"/>
              <p:cNvSpPr/>
              <p:nvPr/>
            </p:nvSpPr>
            <p:spPr>
              <a:xfrm>
                <a:off x="7860457" y="2598796"/>
                <a:ext cx="3359070" cy="358589"/>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1" name="Google Shape;521;p18"/>
              <p:cNvSpPr txBox="1"/>
              <p:nvPr/>
            </p:nvSpPr>
            <p:spPr>
              <a:xfrm>
                <a:off x="7961511" y="2624203"/>
                <a:ext cx="2620433"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FEEFE6"/>
                    </a:solidFill>
                    <a:latin typeface="Noto Sans Medium"/>
                    <a:ea typeface="Noto Sans Medium"/>
                    <a:cs typeface="Noto Sans Medium"/>
                    <a:sym typeface="Noto Sans Medium"/>
                  </a:rPr>
                  <a:t>買單、攻、強、整理、回補</a:t>
                </a:r>
                <a:endParaRPr sz="1400">
                  <a:solidFill>
                    <a:srgbClr val="FEEFE6"/>
                  </a:solidFill>
                  <a:latin typeface="Noto Sans Medium"/>
                  <a:ea typeface="Noto Sans Medium"/>
                  <a:cs typeface="Noto Sans Medium"/>
                  <a:sym typeface="Noto Sans Medium"/>
                </a:endParaRPr>
              </a:p>
            </p:txBody>
          </p:sp>
        </p:grpSp>
        <p:grpSp>
          <p:nvGrpSpPr>
            <p:cNvPr id="522" name="Google Shape;522;p18"/>
            <p:cNvGrpSpPr/>
            <p:nvPr/>
          </p:nvGrpSpPr>
          <p:grpSpPr>
            <a:xfrm>
              <a:off x="3970269" y="5586559"/>
              <a:ext cx="4251460" cy="358589"/>
              <a:chOff x="6968067" y="3116505"/>
              <a:chExt cx="4251460" cy="358589"/>
            </a:xfrm>
          </p:grpSpPr>
          <p:sp>
            <p:nvSpPr>
              <p:cNvPr id="523" name="Google Shape;523;p18"/>
              <p:cNvSpPr txBox="1"/>
              <p:nvPr/>
            </p:nvSpPr>
            <p:spPr>
              <a:xfrm>
                <a:off x="6968067" y="3141912"/>
                <a:ext cx="795866"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548135"/>
                    </a:solidFill>
                    <a:latin typeface="Noto Sans Medium"/>
                    <a:ea typeface="Noto Sans Medium"/>
                    <a:cs typeface="Noto Sans Medium"/>
                    <a:sym typeface="Noto Sans Medium"/>
                  </a:rPr>
                  <a:t>負向詞</a:t>
                </a:r>
                <a:endParaRPr sz="1400">
                  <a:solidFill>
                    <a:srgbClr val="548135"/>
                  </a:solidFill>
                  <a:latin typeface="Noto Sans Medium"/>
                  <a:ea typeface="Noto Sans Medium"/>
                  <a:cs typeface="Noto Sans Medium"/>
                  <a:sym typeface="Noto Sans Medium"/>
                </a:endParaRPr>
              </a:p>
            </p:txBody>
          </p:sp>
          <p:sp>
            <p:nvSpPr>
              <p:cNvPr id="524" name="Google Shape;524;p18"/>
              <p:cNvSpPr/>
              <p:nvPr/>
            </p:nvSpPr>
            <p:spPr>
              <a:xfrm>
                <a:off x="7860457" y="3116505"/>
                <a:ext cx="3359070" cy="358589"/>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5" name="Google Shape;525;p18"/>
              <p:cNvSpPr txBox="1"/>
              <p:nvPr/>
            </p:nvSpPr>
            <p:spPr>
              <a:xfrm>
                <a:off x="7961512" y="3141912"/>
                <a:ext cx="1998064"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FEEFE6"/>
                    </a:solidFill>
                    <a:latin typeface="Noto Sans Medium"/>
                    <a:ea typeface="Noto Sans Medium"/>
                    <a:cs typeface="Noto Sans Medium"/>
                    <a:sym typeface="Noto Sans Medium"/>
                  </a:rPr>
                  <a:t>倒、賣單、缺口、壞</a:t>
                </a:r>
                <a:endParaRPr sz="1400">
                  <a:solidFill>
                    <a:srgbClr val="FEEFE6"/>
                  </a:solidFill>
                  <a:latin typeface="Noto Sans Medium"/>
                  <a:ea typeface="Noto Sans Medium"/>
                  <a:cs typeface="Noto Sans Medium"/>
                  <a:sym typeface="Noto Sans Medium"/>
                </a:endParaRPr>
              </a:p>
            </p:txBody>
          </p:sp>
        </p:grpSp>
      </p:grpSp>
      <p:grpSp>
        <p:nvGrpSpPr>
          <p:cNvPr id="526" name="Google Shape;526;p18"/>
          <p:cNvGrpSpPr/>
          <p:nvPr/>
        </p:nvGrpSpPr>
        <p:grpSpPr>
          <a:xfrm>
            <a:off x="687983" y="2142068"/>
            <a:ext cx="4682067" cy="1938864"/>
            <a:chOff x="687983" y="2142068"/>
            <a:chExt cx="4682067" cy="1938864"/>
          </a:xfrm>
        </p:grpSpPr>
        <p:sp>
          <p:nvSpPr>
            <p:cNvPr id="527" name="Google Shape;527;p18"/>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18"/>
            <p:cNvSpPr/>
            <p:nvPr/>
          </p:nvSpPr>
          <p:spPr>
            <a:xfrm>
              <a:off x="832247" y="218238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529" name="Google Shape;529;p18"/>
          <p:cNvCxnSpPr>
            <a:stCxn id="527" idx="3"/>
            <a:endCxn id="512" idx="1"/>
          </p:cNvCxnSpPr>
          <p:nvPr/>
        </p:nvCxnSpPr>
        <p:spPr>
          <a:xfrm rot="10800000" flipH="1">
            <a:off x="5370050" y="3108500"/>
            <a:ext cx="1452000" cy="3000"/>
          </a:xfrm>
          <a:prstGeom prst="curvedConnector3">
            <a:avLst>
              <a:gd name="adj1" fmla="val 49997"/>
            </a:avLst>
          </a:prstGeom>
          <a:noFill/>
          <a:ln w="38100" cap="flat" cmpd="sng">
            <a:solidFill>
              <a:srgbClr val="963E08"/>
            </a:solidFill>
            <a:prstDash val="solid"/>
            <a:miter lim="800000"/>
            <a:headEnd type="none" w="sm" len="sm"/>
            <a:tailEnd type="triangle" w="med" len="med"/>
          </a:ln>
        </p:spPr>
      </p:cxnSp>
      <p:cxnSp>
        <p:nvCxnSpPr>
          <p:cNvPr id="530" name="Google Shape;530;p18"/>
          <p:cNvCxnSpPr>
            <a:stCxn id="512" idx="2"/>
            <a:endCxn id="515" idx="3"/>
          </p:cNvCxnSpPr>
          <p:nvPr/>
        </p:nvCxnSpPr>
        <p:spPr>
          <a:xfrm rot="5400000">
            <a:off x="8078485" y="4439432"/>
            <a:ext cx="1443000" cy="726000"/>
          </a:xfrm>
          <a:prstGeom prst="curvedConnector2">
            <a:avLst/>
          </a:prstGeom>
          <a:noFill/>
          <a:ln w="38100" cap="flat" cmpd="sng">
            <a:solidFill>
              <a:srgbClr val="963E08"/>
            </a:solidFill>
            <a:prstDash val="solid"/>
            <a:miter lim="800000"/>
            <a:headEnd type="none" w="sm" len="sm"/>
            <a:tailEnd type="triangle" w="med" len="med"/>
          </a:ln>
        </p:spPr>
      </p:cxnSp>
      <p:sp>
        <p:nvSpPr>
          <p:cNvPr id="531" name="Google Shape;531;p1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
        <p:nvSpPr>
          <p:cNvPr id="532" name="Google Shape;532;p18"/>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1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9" name="Google Shape;539;p19"/>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0" name="Google Shape;540;p1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41" name="Google Shape;541;p1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42" name="Google Shape;542;p1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43" name="Google Shape;543;p1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44" name="Google Shape;544;p1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45" name="Google Shape;545;p19"/>
          <p:cNvGrpSpPr/>
          <p:nvPr/>
        </p:nvGrpSpPr>
        <p:grpSpPr>
          <a:xfrm>
            <a:off x="4465088" y="1061020"/>
            <a:ext cx="3261824" cy="499919"/>
            <a:chOff x="3105514" y="1148251"/>
            <a:chExt cx="3261824" cy="499919"/>
          </a:xfrm>
        </p:grpSpPr>
        <p:sp>
          <p:nvSpPr>
            <p:cNvPr id="546" name="Google Shape;546;p19"/>
            <p:cNvSpPr txBox="1"/>
            <p:nvPr/>
          </p:nvSpPr>
          <p:spPr>
            <a:xfrm>
              <a:off x="3529150" y="1148251"/>
              <a:ext cx="2838188"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CMoney爬蟲資料</a:t>
              </a:r>
              <a:endParaRPr sz="2400">
                <a:solidFill>
                  <a:srgbClr val="963E08"/>
                </a:solidFill>
                <a:latin typeface="Noto Sans Medium"/>
                <a:ea typeface="Noto Sans Medium"/>
                <a:cs typeface="Noto Sans Medium"/>
                <a:sym typeface="Noto Sans Medium"/>
              </a:endParaRPr>
            </a:p>
          </p:txBody>
        </p:sp>
        <p:cxnSp>
          <p:nvCxnSpPr>
            <p:cNvPr id="547" name="Google Shape;547;p19"/>
            <p:cNvCxnSpPr/>
            <p:nvPr/>
          </p:nvCxnSpPr>
          <p:spPr>
            <a:xfrm flipH="1">
              <a:off x="3105514" y="1648169"/>
              <a:ext cx="1980000" cy="1"/>
            </a:xfrm>
            <a:prstGeom prst="straightConnector1">
              <a:avLst/>
            </a:prstGeom>
            <a:noFill/>
            <a:ln w="28575" cap="rnd" cmpd="sng">
              <a:solidFill>
                <a:srgbClr val="B9815F"/>
              </a:solidFill>
              <a:prstDash val="solid"/>
              <a:miter lim="800000"/>
              <a:headEnd type="none" w="sm" len="sm"/>
              <a:tailEnd type="none" w="sm" len="sm"/>
            </a:ln>
          </p:spPr>
        </p:cxnSp>
      </p:grpSp>
      <p:pic>
        <p:nvPicPr>
          <p:cNvPr id="548" name="Google Shape;548;p19"/>
          <p:cNvPicPr preferRelativeResize="0"/>
          <p:nvPr/>
        </p:nvPicPr>
        <p:blipFill rotWithShape="1">
          <a:blip r:embed="rId3">
            <a:alphaModFix/>
          </a:blip>
          <a:srcRect/>
          <a:stretch/>
        </p:blipFill>
        <p:spPr>
          <a:xfrm>
            <a:off x="1164168" y="2490740"/>
            <a:ext cx="9863665" cy="3586787"/>
          </a:xfrm>
          <a:prstGeom prst="roundRect">
            <a:avLst>
              <a:gd name="adj" fmla="val 3212"/>
            </a:avLst>
          </a:prstGeom>
          <a:noFill/>
          <a:ln>
            <a:noFill/>
          </a:ln>
          <a:effectLst>
            <a:outerShdw blurRad="292100" dist="139700" dir="2700000" algn="tl" rotWithShape="0">
              <a:srgbClr val="333333">
                <a:alpha val="64705"/>
              </a:srgbClr>
            </a:outerShdw>
          </a:effectLst>
        </p:spPr>
      </p:pic>
      <p:sp>
        <p:nvSpPr>
          <p:cNvPr id="549" name="Google Shape;549;p1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13</a:t>
            </a:r>
            <a:endParaRPr sz="1800">
              <a:solidFill>
                <a:srgbClr val="963E08"/>
              </a:solidFill>
              <a:latin typeface="Noto Sans Medium"/>
              <a:ea typeface="Noto Sans Medium"/>
              <a:cs typeface="Noto Sans Medium"/>
              <a:sym typeface="Noto Sans Medium"/>
            </a:endParaRPr>
          </a:p>
        </p:txBody>
      </p:sp>
      <p:sp>
        <p:nvSpPr>
          <p:cNvPr id="550" name="Google Shape;550;p19"/>
          <p:cNvSpPr txBox="1"/>
          <p:nvPr/>
        </p:nvSpPr>
        <p:spPr>
          <a:xfrm>
            <a:off x="1251504" y="2064259"/>
            <a:ext cx="4358605"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955937"/>
                </a:solidFill>
                <a:latin typeface="Noto Sans Medium"/>
                <a:ea typeface="Noto Sans Medium"/>
                <a:cs typeface="Noto Sans Medium"/>
                <a:sym typeface="Noto Sans Medium"/>
              </a:rPr>
              <a:t>台積電2021/3/27-2022/3/27的社群文章</a:t>
            </a:r>
            <a:endParaRPr sz="1800">
              <a:solidFill>
                <a:srgbClr val="955937"/>
              </a:solidFill>
              <a:latin typeface="Noto Sans Medium"/>
              <a:ea typeface="Noto Sans Medium"/>
              <a:cs typeface="Noto Sans Medium"/>
              <a:sym typeface="Noto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6" name="Google Shape;556;p2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7" name="Google Shape;557;p20"/>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8" name="Google Shape;558;p2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59" name="Google Shape;559;p2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60" name="Google Shape;560;p2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61" name="Google Shape;561;p2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62" name="Google Shape;562;p2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63" name="Google Shape;563;p20"/>
          <p:cNvGrpSpPr/>
          <p:nvPr/>
        </p:nvGrpSpPr>
        <p:grpSpPr>
          <a:xfrm>
            <a:off x="4465088" y="703967"/>
            <a:ext cx="3261824" cy="499919"/>
            <a:chOff x="3105514" y="1148251"/>
            <a:chExt cx="3261824" cy="499919"/>
          </a:xfrm>
        </p:grpSpPr>
        <p:sp>
          <p:nvSpPr>
            <p:cNvPr id="564" name="Google Shape;564;p20"/>
            <p:cNvSpPr txBox="1"/>
            <p:nvPr/>
          </p:nvSpPr>
          <p:spPr>
            <a:xfrm>
              <a:off x="3529150" y="1148251"/>
              <a:ext cx="2838188"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社群文章人工撿詞</a:t>
              </a:r>
              <a:endParaRPr sz="2400">
                <a:solidFill>
                  <a:srgbClr val="963E08"/>
                </a:solidFill>
                <a:latin typeface="Noto Sans Medium"/>
                <a:ea typeface="Noto Sans Medium"/>
                <a:cs typeface="Noto Sans Medium"/>
                <a:sym typeface="Noto Sans Medium"/>
              </a:endParaRPr>
            </a:p>
          </p:txBody>
        </p:sp>
        <p:cxnSp>
          <p:nvCxnSpPr>
            <p:cNvPr id="565" name="Google Shape;565;p20"/>
            <p:cNvCxnSpPr/>
            <p:nvPr/>
          </p:nvCxnSpPr>
          <p:spPr>
            <a:xfrm flipH="1">
              <a:off x="3105514" y="1648169"/>
              <a:ext cx="1980000" cy="1"/>
            </a:xfrm>
            <a:prstGeom prst="straightConnector1">
              <a:avLst/>
            </a:prstGeom>
            <a:noFill/>
            <a:ln w="28575" cap="rnd" cmpd="sng">
              <a:solidFill>
                <a:srgbClr val="B9815F"/>
              </a:solidFill>
              <a:prstDash val="solid"/>
              <a:miter lim="800000"/>
              <a:headEnd type="none" w="sm" len="sm"/>
              <a:tailEnd type="none" w="sm" len="sm"/>
            </a:ln>
          </p:spPr>
        </p:cxnSp>
      </p:grpSp>
      <p:pic>
        <p:nvPicPr>
          <p:cNvPr id="566" name="Google Shape;566;p20"/>
          <p:cNvPicPr preferRelativeResize="0"/>
          <p:nvPr/>
        </p:nvPicPr>
        <p:blipFill rotWithShape="1">
          <a:blip r:embed="rId3">
            <a:alphaModFix/>
          </a:blip>
          <a:srcRect l="235" t="12460" r="26371" b="9421"/>
          <a:stretch/>
        </p:blipFill>
        <p:spPr>
          <a:xfrm>
            <a:off x="1890416" y="1501200"/>
            <a:ext cx="8411169" cy="5059486"/>
          </a:xfrm>
          <a:prstGeom prst="roundRect">
            <a:avLst>
              <a:gd name="adj" fmla="val 2685"/>
            </a:avLst>
          </a:prstGeom>
          <a:noFill/>
          <a:ln>
            <a:noFill/>
          </a:ln>
          <a:effectLst>
            <a:outerShdw blurRad="292100" dist="139700" dir="2700000" algn="tl" rotWithShape="0">
              <a:srgbClr val="333333">
                <a:alpha val="64705"/>
              </a:srgbClr>
            </a:outerShdw>
          </a:effectLst>
        </p:spPr>
      </p:pic>
      <p:sp>
        <p:nvSpPr>
          <p:cNvPr id="567" name="Google Shape;567;p2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1"/>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3" name="Google Shape;573;p21"/>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Google Shape;574;p21"/>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21"/>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76" name="Google Shape;576;p21"/>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77" name="Google Shape;577;p21"/>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78" name="Google Shape;578;p21"/>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79" name="Google Shape;579;p21"/>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80" name="Google Shape;580;p21"/>
          <p:cNvGrpSpPr/>
          <p:nvPr/>
        </p:nvGrpSpPr>
        <p:grpSpPr>
          <a:xfrm>
            <a:off x="4465088" y="703967"/>
            <a:ext cx="2672312" cy="499919"/>
            <a:chOff x="3105514" y="1148251"/>
            <a:chExt cx="2672312" cy="499919"/>
          </a:xfrm>
        </p:grpSpPr>
        <p:sp>
          <p:nvSpPr>
            <p:cNvPr id="581" name="Google Shape;581;p21"/>
            <p:cNvSpPr txBox="1"/>
            <p:nvPr/>
          </p:nvSpPr>
          <p:spPr>
            <a:xfrm>
              <a:off x="3529150" y="1148251"/>
              <a:ext cx="224867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人工撿詞字典</a:t>
              </a:r>
              <a:endParaRPr sz="2400">
                <a:solidFill>
                  <a:srgbClr val="963E08"/>
                </a:solidFill>
                <a:latin typeface="Noto Sans Medium"/>
                <a:ea typeface="Noto Sans Medium"/>
                <a:cs typeface="Noto Sans Medium"/>
                <a:sym typeface="Noto Sans Medium"/>
              </a:endParaRPr>
            </a:p>
          </p:txBody>
        </p:sp>
        <p:cxnSp>
          <p:nvCxnSpPr>
            <p:cNvPr id="582" name="Google Shape;582;p21"/>
            <p:cNvCxnSpPr/>
            <p:nvPr/>
          </p:nvCxnSpPr>
          <p:spPr>
            <a:xfrm flipH="1">
              <a:off x="3105514" y="1648169"/>
              <a:ext cx="1656000" cy="1"/>
            </a:xfrm>
            <a:prstGeom prst="straightConnector1">
              <a:avLst/>
            </a:prstGeom>
            <a:noFill/>
            <a:ln w="28575" cap="rnd" cmpd="sng">
              <a:solidFill>
                <a:srgbClr val="B9815F"/>
              </a:solidFill>
              <a:prstDash val="solid"/>
              <a:miter lim="800000"/>
              <a:headEnd type="none" w="sm" len="sm"/>
              <a:tailEnd type="none" w="sm" len="sm"/>
            </a:ln>
          </p:spPr>
        </p:cxnSp>
      </p:grpSp>
      <p:pic>
        <p:nvPicPr>
          <p:cNvPr id="583" name="Google Shape;583;p21"/>
          <p:cNvPicPr preferRelativeResize="0"/>
          <p:nvPr/>
        </p:nvPicPr>
        <p:blipFill rotWithShape="1">
          <a:blip r:embed="rId3">
            <a:alphaModFix/>
          </a:blip>
          <a:srcRect t="14197" b="14567"/>
          <a:stretch/>
        </p:blipFill>
        <p:spPr>
          <a:xfrm>
            <a:off x="963361" y="1430328"/>
            <a:ext cx="7379970" cy="5257090"/>
          </a:xfrm>
          <a:prstGeom prst="rect">
            <a:avLst/>
          </a:prstGeom>
          <a:noFill/>
          <a:ln>
            <a:noFill/>
          </a:ln>
          <a:effectLst>
            <a:outerShdw blurRad="292100" dist="139700" dir="2700000" algn="tl" rotWithShape="0">
              <a:srgbClr val="333333">
                <a:alpha val="64705"/>
              </a:srgbClr>
            </a:outerShdw>
          </a:effectLst>
        </p:spPr>
      </p:pic>
      <p:sp>
        <p:nvSpPr>
          <p:cNvPr id="584" name="Google Shape;584;p2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15</a:t>
            </a:r>
            <a:endParaRPr sz="1800">
              <a:solidFill>
                <a:srgbClr val="963E08"/>
              </a:solidFill>
              <a:latin typeface="Noto Sans Medium"/>
              <a:ea typeface="Noto Sans Medium"/>
              <a:cs typeface="Noto Sans Medium"/>
              <a:sym typeface="Noto Sans Medium"/>
            </a:endParaRPr>
          </a:p>
        </p:txBody>
      </p:sp>
      <p:sp>
        <p:nvSpPr>
          <p:cNvPr id="585" name="Google Shape;585;p21"/>
          <p:cNvSpPr txBox="1"/>
          <p:nvPr/>
        </p:nvSpPr>
        <p:spPr>
          <a:xfrm>
            <a:off x="9023047" y="3086771"/>
            <a:ext cx="2035116" cy="114165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已人工撿回</a:t>
            </a:r>
            <a:endParaRPr sz="2400">
              <a:solidFill>
                <a:srgbClr val="955937"/>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211個字詞</a:t>
            </a:r>
            <a:endParaRPr sz="2400">
              <a:solidFill>
                <a:srgbClr val="955937"/>
              </a:solidFill>
              <a:latin typeface="Noto Sans Medium"/>
              <a:ea typeface="Noto Sans Medium"/>
              <a:cs typeface="Noto Sans Medium"/>
              <a:sym typeface="Noto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2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1" name="Google Shape;591;p2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2" name="Google Shape;592;p2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3" name="Google Shape;593;p2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94" name="Google Shape;594;p2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95" name="Google Shape;595;p2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96" name="Google Shape;596;p2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97" name="Google Shape;597;p2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98" name="Google Shape;598;p22"/>
          <p:cNvGrpSpPr/>
          <p:nvPr/>
        </p:nvGrpSpPr>
        <p:grpSpPr>
          <a:xfrm>
            <a:off x="4357678" y="703967"/>
            <a:ext cx="3476644" cy="499919"/>
            <a:chOff x="3105514" y="1148251"/>
            <a:chExt cx="3476644" cy="499919"/>
          </a:xfrm>
        </p:grpSpPr>
        <p:sp>
          <p:nvSpPr>
            <p:cNvPr id="599" name="Google Shape;599;p22"/>
            <p:cNvSpPr txBox="1"/>
            <p:nvPr/>
          </p:nvSpPr>
          <p:spPr>
            <a:xfrm>
              <a:off x="3529149" y="1148251"/>
              <a:ext cx="3053009"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社群文章正負向標示</a:t>
              </a:r>
              <a:endParaRPr sz="2400">
                <a:solidFill>
                  <a:srgbClr val="963E08"/>
                </a:solidFill>
                <a:latin typeface="Noto Sans Medium"/>
                <a:ea typeface="Noto Sans Medium"/>
                <a:cs typeface="Noto Sans Medium"/>
                <a:sym typeface="Noto Sans Medium"/>
              </a:endParaRPr>
            </a:p>
          </p:txBody>
        </p:sp>
        <p:cxnSp>
          <p:nvCxnSpPr>
            <p:cNvPr id="600" name="Google Shape;600;p22"/>
            <p:cNvCxnSpPr/>
            <p:nvPr/>
          </p:nvCxnSpPr>
          <p:spPr>
            <a:xfrm flipH="1">
              <a:off x="3105514" y="1648169"/>
              <a:ext cx="2016000" cy="1"/>
            </a:xfrm>
            <a:prstGeom prst="straightConnector1">
              <a:avLst/>
            </a:prstGeom>
            <a:noFill/>
            <a:ln w="28575" cap="rnd" cmpd="sng">
              <a:solidFill>
                <a:srgbClr val="B9815F"/>
              </a:solidFill>
              <a:prstDash val="solid"/>
              <a:miter lim="800000"/>
              <a:headEnd type="none" w="sm" len="sm"/>
              <a:tailEnd type="none" w="sm" len="sm"/>
            </a:ln>
          </p:spPr>
        </p:cxnSp>
      </p:grpSp>
      <p:sp>
        <p:nvSpPr>
          <p:cNvPr id="601" name="Google Shape;601;p2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16</a:t>
            </a:r>
            <a:endParaRPr sz="1800">
              <a:solidFill>
                <a:srgbClr val="963E08"/>
              </a:solidFill>
              <a:latin typeface="Noto Sans Medium"/>
              <a:ea typeface="Noto Sans Medium"/>
              <a:cs typeface="Noto Sans Medium"/>
              <a:sym typeface="Noto Sans Medium"/>
            </a:endParaRPr>
          </a:p>
        </p:txBody>
      </p:sp>
      <p:pic>
        <p:nvPicPr>
          <p:cNvPr id="602" name="Google Shape;602;p22"/>
          <p:cNvPicPr preferRelativeResize="0"/>
          <p:nvPr/>
        </p:nvPicPr>
        <p:blipFill rotWithShape="1">
          <a:blip r:embed="rId3">
            <a:alphaModFix/>
          </a:blip>
          <a:srcRect/>
          <a:stretch/>
        </p:blipFill>
        <p:spPr>
          <a:xfrm>
            <a:off x="1288724" y="1576640"/>
            <a:ext cx="9614553" cy="4832099"/>
          </a:xfrm>
          <a:prstGeom prst="roundRect">
            <a:avLst>
              <a:gd name="adj" fmla="val 2010"/>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8" name="Google Shape;608;p2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9" name="Google Shape;609;p23"/>
          <p:cNvSpPr/>
          <p:nvPr/>
        </p:nvSpPr>
        <p:spPr>
          <a:xfrm>
            <a:off x="670366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0" name="Google Shape;610;p2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611" name="Google Shape;611;p23"/>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612" name="Google Shape;612;p2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613" name="Google Shape;613;p2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未來規劃</a:t>
            </a:r>
            <a:endParaRPr/>
          </a:p>
        </p:txBody>
      </p:sp>
      <p:sp>
        <p:nvSpPr>
          <p:cNvPr id="614" name="Google Shape;614;p2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0" name="Google Shape;620;p2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1" name="Google Shape;621;p2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22" name="Google Shape;622;p2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23" name="Google Shape;623;p24"/>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4" name="Google Shape;624;p2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25" name="Google Shape;625;p2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26" name="Google Shape;626;p24"/>
          <p:cNvGrpSpPr/>
          <p:nvPr/>
        </p:nvGrpSpPr>
        <p:grpSpPr>
          <a:xfrm>
            <a:off x="4146762" y="1148251"/>
            <a:ext cx="3898476" cy="670249"/>
            <a:chOff x="3838728" y="741852"/>
            <a:chExt cx="3898476" cy="670249"/>
          </a:xfrm>
        </p:grpSpPr>
        <p:sp>
          <p:nvSpPr>
            <p:cNvPr id="627" name="Google Shape;627;p24"/>
            <p:cNvSpPr txBox="1"/>
            <p:nvPr/>
          </p:nvSpPr>
          <p:spPr>
            <a:xfrm>
              <a:off x="4454797" y="741852"/>
              <a:ext cx="3282407"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未來計畫完成事項</a:t>
              </a:r>
              <a:endParaRPr sz="2800">
                <a:solidFill>
                  <a:srgbClr val="963E08"/>
                </a:solidFill>
                <a:latin typeface="Noto Sans Medium"/>
                <a:ea typeface="Noto Sans Medium"/>
                <a:cs typeface="Noto Sans Medium"/>
                <a:sym typeface="Noto Sans Medium"/>
              </a:endParaRPr>
            </a:p>
          </p:txBody>
        </p:sp>
        <p:cxnSp>
          <p:nvCxnSpPr>
            <p:cNvPr id="628" name="Google Shape;628;p24"/>
            <p:cNvCxnSpPr/>
            <p:nvPr/>
          </p:nvCxnSpPr>
          <p:spPr>
            <a:xfrm flipH="1">
              <a:off x="3838728" y="1412100"/>
              <a:ext cx="2736000" cy="1"/>
            </a:xfrm>
            <a:prstGeom prst="straightConnector1">
              <a:avLst/>
            </a:prstGeom>
            <a:noFill/>
            <a:ln w="28575" cap="rnd" cmpd="sng">
              <a:solidFill>
                <a:srgbClr val="B9815F"/>
              </a:solidFill>
              <a:prstDash val="solid"/>
              <a:miter lim="800000"/>
              <a:headEnd type="none" w="sm" len="sm"/>
              <a:tailEnd type="none" w="sm" len="sm"/>
            </a:ln>
          </p:spPr>
        </p:cxnSp>
      </p:grpSp>
      <p:sp>
        <p:nvSpPr>
          <p:cNvPr id="629" name="Google Shape;629;p2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30" name="Google Shape;630;p24"/>
          <p:cNvGrpSpPr/>
          <p:nvPr/>
        </p:nvGrpSpPr>
        <p:grpSpPr>
          <a:xfrm>
            <a:off x="2946317" y="2689919"/>
            <a:ext cx="5341513" cy="643891"/>
            <a:chOff x="2985475" y="2775644"/>
            <a:chExt cx="5341513" cy="643891"/>
          </a:xfrm>
        </p:grpSpPr>
        <p:sp>
          <p:nvSpPr>
            <p:cNvPr id="631" name="Google Shape;631;p24"/>
            <p:cNvSpPr txBox="1"/>
            <p:nvPr/>
          </p:nvSpPr>
          <p:spPr>
            <a:xfrm>
              <a:off x="4203607" y="2866757"/>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先建立好完整股市社群字典</a:t>
              </a:r>
              <a:endParaRPr/>
            </a:p>
          </p:txBody>
        </p:sp>
        <p:grpSp>
          <p:nvGrpSpPr>
            <p:cNvPr id="632" name="Google Shape;632;p24"/>
            <p:cNvGrpSpPr/>
            <p:nvPr/>
          </p:nvGrpSpPr>
          <p:grpSpPr>
            <a:xfrm>
              <a:off x="2985475" y="2775644"/>
              <a:ext cx="807008" cy="643891"/>
              <a:chOff x="825220" y="2781299"/>
              <a:chExt cx="807008" cy="643891"/>
            </a:xfrm>
          </p:grpSpPr>
          <p:sp>
            <p:nvSpPr>
              <p:cNvPr id="633" name="Google Shape;633;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4" name="Google Shape;634;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5" name="Google Shape;635;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36" name="Google Shape;636;p24"/>
          <p:cNvGrpSpPr/>
          <p:nvPr/>
        </p:nvGrpSpPr>
        <p:grpSpPr>
          <a:xfrm>
            <a:off x="2946317" y="3890976"/>
            <a:ext cx="5337359" cy="643891"/>
            <a:chOff x="1499554" y="4605690"/>
            <a:chExt cx="5337359" cy="643891"/>
          </a:xfrm>
        </p:grpSpPr>
        <p:sp>
          <p:nvSpPr>
            <p:cNvPr id="637" name="Google Shape;637;p24"/>
            <p:cNvSpPr txBox="1"/>
            <p:nvPr/>
          </p:nvSpPr>
          <p:spPr>
            <a:xfrm>
              <a:off x="2713532" y="4696803"/>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驗證股市社群字典準確度</a:t>
              </a:r>
              <a:endParaRPr/>
            </a:p>
          </p:txBody>
        </p:sp>
        <p:grpSp>
          <p:nvGrpSpPr>
            <p:cNvPr id="638" name="Google Shape;638;p24"/>
            <p:cNvGrpSpPr/>
            <p:nvPr/>
          </p:nvGrpSpPr>
          <p:grpSpPr>
            <a:xfrm>
              <a:off x="1499554" y="4605690"/>
              <a:ext cx="807008" cy="643891"/>
              <a:chOff x="825220" y="2781299"/>
              <a:chExt cx="807008" cy="643891"/>
            </a:xfrm>
          </p:grpSpPr>
          <p:sp>
            <p:nvSpPr>
              <p:cNvPr id="639" name="Google Shape;639;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Google Shape;640;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1" name="Google Shape;641;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42" name="Google Shape;642;p24"/>
          <p:cNvGrpSpPr/>
          <p:nvPr/>
        </p:nvGrpSpPr>
        <p:grpSpPr>
          <a:xfrm>
            <a:off x="2946317" y="5092034"/>
            <a:ext cx="6712032" cy="643891"/>
            <a:chOff x="1499554" y="5624418"/>
            <a:chExt cx="6712032" cy="643891"/>
          </a:xfrm>
        </p:grpSpPr>
        <p:sp>
          <p:nvSpPr>
            <p:cNvPr id="643" name="Google Shape;643;p24"/>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建立系統或網頁，方便投資人進行決策</a:t>
              </a:r>
              <a:endParaRPr/>
            </a:p>
          </p:txBody>
        </p:sp>
        <p:grpSp>
          <p:nvGrpSpPr>
            <p:cNvPr id="644" name="Google Shape;644;p24"/>
            <p:cNvGrpSpPr/>
            <p:nvPr/>
          </p:nvGrpSpPr>
          <p:grpSpPr>
            <a:xfrm>
              <a:off x="1499554" y="5624418"/>
              <a:ext cx="807008" cy="643891"/>
              <a:chOff x="825220" y="2781299"/>
              <a:chExt cx="807008" cy="643891"/>
            </a:xfrm>
          </p:grpSpPr>
          <p:sp>
            <p:nvSpPr>
              <p:cNvPr id="645" name="Google Shape;645;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6" name="Google Shape;646;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7" name="Google Shape;647;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sp>
        <p:nvSpPr>
          <p:cNvPr id="648" name="Google Shape;648;p2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5"/>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4" name="Google Shape;654;p25"/>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5" name="Google Shape;655;p25"/>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56" name="Google Shape;656;p25"/>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57" name="Google Shape;657;p25"/>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8" name="Google Shape;658;p25"/>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59" name="Google Shape;659;p25"/>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60" name="Google Shape;660;p25"/>
          <p:cNvGrpSpPr/>
          <p:nvPr/>
        </p:nvGrpSpPr>
        <p:grpSpPr>
          <a:xfrm>
            <a:off x="4376814" y="995851"/>
            <a:ext cx="3438372" cy="670249"/>
            <a:chOff x="3838728" y="741852"/>
            <a:chExt cx="3438372" cy="670249"/>
          </a:xfrm>
        </p:grpSpPr>
        <p:sp>
          <p:nvSpPr>
            <p:cNvPr id="661" name="Google Shape;661;p25"/>
            <p:cNvSpPr txBox="1"/>
            <p:nvPr/>
          </p:nvSpPr>
          <p:spPr>
            <a:xfrm>
              <a:off x="4454797" y="741852"/>
              <a:ext cx="28223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662" name="Google Shape;662;p25"/>
            <p:cNvCxnSpPr/>
            <p:nvPr/>
          </p:nvCxnSpPr>
          <p:spPr>
            <a:xfrm flipH="1">
              <a:off x="3838728" y="1412100"/>
              <a:ext cx="2268000" cy="1"/>
            </a:xfrm>
            <a:prstGeom prst="straightConnector1">
              <a:avLst/>
            </a:prstGeom>
            <a:noFill/>
            <a:ln w="28575" cap="rnd" cmpd="sng">
              <a:solidFill>
                <a:srgbClr val="B9815F"/>
              </a:solidFill>
              <a:prstDash val="solid"/>
              <a:miter lim="800000"/>
              <a:headEnd type="none" w="sm" len="sm"/>
              <a:tailEnd type="none" w="sm" len="sm"/>
            </a:ln>
          </p:spPr>
        </p:cxnSp>
      </p:grpSp>
      <p:sp>
        <p:nvSpPr>
          <p:cNvPr id="663" name="Google Shape;663;p25"/>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64" name="Google Shape;664;p25"/>
          <p:cNvGrpSpPr/>
          <p:nvPr/>
        </p:nvGrpSpPr>
        <p:grpSpPr>
          <a:xfrm>
            <a:off x="4101153" y="2252281"/>
            <a:ext cx="7388308" cy="3801680"/>
            <a:chOff x="3805878" y="2290381"/>
            <a:chExt cx="7388308" cy="3801680"/>
          </a:xfrm>
        </p:grpSpPr>
        <p:grpSp>
          <p:nvGrpSpPr>
            <p:cNvPr id="665" name="Google Shape;665;p25"/>
            <p:cNvGrpSpPr/>
            <p:nvPr/>
          </p:nvGrpSpPr>
          <p:grpSpPr>
            <a:xfrm>
              <a:off x="3805878" y="2290381"/>
              <a:ext cx="4540333" cy="643891"/>
              <a:chOff x="2985475" y="2775644"/>
              <a:chExt cx="4540333" cy="643891"/>
            </a:xfrm>
          </p:grpSpPr>
          <p:sp>
            <p:nvSpPr>
              <p:cNvPr id="666" name="Google Shape;666;p25"/>
              <p:cNvSpPr txBox="1"/>
              <p:nvPr/>
            </p:nvSpPr>
            <p:spPr>
              <a:xfrm>
                <a:off x="4203607" y="2866757"/>
                <a:ext cx="332220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爬股市社群發文資料</a:t>
                </a:r>
                <a:endParaRPr/>
              </a:p>
            </p:txBody>
          </p:sp>
          <p:grpSp>
            <p:nvGrpSpPr>
              <p:cNvPr id="667" name="Google Shape;667;p25"/>
              <p:cNvGrpSpPr/>
              <p:nvPr/>
            </p:nvGrpSpPr>
            <p:grpSpPr>
              <a:xfrm>
                <a:off x="2985475" y="2775644"/>
                <a:ext cx="807008" cy="643891"/>
                <a:chOff x="825220" y="2781299"/>
                <a:chExt cx="807008" cy="643891"/>
              </a:xfrm>
            </p:grpSpPr>
            <p:sp>
              <p:nvSpPr>
                <p:cNvPr id="668" name="Google Shape;668;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9" name="Google Shape;669;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0" name="Google Shape;670;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71" name="Google Shape;671;p25"/>
            <p:cNvGrpSpPr/>
            <p:nvPr/>
          </p:nvGrpSpPr>
          <p:grpSpPr>
            <a:xfrm>
              <a:off x="3805878" y="3342977"/>
              <a:ext cx="4978483" cy="643891"/>
              <a:chOff x="1499554" y="4605690"/>
              <a:chExt cx="4978483" cy="643891"/>
            </a:xfrm>
          </p:grpSpPr>
          <p:sp>
            <p:nvSpPr>
              <p:cNvPr id="672" name="Google Shape;672;p25"/>
              <p:cNvSpPr txBox="1"/>
              <p:nvPr/>
            </p:nvSpPr>
            <p:spPr>
              <a:xfrm>
                <a:off x="2713532" y="4696803"/>
                <a:ext cx="376450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文章內容帶入斷詞系統</a:t>
                </a:r>
                <a:endParaRPr/>
              </a:p>
            </p:txBody>
          </p:sp>
          <p:grpSp>
            <p:nvGrpSpPr>
              <p:cNvPr id="673" name="Google Shape;673;p25"/>
              <p:cNvGrpSpPr/>
              <p:nvPr/>
            </p:nvGrpSpPr>
            <p:grpSpPr>
              <a:xfrm>
                <a:off x="1499554" y="4605690"/>
                <a:ext cx="807008" cy="643891"/>
                <a:chOff x="825220" y="2781299"/>
                <a:chExt cx="807008" cy="643891"/>
              </a:xfrm>
            </p:grpSpPr>
            <p:sp>
              <p:nvSpPr>
                <p:cNvPr id="674" name="Google Shape;674;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5" name="Google Shape;675;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6" name="Google Shape;676;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77" name="Google Shape;677;p25"/>
            <p:cNvGrpSpPr/>
            <p:nvPr/>
          </p:nvGrpSpPr>
          <p:grpSpPr>
            <a:xfrm>
              <a:off x="3805878" y="4395573"/>
              <a:ext cx="6712032" cy="643891"/>
              <a:chOff x="1499554" y="5624418"/>
              <a:chExt cx="6712032" cy="643891"/>
            </a:xfrm>
          </p:grpSpPr>
          <p:sp>
            <p:nvSpPr>
              <p:cNvPr id="678" name="Google Shape;678;p25"/>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以股市社群字典進行正負向詞標示</a:t>
                </a:r>
                <a:endParaRPr/>
              </a:p>
            </p:txBody>
          </p:sp>
          <p:grpSp>
            <p:nvGrpSpPr>
              <p:cNvPr id="679" name="Google Shape;679;p25"/>
              <p:cNvGrpSpPr/>
              <p:nvPr/>
            </p:nvGrpSpPr>
            <p:grpSpPr>
              <a:xfrm>
                <a:off x="1499554" y="5624418"/>
                <a:ext cx="807008" cy="643891"/>
                <a:chOff x="825220" y="2781299"/>
                <a:chExt cx="807008" cy="643891"/>
              </a:xfrm>
            </p:grpSpPr>
            <p:sp>
              <p:nvSpPr>
                <p:cNvPr id="680" name="Google Shape;680;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1" name="Google Shape;681;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2" name="Google Shape;682;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grpSp>
          <p:nvGrpSpPr>
            <p:cNvPr id="683" name="Google Shape;683;p25"/>
            <p:cNvGrpSpPr/>
            <p:nvPr/>
          </p:nvGrpSpPr>
          <p:grpSpPr>
            <a:xfrm>
              <a:off x="3805878" y="5448170"/>
              <a:ext cx="7388308" cy="643891"/>
              <a:chOff x="1499554" y="5624418"/>
              <a:chExt cx="7388308" cy="643891"/>
            </a:xfrm>
          </p:grpSpPr>
          <p:sp>
            <p:nvSpPr>
              <p:cNvPr id="684" name="Google Shape;684;p25"/>
              <p:cNvSpPr txBox="1"/>
              <p:nvPr/>
            </p:nvSpPr>
            <p:spPr>
              <a:xfrm>
                <a:off x="2713531" y="5715531"/>
                <a:ext cx="617433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正負向詞的加權計算，判斷預期股價漲跌</a:t>
                </a:r>
                <a:endParaRPr/>
              </a:p>
            </p:txBody>
          </p:sp>
          <p:grpSp>
            <p:nvGrpSpPr>
              <p:cNvPr id="685" name="Google Shape;685;p25"/>
              <p:cNvGrpSpPr/>
              <p:nvPr/>
            </p:nvGrpSpPr>
            <p:grpSpPr>
              <a:xfrm>
                <a:off x="1499554" y="5624418"/>
                <a:ext cx="807008" cy="643891"/>
                <a:chOff x="825220" y="2781299"/>
                <a:chExt cx="807008" cy="643891"/>
              </a:xfrm>
            </p:grpSpPr>
            <p:sp>
              <p:nvSpPr>
                <p:cNvPr id="686" name="Google Shape;686;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7" name="Google Shape;687;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8" name="Google Shape;688;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4.</a:t>
                  </a:r>
                  <a:endParaRPr/>
                </a:p>
              </p:txBody>
            </p:sp>
          </p:grpSp>
        </p:grpSp>
      </p:grpSp>
      <p:grpSp>
        <p:nvGrpSpPr>
          <p:cNvPr id="689" name="Google Shape;689;p25"/>
          <p:cNvGrpSpPr/>
          <p:nvPr/>
        </p:nvGrpSpPr>
        <p:grpSpPr>
          <a:xfrm>
            <a:off x="637934" y="3853776"/>
            <a:ext cx="2801217" cy="598690"/>
            <a:chOff x="704372" y="3966133"/>
            <a:chExt cx="2801217" cy="598690"/>
          </a:xfrm>
        </p:grpSpPr>
        <p:sp>
          <p:nvSpPr>
            <p:cNvPr id="690" name="Google Shape;690;p25"/>
            <p:cNvSpPr/>
            <p:nvPr/>
          </p:nvSpPr>
          <p:spPr>
            <a:xfrm>
              <a:off x="704372" y="3966133"/>
              <a:ext cx="2801217" cy="598690"/>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1" name="Google Shape;691;p25"/>
            <p:cNvSpPr txBox="1"/>
            <p:nvPr/>
          </p:nvSpPr>
          <p:spPr>
            <a:xfrm>
              <a:off x="873544" y="4034646"/>
              <a:ext cx="246287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系統全自動化</a:t>
              </a:r>
              <a:endParaRPr/>
            </a:p>
          </p:txBody>
        </p:sp>
      </p:grpSp>
      <p:sp>
        <p:nvSpPr>
          <p:cNvPr id="692" name="Google Shape;692;p25"/>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2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8" name="Google Shape;698;p2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9" name="Google Shape;699;p2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700" name="Google Shape;700;p2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01" name="Google Shape;701;p26"/>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2" name="Google Shape;702;p2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03" name="Google Shape;703;p2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704" name="Google Shape;704;p26"/>
          <p:cNvGrpSpPr/>
          <p:nvPr/>
        </p:nvGrpSpPr>
        <p:grpSpPr>
          <a:xfrm>
            <a:off x="4376814" y="719626"/>
            <a:ext cx="3438372" cy="670249"/>
            <a:chOff x="3838728" y="741852"/>
            <a:chExt cx="3438372" cy="670249"/>
          </a:xfrm>
        </p:grpSpPr>
        <p:sp>
          <p:nvSpPr>
            <p:cNvPr id="705" name="Google Shape;705;p26"/>
            <p:cNvSpPr txBox="1"/>
            <p:nvPr/>
          </p:nvSpPr>
          <p:spPr>
            <a:xfrm>
              <a:off x="4454797" y="741852"/>
              <a:ext cx="28223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706" name="Google Shape;706;p26"/>
            <p:cNvCxnSpPr/>
            <p:nvPr/>
          </p:nvCxnSpPr>
          <p:spPr>
            <a:xfrm flipH="1">
              <a:off x="3838728" y="1412100"/>
              <a:ext cx="2268000" cy="1"/>
            </a:xfrm>
            <a:prstGeom prst="straightConnector1">
              <a:avLst/>
            </a:prstGeom>
            <a:noFill/>
            <a:ln w="28575" cap="rnd" cmpd="sng">
              <a:solidFill>
                <a:srgbClr val="B9815F"/>
              </a:solidFill>
              <a:prstDash val="solid"/>
              <a:miter lim="800000"/>
              <a:headEnd type="none" w="sm" len="sm"/>
              <a:tailEnd type="none" w="sm" len="sm"/>
            </a:ln>
          </p:spPr>
        </p:cxnSp>
      </p:grpSp>
      <p:sp>
        <p:nvSpPr>
          <p:cNvPr id="707" name="Google Shape;707;p2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08" name="Google Shape;708;p26"/>
          <p:cNvGrpSpPr/>
          <p:nvPr/>
        </p:nvGrpSpPr>
        <p:grpSpPr>
          <a:xfrm>
            <a:off x="603553" y="3532999"/>
            <a:ext cx="2295766" cy="977697"/>
            <a:chOff x="637934" y="1536902"/>
            <a:chExt cx="2295766" cy="977697"/>
          </a:xfrm>
        </p:grpSpPr>
        <p:sp>
          <p:nvSpPr>
            <p:cNvPr id="709" name="Google Shape;709;p26"/>
            <p:cNvSpPr/>
            <p:nvPr/>
          </p:nvSpPr>
          <p:spPr>
            <a:xfrm>
              <a:off x="637934" y="1536902"/>
              <a:ext cx="2295766" cy="977697"/>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0" name="Google Shape;710;p26"/>
            <p:cNvSpPr txBox="1"/>
            <p:nvPr/>
          </p:nvSpPr>
          <p:spPr>
            <a:xfrm>
              <a:off x="912045" y="1605416"/>
              <a:ext cx="1747544"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網頁或系統</a:t>
              </a:r>
              <a:endParaRPr sz="2400">
                <a:solidFill>
                  <a:srgbClr val="FEEFE6"/>
                </a:solidFill>
                <a:latin typeface="Noto Sans Medium"/>
                <a:ea typeface="Noto Sans Medium"/>
                <a:cs typeface="Noto Sans Medium"/>
                <a:sym typeface="Noto Sans Medium"/>
              </a:endParaRPr>
            </a:p>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視覺化呈現</a:t>
              </a:r>
              <a:endParaRPr sz="2400">
                <a:solidFill>
                  <a:srgbClr val="FEEFE6"/>
                </a:solidFill>
                <a:latin typeface="Noto Sans Medium"/>
                <a:ea typeface="Noto Sans Medium"/>
                <a:cs typeface="Noto Sans Medium"/>
                <a:sym typeface="Noto Sans Medium"/>
              </a:endParaRPr>
            </a:p>
          </p:txBody>
        </p:sp>
      </p:grpSp>
      <p:pic>
        <p:nvPicPr>
          <p:cNvPr id="711" name="Google Shape;711;p26"/>
          <p:cNvPicPr preferRelativeResize="0"/>
          <p:nvPr/>
        </p:nvPicPr>
        <p:blipFill rotWithShape="1">
          <a:blip r:embed="rId3">
            <a:alphaModFix/>
          </a:blip>
          <a:srcRect l="899" t="2509" r="603" b="1946"/>
          <a:stretch/>
        </p:blipFill>
        <p:spPr>
          <a:xfrm>
            <a:off x="3309197" y="1835614"/>
            <a:ext cx="8204200" cy="4503274"/>
          </a:xfrm>
          <a:prstGeom prst="roundRect">
            <a:avLst>
              <a:gd name="adj" fmla="val 2965"/>
            </a:avLst>
          </a:prstGeom>
          <a:noFill/>
          <a:ln>
            <a:noFill/>
          </a:ln>
          <a:effectLst>
            <a:outerShdw blurRad="292100" dist="139700" dir="2700000" algn="tl" rotWithShape="0">
              <a:srgbClr val="333333">
                <a:alpha val="64705"/>
              </a:srgbClr>
            </a:outerShdw>
          </a:effectLst>
        </p:spPr>
      </p:pic>
      <p:sp>
        <p:nvSpPr>
          <p:cNvPr id="712" name="Google Shape;712;p26"/>
          <p:cNvSpPr txBox="1"/>
          <p:nvPr/>
        </p:nvSpPr>
        <p:spPr>
          <a:xfrm>
            <a:off x="9279919" y="1246174"/>
            <a:ext cx="196910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Bloomberg</a:t>
            </a:r>
            <a:endParaRPr sz="2400">
              <a:solidFill>
                <a:srgbClr val="955937"/>
              </a:solidFill>
              <a:latin typeface="Noto Sans Medium"/>
              <a:ea typeface="Noto Sans Medium"/>
              <a:cs typeface="Noto Sans Medium"/>
              <a:sym typeface="Noto Sans Medium"/>
            </a:endParaRPr>
          </a:p>
        </p:txBody>
      </p:sp>
      <p:sp>
        <p:nvSpPr>
          <p:cNvPr id="713" name="Google Shape;713;p2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3"/>
          <p:cNvSpPr/>
          <p:nvPr/>
        </p:nvSpPr>
        <p:spPr>
          <a:xfrm>
            <a:off x="816723" y="590549"/>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27" name="Google Shape;127;p3"/>
          <p:cNvSpPr txBox="1"/>
          <p:nvPr/>
        </p:nvSpPr>
        <p:spPr>
          <a:xfrm>
            <a:off x="256469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28" name="Google Shape;128;p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lang="zh-TW" altLang="en-US" dirty="0"/>
          </a:p>
        </p:txBody>
      </p:sp>
      <p:sp>
        <p:nvSpPr>
          <p:cNvPr id="129" name="Google Shape;129;p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30" name="Google Shape;130;p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7"/>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9" name="Google Shape;719;p27"/>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0" name="Google Shape;720;p27"/>
          <p:cNvSpPr/>
          <p:nvPr/>
        </p:nvSpPr>
        <p:spPr>
          <a:xfrm>
            <a:off x="8764921" y="590548"/>
            <a:ext cx="2853656"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1" name="Google Shape;721;p27"/>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722" name="Google Shape;722;p27"/>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723" name="Google Shape;723;p27"/>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724" name="Google Shape;724;p27"/>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725" name="Google Shape;725;p27"/>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2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1" name="Google Shape;731;p2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2" name="Google Shape;732;p28"/>
          <p:cNvSpPr/>
          <p:nvPr/>
        </p:nvSpPr>
        <p:spPr>
          <a:xfrm>
            <a:off x="9067800" y="57151"/>
            <a:ext cx="2247899"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3" name="Google Shape;733;p2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34" name="Google Shape;734;p2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35" name="Google Shape;735;p2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36" name="Google Shape;736;p2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37" name="Google Shape;737;p2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38" name="Google Shape;738;p28"/>
          <p:cNvGrpSpPr/>
          <p:nvPr/>
        </p:nvGrpSpPr>
        <p:grpSpPr>
          <a:xfrm>
            <a:off x="1117178" y="701099"/>
            <a:ext cx="9957644" cy="5913004"/>
            <a:chOff x="1358055" y="701099"/>
            <a:chExt cx="9957644" cy="5913004"/>
          </a:xfrm>
        </p:grpSpPr>
        <p:sp>
          <p:nvSpPr>
            <p:cNvPr id="739" name="Google Shape;739;p28"/>
            <p:cNvSpPr txBox="1"/>
            <p:nvPr/>
          </p:nvSpPr>
          <p:spPr>
            <a:xfrm>
              <a:off x="1358055" y="701099"/>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  </a:t>
              </a:r>
              <a:r>
                <a:rPr lang="zh-TW" sz="1400" u="sng">
                  <a:solidFill>
                    <a:srgbClr val="955937"/>
                  </a:solidFill>
                  <a:latin typeface="Noto Sans Medium"/>
                  <a:ea typeface="Noto Sans Medium"/>
                  <a:cs typeface="Noto Sans Medium"/>
                  <a:sym typeface="Noto Sans Medium"/>
                  <a:hlinkClick r:id="rId3">
                    <a:extLst>
                      <a:ext uri="{A12FA001-AC4F-418D-AE19-62706E023703}">
                        <ahyp:hlinkClr xmlns:ahyp="http://schemas.microsoft.com/office/drawing/2018/hyperlinkcolor" val="tx"/>
                      </a:ext>
                    </a:extLst>
                  </a:hlinkClick>
                </a:rPr>
                <a:t>台灣證券交易所【歷年股票市場概況表】年報</a:t>
              </a:r>
              <a:endParaRPr sz="1400">
                <a:solidFill>
                  <a:srgbClr val="955937"/>
                </a:solidFill>
                <a:latin typeface="Noto Sans Medium"/>
                <a:ea typeface="Noto Sans Medium"/>
                <a:cs typeface="Noto Sans Medium"/>
                <a:sym typeface="Noto Sans Medium"/>
              </a:endParaRPr>
            </a:p>
          </p:txBody>
        </p:sp>
        <p:sp>
          <p:nvSpPr>
            <p:cNvPr id="740" name="Google Shape;740;p28"/>
            <p:cNvSpPr txBox="1"/>
            <p:nvPr/>
          </p:nvSpPr>
          <p:spPr>
            <a:xfrm>
              <a:off x="1358055" y="1132270"/>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  </a:t>
              </a:r>
              <a:r>
                <a:rPr lang="zh-TW" sz="1400" u="sng">
                  <a:solidFill>
                    <a:srgbClr val="955937"/>
                  </a:solidFill>
                  <a:latin typeface="Noto Sans Medium"/>
                  <a:ea typeface="Noto Sans Medium"/>
                  <a:cs typeface="Noto Sans Medium"/>
                  <a:sym typeface="Noto Sans Medium"/>
                  <a:hlinkClick r:id="rId4">
                    <a:extLst>
                      <a:ext uri="{A12FA001-AC4F-418D-AE19-62706E023703}">
                        <ahyp:hlinkClr xmlns:ahyp="http://schemas.microsoft.com/office/drawing/2018/hyperlinkcolor" val="tx"/>
                      </a:ext>
                    </a:extLst>
                  </a:hlinkClick>
                </a:rPr>
                <a:t>台灣網路報告TWNIC </a:t>
              </a:r>
              <a:endParaRPr sz="1400">
                <a:solidFill>
                  <a:srgbClr val="955937"/>
                </a:solidFill>
                <a:latin typeface="Noto Sans Medium"/>
                <a:ea typeface="Noto Sans Medium"/>
                <a:cs typeface="Noto Sans Medium"/>
                <a:sym typeface="Noto Sans Medium"/>
              </a:endParaRPr>
            </a:p>
          </p:txBody>
        </p:sp>
        <p:sp>
          <p:nvSpPr>
            <p:cNvPr id="741" name="Google Shape;741;p28"/>
            <p:cNvSpPr txBox="1"/>
            <p:nvPr/>
          </p:nvSpPr>
          <p:spPr>
            <a:xfrm>
              <a:off x="1358055" y="1563441"/>
              <a:ext cx="684904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3.  </a:t>
              </a:r>
              <a:r>
                <a:rPr lang="zh-TW" sz="1400" u="sng">
                  <a:solidFill>
                    <a:srgbClr val="955937"/>
                  </a:solidFill>
                  <a:latin typeface="Noto Sans Medium"/>
                  <a:ea typeface="Noto Sans Medium"/>
                  <a:cs typeface="Noto Sans Medium"/>
                  <a:sym typeface="Noto Sans Medium"/>
                  <a:hlinkClick r:id="rId5">
                    <a:extLst>
                      <a:ext uri="{A12FA001-AC4F-418D-AE19-62706E023703}">
                        <ahyp:hlinkClr xmlns:ahyp="http://schemas.microsoft.com/office/drawing/2018/hyperlinkcolor" val="tx"/>
                      </a:ext>
                    </a:extLst>
                  </a:hlinkClick>
                </a:rPr>
                <a:t>股票分析四大面向：基本面、技術面、籌碼面、消息面</a:t>
              </a:r>
              <a:endParaRPr sz="1400">
                <a:solidFill>
                  <a:srgbClr val="955937"/>
                </a:solidFill>
                <a:latin typeface="Noto Sans Medium"/>
                <a:ea typeface="Noto Sans Medium"/>
                <a:cs typeface="Noto Sans Medium"/>
                <a:sym typeface="Noto Sans Medium"/>
              </a:endParaRPr>
            </a:p>
          </p:txBody>
        </p:sp>
        <p:sp>
          <p:nvSpPr>
            <p:cNvPr id="742" name="Google Shape;742;p28"/>
            <p:cNvSpPr txBox="1"/>
            <p:nvPr/>
          </p:nvSpPr>
          <p:spPr>
            <a:xfrm>
              <a:off x="1358055" y="1994612"/>
              <a:ext cx="99576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4.  </a:t>
              </a:r>
              <a:r>
                <a:rPr lang="zh-TW" sz="1400" u="sng">
                  <a:solidFill>
                    <a:srgbClr val="955937"/>
                  </a:solidFill>
                  <a:latin typeface="Noto Sans Medium"/>
                  <a:ea typeface="Noto Sans Medium"/>
                  <a:cs typeface="Noto Sans Medium"/>
                  <a:sym typeface="Noto Sans Medium"/>
                  <a:hlinkClick r:id="rId6">
                    <a:extLst>
                      <a:ext uri="{A12FA001-AC4F-418D-AE19-62706E023703}">
                        <ahyp:hlinkClr xmlns:ahyp="http://schemas.microsoft.com/office/drawing/2018/hyperlinkcolor" val="tx"/>
                      </a:ext>
                    </a:extLst>
                  </a:hlinkClick>
                </a:rPr>
                <a:t>Nearly 60% of Young Investors Are Collaborating Thanks to Technology, Often Turning to Social Media for Advice</a:t>
              </a:r>
              <a:endParaRPr sz="1400">
                <a:solidFill>
                  <a:srgbClr val="955937"/>
                </a:solidFill>
                <a:latin typeface="Noto Sans Medium"/>
                <a:ea typeface="Noto Sans Medium"/>
                <a:cs typeface="Noto Sans Medium"/>
                <a:sym typeface="Noto Sans Medium"/>
              </a:endParaRPr>
            </a:p>
          </p:txBody>
        </p:sp>
        <p:sp>
          <p:nvSpPr>
            <p:cNvPr id="743" name="Google Shape;743;p28"/>
            <p:cNvSpPr txBox="1"/>
            <p:nvPr/>
          </p:nvSpPr>
          <p:spPr>
            <a:xfrm>
              <a:off x="1358055" y="2425783"/>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5.  朱夢珺，蔣洪汛，許偉.（2016）. 基於金融微博情感與傳播效果的股票價格預測.</a:t>
              </a:r>
              <a:endParaRPr sz="1400">
                <a:solidFill>
                  <a:srgbClr val="955937"/>
                </a:solidFill>
                <a:latin typeface="Noto Sans Medium"/>
                <a:ea typeface="Noto Sans Medium"/>
                <a:cs typeface="Noto Sans Medium"/>
                <a:sym typeface="Noto Sans Medium"/>
              </a:endParaRPr>
            </a:p>
          </p:txBody>
        </p:sp>
        <p:sp>
          <p:nvSpPr>
            <p:cNvPr id="744" name="Google Shape;744;p28"/>
            <p:cNvSpPr txBox="1"/>
            <p:nvPr/>
          </p:nvSpPr>
          <p:spPr>
            <a:xfrm>
              <a:off x="1358055" y="2856954"/>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6.  </a:t>
              </a:r>
              <a:r>
                <a:rPr lang="zh-TW" sz="1400" u="sng">
                  <a:solidFill>
                    <a:srgbClr val="955937"/>
                  </a:solidFill>
                  <a:latin typeface="Noto Sans Medium"/>
                  <a:ea typeface="Noto Sans Medium"/>
                  <a:cs typeface="Noto Sans Medium"/>
                  <a:sym typeface="Noto Sans Medium"/>
                  <a:hlinkClick r:id="rId7">
                    <a:extLst>
                      <a:ext uri="{A12FA001-AC4F-418D-AE19-62706E023703}">
                        <ahyp:hlinkClr xmlns:ahyp="http://schemas.microsoft.com/office/drawing/2018/hyperlinkcolor" val="tx"/>
                      </a:ext>
                    </a:extLst>
                  </a:hlinkClick>
                </a:rPr>
                <a:t>文字探勘與機器學習於股票市場的應用與三大步驟</a:t>
              </a:r>
              <a:endParaRPr sz="1400">
                <a:solidFill>
                  <a:srgbClr val="955937"/>
                </a:solidFill>
                <a:latin typeface="Noto Sans Medium"/>
                <a:ea typeface="Noto Sans Medium"/>
                <a:cs typeface="Noto Sans Medium"/>
                <a:sym typeface="Noto Sans Medium"/>
              </a:endParaRPr>
            </a:p>
          </p:txBody>
        </p:sp>
        <p:sp>
          <p:nvSpPr>
            <p:cNvPr id="745" name="Google Shape;745;p28"/>
            <p:cNvSpPr txBox="1"/>
            <p:nvPr/>
          </p:nvSpPr>
          <p:spPr>
            <a:xfrm>
              <a:off x="1358055" y="3288125"/>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7.  </a:t>
              </a:r>
              <a:r>
                <a:rPr lang="zh-TW" sz="1400" u="sng">
                  <a:solidFill>
                    <a:srgbClr val="955937"/>
                  </a:solidFill>
                  <a:latin typeface="Noto Sans Medium"/>
                  <a:ea typeface="Noto Sans Medium"/>
                  <a:cs typeface="Noto Sans Medium"/>
                  <a:sym typeface="Noto Sans Medium"/>
                  <a:hlinkClick r:id="rId8">
                    <a:extLst>
                      <a:ext uri="{A12FA001-AC4F-418D-AE19-62706E023703}">
                        <ahyp:hlinkClr xmlns:ahyp="http://schemas.microsoft.com/office/drawing/2018/hyperlinkcolor" val="tx"/>
                      </a:ext>
                    </a:extLst>
                  </a:hlinkClick>
                </a:rPr>
                <a:t>信心理論</a:t>
              </a:r>
              <a:endParaRPr sz="1400">
                <a:solidFill>
                  <a:srgbClr val="955937"/>
                </a:solidFill>
                <a:latin typeface="Noto Sans Medium"/>
                <a:ea typeface="Noto Sans Medium"/>
                <a:cs typeface="Noto Sans Medium"/>
                <a:sym typeface="Noto Sans Medium"/>
              </a:endParaRPr>
            </a:p>
          </p:txBody>
        </p:sp>
        <p:sp>
          <p:nvSpPr>
            <p:cNvPr id="746" name="Google Shape;746;p28"/>
            <p:cNvSpPr txBox="1"/>
            <p:nvPr/>
          </p:nvSpPr>
          <p:spPr>
            <a:xfrm>
              <a:off x="1358055" y="3719296"/>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8.  顏士杰.（2021）. 透過傾向分析進行股價趨勢預測的實務經驗分享.</a:t>
              </a:r>
              <a:endParaRPr sz="1400">
                <a:solidFill>
                  <a:srgbClr val="955937"/>
                </a:solidFill>
                <a:latin typeface="Noto Sans Medium"/>
                <a:ea typeface="Noto Sans Medium"/>
                <a:cs typeface="Noto Sans Medium"/>
                <a:sym typeface="Noto Sans Medium"/>
              </a:endParaRPr>
            </a:p>
          </p:txBody>
        </p:sp>
        <p:sp>
          <p:nvSpPr>
            <p:cNvPr id="747" name="Google Shape;747;p28"/>
            <p:cNvSpPr txBox="1"/>
            <p:nvPr/>
          </p:nvSpPr>
          <p:spPr>
            <a:xfrm>
              <a:off x="1358055" y="4150467"/>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9.  </a:t>
              </a:r>
              <a:r>
                <a:rPr lang="zh-TW" sz="1400" u="sng">
                  <a:solidFill>
                    <a:srgbClr val="955937"/>
                  </a:solidFill>
                  <a:latin typeface="Noto Sans Medium"/>
                  <a:ea typeface="Noto Sans Medium"/>
                  <a:cs typeface="Noto Sans Medium"/>
                  <a:sym typeface="Noto Sans Medium"/>
                  <a:hlinkClick r:id="rId9">
                    <a:extLst>
                      <a:ext uri="{A12FA001-AC4F-418D-AE19-62706E023703}">
                        <ahyp:hlinkClr xmlns:ahyp="http://schemas.microsoft.com/office/drawing/2018/hyperlinkcolor" val="tx"/>
                      </a:ext>
                    </a:extLst>
                  </a:hlinkClick>
                </a:rPr>
                <a:t>內容分析法</a:t>
              </a:r>
              <a:endParaRPr sz="1400">
                <a:solidFill>
                  <a:srgbClr val="955937"/>
                </a:solidFill>
                <a:latin typeface="Noto Sans Medium"/>
                <a:ea typeface="Noto Sans Medium"/>
                <a:cs typeface="Noto Sans Medium"/>
                <a:sym typeface="Noto Sans Medium"/>
              </a:endParaRPr>
            </a:p>
          </p:txBody>
        </p:sp>
        <p:sp>
          <p:nvSpPr>
            <p:cNvPr id="748" name="Google Shape;748;p28"/>
            <p:cNvSpPr txBox="1"/>
            <p:nvPr/>
          </p:nvSpPr>
          <p:spPr>
            <a:xfrm>
              <a:off x="1358055" y="4581638"/>
              <a:ext cx="94999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10.  Yu-Teng Su.（2019）. Research on the Analysis of Marketing Strategy of Fitness Club by Content Analysis.</a:t>
              </a:r>
              <a:endParaRPr sz="1400">
                <a:solidFill>
                  <a:srgbClr val="955937"/>
                </a:solidFill>
                <a:latin typeface="Noto Sans Medium"/>
                <a:ea typeface="Noto Sans Medium"/>
                <a:cs typeface="Noto Sans Medium"/>
                <a:sym typeface="Noto Sans Medium"/>
              </a:endParaRPr>
            </a:p>
          </p:txBody>
        </p:sp>
        <p:sp>
          <p:nvSpPr>
            <p:cNvPr id="749" name="Google Shape;749;p28"/>
            <p:cNvSpPr txBox="1"/>
            <p:nvPr/>
          </p:nvSpPr>
          <p:spPr>
            <a:xfrm>
              <a:off x="1358055" y="5012809"/>
              <a:ext cx="97823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11.  Sheng-Cheng Chung.（2019）. A Study on the Development of Hydropower Industry by Content Analysis.</a:t>
              </a:r>
              <a:endParaRPr sz="1400">
                <a:solidFill>
                  <a:srgbClr val="955937"/>
                </a:solidFill>
                <a:latin typeface="Noto Sans Medium"/>
                <a:ea typeface="Noto Sans Medium"/>
                <a:cs typeface="Noto Sans Medium"/>
                <a:sym typeface="Noto Sans Medium"/>
              </a:endParaRPr>
            </a:p>
          </p:txBody>
        </p:sp>
        <p:sp>
          <p:nvSpPr>
            <p:cNvPr id="750" name="Google Shape;750;p28"/>
            <p:cNvSpPr txBox="1"/>
            <p:nvPr/>
          </p:nvSpPr>
          <p:spPr>
            <a:xfrm>
              <a:off x="1358055" y="5443980"/>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12.  </a:t>
              </a:r>
              <a:r>
                <a:rPr lang="zh-TW" sz="1400" u="sng">
                  <a:solidFill>
                    <a:srgbClr val="955937"/>
                  </a:solidFill>
                  <a:latin typeface="Noto Sans Medium"/>
                  <a:ea typeface="Noto Sans Medium"/>
                  <a:cs typeface="Noto Sans Medium"/>
                  <a:sym typeface="Noto Sans Medium"/>
                  <a:hlinkClick r:id="rId10">
                    <a:extLst>
                      <a:ext uri="{A12FA001-AC4F-418D-AE19-62706E023703}">
                        <ahyp:hlinkClr xmlns:ahyp="http://schemas.microsoft.com/office/drawing/2018/hyperlinkcolor" val="tx"/>
                      </a:ext>
                    </a:extLst>
                  </a:hlinkClick>
                </a:rPr>
                <a:t>美國金融研究公司台積電全球地位文章</a:t>
              </a:r>
              <a:endParaRPr sz="1400">
                <a:solidFill>
                  <a:srgbClr val="955937"/>
                </a:solidFill>
                <a:latin typeface="Noto Sans Medium"/>
                <a:ea typeface="Noto Sans Medium"/>
                <a:cs typeface="Noto Sans Medium"/>
                <a:sym typeface="Noto Sans Medium"/>
              </a:endParaRPr>
            </a:p>
          </p:txBody>
        </p:sp>
        <p:sp>
          <p:nvSpPr>
            <p:cNvPr id="751" name="Google Shape;751;p28"/>
            <p:cNvSpPr txBox="1"/>
            <p:nvPr/>
          </p:nvSpPr>
          <p:spPr>
            <a:xfrm>
              <a:off x="1358055" y="5875151"/>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13. </a:t>
              </a:r>
              <a:r>
                <a:rPr lang="zh-TW" sz="1400" u="sng">
                  <a:solidFill>
                    <a:srgbClr val="955937"/>
                  </a:solidFill>
                  <a:latin typeface="Noto Sans Medium"/>
                  <a:ea typeface="Noto Sans Medium"/>
                  <a:cs typeface="Noto Sans Medium"/>
                  <a:sym typeface="Noto Sans Medium"/>
                  <a:hlinkClick r:id="rId11">
                    <a:extLst>
                      <a:ext uri="{A12FA001-AC4F-418D-AE19-62706E023703}">
                        <ahyp:hlinkClr xmlns:ahyp="http://schemas.microsoft.com/office/drawing/2018/hyperlinkcolor" val="tx"/>
                      </a:ext>
                    </a:extLst>
                  </a:hlinkClick>
                </a:rPr>
                <a:t> 爬蟲技術</a:t>
              </a:r>
              <a:endParaRPr sz="1400">
                <a:solidFill>
                  <a:srgbClr val="955937"/>
                </a:solidFill>
                <a:latin typeface="Noto Sans Medium"/>
                <a:ea typeface="Noto Sans Medium"/>
                <a:cs typeface="Noto Sans Medium"/>
                <a:sym typeface="Noto Sans Medium"/>
              </a:endParaRPr>
            </a:p>
          </p:txBody>
        </p:sp>
        <p:sp>
          <p:nvSpPr>
            <p:cNvPr id="752" name="Google Shape;752;p28"/>
            <p:cNvSpPr txBox="1"/>
            <p:nvPr/>
          </p:nvSpPr>
          <p:spPr>
            <a:xfrm>
              <a:off x="1358055" y="6306326"/>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14.  张晔 孙光光 徐洪云 庞婷 曲潇洋,（2020）. 国外科技网站反爬虫研究及数据获取对策研</a:t>
              </a:r>
              <a:endParaRPr sz="1400">
                <a:solidFill>
                  <a:srgbClr val="955937"/>
                </a:solidFill>
                <a:latin typeface="Noto Sans Medium"/>
                <a:ea typeface="Noto Sans Medium"/>
                <a:cs typeface="Noto Sans Medium"/>
                <a:sym typeface="Noto Sans Medium"/>
              </a:endParaRPr>
            </a:p>
          </p:txBody>
        </p:sp>
      </p:grpSp>
      <p:sp>
        <p:nvSpPr>
          <p:cNvPr id="753" name="Google Shape;753;p2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20</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2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9" name="Google Shape;759;p2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0" name="Google Shape;760;p29"/>
          <p:cNvSpPr/>
          <p:nvPr/>
        </p:nvSpPr>
        <p:spPr>
          <a:xfrm>
            <a:off x="9067800" y="57151"/>
            <a:ext cx="2247899"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1" name="Google Shape;761;p2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62" name="Google Shape;762;p2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63" name="Google Shape;763;p2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64" name="Google Shape;764;p2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65" name="Google Shape;765;p2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66" name="Google Shape;766;p29"/>
          <p:cNvGrpSpPr/>
          <p:nvPr/>
        </p:nvGrpSpPr>
        <p:grpSpPr>
          <a:xfrm>
            <a:off x="643468" y="638287"/>
            <a:ext cx="10905065" cy="6047968"/>
            <a:chOff x="84667" y="638287"/>
            <a:chExt cx="10905065" cy="6047968"/>
          </a:xfrm>
        </p:grpSpPr>
        <p:sp>
          <p:nvSpPr>
            <p:cNvPr id="767" name="Google Shape;767;p29"/>
            <p:cNvSpPr txBox="1"/>
            <p:nvPr/>
          </p:nvSpPr>
          <p:spPr>
            <a:xfrm>
              <a:off x="84668" y="638287"/>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15.  </a:t>
              </a:r>
              <a:r>
                <a:rPr lang="zh-TW" sz="1400" u="sng">
                  <a:solidFill>
                    <a:srgbClr val="955937"/>
                  </a:solidFill>
                  <a:latin typeface="Noto Sans Medium"/>
                  <a:ea typeface="Noto Sans Medium"/>
                  <a:cs typeface="Noto Sans Medium"/>
                  <a:sym typeface="Noto Sans Medium"/>
                  <a:hlinkClick r:id="rId3">
                    <a:extLst>
                      <a:ext uri="{A12FA001-AC4F-418D-AE19-62706E023703}">
                        <ahyp:hlinkClr xmlns:ahyp="http://schemas.microsoft.com/office/drawing/2018/hyperlinkcolor" val="tx"/>
                      </a:ext>
                    </a:extLst>
                  </a:hlinkClick>
                </a:rPr>
                <a:t>從word2vec到情感分析</a:t>
              </a:r>
              <a:endParaRPr sz="1400">
                <a:solidFill>
                  <a:srgbClr val="955937"/>
                </a:solidFill>
                <a:latin typeface="Noto Sans Medium"/>
                <a:ea typeface="Noto Sans Medium"/>
                <a:cs typeface="Noto Sans Medium"/>
                <a:sym typeface="Noto Sans Medium"/>
              </a:endParaRPr>
            </a:p>
          </p:txBody>
        </p:sp>
        <p:sp>
          <p:nvSpPr>
            <p:cNvPr id="768" name="Google Shape;768;p29"/>
            <p:cNvSpPr txBox="1"/>
            <p:nvPr/>
          </p:nvSpPr>
          <p:spPr>
            <a:xfrm>
              <a:off x="84668" y="1062776"/>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16.  </a:t>
              </a:r>
              <a:r>
                <a:rPr lang="zh-TW" sz="1400" u="sng">
                  <a:solidFill>
                    <a:srgbClr val="955937"/>
                  </a:solidFill>
                  <a:latin typeface="Noto Sans Medium"/>
                  <a:ea typeface="Noto Sans Medium"/>
                  <a:cs typeface="Noto Sans Medium"/>
                  <a:sym typeface="Noto Sans Medium"/>
                  <a:hlinkClick r:id="rId4">
                    <a:extLst>
                      <a:ext uri="{A12FA001-AC4F-418D-AE19-62706E023703}">
                        <ahyp:hlinkClr xmlns:ahyp="http://schemas.microsoft.com/office/drawing/2018/hyperlinkcolor" val="tx"/>
                      </a:ext>
                    </a:extLst>
                  </a:hlinkClick>
                </a:rPr>
                <a:t>word2vec簡介</a:t>
              </a:r>
              <a:endParaRPr sz="1400">
                <a:solidFill>
                  <a:srgbClr val="955937"/>
                </a:solidFill>
                <a:latin typeface="Noto Sans Medium"/>
                <a:ea typeface="Noto Sans Medium"/>
                <a:cs typeface="Noto Sans Medium"/>
                <a:sym typeface="Noto Sans Medium"/>
              </a:endParaRPr>
            </a:p>
          </p:txBody>
        </p:sp>
        <p:sp>
          <p:nvSpPr>
            <p:cNvPr id="769" name="Google Shape;769;p29"/>
            <p:cNvSpPr txBox="1"/>
            <p:nvPr/>
          </p:nvSpPr>
          <p:spPr>
            <a:xfrm>
              <a:off x="84668" y="1487265"/>
              <a:ext cx="996781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17.  Es, S.（2020）. Sentiment Analysis in Python: TextBlob vs. Vader Sentiment vs. Flair vs. Building It From Scratch. </a:t>
              </a:r>
              <a:endParaRPr sz="1400">
                <a:solidFill>
                  <a:srgbClr val="955937"/>
                </a:solidFill>
                <a:latin typeface="Noto Sans Medium"/>
                <a:ea typeface="Noto Sans Medium"/>
                <a:cs typeface="Noto Sans Medium"/>
                <a:sym typeface="Noto Sans Medium"/>
              </a:endParaRPr>
            </a:p>
          </p:txBody>
        </p:sp>
        <p:sp>
          <p:nvSpPr>
            <p:cNvPr id="770" name="Google Shape;770;p29"/>
            <p:cNvSpPr txBox="1"/>
            <p:nvPr/>
          </p:nvSpPr>
          <p:spPr>
            <a:xfrm>
              <a:off x="84668" y="1911754"/>
              <a:ext cx="1082039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18.  Shihab Elbagir and Jing Yang.（2019）. Twitter Sentiment Analysis Using Natural Language Toolkit and VADER Sentiment</a:t>
              </a:r>
              <a:endParaRPr sz="1400">
                <a:solidFill>
                  <a:srgbClr val="955937"/>
                </a:solidFill>
                <a:latin typeface="Noto Sans Medium"/>
                <a:ea typeface="Noto Sans Medium"/>
                <a:cs typeface="Noto Sans Medium"/>
                <a:sym typeface="Noto Sans Medium"/>
              </a:endParaRPr>
            </a:p>
          </p:txBody>
        </p:sp>
        <p:sp>
          <p:nvSpPr>
            <p:cNvPr id="771" name="Google Shape;771;p29"/>
            <p:cNvSpPr txBox="1"/>
            <p:nvPr/>
          </p:nvSpPr>
          <p:spPr>
            <a:xfrm>
              <a:off x="84668" y="2336242"/>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19.  </a:t>
              </a:r>
              <a:r>
                <a:rPr lang="zh-TW" sz="1400" u="sng">
                  <a:solidFill>
                    <a:srgbClr val="955937"/>
                  </a:solidFill>
                  <a:latin typeface="Noto Sans Medium"/>
                  <a:ea typeface="Noto Sans Medium"/>
                  <a:cs typeface="Noto Sans Medium"/>
                  <a:sym typeface="Noto Sans Medium"/>
                  <a:hlinkClick r:id="rId5">
                    <a:extLst>
                      <a:ext uri="{A12FA001-AC4F-418D-AE19-62706E023703}">
                        <ahyp:hlinkClr xmlns:ahyp="http://schemas.microsoft.com/office/drawing/2018/hyperlinkcolor" val="tx"/>
                      </a:ext>
                    </a:extLst>
                  </a:hlinkClick>
                </a:rPr>
                <a:t>資料探勘與文字探勘之比較</a:t>
              </a:r>
              <a:endParaRPr sz="1400">
                <a:solidFill>
                  <a:srgbClr val="955937"/>
                </a:solidFill>
                <a:latin typeface="Noto Sans Medium"/>
                <a:ea typeface="Noto Sans Medium"/>
                <a:cs typeface="Noto Sans Medium"/>
                <a:sym typeface="Noto Sans Medium"/>
              </a:endParaRPr>
            </a:p>
          </p:txBody>
        </p:sp>
        <p:sp>
          <p:nvSpPr>
            <p:cNvPr id="772" name="Google Shape;772;p29"/>
            <p:cNvSpPr txBox="1"/>
            <p:nvPr/>
          </p:nvSpPr>
          <p:spPr>
            <a:xfrm>
              <a:off x="84668" y="2760730"/>
              <a:ext cx="97823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20.  Sung-Shun Weng.（2008）. Using Support Vector Machine and Text Mining For Stock Price Trends Prediction.</a:t>
              </a:r>
              <a:endParaRPr sz="1400">
                <a:solidFill>
                  <a:srgbClr val="955937"/>
                </a:solidFill>
                <a:latin typeface="Noto Sans Medium"/>
                <a:ea typeface="Noto Sans Medium"/>
                <a:cs typeface="Noto Sans Medium"/>
                <a:sym typeface="Noto Sans Medium"/>
              </a:endParaRPr>
            </a:p>
          </p:txBody>
        </p:sp>
        <p:sp>
          <p:nvSpPr>
            <p:cNvPr id="773" name="Google Shape;773;p29"/>
            <p:cNvSpPr txBox="1"/>
            <p:nvPr/>
          </p:nvSpPr>
          <p:spPr>
            <a:xfrm>
              <a:off x="84668" y="3185218"/>
              <a:ext cx="105228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21.  Nielsen, A.（2020）. Practical Time Series Analysis: Prediction with Statistics &amp; Machine Learning, O’Reilly</a:t>
              </a:r>
              <a:endParaRPr sz="1400">
                <a:solidFill>
                  <a:srgbClr val="955937"/>
                </a:solidFill>
                <a:latin typeface="Noto Sans Medium"/>
                <a:ea typeface="Noto Sans Medium"/>
                <a:cs typeface="Noto Sans Medium"/>
                <a:sym typeface="Noto Sans Medium"/>
              </a:endParaRPr>
            </a:p>
          </p:txBody>
        </p:sp>
        <p:sp>
          <p:nvSpPr>
            <p:cNvPr id="774" name="Google Shape;774;p29"/>
            <p:cNvSpPr txBox="1"/>
            <p:nvPr/>
          </p:nvSpPr>
          <p:spPr>
            <a:xfrm>
              <a:off x="84668" y="3609706"/>
              <a:ext cx="10416925"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2"/>
              </a:pPr>
              <a:r>
                <a:rPr lang="zh-TW" sz="1400">
                  <a:solidFill>
                    <a:srgbClr val="955937"/>
                  </a:solidFill>
                  <a:latin typeface="Noto Sans Medium"/>
                  <a:ea typeface="Noto Sans Medium"/>
                  <a:cs typeface="Noto Sans Medium"/>
                  <a:sym typeface="Noto Sans Medium"/>
                </a:rPr>
                <a:t>Uhr, P., J. Zenkert, and M. Fathi.（2014）. Sentiment Analysis in Financial Markets, 2014 IEEE International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Conference on Systems, Man and Cybernetics（SMC）: San Diego, CA, USA.</a:t>
              </a:r>
              <a:endParaRPr sz="1400">
                <a:solidFill>
                  <a:srgbClr val="955937"/>
                </a:solidFill>
                <a:latin typeface="Noto Sans Medium"/>
                <a:ea typeface="Noto Sans Medium"/>
                <a:cs typeface="Noto Sans Medium"/>
                <a:sym typeface="Noto Sans Medium"/>
              </a:endParaRPr>
            </a:p>
          </p:txBody>
        </p:sp>
        <p:sp>
          <p:nvSpPr>
            <p:cNvPr id="775" name="Google Shape;775;p29"/>
            <p:cNvSpPr txBox="1"/>
            <p:nvPr/>
          </p:nvSpPr>
          <p:spPr>
            <a:xfrm>
              <a:off x="84668" y="4249637"/>
              <a:ext cx="10761132"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3"/>
              </a:pPr>
              <a:r>
                <a:rPr lang="zh-TW" sz="1400">
                  <a:solidFill>
                    <a:srgbClr val="955937"/>
                  </a:solidFill>
                  <a:latin typeface="Noto Sans Medium"/>
                  <a:ea typeface="Noto Sans Medium"/>
                  <a:cs typeface="Noto Sans Medium"/>
                  <a:sym typeface="Noto Sans Medium"/>
                </a:rPr>
                <a:t>Bhati, R. G.（2020）. Sentiment Analysis: a Deep Survey on Methods and Approaches. Int’l Journal of Disaster Recovery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and Business Continuity. Vol. 11, No. 1, pp. 503-51.</a:t>
              </a:r>
              <a:endParaRPr sz="1400">
                <a:solidFill>
                  <a:srgbClr val="955937"/>
                </a:solidFill>
                <a:latin typeface="Noto Sans Medium"/>
                <a:ea typeface="Noto Sans Medium"/>
                <a:cs typeface="Noto Sans Medium"/>
                <a:sym typeface="Noto Sans Medium"/>
              </a:endParaRPr>
            </a:p>
          </p:txBody>
        </p:sp>
        <p:sp>
          <p:nvSpPr>
            <p:cNvPr id="776" name="Google Shape;776;p29"/>
            <p:cNvSpPr txBox="1"/>
            <p:nvPr/>
          </p:nvSpPr>
          <p:spPr>
            <a:xfrm>
              <a:off x="84668" y="4889568"/>
              <a:ext cx="94999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24.  Bohmian.（2020）. Sentiment Analysis of Stocks from Financial News Using Python.</a:t>
              </a:r>
              <a:endParaRPr sz="1400">
                <a:solidFill>
                  <a:srgbClr val="955937"/>
                </a:solidFill>
                <a:latin typeface="Noto Sans Medium"/>
                <a:ea typeface="Noto Sans Medium"/>
                <a:cs typeface="Noto Sans Medium"/>
                <a:sym typeface="Noto Sans Medium"/>
              </a:endParaRPr>
            </a:p>
          </p:txBody>
        </p:sp>
        <p:sp>
          <p:nvSpPr>
            <p:cNvPr id="777" name="Google Shape;777;p29"/>
            <p:cNvSpPr txBox="1"/>
            <p:nvPr/>
          </p:nvSpPr>
          <p:spPr>
            <a:xfrm>
              <a:off x="84667" y="5314056"/>
              <a:ext cx="109050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25.  Briggs, J.（2020）. Sentiment Analysis for Stock Price Prediction: How we can predict stock price movement using Twitter.</a:t>
              </a:r>
              <a:endParaRPr sz="1400">
                <a:solidFill>
                  <a:srgbClr val="955937"/>
                </a:solidFill>
                <a:latin typeface="Noto Sans Medium"/>
                <a:ea typeface="Noto Sans Medium"/>
                <a:cs typeface="Noto Sans Medium"/>
                <a:sym typeface="Noto Sans Medium"/>
              </a:endParaRPr>
            </a:p>
          </p:txBody>
        </p:sp>
        <p:sp>
          <p:nvSpPr>
            <p:cNvPr id="778" name="Google Shape;778;p29"/>
            <p:cNvSpPr txBox="1"/>
            <p:nvPr/>
          </p:nvSpPr>
          <p:spPr>
            <a:xfrm>
              <a:off x="84668" y="5738544"/>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26.  Lin Yu.（2020）. Princing Anomaly from the Text Sentiment in Social Community Forum.</a:t>
              </a:r>
              <a:endParaRPr sz="1400">
                <a:solidFill>
                  <a:srgbClr val="955937"/>
                </a:solidFill>
                <a:latin typeface="Noto Sans Medium"/>
                <a:ea typeface="Noto Sans Medium"/>
                <a:cs typeface="Noto Sans Medium"/>
                <a:sym typeface="Noto Sans Medium"/>
              </a:endParaRPr>
            </a:p>
          </p:txBody>
        </p:sp>
        <p:sp>
          <p:nvSpPr>
            <p:cNvPr id="779" name="Google Shape;779;p29"/>
            <p:cNvSpPr txBox="1"/>
            <p:nvPr/>
          </p:nvSpPr>
          <p:spPr>
            <a:xfrm>
              <a:off x="84668" y="6163035"/>
              <a:ext cx="10193865"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7"/>
              </a:pPr>
              <a:r>
                <a:rPr lang="zh-TW" sz="1400">
                  <a:solidFill>
                    <a:srgbClr val="955937"/>
                  </a:solidFill>
                  <a:latin typeface="Noto Sans Medium"/>
                  <a:ea typeface="Noto Sans Medium"/>
                  <a:cs typeface="Noto Sans Medium"/>
                  <a:sym typeface="Noto Sans Medium"/>
                </a:rPr>
                <a:t>莊凱翔.（2018）. The prediction of trend toward stock price by text mining and sentiment analysis on social media: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Using SVM and LDA Algorithm</a:t>
              </a:r>
              <a:endParaRPr sz="1400">
                <a:solidFill>
                  <a:srgbClr val="955937"/>
                </a:solidFill>
                <a:latin typeface="Noto Sans Medium"/>
                <a:ea typeface="Noto Sans Medium"/>
                <a:cs typeface="Noto Sans Medium"/>
                <a:sym typeface="Noto Sans Medium"/>
              </a:endParaRPr>
            </a:p>
          </p:txBody>
        </p:sp>
      </p:grpSp>
      <p:sp>
        <p:nvSpPr>
          <p:cNvPr id="780" name="Google Shape;780;p29"/>
          <p:cNvSpPr/>
          <p:nvPr/>
        </p:nvSpPr>
        <p:spPr>
          <a:xfrm>
            <a:off x="1660236" y="-1239158"/>
            <a:ext cx="6972300" cy="1027712"/>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1" name="Google Shape;781;p29"/>
          <p:cNvSpPr/>
          <p:nvPr/>
        </p:nvSpPr>
        <p:spPr>
          <a:xfrm>
            <a:off x="1564986" y="-1334408"/>
            <a:ext cx="6972300" cy="1027712"/>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2" name="Google Shape;782;p29"/>
          <p:cNvSpPr txBox="1"/>
          <p:nvPr/>
        </p:nvSpPr>
        <p:spPr>
          <a:xfrm>
            <a:off x="2661227" y="-1205273"/>
            <a:ext cx="549563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83" name="Google Shape;783;p2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30"/>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Google Shape;789;p30"/>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0" name="Google Shape;790;p30"/>
          <p:cNvSpPr txBox="1"/>
          <p:nvPr/>
        </p:nvSpPr>
        <p:spPr>
          <a:xfrm>
            <a:off x="3401194" y="4776153"/>
            <a:ext cx="6438323" cy="16956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專題組員：林姍如、黃雅婄、廖劭其、張倢菱</a:t>
            </a:r>
            <a:endParaRPr sz="240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指導教授：劉亮志 教授</a:t>
            </a:r>
            <a:endParaRPr sz="240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技術指導：鄭麗珍 教授</a:t>
            </a:r>
            <a:endParaRPr/>
          </a:p>
        </p:txBody>
      </p:sp>
      <p:sp>
        <p:nvSpPr>
          <p:cNvPr id="791" name="Google Shape;791;p30"/>
          <p:cNvSpPr txBox="1"/>
          <p:nvPr/>
        </p:nvSpPr>
        <p:spPr>
          <a:xfrm>
            <a:off x="7921914" y="3144312"/>
            <a:ext cx="254606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4400">
                <a:solidFill>
                  <a:srgbClr val="963E08"/>
                </a:solidFill>
                <a:latin typeface="Noto Sans Medium"/>
                <a:ea typeface="Noto Sans Medium"/>
                <a:cs typeface="Noto Sans Medium"/>
                <a:sym typeface="Noto Sans Medium"/>
              </a:rPr>
              <a:t>謝謝大家</a:t>
            </a:r>
            <a:endParaRPr/>
          </a:p>
        </p:txBody>
      </p:sp>
      <p:sp>
        <p:nvSpPr>
          <p:cNvPr id="792" name="Google Shape;792;p3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22</a:t>
            </a:r>
            <a:endParaRPr sz="1800">
              <a:solidFill>
                <a:srgbClr val="963E08"/>
              </a:solidFill>
              <a:latin typeface="Noto Sans Medium"/>
              <a:ea typeface="Noto Sans Medium"/>
              <a:cs typeface="Noto Sans Medium"/>
              <a:sym typeface="Noto Sans Medium"/>
            </a:endParaRPr>
          </a:p>
        </p:txBody>
      </p:sp>
      <p:sp>
        <p:nvSpPr>
          <p:cNvPr id="793" name="Google Shape;793;p30"/>
          <p:cNvSpPr/>
          <p:nvPr/>
        </p:nvSpPr>
        <p:spPr>
          <a:xfrm>
            <a:off x="1679286" y="1454149"/>
            <a:ext cx="6972300"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30"/>
          <p:cNvSpPr/>
          <p:nvPr/>
        </p:nvSpPr>
        <p:spPr>
          <a:xfrm>
            <a:off x="1564986" y="1339849"/>
            <a:ext cx="6972300"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5" name="Google Shape;795;p30"/>
          <p:cNvSpPr txBox="1"/>
          <p:nvPr/>
        </p:nvSpPr>
        <p:spPr>
          <a:xfrm>
            <a:off x="2368996" y="1487838"/>
            <a:ext cx="549563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96" name="Google Shape;796;p30"/>
          <p:cNvSpPr txBox="1"/>
          <p:nvPr/>
        </p:nvSpPr>
        <p:spPr>
          <a:xfrm>
            <a:off x="5913791" y="2214230"/>
            <a:ext cx="224425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-以台積電為例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38" name="Google Shape;138;p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39" name="Google Shape;139;p4"/>
          <p:cNvSpPr/>
          <p:nvPr/>
        </p:nvSpPr>
        <p:spPr>
          <a:xfrm>
            <a:off x="925483" y="57151"/>
            <a:ext cx="1143000"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摘要</a:t>
            </a:r>
            <a:endParaRPr/>
          </a:p>
        </p:txBody>
      </p:sp>
      <p:sp>
        <p:nvSpPr>
          <p:cNvPr id="141" name="Google Shape;141;p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42" name="Google Shape;142;p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143" name="Google Shape;143;p4"/>
          <p:cNvSpPr txBox="1"/>
          <p:nvPr/>
        </p:nvSpPr>
        <p:spPr>
          <a:xfrm>
            <a:off x="1270581" y="1918231"/>
            <a:ext cx="9650835"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數位時代已經來臨，人們也經常在社群媒體上討論有關人文、社會、經濟發展等議題。我們意識到從新聞、社群媒體等得知的股票消息或許也會影響投資人的操作態度。</a:t>
            </a:r>
          </a:p>
        </p:txBody>
      </p:sp>
      <p:sp>
        <p:nvSpPr>
          <p:cNvPr id="144" name="Google Shape;144;p4"/>
          <p:cNvSpPr txBox="1"/>
          <p:nvPr/>
        </p:nvSpPr>
        <p:spPr>
          <a:xfrm>
            <a:off x="2491460" y="4360121"/>
            <a:ext cx="7209078"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dirty="0">
                <a:solidFill>
                  <a:srgbClr val="955937"/>
                </a:solidFill>
                <a:latin typeface="Noto Sans Medium"/>
                <a:ea typeface="Noto Sans Medium"/>
                <a:cs typeface="Noto Sans Medium"/>
                <a:sym typeface="Noto Sans Medium"/>
              </a:rPr>
              <a:t>故想要探詢社群媒體中股票的消息面對真實股價的關聯，以利投資人交易時掌握最新的股票資訊，協助投資人進行投資決策。</a:t>
            </a:r>
            <a:endParaRPr dirty="0"/>
          </a:p>
        </p:txBody>
      </p:sp>
      <p:sp>
        <p:nvSpPr>
          <p:cNvPr id="145" name="Google Shape;145;p4"/>
          <p:cNvSpPr txBox="1"/>
          <p:nvPr/>
        </p:nvSpPr>
        <p:spPr>
          <a:xfrm>
            <a:off x="3605769" y="877508"/>
            <a:ext cx="498046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為什麼？</a:t>
            </a:r>
            <a:r>
              <a:rPr lang="zh-TW" altLang="en-US" sz="2800" dirty="0">
                <a:solidFill>
                  <a:srgbClr val="963E08"/>
                </a:solidFill>
                <a:latin typeface="Noto Sans Medium"/>
                <a:ea typeface="Noto Sans Medium"/>
                <a:cs typeface="Noto Sans Medium"/>
                <a:sym typeface="Noto Sans Medium"/>
              </a:rPr>
              <a:t>本研究</a:t>
            </a:r>
            <a:r>
              <a:rPr lang="zh-TW" sz="2800" dirty="0">
                <a:solidFill>
                  <a:srgbClr val="963E08"/>
                </a:solidFill>
                <a:latin typeface="Noto Sans Medium"/>
                <a:ea typeface="Noto Sans Medium"/>
                <a:cs typeface="Noto Sans Medium"/>
                <a:sym typeface="Noto Sans Medium"/>
              </a:rPr>
              <a:t>想做什麼？</a:t>
            </a:r>
            <a:endParaRPr sz="2800" dirty="0">
              <a:solidFill>
                <a:srgbClr val="963E08"/>
              </a:solidFill>
              <a:latin typeface="Noto Sans Medium"/>
              <a:ea typeface="Noto Sans Medium"/>
              <a:cs typeface="Noto Sans Medium"/>
              <a:sym typeface="Noto Sans Medium"/>
            </a:endParaRPr>
          </a:p>
        </p:txBody>
      </p:sp>
      <p:cxnSp>
        <p:nvCxnSpPr>
          <p:cNvPr id="146" name="Google Shape;146;p4"/>
          <p:cNvCxnSpPr/>
          <p:nvPr/>
        </p:nvCxnSpPr>
        <p:spPr>
          <a:xfrm flipH="1">
            <a:off x="3011111" y="1547756"/>
            <a:ext cx="3465889" cy="1"/>
          </a:xfrm>
          <a:prstGeom prst="straightConnector1">
            <a:avLst/>
          </a:prstGeom>
          <a:noFill/>
          <a:ln w="28575" cap="rnd" cmpd="sng">
            <a:solidFill>
              <a:srgbClr val="B9815F"/>
            </a:solidFill>
            <a:prstDash val="solid"/>
            <a:miter lim="800000"/>
            <a:headEnd type="none" w="sm" len="sm"/>
            <a:tailEnd type="none" w="sm" len="sm"/>
          </a:ln>
        </p:spPr>
      </p:cxnSp>
      <p:grpSp>
        <p:nvGrpSpPr>
          <p:cNvPr id="147" name="Google Shape;147;p4"/>
          <p:cNvGrpSpPr/>
          <p:nvPr/>
        </p:nvGrpSpPr>
        <p:grpSpPr>
          <a:xfrm>
            <a:off x="1196387" y="5310002"/>
            <a:ext cx="9799226" cy="1012192"/>
            <a:chOff x="1232054" y="5290963"/>
            <a:chExt cx="9799226" cy="1012192"/>
          </a:xfrm>
        </p:grpSpPr>
        <p:sp>
          <p:nvSpPr>
            <p:cNvPr id="148" name="Google Shape;148;p4"/>
            <p:cNvSpPr/>
            <p:nvPr/>
          </p:nvSpPr>
          <p:spPr>
            <a:xfrm>
              <a:off x="1232054" y="5715000"/>
              <a:ext cx="9799226" cy="588155"/>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4"/>
            <p:cNvSpPr txBox="1"/>
            <p:nvPr/>
          </p:nvSpPr>
          <p:spPr>
            <a:xfrm>
              <a:off x="1369841" y="5824411"/>
              <a:ext cx="95236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dirty="0">
                  <a:solidFill>
                    <a:srgbClr val="FEEFE6"/>
                  </a:solidFill>
                  <a:latin typeface="Noto Sans Medium"/>
                  <a:ea typeface="Noto Sans Medium"/>
                  <a:cs typeface="Noto Sans Medium"/>
                  <a:sym typeface="Noto Sans Medium"/>
                </a:rPr>
                <a:t>#股市  #社群媒體  </a:t>
              </a:r>
              <a:r>
                <a:rPr lang="en-US" altLang="zh-TW" sz="1800" dirty="0">
                  <a:solidFill>
                    <a:srgbClr val="FEEFE6"/>
                  </a:solidFill>
                  <a:latin typeface="Noto Sans Medium"/>
                  <a:ea typeface="Noto Sans Medium"/>
                  <a:cs typeface="Noto Sans Medium"/>
                  <a:sym typeface="Noto Sans Medium"/>
                </a:rPr>
                <a:t>#</a:t>
              </a:r>
              <a:r>
                <a:rPr lang="zh-TW" altLang="en-US" sz="1800" dirty="0">
                  <a:solidFill>
                    <a:srgbClr val="FEEFE6"/>
                  </a:solidFill>
                  <a:latin typeface="Noto Sans Medium"/>
                  <a:ea typeface="Noto Sans Medium"/>
                  <a:cs typeface="Noto Sans Medium"/>
                  <a:sym typeface="Noto Sans Medium"/>
                </a:rPr>
                <a:t>生成市</a:t>
              </a:r>
              <a:r>
                <a:rPr lang="en-US" altLang="zh-TW" sz="1800" dirty="0">
                  <a:solidFill>
                    <a:srgbClr val="FEEFE6"/>
                  </a:solidFill>
                  <a:latin typeface="Noto Sans Medium"/>
                  <a:ea typeface="Noto Sans Medium"/>
                  <a:cs typeface="Noto Sans Medium"/>
                  <a:sym typeface="Noto Sans Medium"/>
                </a:rPr>
                <a:t>AI</a:t>
              </a:r>
              <a:r>
                <a:rPr lang="zh-TW" altLang="en-US" sz="1800" dirty="0">
                  <a:solidFill>
                    <a:srgbClr val="FEEFE6"/>
                  </a:solidFill>
                  <a:latin typeface="Noto Sans Medium"/>
                  <a:ea typeface="Noto Sans Medium"/>
                  <a:cs typeface="Noto Sans Medium"/>
                  <a:sym typeface="Noto Sans Medium"/>
                </a:rPr>
                <a:t> </a:t>
              </a:r>
              <a:r>
                <a:rPr lang="zh-TW" sz="1800" dirty="0">
                  <a:solidFill>
                    <a:srgbClr val="FEEFE6"/>
                  </a:solidFill>
                  <a:latin typeface="Noto Sans Medium"/>
                  <a:ea typeface="Noto Sans Medium"/>
                  <a:cs typeface="Noto Sans Medium"/>
                  <a:sym typeface="Noto Sans Medium"/>
                </a:rPr>
                <a:t>#Text Mining  #情緒分析  #Sentiment Analysis</a:t>
              </a:r>
              <a:endParaRPr sz="1800" dirty="0">
                <a:solidFill>
                  <a:srgbClr val="FEEFE6"/>
                </a:solidFill>
                <a:latin typeface="Noto Sans Medium"/>
                <a:ea typeface="Noto Sans Medium"/>
                <a:cs typeface="Noto Sans Medium"/>
                <a:sym typeface="Noto Sans Medium"/>
              </a:endParaRPr>
            </a:p>
          </p:txBody>
        </p:sp>
        <p:sp>
          <p:nvSpPr>
            <p:cNvPr id="150" name="Google Shape;150;p4"/>
            <p:cNvSpPr txBox="1"/>
            <p:nvPr/>
          </p:nvSpPr>
          <p:spPr>
            <a:xfrm>
              <a:off x="1232054" y="5290963"/>
              <a:ext cx="9640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963E08"/>
                  </a:solidFill>
                  <a:latin typeface="Noto Sans Medium"/>
                  <a:ea typeface="Noto Sans Medium"/>
                  <a:cs typeface="Noto Sans Medium"/>
                  <a:sym typeface="Noto Sans Medium"/>
                </a:rPr>
                <a:t>關鍵字</a:t>
              </a:r>
              <a:endParaRPr/>
            </a:p>
          </p:txBody>
        </p:sp>
      </p:grpSp>
      <p:sp>
        <p:nvSpPr>
          <p:cNvPr id="151" name="Google Shape;151;p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3</a:t>
            </a:r>
            <a:endParaRPr sz="1800">
              <a:solidFill>
                <a:srgbClr val="963E08"/>
              </a:solidFill>
              <a:latin typeface="Noto Sans Medium"/>
              <a:ea typeface="Noto Sans Medium"/>
              <a:cs typeface="Noto Sans Medium"/>
              <a:sym typeface="Noto Sans Medium"/>
            </a:endParaRPr>
          </a:p>
        </p:txBody>
      </p:sp>
      <p:sp>
        <p:nvSpPr>
          <p:cNvPr id="152" name="Google Shape;152;p4"/>
          <p:cNvSpPr txBox="1"/>
          <p:nvPr/>
        </p:nvSpPr>
        <p:spPr>
          <a:xfrm>
            <a:off x="829710" y="3114766"/>
            <a:ext cx="10736821"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本研究利用新技術進行自然語言處理，特別針對台積電和台灣加權指數的評論和貼文。透過焦點小組深度分析，評估情緒對投資者行為的影響，並調整情緒詞彙的權重以提升預測準確度</a:t>
            </a:r>
            <a:r>
              <a:rPr lang="zh-TW" sz="2000" dirty="0">
                <a:solidFill>
                  <a:srgbClr val="955937"/>
                </a:solidFill>
                <a:latin typeface="Noto Sans Medium"/>
                <a:ea typeface="Noto Sans Medium"/>
                <a:cs typeface="Noto Sans Medium"/>
                <a:sym typeface="Noto Sans Medium"/>
              </a:rPr>
              <a:t>。</a:t>
            </a:r>
            <a:endParaRPr sz="2000" dirty="0">
              <a:solidFill>
                <a:srgbClr val="955937"/>
              </a:solidFill>
              <a:latin typeface="Noto Sans Medium"/>
              <a:ea typeface="Noto Sans Medium"/>
              <a:cs typeface="Noto Sans Medium"/>
              <a:sym typeface="Noto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2452943"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5"/>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161" name="Google Shape;161;p5"/>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研究動機</a:t>
            </a:r>
            <a:endParaRPr/>
          </a:p>
        </p:txBody>
      </p:sp>
      <p:sp>
        <p:nvSpPr>
          <p:cNvPr id="162" name="Google Shape;162;p5"/>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dirty="0"/>
          </a:p>
        </p:txBody>
      </p:sp>
      <p:sp>
        <p:nvSpPr>
          <p:cNvPr id="163" name="Google Shape;163;p5"/>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64" name="Google Shape;164;p5"/>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半導體產業</a:t>
              </a:r>
              <a:r>
                <a:rPr lang="en-US" altLang="zh-TW" sz="2800" dirty="0">
                  <a:solidFill>
                    <a:srgbClr val="963E08"/>
                  </a:solidFill>
                  <a:latin typeface="Noto Sans Medium"/>
                  <a:ea typeface="Noto Sans Medium"/>
                  <a:cs typeface="Noto Sans Medium"/>
                  <a:sym typeface="Noto Sans Medium"/>
                </a:rPr>
                <a:t>-</a:t>
              </a:r>
              <a:r>
                <a:rPr lang="zh-TW" altLang="en-US" sz="2800" dirty="0">
                  <a:solidFill>
                    <a:srgbClr val="963E08"/>
                  </a:solidFill>
                  <a:latin typeface="Noto Sans Medium"/>
                  <a:ea typeface="Noto Sans Medium"/>
                  <a:cs typeface="Noto Sans Medium"/>
                  <a:sym typeface="Noto Sans Medium"/>
                </a:rPr>
                <a:t>科技進步的基石</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3312727"/>
            <a:chOff x="946939" y="2219634"/>
            <a:chExt cx="10272856" cy="3312727"/>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半導體產業應用範圍 </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 雲端運算、物聯網、智慧家電等、自動駕駛汽車、人工智慧、生成式</a:t>
                </a:r>
                <a:r>
                  <a:rPr lang="en-US" altLang="zh-TW" sz="2400" dirty="0">
                    <a:solidFill>
                      <a:srgbClr val="955937"/>
                    </a:solidFill>
                    <a:latin typeface="Noto Sans Medium"/>
                    <a:ea typeface="Noto Sans Medium"/>
                    <a:cs typeface="Noto Sans Medium"/>
                    <a:sym typeface="Noto Sans Medium"/>
                  </a:rPr>
                  <a:t>AI</a:t>
                </a:r>
                <a:r>
                  <a:rPr lang="zh-TW" altLang="en-US" sz="2400" dirty="0">
                    <a:solidFill>
                      <a:srgbClr val="955937"/>
                    </a:solidFill>
                    <a:latin typeface="Noto Sans Medium"/>
                    <a:ea typeface="Noto Sans Medium"/>
                    <a:cs typeface="Noto Sans Medium"/>
                    <a:sym typeface="Noto Sans Medium"/>
                  </a:rPr>
                  <a:t>等，也都依賴於半導體技術。</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187" name="Google Shape;187;p6"/>
            <p:cNvGrpSpPr/>
            <p:nvPr/>
          </p:nvGrpSpPr>
          <p:grpSpPr>
            <a:xfrm>
              <a:off x="1617144" y="3836704"/>
              <a:ext cx="8597908" cy="1695657"/>
              <a:chOff x="946939" y="3428069"/>
              <a:chExt cx="8597908" cy="1695657"/>
            </a:xfrm>
          </p:grpSpPr>
          <p:sp>
            <p:nvSpPr>
              <p:cNvPr id="188" name="Google Shape;188;p6"/>
              <p:cNvSpPr txBox="1"/>
              <p:nvPr/>
            </p:nvSpPr>
            <p:spPr>
              <a:xfrm>
                <a:off x="2373869" y="3428069"/>
                <a:ext cx="7170978" cy="16956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2021年台積電代工生產份額佔全球的56%，是全球半導體產業中重要的生產公司。台積電影響著各行業的經濟命脈，可謂股市中不容忽視的一股力量。</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政府法案通過 產業發展優勢</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2817358"/>
            <a:chOff x="946939" y="2219634"/>
            <a:chExt cx="10272856" cy="2817358"/>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2022</a:t>
                </a:r>
                <a:r>
                  <a:rPr lang="zh-TW" altLang="en-US" sz="2400" dirty="0">
                    <a:solidFill>
                      <a:srgbClr val="955937"/>
                    </a:solidFill>
                    <a:latin typeface="Noto Sans Medium"/>
                    <a:ea typeface="Noto Sans Medium"/>
                    <a:cs typeface="Noto Sans Medium"/>
                    <a:sym typeface="Noto Sans Medium"/>
                  </a:rPr>
                  <a:t>年，美國政府通過了</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晶片與科學法案</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CHIPS and Science Act</a:t>
                </a:r>
                <a:r>
                  <a:rPr lang="zh-TW" altLang="en-US" sz="2400" dirty="0">
                    <a:solidFill>
                      <a:srgbClr val="955937"/>
                    </a:solidFill>
                    <a:latin typeface="Noto Sans Medium"/>
                    <a:ea typeface="Noto Sans Medium"/>
                    <a:cs typeface="Noto Sans Medium"/>
                    <a:sym typeface="Noto Sans Medium"/>
                  </a:rPr>
                  <a:t>）</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3</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9482335" cy="1200288"/>
              <a:chOff x="946939" y="3428069"/>
              <a:chExt cx="9482335" cy="1200288"/>
            </a:xfrm>
          </p:grpSpPr>
          <p:sp>
            <p:nvSpPr>
              <p:cNvPr id="188" name="Google Shape;188;p6"/>
              <p:cNvSpPr txBox="1"/>
              <p:nvPr/>
            </p:nvSpPr>
            <p:spPr>
              <a:xfrm>
                <a:off x="2373868" y="3428069"/>
                <a:ext cx="8055406"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2024</a:t>
                </a:r>
                <a:r>
                  <a:rPr lang="zh-TW" altLang="en-US" sz="2400" dirty="0">
                    <a:solidFill>
                      <a:srgbClr val="955937"/>
                    </a:solidFill>
                    <a:latin typeface="Noto Sans Medium"/>
                    <a:ea typeface="Noto Sans Medium"/>
                    <a:cs typeface="Noto Sans Medium"/>
                    <a:sym typeface="Noto Sans Medium"/>
                  </a:rPr>
                  <a:t>年，美國白宮宣布執行</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晶片研發計畫</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HIPS Research and development (R&amp;D) programs</a:t>
                </a:r>
                <a:r>
                  <a:rPr lang="zh-TW" altLang="en-US" sz="2400" dirty="0">
                    <a:solidFill>
                      <a:srgbClr val="955937"/>
                    </a:solidFill>
                    <a:latin typeface="Noto Sans Medium"/>
                    <a:ea typeface="Noto Sans Medium"/>
                    <a:cs typeface="Noto Sans Medium"/>
                    <a:sym typeface="Noto Sans Medium"/>
                  </a:rPr>
                  <a:t>）</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4</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295989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175" name="Google Shape;175;p6"/>
          <p:cNvGrpSpPr/>
          <p:nvPr/>
        </p:nvGrpSpPr>
        <p:grpSpPr>
          <a:xfrm>
            <a:off x="3449261" y="972758"/>
            <a:ext cx="4701480" cy="670249"/>
            <a:chOff x="3449261" y="972758"/>
            <a:chExt cx="4701480" cy="670249"/>
          </a:xfrm>
        </p:grpSpPr>
        <p:sp>
          <p:nvSpPr>
            <p:cNvPr id="176" name="Google Shape;176;p6"/>
            <p:cNvSpPr txBox="1"/>
            <p:nvPr/>
          </p:nvSpPr>
          <p:spPr>
            <a:xfrm>
              <a:off x="4041260" y="972758"/>
              <a:ext cx="410948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台股交易總金額上升</a:t>
              </a:r>
              <a:endParaRPr sz="2800">
                <a:solidFill>
                  <a:srgbClr val="963E08"/>
                </a:solidFill>
                <a:latin typeface="Noto Sans Medium"/>
                <a:ea typeface="Noto Sans Medium"/>
                <a:cs typeface="Noto Sans Medium"/>
                <a:sym typeface="Noto Sans Medium"/>
              </a:endParaRPr>
            </a:p>
          </p:txBody>
        </p:sp>
        <p:cxnSp>
          <p:nvCxnSpPr>
            <p:cNvPr id="177" name="Google Shape;177;p6"/>
            <p:cNvCxnSpPr/>
            <p:nvPr/>
          </p:nvCxnSpPr>
          <p:spPr>
            <a:xfrm flipH="1">
              <a:off x="3449261" y="1643006"/>
              <a:ext cx="3060000" cy="1"/>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9268113" cy="3925354"/>
            <a:chOff x="946939" y="2219634"/>
            <a:chExt cx="9268113" cy="3925354"/>
          </a:xfrm>
        </p:grpSpPr>
        <p:grpSp>
          <p:nvGrpSpPr>
            <p:cNvPr id="181" name="Google Shape;181;p6"/>
            <p:cNvGrpSpPr/>
            <p:nvPr/>
          </p:nvGrpSpPr>
          <p:grpSpPr>
            <a:xfrm>
              <a:off x="946939" y="2219634"/>
              <a:ext cx="7834456" cy="1200288"/>
              <a:chOff x="946939" y="2219634"/>
              <a:chExt cx="7834456" cy="1200288"/>
            </a:xfrm>
          </p:grpSpPr>
          <p:sp>
            <p:nvSpPr>
              <p:cNvPr id="182" name="Google Shape;182;p6"/>
              <p:cNvSpPr txBox="1"/>
              <p:nvPr/>
            </p:nvSpPr>
            <p:spPr>
              <a:xfrm>
                <a:off x="2373868" y="2219634"/>
                <a:ext cx="64075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國內股市成交總金額從</a:t>
                </a:r>
                <a:r>
                  <a:rPr lang="en-US" altLang="zh-TW" sz="2400" dirty="0">
                    <a:solidFill>
                      <a:srgbClr val="955937"/>
                    </a:solidFill>
                    <a:latin typeface="Noto Sans Medium"/>
                    <a:ea typeface="Noto Sans Medium"/>
                    <a:cs typeface="Noto Sans Medium"/>
                    <a:sym typeface="Noto Sans Medium"/>
                  </a:rPr>
                  <a:t>2019</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26</a:t>
                </a:r>
                <a:r>
                  <a:rPr lang="zh-TW" altLang="en-US" sz="2400" dirty="0">
                    <a:solidFill>
                      <a:srgbClr val="955937"/>
                    </a:solidFill>
                    <a:latin typeface="Noto Sans Medium"/>
                    <a:ea typeface="Noto Sans Medium"/>
                    <a:cs typeface="Noto Sans Medium"/>
                    <a:sym typeface="Noto Sans Medium"/>
                  </a:rPr>
                  <a:t>兆元逐年上升至</a:t>
                </a:r>
                <a:r>
                  <a:rPr lang="en-US" altLang="zh-TW" sz="2400" dirty="0">
                    <a:solidFill>
                      <a:srgbClr val="955937"/>
                    </a:solidFill>
                    <a:latin typeface="Noto Sans Medium"/>
                    <a:ea typeface="Noto Sans Medium"/>
                    <a:cs typeface="Noto Sans Medium"/>
                    <a:sym typeface="Noto Sans Medium"/>
                  </a:rPr>
                  <a:t>2023</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63</a:t>
                </a:r>
                <a:r>
                  <a:rPr lang="zh-TW" altLang="en-US" sz="2400" dirty="0">
                    <a:solidFill>
                      <a:srgbClr val="955937"/>
                    </a:solidFill>
                    <a:latin typeface="Noto Sans Medium"/>
                    <a:ea typeface="Noto Sans Medium"/>
                    <a:cs typeface="Noto Sans Medium"/>
                    <a:sym typeface="Noto Sans Medium"/>
                  </a:rPr>
                  <a:t>兆元。</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5</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8597908" cy="2308284"/>
              <a:chOff x="946939" y="3428069"/>
              <a:chExt cx="8597908" cy="2308284"/>
            </a:xfrm>
          </p:grpSpPr>
          <p:sp>
            <p:nvSpPr>
              <p:cNvPr id="188" name="Google Shape;188;p6"/>
              <p:cNvSpPr txBox="1"/>
              <p:nvPr/>
            </p:nvSpPr>
            <p:spPr>
              <a:xfrm>
                <a:off x="2373869" y="3428069"/>
                <a:ext cx="7170978"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全球市場對於半導體產業極度重視的背景下，推動產業發展之力量龐大，台積電在全球半導體供應鏈中的重要性也將進一步提升，而台積電股票對台灣股市帶來的影響也隨著產業發展產生更顯著的變化。</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6</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372563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175" name="Google Shape;175;p6"/>
          <p:cNvGrpSpPr/>
          <p:nvPr/>
        </p:nvGrpSpPr>
        <p:grpSpPr>
          <a:xfrm>
            <a:off x="3449261" y="972758"/>
            <a:ext cx="4701480" cy="670249"/>
            <a:chOff x="3449261" y="972758"/>
            <a:chExt cx="4701480" cy="670249"/>
          </a:xfrm>
        </p:grpSpPr>
        <p:sp>
          <p:nvSpPr>
            <p:cNvPr id="176" name="Google Shape;176;p6"/>
            <p:cNvSpPr txBox="1"/>
            <p:nvPr/>
          </p:nvSpPr>
          <p:spPr>
            <a:xfrm>
              <a:off x="4041260" y="972758"/>
              <a:ext cx="410948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台股交易總金額上升</a:t>
              </a:r>
              <a:endParaRPr sz="2800">
                <a:solidFill>
                  <a:srgbClr val="963E08"/>
                </a:solidFill>
                <a:latin typeface="Noto Sans Medium"/>
                <a:ea typeface="Noto Sans Medium"/>
                <a:cs typeface="Noto Sans Medium"/>
                <a:sym typeface="Noto Sans Medium"/>
              </a:endParaRPr>
            </a:p>
          </p:txBody>
        </p:sp>
        <p:cxnSp>
          <p:nvCxnSpPr>
            <p:cNvPr id="177" name="Google Shape;177;p6"/>
            <p:cNvCxnSpPr/>
            <p:nvPr/>
          </p:nvCxnSpPr>
          <p:spPr>
            <a:xfrm flipH="1">
              <a:off x="3449261" y="1643006"/>
              <a:ext cx="3060000" cy="1"/>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9268113" cy="3312727"/>
            <a:chOff x="946939" y="2219634"/>
            <a:chExt cx="9268113" cy="3312727"/>
          </a:xfrm>
        </p:grpSpPr>
        <p:grpSp>
          <p:nvGrpSpPr>
            <p:cNvPr id="181" name="Google Shape;181;p6"/>
            <p:cNvGrpSpPr/>
            <p:nvPr/>
          </p:nvGrpSpPr>
          <p:grpSpPr>
            <a:xfrm>
              <a:off x="946939" y="2219634"/>
              <a:ext cx="7834456" cy="1141659"/>
              <a:chOff x="946939" y="2219634"/>
              <a:chExt cx="7834456" cy="1141659"/>
            </a:xfrm>
          </p:grpSpPr>
          <p:sp>
            <p:nvSpPr>
              <p:cNvPr id="182" name="Google Shape;182;p6"/>
              <p:cNvSpPr txBox="1"/>
              <p:nvPr/>
            </p:nvSpPr>
            <p:spPr>
              <a:xfrm>
                <a:off x="2373868" y="2219634"/>
                <a:ext cx="6407527" cy="114165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國內股市成交總金額從2016年的新台幣16兆元逐年上升至2021年的新台幣95兆元。</a:t>
                </a:r>
                <a:endParaRPr sz="240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187" name="Google Shape;187;p6"/>
            <p:cNvGrpSpPr/>
            <p:nvPr/>
          </p:nvGrpSpPr>
          <p:grpSpPr>
            <a:xfrm>
              <a:off x="1617144" y="3836704"/>
              <a:ext cx="8597908" cy="1695657"/>
              <a:chOff x="946939" y="3428069"/>
              <a:chExt cx="8597908" cy="1695657"/>
            </a:xfrm>
          </p:grpSpPr>
          <p:sp>
            <p:nvSpPr>
              <p:cNvPr id="188" name="Google Shape;188;p6"/>
              <p:cNvSpPr txBox="1"/>
              <p:nvPr/>
            </p:nvSpPr>
            <p:spPr>
              <a:xfrm>
                <a:off x="2373869" y="3428069"/>
                <a:ext cx="7170978" cy="16956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2021年台積電代工生產份額佔全球的56%，是全球半導體產業中重要的生產公司。台積電影響著各行業的經濟命脈，可謂股市中不容忽視的一股力量。</a:t>
                </a:r>
                <a:endParaRPr/>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2168982148"/>
      </p:ext>
    </p:extLst>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3083</Words>
  <Application>Microsoft Office PowerPoint</Application>
  <PresentationFormat>寬螢幕</PresentationFormat>
  <Paragraphs>370</Paragraphs>
  <Slides>33</Slides>
  <Notes>33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33</vt:i4>
      </vt:variant>
    </vt:vector>
  </HeadingPairs>
  <TitlesOfParts>
    <vt:vector size="38" baseType="lpstr">
      <vt:lpstr>Söhne</vt:lpstr>
      <vt:lpstr>Calibri</vt:lpstr>
      <vt:lpstr>Arial</vt:lpstr>
      <vt:lpstr>Noto Sans Medium</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劭其 廖</dc:creator>
  <cp:lastModifiedBy>190498 lily</cp:lastModifiedBy>
  <cp:revision>14</cp:revision>
  <dcterms:created xsi:type="dcterms:W3CDTF">2022-06-10T16:02:00Z</dcterms:created>
  <dcterms:modified xsi:type="dcterms:W3CDTF">2024-05-20T14:45:32Z</dcterms:modified>
</cp:coreProperties>
</file>