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Open Sans Medium" charset="1" panose="00000000000000000000"/>
      <p:regular r:id="rId21"/>
    </p:embeddedFont>
    <p:embeddedFont>
      <p:font typeface="Garet Bold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109187"/>
            <a:ext cx="18992676" cy="3177813"/>
            <a:chOff x="0" y="0"/>
            <a:chExt cx="15006559" cy="2510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006558" cy="2510865"/>
            </a:xfrm>
            <a:custGeom>
              <a:avLst/>
              <a:gdLst/>
              <a:ahLst/>
              <a:cxnLst/>
              <a:rect r="r" b="b" t="t" l="l"/>
              <a:pathLst>
                <a:path h="2510865" w="15006558">
                  <a:moveTo>
                    <a:pt x="0" y="0"/>
                  </a:moveTo>
                  <a:lnTo>
                    <a:pt x="15006558" y="0"/>
                  </a:lnTo>
                  <a:lnTo>
                    <a:pt x="15006558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3BBE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5006559" cy="2548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0"/>
            <a:ext cx="1028700" cy="10287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AE0FA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609914" y="0"/>
            <a:ext cx="1694792" cy="10287000"/>
            <a:chOff x="0" y="0"/>
            <a:chExt cx="446365" cy="2709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6365" cy="2709333"/>
            </a:xfrm>
            <a:custGeom>
              <a:avLst/>
              <a:gdLst/>
              <a:ahLst/>
              <a:cxnLst/>
              <a:rect r="r" b="b" t="t" l="l"/>
              <a:pathLst>
                <a:path h="2709333" w="446365">
                  <a:moveTo>
                    <a:pt x="223183" y="0"/>
                  </a:moveTo>
                  <a:lnTo>
                    <a:pt x="223183" y="0"/>
                  </a:lnTo>
                  <a:cubicBezTo>
                    <a:pt x="282374" y="0"/>
                    <a:pt x="339142" y="23514"/>
                    <a:pt x="380996" y="65369"/>
                  </a:cubicBezTo>
                  <a:cubicBezTo>
                    <a:pt x="422851" y="107224"/>
                    <a:pt x="446365" y="163991"/>
                    <a:pt x="446365" y="223183"/>
                  </a:cubicBezTo>
                  <a:lnTo>
                    <a:pt x="446365" y="2486151"/>
                  </a:lnTo>
                  <a:cubicBezTo>
                    <a:pt x="446365" y="2609411"/>
                    <a:pt x="346443" y="2709333"/>
                    <a:pt x="223183" y="2709333"/>
                  </a:cubicBezTo>
                  <a:lnTo>
                    <a:pt x="223183" y="2709333"/>
                  </a:lnTo>
                  <a:cubicBezTo>
                    <a:pt x="99922" y="2709333"/>
                    <a:pt x="0" y="2609411"/>
                    <a:pt x="0" y="2486151"/>
                  </a:cubicBezTo>
                  <a:lnTo>
                    <a:pt x="0" y="223183"/>
                  </a:lnTo>
                  <a:cubicBezTo>
                    <a:pt x="0" y="99922"/>
                    <a:pt x="99922" y="0"/>
                    <a:pt x="223183" y="0"/>
                  </a:cubicBezTo>
                  <a:close/>
                </a:path>
              </a:pathLst>
            </a:custGeom>
            <a:solidFill>
              <a:srgbClr val="89DBF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4636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24423" y="5611404"/>
            <a:ext cx="4176257" cy="545802"/>
            <a:chOff x="0" y="0"/>
            <a:chExt cx="1099919" cy="1437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99919" cy="143750"/>
            </a:xfrm>
            <a:custGeom>
              <a:avLst/>
              <a:gdLst/>
              <a:ahLst/>
              <a:cxnLst/>
              <a:rect r="r" b="b" t="t" l="l"/>
              <a:pathLst>
                <a:path h="143750" w="1099919">
                  <a:moveTo>
                    <a:pt x="71875" y="0"/>
                  </a:moveTo>
                  <a:lnTo>
                    <a:pt x="1028044" y="0"/>
                  </a:lnTo>
                  <a:cubicBezTo>
                    <a:pt x="1067740" y="0"/>
                    <a:pt x="1099919" y="32180"/>
                    <a:pt x="1099919" y="71875"/>
                  </a:cubicBezTo>
                  <a:lnTo>
                    <a:pt x="1099919" y="71875"/>
                  </a:lnTo>
                  <a:cubicBezTo>
                    <a:pt x="1099919" y="90938"/>
                    <a:pt x="1092347" y="109219"/>
                    <a:pt x="1078868" y="122699"/>
                  </a:cubicBezTo>
                  <a:cubicBezTo>
                    <a:pt x="1065389" y="136178"/>
                    <a:pt x="1047107" y="143750"/>
                    <a:pt x="1028044" y="143750"/>
                  </a:cubicBezTo>
                  <a:lnTo>
                    <a:pt x="71875" y="143750"/>
                  </a:lnTo>
                  <a:cubicBezTo>
                    <a:pt x="52813" y="143750"/>
                    <a:pt x="34531" y="136178"/>
                    <a:pt x="21052" y="122699"/>
                  </a:cubicBezTo>
                  <a:cubicBezTo>
                    <a:pt x="7573" y="109219"/>
                    <a:pt x="0" y="90938"/>
                    <a:pt x="0" y="71875"/>
                  </a:cubicBezTo>
                  <a:lnTo>
                    <a:pt x="0" y="71875"/>
                  </a:lnTo>
                  <a:cubicBezTo>
                    <a:pt x="0" y="52813"/>
                    <a:pt x="7573" y="34531"/>
                    <a:pt x="21052" y="21052"/>
                  </a:cubicBezTo>
                  <a:cubicBezTo>
                    <a:pt x="34531" y="7573"/>
                    <a:pt x="52813" y="0"/>
                    <a:pt x="71875" y="0"/>
                  </a:cubicBezTo>
                  <a:close/>
                </a:path>
              </a:pathLst>
            </a:custGeom>
            <a:solidFill>
              <a:srgbClr val="82726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099919" cy="18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FFFFFF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December 2023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853887" y="786854"/>
            <a:ext cx="1977164" cy="197716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99699" y="0"/>
                  </a:moveTo>
                  <a:lnTo>
                    <a:pt x="613101" y="0"/>
                  </a:lnTo>
                  <a:cubicBezTo>
                    <a:pt x="666064" y="0"/>
                    <a:pt x="716859" y="21040"/>
                    <a:pt x="754309" y="58491"/>
                  </a:cubicBezTo>
                  <a:cubicBezTo>
                    <a:pt x="791760" y="95941"/>
                    <a:pt x="812800" y="146736"/>
                    <a:pt x="812800" y="199699"/>
                  </a:cubicBezTo>
                  <a:lnTo>
                    <a:pt x="812800" y="613101"/>
                  </a:lnTo>
                  <a:cubicBezTo>
                    <a:pt x="812800" y="666064"/>
                    <a:pt x="791760" y="716859"/>
                    <a:pt x="754309" y="754309"/>
                  </a:cubicBezTo>
                  <a:cubicBezTo>
                    <a:pt x="716859" y="791760"/>
                    <a:pt x="666064" y="812800"/>
                    <a:pt x="613101" y="812800"/>
                  </a:cubicBezTo>
                  <a:lnTo>
                    <a:pt x="199699" y="812800"/>
                  </a:lnTo>
                  <a:cubicBezTo>
                    <a:pt x="146736" y="812800"/>
                    <a:pt x="95941" y="791760"/>
                    <a:pt x="58491" y="754309"/>
                  </a:cubicBezTo>
                  <a:cubicBezTo>
                    <a:pt x="21040" y="716859"/>
                    <a:pt x="0" y="666064"/>
                    <a:pt x="0" y="613101"/>
                  </a:cubicBezTo>
                  <a:lnTo>
                    <a:pt x="0" y="199699"/>
                  </a:lnTo>
                  <a:cubicBezTo>
                    <a:pt x="0" y="146736"/>
                    <a:pt x="21040" y="95941"/>
                    <a:pt x="58491" y="58491"/>
                  </a:cubicBezTo>
                  <a:cubicBezTo>
                    <a:pt x="95941" y="21040"/>
                    <a:pt x="146736" y="0"/>
                    <a:pt x="199699" y="0"/>
                  </a:cubicBezTo>
                  <a:close/>
                </a:path>
              </a:pathLst>
            </a:custGeom>
            <a:solidFill>
              <a:srgbClr val="093FC5">
                <a:alpha val="29804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2356760" y="803275"/>
            <a:ext cx="3191396" cy="380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9"/>
              </a:lnSpc>
            </a:pPr>
            <a:r>
              <a:rPr lang="en-US" b="true" sz="227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Thynk Unlimited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293629" y="8168751"/>
            <a:ext cx="5102540" cy="380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9"/>
              </a:lnSpc>
            </a:pPr>
            <a:r>
              <a:rPr lang="en-US" b="true" sz="227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hello@reallygreatsite.com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93629" y="8805141"/>
            <a:ext cx="5102540" cy="380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9"/>
              </a:lnSpc>
            </a:pPr>
            <a:r>
              <a:rPr lang="en-US" b="true" sz="227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www.reallygreatsite.com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24423" y="2345490"/>
            <a:ext cx="8795646" cy="3008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10"/>
              </a:lnSpc>
            </a:pPr>
            <a:r>
              <a:rPr lang="en-US" b="true" sz="10270" spc="20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BUSINESS PROPOSAL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624423" y="8133422"/>
            <a:ext cx="488488" cy="488488"/>
          </a:xfrm>
          <a:custGeom>
            <a:avLst/>
            <a:gdLst/>
            <a:ahLst/>
            <a:cxnLst/>
            <a:rect r="r" b="b" t="t" l="l"/>
            <a:pathLst>
              <a:path h="488488" w="488488">
                <a:moveTo>
                  <a:pt x="0" y="0"/>
                </a:moveTo>
                <a:lnTo>
                  <a:pt x="488488" y="0"/>
                </a:lnTo>
                <a:lnTo>
                  <a:pt x="488488" y="488488"/>
                </a:lnTo>
                <a:lnTo>
                  <a:pt x="0" y="488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624423" y="8769812"/>
            <a:ext cx="488488" cy="488488"/>
          </a:xfrm>
          <a:custGeom>
            <a:avLst/>
            <a:gdLst/>
            <a:ahLst/>
            <a:cxnLst/>
            <a:rect r="r" b="b" t="t" l="l"/>
            <a:pathLst>
              <a:path h="488488" w="488488">
                <a:moveTo>
                  <a:pt x="0" y="0"/>
                </a:moveTo>
                <a:lnTo>
                  <a:pt x="488488" y="0"/>
                </a:lnTo>
                <a:lnTo>
                  <a:pt x="488488" y="488488"/>
                </a:lnTo>
                <a:lnTo>
                  <a:pt x="0" y="4884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8484493" y="9014056"/>
            <a:ext cx="2545888" cy="2545888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435368">
                  <a:alpha val="9804"/>
                </a:srgbClr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1520645" y="680677"/>
            <a:ext cx="696045" cy="696045"/>
          </a:xfrm>
          <a:custGeom>
            <a:avLst/>
            <a:gdLst/>
            <a:ahLst/>
            <a:cxnLst/>
            <a:rect r="r" b="b" t="t" l="l"/>
            <a:pathLst>
              <a:path h="696045" w="696045">
                <a:moveTo>
                  <a:pt x="0" y="0"/>
                </a:moveTo>
                <a:lnTo>
                  <a:pt x="696045" y="0"/>
                </a:lnTo>
                <a:lnTo>
                  <a:pt x="696045" y="696046"/>
                </a:lnTo>
                <a:lnTo>
                  <a:pt x="0" y="6960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919853" y="3058528"/>
          <a:ext cx="16448294" cy="6453893"/>
        </p:xfrm>
        <a:graphic>
          <a:graphicData uri="http://schemas.openxmlformats.org/drawingml/2006/table">
            <a:tbl>
              <a:tblPr/>
              <a:tblGrid>
                <a:gridCol w="4579665"/>
                <a:gridCol w="3942775"/>
                <a:gridCol w="4104822"/>
                <a:gridCol w="3821032"/>
              </a:tblGrid>
              <a:tr h="16134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726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b="true" sz="2099">
                          <a:solidFill>
                            <a:srgbClr val="FFFFFF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Internal Stakeholder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726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b="true" sz="2099">
                          <a:solidFill>
                            <a:srgbClr val="FFFFFF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External Stakeholder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7264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b="true" sz="2099">
                          <a:solidFill>
                            <a:srgbClr val="FFFFFF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Priority Stakeholder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27264"/>
                    </a:solidFill>
                  </a:tcPr>
                </a:tc>
              </a:tr>
              <a:tr h="16134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b="true" sz="2099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Stakeholder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9A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4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b="true" sz="2099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Stakeholder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9A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134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b="true" sz="2099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Stakeholder Name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E9A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3536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0" y="0"/>
            <a:ext cx="18288000" cy="2227431"/>
            <a:chOff x="0" y="0"/>
            <a:chExt cx="4816593" cy="5866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86648"/>
            </a:xfrm>
            <a:custGeom>
              <a:avLst/>
              <a:gdLst/>
              <a:ahLst/>
              <a:cxnLst/>
              <a:rect r="r" b="b" t="t" l="l"/>
              <a:pathLst>
                <a:path h="5866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86648"/>
                  </a:lnTo>
                  <a:lnTo>
                    <a:pt x="0" y="586648"/>
                  </a:lnTo>
                  <a:close/>
                </a:path>
              </a:pathLst>
            </a:custGeom>
            <a:solidFill>
              <a:srgbClr val="239ED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624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19853" y="346954"/>
            <a:ext cx="5743232" cy="855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2"/>
              </a:lnSpc>
            </a:pPr>
            <a:r>
              <a:rPr lang="en-US" b="true" sz="4937" spc="98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STAKEHOLDER</a:t>
            </a:r>
          </a:p>
        </p:txBody>
      </p:sp>
      <p:sp>
        <p:nvSpPr>
          <p:cNvPr name="AutoShape 7" id="7"/>
          <p:cNvSpPr/>
          <p:nvPr/>
        </p:nvSpPr>
        <p:spPr>
          <a:xfrm>
            <a:off x="6913567" y="442204"/>
            <a:ext cx="0" cy="141761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6951667" y="4961126"/>
            <a:ext cx="988545" cy="988545"/>
          </a:xfrm>
          <a:custGeom>
            <a:avLst/>
            <a:gdLst/>
            <a:ahLst/>
            <a:cxnLst/>
            <a:rect r="r" b="b" t="t" l="l"/>
            <a:pathLst>
              <a:path h="988545" w="988545">
                <a:moveTo>
                  <a:pt x="0" y="0"/>
                </a:moveTo>
                <a:lnTo>
                  <a:pt x="988545" y="0"/>
                </a:lnTo>
                <a:lnTo>
                  <a:pt x="988545" y="988545"/>
                </a:lnTo>
                <a:lnTo>
                  <a:pt x="0" y="988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890575" y="4961126"/>
            <a:ext cx="988545" cy="988545"/>
          </a:xfrm>
          <a:custGeom>
            <a:avLst/>
            <a:gdLst/>
            <a:ahLst/>
            <a:cxnLst/>
            <a:rect r="r" b="b" t="t" l="l"/>
            <a:pathLst>
              <a:path h="988545" w="988545">
                <a:moveTo>
                  <a:pt x="0" y="0"/>
                </a:moveTo>
                <a:lnTo>
                  <a:pt x="988545" y="0"/>
                </a:lnTo>
                <a:lnTo>
                  <a:pt x="988545" y="988545"/>
                </a:lnTo>
                <a:lnTo>
                  <a:pt x="0" y="988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951667" y="6589138"/>
            <a:ext cx="988545" cy="988545"/>
          </a:xfrm>
          <a:custGeom>
            <a:avLst/>
            <a:gdLst/>
            <a:ahLst/>
            <a:cxnLst/>
            <a:rect r="r" b="b" t="t" l="l"/>
            <a:pathLst>
              <a:path h="988545" w="988545">
                <a:moveTo>
                  <a:pt x="0" y="0"/>
                </a:moveTo>
                <a:lnTo>
                  <a:pt x="988545" y="0"/>
                </a:lnTo>
                <a:lnTo>
                  <a:pt x="988545" y="988545"/>
                </a:lnTo>
                <a:lnTo>
                  <a:pt x="0" y="988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978271" y="6589138"/>
            <a:ext cx="988545" cy="988545"/>
          </a:xfrm>
          <a:custGeom>
            <a:avLst/>
            <a:gdLst/>
            <a:ahLst/>
            <a:cxnLst/>
            <a:rect r="r" b="b" t="t" l="l"/>
            <a:pathLst>
              <a:path h="988545" w="988545">
                <a:moveTo>
                  <a:pt x="0" y="0"/>
                </a:moveTo>
                <a:lnTo>
                  <a:pt x="988545" y="0"/>
                </a:lnTo>
                <a:lnTo>
                  <a:pt x="988545" y="988545"/>
                </a:lnTo>
                <a:lnTo>
                  <a:pt x="0" y="988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951667" y="8193555"/>
            <a:ext cx="988545" cy="988545"/>
          </a:xfrm>
          <a:custGeom>
            <a:avLst/>
            <a:gdLst/>
            <a:ahLst/>
            <a:cxnLst/>
            <a:rect r="r" b="b" t="t" l="l"/>
            <a:pathLst>
              <a:path h="988545" w="988545">
                <a:moveTo>
                  <a:pt x="0" y="0"/>
                </a:moveTo>
                <a:lnTo>
                  <a:pt x="988545" y="0"/>
                </a:lnTo>
                <a:lnTo>
                  <a:pt x="988545" y="988545"/>
                </a:lnTo>
                <a:lnTo>
                  <a:pt x="0" y="988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890575" y="8193555"/>
            <a:ext cx="988545" cy="988545"/>
          </a:xfrm>
          <a:custGeom>
            <a:avLst/>
            <a:gdLst/>
            <a:ahLst/>
            <a:cxnLst/>
            <a:rect r="r" b="b" t="t" l="l"/>
            <a:pathLst>
              <a:path h="988545" w="988545">
                <a:moveTo>
                  <a:pt x="0" y="0"/>
                </a:moveTo>
                <a:lnTo>
                  <a:pt x="988545" y="0"/>
                </a:lnTo>
                <a:lnTo>
                  <a:pt x="988545" y="988545"/>
                </a:lnTo>
                <a:lnTo>
                  <a:pt x="0" y="988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978271" y="8193555"/>
            <a:ext cx="988545" cy="988545"/>
          </a:xfrm>
          <a:custGeom>
            <a:avLst/>
            <a:gdLst/>
            <a:ahLst/>
            <a:cxnLst/>
            <a:rect r="r" b="b" t="t" l="l"/>
            <a:pathLst>
              <a:path h="988545" w="988545">
                <a:moveTo>
                  <a:pt x="0" y="0"/>
                </a:moveTo>
                <a:lnTo>
                  <a:pt x="988545" y="0"/>
                </a:lnTo>
                <a:lnTo>
                  <a:pt x="988545" y="988545"/>
                </a:lnTo>
                <a:lnTo>
                  <a:pt x="0" y="9885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987539" y="4961126"/>
            <a:ext cx="970009" cy="988545"/>
          </a:xfrm>
          <a:custGeom>
            <a:avLst/>
            <a:gdLst/>
            <a:ahLst/>
            <a:cxnLst/>
            <a:rect r="r" b="b" t="t" l="l"/>
            <a:pathLst>
              <a:path h="988545" w="970009">
                <a:moveTo>
                  <a:pt x="0" y="0"/>
                </a:moveTo>
                <a:lnTo>
                  <a:pt x="970009" y="0"/>
                </a:lnTo>
                <a:lnTo>
                  <a:pt x="970009" y="988545"/>
                </a:lnTo>
                <a:lnTo>
                  <a:pt x="0" y="9885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09111" y="6589138"/>
            <a:ext cx="970009" cy="988545"/>
          </a:xfrm>
          <a:custGeom>
            <a:avLst/>
            <a:gdLst/>
            <a:ahLst/>
            <a:cxnLst/>
            <a:rect r="r" b="b" t="t" l="l"/>
            <a:pathLst>
              <a:path h="988545" w="970009">
                <a:moveTo>
                  <a:pt x="0" y="0"/>
                </a:moveTo>
                <a:lnTo>
                  <a:pt x="970009" y="0"/>
                </a:lnTo>
                <a:lnTo>
                  <a:pt x="970009" y="988545"/>
                </a:lnTo>
                <a:lnTo>
                  <a:pt x="0" y="9885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7940212" y="443473"/>
            <a:ext cx="9319088" cy="126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1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As stakeholders in your success, our commitment goes beyond delivering exceptional services; we prioritize understanding and aligning with the unique goals and values of our clients.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251518" cy="10287000"/>
            <a:chOff x="0" y="0"/>
            <a:chExt cx="164649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4649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46490">
                  <a:moveTo>
                    <a:pt x="0" y="0"/>
                  </a:moveTo>
                  <a:lnTo>
                    <a:pt x="1646490" y="0"/>
                  </a:lnTo>
                  <a:lnTo>
                    <a:pt x="16464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39ED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46490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916626" y="1732921"/>
            <a:ext cx="1310100" cy="0"/>
          </a:xfrm>
          <a:prstGeom prst="line">
            <a:avLst/>
          </a:prstGeom>
          <a:ln cap="flat" w="95250">
            <a:solidFill>
              <a:srgbClr val="093FC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916626" y="357660"/>
            <a:ext cx="4568944" cy="855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2"/>
              </a:lnSpc>
            </a:pPr>
            <a:r>
              <a:rPr lang="en-US" b="true" sz="4937" spc="98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OUR TEAM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6626" y="2302578"/>
            <a:ext cx="4403784" cy="5309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826"/>
              </a:lnSpc>
            </a:pPr>
            <a:r>
              <a:rPr lang="en-US" b="true" sz="2468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Our team is a diverse blend of creative minds, strategic thinkers, and industry experts committed to propelling your business to new heights. With a passion for innovation and a collective dedication to excellence, we bring a wealth of experience and fresh perspectives to every project.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48963" y="9032875"/>
            <a:ext cx="2743103" cy="380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9"/>
              </a:lnSpc>
            </a:pPr>
            <a:r>
              <a:rPr lang="en-US" b="true" sz="227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Thynk Unlimited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49036" y="8682167"/>
            <a:ext cx="2798812" cy="321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US" b="true" sz="1975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Howard Ong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35389" y="8682167"/>
            <a:ext cx="2798812" cy="321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US" b="true" sz="1975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Dani Martinez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519125" y="8682167"/>
            <a:ext cx="2798812" cy="321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5"/>
              </a:lnSpc>
            </a:pPr>
            <a:r>
              <a:rPr lang="en-US" b="true" sz="1975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Matt Zhang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149036" y="9017718"/>
            <a:ext cx="2798812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b="true" sz="18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Chief Product Officer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35389" y="9017718"/>
            <a:ext cx="2798812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b="true" sz="18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Project Manager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519125" y="9017718"/>
            <a:ext cx="2798812" cy="297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b="true" sz="18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Marketing Manager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680677" y="8910277"/>
            <a:ext cx="696045" cy="696045"/>
          </a:xfrm>
          <a:custGeom>
            <a:avLst/>
            <a:gdLst/>
            <a:ahLst/>
            <a:cxnLst/>
            <a:rect r="r" b="b" t="t" l="l"/>
            <a:pathLst>
              <a:path h="696045" w="696045">
                <a:moveTo>
                  <a:pt x="0" y="0"/>
                </a:moveTo>
                <a:lnTo>
                  <a:pt x="696046" y="0"/>
                </a:lnTo>
                <a:lnTo>
                  <a:pt x="696046" y="696046"/>
                </a:lnTo>
                <a:lnTo>
                  <a:pt x="0" y="696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052"/>
            <a:ext cx="4235092" cy="10287000"/>
            <a:chOff x="0" y="0"/>
            <a:chExt cx="3346246" cy="8128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46246" cy="8128000"/>
            </a:xfrm>
            <a:custGeom>
              <a:avLst/>
              <a:gdLst/>
              <a:ahLst/>
              <a:cxnLst/>
              <a:rect r="r" b="b" t="t" l="l"/>
              <a:pathLst>
                <a:path h="8128000" w="3346246">
                  <a:moveTo>
                    <a:pt x="0" y="0"/>
                  </a:moveTo>
                  <a:lnTo>
                    <a:pt x="3346246" y="0"/>
                  </a:lnTo>
                  <a:lnTo>
                    <a:pt x="3346246" y="8128000"/>
                  </a:lnTo>
                  <a:lnTo>
                    <a:pt x="0" y="8128000"/>
                  </a:lnTo>
                  <a:close/>
                </a:path>
              </a:pathLst>
            </a:custGeom>
            <a:solidFill>
              <a:srgbClr val="89DBF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346246" cy="8166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2596688"/>
            <a:ext cx="5881542" cy="3026622"/>
            <a:chOff x="0" y="0"/>
            <a:chExt cx="812800" cy="4182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18264"/>
            </a:xfrm>
            <a:custGeom>
              <a:avLst/>
              <a:gdLst/>
              <a:ahLst/>
              <a:cxnLst/>
              <a:rect r="r" b="b" t="t" l="l"/>
              <a:pathLst>
                <a:path h="41826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418264"/>
                  </a:lnTo>
                  <a:lnTo>
                    <a:pt x="0" y="418264"/>
                  </a:lnTo>
                  <a:close/>
                </a:path>
              </a:pathLst>
            </a:custGeom>
            <a:solidFill>
              <a:srgbClr val="64758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812800" cy="4563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576992" y="2596688"/>
            <a:ext cx="5881542" cy="3026622"/>
            <a:chOff x="0" y="0"/>
            <a:chExt cx="812800" cy="4182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18264"/>
            </a:xfrm>
            <a:custGeom>
              <a:avLst/>
              <a:gdLst/>
              <a:ahLst/>
              <a:cxnLst/>
              <a:rect r="r" b="b" t="t" l="l"/>
              <a:pathLst>
                <a:path h="41826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418264"/>
                  </a:lnTo>
                  <a:lnTo>
                    <a:pt x="0" y="418264"/>
                  </a:lnTo>
                  <a:close/>
                </a:path>
              </a:pathLst>
            </a:custGeom>
            <a:solidFill>
              <a:srgbClr val="64758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4563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1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556899" y="6514810"/>
            <a:ext cx="5881542" cy="3026622"/>
            <a:chOff x="0" y="0"/>
            <a:chExt cx="812800" cy="41826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418264"/>
            </a:xfrm>
            <a:custGeom>
              <a:avLst/>
              <a:gdLst/>
              <a:ahLst/>
              <a:cxnLst/>
              <a:rect r="r" b="b" t="t" l="l"/>
              <a:pathLst>
                <a:path h="41826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418264"/>
                  </a:lnTo>
                  <a:lnTo>
                    <a:pt x="0" y="418264"/>
                  </a:lnTo>
                  <a:close/>
                </a:path>
              </a:pathLst>
            </a:custGeom>
            <a:solidFill>
              <a:srgbClr val="64758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4563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105190" y="6514810"/>
            <a:ext cx="5881542" cy="3026622"/>
            <a:chOff x="0" y="0"/>
            <a:chExt cx="812800" cy="41826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18264"/>
            </a:xfrm>
            <a:custGeom>
              <a:avLst/>
              <a:gdLst/>
              <a:ahLst/>
              <a:cxnLst/>
              <a:rect r="r" b="b" t="t" l="l"/>
              <a:pathLst>
                <a:path h="418264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418264"/>
                  </a:lnTo>
                  <a:lnTo>
                    <a:pt x="0" y="418264"/>
                  </a:lnTo>
                  <a:close/>
                </a:path>
              </a:pathLst>
            </a:custGeom>
            <a:solidFill>
              <a:srgbClr val="64758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4563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01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593073" y="4748697"/>
            <a:ext cx="2376398" cy="34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03"/>
              </a:lnSpc>
              <a:spcBef>
                <a:spcPct val="0"/>
              </a:spcBef>
            </a:pPr>
            <a:r>
              <a:rPr lang="en-US" b="true" sz="2073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Benjamin Shah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141365" y="4748697"/>
            <a:ext cx="2190586" cy="34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03"/>
              </a:lnSpc>
              <a:spcBef>
                <a:spcPct val="0"/>
              </a:spcBef>
            </a:pPr>
            <a:r>
              <a:rPr lang="en-US" b="true" sz="2073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Drew Feig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121272" y="8666819"/>
            <a:ext cx="2190586" cy="34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03"/>
              </a:lnSpc>
              <a:spcBef>
                <a:spcPct val="0"/>
              </a:spcBef>
            </a:pPr>
            <a:r>
              <a:rPr lang="en-US" b="true" sz="2073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Reese Miller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669563" y="8666819"/>
            <a:ext cx="2190586" cy="347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03"/>
              </a:lnSpc>
              <a:spcBef>
                <a:spcPct val="0"/>
              </a:spcBef>
            </a:pPr>
            <a:r>
              <a:rPr lang="en-US" b="true" sz="2073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Rufus Stewart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93073" y="3294405"/>
            <a:ext cx="4752795" cy="1016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65"/>
              </a:lnSpc>
              <a:spcBef>
                <a:spcPct val="0"/>
              </a:spcBef>
            </a:pPr>
            <a:r>
              <a:rPr lang="en-US" b="true" sz="1975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 a world flooded with marketing noise, Thynk Unlimited stands out as a beacon of creativity and effectiveness.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141365" y="3294405"/>
            <a:ext cx="4752795" cy="1016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65"/>
              </a:lnSpc>
              <a:spcBef>
                <a:spcPct val="0"/>
              </a:spcBef>
            </a:pPr>
            <a:r>
              <a:rPr lang="en-US" b="true" sz="1975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 a world flooded with marketing noise, Thynk Unlimited stands out as a beacon of creativity and effectiveness.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121272" y="7212527"/>
            <a:ext cx="4752795" cy="1016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65"/>
              </a:lnSpc>
              <a:spcBef>
                <a:spcPct val="0"/>
              </a:spcBef>
            </a:pPr>
            <a:r>
              <a:rPr lang="en-US" b="true" sz="1975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 a world flooded with marketing noise, Thynk Unlimited stands out as a beacon of creativity and effectiveness.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669563" y="7212527"/>
            <a:ext cx="4752795" cy="1016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65"/>
              </a:lnSpc>
              <a:spcBef>
                <a:spcPct val="0"/>
              </a:spcBef>
            </a:pPr>
            <a:r>
              <a:rPr lang="en-US" b="true" sz="1975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 a world flooded with marketing noise, Thynk Unlimited stands out as a beacon of creativity and effectiveness.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3887344" y="1028700"/>
            <a:ext cx="3987330" cy="3987330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5881009" y="10052"/>
            <a:ext cx="3063266" cy="10287000"/>
            <a:chOff x="0" y="0"/>
            <a:chExt cx="806786" cy="270933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06786" cy="2709333"/>
            </a:xfrm>
            <a:custGeom>
              <a:avLst/>
              <a:gdLst/>
              <a:ahLst/>
              <a:cxnLst/>
              <a:rect r="r" b="b" t="t" l="l"/>
              <a:pathLst>
                <a:path h="2709333" w="806786">
                  <a:moveTo>
                    <a:pt x="128894" y="0"/>
                  </a:moveTo>
                  <a:lnTo>
                    <a:pt x="677892" y="0"/>
                  </a:lnTo>
                  <a:cubicBezTo>
                    <a:pt x="749078" y="0"/>
                    <a:pt x="806786" y="57708"/>
                    <a:pt x="806786" y="128894"/>
                  </a:cubicBezTo>
                  <a:lnTo>
                    <a:pt x="806786" y="2580439"/>
                  </a:lnTo>
                  <a:cubicBezTo>
                    <a:pt x="806786" y="2614624"/>
                    <a:pt x="793206" y="2647409"/>
                    <a:pt x="769034" y="2671581"/>
                  </a:cubicBezTo>
                  <a:cubicBezTo>
                    <a:pt x="744861" y="2695753"/>
                    <a:pt x="712077" y="2709333"/>
                    <a:pt x="677892" y="2709333"/>
                  </a:cubicBezTo>
                  <a:lnTo>
                    <a:pt x="128894" y="2709333"/>
                  </a:lnTo>
                  <a:cubicBezTo>
                    <a:pt x="57708" y="2709333"/>
                    <a:pt x="0" y="2651625"/>
                    <a:pt x="0" y="2580439"/>
                  </a:cubicBezTo>
                  <a:lnTo>
                    <a:pt x="0" y="128894"/>
                  </a:lnTo>
                  <a:cubicBezTo>
                    <a:pt x="0" y="57708"/>
                    <a:pt x="57708" y="0"/>
                    <a:pt x="128894" y="0"/>
                  </a:cubicBezTo>
                  <a:close/>
                </a:path>
              </a:pathLst>
            </a:custGeom>
            <a:solidFill>
              <a:srgbClr val="239ED3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80678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31" id="31"/>
          <p:cNvSpPr/>
          <p:nvPr/>
        </p:nvSpPr>
        <p:spPr>
          <a:xfrm>
            <a:off x="999052" y="1427163"/>
            <a:ext cx="1310100" cy="0"/>
          </a:xfrm>
          <a:prstGeom prst="line">
            <a:avLst/>
          </a:prstGeom>
          <a:ln cap="flat" w="95250">
            <a:solidFill>
              <a:srgbClr val="0345E4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2" id="32"/>
          <p:cNvSpPr txBox="true"/>
          <p:nvPr/>
        </p:nvSpPr>
        <p:spPr>
          <a:xfrm rot="0">
            <a:off x="960952" y="268287"/>
            <a:ext cx="8708611" cy="855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2"/>
              </a:lnSpc>
            </a:pPr>
            <a:r>
              <a:rPr lang="en-US" b="true" sz="4937" spc="98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TESTIMONIAL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453150" y="527050"/>
            <a:ext cx="2743103" cy="380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9"/>
              </a:lnSpc>
            </a:pPr>
            <a:r>
              <a:rPr lang="en-US" b="true" sz="227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Thynk Unlimited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-1615919" y="6389388"/>
            <a:ext cx="3277467" cy="3277467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0345E4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11512127" y="427905"/>
            <a:ext cx="696045" cy="696045"/>
          </a:xfrm>
          <a:custGeom>
            <a:avLst/>
            <a:gdLst/>
            <a:ahLst/>
            <a:cxnLst/>
            <a:rect r="r" b="b" t="t" l="l"/>
            <a:pathLst>
              <a:path h="696045" w="696045">
                <a:moveTo>
                  <a:pt x="0" y="0"/>
                </a:moveTo>
                <a:lnTo>
                  <a:pt x="696045" y="0"/>
                </a:lnTo>
                <a:lnTo>
                  <a:pt x="696045" y="696045"/>
                </a:lnTo>
                <a:lnTo>
                  <a:pt x="0" y="6960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251518" cy="10287000"/>
            <a:chOff x="0" y="0"/>
            <a:chExt cx="1646490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4649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46490">
                  <a:moveTo>
                    <a:pt x="0" y="0"/>
                  </a:moveTo>
                  <a:lnTo>
                    <a:pt x="1646490" y="0"/>
                  </a:lnTo>
                  <a:lnTo>
                    <a:pt x="164649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BE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46490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916626" y="1899984"/>
            <a:ext cx="1310100" cy="0"/>
          </a:xfrm>
          <a:prstGeom prst="line">
            <a:avLst/>
          </a:prstGeom>
          <a:ln cap="flat" w="952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916626" y="524724"/>
            <a:ext cx="4568944" cy="855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2"/>
              </a:lnSpc>
            </a:pPr>
            <a:r>
              <a:rPr lang="en-US" b="true" sz="4937" spc="98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GALLERY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6626" y="2469641"/>
            <a:ext cx="4403784" cy="385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826"/>
              </a:lnSpc>
            </a:pPr>
            <a:r>
              <a:rPr lang="en-US" b="true" sz="2468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Embark on a visual journey through our gallery, where innovation meets creativity, showcasing a tapestry of successful projects and unparalleled expertise that defines Thynk Unlimited's commitment to excellence.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48963" y="9032875"/>
            <a:ext cx="2743103" cy="380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9"/>
              </a:lnSpc>
            </a:pPr>
            <a:r>
              <a:rPr lang="en-US" b="true" sz="227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Thynk Unlimited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680677" y="8910277"/>
            <a:ext cx="696045" cy="696045"/>
          </a:xfrm>
          <a:custGeom>
            <a:avLst/>
            <a:gdLst/>
            <a:ahLst/>
            <a:cxnLst/>
            <a:rect r="r" b="b" t="t" l="l"/>
            <a:pathLst>
              <a:path h="696045" w="696045">
                <a:moveTo>
                  <a:pt x="0" y="0"/>
                </a:moveTo>
                <a:lnTo>
                  <a:pt x="696046" y="0"/>
                </a:lnTo>
                <a:lnTo>
                  <a:pt x="696046" y="696046"/>
                </a:lnTo>
                <a:lnTo>
                  <a:pt x="0" y="696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675999" y="8377666"/>
            <a:ext cx="3612001" cy="1909334"/>
            <a:chOff x="0" y="0"/>
            <a:chExt cx="2853926" cy="15086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53926" cy="1508609"/>
            </a:xfrm>
            <a:custGeom>
              <a:avLst/>
              <a:gdLst/>
              <a:ahLst/>
              <a:cxnLst/>
              <a:rect r="r" b="b" t="t" l="l"/>
              <a:pathLst>
                <a:path h="1508609" w="2853926">
                  <a:moveTo>
                    <a:pt x="0" y="0"/>
                  </a:moveTo>
                  <a:lnTo>
                    <a:pt x="2853926" y="0"/>
                  </a:lnTo>
                  <a:lnTo>
                    <a:pt x="2853926" y="1508609"/>
                  </a:lnTo>
                  <a:lnTo>
                    <a:pt x="0" y="1508609"/>
                  </a:lnTo>
                  <a:close/>
                </a:path>
              </a:pathLst>
            </a:custGeom>
            <a:solidFill>
              <a:srgbClr val="89DBF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53926" cy="15467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7109187"/>
            <a:ext cx="11842469" cy="3177813"/>
            <a:chOff x="0" y="0"/>
            <a:chExt cx="9357013" cy="25108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357013" cy="2510865"/>
            </a:xfrm>
            <a:custGeom>
              <a:avLst/>
              <a:gdLst/>
              <a:ahLst/>
              <a:cxnLst/>
              <a:rect r="r" b="b" t="t" l="l"/>
              <a:pathLst>
                <a:path h="2510865" w="9357013">
                  <a:moveTo>
                    <a:pt x="0" y="0"/>
                  </a:moveTo>
                  <a:lnTo>
                    <a:pt x="9357013" y="0"/>
                  </a:lnTo>
                  <a:lnTo>
                    <a:pt x="9357013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9357013" cy="2548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259300" y="0"/>
            <a:ext cx="1028700" cy="10287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DE5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609914" y="0"/>
            <a:ext cx="1694792" cy="10287000"/>
            <a:chOff x="0" y="0"/>
            <a:chExt cx="446365" cy="27093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6365" cy="2709333"/>
            </a:xfrm>
            <a:custGeom>
              <a:avLst/>
              <a:gdLst/>
              <a:ahLst/>
              <a:cxnLst/>
              <a:rect r="r" b="b" t="t" l="l"/>
              <a:pathLst>
                <a:path h="2709333" w="446365">
                  <a:moveTo>
                    <a:pt x="223183" y="0"/>
                  </a:moveTo>
                  <a:lnTo>
                    <a:pt x="223183" y="0"/>
                  </a:lnTo>
                  <a:cubicBezTo>
                    <a:pt x="282374" y="0"/>
                    <a:pt x="339142" y="23514"/>
                    <a:pt x="380996" y="65369"/>
                  </a:cubicBezTo>
                  <a:cubicBezTo>
                    <a:pt x="422851" y="107224"/>
                    <a:pt x="446365" y="163991"/>
                    <a:pt x="446365" y="223183"/>
                  </a:cubicBezTo>
                  <a:lnTo>
                    <a:pt x="446365" y="2486151"/>
                  </a:lnTo>
                  <a:cubicBezTo>
                    <a:pt x="446365" y="2609411"/>
                    <a:pt x="346443" y="2709333"/>
                    <a:pt x="223183" y="2709333"/>
                  </a:cubicBezTo>
                  <a:lnTo>
                    <a:pt x="223183" y="2709333"/>
                  </a:lnTo>
                  <a:cubicBezTo>
                    <a:pt x="99922" y="2709333"/>
                    <a:pt x="0" y="2609411"/>
                    <a:pt x="0" y="2486151"/>
                  </a:cubicBezTo>
                  <a:lnTo>
                    <a:pt x="0" y="223183"/>
                  </a:lnTo>
                  <a:cubicBezTo>
                    <a:pt x="0" y="99922"/>
                    <a:pt x="99922" y="0"/>
                    <a:pt x="223183" y="0"/>
                  </a:cubicBezTo>
                  <a:close/>
                </a:path>
              </a:pathLst>
            </a:custGeom>
            <a:solidFill>
              <a:srgbClr val="239ED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44636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624423" y="5465412"/>
            <a:ext cx="4176257" cy="545802"/>
            <a:chOff x="0" y="0"/>
            <a:chExt cx="1099919" cy="1437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99919" cy="143750"/>
            </a:xfrm>
            <a:custGeom>
              <a:avLst/>
              <a:gdLst/>
              <a:ahLst/>
              <a:cxnLst/>
              <a:rect r="r" b="b" t="t" l="l"/>
              <a:pathLst>
                <a:path h="143750" w="1099919">
                  <a:moveTo>
                    <a:pt x="71875" y="0"/>
                  </a:moveTo>
                  <a:lnTo>
                    <a:pt x="1028044" y="0"/>
                  </a:lnTo>
                  <a:cubicBezTo>
                    <a:pt x="1067740" y="0"/>
                    <a:pt x="1099919" y="32180"/>
                    <a:pt x="1099919" y="71875"/>
                  </a:cubicBezTo>
                  <a:lnTo>
                    <a:pt x="1099919" y="71875"/>
                  </a:lnTo>
                  <a:cubicBezTo>
                    <a:pt x="1099919" y="90938"/>
                    <a:pt x="1092347" y="109219"/>
                    <a:pt x="1078868" y="122699"/>
                  </a:cubicBezTo>
                  <a:cubicBezTo>
                    <a:pt x="1065389" y="136178"/>
                    <a:pt x="1047107" y="143750"/>
                    <a:pt x="1028044" y="143750"/>
                  </a:cubicBezTo>
                  <a:lnTo>
                    <a:pt x="71875" y="143750"/>
                  </a:lnTo>
                  <a:cubicBezTo>
                    <a:pt x="52813" y="143750"/>
                    <a:pt x="34531" y="136178"/>
                    <a:pt x="21052" y="122699"/>
                  </a:cubicBezTo>
                  <a:cubicBezTo>
                    <a:pt x="7573" y="109219"/>
                    <a:pt x="0" y="90938"/>
                    <a:pt x="0" y="71875"/>
                  </a:cubicBezTo>
                  <a:lnTo>
                    <a:pt x="0" y="71875"/>
                  </a:lnTo>
                  <a:cubicBezTo>
                    <a:pt x="0" y="52813"/>
                    <a:pt x="7573" y="34531"/>
                    <a:pt x="21052" y="21052"/>
                  </a:cubicBezTo>
                  <a:cubicBezTo>
                    <a:pt x="34531" y="7573"/>
                    <a:pt x="52813" y="0"/>
                    <a:pt x="71875" y="0"/>
                  </a:cubicBezTo>
                  <a:close/>
                </a:path>
              </a:pathLst>
            </a:custGeom>
            <a:solidFill>
              <a:srgbClr val="647582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099919" cy="1818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FFFFFF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December 2023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853887" y="786854"/>
            <a:ext cx="1977164" cy="1977164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99699" y="0"/>
                  </a:moveTo>
                  <a:lnTo>
                    <a:pt x="613101" y="0"/>
                  </a:lnTo>
                  <a:cubicBezTo>
                    <a:pt x="666064" y="0"/>
                    <a:pt x="716859" y="21040"/>
                    <a:pt x="754309" y="58491"/>
                  </a:cubicBezTo>
                  <a:cubicBezTo>
                    <a:pt x="791760" y="95941"/>
                    <a:pt x="812800" y="146736"/>
                    <a:pt x="812800" y="199699"/>
                  </a:cubicBezTo>
                  <a:lnTo>
                    <a:pt x="812800" y="613101"/>
                  </a:lnTo>
                  <a:cubicBezTo>
                    <a:pt x="812800" y="666064"/>
                    <a:pt x="791760" y="716859"/>
                    <a:pt x="754309" y="754309"/>
                  </a:cubicBezTo>
                  <a:cubicBezTo>
                    <a:pt x="716859" y="791760"/>
                    <a:pt x="666064" y="812800"/>
                    <a:pt x="613101" y="812800"/>
                  </a:cubicBezTo>
                  <a:lnTo>
                    <a:pt x="199699" y="812800"/>
                  </a:lnTo>
                  <a:cubicBezTo>
                    <a:pt x="146736" y="812800"/>
                    <a:pt x="95941" y="791760"/>
                    <a:pt x="58491" y="754309"/>
                  </a:cubicBezTo>
                  <a:cubicBezTo>
                    <a:pt x="21040" y="716859"/>
                    <a:pt x="0" y="666064"/>
                    <a:pt x="0" y="613101"/>
                  </a:cubicBezTo>
                  <a:lnTo>
                    <a:pt x="0" y="199699"/>
                  </a:lnTo>
                  <a:cubicBezTo>
                    <a:pt x="0" y="146736"/>
                    <a:pt x="21040" y="95941"/>
                    <a:pt x="58491" y="58491"/>
                  </a:cubicBezTo>
                  <a:cubicBezTo>
                    <a:pt x="95941" y="21040"/>
                    <a:pt x="146736" y="0"/>
                    <a:pt x="199699" y="0"/>
                  </a:cubicBezTo>
                  <a:close/>
                </a:path>
              </a:pathLst>
            </a:custGeom>
            <a:solidFill>
              <a:srgbClr val="89DBFA">
                <a:alpha val="29804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356760" y="803275"/>
            <a:ext cx="3191396" cy="380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9"/>
              </a:lnSpc>
            </a:pPr>
            <a:r>
              <a:rPr lang="en-US" b="true" sz="2271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Thynk Unlimited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53503" y="4638675"/>
            <a:ext cx="8766566" cy="50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7"/>
              </a:lnSpc>
            </a:pPr>
            <a:r>
              <a:rPr lang="en-US" b="true" sz="2962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for your attention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293629" y="8168751"/>
            <a:ext cx="5102540" cy="380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9"/>
              </a:lnSpc>
            </a:pPr>
            <a:r>
              <a:rPr lang="en-US" b="true" sz="2271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hello@reallygreatsite.com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293629" y="8805141"/>
            <a:ext cx="5102540" cy="380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9"/>
              </a:lnSpc>
            </a:pPr>
            <a:r>
              <a:rPr lang="en-US" b="true" sz="2271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www.reallygreatsite.com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624423" y="3126013"/>
            <a:ext cx="8795646" cy="1513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10"/>
              </a:lnSpc>
            </a:pPr>
            <a:r>
              <a:rPr lang="en-US" b="true" sz="10270" spc="20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THANK YOU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1624423" y="8133422"/>
            <a:ext cx="488488" cy="488488"/>
          </a:xfrm>
          <a:custGeom>
            <a:avLst/>
            <a:gdLst/>
            <a:ahLst/>
            <a:cxnLst/>
            <a:rect r="r" b="b" t="t" l="l"/>
            <a:pathLst>
              <a:path h="488488" w="488488">
                <a:moveTo>
                  <a:pt x="0" y="0"/>
                </a:moveTo>
                <a:lnTo>
                  <a:pt x="488488" y="0"/>
                </a:lnTo>
                <a:lnTo>
                  <a:pt x="488488" y="488488"/>
                </a:lnTo>
                <a:lnTo>
                  <a:pt x="0" y="488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24423" y="8769812"/>
            <a:ext cx="488488" cy="488488"/>
          </a:xfrm>
          <a:custGeom>
            <a:avLst/>
            <a:gdLst/>
            <a:ahLst/>
            <a:cxnLst/>
            <a:rect r="r" b="b" t="t" l="l"/>
            <a:pathLst>
              <a:path h="488488" w="488488">
                <a:moveTo>
                  <a:pt x="0" y="0"/>
                </a:moveTo>
                <a:lnTo>
                  <a:pt x="488488" y="0"/>
                </a:lnTo>
                <a:lnTo>
                  <a:pt x="488488" y="488488"/>
                </a:lnTo>
                <a:lnTo>
                  <a:pt x="0" y="4884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8484493" y="9014056"/>
            <a:ext cx="2545888" cy="2545888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FFDE59">
                  <a:alpha val="9804"/>
                </a:srgbClr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520645" y="680677"/>
            <a:ext cx="696045" cy="696045"/>
          </a:xfrm>
          <a:custGeom>
            <a:avLst/>
            <a:gdLst/>
            <a:ahLst/>
            <a:cxnLst/>
            <a:rect r="r" b="b" t="t" l="l"/>
            <a:pathLst>
              <a:path h="696045" w="696045">
                <a:moveTo>
                  <a:pt x="0" y="0"/>
                </a:moveTo>
                <a:lnTo>
                  <a:pt x="696045" y="0"/>
                </a:lnTo>
                <a:lnTo>
                  <a:pt x="696045" y="696046"/>
                </a:lnTo>
                <a:lnTo>
                  <a:pt x="0" y="6960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132454" cy="2990076"/>
          </a:xfrm>
          <a:custGeom>
            <a:avLst/>
            <a:gdLst/>
            <a:ahLst/>
            <a:cxnLst/>
            <a:rect r="r" b="b" t="t" l="l"/>
            <a:pathLst>
              <a:path h="2990076" w="1132454">
                <a:moveTo>
                  <a:pt x="0" y="0"/>
                </a:moveTo>
                <a:lnTo>
                  <a:pt x="1132454" y="0"/>
                </a:lnTo>
                <a:lnTo>
                  <a:pt x="1132454" y="2990076"/>
                </a:lnTo>
                <a:lnTo>
                  <a:pt x="0" y="29900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147499" y="618125"/>
            <a:ext cx="3089841" cy="4114800"/>
          </a:xfrm>
          <a:custGeom>
            <a:avLst/>
            <a:gdLst/>
            <a:ahLst/>
            <a:cxnLst/>
            <a:rect r="r" b="b" t="t" l="l"/>
            <a:pathLst>
              <a:path h="4114800" w="3089841">
                <a:moveTo>
                  <a:pt x="0" y="0"/>
                </a:moveTo>
                <a:lnTo>
                  <a:pt x="3089841" y="0"/>
                </a:lnTo>
                <a:lnTo>
                  <a:pt x="30898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496915" y="1127659"/>
            <a:ext cx="4207361" cy="2792158"/>
          </a:xfrm>
          <a:custGeom>
            <a:avLst/>
            <a:gdLst/>
            <a:ahLst/>
            <a:cxnLst/>
            <a:rect r="r" b="b" t="t" l="l"/>
            <a:pathLst>
              <a:path h="2792158" w="4207361">
                <a:moveTo>
                  <a:pt x="0" y="0"/>
                </a:moveTo>
                <a:lnTo>
                  <a:pt x="4207360" y="0"/>
                </a:lnTo>
                <a:lnTo>
                  <a:pt x="4207360" y="2792158"/>
                </a:lnTo>
                <a:lnTo>
                  <a:pt x="0" y="27921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283892" y="1279447"/>
            <a:ext cx="3083708" cy="2792158"/>
          </a:xfrm>
          <a:custGeom>
            <a:avLst/>
            <a:gdLst/>
            <a:ahLst/>
            <a:cxnLst/>
            <a:rect r="r" b="b" t="t" l="l"/>
            <a:pathLst>
              <a:path h="2792158" w="3083708">
                <a:moveTo>
                  <a:pt x="0" y="0"/>
                </a:moveTo>
                <a:lnTo>
                  <a:pt x="3083708" y="0"/>
                </a:lnTo>
                <a:lnTo>
                  <a:pt x="3083708" y="2792157"/>
                </a:lnTo>
                <a:lnTo>
                  <a:pt x="0" y="27921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65639" y="6406266"/>
            <a:ext cx="2991031" cy="2991031"/>
          </a:xfrm>
          <a:custGeom>
            <a:avLst/>
            <a:gdLst/>
            <a:ahLst/>
            <a:cxnLst/>
            <a:rect r="r" b="b" t="t" l="l"/>
            <a:pathLst>
              <a:path h="2991031" w="2991031">
                <a:moveTo>
                  <a:pt x="0" y="0"/>
                </a:moveTo>
                <a:lnTo>
                  <a:pt x="2991031" y="0"/>
                </a:lnTo>
                <a:lnTo>
                  <a:pt x="2991031" y="2991031"/>
                </a:lnTo>
                <a:lnTo>
                  <a:pt x="0" y="2991031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57766" y="7109187"/>
            <a:ext cx="11830234" cy="3177813"/>
            <a:chOff x="0" y="0"/>
            <a:chExt cx="9347345" cy="2510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347345" cy="2510865"/>
            </a:xfrm>
            <a:custGeom>
              <a:avLst/>
              <a:gdLst/>
              <a:ahLst/>
              <a:cxnLst/>
              <a:rect r="r" b="b" t="t" l="l"/>
              <a:pathLst>
                <a:path h="2510865" w="9347345">
                  <a:moveTo>
                    <a:pt x="0" y="0"/>
                  </a:moveTo>
                  <a:lnTo>
                    <a:pt x="9347345" y="0"/>
                  </a:lnTo>
                  <a:lnTo>
                    <a:pt x="9347345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9AE0F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347345" cy="2548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0"/>
            <a:ext cx="1694792" cy="10287000"/>
            <a:chOff x="0" y="0"/>
            <a:chExt cx="446365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6365" cy="2709333"/>
            </a:xfrm>
            <a:custGeom>
              <a:avLst/>
              <a:gdLst/>
              <a:ahLst/>
              <a:cxnLst/>
              <a:rect r="r" b="b" t="t" l="l"/>
              <a:pathLst>
                <a:path h="2709333" w="446365">
                  <a:moveTo>
                    <a:pt x="223183" y="0"/>
                  </a:moveTo>
                  <a:lnTo>
                    <a:pt x="223183" y="0"/>
                  </a:lnTo>
                  <a:cubicBezTo>
                    <a:pt x="282374" y="0"/>
                    <a:pt x="339142" y="23514"/>
                    <a:pt x="380996" y="65369"/>
                  </a:cubicBezTo>
                  <a:cubicBezTo>
                    <a:pt x="422851" y="107224"/>
                    <a:pt x="446365" y="163991"/>
                    <a:pt x="446365" y="223183"/>
                  </a:cubicBezTo>
                  <a:lnTo>
                    <a:pt x="446365" y="2486151"/>
                  </a:lnTo>
                  <a:cubicBezTo>
                    <a:pt x="446365" y="2609411"/>
                    <a:pt x="346443" y="2709333"/>
                    <a:pt x="223183" y="2709333"/>
                  </a:cubicBezTo>
                  <a:lnTo>
                    <a:pt x="223183" y="2709333"/>
                  </a:lnTo>
                  <a:cubicBezTo>
                    <a:pt x="99922" y="2709333"/>
                    <a:pt x="0" y="2609411"/>
                    <a:pt x="0" y="2486151"/>
                  </a:cubicBezTo>
                  <a:lnTo>
                    <a:pt x="0" y="223183"/>
                  </a:lnTo>
                  <a:cubicBezTo>
                    <a:pt x="0" y="99922"/>
                    <a:pt x="99922" y="0"/>
                    <a:pt x="223183" y="0"/>
                  </a:cubicBezTo>
                  <a:close/>
                </a:path>
              </a:pathLst>
            </a:custGeom>
            <a:solidFill>
              <a:srgbClr val="0981C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4636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0" y="7109187"/>
            <a:ext cx="6706568" cy="3177813"/>
            <a:chOff x="0" y="0"/>
            <a:chExt cx="5299017" cy="25108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99017" cy="2510865"/>
            </a:xfrm>
            <a:custGeom>
              <a:avLst/>
              <a:gdLst/>
              <a:ahLst/>
              <a:cxnLst/>
              <a:rect r="r" b="b" t="t" l="l"/>
              <a:pathLst>
                <a:path h="2510865" w="5299017">
                  <a:moveTo>
                    <a:pt x="0" y="0"/>
                  </a:moveTo>
                  <a:lnTo>
                    <a:pt x="5299017" y="0"/>
                  </a:lnTo>
                  <a:lnTo>
                    <a:pt x="5299017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9AE0F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299017" cy="2548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0" y="0"/>
            <a:ext cx="1028700" cy="10287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9AE0FA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84540" y="692526"/>
            <a:ext cx="7494647" cy="1151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87"/>
              </a:lnSpc>
            </a:pPr>
            <a:r>
              <a:rPr lang="en-US" b="true" sz="6776" spc="135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CONTENT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784540" y="2384162"/>
            <a:ext cx="969409" cy="969409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646D6E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01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850645" y="2384162"/>
            <a:ext cx="969409" cy="969409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646D6E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01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784540" y="3565108"/>
            <a:ext cx="969409" cy="969409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646D6E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02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8850645" y="3565108"/>
            <a:ext cx="969409" cy="969409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646D6E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02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784540" y="4746054"/>
            <a:ext cx="969409" cy="969409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646D6E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03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8850645" y="4746054"/>
            <a:ext cx="969409" cy="969409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646D6E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03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784540" y="5927000"/>
            <a:ext cx="969409" cy="969409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646D6E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04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8850645" y="5927000"/>
            <a:ext cx="969409" cy="969409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646D6E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04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784540" y="7107945"/>
            <a:ext cx="969409" cy="969409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646D6E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05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8850645" y="7107945"/>
            <a:ext cx="969409" cy="969409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646D6E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05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784540" y="8288891"/>
            <a:ext cx="969409" cy="969409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646D6E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06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8850645" y="8288891"/>
            <a:ext cx="969409" cy="969409"/>
            <a:chOff x="0" y="0"/>
            <a:chExt cx="812800" cy="812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646D6E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06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5011231" y="1028700"/>
            <a:ext cx="1652841" cy="1652841"/>
            <a:chOff x="0" y="0"/>
            <a:chExt cx="812800" cy="81280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238884" y="0"/>
                  </a:moveTo>
                  <a:lnTo>
                    <a:pt x="573916" y="0"/>
                  </a:lnTo>
                  <a:cubicBezTo>
                    <a:pt x="705848" y="0"/>
                    <a:pt x="812800" y="106952"/>
                    <a:pt x="812800" y="238884"/>
                  </a:cubicBezTo>
                  <a:lnTo>
                    <a:pt x="812800" y="573916"/>
                  </a:lnTo>
                  <a:cubicBezTo>
                    <a:pt x="812800" y="705848"/>
                    <a:pt x="705848" y="812800"/>
                    <a:pt x="573916" y="812800"/>
                  </a:cubicBezTo>
                  <a:lnTo>
                    <a:pt x="238884" y="812800"/>
                  </a:lnTo>
                  <a:cubicBezTo>
                    <a:pt x="106952" y="812800"/>
                    <a:pt x="0" y="705848"/>
                    <a:pt x="0" y="573916"/>
                  </a:cubicBezTo>
                  <a:lnTo>
                    <a:pt x="0" y="238884"/>
                  </a:lnTo>
                  <a:cubicBezTo>
                    <a:pt x="0" y="106952"/>
                    <a:pt x="106952" y="0"/>
                    <a:pt x="238884" y="0"/>
                  </a:cubicBezTo>
                  <a:close/>
                </a:path>
              </a:pathLst>
            </a:custGeom>
            <a:solidFill>
              <a:srgbClr val="093FC5">
                <a:alpha val="29804"/>
              </a:srgbClr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4814124" y="816351"/>
            <a:ext cx="771724" cy="771724"/>
            <a:chOff x="0" y="0"/>
            <a:chExt cx="812800" cy="81280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DE59">
                  <a:alpha val="40000"/>
                </a:srgbClr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2919457" y="8414693"/>
            <a:ext cx="3744615" cy="3744615"/>
            <a:chOff x="0" y="0"/>
            <a:chExt cx="812800" cy="8128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0345E4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0" id="60"/>
          <p:cNvSpPr txBox="true"/>
          <p:nvPr/>
        </p:nvSpPr>
        <p:spPr>
          <a:xfrm rot="0">
            <a:off x="2973250" y="2643441"/>
            <a:ext cx="5160631" cy="413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b="true" sz="2468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Overview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0039356" y="2643441"/>
            <a:ext cx="5160631" cy="413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b="true" sz="2468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Overview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2973250" y="3824387"/>
            <a:ext cx="5160631" cy="413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b="true" sz="2468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Objectives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0039356" y="3824387"/>
            <a:ext cx="5160631" cy="413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b="true" sz="2468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Objectives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2973250" y="5005333"/>
            <a:ext cx="5160631" cy="413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b="true" sz="2468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Target Audience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0039356" y="5005333"/>
            <a:ext cx="5160631" cy="413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b="true" sz="2468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Target Audience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2973250" y="6186279"/>
            <a:ext cx="5160631" cy="413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b="true" sz="2468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SWOT Analysis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0039356" y="6186279"/>
            <a:ext cx="5160631" cy="413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b="true" sz="2468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SWOT Analysis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2973250" y="7367225"/>
            <a:ext cx="5160631" cy="413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b="true" sz="2468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Statistic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0039356" y="7367225"/>
            <a:ext cx="5160631" cy="413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b="true" sz="2468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Statistic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2973250" y="8548171"/>
            <a:ext cx="5160631" cy="413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b="true" sz="2468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Our Team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0039356" y="8548171"/>
            <a:ext cx="5160631" cy="413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b="true" sz="2468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Our Team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770594" cy="10287000"/>
            <a:chOff x="0" y="0"/>
            <a:chExt cx="1783202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83202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83202">
                  <a:moveTo>
                    <a:pt x="0" y="0"/>
                  </a:moveTo>
                  <a:lnTo>
                    <a:pt x="1783202" y="0"/>
                  </a:lnTo>
                  <a:lnTo>
                    <a:pt x="178320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3BBEE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83202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916626" y="1908721"/>
            <a:ext cx="1310100" cy="0"/>
          </a:xfrm>
          <a:prstGeom prst="line">
            <a:avLst/>
          </a:prstGeom>
          <a:ln cap="flat" w="952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839945" y="735170"/>
            <a:ext cx="4568944" cy="855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2"/>
              </a:lnSpc>
            </a:pPr>
            <a:r>
              <a:rPr lang="en-US" b="true" sz="4937" spc="98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6626" y="2493349"/>
            <a:ext cx="5004077" cy="579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826"/>
              </a:lnSpc>
            </a:pPr>
            <a:r>
              <a:rPr lang="en-US" b="true" sz="2468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Welcome to Thynk Unlimited, where we specialize in propelling businesses to new heights through innovative and results-driven marketing strategies. In a rapidly evolving digital landscape, our agency stands out for its commitment to delivering tailored solutions that resonate with your target audience. Here's a snapshot of what we bring to the table: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075849" y="856366"/>
            <a:ext cx="2743103" cy="380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9"/>
              </a:lnSpc>
            </a:pPr>
            <a:r>
              <a:rPr lang="en-US" b="true" sz="227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Thynk Unlimited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357338" y="2374195"/>
            <a:ext cx="732337" cy="73233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7582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FFFFFF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01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278430" y="3030332"/>
            <a:ext cx="9328172" cy="1342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673"/>
              </a:lnSpc>
            </a:pPr>
            <a:r>
              <a:rPr lang="en-US" b="true" sz="237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We don't just create campaigns; we craft strategies. Our team conducts in-depth market research to understand your industry, identify opportunities, and develop a customized roadmap.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78430" y="2505414"/>
            <a:ext cx="5503645" cy="423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b="true" sz="2468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Strategic Insights: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7357338" y="4698241"/>
            <a:ext cx="732337" cy="73233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7582"/>
            </a:soli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FFFFFF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02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8278430" y="5354378"/>
            <a:ext cx="9328172" cy="1342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673"/>
              </a:lnSpc>
            </a:pPr>
            <a:r>
              <a:rPr lang="en-US" b="true" sz="237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From social media and content marketing to SEO and paid advertising, we leverage a diverse set of channels to maximize your brand's visibility.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278430" y="4829460"/>
            <a:ext cx="5503645" cy="423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b="true" sz="2468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Multi-Channel Mastery: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7357338" y="7022287"/>
            <a:ext cx="732337" cy="73233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47582"/>
            </a:solidFill>
            <a:ln cap="sq">
              <a:noFill/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b="true" sz="1899">
                  <a:solidFill>
                    <a:srgbClr val="FFFFFF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03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740861" y="6749958"/>
            <a:ext cx="4596322" cy="4596322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620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8278430" y="7678424"/>
            <a:ext cx="9328172" cy="1342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673"/>
              </a:lnSpc>
            </a:pPr>
            <a:r>
              <a:rPr lang="en-US" b="true" sz="237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Our campaigns are backed by analytics and data-driven insights. By constantly monitoring performance metrics, we fine-tune strategies in real-time, ensuring optimal results.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278430" y="7153505"/>
            <a:ext cx="5503645" cy="423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6"/>
              </a:lnSpc>
            </a:pPr>
            <a:r>
              <a:rPr lang="en-US" b="true" sz="2468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Data-Driven Precision:</a:t>
            </a:r>
          </a:p>
        </p:txBody>
      </p:sp>
      <p:grpSp>
        <p:nvGrpSpPr>
          <p:cNvPr name="Group 27" id="27"/>
          <p:cNvGrpSpPr/>
          <p:nvPr/>
        </p:nvGrpSpPr>
        <p:grpSpPr>
          <a:xfrm rot="5400000">
            <a:off x="8278430" y="340111"/>
            <a:ext cx="1479329" cy="1479329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266903" y="0"/>
                  </a:moveTo>
                  <a:lnTo>
                    <a:pt x="545897" y="0"/>
                  </a:lnTo>
                  <a:cubicBezTo>
                    <a:pt x="693303" y="0"/>
                    <a:pt x="812800" y="119497"/>
                    <a:pt x="812800" y="266903"/>
                  </a:cubicBezTo>
                  <a:lnTo>
                    <a:pt x="812800" y="545897"/>
                  </a:lnTo>
                  <a:cubicBezTo>
                    <a:pt x="812800" y="693303"/>
                    <a:pt x="693303" y="812800"/>
                    <a:pt x="545897" y="812800"/>
                  </a:cubicBezTo>
                  <a:lnTo>
                    <a:pt x="266903" y="812800"/>
                  </a:lnTo>
                  <a:cubicBezTo>
                    <a:pt x="119497" y="812800"/>
                    <a:pt x="0" y="693303"/>
                    <a:pt x="0" y="545897"/>
                  </a:cubicBezTo>
                  <a:lnTo>
                    <a:pt x="0" y="266903"/>
                  </a:lnTo>
                  <a:cubicBezTo>
                    <a:pt x="0" y="119497"/>
                    <a:pt x="119497" y="0"/>
                    <a:pt x="266903" y="0"/>
                  </a:cubicBezTo>
                  <a:close/>
                </a:path>
              </a:pathLst>
            </a:custGeom>
            <a:solidFill>
              <a:srgbClr val="FFDE59">
                <a:alpha val="29804"/>
              </a:srgbClr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5400000">
            <a:off x="9293368" y="1219358"/>
            <a:ext cx="771724" cy="771724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0345E4">
                  <a:alpha val="40000"/>
                </a:srgbClr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5400000">
            <a:off x="5324660" y="9048119"/>
            <a:ext cx="596043" cy="596043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14241412" y="731753"/>
            <a:ext cx="696045" cy="696045"/>
          </a:xfrm>
          <a:custGeom>
            <a:avLst/>
            <a:gdLst/>
            <a:ahLst/>
            <a:cxnLst/>
            <a:rect r="r" b="b" t="t" l="l"/>
            <a:pathLst>
              <a:path h="696045" w="696045">
                <a:moveTo>
                  <a:pt x="0" y="0"/>
                </a:moveTo>
                <a:lnTo>
                  <a:pt x="696046" y="0"/>
                </a:lnTo>
                <a:lnTo>
                  <a:pt x="696046" y="696045"/>
                </a:lnTo>
                <a:lnTo>
                  <a:pt x="0" y="6960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9853" y="3187935"/>
            <a:ext cx="5089482" cy="6417970"/>
            <a:chOff x="0" y="0"/>
            <a:chExt cx="1340440" cy="16903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40440" cy="1690329"/>
            </a:xfrm>
            <a:custGeom>
              <a:avLst/>
              <a:gdLst/>
              <a:ahLst/>
              <a:cxnLst/>
              <a:rect r="r" b="b" t="t" l="l"/>
              <a:pathLst>
                <a:path h="1690329" w="1340440">
                  <a:moveTo>
                    <a:pt x="77579" y="0"/>
                  </a:moveTo>
                  <a:lnTo>
                    <a:pt x="1262861" y="0"/>
                  </a:lnTo>
                  <a:cubicBezTo>
                    <a:pt x="1305707" y="0"/>
                    <a:pt x="1340440" y="34733"/>
                    <a:pt x="1340440" y="77579"/>
                  </a:cubicBezTo>
                  <a:lnTo>
                    <a:pt x="1340440" y="1612750"/>
                  </a:lnTo>
                  <a:cubicBezTo>
                    <a:pt x="1340440" y="1633325"/>
                    <a:pt x="1332266" y="1653058"/>
                    <a:pt x="1317717" y="1667607"/>
                  </a:cubicBezTo>
                  <a:cubicBezTo>
                    <a:pt x="1303169" y="1682156"/>
                    <a:pt x="1283436" y="1690329"/>
                    <a:pt x="1262861" y="1690329"/>
                  </a:cubicBezTo>
                  <a:lnTo>
                    <a:pt x="77579" y="1690329"/>
                  </a:lnTo>
                  <a:cubicBezTo>
                    <a:pt x="34733" y="1690329"/>
                    <a:pt x="0" y="1655596"/>
                    <a:pt x="0" y="1612750"/>
                  </a:cubicBezTo>
                  <a:lnTo>
                    <a:pt x="0" y="77579"/>
                  </a:lnTo>
                  <a:cubicBezTo>
                    <a:pt x="0" y="57004"/>
                    <a:pt x="8173" y="37271"/>
                    <a:pt x="22722" y="22722"/>
                  </a:cubicBezTo>
                  <a:cubicBezTo>
                    <a:pt x="37271" y="8173"/>
                    <a:pt x="57004" y="0"/>
                    <a:pt x="77579" y="0"/>
                  </a:cubicBezTo>
                  <a:close/>
                </a:path>
              </a:pathLst>
            </a:custGeom>
            <a:solidFill>
              <a:srgbClr val="239ED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40440" cy="17284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358848" y="2082188"/>
            <a:ext cx="2211493" cy="221149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2726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600203" y="3187935"/>
            <a:ext cx="5089482" cy="6417970"/>
            <a:chOff x="0" y="0"/>
            <a:chExt cx="1340440" cy="16903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40440" cy="1690329"/>
            </a:xfrm>
            <a:custGeom>
              <a:avLst/>
              <a:gdLst/>
              <a:ahLst/>
              <a:cxnLst/>
              <a:rect r="r" b="b" t="t" l="l"/>
              <a:pathLst>
                <a:path h="1690329" w="1340440">
                  <a:moveTo>
                    <a:pt x="77579" y="0"/>
                  </a:moveTo>
                  <a:lnTo>
                    <a:pt x="1262861" y="0"/>
                  </a:lnTo>
                  <a:cubicBezTo>
                    <a:pt x="1305707" y="0"/>
                    <a:pt x="1340440" y="34733"/>
                    <a:pt x="1340440" y="77579"/>
                  </a:cubicBezTo>
                  <a:lnTo>
                    <a:pt x="1340440" y="1612750"/>
                  </a:lnTo>
                  <a:cubicBezTo>
                    <a:pt x="1340440" y="1633325"/>
                    <a:pt x="1332266" y="1653058"/>
                    <a:pt x="1317717" y="1667607"/>
                  </a:cubicBezTo>
                  <a:cubicBezTo>
                    <a:pt x="1303169" y="1682156"/>
                    <a:pt x="1283436" y="1690329"/>
                    <a:pt x="1262861" y="1690329"/>
                  </a:cubicBezTo>
                  <a:lnTo>
                    <a:pt x="77579" y="1690329"/>
                  </a:lnTo>
                  <a:cubicBezTo>
                    <a:pt x="34733" y="1690329"/>
                    <a:pt x="0" y="1655596"/>
                    <a:pt x="0" y="1612750"/>
                  </a:cubicBezTo>
                  <a:lnTo>
                    <a:pt x="0" y="77579"/>
                  </a:lnTo>
                  <a:cubicBezTo>
                    <a:pt x="0" y="57004"/>
                    <a:pt x="8173" y="37271"/>
                    <a:pt x="22722" y="22722"/>
                  </a:cubicBezTo>
                  <a:cubicBezTo>
                    <a:pt x="37271" y="8173"/>
                    <a:pt x="57004" y="0"/>
                    <a:pt x="77579" y="0"/>
                  </a:cubicBezTo>
                  <a:close/>
                </a:path>
              </a:pathLst>
            </a:custGeom>
            <a:solidFill>
              <a:srgbClr val="239ED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340440" cy="17284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039198" y="2082188"/>
            <a:ext cx="2211493" cy="221149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2726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278664" y="3187935"/>
            <a:ext cx="5089482" cy="6417970"/>
            <a:chOff x="0" y="0"/>
            <a:chExt cx="1340440" cy="169032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40440" cy="1690329"/>
            </a:xfrm>
            <a:custGeom>
              <a:avLst/>
              <a:gdLst/>
              <a:ahLst/>
              <a:cxnLst/>
              <a:rect r="r" b="b" t="t" l="l"/>
              <a:pathLst>
                <a:path h="1690329" w="1340440">
                  <a:moveTo>
                    <a:pt x="77579" y="0"/>
                  </a:moveTo>
                  <a:lnTo>
                    <a:pt x="1262861" y="0"/>
                  </a:lnTo>
                  <a:cubicBezTo>
                    <a:pt x="1305707" y="0"/>
                    <a:pt x="1340440" y="34733"/>
                    <a:pt x="1340440" y="77579"/>
                  </a:cubicBezTo>
                  <a:lnTo>
                    <a:pt x="1340440" y="1612750"/>
                  </a:lnTo>
                  <a:cubicBezTo>
                    <a:pt x="1340440" y="1633325"/>
                    <a:pt x="1332266" y="1653058"/>
                    <a:pt x="1317717" y="1667607"/>
                  </a:cubicBezTo>
                  <a:cubicBezTo>
                    <a:pt x="1303169" y="1682156"/>
                    <a:pt x="1283436" y="1690329"/>
                    <a:pt x="1262861" y="1690329"/>
                  </a:cubicBezTo>
                  <a:lnTo>
                    <a:pt x="77579" y="1690329"/>
                  </a:lnTo>
                  <a:cubicBezTo>
                    <a:pt x="34733" y="1690329"/>
                    <a:pt x="0" y="1655596"/>
                    <a:pt x="0" y="1612750"/>
                  </a:cubicBezTo>
                  <a:lnTo>
                    <a:pt x="0" y="77579"/>
                  </a:lnTo>
                  <a:cubicBezTo>
                    <a:pt x="0" y="57004"/>
                    <a:pt x="8173" y="37271"/>
                    <a:pt x="22722" y="22722"/>
                  </a:cubicBezTo>
                  <a:cubicBezTo>
                    <a:pt x="37271" y="8173"/>
                    <a:pt x="57004" y="0"/>
                    <a:pt x="77579" y="0"/>
                  </a:cubicBezTo>
                  <a:close/>
                </a:path>
              </a:pathLst>
            </a:custGeom>
            <a:solidFill>
              <a:srgbClr val="239ED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340440" cy="17284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717659" y="2082188"/>
            <a:ext cx="2211493" cy="221149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2726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646D6E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2783603" y="2688954"/>
            <a:ext cx="1361983" cy="997962"/>
          </a:xfrm>
          <a:custGeom>
            <a:avLst/>
            <a:gdLst/>
            <a:ahLst/>
            <a:cxnLst/>
            <a:rect r="r" b="b" t="t" l="l"/>
            <a:pathLst>
              <a:path h="997962" w="1361983">
                <a:moveTo>
                  <a:pt x="0" y="0"/>
                </a:moveTo>
                <a:lnTo>
                  <a:pt x="1361983" y="0"/>
                </a:lnTo>
                <a:lnTo>
                  <a:pt x="1361983" y="997962"/>
                </a:lnTo>
                <a:lnTo>
                  <a:pt x="0" y="997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8444462" y="2837693"/>
            <a:ext cx="1400966" cy="700483"/>
          </a:xfrm>
          <a:custGeom>
            <a:avLst/>
            <a:gdLst/>
            <a:ahLst/>
            <a:cxnLst/>
            <a:rect r="r" b="b" t="t" l="l"/>
            <a:pathLst>
              <a:path h="700483" w="1400966">
                <a:moveTo>
                  <a:pt x="0" y="0"/>
                </a:moveTo>
                <a:lnTo>
                  <a:pt x="1400965" y="0"/>
                </a:lnTo>
                <a:lnTo>
                  <a:pt x="1400965" y="700483"/>
                </a:lnTo>
                <a:lnTo>
                  <a:pt x="0" y="700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4291591" y="2562271"/>
            <a:ext cx="1063628" cy="1251327"/>
          </a:xfrm>
          <a:custGeom>
            <a:avLst/>
            <a:gdLst/>
            <a:ahLst/>
            <a:cxnLst/>
            <a:rect r="r" b="b" t="t" l="l"/>
            <a:pathLst>
              <a:path h="1251327" w="1063628">
                <a:moveTo>
                  <a:pt x="0" y="0"/>
                </a:moveTo>
                <a:lnTo>
                  <a:pt x="1063629" y="0"/>
                </a:lnTo>
                <a:lnTo>
                  <a:pt x="1063629" y="1251328"/>
                </a:lnTo>
                <a:lnTo>
                  <a:pt x="0" y="125132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919853" y="287409"/>
            <a:ext cx="10769833" cy="855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2"/>
              </a:lnSpc>
            </a:pPr>
            <a:r>
              <a:rPr lang="en-US" b="true" sz="4937" spc="98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OBJECTIVES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08378" y="4463302"/>
            <a:ext cx="4112433" cy="861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</a:pPr>
            <a:r>
              <a:rPr lang="en-US" b="true" sz="2468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Increase Brand Visibility and Awareness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087784" y="4463302"/>
            <a:ext cx="4112433" cy="861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</a:pPr>
            <a:r>
              <a:rPr lang="en-US" b="true" sz="2468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Drive Customer Engagement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767189" y="4463302"/>
            <a:ext cx="4112433" cy="861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56"/>
              </a:lnSpc>
            </a:pPr>
            <a:r>
              <a:rPr lang="en-US" b="true" sz="2468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Boost Conversion Rates and Sales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08378" y="5564505"/>
            <a:ext cx="4112433" cy="2903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7"/>
              </a:lnSpc>
            </a:pPr>
            <a:r>
              <a:rPr lang="en-US" b="true" sz="2172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Our primary objective is to enhance your brand's visibility in the market. Through a targeted and comprehensive marketing strategy, we aim to increase awareness among your target audience.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087784" y="5564505"/>
            <a:ext cx="4112433" cy="2903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67"/>
              </a:lnSpc>
            </a:pPr>
            <a:r>
              <a:rPr lang="en-US" b="true" sz="2172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We strive to foster meaningful connections between your brand and your audience. Our objective is to create engaging content and interactive campaigns that encourage customer participation.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767189" y="5564505"/>
            <a:ext cx="4112433" cy="3323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46"/>
              </a:lnSpc>
            </a:pPr>
            <a:r>
              <a:rPr lang="en-US" b="true" sz="2158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Ultimately, our goal is to drive tangible results for your business. We focus on optimizing conversion rates through strategic marketing initiatives. Whether it's through compelling calls-to-action, or optimized user experiences.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516197" y="546172"/>
            <a:ext cx="2743103" cy="380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9"/>
              </a:lnSpc>
            </a:pPr>
            <a:r>
              <a:rPr lang="en-US" b="true" sz="227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Thynk Unlimited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13717659" y="447027"/>
            <a:ext cx="696045" cy="696045"/>
          </a:xfrm>
          <a:custGeom>
            <a:avLst/>
            <a:gdLst/>
            <a:ahLst/>
            <a:cxnLst/>
            <a:rect r="r" b="b" t="t" l="l"/>
            <a:pathLst>
              <a:path h="696045" w="696045">
                <a:moveTo>
                  <a:pt x="0" y="0"/>
                </a:moveTo>
                <a:lnTo>
                  <a:pt x="696045" y="0"/>
                </a:lnTo>
                <a:lnTo>
                  <a:pt x="696045" y="696045"/>
                </a:lnTo>
                <a:lnTo>
                  <a:pt x="0" y="6960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416679" cy="10287000"/>
            <a:chOff x="0" y="0"/>
            <a:chExt cx="168998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89989" cy="2709333"/>
            </a:xfrm>
            <a:custGeom>
              <a:avLst/>
              <a:gdLst/>
              <a:ahLst/>
              <a:cxnLst/>
              <a:rect r="r" b="b" t="t" l="l"/>
              <a:pathLst>
                <a:path h="2709333" w="1689989">
                  <a:moveTo>
                    <a:pt x="0" y="0"/>
                  </a:moveTo>
                  <a:lnTo>
                    <a:pt x="1689989" y="0"/>
                  </a:lnTo>
                  <a:lnTo>
                    <a:pt x="168998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4758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8998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916626" y="2671279"/>
            <a:ext cx="1310100" cy="0"/>
          </a:xfrm>
          <a:prstGeom prst="line">
            <a:avLst/>
          </a:prstGeom>
          <a:ln cap="flat" w="952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" id="6"/>
          <p:cNvGrpSpPr/>
          <p:nvPr/>
        </p:nvGrpSpPr>
        <p:grpSpPr>
          <a:xfrm rot="0">
            <a:off x="10026637" y="1028700"/>
            <a:ext cx="5473113" cy="669452"/>
            <a:chOff x="0" y="0"/>
            <a:chExt cx="3481912" cy="4258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481911" cy="425895"/>
            </a:xfrm>
            <a:custGeom>
              <a:avLst/>
              <a:gdLst/>
              <a:ahLst/>
              <a:cxnLst/>
              <a:rect r="r" b="b" t="t" l="l"/>
              <a:pathLst>
                <a:path h="425895" w="3481911">
                  <a:moveTo>
                    <a:pt x="3278711" y="0"/>
                  </a:moveTo>
                  <a:cubicBezTo>
                    <a:pt x="3390936" y="0"/>
                    <a:pt x="3481911" y="95340"/>
                    <a:pt x="3481911" y="212948"/>
                  </a:cubicBezTo>
                  <a:cubicBezTo>
                    <a:pt x="3481911" y="330556"/>
                    <a:pt x="3390936" y="425895"/>
                    <a:pt x="3278711" y="425895"/>
                  </a:cubicBezTo>
                  <a:lnTo>
                    <a:pt x="203200" y="425895"/>
                  </a:lnTo>
                  <a:cubicBezTo>
                    <a:pt x="90976" y="425895"/>
                    <a:pt x="0" y="330556"/>
                    <a:pt x="0" y="212948"/>
                  </a:cubicBezTo>
                  <a:cubicBezTo>
                    <a:pt x="0" y="9534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481912" cy="4639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99"/>
                </a:lnSpc>
              </a:pPr>
              <a:r>
                <a:rPr lang="en-US" b="true" sz="1999">
                  <a:solidFill>
                    <a:srgbClr val="FFFFFF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Health and Wellness Brands: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026637" y="2089623"/>
            <a:ext cx="7474654" cy="1954055"/>
            <a:chOff x="0" y="0"/>
            <a:chExt cx="1968633" cy="51464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68633" cy="514648"/>
            </a:xfrm>
            <a:custGeom>
              <a:avLst/>
              <a:gdLst/>
              <a:ahLst/>
              <a:cxnLst/>
              <a:rect r="r" b="b" t="t" l="l"/>
              <a:pathLst>
                <a:path h="514648" w="1968633">
                  <a:moveTo>
                    <a:pt x="52824" y="0"/>
                  </a:moveTo>
                  <a:lnTo>
                    <a:pt x="1915809" y="0"/>
                  </a:lnTo>
                  <a:cubicBezTo>
                    <a:pt x="1929819" y="0"/>
                    <a:pt x="1943255" y="5565"/>
                    <a:pt x="1953161" y="15472"/>
                  </a:cubicBezTo>
                  <a:cubicBezTo>
                    <a:pt x="1963068" y="25378"/>
                    <a:pt x="1968633" y="38814"/>
                    <a:pt x="1968633" y="52824"/>
                  </a:cubicBezTo>
                  <a:lnTo>
                    <a:pt x="1968633" y="461825"/>
                  </a:lnTo>
                  <a:cubicBezTo>
                    <a:pt x="1968633" y="490998"/>
                    <a:pt x="1944983" y="514648"/>
                    <a:pt x="1915809" y="514648"/>
                  </a:cubicBezTo>
                  <a:lnTo>
                    <a:pt x="52824" y="514648"/>
                  </a:lnTo>
                  <a:cubicBezTo>
                    <a:pt x="38814" y="514648"/>
                    <a:pt x="25378" y="509083"/>
                    <a:pt x="15472" y="499176"/>
                  </a:cubicBezTo>
                  <a:cubicBezTo>
                    <a:pt x="5565" y="489270"/>
                    <a:pt x="0" y="475834"/>
                    <a:pt x="0" y="461825"/>
                  </a:cubicBezTo>
                  <a:lnTo>
                    <a:pt x="0" y="52824"/>
                  </a:lnTo>
                  <a:cubicBezTo>
                    <a:pt x="0" y="38814"/>
                    <a:pt x="5565" y="25378"/>
                    <a:pt x="15472" y="15472"/>
                  </a:cubicBezTo>
                  <a:cubicBezTo>
                    <a:pt x="25378" y="5565"/>
                    <a:pt x="38814" y="0"/>
                    <a:pt x="52824" y="0"/>
                  </a:cubicBezTo>
                  <a:close/>
                </a:path>
              </a:pathLst>
            </a:custGeom>
            <a:solidFill>
              <a:srgbClr val="0981C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968633" cy="552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145678" y="797161"/>
            <a:ext cx="2151960" cy="215196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E9A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145678" y="3886501"/>
            <a:ext cx="2151960" cy="215196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E9A3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145678" y="7106340"/>
            <a:ext cx="2151960" cy="215196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E9A3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916626" y="357660"/>
            <a:ext cx="4568944" cy="173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2"/>
              </a:lnSpc>
            </a:pPr>
            <a:r>
              <a:rPr lang="en-US" b="true" sz="4937" spc="98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TARGET AUDIENCE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16626" y="3240936"/>
            <a:ext cx="4492263" cy="3366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826"/>
              </a:lnSpc>
            </a:pPr>
            <a:r>
              <a:rPr lang="en-US" b="true" sz="2468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By targeting these diverse audience segments, our marketing agency ensures a customized and impactful approach that aligns with the specific needs and goals of each client.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48963" y="9032875"/>
            <a:ext cx="2743103" cy="380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9"/>
              </a:lnSpc>
            </a:pPr>
            <a:r>
              <a:rPr lang="en-US" b="true" sz="227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Thynk Unlimited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485373" y="2301611"/>
            <a:ext cx="6490794" cy="126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1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Targeting health and wellness brands allows us to capitalize on the growing market trend towards healthier lifestyles.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680677" y="8894132"/>
            <a:ext cx="696045" cy="696045"/>
          </a:xfrm>
          <a:custGeom>
            <a:avLst/>
            <a:gdLst/>
            <a:ahLst/>
            <a:cxnLst/>
            <a:rect r="r" b="b" t="t" l="l"/>
            <a:pathLst>
              <a:path h="696045" w="696045">
                <a:moveTo>
                  <a:pt x="0" y="0"/>
                </a:moveTo>
                <a:lnTo>
                  <a:pt x="696046" y="0"/>
                </a:lnTo>
                <a:lnTo>
                  <a:pt x="696046" y="696046"/>
                </a:lnTo>
                <a:lnTo>
                  <a:pt x="0" y="696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01593" y="5314950"/>
            <a:ext cx="16484814" cy="1696142"/>
          </a:xfrm>
          <a:custGeom>
            <a:avLst/>
            <a:gdLst/>
            <a:ahLst/>
            <a:cxnLst/>
            <a:rect r="r" b="b" t="t" l="l"/>
            <a:pathLst>
              <a:path h="1696142" w="16484814">
                <a:moveTo>
                  <a:pt x="0" y="0"/>
                </a:moveTo>
                <a:lnTo>
                  <a:pt x="16484814" y="0"/>
                </a:lnTo>
                <a:lnTo>
                  <a:pt x="16484814" y="1696142"/>
                </a:lnTo>
                <a:lnTo>
                  <a:pt x="0" y="16961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0"/>
            <a:ext cx="18288000" cy="2227431"/>
            <a:chOff x="0" y="0"/>
            <a:chExt cx="4816593" cy="58664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586648"/>
            </a:xfrm>
            <a:custGeom>
              <a:avLst/>
              <a:gdLst/>
              <a:ahLst/>
              <a:cxnLst/>
              <a:rect r="r" b="b" t="t" l="l"/>
              <a:pathLst>
                <a:path h="58664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86648"/>
                  </a:lnTo>
                  <a:lnTo>
                    <a:pt x="0" y="586648"/>
                  </a:lnTo>
                  <a:close/>
                </a:path>
              </a:pathLst>
            </a:custGeom>
            <a:solidFill>
              <a:srgbClr val="82726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6247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919853" y="346954"/>
            <a:ext cx="4588107" cy="855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2"/>
              </a:lnSpc>
            </a:pPr>
            <a:r>
              <a:rPr lang="en-US" b="true" sz="4937" spc="98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TIMELINE</a:t>
            </a:r>
          </a:p>
        </p:txBody>
      </p:sp>
      <p:sp>
        <p:nvSpPr>
          <p:cNvPr name="AutoShape 7" id="7"/>
          <p:cNvSpPr/>
          <p:nvPr/>
        </p:nvSpPr>
        <p:spPr>
          <a:xfrm>
            <a:off x="5488910" y="442204"/>
            <a:ext cx="0" cy="1417611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>
            <a:off x="2713569" y="7011092"/>
            <a:ext cx="0" cy="2713937"/>
          </a:xfrm>
          <a:prstGeom prst="line">
            <a:avLst/>
          </a:prstGeom>
          <a:ln cap="flat" w="47625">
            <a:solidFill>
              <a:srgbClr val="0345E4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9" id="9"/>
          <p:cNvSpPr/>
          <p:nvPr/>
        </p:nvSpPr>
        <p:spPr>
          <a:xfrm flipV="true">
            <a:off x="5975988" y="2760081"/>
            <a:ext cx="0" cy="2583444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10" id="10"/>
          <p:cNvSpPr/>
          <p:nvPr/>
        </p:nvSpPr>
        <p:spPr>
          <a:xfrm flipV="true">
            <a:off x="12343162" y="2760081"/>
            <a:ext cx="0" cy="2583444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11" id="11"/>
          <p:cNvSpPr/>
          <p:nvPr/>
        </p:nvSpPr>
        <p:spPr>
          <a:xfrm>
            <a:off x="9038429" y="7011092"/>
            <a:ext cx="0" cy="2713937"/>
          </a:xfrm>
          <a:prstGeom prst="line">
            <a:avLst/>
          </a:prstGeom>
          <a:ln cap="flat" w="47625">
            <a:solidFill>
              <a:srgbClr val="0345E4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12" id="12"/>
          <p:cNvGrpSpPr/>
          <p:nvPr/>
        </p:nvGrpSpPr>
        <p:grpSpPr>
          <a:xfrm rot="5400000">
            <a:off x="901593" y="2672654"/>
            <a:ext cx="1479329" cy="147932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266903" y="0"/>
                  </a:moveTo>
                  <a:lnTo>
                    <a:pt x="545897" y="0"/>
                  </a:lnTo>
                  <a:cubicBezTo>
                    <a:pt x="693303" y="0"/>
                    <a:pt x="812800" y="119497"/>
                    <a:pt x="812800" y="266903"/>
                  </a:cubicBezTo>
                  <a:lnTo>
                    <a:pt x="812800" y="545897"/>
                  </a:lnTo>
                  <a:cubicBezTo>
                    <a:pt x="812800" y="693303"/>
                    <a:pt x="693303" y="812800"/>
                    <a:pt x="545897" y="812800"/>
                  </a:cubicBezTo>
                  <a:lnTo>
                    <a:pt x="266903" y="812800"/>
                  </a:lnTo>
                  <a:cubicBezTo>
                    <a:pt x="119497" y="812800"/>
                    <a:pt x="0" y="693303"/>
                    <a:pt x="0" y="545897"/>
                  </a:cubicBezTo>
                  <a:lnTo>
                    <a:pt x="0" y="266903"/>
                  </a:lnTo>
                  <a:cubicBezTo>
                    <a:pt x="0" y="119497"/>
                    <a:pt x="119497" y="0"/>
                    <a:pt x="266903" y="0"/>
                  </a:cubicBezTo>
                  <a:close/>
                </a:path>
              </a:pathLst>
            </a:custGeom>
            <a:solidFill>
              <a:srgbClr val="647582">
                <a:alpha val="29804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5400000">
            <a:off x="1916531" y="3551900"/>
            <a:ext cx="771724" cy="77172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0345E4">
                  <a:alpha val="40000"/>
                </a:srgbClr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287059" y="8247665"/>
            <a:ext cx="2954728" cy="2954728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0345E4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6663085" y="443473"/>
            <a:ext cx="9463685" cy="1264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10"/>
              </a:lnSpc>
            </a:pPr>
            <a:r>
              <a:rPr lang="en-US" b="true" sz="2200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Looking ahead, our business roadmap unfolds in a strategic timeline, marked by milestones and achievements that propel us toward our overarching goals.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13687" y="5911561"/>
            <a:ext cx="1752139" cy="446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2"/>
              </a:lnSpc>
            </a:pPr>
            <a:r>
              <a:rPr lang="en-US" b="true" sz="2666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2021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076106" y="5911561"/>
            <a:ext cx="1752139" cy="446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2"/>
              </a:lnSpc>
            </a:pPr>
            <a:r>
              <a:rPr lang="en-US" b="true" sz="2666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2022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267930" y="5911561"/>
            <a:ext cx="1752139" cy="446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2"/>
              </a:lnSpc>
            </a:pPr>
            <a:r>
              <a:rPr lang="en-US" b="true" sz="2666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2022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458345" y="5911561"/>
            <a:ext cx="1752139" cy="446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2"/>
              </a:lnSpc>
            </a:pPr>
            <a:r>
              <a:rPr lang="en-US" b="true" sz="2666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2023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724959" y="5911561"/>
            <a:ext cx="1752139" cy="446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2"/>
              </a:lnSpc>
            </a:pPr>
            <a:r>
              <a:rPr lang="en-US" b="true" sz="2666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soon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3006242" y="8431534"/>
            <a:ext cx="4444136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50"/>
              </a:lnSpc>
            </a:pPr>
            <a:r>
              <a:rPr lang="en-US" b="true" sz="23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Conduct a comprehensive market analysis to identify key opportunities and challenges.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319257" y="3528607"/>
            <a:ext cx="4444136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50"/>
              </a:lnSpc>
            </a:pPr>
            <a:r>
              <a:rPr lang="en-US" b="true" sz="23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Leverage social media, content marketing, and SEO strategies to increase online presence.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686431" y="3528607"/>
            <a:ext cx="4444136" cy="837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06"/>
              </a:lnSpc>
            </a:pPr>
            <a:r>
              <a:rPr lang="en-US" b="true" sz="2271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Develop and execute campaigns to foster customer engagement.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331102" y="8431534"/>
            <a:ext cx="5393857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50"/>
              </a:lnSpc>
            </a:pPr>
            <a:r>
              <a:rPr lang="en-US" b="true" sz="23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Focus on lead generation through targeted campaigns, compelling calls-to-action, and strategic advertising.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006242" y="7969200"/>
            <a:ext cx="4444136" cy="406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b="true" sz="237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Market Analysis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319257" y="3066273"/>
            <a:ext cx="4444136" cy="406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b="true" sz="237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Visibility Enhancement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686431" y="3066273"/>
            <a:ext cx="4444136" cy="406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b="true" sz="237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Customer Engagement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331102" y="7969200"/>
            <a:ext cx="4444136" cy="406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b="true" sz="237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Conversion Optimization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006242" y="7527955"/>
            <a:ext cx="4444136" cy="406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b="true" sz="237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November 2021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6319257" y="2625029"/>
            <a:ext cx="4444136" cy="406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b="true" sz="237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February 2022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686431" y="2625029"/>
            <a:ext cx="4444136" cy="406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b="true" sz="237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July 2023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331102" y="7527955"/>
            <a:ext cx="4444136" cy="406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b="true" sz="237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August 2022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551064" y="5997897"/>
            <a:ext cx="17185873" cy="47625"/>
          </a:xfrm>
          <a:prstGeom prst="line">
            <a:avLst/>
          </a:prstGeom>
          <a:ln cap="flat" w="47625">
            <a:solidFill>
              <a:srgbClr val="646D6E">
                <a:alpha val="2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flipH="true">
            <a:off x="9144000" y="2400860"/>
            <a:ext cx="0" cy="7222650"/>
          </a:xfrm>
          <a:prstGeom prst="line">
            <a:avLst/>
          </a:prstGeom>
          <a:ln cap="flat" w="47625">
            <a:solidFill>
              <a:srgbClr val="646D6E">
                <a:alpha val="2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51064" y="1522485"/>
            <a:ext cx="1310100" cy="0"/>
          </a:xfrm>
          <a:prstGeom prst="line">
            <a:avLst/>
          </a:prstGeom>
          <a:ln cap="flat" w="952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432799" y="2400860"/>
            <a:ext cx="4316989" cy="669452"/>
            <a:chOff x="0" y="0"/>
            <a:chExt cx="2746403" cy="42589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46403" cy="425895"/>
            </a:xfrm>
            <a:custGeom>
              <a:avLst/>
              <a:gdLst/>
              <a:ahLst/>
              <a:cxnLst/>
              <a:rect r="r" b="b" t="t" l="l"/>
              <a:pathLst>
                <a:path h="425895" w="2746403">
                  <a:moveTo>
                    <a:pt x="2543203" y="0"/>
                  </a:moveTo>
                  <a:cubicBezTo>
                    <a:pt x="2655427" y="0"/>
                    <a:pt x="2746403" y="95340"/>
                    <a:pt x="2746403" y="212948"/>
                  </a:cubicBezTo>
                  <a:cubicBezTo>
                    <a:pt x="2746403" y="330556"/>
                    <a:pt x="2655427" y="425895"/>
                    <a:pt x="2543203" y="425895"/>
                  </a:cubicBezTo>
                  <a:lnTo>
                    <a:pt x="203200" y="425895"/>
                  </a:lnTo>
                  <a:cubicBezTo>
                    <a:pt x="90976" y="425895"/>
                    <a:pt x="0" y="330556"/>
                    <a:pt x="0" y="212948"/>
                  </a:cubicBezTo>
                  <a:cubicBezTo>
                    <a:pt x="0" y="9534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239ED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46403" cy="473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b="true" sz="24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Strengths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432799" y="6643833"/>
            <a:ext cx="4316989" cy="669452"/>
            <a:chOff x="0" y="0"/>
            <a:chExt cx="2746403" cy="42589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746403" cy="425895"/>
            </a:xfrm>
            <a:custGeom>
              <a:avLst/>
              <a:gdLst/>
              <a:ahLst/>
              <a:cxnLst/>
              <a:rect r="r" b="b" t="t" l="l"/>
              <a:pathLst>
                <a:path h="425895" w="2746403">
                  <a:moveTo>
                    <a:pt x="2543203" y="0"/>
                  </a:moveTo>
                  <a:cubicBezTo>
                    <a:pt x="2655427" y="0"/>
                    <a:pt x="2746403" y="95340"/>
                    <a:pt x="2746403" y="212948"/>
                  </a:cubicBezTo>
                  <a:cubicBezTo>
                    <a:pt x="2746403" y="330556"/>
                    <a:pt x="2655427" y="425895"/>
                    <a:pt x="2543203" y="425895"/>
                  </a:cubicBezTo>
                  <a:lnTo>
                    <a:pt x="203200" y="425895"/>
                  </a:lnTo>
                  <a:cubicBezTo>
                    <a:pt x="90976" y="425895"/>
                    <a:pt x="0" y="330556"/>
                    <a:pt x="0" y="212948"/>
                  </a:cubicBezTo>
                  <a:cubicBezTo>
                    <a:pt x="0" y="9534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981C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2746403" cy="473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b="true" sz="24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Opportunities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563822" y="2400860"/>
            <a:ext cx="4316989" cy="669452"/>
            <a:chOff x="0" y="0"/>
            <a:chExt cx="2746403" cy="42589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746403" cy="425895"/>
            </a:xfrm>
            <a:custGeom>
              <a:avLst/>
              <a:gdLst/>
              <a:ahLst/>
              <a:cxnLst/>
              <a:rect r="r" b="b" t="t" l="l"/>
              <a:pathLst>
                <a:path h="425895" w="2746403">
                  <a:moveTo>
                    <a:pt x="2543203" y="0"/>
                  </a:moveTo>
                  <a:cubicBezTo>
                    <a:pt x="2655427" y="0"/>
                    <a:pt x="2746403" y="95340"/>
                    <a:pt x="2746403" y="212948"/>
                  </a:cubicBezTo>
                  <a:cubicBezTo>
                    <a:pt x="2746403" y="330556"/>
                    <a:pt x="2655427" y="425895"/>
                    <a:pt x="2543203" y="425895"/>
                  </a:cubicBezTo>
                  <a:lnTo>
                    <a:pt x="203200" y="425895"/>
                  </a:lnTo>
                  <a:cubicBezTo>
                    <a:pt x="90976" y="425895"/>
                    <a:pt x="0" y="330556"/>
                    <a:pt x="0" y="212948"/>
                  </a:cubicBezTo>
                  <a:cubicBezTo>
                    <a:pt x="0" y="9534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3BBEEE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2746403" cy="473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b="true" sz="24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Weaknesses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563822" y="6643833"/>
            <a:ext cx="4316989" cy="669452"/>
            <a:chOff x="0" y="0"/>
            <a:chExt cx="2746403" cy="42589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46403" cy="425895"/>
            </a:xfrm>
            <a:custGeom>
              <a:avLst/>
              <a:gdLst/>
              <a:ahLst/>
              <a:cxnLst/>
              <a:rect r="r" b="b" t="t" l="l"/>
              <a:pathLst>
                <a:path h="425895" w="2746403">
                  <a:moveTo>
                    <a:pt x="2543203" y="0"/>
                  </a:moveTo>
                  <a:cubicBezTo>
                    <a:pt x="2655427" y="0"/>
                    <a:pt x="2746403" y="95340"/>
                    <a:pt x="2746403" y="212948"/>
                  </a:cubicBezTo>
                  <a:cubicBezTo>
                    <a:pt x="2746403" y="330556"/>
                    <a:pt x="2655427" y="425895"/>
                    <a:pt x="2543203" y="425895"/>
                  </a:cubicBezTo>
                  <a:lnTo>
                    <a:pt x="203200" y="425895"/>
                  </a:lnTo>
                  <a:cubicBezTo>
                    <a:pt x="90976" y="425895"/>
                    <a:pt x="0" y="330556"/>
                    <a:pt x="0" y="212948"/>
                  </a:cubicBezTo>
                  <a:cubicBezTo>
                    <a:pt x="0" y="9534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89DBFA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746403" cy="473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b="true" sz="24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Threats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512964" y="363609"/>
            <a:ext cx="10769833" cy="855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2"/>
              </a:lnSpc>
            </a:pPr>
            <a:r>
              <a:rPr lang="en-US" b="true" sz="4937" spc="98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SWOT ANALYSIS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075849" y="622372"/>
            <a:ext cx="2743103" cy="380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9"/>
              </a:lnSpc>
            </a:pPr>
            <a:r>
              <a:rPr lang="en-US" b="true" sz="227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Thynk Unlimited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63347" y="3404074"/>
            <a:ext cx="7629377" cy="2123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06"/>
              </a:lnSpc>
            </a:pPr>
            <a:r>
              <a:rPr lang="en-US" b="true" sz="2271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Strengths encompass the internal positive attributes and capabilities that give an organization a competitive advantage. This could include a strong brand reputation, skilled workforce, proprietary technology, or efficient operational processes.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763347" y="2400860"/>
            <a:ext cx="669452" cy="669452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E9A3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894370" y="2400860"/>
            <a:ext cx="669452" cy="669452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E9A3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63347" y="6643833"/>
            <a:ext cx="669452" cy="669452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E9A3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894370" y="6643833"/>
            <a:ext cx="669452" cy="669452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E9A3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763347" y="7528384"/>
            <a:ext cx="7629377" cy="1694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06"/>
              </a:lnSpc>
            </a:pPr>
            <a:r>
              <a:rPr lang="en-US" b="true" sz="2271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Opportunities refer to external factors that an organization can leverage to its advantage. These could be emerging market trends, advancements in technology, or changing consumer preferences.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894370" y="3285411"/>
            <a:ext cx="7629377" cy="1694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06"/>
              </a:lnSpc>
            </a:pPr>
            <a:r>
              <a:rPr lang="en-US" b="true" sz="2271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Weaknesses are internal factors that hinder an organization's performance and competitiveness. These could include outdated technology, lack of skilled personnel, or inefficient processes.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9894370" y="7528384"/>
            <a:ext cx="7629377" cy="1694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06"/>
              </a:lnSpc>
            </a:pPr>
            <a:r>
              <a:rPr lang="en-US" b="true" sz="2271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Threats encompass external factors that pose challenges and risks to an organization. This could include competition, economic downturns, regulatory changes, or technological disruptions.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8709419" y="-2174505"/>
            <a:ext cx="3744615" cy="3744615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647582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8572" y="-3621334"/>
            <a:ext cx="6460278" cy="6460278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0"/>
            <a:ext cx="6534650" cy="10287000"/>
            <a:chOff x="0" y="0"/>
            <a:chExt cx="1721060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21060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21060">
                  <a:moveTo>
                    <a:pt x="0" y="0"/>
                  </a:moveTo>
                  <a:lnTo>
                    <a:pt x="1721060" y="0"/>
                  </a:lnTo>
                  <a:lnTo>
                    <a:pt x="172106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4758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721060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916626" y="1732921"/>
            <a:ext cx="1310100" cy="0"/>
          </a:xfrm>
          <a:prstGeom prst="line">
            <a:avLst/>
          </a:prstGeom>
          <a:ln cap="flat" w="952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916626" y="357660"/>
            <a:ext cx="4568944" cy="855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2"/>
              </a:lnSpc>
            </a:pPr>
            <a:r>
              <a:rPr lang="en-US" b="true" sz="4937" spc="98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STATISTIC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15316" y="4523937"/>
            <a:ext cx="4568944" cy="855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2"/>
              </a:lnSpc>
            </a:pPr>
            <a:r>
              <a:rPr lang="en-US" b="true" sz="4937" spc="98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STATISTIC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6626" y="2302578"/>
            <a:ext cx="4568944" cy="385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826"/>
              </a:lnSpc>
            </a:pPr>
            <a:r>
              <a:rPr lang="en-US" b="true" sz="2468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In essence, our statistic analysis provides a comprehensive understanding of an organization's current position in its market or industry, facilitating strategic decision-making and planning for future success.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48963" y="9032875"/>
            <a:ext cx="2743103" cy="380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9"/>
              </a:lnSpc>
            </a:pPr>
            <a:r>
              <a:rPr lang="en-US" b="true" sz="2271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Thynk Unlimited</a:t>
            </a:r>
          </a:p>
        </p:txBody>
      </p:sp>
      <p:pic>
        <p:nvPicPr>
          <p:cNvPr name="Picture 13" id="1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037463" y="1928791"/>
            <a:ext cx="5399843" cy="5399843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2366594" y="1928791"/>
            <a:ext cx="5399843" cy="5399843"/>
          </a:xfrm>
          <a:prstGeom prst="rect">
            <a:avLst/>
          </a:prstGeom>
        </p:spPr>
      </p:pic>
      <p:sp>
        <p:nvSpPr>
          <p:cNvPr name="TextBox 15" id="15"/>
          <p:cNvSpPr txBox="true"/>
          <p:nvPr/>
        </p:nvSpPr>
        <p:spPr>
          <a:xfrm rot="0">
            <a:off x="8491065" y="4028955"/>
            <a:ext cx="2492639" cy="1068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47"/>
              </a:lnSpc>
            </a:pPr>
            <a:r>
              <a:rPr lang="en-US" b="true" sz="631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90%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820196" y="4028955"/>
            <a:ext cx="2492639" cy="1068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47"/>
              </a:lnSpc>
            </a:pPr>
            <a:r>
              <a:rPr lang="en-US" b="true" sz="631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85%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515316" y="1656721"/>
            <a:ext cx="4444136" cy="446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2"/>
              </a:lnSpc>
            </a:pPr>
            <a:r>
              <a:rPr lang="en-US" b="true" sz="266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Sales Increase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844447" y="1656721"/>
            <a:ext cx="4444136" cy="446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2"/>
              </a:lnSpc>
            </a:pPr>
            <a:r>
              <a:rPr lang="en-US" b="true" sz="266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Repeat Order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515316" y="7410361"/>
            <a:ext cx="9801134" cy="2053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147"/>
              </a:lnSpc>
            </a:pPr>
            <a:r>
              <a:rPr lang="en-US" b="true" sz="237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Recent client satisfaction surveys indicate an outstanding satisfaction rate of over 90%, underscoring our unwavering commitment to delivering exceptional service and exceeding our clients' expectations consistently.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6230656" y="-1369287"/>
            <a:ext cx="3277467" cy="327746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FFDE59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680677" y="8910277"/>
            <a:ext cx="696045" cy="696045"/>
          </a:xfrm>
          <a:custGeom>
            <a:avLst/>
            <a:gdLst/>
            <a:ahLst/>
            <a:cxnLst/>
            <a:rect r="r" b="b" t="t" l="l"/>
            <a:pathLst>
              <a:path h="696045" w="696045">
                <a:moveTo>
                  <a:pt x="0" y="0"/>
                </a:moveTo>
                <a:lnTo>
                  <a:pt x="696046" y="0"/>
                </a:lnTo>
                <a:lnTo>
                  <a:pt x="696046" y="696046"/>
                </a:lnTo>
                <a:lnTo>
                  <a:pt x="0" y="6960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544471" cy="1543194"/>
            <a:chOff x="0" y="0"/>
            <a:chExt cx="4884141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84141" cy="406438"/>
            </a:xfrm>
            <a:custGeom>
              <a:avLst/>
              <a:gdLst/>
              <a:ahLst/>
              <a:cxnLst/>
              <a:rect r="r" b="b" t="t" l="l"/>
              <a:pathLst>
                <a:path h="406438" w="4884141">
                  <a:moveTo>
                    <a:pt x="0" y="0"/>
                  </a:moveTo>
                  <a:lnTo>
                    <a:pt x="4884141" y="0"/>
                  </a:lnTo>
                  <a:lnTo>
                    <a:pt x="4884141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239ED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84141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68951" y="287409"/>
            <a:ext cx="10769833" cy="855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12"/>
              </a:lnSpc>
            </a:pPr>
            <a:r>
              <a:rPr lang="en-US" b="true" sz="4937" spc="98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STATISTIC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516197" y="546172"/>
            <a:ext cx="2743103" cy="380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9"/>
              </a:lnSpc>
            </a:pPr>
            <a:r>
              <a:rPr lang="en-US" b="true" sz="2271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Thynk Unlimited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5137" y="1021641"/>
            <a:ext cx="8927491" cy="705457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8665601" y="1045655"/>
            <a:ext cx="9537329" cy="7087584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768951" y="8389440"/>
            <a:ext cx="7399715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50"/>
              </a:lnSpc>
            </a:pPr>
            <a:r>
              <a:rPr lang="en-US" b="true" sz="23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An impressive client satisfaction rate underscores our unwavering commitment to delivering exceptional service and exceeding expectations.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5698994" y="7487211"/>
            <a:ext cx="3987330" cy="398733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461454" y="8389440"/>
            <a:ext cx="7906692" cy="129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450"/>
              </a:lnSpc>
            </a:pPr>
            <a:r>
              <a:rPr lang="en-US" b="true" sz="2300">
                <a:solidFill>
                  <a:srgbClr val="000000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Our remarkable client repeat order rate of 123 times are testament to the quality of our products/services and the trust our clients place in our ability.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8951" y="7917581"/>
            <a:ext cx="7399715" cy="397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b="true" sz="237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Our Customer’s Satisfaction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461454" y="7917581"/>
            <a:ext cx="7906692" cy="397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b="true" sz="237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Repeat Order Rate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3620245" y="423574"/>
            <a:ext cx="696045" cy="696045"/>
          </a:xfrm>
          <a:custGeom>
            <a:avLst/>
            <a:gdLst/>
            <a:ahLst/>
            <a:cxnLst/>
            <a:rect r="r" b="b" t="t" l="l"/>
            <a:pathLst>
              <a:path h="696045" w="696045">
                <a:moveTo>
                  <a:pt x="0" y="0"/>
                </a:moveTo>
                <a:lnTo>
                  <a:pt x="696045" y="0"/>
                </a:lnTo>
                <a:lnTo>
                  <a:pt x="696045" y="696046"/>
                </a:lnTo>
                <a:lnTo>
                  <a:pt x="0" y="6960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DAGrRdpnMCI</dc:identifier>
  <dcterms:modified xsi:type="dcterms:W3CDTF">2011-08-01T06:04:30Z</dcterms:modified>
  <cp:revision>1</cp:revision>
  <dc:title>Stakeholder Name</dc:title>
</cp:coreProperties>
</file>