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568C"/>
    <a:srgbClr val="4E4C4C"/>
    <a:srgbClr val="F19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8580" autoAdjust="0"/>
  </p:normalViewPr>
  <p:slideViewPr>
    <p:cSldViewPr snapToGrid="0">
      <p:cViewPr varScale="1">
        <p:scale>
          <a:sx n="127" d="100"/>
          <a:sy n="127" d="100"/>
        </p:scale>
        <p:origin x="15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dfd1076378361aa" providerId="LiveId" clId="{A51CC37A-F918-4ACF-9C4B-A3873F55895E}"/>
    <pc:docChg chg="delSld modSld">
      <pc:chgData name="" userId="5dfd1076378361aa" providerId="LiveId" clId="{A51CC37A-F918-4ACF-9C4B-A3873F55895E}" dt="2024-12-05T01:32:09.977" v="17" actId="20577"/>
      <pc:docMkLst>
        <pc:docMk/>
      </pc:docMkLst>
      <pc:sldChg chg="del">
        <pc:chgData name="" userId="5dfd1076378361aa" providerId="LiveId" clId="{A51CC37A-F918-4ACF-9C4B-A3873F55895E}" dt="2024-12-05T01:31:33.284" v="2" actId="2696"/>
        <pc:sldMkLst>
          <pc:docMk/>
          <pc:sldMk cId="614670084" sldId="259"/>
        </pc:sldMkLst>
      </pc:sldChg>
      <pc:sldChg chg="del">
        <pc:chgData name="" userId="5dfd1076378361aa" providerId="LiveId" clId="{A51CC37A-F918-4ACF-9C4B-A3873F55895E}" dt="2024-12-05T01:31:33.642" v="3" actId="2696"/>
        <pc:sldMkLst>
          <pc:docMk/>
          <pc:sldMk cId="3031355358" sldId="264"/>
        </pc:sldMkLst>
      </pc:sldChg>
      <pc:sldChg chg="modSp">
        <pc:chgData name="" userId="5dfd1076378361aa" providerId="LiveId" clId="{A51CC37A-F918-4ACF-9C4B-A3873F55895E}" dt="2024-12-05T01:32:09.977" v="17" actId="20577"/>
        <pc:sldMkLst>
          <pc:docMk/>
          <pc:sldMk cId="1730751181" sldId="271"/>
        </pc:sldMkLst>
        <pc:spChg chg="mod">
          <ac:chgData name="" userId="5dfd1076378361aa" providerId="LiveId" clId="{A51CC37A-F918-4ACF-9C4B-A3873F55895E}" dt="2024-12-05T01:32:09.977" v="17" actId="20577"/>
          <ac:spMkLst>
            <pc:docMk/>
            <pc:sldMk cId="1730751181" sldId="271"/>
            <ac:spMk id="12" creationId="{00000000-0000-0000-0000-000000000000}"/>
          </ac:spMkLst>
        </pc:spChg>
      </pc:sldChg>
      <pc:sldChg chg="del">
        <pc:chgData name="" userId="5dfd1076378361aa" providerId="LiveId" clId="{A51CC37A-F918-4ACF-9C4B-A3873F55895E}" dt="2024-12-05T01:31:33.909" v="4" actId="2696"/>
        <pc:sldMkLst>
          <pc:docMk/>
          <pc:sldMk cId="2049867613" sldId="272"/>
        </pc:sldMkLst>
      </pc:sldChg>
      <pc:sldChg chg="del">
        <pc:chgData name="" userId="5dfd1076378361aa" providerId="LiveId" clId="{A51CC37A-F918-4ACF-9C4B-A3873F55895E}" dt="2024-12-05T01:31:32.972" v="1" actId="2696"/>
        <pc:sldMkLst>
          <pc:docMk/>
          <pc:sldMk cId="4048075344" sldId="274"/>
        </pc:sldMkLst>
      </pc:sldChg>
      <pc:sldChg chg="del">
        <pc:chgData name="" userId="5dfd1076378361aa" providerId="LiveId" clId="{A51CC37A-F918-4ACF-9C4B-A3873F55895E}" dt="2024-12-05T01:31:32.067" v="0" actId="2696"/>
        <pc:sldMkLst>
          <pc:docMk/>
          <pc:sldMk cId="602373015" sldId="284"/>
        </pc:sldMkLst>
      </pc:sldChg>
      <pc:sldChg chg="del">
        <pc:chgData name="" userId="5dfd1076378361aa" providerId="LiveId" clId="{A51CC37A-F918-4ACF-9C4B-A3873F55895E}" dt="2024-12-05T01:31:34.178" v="5" actId="2696"/>
        <pc:sldMkLst>
          <pc:docMk/>
          <pc:sldMk cId="4227083181" sldId="285"/>
        </pc:sldMkLst>
      </pc:sldChg>
      <pc:sldChg chg="del">
        <pc:chgData name="" userId="5dfd1076378361aa" providerId="LiveId" clId="{A51CC37A-F918-4ACF-9C4B-A3873F55895E}" dt="2024-12-05T01:31:34.408" v="6" actId="2696"/>
        <pc:sldMkLst>
          <pc:docMk/>
          <pc:sldMk cId="2822904535" sldId="286"/>
        </pc:sldMkLst>
      </pc:sldChg>
      <pc:sldChg chg="del">
        <pc:chgData name="" userId="5dfd1076378361aa" providerId="LiveId" clId="{A51CC37A-F918-4ACF-9C4B-A3873F55895E}" dt="2024-12-05T01:31:34.705" v="7" actId="2696"/>
        <pc:sldMkLst>
          <pc:docMk/>
          <pc:sldMk cId="597076336" sldId="287"/>
        </pc:sldMkLst>
      </pc:sldChg>
      <pc:sldChg chg="del">
        <pc:chgData name="" userId="5dfd1076378361aa" providerId="LiveId" clId="{A51CC37A-F918-4ACF-9C4B-A3873F55895E}" dt="2024-12-05T01:31:35.042" v="9" actId="2696"/>
        <pc:sldMkLst>
          <pc:docMk/>
          <pc:sldMk cId="2982115988" sldId="288"/>
        </pc:sldMkLst>
      </pc:sldChg>
      <pc:sldChg chg="del">
        <pc:chgData name="" userId="5dfd1076378361aa" providerId="LiveId" clId="{A51CC37A-F918-4ACF-9C4B-A3873F55895E}" dt="2024-12-05T01:31:35.736" v="11" actId="2696"/>
        <pc:sldMkLst>
          <pc:docMk/>
          <pc:sldMk cId="291714083" sldId="289"/>
        </pc:sldMkLst>
      </pc:sldChg>
      <pc:sldMasterChg chg="delSldLayout">
        <pc:chgData name="" userId="5dfd1076378361aa" providerId="LiveId" clId="{A51CC37A-F918-4ACF-9C4B-A3873F55895E}" dt="2024-12-05T01:31:35.044" v="10" actId="2696"/>
        <pc:sldMasterMkLst>
          <pc:docMk/>
          <pc:sldMasterMk cId="1581386387" sldId="2147483648"/>
        </pc:sldMasterMkLst>
        <pc:sldLayoutChg chg="del">
          <pc:chgData name="" userId="5dfd1076378361aa" providerId="LiveId" clId="{A51CC37A-F918-4ACF-9C4B-A3873F55895E}" dt="2024-12-05T01:31:34.706" v="8" actId="2696"/>
          <pc:sldLayoutMkLst>
            <pc:docMk/>
            <pc:sldMasterMk cId="1581386387" sldId="2147483648"/>
            <pc:sldLayoutMk cId="758094887" sldId="2147483660"/>
          </pc:sldLayoutMkLst>
        </pc:sldLayoutChg>
        <pc:sldLayoutChg chg="del">
          <pc:chgData name="" userId="5dfd1076378361aa" providerId="LiveId" clId="{A51CC37A-F918-4ACF-9C4B-A3873F55895E}" dt="2024-12-05T01:31:35.044" v="10" actId="2696"/>
          <pc:sldLayoutMkLst>
            <pc:docMk/>
            <pc:sldMasterMk cId="1581386387" sldId="2147483648"/>
            <pc:sldLayoutMk cId="249999938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A0DA0-9605-4287-B4E6-E534E437C2AD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AE52C-F182-4813-9570-EDEB0AAF35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36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AE52C-F182-4813-9570-EDEB0AAF3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89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51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64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34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0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3400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945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49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3385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069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163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10252-A9E2-4B4A-AF86-1B3DE9E769F3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817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10252-A9E2-4B4A-AF86-1B3DE9E769F3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2C99E-DC4F-4CD2-939A-57E41D53CC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38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53"/>
            <a:ext cx="12192000" cy="68580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57188" y="819150"/>
            <a:ext cx="2304000" cy="18000"/>
          </a:xfrm>
          <a:prstGeom prst="rect">
            <a:avLst/>
          </a:prstGeom>
          <a:solidFill>
            <a:srgbClr val="4E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885826" y="25486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4E4C4C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個案</a:t>
            </a:r>
            <a:r>
              <a:rPr lang="zh-CN" altLang="en-US" sz="3200" b="1" dirty="0">
                <a:solidFill>
                  <a:srgbClr val="4E4C4C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架構</a:t>
            </a:r>
            <a:endParaRPr lang="zh-TW" altLang="en-US" sz="3200" b="1" dirty="0">
              <a:solidFill>
                <a:srgbClr val="4E4C4C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AE0A60-4E94-6D4F-9663-DD120477EB84}"/>
              </a:ext>
            </a:extLst>
          </p:cNvPr>
          <p:cNvSpPr/>
          <p:nvPr/>
        </p:nvSpPr>
        <p:spPr>
          <a:xfrm>
            <a:off x="4610215" y="1155789"/>
            <a:ext cx="4841957" cy="601184"/>
          </a:xfrm>
          <a:prstGeom prst="rect">
            <a:avLst/>
          </a:prstGeom>
          <a:noFill/>
          <a:ln w="19050">
            <a:solidFill>
              <a:srgbClr val="1B5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在社會變動快速與企業競爭的環境下，</a:t>
            </a:r>
            <a:endParaRPr kumimoji="1" lang="en-US" altLang="zh-TW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新創公司做出了主導邏輯轉變的經營策略</a:t>
            </a:r>
            <a:endParaRPr kumimoji="1" lang="zh-TW" altLang="en-US" sz="1600" b="1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33863D0-3BD4-3B43-8CCB-B476A5FD50DA}"/>
              </a:ext>
            </a:extLst>
          </p:cNvPr>
          <p:cNvSpPr/>
          <p:nvPr/>
        </p:nvSpPr>
        <p:spPr>
          <a:xfrm>
            <a:off x="2711967" y="1155100"/>
            <a:ext cx="1898248" cy="612759"/>
          </a:xfrm>
          <a:prstGeom prst="rect">
            <a:avLst/>
          </a:prstGeom>
          <a:solidFill>
            <a:srgbClr val="1B568C"/>
          </a:solidFill>
          <a:ln>
            <a:solidFill>
              <a:srgbClr val="1B5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現象觀察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B62BA96-855F-CC45-B1CE-D4876A92E501}"/>
              </a:ext>
            </a:extLst>
          </p:cNvPr>
          <p:cNvSpPr/>
          <p:nvPr/>
        </p:nvSpPr>
        <p:spPr>
          <a:xfrm>
            <a:off x="4610215" y="4084887"/>
            <a:ext cx="4841957" cy="604800"/>
          </a:xfrm>
          <a:prstGeom prst="rect">
            <a:avLst/>
          </a:prstGeom>
          <a:noFill/>
          <a:ln w="19050">
            <a:solidFill>
              <a:srgbClr val="1B5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XX</a:t>
            </a:r>
            <a:r>
              <a:rPr kumimoji="1" lang="zh-CN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科技如何</a:t>
            </a:r>
            <a:r>
              <a:rPr kumimoji="1"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在思維轉變的情況之下</a:t>
            </a:r>
            <a:endParaRPr kumimoji="1" lang="en-US" altLang="zh-TW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zh-TW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快速且精準地走向顧客導向以發展出相關服務</a:t>
            </a:r>
            <a:r>
              <a:rPr kumimoji="1" lang="zh-CN" altLang="en-US" sz="16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。</a:t>
            </a:r>
            <a:endParaRPr kumimoji="1" lang="zh-TW" altLang="en-US" sz="16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AF8597D-5B69-A048-BA18-CB4654D12A99}"/>
              </a:ext>
            </a:extLst>
          </p:cNvPr>
          <p:cNvSpPr/>
          <p:nvPr/>
        </p:nvSpPr>
        <p:spPr>
          <a:xfrm>
            <a:off x="2711967" y="4084197"/>
            <a:ext cx="1898248" cy="612759"/>
          </a:xfrm>
          <a:prstGeom prst="rect">
            <a:avLst/>
          </a:prstGeom>
          <a:solidFill>
            <a:srgbClr val="1B568C"/>
          </a:solidFill>
          <a:ln>
            <a:solidFill>
              <a:srgbClr val="1B5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分析單元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97ED3AD-5293-3847-8350-6AA0E53B16EA}"/>
              </a:ext>
            </a:extLst>
          </p:cNvPr>
          <p:cNvSpPr/>
          <p:nvPr/>
        </p:nvSpPr>
        <p:spPr>
          <a:xfrm>
            <a:off x="4610215" y="5534732"/>
            <a:ext cx="4841957" cy="612000"/>
          </a:xfrm>
          <a:prstGeom prst="rect">
            <a:avLst/>
          </a:prstGeom>
          <a:noFill/>
          <a:ln w="19050">
            <a:solidFill>
              <a:srgbClr val="1B5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藝文社會企業商業模式、資源拼湊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EA05B09-2E3F-CA40-B680-2410B5FDDF5B}"/>
              </a:ext>
            </a:extLst>
          </p:cNvPr>
          <p:cNvSpPr/>
          <p:nvPr/>
        </p:nvSpPr>
        <p:spPr>
          <a:xfrm>
            <a:off x="2711967" y="5537171"/>
            <a:ext cx="1898248" cy="612759"/>
          </a:xfrm>
          <a:prstGeom prst="rect">
            <a:avLst/>
          </a:prstGeom>
          <a:solidFill>
            <a:srgbClr val="1B568C"/>
          </a:solidFill>
          <a:ln>
            <a:solidFill>
              <a:srgbClr val="1B5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理論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F91C947-FC3C-B24E-90F7-F95667339F4F}"/>
              </a:ext>
            </a:extLst>
          </p:cNvPr>
          <p:cNvSpPr/>
          <p:nvPr/>
        </p:nvSpPr>
        <p:spPr>
          <a:xfrm>
            <a:off x="4610214" y="2631914"/>
            <a:ext cx="4841959" cy="612029"/>
          </a:xfrm>
          <a:prstGeom prst="rect">
            <a:avLst/>
          </a:prstGeom>
          <a:noFill/>
          <a:ln w="19050">
            <a:solidFill>
              <a:srgbClr val="1B5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新創的主導邏輯轉變 </a:t>
            </a:r>
            <a:r>
              <a:rPr kumimoji="1" lang="en-US" altLang="zh-TW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–</a:t>
            </a:r>
            <a:r>
              <a:rPr kumimoji="1" lang="zh-TW" altLang="en-US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以</a:t>
            </a:r>
            <a:r>
              <a:rPr kumimoji="1" lang="en-US" altLang="zh-TW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XX</a:t>
            </a:r>
            <a:r>
              <a:rPr kumimoji="1" lang="zh-CN" altLang="en-US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科技的</a:t>
            </a:r>
            <a:r>
              <a:rPr kumimoji="1" lang="en-US" altLang="zh-TW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XXX</a:t>
            </a:r>
            <a:r>
              <a:rPr kumimoji="1" lang="zh-TW" altLang="en-US" sz="1600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平台為例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64A99C5-E9CA-FE40-B6A2-1ADCD001FEB7}"/>
              </a:ext>
            </a:extLst>
          </p:cNvPr>
          <p:cNvSpPr/>
          <p:nvPr/>
        </p:nvSpPr>
        <p:spPr>
          <a:xfrm>
            <a:off x="2711967" y="2631224"/>
            <a:ext cx="1898248" cy="612759"/>
          </a:xfrm>
          <a:prstGeom prst="rect">
            <a:avLst/>
          </a:prstGeom>
          <a:solidFill>
            <a:srgbClr val="1B568C"/>
          </a:solidFill>
          <a:ln>
            <a:solidFill>
              <a:srgbClr val="1B56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個案主題</a:t>
            </a:r>
          </a:p>
        </p:txBody>
      </p:sp>
      <p:sp>
        <p:nvSpPr>
          <p:cNvPr id="4" name="向下箭號 3">
            <a:extLst>
              <a:ext uri="{FF2B5EF4-FFF2-40B4-BE49-F238E27FC236}">
                <a16:creationId xmlns:a16="http://schemas.microsoft.com/office/drawing/2014/main" id="{95BAF79B-574C-CC4C-8FFE-B9737D5C8E81}"/>
              </a:ext>
            </a:extLst>
          </p:cNvPr>
          <p:cNvSpPr/>
          <p:nvPr/>
        </p:nvSpPr>
        <p:spPr>
          <a:xfrm>
            <a:off x="5706316" y="1939112"/>
            <a:ext cx="484632" cy="544011"/>
          </a:xfrm>
          <a:prstGeom prst="downArrow">
            <a:avLst/>
          </a:prstGeom>
          <a:solidFill>
            <a:srgbClr val="1B5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向下箭號 26">
            <a:extLst>
              <a:ext uri="{FF2B5EF4-FFF2-40B4-BE49-F238E27FC236}">
                <a16:creationId xmlns:a16="http://schemas.microsoft.com/office/drawing/2014/main" id="{D04CBD32-63BD-0441-AAED-6356B8B67DD6}"/>
              </a:ext>
            </a:extLst>
          </p:cNvPr>
          <p:cNvSpPr/>
          <p:nvPr/>
        </p:nvSpPr>
        <p:spPr>
          <a:xfrm>
            <a:off x="5706316" y="4845058"/>
            <a:ext cx="484632" cy="544011"/>
          </a:xfrm>
          <a:prstGeom prst="downArrow">
            <a:avLst/>
          </a:prstGeom>
          <a:solidFill>
            <a:srgbClr val="1B5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向下箭號 27">
            <a:extLst>
              <a:ext uri="{FF2B5EF4-FFF2-40B4-BE49-F238E27FC236}">
                <a16:creationId xmlns:a16="http://schemas.microsoft.com/office/drawing/2014/main" id="{E48B685F-74F4-994B-AE7A-A9D33FB86868}"/>
              </a:ext>
            </a:extLst>
          </p:cNvPr>
          <p:cNvSpPr/>
          <p:nvPr/>
        </p:nvSpPr>
        <p:spPr>
          <a:xfrm>
            <a:off x="5706316" y="3388886"/>
            <a:ext cx="484632" cy="544011"/>
          </a:xfrm>
          <a:prstGeom prst="downArrow">
            <a:avLst/>
          </a:prstGeom>
          <a:solidFill>
            <a:srgbClr val="1B5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D8DED28-6689-8E45-A697-73B3A70E4B9D}"/>
              </a:ext>
            </a:extLst>
          </p:cNvPr>
          <p:cNvGrpSpPr/>
          <p:nvPr/>
        </p:nvGrpSpPr>
        <p:grpSpPr>
          <a:xfrm>
            <a:off x="11140813" y="5943777"/>
            <a:ext cx="833022" cy="833022"/>
            <a:chOff x="11140813" y="5943777"/>
            <a:chExt cx="833022" cy="833022"/>
          </a:xfrm>
        </p:grpSpPr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29C7C60A-283E-FD48-9AF0-BD0EBBDFCE04}"/>
                </a:ext>
              </a:extLst>
            </p:cNvPr>
            <p:cNvSpPr/>
            <p:nvPr/>
          </p:nvSpPr>
          <p:spPr>
            <a:xfrm>
              <a:off x="11227446" y="6030410"/>
              <a:ext cx="659757" cy="659757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bg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01</a:t>
              </a:r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CE6A30F6-EC37-E640-ACE7-2A85B5EC2580}"/>
                </a:ext>
              </a:extLst>
            </p:cNvPr>
            <p:cNvSpPr/>
            <p:nvPr/>
          </p:nvSpPr>
          <p:spPr>
            <a:xfrm>
              <a:off x="11140813" y="5943777"/>
              <a:ext cx="833022" cy="833022"/>
            </a:xfrm>
            <a:prstGeom prst="ellipse">
              <a:avLst/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075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3015</TotalTime>
  <Words>78</Words>
  <Application>Microsoft Office PowerPoint</Application>
  <PresentationFormat>寬螢幕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Adobe 繁黑體 Std B</vt:lpstr>
      <vt:lpstr>Microsoft JhengHei</vt:lpstr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Graphics</cp:lastModifiedBy>
  <cp:revision>723</cp:revision>
  <dcterms:created xsi:type="dcterms:W3CDTF">2018-05-09T08:40:58Z</dcterms:created>
  <dcterms:modified xsi:type="dcterms:W3CDTF">2024-12-05T01:32:14Z</dcterms:modified>
</cp:coreProperties>
</file>