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47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48"/>
      <p:bold r:id="rId49"/>
      <p:italic r:id="rId50"/>
      <p:boldItalic r:id="rId51"/>
    </p:embeddedFont>
    <p:embeddedFont>
      <p:font typeface="Gill Sans" panose="02020500000000000000" charset="0"/>
      <p:regular r:id="rId52"/>
      <p:bold r:id="rId53"/>
    </p:embeddedFont>
    <p:embeddedFont>
      <p:font typeface="Helvetica Neue" panose="02020500000000000000" charset="0"/>
      <p:regular r:id="rId54"/>
      <p:bold r:id="rId55"/>
      <p:italic r:id="rId56"/>
      <p:boldItalic r:id="rId57"/>
    </p:embeddedFont>
    <p:embeddedFont>
      <p:font typeface="Helvetica Neue Light" panose="02020500000000000000" charset="0"/>
      <p:regular r:id="rId58"/>
      <p:bold r:id="rId59"/>
      <p:italic r:id="rId60"/>
      <p:boldItalic r:id="rId6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openxmlformats.org/officeDocument/2006/relationships/viewProps" Target="viewProps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2.xml"/><Relationship Id="rId61" Type="http://schemas.openxmlformats.org/officeDocument/2006/relationships/font" Target="fonts/font14.fntdata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openxmlformats.org/officeDocument/2006/relationships/font" Target="fonts/font4.fntdata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font" Target="fonts/font12.fntdata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font" Target="fonts/font7.fntdata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font" Target="fonts/font5.fntdata"/><Relationship Id="rId60" Type="http://schemas.openxmlformats.org/officeDocument/2006/relationships/font" Target="fonts/font13.fntdata"/><Relationship Id="rId65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7be483e10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7be483e1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7be483e3f_0_4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g27be483e3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7be483e3f_0_5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g27be483e3f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7be483e3f_0_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7be483e3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7be483e3f_0_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g27be483e3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7be483e3f_0_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1" name="Google Shape;251;g27be483e3f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7be483e3f_0_7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7be483e3f_0_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813e29b7e_22_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g2813e29b7e_22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7be397cce_3_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dirty="0"/>
              <a:t>由後往前的然後用乘的 所以</a:t>
            </a:r>
            <a:r>
              <a:rPr lang="en-US" altLang="zh-TW"/>
              <a:t>5*2=10 5*3=15</a:t>
            </a:r>
            <a:endParaRPr/>
          </a:p>
        </p:txBody>
      </p:sp>
      <p:sp>
        <p:nvSpPr>
          <p:cNvPr id="287" name="Google Shape;287;g27be397cce_3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7be397cce_3_4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7" name="Google Shape;307;g27be397cce_3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7be483e3f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9" name="Google Shape;329;g27be483e3f_0_13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7be397cce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7be397cce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7be483e3f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9" name="Google Shape;339;g27be483e3f_0_14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7be483e3f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g27be483e3f_0_15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7be483e3f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0" name="Google Shape;360;g27be483e3f_0_16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\frac{\partial{z-y}}{\partial{}z}=1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be483e3f_0_1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68" name="Google Shape;368;g27be483e3f_0_16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7be483e3f_0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76" name="Google Shape;376;g27be483e3f_0_17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27be483e3f_0_1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95" name="Google Shape;395;g27be483e3f_0_19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2813e29b7e_22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18" name="Google Shape;418;g2813e29b7e_22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\frac{\partial{loss}}{\partial{s}}=2s=-2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\frac{\partial{loss}}{\partial{s}}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\frac{\partial{s}}{\partial{\hat{y}}}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=-2*1=-2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—-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 b="0" i="0" u="none" strike="noStrike" cap="none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g27be483e3f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5" name="Google Shape;445;g27be483e3f_0_21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7be483e3f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1" name="Google Shape;461;g27be483e3f_0_23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27be483e3f_0_24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g27be483e3f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7be397cce_0_31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g27be397cc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g27be483e3f_0_256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g27be483e3f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27be483e3f_0_263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g27be483e3f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7be483e3f_0_26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2" name="Google Shape;502;g27be483e3f_0_2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27be483e3f_0_27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g27be483e3f_0_2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7be483e3f_0_28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g27be483e3f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" name="Google Shape;522;g27be483e3f_0_287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3" name="Google Shape;523;g27be483e3f_0_2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27be483e3f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2" name="Google Shape;532;g27be483e3f_0_29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7be483e3f_0_3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38" name="Google Shape;538;g27be483e3f_0_30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27be483e3f_0_3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1" name="Google Shape;551;g27be483e3f_0_31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g27be483e3f_0_3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5" name="Google Shape;565;g27be483e3f_0_32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be483e3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0" name="Google Shape;170;g27be483e3f_0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27ca99a243_27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80" name="Google Shape;580;g27ca99a243_27_1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\frac{\partial{\hat{y}-y}}{\partial{\hat{y}}}=1</a:t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27c13ef29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27c13ef29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27c13ef29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27c13ef29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27be483e3f_0_3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5" name="Google Shape;605;g27be483e3f_0_3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7be483e3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27be483e3f_0_22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7be483e3f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4" name="Google Shape;194;g27be483e3f_0_28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loss = (\hat{y}-y)^2 = (x*w-y)^2</a:t>
            </a:r>
            <a:endParaRPr/>
          </a:p>
          <a:p>
            <a:pPr marL="0" marR="0" lvl="0" indent="0" algn="l" rtl="0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b="0" i="0" u="none" strike="noStrike" cap="none">
                <a:latin typeface="Helvetica Neue"/>
                <a:ea typeface="Helvetica Neue"/>
                <a:cs typeface="Helvetica Neue"/>
                <a:sym typeface="Helvetica Neue"/>
              </a:rPr>
              <a:t>\frac{\partial{loss}}{\partial{w}}=?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813e29b7e_2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813e29b7e_2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7be483e3f_0_34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g27be483e3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7be483e3f_0_39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g27be483e3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body" idx="1"/>
          </p:nvPr>
        </p:nvSpPr>
        <p:spPr>
          <a:xfrm>
            <a:off x="1812726" y="2658814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Helvetica Neue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 copy" type="tx">
  <p:cSld name="TITLE_AND_BOD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>
            <a:spLocks noGrp="1"/>
          </p:cNvSpPr>
          <p:nvPr>
            <p:ph type="title"/>
          </p:nvPr>
        </p:nvSpPr>
        <p:spPr>
          <a:xfrm>
            <a:off x="-8189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7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8" name="Google Shape;68;p17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•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50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Helvetica Neue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69" name="Google Shape;69;p17"/>
          <p:cNvSpPr txBox="1">
            <a:spLocks noGrp="1"/>
          </p:cNvSpPr>
          <p:nvPr>
            <p:ph type="sldNum" idx="12"/>
          </p:nvPr>
        </p:nvSpPr>
        <p:spPr>
          <a:xfrm>
            <a:off x="4482425" y="4882307"/>
            <a:ext cx="1725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8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>
            <a:spLocks noGrp="1"/>
          </p:cNvSpPr>
          <p:nvPr>
            <p:ph type="sldNum" idx="12"/>
          </p:nvPr>
        </p:nvSpPr>
        <p:spPr>
          <a:xfrm>
            <a:off x="4482789" y="4902398"/>
            <a:ext cx="174900" cy="1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 Light"/>
              <a:buNone/>
              <a:defRPr sz="800" b="0" i="0" u="none" strike="noStrike" cap="none">
                <a:solidFill>
                  <a:srgbClr val="000000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x">
  <p:cSld name="TITLE_AND_BOD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0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4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2" name="Google Shape;82;p21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21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2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2"/>
          <p:cNvSpPr txBox="1">
            <a:spLocks noGrp="1"/>
          </p:cNvSpPr>
          <p:nvPr>
            <p:ph type="title"/>
          </p:nvPr>
        </p:nvSpPr>
        <p:spPr>
          <a:xfrm>
            <a:off x="-8188" y="133945"/>
            <a:ext cx="9160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1"/>
          </p:nvPr>
        </p:nvSpPr>
        <p:spPr>
          <a:xfrm>
            <a:off x="180210" y="1460004"/>
            <a:ext cx="87834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3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58533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1" name="Google Shape;91;p2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5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6" name="Google Shape;96;p25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ullets">
  <p:cSld name="Title &amp; Bullets 4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6"/>
          <p:cNvSpPr txBox="1">
            <a:spLocks noGrp="1"/>
          </p:cNvSpPr>
          <p:nvPr>
            <p:ph type="title"/>
          </p:nvPr>
        </p:nvSpPr>
        <p:spPr>
          <a:xfrm>
            <a:off x="1812726" y="133945"/>
            <a:ext cx="5518500" cy="12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body" idx="1"/>
          </p:nvPr>
        </p:nvSpPr>
        <p:spPr>
          <a:xfrm>
            <a:off x="1812726" y="1460004"/>
            <a:ext cx="5518500" cy="301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57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Noto Sans Symbols"/>
              <a:buChar char="●"/>
              <a:defRPr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•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318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4482331" y="4882307"/>
            <a:ext cx="172800" cy="18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9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ubtitle" type="title">
  <p:cSld name="TITL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1812726" y="863947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1812726" y="2652117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Horizontal">
  <p:cSld name="Photo - Horizontal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8"/>
          <p:cNvSpPr>
            <a:spLocks noGrp="1"/>
          </p:cNvSpPr>
          <p:nvPr>
            <p:ph type="pic" idx="2"/>
          </p:nvPr>
        </p:nvSpPr>
        <p:spPr>
          <a:xfrm>
            <a:off x="1990204" y="334863"/>
            <a:ext cx="5157000" cy="31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7" name="Google Shape;107;p28"/>
          <p:cNvSpPr txBox="1">
            <a:spLocks noGrp="1"/>
          </p:cNvSpPr>
          <p:nvPr>
            <p:ph type="title"/>
          </p:nvPr>
        </p:nvSpPr>
        <p:spPr>
          <a:xfrm>
            <a:off x="1812726" y="3542854"/>
            <a:ext cx="5518500" cy="75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8" name="Google Shape;108;p28"/>
          <p:cNvSpPr txBox="1">
            <a:spLocks noGrp="1"/>
          </p:cNvSpPr>
          <p:nvPr>
            <p:ph type="body" idx="1"/>
          </p:nvPr>
        </p:nvSpPr>
        <p:spPr>
          <a:xfrm>
            <a:off x="1812726" y="4319736"/>
            <a:ext cx="5518500" cy="5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28"/>
          <p:cNvSpPr txBox="1">
            <a:spLocks noGrp="1"/>
          </p:cNvSpPr>
          <p:nvPr>
            <p:ph type="sldNum" idx="12"/>
          </p:nvPr>
        </p:nvSpPr>
        <p:spPr>
          <a:xfrm>
            <a:off x="4475930" y="4875609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Center">
  <p:cSld name="Title - Center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9"/>
          <p:cNvSpPr txBox="1">
            <a:spLocks noGrp="1"/>
          </p:cNvSpPr>
          <p:nvPr>
            <p:ph type="title"/>
          </p:nvPr>
        </p:nvSpPr>
        <p:spPr>
          <a:xfrm>
            <a:off x="1812726" y="1701105"/>
            <a:ext cx="55185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29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Vertical">
  <p:cSld name="Photo - Vertical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0"/>
          <p:cNvSpPr>
            <a:spLocks noGrp="1"/>
          </p:cNvSpPr>
          <p:nvPr>
            <p:ph type="pic" idx="2"/>
          </p:nvPr>
        </p:nvSpPr>
        <p:spPr>
          <a:xfrm>
            <a:off x="4685854" y="334863"/>
            <a:ext cx="2812800" cy="43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5" name="Google Shape;115;p30"/>
          <p:cNvSpPr txBox="1">
            <a:spLocks noGrp="1"/>
          </p:cNvSpPr>
          <p:nvPr>
            <p:ph type="title"/>
          </p:nvPr>
        </p:nvSpPr>
        <p:spPr>
          <a:xfrm>
            <a:off x="1645295" y="334863"/>
            <a:ext cx="2812800" cy="210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3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6" name="Google Shape;116;p30"/>
          <p:cNvSpPr txBox="1">
            <a:spLocks noGrp="1"/>
          </p:cNvSpPr>
          <p:nvPr>
            <p:ph type="body" idx="1"/>
          </p:nvPr>
        </p:nvSpPr>
        <p:spPr>
          <a:xfrm>
            <a:off x="1645295" y="2511474"/>
            <a:ext cx="2812800" cy="21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30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- Top">
  <p:cSld name="Title - Top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31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0" name="Google Shape;120;p31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, Bullets &amp; Photo">
  <p:cSld name="Title, Bullets &amp; Photo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2"/>
          <p:cNvSpPr>
            <a:spLocks noGrp="1"/>
          </p:cNvSpPr>
          <p:nvPr>
            <p:ph type="pic" idx="2"/>
          </p:nvPr>
        </p:nvSpPr>
        <p:spPr>
          <a:xfrm>
            <a:off x="4685854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3" name="Google Shape;123;p32"/>
          <p:cNvSpPr txBox="1">
            <a:spLocks noGrp="1"/>
          </p:cNvSpPr>
          <p:nvPr>
            <p:ph type="title"/>
          </p:nvPr>
        </p:nvSpPr>
        <p:spPr>
          <a:xfrm>
            <a:off x="1645295" y="234404"/>
            <a:ext cx="5853300" cy="11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Helvetica Neue"/>
              <a:buNone/>
              <a:defRPr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4" name="Google Shape;124;p32"/>
          <p:cNvSpPr txBox="1">
            <a:spLocks noGrp="1"/>
          </p:cNvSpPr>
          <p:nvPr>
            <p:ph type="body" idx="1"/>
          </p:nvPr>
        </p:nvSpPr>
        <p:spPr>
          <a:xfrm>
            <a:off x="1645295" y="1372939"/>
            <a:ext cx="2812800" cy="331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17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Noto Sans Symbols"/>
              <a:buChar char="●"/>
              <a:defRPr sz="14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5" name="Google Shape;125;p32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s">
  <p:cSld name="Bullets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3"/>
          <p:cNvSpPr txBox="1">
            <a:spLocks noGrp="1"/>
          </p:cNvSpPr>
          <p:nvPr>
            <p:ph type="body" idx="1"/>
          </p:nvPr>
        </p:nvSpPr>
        <p:spPr>
          <a:xfrm>
            <a:off x="1645295" y="669726"/>
            <a:ext cx="5853300" cy="38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2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Noto Sans Symbols"/>
              <a:buChar char="●"/>
              <a:defRPr sz="1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8" name="Google Shape;128;p33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 - 3 Up">
  <p:cSld name="Photo - 3 Up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4"/>
          <p:cNvSpPr>
            <a:spLocks noGrp="1"/>
          </p:cNvSpPr>
          <p:nvPr>
            <p:ph type="pic" idx="2"/>
          </p:nvPr>
        </p:nvSpPr>
        <p:spPr>
          <a:xfrm>
            <a:off x="4685854" y="2685604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34"/>
          <p:cNvSpPr>
            <a:spLocks noGrp="1"/>
          </p:cNvSpPr>
          <p:nvPr>
            <p:ph type="pic" idx="3"/>
          </p:nvPr>
        </p:nvSpPr>
        <p:spPr>
          <a:xfrm>
            <a:off x="4689132" y="468808"/>
            <a:ext cx="2812800" cy="19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2" name="Google Shape;132;p34"/>
          <p:cNvSpPr>
            <a:spLocks noGrp="1"/>
          </p:cNvSpPr>
          <p:nvPr>
            <p:ph type="pic" idx="4"/>
          </p:nvPr>
        </p:nvSpPr>
        <p:spPr>
          <a:xfrm>
            <a:off x="1645295" y="468808"/>
            <a:ext cx="2812800" cy="42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34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35"/>
          <p:cNvSpPr txBox="1">
            <a:spLocks noGrp="1"/>
          </p:cNvSpPr>
          <p:nvPr>
            <p:ph type="body" idx="1"/>
          </p:nvPr>
        </p:nvSpPr>
        <p:spPr>
          <a:xfrm>
            <a:off x="1812726" y="3355330"/>
            <a:ext cx="5518500" cy="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1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35"/>
          <p:cNvSpPr txBox="1">
            <a:spLocks noGrp="1"/>
          </p:cNvSpPr>
          <p:nvPr>
            <p:ph type="body" idx="2"/>
          </p:nvPr>
        </p:nvSpPr>
        <p:spPr>
          <a:xfrm>
            <a:off x="1812726" y="2250132"/>
            <a:ext cx="5518500" cy="36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2286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None/>
              <a:defRPr sz="2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7" name="Google Shape;137;p35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">
  <p:cSld name="Photo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6"/>
          <p:cNvSpPr>
            <a:spLocks noGrp="1"/>
          </p:cNvSpPr>
          <p:nvPr>
            <p:ph type="pic" idx="2"/>
          </p:nvPr>
        </p:nvSpPr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177800" marR="0" lvl="0" indent="-177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368300" marR="0" lvl="1" indent="-1905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571500" marR="0" lvl="2" indent="-2286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787400" marR="0" lvl="3" indent="-2667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65200" marR="0" lvl="4" indent="-2794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168400" marR="0" lvl="5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1333500" marR="0" lvl="6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511300" marR="0" lvl="7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676400" marR="0" lvl="8" indent="-3048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0" name="Google Shape;140;p36"/>
          <p:cNvSpPr txBox="1">
            <a:spLocks noGrp="1"/>
          </p:cNvSpPr>
          <p:nvPr>
            <p:ph type="sldNum" idx="12"/>
          </p:nvPr>
        </p:nvSpPr>
        <p:spPr>
          <a:xfrm>
            <a:off x="4475930" y="4878958"/>
            <a:ext cx="185400" cy="1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  <a:defRPr sz="9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33.xml"/><Relationship Id="rId2" Type="http://schemas.openxmlformats.org/officeDocument/2006/relationships/slideLayout" Target="../slideLayouts/slideLayout18.xml"/><Relationship Id="rId16" Type="http://schemas.openxmlformats.org/officeDocument/2006/relationships/slideLayout" Target="../slideLayouts/slideLayout32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88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177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2540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431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5207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596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685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Gill Sans"/>
              <a:buNone/>
              <a:defRPr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95458" y="1595065"/>
            <a:ext cx="8081400" cy="313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457200" marR="0" lvl="0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-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4127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Gill Sans"/>
              <a:buChar char="•"/>
              <a:defRPr sz="17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4381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Gill Sans"/>
              <a:buChar char="•"/>
              <a:defRPr sz="20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4494628" y="4304667"/>
            <a:ext cx="149700" cy="1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  <a:defRPr sz="8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9"/>
          <p:cNvSpPr txBox="1">
            <a:spLocks noGrp="1"/>
          </p:cNvSpPr>
          <p:nvPr>
            <p:ph type="title"/>
          </p:nvPr>
        </p:nvSpPr>
        <p:spPr>
          <a:xfrm>
            <a:off x="449746" y="229118"/>
            <a:ext cx="8241900" cy="6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500"/>
              <a:buFont typeface="Arial"/>
              <a:buNone/>
              <a:defRPr sz="3000" b="1" i="0" u="none" strike="noStrike" cap="none">
                <a:solidFill>
                  <a:srgbClr val="53535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t" anchorCtr="0">
            <a:noAutofit/>
          </a:bodyPr>
          <a:lstStyle>
            <a:lvl1pPr marL="457200" marR="0" lvl="0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Noto Sans Symbols"/>
              <a:buChar char="●"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5" name="Google Shape;75;p19"/>
          <p:cNvSpPr txBox="1">
            <a:spLocks noGrp="1"/>
          </p:cNvSpPr>
          <p:nvPr>
            <p:ph type="sldNum" idx="12"/>
          </p:nvPr>
        </p:nvSpPr>
        <p:spPr>
          <a:xfrm>
            <a:off x="4419600" y="4629150"/>
            <a:ext cx="2133600" cy="2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275" tIns="34275" rIns="342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Calibri"/>
              <a:buNone/>
              <a:def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5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  <p:sldLayoutId id="2147483677" r:id="rId14"/>
    <p:sldLayoutId id="2147483678" r:id="rId15"/>
    <p:sldLayoutId id="2147483679" r:id="rId16"/>
    <p:sldLayoutId id="2147483680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TorchZeroAll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github.com/hunkim/PyTorchZeroToAl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hyperlink" Target="mailto:hunkim+ml@gmail.com" TargetMode="External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://bit.ly/PyTorchVideo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15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PyTorchZeroAl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21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30.png"/><Relationship Id="rId12" Type="http://schemas.openxmlformats.org/officeDocument/2006/relationships/image" Target="../media/image3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29.png"/><Relationship Id="rId1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7.png"/><Relationship Id="rId5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pytorch.org/docs/master/notes/autograd.html?highlight=variable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bit.ly/PyTorchVideo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://bit.ly/PyTorchZeroAl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s://github.com/hunkim/PyTorchZeroToAll" TargetMode="External"/><Relationship Id="rId5" Type="http://schemas.openxmlformats.org/officeDocument/2006/relationships/hyperlink" Target="mailto:hunkim+ml@gmail.com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pytorch.org/docs/master/notes/autograd.html?highlight=variable" TargetMode="External"/><Relationship Id="rId4" Type="http://schemas.openxmlformats.org/officeDocument/2006/relationships/image" Target="../media/image39.jp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5" Type="http://schemas.openxmlformats.org/officeDocument/2006/relationships/hyperlink" Target="http://mathinsight.org/image/function_machines_composed" TargetMode="Externa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3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3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37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148" name="Google Shape;148;p3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37"/>
          <p:cNvSpPr txBox="1"/>
          <p:nvPr/>
        </p:nvSpPr>
        <p:spPr>
          <a:xfrm>
            <a:off x="1508718" y="647304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</a:t>
            </a:r>
            <a:endParaRPr sz="500"/>
          </a:p>
        </p:txBody>
      </p:sp>
      <p:sp>
        <p:nvSpPr>
          <p:cNvPr id="150" name="Google Shape;150;p37"/>
          <p:cNvSpPr txBox="1">
            <a:spLocks noGrp="1"/>
          </p:cNvSpPr>
          <p:nvPr>
            <p:ph type="subTitle" idx="4294967295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b="0" i="0" u="sng" strike="noStrike" cap="non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hunkim+ml@gmail.com</a:t>
            </a:r>
            <a:r>
              <a:rPr lang="en"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b="0" i="0" u="sng" strike="noStrike" cap="non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https://github.com/hunkim/PyTorchZeroToAll</a:t>
            </a:r>
            <a:r>
              <a:rPr lang="en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" name="Google Shape;225;p4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46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27" name="Google Shape;227;p4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449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p47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34" name="Google Shape;234;p4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9" name="Google Shape;239;p4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48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41" name="Google Shape;241;p4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4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49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5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50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sp>
        <p:nvSpPr>
          <p:cNvPr id="255" name="Google Shape;255;p50"/>
          <p:cNvSpPr txBox="1"/>
          <p:nvPr/>
        </p:nvSpPr>
        <p:spPr>
          <a:xfrm>
            <a:off x="2934351" y="158100"/>
            <a:ext cx="36864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 2, y = 3</a:t>
            </a:r>
            <a:endParaRPr sz="500"/>
          </a:p>
        </p:txBody>
      </p:sp>
      <p:cxnSp>
        <p:nvCxnSpPr>
          <p:cNvPr id="256" name="Google Shape;256;p50"/>
          <p:cNvCxnSpPr/>
          <p:nvPr/>
        </p:nvCxnSpPr>
        <p:spPr>
          <a:xfrm>
            <a:off x="1836074" y="730250"/>
            <a:ext cx="6846600" cy="0"/>
          </a:xfrm>
          <a:prstGeom prst="straightConnector1">
            <a:avLst/>
          </a:prstGeom>
          <a:noFill/>
          <a:ln w="127000" cap="flat" cmpd="sng">
            <a:solidFill>
              <a:srgbClr val="016D0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257" name="Google Shape;257;p5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29730" y="37033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5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63" name="Google Shape;263;p51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64" name="Google Shape;264;p51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65" name="Google Shape;265;p51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66" name="Google Shape;266;p51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id="267" name="Google Shape;267;p5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52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274" name="Google Shape;274;p5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56900" y="2811875"/>
            <a:ext cx="2647400" cy="2019975"/>
          </a:xfrm>
          <a:prstGeom prst="rect">
            <a:avLst/>
          </a:prstGeom>
          <a:noFill/>
          <a:ln>
            <a:noFill/>
          </a:ln>
        </p:spPr>
      </p:pic>
      <p:sp>
        <p:nvSpPr>
          <p:cNvPr id="275" name="Google Shape;275;p52"/>
          <p:cNvSpPr txBox="1"/>
          <p:nvPr/>
        </p:nvSpPr>
        <p:spPr>
          <a:xfrm>
            <a:off x="1580503" y="502825"/>
            <a:ext cx="5160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2</a:t>
            </a:r>
            <a:endParaRPr sz="500"/>
          </a:p>
        </p:txBody>
      </p:sp>
      <p:sp>
        <p:nvSpPr>
          <p:cNvPr id="276" name="Google Shape;276;p52"/>
          <p:cNvSpPr txBox="1"/>
          <p:nvPr/>
        </p:nvSpPr>
        <p:spPr>
          <a:xfrm>
            <a:off x="1350276" y="3524550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3</a:t>
            </a:r>
            <a:endParaRPr sz="500"/>
          </a:p>
        </p:txBody>
      </p:sp>
      <p:sp>
        <p:nvSpPr>
          <p:cNvPr id="277" name="Google Shape;277;p52"/>
          <p:cNvSpPr txBox="1"/>
          <p:nvPr/>
        </p:nvSpPr>
        <p:spPr>
          <a:xfrm>
            <a:off x="7805052" y="2130725"/>
            <a:ext cx="7206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6</a:t>
            </a:r>
            <a:endParaRPr sz="500"/>
          </a:p>
        </p:txBody>
      </p:sp>
      <p:sp>
        <p:nvSpPr>
          <p:cNvPr id="278" name="Google Shape;278;p52"/>
          <p:cNvSpPr txBox="1"/>
          <p:nvPr/>
        </p:nvSpPr>
        <p:spPr>
          <a:xfrm>
            <a:off x="4963007" y="2026799"/>
            <a:ext cx="639900" cy="17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1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endParaRPr sz="500"/>
          </a:p>
        </p:txBody>
      </p:sp>
      <p:pic>
        <p:nvPicPr>
          <p:cNvPr id="279" name="Google Shape;279;p5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52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p52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  <p:pic>
        <p:nvPicPr>
          <p:cNvPr id="282" name="Google Shape;282;p52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2"/>
          <p:cNvSpPr txBox="1"/>
          <p:nvPr/>
        </p:nvSpPr>
        <p:spPr>
          <a:xfrm>
            <a:off x="7949555" y="3112675"/>
            <a:ext cx="6393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</a:t>
            </a:r>
            <a:endParaRPr sz="500"/>
          </a:p>
        </p:txBody>
      </p:sp>
      <p:cxnSp>
        <p:nvCxnSpPr>
          <p:cNvPr id="284" name="Google Shape;284;p52"/>
          <p:cNvCxnSpPr/>
          <p:nvPr/>
        </p:nvCxnSpPr>
        <p:spPr>
          <a:xfrm>
            <a:off x="2711434" y="701675"/>
            <a:ext cx="5971200" cy="0"/>
          </a:xfrm>
          <a:prstGeom prst="straightConnector1">
            <a:avLst/>
          </a:prstGeom>
          <a:noFill/>
          <a:ln w="127000" cap="flat" cmpd="sng">
            <a:solidFill>
              <a:srgbClr val="EB220C"/>
            </a:solidFill>
            <a:prstDash val="solid"/>
            <a:miter lim="400000"/>
            <a:headEnd type="triangle" w="med" len="med"/>
            <a:tailEnd type="none" w="sm" len="sm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p5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5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1" name="Google Shape;291;p53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2" name="Google Shape;292;p53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293" name="Google Shape;293;p53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sp>
          <p:nvSpPr>
            <p:cNvPr id="294" name="Google Shape;294;p53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295" name="Google Shape;295;p53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296" name="Google Shape;296;p53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297" name="Google Shape;297;p53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1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298" name="Google Shape;298;p53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299" name="Google Shape;299;p53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00" name="Google Shape;300;p53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01" name="Google Shape;301;p53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302" name="Google Shape;302;p53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03" name="Google Shape;303;p53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53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9" name="Google Shape;309;p5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2740" y="361749"/>
            <a:ext cx="9071224" cy="47453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5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86432" y="281681"/>
            <a:ext cx="2587782" cy="541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1" name="Google Shape;311;p54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769100" y="4237831"/>
            <a:ext cx="1993096" cy="65692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2" name="Google Shape;312;p54"/>
          <p:cNvGrpSpPr/>
          <p:nvPr/>
        </p:nvGrpSpPr>
        <p:grpSpPr>
          <a:xfrm>
            <a:off x="1426476" y="502825"/>
            <a:ext cx="7256233" cy="3419412"/>
            <a:chOff x="11" y="1111804"/>
            <a:chExt cx="19349955" cy="9118433"/>
          </a:xfrm>
        </p:grpSpPr>
        <p:cxnSp>
          <p:nvCxnSpPr>
            <p:cNvPr id="313" name="Google Shape;313;p54"/>
            <p:cNvCxnSpPr/>
            <p:nvPr/>
          </p:nvCxnSpPr>
          <p:spPr>
            <a:xfrm>
              <a:off x="3426566" y="1642070"/>
              <a:ext cx="159234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sp>
          <p:nvSpPr>
            <p:cNvPr id="314" name="Google Shape;314;p54"/>
            <p:cNvSpPr txBox="1"/>
            <p:nvPr/>
          </p:nvSpPr>
          <p:spPr>
            <a:xfrm>
              <a:off x="410752" y="1111804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2</a:t>
              </a:r>
              <a:endParaRPr sz="500"/>
            </a:p>
          </p:txBody>
        </p:sp>
        <p:sp>
          <p:nvSpPr>
            <p:cNvPr id="315" name="Google Shape;315;p54"/>
            <p:cNvSpPr txBox="1"/>
            <p:nvPr/>
          </p:nvSpPr>
          <p:spPr>
            <a:xfrm>
              <a:off x="11" y="9169737"/>
              <a:ext cx="14940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3</a:t>
              </a:r>
              <a:endParaRPr sz="500"/>
            </a:p>
          </p:txBody>
        </p:sp>
        <p:sp>
          <p:nvSpPr>
            <p:cNvPr id="316" name="Google Shape;316;p54"/>
            <p:cNvSpPr txBox="1"/>
            <p:nvPr/>
          </p:nvSpPr>
          <p:spPr>
            <a:xfrm>
              <a:off x="17009545" y="5452870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16D01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16D01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6</a:t>
              </a:r>
              <a:endParaRPr sz="500"/>
            </a:p>
          </p:txBody>
        </p:sp>
        <p:sp>
          <p:nvSpPr>
            <p:cNvPr id="317" name="Google Shape;317;p54"/>
            <p:cNvSpPr txBox="1"/>
            <p:nvPr/>
          </p:nvSpPr>
          <p:spPr>
            <a:xfrm>
              <a:off x="9430759" y="5192667"/>
              <a:ext cx="1706100" cy="469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11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*</a:t>
              </a:r>
              <a:endParaRPr sz="500"/>
            </a:p>
          </p:txBody>
        </p:sp>
        <p:sp>
          <p:nvSpPr>
            <p:cNvPr id="318" name="Google Shape;318;p54"/>
            <p:cNvSpPr txBox="1"/>
            <p:nvPr/>
          </p:nvSpPr>
          <p:spPr>
            <a:xfrm>
              <a:off x="6475781" y="4526091"/>
              <a:ext cx="11490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y</a:t>
              </a:r>
              <a:endParaRPr sz="500"/>
            </a:p>
          </p:txBody>
        </p:sp>
        <p:sp>
          <p:nvSpPr>
            <p:cNvPr id="319" name="Google Shape;319;p54"/>
            <p:cNvSpPr txBox="1"/>
            <p:nvPr/>
          </p:nvSpPr>
          <p:spPr>
            <a:xfrm>
              <a:off x="6249246" y="8102397"/>
              <a:ext cx="1161900" cy="99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1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x</a:t>
              </a:r>
              <a:endParaRPr sz="500"/>
            </a:p>
          </p:txBody>
        </p:sp>
        <p:sp>
          <p:nvSpPr>
            <p:cNvPr id="320" name="Google Shape;320;p54"/>
            <p:cNvSpPr txBox="1"/>
            <p:nvPr/>
          </p:nvSpPr>
          <p:spPr>
            <a:xfrm>
              <a:off x="17394891" y="8071404"/>
              <a:ext cx="1706100" cy="106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Helvetica Neue"/>
                <a:buNone/>
              </a:pPr>
              <a:r>
                <a:rPr lang="en" sz="2300" b="1" i="0" u="none" strike="noStrike" cap="none">
                  <a:solidFill>
                    <a:srgbClr val="000000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= 5</a:t>
              </a:r>
              <a:endParaRPr sz="500"/>
            </a:p>
          </p:txBody>
        </p:sp>
      </p:grpSp>
      <p:sp>
        <p:nvSpPr>
          <p:cNvPr id="321" name="Google Shape;321;p54"/>
          <p:cNvSpPr txBox="1"/>
          <p:nvPr/>
        </p:nvSpPr>
        <p:spPr>
          <a:xfrm rot="-1023456">
            <a:off x="1975699" y="4581174"/>
            <a:ext cx="1764207" cy="397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5*x = </a:t>
            </a: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</a:t>
            </a:r>
            <a:endParaRPr sz="500"/>
          </a:p>
        </p:txBody>
      </p:sp>
      <p:sp>
        <p:nvSpPr>
          <p:cNvPr id="322" name="Google Shape;322;p54"/>
          <p:cNvSpPr txBox="1"/>
          <p:nvPr/>
        </p:nvSpPr>
        <p:spPr>
          <a:xfrm rot="1622616">
            <a:off x="983774" y="2516320"/>
            <a:ext cx="1767003" cy="3978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5*y = </a:t>
            </a: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15</a:t>
            </a:r>
            <a:endParaRPr sz="500"/>
          </a:p>
        </p:txBody>
      </p:sp>
      <p:sp>
        <p:nvSpPr>
          <p:cNvPr id="323" name="Google Shape;323;p54"/>
          <p:cNvSpPr txBox="1"/>
          <p:nvPr/>
        </p:nvSpPr>
        <p:spPr>
          <a:xfrm>
            <a:off x="2713526" y="-4050"/>
            <a:ext cx="35478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B220C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EB220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Backward propagation</a:t>
            </a:r>
            <a:endParaRPr sz="500"/>
          </a:p>
        </p:txBody>
      </p:sp>
      <p:pic>
        <p:nvPicPr>
          <p:cNvPr id="324" name="Google Shape;324;p54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096575" y="9699"/>
            <a:ext cx="639442" cy="63944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5" name="Google Shape;325;p54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69037" y="-4039"/>
            <a:ext cx="467560" cy="514205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54"/>
          <p:cNvSpPr txBox="1"/>
          <p:nvPr/>
        </p:nvSpPr>
        <p:spPr>
          <a:xfrm>
            <a:off x="6532448" y="54550"/>
            <a:ext cx="19932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5 is given.</a:t>
            </a:r>
            <a:endParaRPr sz="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5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32" name="Google Shape;332;p5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5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34" name="Google Shape;334;p55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55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6" name="Google Shape;336;p55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8"/>
          <p:cNvSpPr txBox="1">
            <a:spLocks noGrp="1"/>
          </p:cNvSpPr>
          <p:nvPr>
            <p:ph type="title"/>
          </p:nvPr>
        </p:nvSpPr>
        <p:spPr>
          <a:xfrm>
            <a:off x="0" y="8075"/>
            <a:ext cx="9073200" cy="1488000"/>
          </a:xfrm>
          <a:prstGeom prst="rect">
            <a:avLst/>
          </a:prstGeom>
        </p:spPr>
        <p:txBody>
          <a:bodyPr spcFirstLastPara="1" wrap="square" lIns="34275" tIns="34275" rIns="34275" bIns="3427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Call for Comments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Please feel free to add comments directly on these slides.</a:t>
            </a:r>
            <a:endParaRPr sz="28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Other slides: </a:t>
            </a:r>
            <a:r>
              <a:rPr lang="en" sz="2800" u="sng">
                <a:solidFill>
                  <a:schemeClr val="hlink"/>
                </a:solidFill>
                <a:hlinkClick r:id="rId3"/>
              </a:rPr>
              <a:t>http://bit.ly/PyTorchZeroAll</a:t>
            </a:r>
            <a:r>
              <a:rPr lang="en" sz="2800"/>
              <a:t>      </a:t>
            </a:r>
            <a:endParaRPr sz="2800"/>
          </a:p>
        </p:txBody>
      </p:sp>
      <p:sp>
        <p:nvSpPr>
          <p:cNvPr id="156" name="Google Shape;156;p38"/>
          <p:cNvSpPr txBox="1"/>
          <p:nvPr/>
        </p:nvSpPr>
        <p:spPr>
          <a:xfrm>
            <a:off x="5446800" y="4728475"/>
            <a:ext cx="4064700" cy="55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</a:rPr>
              <a:t>Picture from http://www.tssablog.org/archives/3280</a:t>
            </a:r>
            <a:endParaRPr sz="1200"/>
          </a:p>
        </p:txBody>
      </p:sp>
      <p:pic>
        <p:nvPicPr>
          <p:cNvPr id="157" name="Google Shape;157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32442" y="1538300"/>
            <a:ext cx="6008308" cy="332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56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42" name="Google Shape;342;p5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5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6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56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6" name="Google Shape;346;p56"/>
          <p:cNvSpPr/>
          <p:nvPr/>
        </p:nvSpPr>
        <p:spPr>
          <a:xfrm>
            <a:off x="4018167" y="117185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47" name="Google Shape;347;p56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7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53" name="Google Shape;353;p5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57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5" name="Google Shape;355;p57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  <p:sp>
        <p:nvSpPr>
          <p:cNvPr id="356" name="Google Shape;356;p57"/>
          <p:cNvSpPr/>
          <p:nvPr/>
        </p:nvSpPr>
        <p:spPr>
          <a:xfrm>
            <a:off x="3802722" y="2480713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7" name="Google Shape;357;p57"/>
          <p:cNvSpPr/>
          <p:nvPr/>
        </p:nvSpPr>
        <p:spPr>
          <a:xfrm>
            <a:off x="2619423" y="3107116"/>
            <a:ext cx="48501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Computational graph</a:t>
            </a:r>
            <a:endParaRPr/>
          </a:p>
        </p:txBody>
      </p:sp>
      <p:pic>
        <p:nvPicPr>
          <p:cNvPr id="363" name="Google Shape;363;p58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58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55715" y="1363634"/>
            <a:ext cx="1453543" cy="328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58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465102" y="1363634"/>
            <a:ext cx="3941610" cy="34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0" name="Google Shape;370;p5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1" name="Google Shape;371;p59"/>
          <p:cNvSpPr txBox="1"/>
          <p:nvPr/>
        </p:nvSpPr>
        <p:spPr>
          <a:xfrm>
            <a:off x="2176729" y="442690"/>
            <a:ext cx="5867700" cy="46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6D01"/>
              </a:buClr>
              <a:buFont typeface="Helvetica Neue"/>
              <a:buNone/>
            </a:pPr>
            <a:r>
              <a:rPr lang="en" sz="2700" b="1" i="0" u="none" strike="noStrike" cap="none">
                <a:solidFill>
                  <a:srgbClr val="016D0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Forward pass x=1, y = 2 where w=1</a:t>
            </a:r>
            <a:endParaRPr sz="500"/>
          </a:p>
        </p:txBody>
      </p:sp>
      <p:cxnSp>
        <p:nvCxnSpPr>
          <p:cNvPr id="372" name="Google Shape;372;p59"/>
          <p:cNvCxnSpPr/>
          <p:nvPr/>
        </p:nvCxnSpPr>
        <p:spPr>
          <a:xfrm>
            <a:off x="1366348" y="1125864"/>
            <a:ext cx="6846600" cy="0"/>
          </a:xfrm>
          <a:prstGeom prst="straightConnector1">
            <a:avLst/>
          </a:prstGeom>
          <a:noFill/>
          <a:ln w="127000" cap="flat" cmpd="sng">
            <a:solidFill>
              <a:srgbClr val="016D01"/>
            </a:solidFill>
            <a:prstDash val="solid"/>
            <a:miter lim="400000"/>
            <a:headEnd type="none" w="sm" len="sm"/>
            <a:tailEnd type="triangle" w="med" len="med"/>
          </a:ln>
        </p:spPr>
      </p:cxnSp>
      <p:pic>
        <p:nvPicPr>
          <p:cNvPr id="373" name="Google Shape;373;p5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60004" y="356447"/>
            <a:ext cx="639442" cy="6394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8" name="Google Shape;378;p6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p60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0" name="Google Shape;380;p60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1" name="Google Shape;381;p60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82" name="Google Shape;382;p60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383" name="Google Shape;383;p60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384" name="Google Shape;384;p60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385" name="Google Shape;385;p6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6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60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60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9" name="Google Shape;389;p60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390" name="Google Shape;390;p60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391" name="Google Shape;391;p60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392" name="Google Shape;392;p60" descr="Image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6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p61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399" name="Google Shape;399;p61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0" name="Google Shape;400;p61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01" name="Google Shape;401;p61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02" name="Google Shape;402;p61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03" name="Google Shape;403;p61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404" name="Google Shape;404;p6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61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61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61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61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9" name="Google Shape;409;p61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id="410" name="Google Shape;410;p61" descr="Imag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11" name="Google Shape;411;p61" descr="Imag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2" name="Google Shape;412;p61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13" name="Google Shape;413;p61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14" name="Google Shape;414;p61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415" name="Google Shape;415;p61" descr="Imag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0" name="Google Shape;420;p6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21" name="Google Shape;421;p62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2" name="Google Shape;422;p62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3" name="Google Shape;423;p62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24" name="Google Shape;424;p62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25" name="Google Shape;425;p62"/>
          <p:cNvSpPr txBox="1"/>
          <p:nvPr/>
        </p:nvSpPr>
        <p:spPr>
          <a:xfrm>
            <a:off x="5666177" y="2531100"/>
            <a:ext cx="585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426" name="Google Shape;426;p62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427" name="Google Shape;427;p62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2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29" name="Google Shape;429;p62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62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251466" y="3623651"/>
            <a:ext cx="1255792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62" descr="Image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945957" y="3915248"/>
            <a:ext cx="2443070" cy="3950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2" name="Google Shape;432;p62"/>
          <p:cNvGrpSpPr/>
          <p:nvPr/>
        </p:nvGrpSpPr>
        <p:grpSpPr>
          <a:xfrm>
            <a:off x="335967" y="4535286"/>
            <a:ext cx="3262074" cy="410602"/>
            <a:chOff x="0" y="0"/>
            <a:chExt cx="8698865" cy="1094938"/>
          </a:xfrm>
        </p:grpSpPr>
        <p:pic>
          <p:nvPicPr>
            <p:cNvPr id="433" name="Google Shape;433;p62" descr="Image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0" y="0"/>
              <a:ext cx="1778000" cy="109493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4" name="Google Shape;434;p62" descr="Image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1980203" y="20573"/>
              <a:ext cx="6718662" cy="10535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" name="Google Shape;435;p62"/>
          <p:cNvGrpSpPr/>
          <p:nvPr/>
        </p:nvGrpSpPr>
        <p:grpSpPr>
          <a:xfrm>
            <a:off x="4069882" y="4339491"/>
            <a:ext cx="2798656" cy="802241"/>
            <a:chOff x="0" y="0"/>
            <a:chExt cx="7463083" cy="2139310"/>
          </a:xfrm>
        </p:grpSpPr>
        <p:pic>
          <p:nvPicPr>
            <p:cNvPr id="436" name="Google Shape;436;p62" descr="Image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177800" y="114300"/>
              <a:ext cx="7100160" cy="16822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37" name="Google Shape;437;p62" descr="Image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0" y="0"/>
              <a:ext cx="7463083" cy="213931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38" name="Google Shape;438;p62" descr="Oval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673899" y="4224382"/>
            <a:ext cx="513922" cy="4106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9" name="Google Shape;439;p62"/>
          <p:cNvGrpSpPr/>
          <p:nvPr/>
        </p:nvGrpSpPr>
        <p:grpSpPr>
          <a:xfrm>
            <a:off x="1240828" y="348225"/>
            <a:ext cx="6662259" cy="646426"/>
            <a:chOff x="1240828" y="348225"/>
            <a:chExt cx="6662259" cy="646426"/>
          </a:xfrm>
        </p:grpSpPr>
        <p:sp>
          <p:nvSpPr>
            <p:cNvPr id="440" name="Google Shape;440;p62"/>
            <p:cNvSpPr txBox="1"/>
            <p:nvPr/>
          </p:nvSpPr>
          <p:spPr>
            <a:xfrm>
              <a:off x="2311500" y="348225"/>
              <a:ext cx="5418300" cy="518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EB220C"/>
                </a:buClr>
                <a:buFont typeface="Helvetica Neue"/>
                <a:buNone/>
              </a:pPr>
              <a:r>
                <a:rPr lang="en" sz="3100" b="1" i="0" u="none" strike="noStrike" cap="none">
                  <a:solidFill>
                    <a:srgbClr val="EB220C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Backward propagation</a:t>
              </a:r>
              <a:endParaRPr sz="500"/>
            </a:p>
          </p:txBody>
        </p:sp>
        <p:cxnSp>
          <p:nvCxnSpPr>
            <p:cNvPr id="441" name="Google Shape;441;p62"/>
            <p:cNvCxnSpPr/>
            <p:nvPr/>
          </p:nvCxnSpPr>
          <p:spPr>
            <a:xfrm>
              <a:off x="1931887" y="970984"/>
              <a:ext cx="5971200" cy="0"/>
            </a:xfrm>
            <a:prstGeom prst="straightConnector1">
              <a:avLst/>
            </a:prstGeom>
            <a:noFill/>
            <a:ln w="127000" cap="flat" cmpd="sng">
              <a:solidFill>
                <a:srgbClr val="EB220C"/>
              </a:solidFill>
              <a:prstDash val="solid"/>
              <a:miter lim="400000"/>
              <a:headEnd type="triangle" w="med" len="med"/>
              <a:tailEnd type="none" w="sm" len="sm"/>
            </a:ln>
          </p:spPr>
        </p:cxnSp>
        <p:pic>
          <p:nvPicPr>
            <p:cNvPr id="442" name="Google Shape;442;p62" descr="Image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1240828" y="355208"/>
              <a:ext cx="639442" cy="63944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63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4-1: x = 2, y=4, w=1</a:t>
            </a:r>
            <a:endParaRPr/>
          </a:p>
        </p:txBody>
      </p:sp>
      <p:pic>
        <p:nvPicPr>
          <p:cNvPr id="448" name="Google Shape;448;p6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6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0" name="Google Shape;450;p6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451" name="Google Shape;451;p6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452" name="Google Shape;452;p6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453" name="Google Shape;453;p63"/>
          <p:cNvSpPr txBox="1"/>
          <p:nvPr/>
        </p:nvSpPr>
        <p:spPr>
          <a:xfrm>
            <a:off x="5666177" y="2531100"/>
            <a:ext cx="6102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454" name="Google Shape;454;p6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id="455" name="Google Shape;455;p6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76384" y="3149111"/>
            <a:ext cx="633718" cy="36659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6" name="Google Shape;456;p63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978233" y="3232179"/>
            <a:ext cx="813512" cy="395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63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748016" y="3246467"/>
            <a:ext cx="666639" cy="366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3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6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5732" y="3182540"/>
            <a:ext cx="934760" cy="36627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6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7521" y="1887450"/>
            <a:ext cx="8262328" cy="194416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4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085141" y="1291097"/>
            <a:ext cx="3941608" cy="34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64" descr="Imag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806077" y="1291097"/>
            <a:ext cx="2166342" cy="347314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64"/>
          <p:cNvSpPr txBox="1"/>
          <p:nvPr/>
        </p:nvSpPr>
        <p:spPr>
          <a:xfrm>
            <a:off x="1219488" y="415025"/>
            <a:ext cx="6638400" cy="5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Exercise 4-2: x = 1, y=2, </a:t>
            </a:r>
            <a:r>
              <a:rPr lang="en" sz="3400" b="0" i="1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w=1, b=2</a:t>
            </a:r>
            <a:endParaRPr sz="500"/>
          </a:p>
        </p:txBody>
      </p:sp>
      <p:sp>
        <p:nvSpPr>
          <p:cNvPr id="468" name="Google Shape;468;p64"/>
          <p:cNvSpPr/>
          <p:nvPr/>
        </p:nvSpPr>
        <p:spPr>
          <a:xfrm>
            <a:off x="7136173" y="1056631"/>
            <a:ext cx="1998000" cy="1409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469" name="Google Shape;469;p64" descr="Image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673762" y="2501459"/>
            <a:ext cx="387646" cy="347349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64"/>
          <p:cNvSpPr/>
          <p:nvPr/>
        </p:nvSpPr>
        <p:spPr>
          <a:xfrm>
            <a:off x="2661290" y="2453694"/>
            <a:ext cx="1083600" cy="4428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1" name="Google Shape;471;p64"/>
          <p:cNvSpPr/>
          <p:nvPr/>
        </p:nvSpPr>
        <p:spPr>
          <a:xfrm>
            <a:off x="2818225" y="2634249"/>
            <a:ext cx="539400" cy="549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2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  <a:endParaRPr sz="500"/>
          </a:p>
        </p:txBody>
      </p:sp>
      <p:sp>
        <p:nvSpPr>
          <p:cNvPr id="472" name="Google Shape;472;p64"/>
          <p:cNvSpPr/>
          <p:nvPr/>
        </p:nvSpPr>
        <p:spPr>
          <a:xfrm>
            <a:off x="3931998" y="2514306"/>
            <a:ext cx="44370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3" name="Google Shape;473;p64"/>
          <p:cNvSpPr/>
          <p:nvPr/>
        </p:nvSpPr>
        <p:spPr>
          <a:xfrm>
            <a:off x="2928481" y="33513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4" name="Google Shape;474;p64"/>
          <p:cNvSpPr/>
          <p:nvPr/>
        </p:nvSpPr>
        <p:spPr>
          <a:xfrm>
            <a:off x="3414517" y="3004708"/>
            <a:ext cx="1024200" cy="7887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75" name="Google Shape;475;p64"/>
          <p:cNvSpPr txBox="1"/>
          <p:nvPr/>
        </p:nvSpPr>
        <p:spPr>
          <a:xfrm>
            <a:off x="2225900" y="3337397"/>
            <a:ext cx="233100" cy="39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23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endParaRPr sz="5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0" name="Google Shape;480;p6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65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lang="en" sz="34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82" name="Google Shape;482;p65"/>
          <p:cNvSpPr/>
          <p:nvPr/>
        </p:nvSpPr>
        <p:spPr>
          <a:xfrm>
            <a:off x="174540" y="3134440"/>
            <a:ext cx="4829100" cy="19113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3" name="Google Shape;483;p65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http://pytorch.org/docs/master/notes/autograd.html?highlight=variable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  <p:sp>
        <p:nvSpPr>
          <p:cNvPr id="484" name="Google Shape;484;p65"/>
          <p:cNvSpPr txBox="1"/>
          <p:nvPr/>
        </p:nvSpPr>
        <p:spPr>
          <a:xfrm>
            <a:off x="533400" y="1589225"/>
            <a:ext cx="7931100" cy="24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3.0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2.0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6.0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>
                <a:solidFill>
                  <a:srgbClr val="66009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313094"/>
            <a:ext cx="9143999" cy="28476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512941" y="1239342"/>
            <a:ext cx="2049525" cy="55686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39"/>
          <p:cNvSpPr txBox="1">
            <a:spLocks noGrp="1"/>
          </p:cNvSpPr>
          <p:nvPr>
            <p:ph type="ctrTitle" idx="4294967295"/>
          </p:nvPr>
        </p:nvSpPr>
        <p:spPr>
          <a:xfrm>
            <a:off x="628447" y="14103"/>
            <a:ext cx="61266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ML/DL for </a:t>
            </a:r>
            <a:r>
              <a:rPr lang="en" sz="4200" b="0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Everyone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27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lang="en" sz="30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en" sz="42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sp>
        <p:nvSpPr>
          <p:cNvPr id="165" name="Google Shape;165;p39"/>
          <p:cNvSpPr txBox="1">
            <a:spLocks noGrp="1"/>
          </p:cNvSpPr>
          <p:nvPr>
            <p:ph type="subTitle" idx="4294967295"/>
          </p:nvPr>
        </p:nvSpPr>
        <p:spPr>
          <a:xfrm>
            <a:off x="0" y="4286750"/>
            <a:ext cx="4159500" cy="873900"/>
          </a:xfrm>
          <a:prstGeom prst="rect">
            <a:avLst/>
          </a:prstGeom>
          <a:gradFill>
            <a:gsLst>
              <a:gs pos="0">
                <a:srgbClr val="55C1FF">
                  <a:alpha val="77647"/>
                </a:srgbClr>
              </a:gs>
              <a:gs pos="100000">
                <a:srgbClr val="0076B9">
                  <a:alpha val="77647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26775" tIns="26775" rIns="26775" bIns="267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Sung Kim &lt;</a:t>
            </a:r>
            <a:r>
              <a:rPr lang="en" sz="1600" b="0" i="0" u="sng" strike="noStrike" cap="non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hunkim+ml@gmail.com</a:t>
            </a:r>
            <a:r>
              <a:rPr lang="en" sz="16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HKUST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r>
              <a:rPr lang="en" sz="13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Code: </a:t>
            </a:r>
            <a:r>
              <a:rPr lang="en" sz="1300" b="0" i="0" u="sng" strike="noStrike" cap="none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https://github.com/hunkim/PyTorchZeroToAll</a:t>
            </a:r>
            <a:r>
              <a:rPr lang="en" sz="1300" b="0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 b="0" i="0" u="none" strike="noStrike" cap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Slides: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http://bit.ly/PyTorchZeroAll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Font typeface="Helvetica Neue"/>
              <a:buNone/>
            </a:pPr>
            <a:r>
              <a:rPr lang="en" sz="13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Videos: </a:t>
            </a:r>
            <a:r>
              <a:rPr lang="en" sz="1300" u="sng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http://bit.ly/PyTorchVideo</a:t>
            </a:r>
            <a:r>
              <a:rPr lang="en" sz="1300">
                <a:solidFill>
                  <a:srgbClr val="FFFF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1300">
              <a:solidFill>
                <a:srgbClr val="FFFF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166" name="Google Shape;166;p39" descr="Imag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8355806" y="4711991"/>
            <a:ext cx="756518" cy="409473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39"/>
          <p:cNvSpPr txBox="1"/>
          <p:nvPr/>
        </p:nvSpPr>
        <p:spPr>
          <a:xfrm>
            <a:off x="530100" y="647300"/>
            <a:ext cx="8066100" cy="17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b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0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4: Back-propagation &amp; Autograd</a:t>
            </a:r>
            <a:endParaRPr sz="5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9" name="Google Shape;489;p66" descr="dynamic_graph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2689" y="687538"/>
            <a:ext cx="7858620" cy="440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6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1" name="Google Shape;491;p66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Data and </a:t>
            </a:r>
            <a:r>
              <a:rPr lang="en" sz="3400" b="1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Variable</a:t>
            </a:r>
            <a:endParaRPr/>
          </a:p>
        </p:txBody>
      </p:sp>
      <p:sp>
        <p:nvSpPr>
          <p:cNvPr id="492" name="Google Shape;492;p66"/>
          <p:cNvSpPr txBox="1"/>
          <p:nvPr/>
        </p:nvSpPr>
        <p:spPr>
          <a:xfrm>
            <a:off x="3869111" y="4897605"/>
            <a:ext cx="52791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Helvetica Neue"/>
              <a:buNone/>
            </a:pPr>
            <a:r>
              <a:rPr lang="en" sz="1200" b="1" i="0" u="sng" strike="noStrike" cap="non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5"/>
              </a:rPr>
              <a:t>http://pytorch.org/docs/master/notes/autograd.html?highlight=variable</a:t>
            </a:r>
            <a:r>
              <a:rPr lang="en" sz="1200" b="1" i="0" u="none" strike="noStrike" cap="non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5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7" name="Google Shape;497;p67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67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Model and Loss</a:t>
            </a:r>
            <a:endParaRPr/>
          </a:p>
        </p:txBody>
      </p:sp>
      <p:sp>
        <p:nvSpPr>
          <p:cNvPr id="499" name="Google Shape;499;p67"/>
          <p:cNvSpPr txBox="1"/>
          <p:nvPr/>
        </p:nvSpPr>
        <p:spPr>
          <a:xfrm>
            <a:off x="0" y="685800"/>
            <a:ext cx="79464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from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torch.autograd </a:t>
            </a:r>
            <a:r>
              <a:rPr lang="en" b="1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Variable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x_data = [1.0, 2.0, 3.0]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y_data = [2.0, 4.0, 6.0]</a:t>
            </a: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 = Variable(torch.Tensor([1.0]),  requires_grad=</a:t>
            </a:r>
            <a:r>
              <a:rPr lang="en" b="1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  </a:t>
            </a:r>
            <a:r>
              <a:rPr lang="en" i="1">
                <a:solidFill>
                  <a:srgbClr val="D9D9D9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endParaRPr i="1">
              <a:solidFill>
                <a:srgbClr val="D9D9D9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our model forward pass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forward(x):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 * w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Loss function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loss(x, y):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y_pred = forward(x)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(y_pred - y) * (y_pred - y)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Before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(before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68"/>
          <p:cNvSpPr txBox="1">
            <a:spLocks noGrp="1"/>
          </p:cNvSpPr>
          <p:nvPr>
            <p:ph type="title"/>
          </p:nvPr>
        </p:nvSpPr>
        <p:spPr>
          <a:xfrm>
            <a:off x="315750" y="222975"/>
            <a:ext cx="85125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Training: forward, backward, and update weight</a:t>
            </a:r>
            <a:endParaRPr/>
          </a:p>
        </p:txBody>
      </p:sp>
      <p:sp>
        <p:nvSpPr>
          <p:cNvPr id="505" name="Google Shape;505;p68"/>
          <p:cNvSpPr txBox="1"/>
          <p:nvPr/>
        </p:nvSpPr>
        <p:spPr>
          <a:xfrm>
            <a:off x="76200" y="1143000"/>
            <a:ext cx="8828400" cy="395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9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</a:t>
            </a:r>
            <a:endParaRPr/>
          </a:p>
        </p:txBody>
      </p:sp>
      <p:pic>
        <p:nvPicPr>
          <p:cNvPr id="511" name="Google Shape;511;p6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17509" y="263217"/>
            <a:ext cx="2907968" cy="4592595"/>
          </a:xfrm>
          <a:prstGeom prst="rect">
            <a:avLst/>
          </a:prstGeom>
          <a:noFill/>
          <a:ln>
            <a:noFill/>
          </a:ln>
          <a:effectLst>
            <a:outerShdw blurRad="355600" dist="177800" dir="5400000" rotWithShape="0">
              <a:srgbClr val="000000">
                <a:alpha val="69800"/>
              </a:srgbClr>
            </a:outerShdw>
          </a:effectLst>
        </p:spPr>
      </p:pic>
      <p:sp>
        <p:nvSpPr>
          <p:cNvPr id="512" name="Google Shape;512;p69"/>
          <p:cNvSpPr txBox="1"/>
          <p:nvPr/>
        </p:nvSpPr>
        <p:spPr>
          <a:xfrm>
            <a:off x="0" y="1752600"/>
            <a:ext cx="58869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Training loop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epoch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range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x_val, y_val 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in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zip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(x_data, y_data):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 = loss(x_val, y_val)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l.backward()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lang="en" sz="1200" b="1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\t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grad: 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x_val, y_val, w.grad.data[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w.data = w.data -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Manually zero the gradients after updating weights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w.grad.data.zero_()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"progress:"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epoch, l.data[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i="1">
                <a:solidFill>
                  <a:srgbClr val="8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# After training</a:t>
            </a:r>
            <a:endParaRPr sz="1200" i="1">
              <a:solidFill>
                <a:srgbClr val="808080"/>
              </a:solidFill>
              <a:highlight>
                <a:srgbClr val="FFFFF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print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200" b="1">
                <a:solidFill>
                  <a:srgbClr val="008080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"predict (after training)"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 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, forward(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4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).data[</a:t>
            </a:r>
            <a:r>
              <a:rPr lang="en" sz="1200">
                <a:solidFill>
                  <a:srgbClr val="0000FF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200">
                <a:solidFill>
                  <a:schemeClr val="dk1"/>
                </a:solidFill>
                <a:highlight>
                  <a:srgbClr val="FFFFFF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endParaRPr sz="12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70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70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50639" y="1649478"/>
            <a:ext cx="5104151" cy="2716417"/>
          </a:xfrm>
          <a:prstGeom prst="rect">
            <a:avLst/>
          </a:prstGeom>
          <a:noFill/>
          <a:ln>
            <a:noFill/>
          </a:ln>
          <a:effectLst>
            <a:outerShdw blurRad="355600" dist="177800" dir="5400000" rotWithShape="0">
              <a:srgbClr val="000000">
                <a:alpha val="69800"/>
              </a:srgbClr>
            </a:outerShdw>
          </a:effectLst>
        </p:spPr>
      </p:pic>
      <p:pic>
        <p:nvPicPr>
          <p:cNvPr id="519" name="Google Shape;519;p70" descr="Imag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43437" y="77897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dist="177800" dir="5400000" rotWithShape="0">
              <a:srgbClr val="000000">
                <a:alpha val="69800"/>
              </a:srgbClr>
            </a:outerShdw>
          </a:effectLst>
        </p:spPr>
      </p:pic>
      <p:sp>
        <p:nvSpPr>
          <p:cNvPr id="520" name="Google Shape;520;p70"/>
          <p:cNvSpPr txBox="1">
            <a:spLocks noGrp="1"/>
          </p:cNvSpPr>
          <p:nvPr>
            <p:ph type="title"/>
          </p:nvPr>
        </p:nvSpPr>
        <p:spPr>
          <a:xfrm>
            <a:off x="2454538" y="197840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5" name="Google Shape;525;p7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591559" y="144261"/>
            <a:ext cx="1070893" cy="1070893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p7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23211" y="1066658"/>
            <a:ext cx="2933498" cy="4976568"/>
          </a:xfrm>
          <a:prstGeom prst="rect">
            <a:avLst/>
          </a:prstGeom>
          <a:noFill/>
          <a:ln>
            <a:noFill/>
          </a:ln>
          <a:effectLst>
            <a:outerShdw blurRad="355600" dist="177800" dir="5400000" rotWithShape="0">
              <a:srgbClr val="000000">
                <a:alpha val="69800"/>
              </a:srgbClr>
            </a:outerShdw>
          </a:effectLst>
        </p:spPr>
      </p:pic>
      <p:sp>
        <p:nvSpPr>
          <p:cNvPr id="527" name="Google Shape;527;p71"/>
          <p:cNvSpPr txBox="1">
            <a:spLocks noGrp="1"/>
          </p:cNvSpPr>
          <p:nvPr>
            <p:ph type="title"/>
          </p:nvPr>
        </p:nvSpPr>
        <p:spPr>
          <a:xfrm>
            <a:off x="-1034727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(from numeric gradient computation)</a:t>
            </a:r>
            <a:endParaRPr/>
          </a:p>
        </p:txBody>
      </p:sp>
      <p:pic>
        <p:nvPicPr>
          <p:cNvPr id="528" name="Google Shape;528;p71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66203" y="1066658"/>
            <a:ext cx="2933495" cy="4976568"/>
          </a:xfrm>
          <a:prstGeom prst="rect">
            <a:avLst/>
          </a:prstGeom>
          <a:noFill/>
          <a:ln>
            <a:noFill/>
          </a:ln>
          <a:effectLst>
            <a:outerShdw blurRad="355600" dist="177800" dir="5400000" rotWithShape="0">
              <a:srgbClr val="000000">
                <a:alpha val="69800"/>
              </a:srgbClr>
            </a:outerShdw>
          </a:effectLst>
        </p:spPr>
      </p:pic>
      <p:sp>
        <p:nvSpPr>
          <p:cNvPr id="529" name="Google Shape;529;p71"/>
          <p:cNvSpPr txBox="1"/>
          <p:nvPr/>
        </p:nvSpPr>
        <p:spPr>
          <a:xfrm>
            <a:off x="2722796" y="-30965"/>
            <a:ext cx="61107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Output 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21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(computational graph)</a:t>
            </a:r>
            <a:endParaRPr sz="5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p72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PyTorch forward/backward</a:t>
            </a:r>
            <a:endParaRPr/>
          </a:p>
        </p:txBody>
      </p:sp>
      <p:pic>
        <p:nvPicPr>
          <p:cNvPr id="535" name="Google Shape;535;p72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0" name="Google Shape;540;p73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73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2" name="Google Shape;542;p73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3" name="Google Shape;543;p73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44" name="Google Shape;544;p73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45" name="Google Shape;545;p73"/>
          <p:cNvSpPr txBox="1"/>
          <p:nvPr/>
        </p:nvSpPr>
        <p:spPr>
          <a:xfrm>
            <a:off x="5666177" y="2531100"/>
            <a:ext cx="581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=-1</a:t>
            </a:r>
            <a:endParaRPr sz="500"/>
          </a:p>
        </p:txBody>
      </p:sp>
      <p:sp>
        <p:nvSpPr>
          <p:cNvPr id="546" name="Google Shape;546;p73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pic>
        <p:nvPicPr>
          <p:cNvPr id="547" name="Google Shape;547;p73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48" name="Google Shape;548;p73"/>
          <p:cNvSpPr txBox="1">
            <a:spLocks noGrp="1"/>
          </p:cNvSpPr>
          <p:nvPr>
            <p:ph type="title"/>
          </p:nvPr>
        </p:nvSpPr>
        <p:spPr>
          <a:xfrm>
            <a:off x="431561" y="226409"/>
            <a:ext cx="8280900" cy="16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Forward pass </a:t>
            </a:r>
            <a:endParaRPr/>
          </a:p>
          <a:p>
            <a:pPr marL="0" marR="0" lvl="8" indent="685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Any random value</a:t>
            </a:r>
            <a:br>
              <a:rPr lang="en" sz="1800" i="1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 = Variable(torch.Tensor([</a:t>
            </a:r>
            <a:r>
              <a:rPr lang="en" sz="1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1.0</a:t>
            </a: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]),  </a:t>
            </a:r>
            <a:r>
              <a:rPr lang="en" sz="1800" i="0" u="none" strike="noStrike" cap="none">
                <a:solidFill>
                  <a:srgbClr val="661E99"/>
                </a:solidFill>
                <a:latin typeface="Consolas"/>
                <a:ea typeface="Consolas"/>
                <a:cs typeface="Consolas"/>
                <a:sym typeface="Consolas"/>
              </a:rPr>
              <a:t>requires_grad</a:t>
            </a: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800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True</a:t>
            </a: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endParaRPr sz="1800">
              <a:latin typeface="Consolas"/>
              <a:ea typeface="Consolas"/>
              <a:cs typeface="Consolas"/>
              <a:sym typeface="Consolas"/>
            </a:endParaRPr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l = loss(x=1, y=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2</a:t>
            </a: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b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1800"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p7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p74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5" name="Google Shape;555;p74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56" name="Google Shape;556;p74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57" name="Google Shape;557;p74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58" name="Google Shape;558;p74"/>
          <p:cNvSpPr txBox="1"/>
          <p:nvPr/>
        </p:nvSpPr>
        <p:spPr>
          <a:xfrm>
            <a:off x="5666177" y="2531100"/>
            <a:ext cx="5913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59" name="Google Shape;559;p74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pic>
        <p:nvPicPr>
          <p:cNvPr id="560" name="Google Shape;560;p74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74"/>
          <p:cNvSpPr txBox="1">
            <a:spLocks noGrp="1"/>
          </p:cNvSpPr>
          <p:nvPr>
            <p:ph type="title"/>
          </p:nvPr>
        </p:nvSpPr>
        <p:spPr>
          <a:xfrm>
            <a:off x="263652" y="511784"/>
            <a:ext cx="8328900" cy="18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Back propagation: l.backward()</a:t>
            </a:r>
            <a:endParaRPr/>
          </a:p>
          <a:p>
            <a: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br>
              <a:rPr lang="en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2" name="Google Shape;562;p74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i="0" u="none" strike="noStrike" cap="non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7" name="Google Shape;567;p7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75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69" name="Google Shape;569;p75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70" name="Google Shape;570;p75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71" name="Google Shape;571;p75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2" name="Google Shape;572;p75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73" name="Google Shape;573;p75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74" name="Google Shape;574;p75"/>
          <p:cNvSpPr txBox="1">
            <a:spLocks noGrp="1"/>
          </p:cNvSpPr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Weight update (step)</a:t>
            </a:r>
            <a:endParaRPr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3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575" name="Google Shape;575;p75"/>
          <p:cNvSpPr txBox="1"/>
          <p:nvPr/>
        </p:nvSpPr>
        <p:spPr>
          <a:xfrm>
            <a:off x="2440700" y="1608550"/>
            <a:ext cx="4793100" cy="3963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w.data = w.data - </a:t>
            </a:r>
            <a:r>
              <a:rPr lang="en" sz="1800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0.01 </a:t>
            </a:r>
            <a:r>
              <a:rPr lang="en" sz="180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w.grad.data</a:t>
            </a:r>
            <a:endParaRPr sz="1800" b="1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576" name="Google Shape;576;p75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  <p:sp>
        <p:nvSpPr>
          <p:cNvPr id="577" name="Google Shape;577;p75"/>
          <p:cNvSpPr txBox="1"/>
          <p:nvPr/>
        </p:nvSpPr>
        <p:spPr>
          <a:xfrm>
            <a:off x="1582125" y="4006850"/>
            <a:ext cx="1286700" cy="4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 i="0" u="none" strike="noStrike" cap="none">
                <a:solidFill>
                  <a:srgbClr val="4A86E8"/>
                </a:solidFill>
                <a:latin typeface="Consolas"/>
                <a:ea typeface="Consolas"/>
                <a:cs typeface="Consolas"/>
                <a:sym typeface="Consolas"/>
              </a:rPr>
              <a:t>w.grad</a:t>
            </a:r>
            <a:endParaRPr sz="2400">
              <a:solidFill>
                <a:srgbClr val="4A86E8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40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Computing gradient in simple network</a:t>
            </a:r>
            <a:endParaRPr/>
          </a:p>
        </p:txBody>
      </p:sp>
      <p:grpSp>
        <p:nvGrpSpPr>
          <p:cNvPr id="173" name="Google Shape;173;p40"/>
          <p:cNvGrpSpPr/>
          <p:nvPr/>
        </p:nvGrpSpPr>
        <p:grpSpPr>
          <a:xfrm>
            <a:off x="3316678" y="1507910"/>
            <a:ext cx="2216439" cy="476213"/>
            <a:chOff x="0" y="0"/>
            <a:chExt cx="5910503" cy="1269900"/>
          </a:xfrm>
        </p:grpSpPr>
        <p:sp>
          <p:nvSpPr>
            <p:cNvPr id="174" name="Google Shape;174;p40"/>
            <p:cNvSpPr/>
            <p:nvPr/>
          </p:nvSpPr>
          <p:spPr>
            <a:xfrm>
              <a:off x="1999927" y="0"/>
              <a:ext cx="2007000" cy="12699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26775" tIns="26775" rIns="26775" bIns="267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Helvetica Neue"/>
                <a:buNone/>
              </a:pPr>
              <a:r>
                <a:rPr lang="en" sz="1100" b="0" i="0" u="none" strike="noStrike" cap="none">
                  <a:solidFill>
                    <a:srgbClr val="FFFFFF"/>
                  </a:solidFill>
                  <a:latin typeface="Helvetica Neue"/>
                  <a:ea typeface="Helvetica Neue"/>
                  <a:cs typeface="Helvetica Neue"/>
                  <a:sym typeface="Helvetica Neue"/>
                </a:rPr>
                <a:t>Linear</a:t>
              </a:r>
              <a:endParaRPr sz="500"/>
            </a:p>
          </p:txBody>
        </p:sp>
        <p:pic>
          <p:nvPicPr>
            <p:cNvPr id="175" name="Google Shape;175;p40" descr="Image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133981" y="59740"/>
              <a:ext cx="776522" cy="115051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6" name="Google Shape;176;p40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0" y="218680"/>
              <a:ext cx="832583" cy="832584"/>
            </a:xfrm>
            <a:prstGeom prst="rect">
              <a:avLst/>
            </a:prstGeom>
            <a:noFill/>
            <a:ln>
              <a:noFill/>
            </a:ln>
          </p:spPr>
        </p:pic>
        <p:cxnSp>
          <p:nvCxnSpPr>
            <p:cNvPr id="177" name="Google Shape;177;p40"/>
            <p:cNvCxnSpPr/>
            <p:nvPr/>
          </p:nvCxnSpPr>
          <p:spPr>
            <a:xfrm>
              <a:off x="727459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  <p:cxnSp>
          <p:nvCxnSpPr>
            <p:cNvPr id="178" name="Google Shape;178;p40"/>
            <p:cNvCxnSpPr/>
            <p:nvPr/>
          </p:nvCxnSpPr>
          <p:spPr>
            <a:xfrm>
              <a:off x="4089131" y="635000"/>
              <a:ext cx="1102500" cy="0"/>
            </a:xfrm>
            <a:prstGeom prst="straightConnector1">
              <a:avLst/>
            </a:prstGeom>
            <a:noFill/>
            <a:ln w="25400" cap="flat" cmpd="sng">
              <a:solidFill>
                <a:srgbClr val="000000"/>
              </a:solidFill>
              <a:prstDash val="solid"/>
              <a:miter lim="400000"/>
              <a:headEnd type="none" w="sm" len="sm"/>
              <a:tailEnd type="triangle" w="med" len="med"/>
            </a:ln>
          </p:spPr>
        </p:cxnSp>
      </p:grpSp>
      <p:sp>
        <p:nvSpPr>
          <p:cNvPr id="179" name="Google Shape;179;p40"/>
          <p:cNvSpPr txBox="1"/>
          <p:nvPr/>
        </p:nvSpPr>
        <p:spPr>
          <a:xfrm>
            <a:off x="2880775" y="3524025"/>
            <a:ext cx="3669300" cy="775500"/>
          </a:xfrm>
          <a:prstGeom prst="rect">
            <a:avLst/>
          </a:prstGeom>
          <a:noFill/>
          <a:ln w="9525" cap="flat" cmpd="sng">
            <a:solidFill>
              <a:srgbClr val="4A86E8"/>
            </a:solidFill>
            <a:prstDash val="solid"/>
            <a:miter lim="400000"/>
            <a:headEnd type="none" w="sm" len="sm"/>
            <a:tailEnd type="none" w="sm" len="sm"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compute gradient</a:t>
            </a:r>
            <a:endParaRPr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1480"/>
              </a:buClr>
              <a:buFont typeface="Arial"/>
              <a:buNone/>
            </a:pPr>
            <a:r>
              <a:rPr lang="en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def </a:t>
            </a:r>
            <a:r>
              <a:rPr lang="en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gradient(x, y):  </a:t>
            </a: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# d_loss/d_w</a:t>
            </a:r>
            <a:endParaRPr b="1" i="1" u="none" strike="noStrike" cap="none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Arial"/>
              <a:buNone/>
            </a:pPr>
            <a:r>
              <a:rPr lang="en" i="1" u="none" strike="noStrike" cap="non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b="1" i="0" u="none" strike="noStrike" cap="none">
                <a:solidFill>
                  <a:srgbClr val="011480"/>
                </a:solidFill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i="0" u="none" strike="noStrike" cap="none">
                <a:solidFill>
                  <a:srgbClr val="0432FF"/>
                </a:solidFill>
                <a:latin typeface="Consolas"/>
                <a:ea typeface="Consolas"/>
                <a:cs typeface="Consolas"/>
                <a:sym typeface="Consolas"/>
              </a:rPr>
              <a:t>2 </a:t>
            </a:r>
            <a:r>
              <a:rPr lang="en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* x * (x * w - y)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grpSp>
        <p:nvGrpSpPr>
          <p:cNvPr id="180" name="Google Shape;180;p40"/>
          <p:cNvGrpSpPr/>
          <p:nvPr/>
        </p:nvGrpSpPr>
        <p:grpSpPr>
          <a:xfrm>
            <a:off x="3105250" y="2495700"/>
            <a:ext cx="2639462" cy="679800"/>
            <a:chOff x="2416850" y="2487775"/>
            <a:chExt cx="2639462" cy="679800"/>
          </a:xfrm>
        </p:grpSpPr>
        <p:pic>
          <p:nvPicPr>
            <p:cNvPr id="181" name="Google Shape;181;p40" descr="Image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p40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lang="en" b="1"/>
                <a:t>loss</a:t>
              </a:r>
              <a:r>
                <a:rPr lang="en"/>
                <a:t> with respect to </a:t>
              </a:r>
              <a:r>
                <a:rPr lang="en" b="1" i="1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2" name="Google Shape;582;p76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7521" y="1881188"/>
            <a:ext cx="8262328" cy="1944168"/>
          </a:xfrm>
          <a:prstGeom prst="rect">
            <a:avLst/>
          </a:prstGeom>
          <a:noFill/>
          <a:ln>
            <a:noFill/>
          </a:ln>
        </p:spPr>
      </p:pic>
      <p:sp>
        <p:nvSpPr>
          <p:cNvPr id="583" name="Google Shape;583;p76"/>
          <p:cNvSpPr txBox="1"/>
          <p:nvPr/>
        </p:nvSpPr>
        <p:spPr>
          <a:xfrm>
            <a:off x="883242" y="2288756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4" name="Google Shape;584;p76"/>
          <p:cNvSpPr txBox="1"/>
          <p:nvPr/>
        </p:nvSpPr>
        <p:spPr>
          <a:xfrm>
            <a:off x="955381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=1</a:t>
            </a:r>
            <a:endParaRPr sz="500"/>
          </a:p>
        </p:txBody>
      </p:sp>
      <p:sp>
        <p:nvSpPr>
          <p:cNvPr id="585" name="Google Shape;585;p76"/>
          <p:cNvSpPr txBox="1"/>
          <p:nvPr/>
        </p:nvSpPr>
        <p:spPr>
          <a:xfrm>
            <a:off x="3274706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=2</a:t>
            </a:r>
            <a:endParaRPr sz="500"/>
          </a:p>
        </p:txBody>
      </p:sp>
      <p:sp>
        <p:nvSpPr>
          <p:cNvPr id="586" name="Google Shape;586;p76"/>
          <p:cNvSpPr txBox="1"/>
          <p:nvPr/>
        </p:nvSpPr>
        <p:spPr>
          <a:xfrm>
            <a:off x="3274706" y="3325143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7" name="Google Shape;587;p76"/>
          <p:cNvSpPr txBox="1"/>
          <p:nvPr/>
        </p:nvSpPr>
        <p:spPr>
          <a:xfrm>
            <a:off x="5666176" y="2531100"/>
            <a:ext cx="5427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=-2</a:t>
            </a:r>
            <a:endParaRPr sz="500"/>
          </a:p>
        </p:txBody>
      </p:sp>
      <p:sp>
        <p:nvSpPr>
          <p:cNvPr id="588" name="Google Shape;588;p76"/>
          <p:cNvSpPr txBox="1"/>
          <p:nvPr/>
        </p:nvSpPr>
        <p:spPr>
          <a:xfrm>
            <a:off x="8154551" y="2531094"/>
            <a:ext cx="333600" cy="33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7F"/>
              </a:buClr>
              <a:buFont typeface="Helvetica Neue"/>
              <a:buNone/>
            </a:pPr>
            <a:r>
              <a:rPr lang="en" sz="1900" b="1" i="0" u="none" strike="noStrike" cap="none">
                <a:solidFill>
                  <a:srgbClr val="004C7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=4</a:t>
            </a:r>
            <a:endParaRPr sz="500"/>
          </a:p>
        </p:txBody>
      </p:sp>
      <p:sp>
        <p:nvSpPr>
          <p:cNvPr id="589" name="Google Shape;589;p76"/>
          <p:cNvSpPr txBox="1">
            <a:spLocks noGrp="1"/>
          </p:cNvSpPr>
          <p:nvPr>
            <p:ph type="title"/>
          </p:nvPr>
        </p:nvSpPr>
        <p:spPr>
          <a:xfrm>
            <a:off x="245052" y="210584"/>
            <a:ext cx="8328900" cy="201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Exercise 4-3: implement computational graph and backprop using NumPy</a:t>
            </a:r>
            <a:endParaRPr sz="3400" b="0" i="0" u="none" strike="noStrike" cap="non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590" name="Google Shape;590;p76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42854" y="4006846"/>
            <a:ext cx="814388" cy="501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77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4-4: Compute gradients using computational graph (manually)</a:t>
            </a:r>
            <a:endParaRPr/>
          </a:p>
        </p:txBody>
      </p:sp>
      <p:pic>
        <p:nvPicPr>
          <p:cNvPr id="596" name="Google Shape;596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78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 4-5: compute gradients using PyTorch </a:t>
            </a:r>
            <a:endParaRPr/>
          </a:p>
        </p:txBody>
      </p:sp>
      <p:pic>
        <p:nvPicPr>
          <p:cNvPr id="602" name="Google Shape;602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6625" y="1766832"/>
            <a:ext cx="2990748" cy="33004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7" name="Google Shape;607;p79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343788" y="1188959"/>
            <a:ext cx="8334643" cy="3953969"/>
          </a:xfrm>
          <a:prstGeom prst="rect">
            <a:avLst/>
          </a:prstGeom>
          <a:noFill/>
          <a:ln>
            <a:noFill/>
          </a:ln>
        </p:spPr>
      </p:pic>
      <p:pic>
        <p:nvPicPr>
          <p:cNvPr id="608" name="Google Shape;608;p79" descr="Imag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168415" y="82999"/>
            <a:ext cx="2804502" cy="1393851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79"/>
          <p:cNvSpPr txBox="1"/>
          <p:nvPr/>
        </p:nvSpPr>
        <p:spPr>
          <a:xfrm>
            <a:off x="4323499" y="1758225"/>
            <a:ext cx="4540200" cy="16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Lecture 5: 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Linear regression </a:t>
            </a:r>
            <a:endParaRPr sz="50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5E5E"/>
              </a:buClr>
              <a:buFont typeface="Helvetica Neue"/>
              <a:buNone/>
            </a:pPr>
            <a:r>
              <a:rPr lang="en" sz="3400" b="1" i="0" u="none" strike="noStrike" cap="none"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PyTorch way</a:t>
            </a:r>
            <a:endParaRPr sz="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41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Complicated network?</a:t>
            </a:r>
            <a:endParaRPr/>
          </a:p>
        </p:txBody>
      </p:sp>
      <p:pic>
        <p:nvPicPr>
          <p:cNvPr id="188" name="Google Shape;188;p41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63139" y="1460103"/>
            <a:ext cx="5203012" cy="25950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9" name="Google Shape;189;p41"/>
          <p:cNvGrpSpPr/>
          <p:nvPr/>
        </p:nvGrpSpPr>
        <p:grpSpPr>
          <a:xfrm>
            <a:off x="3252275" y="4223075"/>
            <a:ext cx="2639462" cy="679800"/>
            <a:chOff x="2416850" y="2487775"/>
            <a:chExt cx="2639462" cy="679800"/>
          </a:xfrm>
        </p:grpSpPr>
        <p:pic>
          <p:nvPicPr>
            <p:cNvPr id="190" name="Google Shape;190;p41" descr="Image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087616" y="2518354"/>
              <a:ext cx="968696" cy="52889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Google Shape;191;p41"/>
            <p:cNvSpPr txBox="1"/>
            <p:nvPr/>
          </p:nvSpPr>
          <p:spPr>
            <a:xfrm>
              <a:off x="2416850" y="2487775"/>
              <a:ext cx="1608300" cy="679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Gradient of </a:t>
              </a:r>
              <a:r>
                <a:rPr lang="en" b="1"/>
                <a:t>loss</a:t>
              </a:r>
              <a:r>
                <a:rPr lang="en"/>
                <a:t> with respect to </a:t>
              </a:r>
              <a:r>
                <a:rPr lang="en" b="1" i="1"/>
                <a:t>w</a:t>
              </a:r>
              <a:endParaRPr b="1" i="1"/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6" name="Google Shape;196;p42" descr="dynamic_graph.gif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826460" y="719138"/>
            <a:ext cx="7344893" cy="41177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42"/>
          <p:cNvSpPr/>
          <p:nvPr/>
        </p:nvSpPr>
        <p:spPr>
          <a:xfrm>
            <a:off x="-2036715" y="981338"/>
            <a:ext cx="5164200" cy="33654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26775" tIns="26775" rIns="26775" bIns="267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Helvetica Neue"/>
              <a:buNone/>
            </a:pPr>
            <a:endParaRPr sz="1100" b="0" i="0" u="none" strike="noStrike" cap="non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42"/>
          <p:cNvSpPr txBox="1">
            <a:spLocks noGrp="1"/>
          </p:cNvSpPr>
          <p:nvPr>
            <p:ph type="title"/>
          </p:nvPr>
        </p:nvSpPr>
        <p:spPr>
          <a:xfrm>
            <a:off x="284537" y="210584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Better way? Computational graph + chain rule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3"/>
          <p:cNvSpPr txBox="1">
            <a:spLocks noGrp="1"/>
          </p:cNvSpPr>
          <p:nvPr>
            <p:ph type="title"/>
          </p:nvPr>
        </p:nvSpPr>
        <p:spPr>
          <a:xfrm>
            <a:off x="431625" y="573732"/>
            <a:ext cx="8280900" cy="964500"/>
          </a:xfrm>
          <a:prstGeom prst="rect">
            <a:avLst/>
          </a:prstGeom>
        </p:spPr>
        <p:txBody>
          <a:bodyPr spcFirstLastPara="1" wrap="square" lIns="34275" tIns="34275" rIns="342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Chain Rule</a:t>
            </a:r>
            <a:endParaRPr/>
          </a:p>
        </p:txBody>
      </p:sp>
      <p:pic>
        <p:nvPicPr>
          <p:cNvPr id="204" name="Google Shape;204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01875" y="1981763"/>
            <a:ext cx="2971550" cy="212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5" name="Google Shape;205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1075" y="1395807"/>
            <a:ext cx="2736706" cy="3300468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43"/>
          <p:cNvSpPr txBox="1"/>
          <p:nvPr/>
        </p:nvSpPr>
        <p:spPr>
          <a:xfrm>
            <a:off x="4350275" y="3485250"/>
            <a:ext cx="49851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http://mathinsight.org/image/function_machines_composed</a:t>
            </a:r>
            <a:r>
              <a:rPr lang="en"/>
              <a:t> </a:t>
            </a:r>
            <a:endParaRPr/>
          </a:p>
        </p:txBody>
      </p:sp>
      <p:sp>
        <p:nvSpPr>
          <p:cNvPr id="207" name="Google Shape;207;p43"/>
          <p:cNvSpPr/>
          <p:nvPr/>
        </p:nvSpPr>
        <p:spPr>
          <a:xfrm>
            <a:off x="3988025" y="2003525"/>
            <a:ext cx="3285300" cy="664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4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  <p:pic>
        <p:nvPicPr>
          <p:cNvPr id="213" name="Google Shape;213;p44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59728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4"/>
          <p:cNvSpPr txBox="1"/>
          <p:nvPr/>
        </p:nvSpPr>
        <p:spPr>
          <a:xfrm>
            <a:off x="8122275" y="2204100"/>
            <a:ext cx="5469300" cy="63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… LOSS</a:t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9" name="Google Shape;219;p45" descr="Imag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904" y="361081"/>
            <a:ext cx="9068904" cy="4744164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45"/>
          <p:cNvSpPr txBox="1">
            <a:spLocks noGrp="1"/>
          </p:cNvSpPr>
          <p:nvPr>
            <p:ph type="title"/>
          </p:nvPr>
        </p:nvSpPr>
        <p:spPr>
          <a:xfrm>
            <a:off x="3806488" y="-186225"/>
            <a:ext cx="8280900" cy="96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0100" tIns="20100" rIns="20100" bIns="201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Gill Sans"/>
              <a:buNone/>
            </a:pPr>
            <a:r>
              <a:rPr lang="en" sz="3400" b="0" i="0" u="none" strike="noStrike" cap="none">
                <a:solidFill>
                  <a:srgbClr val="000000"/>
                </a:solidFill>
                <a:latin typeface="Gill Sans"/>
                <a:ea typeface="Gill Sans"/>
                <a:cs typeface="Gill Sans"/>
                <a:sym typeface="Gill Sans"/>
              </a:rPr>
              <a:t>Chain rule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1668</Words>
  <Application>Microsoft Office PowerPoint</Application>
  <PresentationFormat>如螢幕大小 (16:9)</PresentationFormat>
  <Paragraphs>259</Paragraphs>
  <Slides>43</Slides>
  <Notes>43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3</vt:i4>
      </vt:variant>
      <vt:variant>
        <vt:lpstr>投影片標題</vt:lpstr>
      </vt:variant>
      <vt:variant>
        <vt:i4>43</vt:i4>
      </vt:variant>
    </vt:vector>
  </HeadingPairs>
  <TitlesOfParts>
    <vt:vector size="53" baseType="lpstr">
      <vt:lpstr>Helvetica Neue</vt:lpstr>
      <vt:lpstr>Arial</vt:lpstr>
      <vt:lpstr>Consolas</vt:lpstr>
      <vt:lpstr>Noto Sans Symbols</vt:lpstr>
      <vt:lpstr>Calibri</vt:lpstr>
      <vt:lpstr>Helvetica Neue Light</vt:lpstr>
      <vt:lpstr>Gill Sans</vt:lpstr>
      <vt:lpstr>Simple Light</vt:lpstr>
      <vt:lpstr>White</vt:lpstr>
      <vt:lpstr>White</vt:lpstr>
      <vt:lpstr>ML/DL for Everyone with  </vt:lpstr>
      <vt:lpstr>Call for Comments Please feel free to add comments directly on these slides. Other slides: http://bit.ly/PyTorchZeroAll      </vt:lpstr>
      <vt:lpstr>ML/DL for Everyone with  </vt:lpstr>
      <vt:lpstr>Computing gradient in simple network</vt:lpstr>
      <vt:lpstr>Complicated network?</vt:lpstr>
      <vt:lpstr>Better way? Computational graph + chain rule</vt:lpstr>
      <vt:lpstr>Chain Rule</vt:lpstr>
      <vt:lpstr>Chain rule</vt:lpstr>
      <vt:lpstr>Chain rule</vt:lpstr>
      <vt:lpstr>Chain rule</vt:lpstr>
      <vt:lpstr>Chain rule</vt:lpstr>
      <vt:lpstr>Chain rule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Computational graph</vt:lpstr>
      <vt:lpstr>Computational graph</vt:lpstr>
      <vt:lpstr>Computational graph</vt:lpstr>
      <vt:lpstr>Computational graph</vt:lpstr>
      <vt:lpstr>PowerPoint 簡報</vt:lpstr>
      <vt:lpstr>PowerPoint 簡報</vt:lpstr>
      <vt:lpstr>PowerPoint 簡報</vt:lpstr>
      <vt:lpstr>PowerPoint 簡報</vt:lpstr>
      <vt:lpstr>Exercise 4-1: x = 2, y=4, w=1</vt:lpstr>
      <vt:lpstr>PowerPoint 簡報</vt:lpstr>
      <vt:lpstr>Data and Variable</vt:lpstr>
      <vt:lpstr>Data and Variable</vt:lpstr>
      <vt:lpstr>Model and Loss</vt:lpstr>
      <vt:lpstr>Training: forward, backward, and update weight</vt:lpstr>
      <vt:lpstr>Output</vt:lpstr>
      <vt:lpstr>Output  (from numeric gradient computation)</vt:lpstr>
      <vt:lpstr>Output  (from numeric gradient computation)</vt:lpstr>
      <vt:lpstr>PyTorch forward/backward</vt:lpstr>
      <vt:lpstr>Forward pass   # Any random value w = Variable(torch.Tensor([1.0]),  requires_grad=True)  l = loss(x=1, y=2) </vt:lpstr>
      <vt:lpstr>Back propagation: l.backward()   </vt:lpstr>
      <vt:lpstr>Weight update (step)  </vt:lpstr>
      <vt:lpstr>Exercise 4-3: implement computational graph and backprop using NumPy</vt:lpstr>
      <vt:lpstr>Exercise 4-4: Compute gradients using computational graph (manually)</vt:lpstr>
      <vt:lpstr>Exercise 4-5: compute gradients using PyTorch 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ML/DL for Everyone with  </dc:title>
  <cp:lastModifiedBy>190498 lily</cp:lastModifiedBy>
  <cp:revision>1</cp:revision>
  <dcterms:modified xsi:type="dcterms:W3CDTF">2024-02-27T06:31:57Z</dcterms:modified>
</cp:coreProperties>
</file>