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Gill Sans" panose="02020500000000000000" charset="0"/>
      <p:regular r:id="rId52"/>
      <p:bold r:id="rId53"/>
    </p:embeddedFont>
    <p:embeddedFont>
      <p:font typeface="Helvetica Neue" panose="02020500000000000000" charset="0"/>
      <p:regular r:id="rId54"/>
      <p:bold r:id="rId55"/>
      <p:italic r:id="rId56"/>
      <p:boldItalic r:id="rId57"/>
    </p:embeddedFont>
    <p:embeddedFont>
      <p:font typeface="Helvetica Neue Light" panose="02020500000000000000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120" autoAdjust="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2.xml"/><Relationship Id="rId61" Type="http://schemas.openxmlformats.org/officeDocument/2006/relationships/font" Target="fonts/font14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2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7be483e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7be483e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7be483e3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7be483e3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7be483e3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7be483e3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813e29b7e_2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由後往前的然後用乘的 所以</a:t>
            </a:r>
            <a:r>
              <a:rPr lang="en-US" altLang="zh-TW"/>
              <a:t>5*2=10 5*3=15</a:t>
            </a:r>
            <a:endParaRPr/>
          </a:p>
        </p:txBody>
      </p:sp>
      <p:sp>
        <p:nvSpPr>
          <p:cNvPr id="287" name="Google Shape;287;g27be397cce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7be397cce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397cc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397cc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X Y W</a:t>
            </a:r>
            <a:r>
              <a:rPr lang="zh-TW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是他給的 </a:t>
            </a:r>
            <a:endParaRPr lang="en-US" altLang="zh-TW" sz="2200" b="0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Y hat = X*W </a:t>
            </a: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r>
              <a:rPr lang="zh-TW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是他原本給的答案 </a:t>
            </a:r>
            <a:r>
              <a:rPr lang="en-US" altLang="zh-TW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y hat </a:t>
            </a:r>
            <a:r>
              <a:rPr lang="zh-TW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有點像是我們求出來的值</a:t>
            </a:r>
            <a:endParaRPr lang="en-US" altLang="zh-TW" sz="2200" b="0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長的很醜的微積分可以想像成 要把大量資料整理成有價值的內容可以用答案</a:t>
            </a:r>
            <a:r>
              <a:rPr lang="en-US" altLang="zh-TW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lang="zh-TW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他給的實際值</a:t>
            </a:r>
            <a:r>
              <a:rPr lang="en-US" altLang="zh-TW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zh-TW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和預測出來的值求出誤差</a:t>
            </a:r>
            <a:r>
              <a:rPr lang="en-US" altLang="zh-TW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s=( </a:t>
            </a:r>
            <a:r>
              <a:rPr lang="en-US" altLang="zh-TW" sz="2200" b="0" i="0" u="none" strike="noStrike" cap="none" dirty="0" err="1">
                <a:latin typeface="Helvetica Neue"/>
                <a:ea typeface="Helvetica Neue"/>
                <a:cs typeface="Helvetica Neue"/>
                <a:sym typeface="Helvetica Neue"/>
              </a:rPr>
              <a:t>yhat</a:t>
            </a:r>
            <a:r>
              <a:rPr lang="en-US" altLang="zh-TW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-y) loss </a:t>
            </a:r>
            <a:r>
              <a:rPr lang="zh-TW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就是</a:t>
            </a:r>
            <a:r>
              <a:rPr lang="en-US" altLang="zh-TW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s^2(</a:t>
            </a:r>
            <a:r>
              <a:rPr lang="zh-TW" altLang="en-US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平方</a:t>
            </a:r>
            <a:r>
              <a:rPr lang="en-US" altLang="zh-TW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lang="en" sz="2200" b="0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200" b="0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 dirty="0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 dirty="0"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be483e3f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27be483e3f_0_2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be483e3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27be483e3f_0_2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be483e3f_0_2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27be483e3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397cce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7be397cc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be483e3f_0_2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27be483e3f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be483e3f_0_2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27be483e3f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be483e3f_0_2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27be483e3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be483e3f_0_2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27be483e3f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be483e3f_0_2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27be483e3f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7be483e3f_0_2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27be483e3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be483e3f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g27be483e3f_0_2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be483e3f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g27be483e3f_0_3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be483e3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27be483e3f_0_3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be483e3f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g27be483e3f_0_3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ca99a243_2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g27ca99a243_27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c13ef2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7c13ef2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7c13ef2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7c13ef2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7be483e3f_0_3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27be483e3f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e483e3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7be483e3f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7be483e3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7be483e3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4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4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TorchZeroAl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hunkim/PyTorchZeroToA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hunkim+ml@gmail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yTorchZero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2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TorchVideo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bit.ly/PyTorchZeroA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hunkim/PyTorchZeroToAll" TargetMode="External"/><Relationship Id="rId5" Type="http://schemas.openxmlformats.org/officeDocument/2006/relationships/hyperlink" Target="mailto:hunkim+ml@gmail.com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pytorch.org/docs/master/notes/autograd.html?highlight=variable" TargetMode="External"/><Relationship Id="rId4" Type="http://schemas.openxmlformats.org/officeDocument/2006/relationships/image" Target="../media/image3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mathinsight.org/image/function_machines_composed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48" name="Google Shape;148;p3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  <p:sp>
        <p:nvSpPr>
          <p:cNvPr id="150" name="Google Shape;150;p37"/>
          <p:cNvSpPr txBox="1">
            <a:spLocks noGrp="1"/>
          </p:cNvSpPr>
          <p:nvPr>
            <p:ph type="subTitle" idx="4294967295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b="0" i="0" u="sng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hunkim+ml@gmail.com</a:t>
            </a:r>
            <a:r>
              <a:rPr lang="en"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b="0" i="0" u="sng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https://github.com/hunkim/PyTorchZeroToAll</a:t>
            </a:r>
            <a:r>
              <a:rPr lang="en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27" name="Google Shape;227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34" name="Google Shape;234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41" name="Google Shape;241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57" name="Google Shape;257;p5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67" name="Google Shape;267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274" name="Google Shape;274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79" name="Google Shape;279;p5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id="282" name="Google Shape;282;p5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w="127000" cap="flat" cmpd="sng">
            <a:solidFill>
              <a:srgbClr val="EB220C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3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02" name="Google Shape;302;p53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24" name="Google Shape;324;p54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4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32" name="Google Shape;332;p5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>
            <a:spLocks noGrp="1"/>
          </p:cNvSpPr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42" name="Google Shape;342;p5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53" name="Google Shape;35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63" name="Google Shape;363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73" name="Google Shape;373;p5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385" name="Google Shape;385;p6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392" name="Google Shape;392;p60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04" name="Google Shape;404;p6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1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1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1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10" name="Google Shape;410;p61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61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15" name="Google Shape;415;p61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27" name="Google Shape;427;p6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2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33" name="Google Shape;433;p62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62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id="436" name="Google Shape;436;p62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62" descr="Image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8" name="Google Shape;438;p62" descr="Ova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42" name="Google Shape;442;p62" descr="Image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id="448" name="Google Shape;448;p6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Google Shape;450;p6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Google Shape;451;p6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Google Shape;452;p6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Google Shape;453;p6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Google Shape;454;p6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id="455" name="Google Shape;455;p6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3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3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6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4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4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lang="en" sz="34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Google Shape;468;p64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9" name="Google Shape;469;p64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4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Google Shape;472;p64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4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4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6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lang="en" sz="34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82" name="Google Shape;482;p65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Google Shape;484;p65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subTitle" idx="4294967295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b="0" i="0" u="sng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hunkim+ml@gmail.com</a:t>
            </a:r>
            <a:r>
              <a:rPr lang="en"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b="0" i="0" u="sng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https://github.com/hunkim/PyTorchZeroToAll</a:t>
            </a:r>
            <a:r>
              <a:rPr lang="en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39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6" descr="dynamic_graph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6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lang="en" sz="34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Google Shape;492;p66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6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lang="en" b="1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lang="en" b="1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i="1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>
            <a:spLocks noGrp="1"/>
          </p:cNvSpPr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Google Shape;505;p68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id="511" name="Google Shape;511;p6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sp>
        <p:nvSpPr>
          <p:cNvPr id="512" name="Google Shape;512;p69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7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7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pic>
        <p:nvPicPr>
          <p:cNvPr id="519" name="Google Shape;519;p7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sp>
        <p:nvSpPr>
          <p:cNvPr id="520" name="Google Shape;520;p70"/>
          <p:cNvSpPr txBox="1">
            <a:spLocks noGrp="1"/>
          </p:cNvSpPr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7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sp>
        <p:nvSpPr>
          <p:cNvPr id="527" name="Google Shape;527;p71"/>
          <p:cNvSpPr txBox="1">
            <a:spLocks noGrp="1"/>
          </p:cNvSpPr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id="528" name="Google Shape;528;p7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sp>
        <p:nvSpPr>
          <p:cNvPr id="529" name="Google Shape;529;p71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id="535" name="Google Shape;535;p7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7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Google Shape;542;p7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Google Shape;543;p7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Google Shape;544;p7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Google Shape;545;p73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Google Shape;546;p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547" name="Google Shape;547;p7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>
            <a:spLocks noGrp="1"/>
          </p:cNvSpPr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/>
          </a:p>
          <a:p>
            <a: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lang="en" sz="18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 sz="1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7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Google Shape;555;p7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Google Shape;556;p74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Google Shape;557;p7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Google Shape;558;p74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Google Shape;559;p7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id="560" name="Google Shape;560;p7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4"/>
          <p:cNvSpPr txBox="1">
            <a:spLocks noGrp="1"/>
          </p:cNvSpPr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l.backward()</a:t>
            </a:r>
            <a:endParaRPr/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i="0" u="none" strike="noStrike" cap="non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7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Google Shape;569;p7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Google Shape;570;p7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Google Shape;571;p75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Google Shape;572;p75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Google Shape;573;p75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Google Shape;574;p75"/>
          <p:cNvSpPr txBox="1">
            <a:spLocks noGrp="1"/>
          </p:cNvSpPr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Google Shape;575;p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lang="en" sz="1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8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6" name="Google Shape;576;p7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5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i="0" u="none" strike="noStrike" cap="non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175" name="Google Shape;175;p40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40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id="181" name="Google Shape;181;p40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6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4" name="Google Shape;584;p76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85" name="Google Shape;585;p7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6" name="Google Shape;586;p7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7" name="Google Shape;587;p76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88" name="Google Shape;588;p7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9" name="Google Shape;589;p76"/>
          <p:cNvSpPr txBox="1">
            <a:spLocks noGrp="1"/>
          </p:cNvSpPr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  <a:endParaRPr sz="3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90" name="Google Shape;590;p7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4-4: Compute gradients using computational graph (manually)</a:t>
            </a:r>
            <a:endParaRPr/>
          </a:p>
        </p:txBody>
      </p:sp>
      <p:pic>
        <p:nvPicPr>
          <p:cNvPr id="596" name="Google Shape;59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8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4-5: compute gradients using PyTorch </a:t>
            </a:r>
            <a:endParaRPr/>
          </a:p>
        </p:txBody>
      </p:sp>
      <p:pic>
        <p:nvPicPr>
          <p:cNvPr id="602" name="Google Shape;60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7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7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id="188" name="Google Shape;188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id="190" name="Google Shape;190;p41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2" descr="dynamic_graph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2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42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13" name="Google Shape;213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1745</Words>
  <Application>Microsoft Office PowerPoint</Application>
  <PresentationFormat>如螢幕大小 (16:9)</PresentationFormat>
  <Paragraphs>264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43</vt:i4>
      </vt:variant>
    </vt:vector>
  </HeadingPairs>
  <TitlesOfParts>
    <vt:vector size="53" baseType="lpstr">
      <vt:lpstr>Calibri</vt:lpstr>
      <vt:lpstr>Noto Sans Symbols</vt:lpstr>
      <vt:lpstr>Helvetica Neue</vt:lpstr>
      <vt:lpstr>Arial</vt:lpstr>
      <vt:lpstr>Helvetica Neue Light</vt:lpstr>
      <vt:lpstr>Consolas</vt:lpstr>
      <vt:lpstr>Gill Sans</vt:lpstr>
      <vt:lpstr>Simple Light</vt:lpstr>
      <vt:lpstr>White</vt:lpstr>
      <vt:lpstr>White</vt:lpstr>
      <vt:lpstr>ML/DL for Everyone with  </vt:lpstr>
      <vt:lpstr>Call for Comments Please feel free to add comments directly on these slides. Other slides: http://bit.ly/PyTorchZeroAll      </vt:lpstr>
      <vt:lpstr>ML/DL for Everyone with  </vt:lpstr>
      <vt:lpstr>Computing gradient in simple network</vt:lpstr>
      <vt:lpstr>Complicated network?</vt:lpstr>
      <vt:lpstr>Better way? Computational graph + chain rule</vt:lpstr>
      <vt:lpstr>Chain Rule</vt:lpstr>
      <vt:lpstr>Chain rule</vt:lpstr>
      <vt:lpstr>Chain rule</vt:lpstr>
      <vt:lpstr>Chain rule</vt:lpstr>
      <vt:lpstr>Chain rule</vt:lpstr>
      <vt:lpstr>Chain rule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Computational graph</vt:lpstr>
      <vt:lpstr>Computational graph</vt:lpstr>
      <vt:lpstr>Computational graph</vt:lpstr>
      <vt:lpstr>Computational graph</vt:lpstr>
      <vt:lpstr>PowerPoint 簡報</vt:lpstr>
      <vt:lpstr>PowerPoint 簡報</vt:lpstr>
      <vt:lpstr>PowerPoint 簡報</vt:lpstr>
      <vt:lpstr>PowerPoint 簡報</vt:lpstr>
      <vt:lpstr>Exercise 4-1: x = 2, y=4, w=1</vt:lpstr>
      <vt:lpstr>PowerPoint 簡報</vt:lpstr>
      <vt:lpstr>Data and Variable</vt:lpstr>
      <vt:lpstr>Data and Variable</vt:lpstr>
      <vt:lpstr>Model and Loss</vt:lpstr>
      <vt:lpstr>Training: forward, backward, and update weight</vt:lpstr>
      <vt:lpstr>Output</vt:lpstr>
      <vt:lpstr>Output  (from numeric gradient computation)</vt:lpstr>
      <vt:lpstr>Output  (from numeric gradient computation)</vt:lpstr>
      <vt:lpstr>PyTorch forward/backward</vt:lpstr>
      <vt:lpstr>Forward pass   # Any random value w = Variable(torch.Tensor([1.0]),  requires_grad=True)  l = loss(x=1, y=2) </vt:lpstr>
      <vt:lpstr>Back propagation: l.backward()   </vt:lpstr>
      <vt:lpstr>Weight update (step)  </vt:lpstr>
      <vt:lpstr>Exercise 4-3: implement computational graph and backprop using NumPy</vt:lpstr>
      <vt:lpstr>Exercise 4-4: Compute gradients using computational graph (manually)</vt:lpstr>
      <vt:lpstr>Exercise 4-5: compute gradients using PyTorch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190498 lily</cp:lastModifiedBy>
  <cp:revision>2</cp:revision>
  <dcterms:modified xsi:type="dcterms:W3CDTF">2024-03-04T06:41:25Z</dcterms:modified>
</cp:coreProperties>
</file>