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64" r:id="rId1"/>
  </p:sldMasterIdLst>
  <p:notesMasterIdLst>
    <p:notesMasterId r:id="rId93"/>
  </p:notesMasterIdLst>
  <p:handoutMasterIdLst>
    <p:handoutMasterId r:id="rId94"/>
  </p:handoutMasterIdLst>
  <p:sldIdLst>
    <p:sldId id="353" r:id="rId2"/>
    <p:sldId id="354" r:id="rId3"/>
    <p:sldId id="355" r:id="rId4"/>
    <p:sldId id="257" r:id="rId5"/>
    <p:sldId id="258" r:id="rId6"/>
    <p:sldId id="361" r:id="rId7"/>
    <p:sldId id="261" r:id="rId8"/>
    <p:sldId id="284" r:id="rId9"/>
    <p:sldId id="268" r:id="rId10"/>
    <p:sldId id="262" r:id="rId11"/>
    <p:sldId id="336" r:id="rId12"/>
    <p:sldId id="335" r:id="rId13"/>
    <p:sldId id="337" r:id="rId14"/>
    <p:sldId id="259" r:id="rId15"/>
    <p:sldId id="285" r:id="rId16"/>
    <p:sldId id="286" r:id="rId17"/>
    <p:sldId id="319" r:id="rId18"/>
    <p:sldId id="320" r:id="rId19"/>
    <p:sldId id="321" r:id="rId20"/>
    <p:sldId id="346" r:id="rId21"/>
    <p:sldId id="338" r:id="rId22"/>
    <p:sldId id="347" r:id="rId23"/>
    <p:sldId id="290" r:id="rId24"/>
    <p:sldId id="287" r:id="rId25"/>
    <p:sldId id="278" r:id="rId26"/>
    <p:sldId id="291" r:id="rId27"/>
    <p:sldId id="294" r:id="rId28"/>
    <p:sldId id="348" r:id="rId29"/>
    <p:sldId id="349" r:id="rId30"/>
    <p:sldId id="350" r:id="rId31"/>
    <p:sldId id="351" r:id="rId32"/>
    <p:sldId id="292" r:id="rId33"/>
    <p:sldId id="323" r:id="rId34"/>
    <p:sldId id="275" r:id="rId35"/>
    <p:sldId id="296" r:id="rId36"/>
    <p:sldId id="325" r:id="rId37"/>
    <p:sldId id="276" r:id="rId38"/>
    <p:sldId id="339" r:id="rId39"/>
    <p:sldId id="343" r:id="rId40"/>
    <p:sldId id="344" r:id="rId41"/>
    <p:sldId id="362" r:id="rId42"/>
    <p:sldId id="356" r:id="rId43"/>
    <p:sldId id="279" r:id="rId44"/>
    <p:sldId id="280" r:id="rId45"/>
    <p:sldId id="281" r:id="rId46"/>
    <p:sldId id="277" r:id="rId47"/>
    <p:sldId id="300" r:id="rId48"/>
    <p:sldId id="301" r:id="rId49"/>
    <p:sldId id="302" r:id="rId50"/>
    <p:sldId id="326" r:id="rId51"/>
    <p:sldId id="303" r:id="rId52"/>
    <p:sldId id="352" r:id="rId53"/>
    <p:sldId id="383" r:id="rId54"/>
    <p:sldId id="384" r:id="rId55"/>
    <p:sldId id="359" r:id="rId56"/>
    <p:sldId id="360" r:id="rId57"/>
    <p:sldId id="363" r:id="rId58"/>
    <p:sldId id="364" r:id="rId59"/>
    <p:sldId id="366" r:id="rId60"/>
    <p:sldId id="371" r:id="rId61"/>
    <p:sldId id="368" r:id="rId62"/>
    <p:sldId id="369" r:id="rId63"/>
    <p:sldId id="370" r:id="rId64"/>
    <p:sldId id="382" r:id="rId65"/>
    <p:sldId id="373" r:id="rId66"/>
    <p:sldId id="264" r:id="rId67"/>
    <p:sldId id="283" r:id="rId68"/>
    <p:sldId id="308" r:id="rId69"/>
    <p:sldId id="307" r:id="rId70"/>
    <p:sldId id="327" r:id="rId71"/>
    <p:sldId id="328" r:id="rId72"/>
    <p:sldId id="289" r:id="rId73"/>
    <p:sldId id="305" r:id="rId74"/>
    <p:sldId id="306" r:id="rId75"/>
    <p:sldId id="374" r:id="rId76"/>
    <p:sldId id="375" r:id="rId77"/>
    <p:sldId id="376" r:id="rId78"/>
    <p:sldId id="379" r:id="rId79"/>
    <p:sldId id="378" r:id="rId80"/>
    <p:sldId id="297" r:id="rId81"/>
    <p:sldId id="380" r:id="rId82"/>
    <p:sldId id="329" r:id="rId83"/>
    <p:sldId id="377" r:id="rId84"/>
    <p:sldId id="288" r:id="rId85"/>
    <p:sldId id="316" r:id="rId86"/>
    <p:sldId id="332" r:id="rId87"/>
    <p:sldId id="333" r:id="rId88"/>
    <p:sldId id="318" r:id="rId89"/>
    <p:sldId id="330" r:id="rId90"/>
    <p:sldId id="342" r:id="rId91"/>
    <p:sldId id="385" r:id="rId9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預設章節" id="{9FB6ACAF-8CFE-42F4-B86E-9598A890E890}">
          <p14:sldIdLst>
            <p14:sldId id="353"/>
            <p14:sldId id="354"/>
            <p14:sldId id="355"/>
            <p14:sldId id="257"/>
            <p14:sldId id="258"/>
            <p14:sldId id="361"/>
            <p14:sldId id="261"/>
            <p14:sldId id="284"/>
            <p14:sldId id="268"/>
            <p14:sldId id="262"/>
            <p14:sldId id="336"/>
            <p14:sldId id="335"/>
            <p14:sldId id="337"/>
            <p14:sldId id="259"/>
            <p14:sldId id="285"/>
            <p14:sldId id="286"/>
            <p14:sldId id="319"/>
            <p14:sldId id="320"/>
            <p14:sldId id="321"/>
            <p14:sldId id="346"/>
            <p14:sldId id="338"/>
            <p14:sldId id="347"/>
          </p14:sldIdLst>
        </p14:section>
        <p14:section name="緒論" id="{0CCFD531-E77B-43BD-86AC-A8E775201DB3}">
          <p14:sldIdLst>
            <p14:sldId id="290"/>
            <p14:sldId id="287"/>
            <p14:sldId id="278"/>
            <p14:sldId id="291"/>
            <p14:sldId id="294"/>
            <p14:sldId id="348"/>
            <p14:sldId id="349"/>
            <p14:sldId id="350"/>
            <p14:sldId id="351"/>
            <p14:sldId id="292"/>
            <p14:sldId id="323"/>
            <p14:sldId id="275"/>
            <p14:sldId id="296"/>
            <p14:sldId id="325"/>
            <p14:sldId id="276"/>
            <p14:sldId id="339"/>
            <p14:sldId id="343"/>
            <p14:sldId id="344"/>
          </p14:sldIdLst>
        </p14:section>
        <p14:section name="文獻探討" id="{CD921490-E613-446D-918E-CDA1297CBC7D}">
          <p14:sldIdLst>
            <p14:sldId id="362"/>
            <p14:sldId id="356"/>
            <p14:sldId id="279"/>
            <p14:sldId id="280"/>
            <p14:sldId id="281"/>
            <p14:sldId id="277"/>
            <p14:sldId id="300"/>
            <p14:sldId id="301"/>
            <p14:sldId id="302"/>
            <p14:sldId id="326"/>
            <p14:sldId id="303"/>
            <p14:sldId id="352"/>
            <p14:sldId id="383"/>
            <p14:sldId id="384"/>
            <p14:sldId id="359"/>
            <p14:sldId id="360"/>
          </p14:sldIdLst>
        </p14:section>
        <p14:section name="研究方法" id="{831AC709-9D63-4F1F-B37F-907BF34EBEF2}">
          <p14:sldIdLst>
            <p14:sldId id="363"/>
            <p14:sldId id="364"/>
            <p14:sldId id="366"/>
            <p14:sldId id="371"/>
            <p14:sldId id="368"/>
            <p14:sldId id="369"/>
            <p14:sldId id="370"/>
            <p14:sldId id="382"/>
            <p14:sldId id="373"/>
            <p14:sldId id="264"/>
            <p14:sldId id="283"/>
            <p14:sldId id="308"/>
            <p14:sldId id="307"/>
            <p14:sldId id="327"/>
            <p14:sldId id="328"/>
            <p14:sldId id="289"/>
            <p14:sldId id="305"/>
            <p14:sldId id="306"/>
          </p14:sldIdLst>
        </p14:section>
        <p14:section name="資料分析" id="{9DA27245-886E-45EE-AAB1-260F0B80D60B}">
          <p14:sldIdLst>
            <p14:sldId id="374"/>
            <p14:sldId id="375"/>
            <p14:sldId id="376"/>
            <p14:sldId id="379"/>
            <p14:sldId id="378"/>
            <p14:sldId id="297"/>
            <p14:sldId id="380"/>
            <p14:sldId id="329"/>
          </p14:sldIdLst>
        </p14:section>
        <p14:section name="結論與建議" id="{79AC6A47-2A31-43E0-A89F-5CE84E14D90B}">
          <p14:sldIdLst>
            <p14:sldId id="377"/>
            <p14:sldId id="288"/>
            <p14:sldId id="316"/>
            <p14:sldId id="332"/>
            <p14:sldId id="333"/>
            <p14:sldId id="318"/>
            <p14:sldId id="330"/>
            <p14:sldId id="342"/>
            <p14:sldId id="38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10F93"/>
    <a:srgbClr val="7929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6" autoAdjust="0"/>
    <p:restoredTop sz="74128" autoAdjust="0"/>
  </p:normalViewPr>
  <p:slideViewPr>
    <p:cSldViewPr snapToGrid="0">
      <p:cViewPr varScale="1">
        <p:scale>
          <a:sx n="73" d="100"/>
          <a:sy n="73" d="100"/>
        </p:scale>
        <p:origin x="618" y="72"/>
      </p:cViewPr>
      <p:guideLst>
        <p:guide orient="horz" pos="2160"/>
        <p:guide pos="3840"/>
      </p:guideLst>
    </p:cSldViewPr>
  </p:slideViewPr>
  <p:notesTextViewPr>
    <p:cViewPr>
      <p:scale>
        <a:sx n="1" d="1"/>
        <a:sy n="1" d="1"/>
      </p:scale>
      <p:origin x="0" y="0"/>
    </p:cViewPr>
  </p:notesTextViewPr>
  <p:notesViewPr>
    <p:cSldViewPr snapToGrid="0">
      <p:cViewPr varScale="1">
        <p:scale>
          <a:sx n="82" d="100"/>
          <a:sy n="82" d="100"/>
        </p:scale>
        <p:origin x="1182" y="96"/>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 Id="rId98"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4">
  <dgm:title val=""/>
  <dgm:desc val=""/>
  <dgm:catLst>
    <dgm:cat type="accent6" pri="11400"/>
  </dgm:catLst>
  <dgm:styleLbl name="node0">
    <dgm:fillClrLst meth="cycle">
      <a:schemeClr val="accent6">
        <a:shade val="60000"/>
      </a:schemeClr>
    </dgm:fillClrLst>
    <dgm:linClrLst meth="repeat">
      <a:schemeClr val="lt1"/>
    </dgm:linClrLst>
    <dgm:effectClrLst/>
    <dgm:txLinClrLst/>
    <dgm:txFillClrLst/>
    <dgm:txEffectClrLst/>
  </dgm:styleLbl>
  <dgm:styleLbl name="alignNode1">
    <dgm:fillClrLst meth="cycle">
      <a:schemeClr val="accent6">
        <a:shade val="50000"/>
      </a:schemeClr>
      <a:schemeClr val="accent6">
        <a:tint val="55000"/>
      </a:schemeClr>
    </dgm:fillClrLst>
    <dgm:linClrLst meth="cycle">
      <a:schemeClr val="accent6">
        <a:shade val="50000"/>
      </a:schemeClr>
      <a:schemeClr val="accent6">
        <a:tint val="55000"/>
      </a:schemeClr>
    </dgm:linClrLst>
    <dgm:effectClrLst/>
    <dgm:txLinClrLst/>
    <dgm:txFillClrLst/>
    <dgm:txEffectClrLst/>
  </dgm:styleLbl>
  <dgm:styleLbl name="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lnNode1">
    <dgm:fillClrLst meth="cycle">
      <a:schemeClr val="accent6">
        <a:shade val="50000"/>
      </a:schemeClr>
      <a:schemeClr val="accent6">
        <a:tint val="55000"/>
      </a:schemeClr>
    </dgm:fillClrLst>
    <dgm:linClrLst meth="repeat">
      <a:schemeClr val="lt1"/>
    </dgm:linClrLst>
    <dgm:effectClrLst/>
    <dgm:txLinClrLst/>
    <dgm:txFillClrLst/>
    <dgm:txEffectClrLst/>
  </dgm:styleLbl>
  <dgm:styleLbl name="vennNode1">
    <dgm:fillClrLst meth="cycle">
      <a:schemeClr val="accent6">
        <a:shade val="80000"/>
        <a:alpha val="50000"/>
      </a:schemeClr>
      <a:schemeClr val="accent6">
        <a:tint val="50000"/>
        <a:alpha val="50000"/>
      </a:schemeClr>
    </dgm:fillClrLst>
    <dgm:linClrLst meth="repeat">
      <a:schemeClr val="lt1"/>
    </dgm:linClrLst>
    <dgm:effectClrLst/>
    <dgm:txLinClrLst/>
    <dgm:txFillClrLst/>
    <dgm:txEffectClrLst/>
  </dgm:styleLbl>
  <dgm:styleLbl name="node2">
    <dgm:fillClrLst>
      <a:schemeClr val="accent6">
        <a:shade val="80000"/>
      </a:schemeClr>
    </dgm:fillClrLst>
    <dgm:linClrLst meth="repeat">
      <a:schemeClr val="lt1"/>
    </dgm:linClrLst>
    <dgm:effectClrLst/>
    <dgm:txLinClrLst/>
    <dgm:txFillClrLst/>
    <dgm:txEffectClrLst/>
  </dgm:styleLbl>
  <dgm:styleLbl name="node3">
    <dgm:fillClrLst>
      <a:schemeClr val="accent6">
        <a:tint val="99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f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bgSibTrans2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dgm:txEffectClrLst/>
  </dgm:styleLbl>
  <dgm:styleLbl name="sibTrans1D1">
    <dgm:fillClrLst meth="cycle">
      <a:schemeClr val="accent6">
        <a:shade val="90000"/>
      </a:schemeClr>
      <a:schemeClr val="accent6">
        <a:tint val="50000"/>
      </a:schemeClr>
    </dgm:fillClrLst>
    <dgm:linClrLst meth="cycle">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0000"/>
      </a:schemeClr>
    </dgm:fillClrLst>
    <dgm:linClrLst meth="repeat">
      <a:schemeClr val="lt1"/>
    </dgm:linClrLst>
    <dgm:effectClrLst/>
    <dgm:txLinClrLst/>
    <dgm:txFillClrLst/>
    <dgm:txEffectClrLst/>
  </dgm:styleLbl>
  <dgm:styleLbl name="asst3">
    <dgm:fillClrLst>
      <a:schemeClr val="accent6">
        <a:tint val="70000"/>
      </a:schemeClr>
    </dgm:fillClrLst>
    <dgm:linClrLst meth="repeat">
      <a:schemeClr val="lt1"/>
    </dgm:linClrLst>
    <dgm:effectClrLst/>
    <dgm:txLinClrLst/>
    <dgm:txFillClrLst/>
    <dgm:txEffectClrLst/>
  </dgm:styleLbl>
  <dgm:styleLbl name="asst4">
    <dgm:fillClrLst>
      <a:schemeClr val="accent6">
        <a:tint val="5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6">
        <a:shade val="50000"/>
      </a:schemeClr>
      <a:schemeClr val="accent6">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alignAccFollowNode1">
    <dgm:fillClrLst meth="repeat">
      <a:schemeClr val="accent6">
        <a:alpha val="90000"/>
        <a:tint val="55000"/>
      </a:schemeClr>
    </dgm:fillClrLst>
    <dgm:linClrLst meth="repeat">
      <a:schemeClr val="accent6">
        <a:alpha val="90000"/>
        <a:tint val="55000"/>
      </a:schemeClr>
    </dgm:linClrLst>
    <dgm:effectClrLst/>
    <dgm:txLinClrLst/>
    <dgm:txFillClrLst meth="repeat">
      <a:schemeClr val="dk1"/>
    </dgm:txFillClrLst>
    <dgm:txEffectClrLst/>
  </dgm:styleLbl>
  <dgm:styleLbl name="bgAccFollowNode1">
    <dgm:fillClrLst meth="repeat">
      <a:schemeClr val="accent6">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55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AC5A5C-F9E8-4CB9-89B7-F71C9D49D457}" type="doc">
      <dgm:prSet loTypeId="urn:microsoft.com/office/officeart/2005/8/layout/pyramid3" loCatId="pyramid" qsTypeId="urn:microsoft.com/office/officeart/2005/8/quickstyle/simple3" qsCatId="simple" csTypeId="urn:microsoft.com/office/officeart/2005/8/colors/colorful5" csCatId="colorful" phldr="1"/>
      <dgm:spPr/>
    </dgm:pt>
    <dgm:pt modelId="{EE2AFAE2-FA05-4AF8-93A2-1712A605DAF4}">
      <dgm:prSet phldrT="[文字]"/>
      <dgm:spPr/>
      <dgm:t>
        <a:bodyPr/>
        <a:lstStyle/>
        <a:p>
          <a:r>
            <a:rPr lang="zh-TW" altLang="en-US" b="1" dirty="0" smtClean="0"/>
            <a:t>問題的背景</a:t>
          </a:r>
          <a:endParaRPr lang="zh-TW" altLang="en-US" b="1" dirty="0"/>
        </a:p>
      </dgm:t>
    </dgm:pt>
    <dgm:pt modelId="{07E6EE67-2CF2-4E5F-950C-D63BF703EAAE}" type="parTrans" cxnId="{DA170944-6A38-42E3-A7A4-EC1C72916F7B}">
      <dgm:prSet/>
      <dgm:spPr/>
      <dgm:t>
        <a:bodyPr/>
        <a:lstStyle/>
        <a:p>
          <a:endParaRPr lang="zh-TW" altLang="en-US"/>
        </a:p>
      </dgm:t>
    </dgm:pt>
    <dgm:pt modelId="{933C640A-B85B-4DB4-940F-6EA6D472207B}" type="sibTrans" cxnId="{DA170944-6A38-42E3-A7A4-EC1C72916F7B}">
      <dgm:prSet/>
      <dgm:spPr/>
      <dgm:t>
        <a:bodyPr/>
        <a:lstStyle/>
        <a:p>
          <a:endParaRPr lang="zh-TW" altLang="en-US"/>
        </a:p>
      </dgm:t>
    </dgm:pt>
    <dgm:pt modelId="{92ED4CBD-B630-47E2-B4D6-E9315BF7CA09}">
      <dgm:prSet phldrT="[文字]"/>
      <dgm:spPr/>
      <dgm:t>
        <a:bodyPr/>
        <a:lstStyle/>
        <a:p>
          <a:r>
            <a:rPr lang="zh-TW" altLang="en-US" b="1" dirty="0" smtClean="0"/>
            <a:t>學理基礎</a:t>
          </a:r>
          <a:endParaRPr lang="zh-TW" altLang="en-US" b="1" dirty="0"/>
        </a:p>
      </dgm:t>
    </dgm:pt>
    <dgm:pt modelId="{91CD83DC-98C3-4647-9C65-0ADB1F69F229}" type="parTrans" cxnId="{404AFD50-D9AA-41CB-92D5-4D3646BCFF02}">
      <dgm:prSet/>
      <dgm:spPr/>
      <dgm:t>
        <a:bodyPr/>
        <a:lstStyle/>
        <a:p>
          <a:endParaRPr lang="zh-TW" altLang="en-US"/>
        </a:p>
      </dgm:t>
    </dgm:pt>
    <dgm:pt modelId="{8AB2CCD8-9D3B-47AA-B34C-C20BF0F9D2B6}" type="sibTrans" cxnId="{404AFD50-D9AA-41CB-92D5-4D3646BCFF02}">
      <dgm:prSet/>
      <dgm:spPr/>
      <dgm:t>
        <a:bodyPr/>
        <a:lstStyle/>
        <a:p>
          <a:endParaRPr lang="zh-TW" altLang="en-US"/>
        </a:p>
      </dgm:t>
    </dgm:pt>
    <dgm:pt modelId="{D948331F-F313-468C-805F-0085E4602400}">
      <dgm:prSet phldrT="[文字]"/>
      <dgm:spPr/>
      <dgm:t>
        <a:bodyPr/>
        <a:lstStyle/>
        <a:p>
          <a:r>
            <a:rPr lang="zh-TW" altLang="en-US" b="1" dirty="0" smtClean="0"/>
            <a:t>相關文獻的佐證</a:t>
          </a:r>
          <a:endParaRPr lang="en-US" altLang="zh-TW" b="1" dirty="0" smtClean="0"/>
        </a:p>
      </dgm:t>
    </dgm:pt>
    <dgm:pt modelId="{32BE1B33-0FC4-4DA4-9506-AB8D1214DC0E}" type="parTrans" cxnId="{297D0D9C-F735-4358-AFCB-858C6226B0C1}">
      <dgm:prSet/>
      <dgm:spPr/>
      <dgm:t>
        <a:bodyPr/>
        <a:lstStyle/>
        <a:p>
          <a:endParaRPr lang="zh-TW" altLang="en-US"/>
        </a:p>
      </dgm:t>
    </dgm:pt>
    <dgm:pt modelId="{B0E9A0AD-05EC-46AC-9EE9-DFE5A592C754}" type="sibTrans" cxnId="{297D0D9C-F735-4358-AFCB-858C6226B0C1}">
      <dgm:prSet/>
      <dgm:spPr/>
      <dgm:t>
        <a:bodyPr/>
        <a:lstStyle/>
        <a:p>
          <a:endParaRPr lang="zh-TW" altLang="en-US"/>
        </a:p>
      </dgm:t>
    </dgm:pt>
    <dgm:pt modelId="{E09266C6-BB5C-4146-9CF0-BB2AD7A09537}">
      <dgm:prSet phldrT="[文字]"/>
      <dgm:spPr/>
      <dgm:t>
        <a:bodyPr/>
        <a:lstStyle/>
        <a:p>
          <a:r>
            <a:rPr lang="zh-TW" altLang="en-US" b="1" dirty="0" smtClean="0"/>
            <a:t>重要性、前瞻性</a:t>
          </a:r>
          <a:endParaRPr lang="en-US" altLang="zh-TW" b="1" dirty="0" smtClean="0"/>
        </a:p>
      </dgm:t>
    </dgm:pt>
    <dgm:pt modelId="{755F7C98-0571-465D-8BEF-1BD4489B78BC}" type="parTrans" cxnId="{1627279E-C0E4-4FE3-B39F-94A0641AF83A}">
      <dgm:prSet/>
      <dgm:spPr/>
      <dgm:t>
        <a:bodyPr/>
        <a:lstStyle/>
        <a:p>
          <a:endParaRPr lang="zh-TW" altLang="en-US"/>
        </a:p>
      </dgm:t>
    </dgm:pt>
    <dgm:pt modelId="{9BBF29AA-EFAD-4C1E-9FE4-91311BBAB105}" type="sibTrans" cxnId="{1627279E-C0E4-4FE3-B39F-94A0641AF83A}">
      <dgm:prSet/>
      <dgm:spPr/>
      <dgm:t>
        <a:bodyPr/>
        <a:lstStyle/>
        <a:p>
          <a:endParaRPr lang="zh-TW" altLang="en-US"/>
        </a:p>
      </dgm:t>
    </dgm:pt>
    <dgm:pt modelId="{01BC0A9E-1D67-429C-A7F0-ADDDAD5220AA}">
      <dgm:prSet phldrT="[文字]" custT="1"/>
      <dgm:spPr/>
      <dgm:t>
        <a:bodyPr/>
        <a:lstStyle/>
        <a:p>
          <a:r>
            <a:rPr lang="zh-TW" altLang="en-US" sz="2900" b="1" dirty="0" smtClean="0"/>
            <a:t>問題本身</a:t>
          </a:r>
          <a:endParaRPr lang="en-US" altLang="zh-TW" sz="2900" b="1" dirty="0" smtClean="0"/>
        </a:p>
      </dgm:t>
    </dgm:pt>
    <dgm:pt modelId="{A28DF871-E760-469A-B134-836036B63EB5}" type="parTrans" cxnId="{02545036-2903-4CB5-9886-3E2FDEB718EC}">
      <dgm:prSet/>
      <dgm:spPr/>
      <dgm:t>
        <a:bodyPr/>
        <a:lstStyle/>
        <a:p>
          <a:endParaRPr lang="zh-TW" altLang="en-US"/>
        </a:p>
      </dgm:t>
    </dgm:pt>
    <dgm:pt modelId="{6A3FBBBC-E4BF-4BFC-BB47-358270B88607}" type="sibTrans" cxnId="{02545036-2903-4CB5-9886-3E2FDEB718EC}">
      <dgm:prSet/>
      <dgm:spPr/>
      <dgm:t>
        <a:bodyPr/>
        <a:lstStyle/>
        <a:p>
          <a:endParaRPr lang="zh-TW" altLang="en-US"/>
        </a:p>
      </dgm:t>
    </dgm:pt>
    <dgm:pt modelId="{91AE8966-B9C8-4F55-B8BD-99754235F5C1}" type="pres">
      <dgm:prSet presAssocID="{70AC5A5C-F9E8-4CB9-89B7-F71C9D49D457}" presName="Name0" presStyleCnt="0">
        <dgm:presLayoutVars>
          <dgm:dir/>
          <dgm:animLvl val="lvl"/>
          <dgm:resizeHandles val="exact"/>
        </dgm:presLayoutVars>
      </dgm:prSet>
      <dgm:spPr/>
    </dgm:pt>
    <dgm:pt modelId="{6E73FEE7-3CE5-4886-9084-EB2A9757DA07}" type="pres">
      <dgm:prSet presAssocID="{EE2AFAE2-FA05-4AF8-93A2-1712A605DAF4}" presName="Name8" presStyleCnt="0"/>
      <dgm:spPr/>
    </dgm:pt>
    <dgm:pt modelId="{BB1B0893-1FFD-4FC7-B674-A4064E256641}" type="pres">
      <dgm:prSet presAssocID="{EE2AFAE2-FA05-4AF8-93A2-1712A605DAF4}" presName="level" presStyleLbl="node1" presStyleIdx="0" presStyleCnt="5">
        <dgm:presLayoutVars>
          <dgm:chMax val="1"/>
          <dgm:bulletEnabled val="1"/>
        </dgm:presLayoutVars>
      </dgm:prSet>
      <dgm:spPr/>
      <dgm:t>
        <a:bodyPr/>
        <a:lstStyle/>
        <a:p>
          <a:endParaRPr lang="zh-TW" altLang="en-US"/>
        </a:p>
      </dgm:t>
    </dgm:pt>
    <dgm:pt modelId="{3E80A6E5-9367-478C-9BEA-5CC27D155A70}" type="pres">
      <dgm:prSet presAssocID="{EE2AFAE2-FA05-4AF8-93A2-1712A605DAF4}" presName="levelTx" presStyleLbl="revTx" presStyleIdx="0" presStyleCnt="0">
        <dgm:presLayoutVars>
          <dgm:chMax val="1"/>
          <dgm:bulletEnabled val="1"/>
        </dgm:presLayoutVars>
      </dgm:prSet>
      <dgm:spPr/>
      <dgm:t>
        <a:bodyPr/>
        <a:lstStyle/>
        <a:p>
          <a:endParaRPr lang="zh-TW" altLang="en-US"/>
        </a:p>
      </dgm:t>
    </dgm:pt>
    <dgm:pt modelId="{ABD99599-EAED-408A-AC6A-850DA1929A7C}" type="pres">
      <dgm:prSet presAssocID="{92ED4CBD-B630-47E2-B4D6-E9315BF7CA09}" presName="Name8" presStyleCnt="0"/>
      <dgm:spPr/>
    </dgm:pt>
    <dgm:pt modelId="{6085E403-75CB-415F-8D03-A16AD79CF1D0}" type="pres">
      <dgm:prSet presAssocID="{92ED4CBD-B630-47E2-B4D6-E9315BF7CA09}" presName="level" presStyleLbl="node1" presStyleIdx="1" presStyleCnt="5">
        <dgm:presLayoutVars>
          <dgm:chMax val="1"/>
          <dgm:bulletEnabled val="1"/>
        </dgm:presLayoutVars>
      </dgm:prSet>
      <dgm:spPr/>
      <dgm:t>
        <a:bodyPr/>
        <a:lstStyle/>
        <a:p>
          <a:endParaRPr lang="zh-TW" altLang="en-US"/>
        </a:p>
      </dgm:t>
    </dgm:pt>
    <dgm:pt modelId="{D5F79F56-4A15-48A7-A14D-B40E032B82D0}" type="pres">
      <dgm:prSet presAssocID="{92ED4CBD-B630-47E2-B4D6-E9315BF7CA09}" presName="levelTx" presStyleLbl="revTx" presStyleIdx="0" presStyleCnt="0">
        <dgm:presLayoutVars>
          <dgm:chMax val="1"/>
          <dgm:bulletEnabled val="1"/>
        </dgm:presLayoutVars>
      </dgm:prSet>
      <dgm:spPr/>
      <dgm:t>
        <a:bodyPr/>
        <a:lstStyle/>
        <a:p>
          <a:endParaRPr lang="zh-TW" altLang="en-US"/>
        </a:p>
      </dgm:t>
    </dgm:pt>
    <dgm:pt modelId="{80961F3B-03DB-4872-8C1C-E9F072A7BBE2}" type="pres">
      <dgm:prSet presAssocID="{D948331F-F313-468C-805F-0085E4602400}" presName="Name8" presStyleCnt="0"/>
      <dgm:spPr/>
    </dgm:pt>
    <dgm:pt modelId="{36B3FC77-CBF7-433C-9AF3-9DC22784B575}" type="pres">
      <dgm:prSet presAssocID="{D948331F-F313-468C-805F-0085E4602400}" presName="level" presStyleLbl="node1" presStyleIdx="2" presStyleCnt="5">
        <dgm:presLayoutVars>
          <dgm:chMax val="1"/>
          <dgm:bulletEnabled val="1"/>
        </dgm:presLayoutVars>
      </dgm:prSet>
      <dgm:spPr/>
      <dgm:t>
        <a:bodyPr/>
        <a:lstStyle/>
        <a:p>
          <a:endParaRPr lang="zh-TW" altLang="en-US"/>
        </a:p>
      </dgm:t>
    </dgm:pt>
    <dgm:pt modelId="{9BBDDE70-D4E9-4BA7-92B2-44B974303E9E}" type="pres">
      <dgm:prSet presAssocID="{D948331F-F313-468C-805F-0085E4602400}" presName="levelTx" presStyleLbl="revTx" presStyleIdx="0" presStyleCnt="0">
        <dgm:presLayoutVars>
          <dgm:chMax val="1"/>
          <dgm:bulletEnabled val="1"/>
        </dgm:presLayoutVars>
      </dgm:prSet>
      <dgm:spPr/>
      <dgm:t>
        <a:bodyPr/>
        <a:lstStyle/>
        <a:p>
          <a:endParaRPr lang="zh-TW" altLang="en-US"/>
        </a:p>
      </dgm:t>
    </dgm:pt>
    <dgm:pt modelId="{0C2413D8-9643-4D4A-8171-A16902725F7E}" type="pres">
      <dgm:prSet presAssocID="{E09266C6-BB5C-4146-9CF0-BB2AD7A09537}" presName="Name8" presStyleCnt="0"/>
      <dgm:spPr/>
    </dgm:pt>
    <dgm:pt modelId="{C20708EF-3D19-4C68-AC78-6F8C742DE478}" type="pres">
      <dgm:prSet presAssocID="{E09266C6-BB5C-4146-9CF0-BB2AD7A09537}" presName="level" presStyleLbl="node1" presStyleIdx="3" presStyleCnt="5">
        <dgm:presLayoutVars>
          <dgm:chMax val="1"/>
          <dgm:bulletEnabled val="1"/>
        </dgm:presLayoutVars>
      </dgm:prSet>
      <dgm:spPr/>
      <dgm:t>
        <a:bodyPr/>
        <a:lstStyle/>
        <a:p>
          <a:endParaRPr lang="zh-TW" altLang="en-US"/>
        </a:p>
      </dgm:t>
    </dgm:pt>
    <dgm:pt modelId="{0924198A-C539-42DF-90F3-C1A98E207D25}" type="pres">
      <dgm:prSet presAssocID="{E09266C6-BB5C-4146-9CF0-BB2AD7A09537}" presName="levelTx" presStyleLbl="revTx" presStyleIdx="0" presStyleCnt="0">
        <dgm:presLayoutVars>
          <dgm:chMax val="1"/>
          <dgm:bulletEnabled val="1"/>
        </dgm:presLayoutVars>
      </dgm:prSet>
      <dgm:spPr/>
      <dgm:t>
        <a:bodyPr/>
        <a:lstStyle/>
        <a:p>
          <a:endParaRPr lang="zh-TW" altLang="en-US"/>
        </a:p>
      </dgm:t>
    </dgm:pt>
    <dgm:pt modelId="{A35BD8FC-0AD6-446B-B9B2-D7F002EAE2CC}" type="pres">
      <dgm:prSet presAssocID="{01BC0A9E-1D67-429C-A7F0-ADDDAD5220AA}" presName="Name8" presStyleCnt="0"/>
      <dgm:spPr/>
    </dgm:pt>
    <dgm:pt modelId="{A7A8D003-25B4-4544-93DF-2C6FCA33626A}" type="pres">
      <dgm:prSet presAssocID="{01BC0A9E-1D67-429C-A7F0-ADDDAD5220AA}" presName="level" presStyleLbl="node1" presStyleIdx="4" presStyleCnt="5" custScaleX="99593">
        <dgm:presLayoutVars>
          <dgm:chMax val="1"/>
          <dgm:bulletEnabled val="1"/>
        </dgm:presLayoutVars>
      </dgm:prSet>
      <dgm:spPr/>
      <dgm:t>
        <a:bodyPr/>
        <a:lstStyle/>
        <a:p>
          <a:endParaRPr lang="zh-TW" altLang="en-US"/>
        </a:p>
      </dgm:t>
    </dgm:pt>
    <dgm:pt modelId="{17838457-E69F-463D-A9D4-B6D2C31CFCAC}" type="pres">
      <dgm:prSet presAssocID="{01BC0A9E-1D67-429C-A7F0-ADDDAD5220AA}" presName="levelTx" presStyleLbl="revTx" presStyleIdx="0" presStyleCnt="0">
        <dgm:presLayoutVars>
          <dgm:chMax val="1"/>
          <dgm:bulletEnabled val="1"/>
        </dgm:presLayoutVars>
      </dgm:prSet>
      <dgm:spPr/>
      <dgm:t>
        <a:bodyPr/>
        <a:lstStyle/>
        <a:p>
          <a:endParaRPr lang="zh-TW" altLang="en-US"/>
        </a:p>
      </dgm:t>
    </dgm:pt>
  </dgm:ptLst>
  <dgm:cxnLst>
    <dgm:cxn modelId="{E6DEF885-B06B-4E98-94BE-B068916FB3C1}" type="presOf" srcId="{D948331F-F313-468C-805F-0085E4602400}" destId="{36B3FC77-CBF7-433C-9AF3-9DC22784B575}" srcOrd="0" destOrd="0" presId="urn:microsoft.com/office/officeart/2005/8/layout/pyramid3"/>
    <dgm:cxn modelId="{02545036-2903-4CB5-9886-3E2FDEB718EC}" srcId="{70AC5A5C-F9E8-4CB9-89B7-F71C9D49D457}" destId="{01BC0A9E-1D67-429C-A7F0-ADDDAD5220AA}" srcOrd="4" destOrd="0" parTransId="{A28DF871-E760-469A-B134-836036B63EB5}" sibTransId="{6A3FBBBC-E4BF-4BFC-BB47-358270B88607}"/>
    <dgm:cxn modelId="{404AFD50-D9AA-41CB-92D5-4D3646BCFF02}" srcId="{70AC5A5C-F9E8-4CB9-89B7-F71C9D49D457}" destId="{92ED4CBD-B630-47E2-B4D6-E9315BF7CA09}" srcOrd="1" destOrd="0" parTransId="{91CD83DC-98C3-4647-9C65-0ADB1F69F229}" sibTransId="{8AB2CCD8-9D3B-47AA-B34C-C20BF0F9D2B6}"/>
    <dgm:cxn modelId="{DA28DE4C-7216-475E-8CEA-FA35A86F039E}" type="presOf" srcId="{E09266C6-BB5C-4146-9CF0-BB2AD7A09537}" destId="{C20708EF-3D19-4C68-AC78-6F8C742DE478}" srcOrd="0" destOrd="0" presId="urn:microsoft.com/office/officeart/2005/8/layout/pyramid3"/>
    <dgm:cxn modelId="{1E6B6DD3-A52E-40E0-AA54-E7C254CAEDD6}" type="presOf" srcId="{EE2AFAE2-FA05-4AF8-93A2-1712A605DAF4}" destId="{3E80A6E5-9367-478C-9BEA-5CC27D155A70}" srcOrd="1" destOrd="0" presId="urn:microsoft.com/office/officeart/2005/8/layout/pyramid3"/>
    <dgm:cxn modelId="{1627279E-C0E4-4FE3-B39F-94A0641AF83A}" srcId="{70AC5A5C-F9E8-4CB9-89B7-F71C9D49D457}" destId="{E09266C6-BB5C-4146-9CF0-BB2AD7A09537}" srcOrd="3" destOrd="0" parTransId="{755F7C98-0571-465D-8BEF-1BD4489B78BC}" sibTransId="{9BBF29AA-EFAD-4C1E-9FE4-91311BBAB105}"/>
    <dgm:cxn modelId="{DA170944-6A38-42E3-A7A4-EC1C72916F7B}" srcId="{70AC5A5C-F9E8-4CB9-89B7-F71C9D49D457}" destId="{EE2AFAE2-FA05-4AF8-93A2-1712A605DAF4}" srcOrd="0" destOrd="0" parTransId="{07E6EE67-2CF2-4E5F-950C-D63BF703EAAE}" sibTransId="{933C640A-B85B-4DB4-940F-6EA6D472207B}"/>
    <dgm:cxn modelId="{F4C1093D-E7EC-45FA-AE05-6A2DC3CAA8C0}" type="presOf" srcId="{E09266C6-BB5C-4146-9CF0-BB2AD7A09537}" destId="{0924198A-C539-42DF-90F3-C1A98E207D25}" srcOrd="1" destOrd="0" presId="urn:microsoft.com/office/officeart/2005/8/layout/pyramid3"/>
    <dgm:cxn modelId="{102C9DDA-F0B3-4B85-A2FD-279570CB8994}" type="presOf" srcId="{01BC0A9E-1D67-429C-A7F0-ADDDAD5220AA}" destId="{A7A8D003-25B4-4544-93DF-2C6FCA33626A}" srcOrd="0" destOrd="0" presId="urn:microsoft.com/office/officeart/2005/8/layout/pyramid3"/>
    <dgm:cxn modelId="{A5298DBD-68FA-447C-934F-71620EDAF03E}" type="presOf" srcId="{92ED4CBD-B630-47E2-B4D6-E9315BF7CA09}" destId="{6085E403-75CB-415F-8D03-A16AD79CF1D0}" srcOrd="0" destOrd="0" presId="urn:microsoft.com/office/officeart/2005/8/layout/pyramid3"/>
    <dgm:cxn modelId="{297D0D9C-F735-4358-AFCB-858C6226B0C1}" srcId="{70AC5A5C-F9E8-4CB9-89B7-F71C9D49D457}" destId="{D948331F-F313-468C-805F-0085E4602400}" srcOrd="2" destOrd="0" parTransId="{32BE1B33-0FC4-4DA4-9506-AB8D1214DC0E}" sibTransId="{B0E9A0AD-05EC-46AC-9EE9-DFE5A592C754}"/>
    <dgm:cxn modelId="{91EEC461-E655-40A2-A456-FFA641950961}" type="presOf" srcId="{01BC0A9E-1D67-429C-A7F0-ADDDAD5220AA}" destId="{17838457-E69F-463D-A9D4-B6D2C31CFCAC}" srcOrd="1" destOrd="0" presId="urn:microsoft.com/office/officeart/2005/8/layout/pyramid3"/>
    <dgm:cxn modelId="{BBD512BC-09E5-4539-8AAC-DF7D6486ECF7}" type="presOf" srcId="{D948331F-F313-468C-805F-0085E4602400}" destId="{9BBDDE70-D4E9-4BA7-92B2-44B974303E9E}" srcOrd="1" destOrd="0" presId="urn:microsoft.com/office/officeart/2005/8/layout/pyramid3"/>
    <dgm:cxn modelId="{A4BBD60C-001D-4EF1-AFC1-4DD8784DC612}" type="presOf" srcId="{70AC5A5C-F9E8-4CB9-89B7-F71C9D49D457}" destId="{91AE8966-B9C8-4F55-B8BD-99754235F5C1}" srcOrd="0" destOrd="0" presId="urn:microsoft.com/office/officeart/2005/8/layout/pyramid3"/>
    <dgm:cxn modelId="{A8384BCF-C93D-4F73-8D75-56ACBC92042B}" type="presOf" srcId="{EE2AFAE2-FA05-4AF8-93A2-1712A605DAF4}" destId="{BB1B0893-1FFD-4FC7-B674-A4064E256641}" srcOrd="0" destOrd="0" presId="urn:microsoft.com/office/officeart/2005/8/layout/pyramid3"/>
    <dgm:cxn modelId="{8BD5D023-AA9D-485B-B225-A67A9E8149E2}" type="presOf" srcId="{92ED4CBD-B630-47E2-B4D6-E9315BF7CA09}" destId="{D5F79F56-4A15-48A7-A14D-B40E032B82D0}" srcOrd="1" destOrd="0" presId="urn:microsoft.com/office/officeart/2005/8/layout/pyramid3"/>
    <dgm:cxn modelId="{E1B409AF-49F1-4CC7-8E35-EEC979E1756A}" type="presParOf" srcId="{91AE8966-B9C8-4F55-B8BD-99754235F5C1}" destId="{6E73FEE7-3CE5-4886-9084-EB2A9757DA07}" srcOrd="0" destOrd="0" presId="urn:microsoft.com/office/officeart/2005/8/layout/pyramid3"/>
    <dgm:cxn modelId="{BD6CFD22-E57B-4E37-9229-EC70AE06D232}" type="presParOf" srcId="{6E73FEE7-3CE5-4886-9084-EB2A9757DA07}" destId="{BB1B0893-1FFD-4FC7-B674-A4064E256641}" srcOrd="0" destOrd="0" presId="urn:microsoft.com/office/officeart/2005/8/layout/pyramid3"/>
    <dgm:cxn modelId="{EAAE2922-5C95-4293-96AA-ED8F0846500C}" type="presParOf" srcId="{6E73FEE7-3CE5-4886-9084-EB2A9757DA07}" destId="{3E80A6E5-9367-478C-9BEA-5CC27D155A70}" srcOrd="1" destOrd="0" presId="urn:microsoft.com/office/officeart/2005/8/layout/pyramid3"/>
    <dgm:cxn modelId="{6CECACC9-4DCA-4E2F-B318-417B9689A114}" type="presParOf" srcId="{91AE8966-B9C8-4F55-B8BD-99754235F5C1}" destId="{ABD99599-EAED-408A-AC6A-850DA1929A7C}" srcOrd="1" destOrd="0" presId="urn:microsoft.com/office/officeart/2005/8/layout/pyramid3"/>
    <dgm:cxn modelId="{474FD435-04B6-4CB5-A93E-E0EB0231E0E5}" type="presParOf" srcId="{ABD99599-EAED-408A-AC6A-850DA1929A7C}" destId="{6085E403-75CB-415F-8D03-A16AD79CF1D0}" srcOrd="0" destOrd="0" presId="urn:microsoft.com/office/officeart/2005/8/layout/pyramid3"/>
    <dgm:cxn modelId="{8B634533-4F7D-4949-9AF8-BF764716DCA4}" type="presParOf" srcId="{ABD99599-EAED-408A-AC6A-850DA1929A7C}" destId="{D5F79F56-4A15-48A7-A14D-B40E032B82D0}" srcOrd="1" destOrd="0" presId="urn:microsoft.com/office/officeart/2005/8/layout/pyramid3"/>
    <dgm:cxn modelId="{E7532011-8902-4A74-8CAE-364173A900B6}" type="presParOf" srcId="{91AE8966-B9C8-4F55-B8BD-99754235F5C1}" destId="{80961F3B-03DB-4872-8C1C-E9F072A7BBE2}" srcOrd="2" destOrd="0" presId="urn:microsoft.com/office/officeart/2005/8/layout/pyramid3"/>
    <dgm:cxn modelId="{3B82B84F-14CA-4B96-9052-45A8AA58D912}" type="presParOf" srcId="{80961F3B-03DB-4872-8C1C-E9F072A7BBE2}" destId="{36B3FC77-CBF7-433C-9AF3-9DC22784B575}" srcOrd="0" destOrd="0" presId="urn:microsoft.com/office/officeart/2005/8/layout/pyramid3"/>
    <dgm:cxn modelId="{3ECCDDDC-E2A4-47DB-B7B3-367C20C2CA07}" type="presParOf" srcId="{80961F3B-03DB-4872-8C1C-E9F072A7BBE2}" destId="{9BBDDE70-D4E9-4BA7-92B2-44B974303E9E}" srcOrd="1" destOrd="0" presId="urn:microsoft.com/office/officeart/2005/8/layout/pyramid3"/>
    <dgm:cxn modelId="{B5DD6816-07F0-47A9-9B7E-180B1B5DA9A5}" type="presParOf" srcId="{91AE8966-B9C8-4F55-B8BD-99754235F5C1}" destId="{0C2413D8-9643-4D4A-8171-A16902725F7E}" srcOrd="3" destOrd="0" presId="urn:microsoft.com/office/officeart/2005/8/layout/pyramid3"/>
    <dgm:cxn modelId="{8D16E323-88BA-458C-AF3B-E2FE3AB3A6D7}" type="presParOf" srcId="{0C2413D8-9643-4D4A-8171-A16902725F7E}" destId="{C20708EF-3D19-4C68-AC78-6F8C742DE478}" srcOrd="0" destOrd="0" presId="urn:microsoft.com/office/officeart/2005/8/layout/pyramid3"/>
    <dgm:cxn modelId="{05DD0915-518E-4891-A2C8-BB64F5587A98}" type="presParOf" srcId="{0C2413D8-9643-4D4A-8171-A16902725F7E}" destId="{0924198A-C539-42DF-90F3-C1A98E207D25}" srcOrd="1" destOrd="0" presId="urn:microsoft.com/office/officeart/2005/8/layout/pyramid3"/>
    <dgm:cxn modelId="{5FA3CF50-1BF6-44F3-9565-E86539867532}" type="presParOf" srcId="{91AE8966-B9C8-4F55-B8BD-99754235F5C1}" destId="{A35BD8FC-0AD6-446B-B9B2-D7F002EAE2CC}" srcOrd="4" destOrd="0" presId="urn:microsoft.com/office/officeart/2005/8/layout/pyramid3"/>
    <dgm:cxn modelId="{D2627203-C077-4DC5-8B59-C4D767B48B7E}" type="presParOf" srcId="{A35BD8FC-0AD6-446B-B9B2-D7F002EAE2CC}" destId="{A7A8D003-25B4-4544-93DF-2C6FCA33626A}" srcOrd="0" destOrd="0" presId="urn:microsoft.com/office/officeart/2005/8/layout/pyramid3"/>
    <dgm:cxn modelId="{EE7AE872-44A9-4EC1-8324-E4C6F1F6B00F}" type="presParOf" srcId="{A35BD8FC-0AD6-446B-B9B2-D7F002EAE2CC}" destId="{17838457-E69F-463D-A9D4-B6D2C31CFCAC}" srcOrd="1" destOrd="0" presId="urn:microsoft.com/office/officeart/2005/8/layout/pyramid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3103FB-5FEC-4987-BE67-CF4EA9DCEEF2}" type="doc">
      <dgm:prSet loTypeId="urn:microsoft.com/office/officeart/2005/8/layout/default#1" loCatId="list" qsTypeId="urn:microsoft.com/office/officeart/2005/8/quickstyle/simple2" qsCatId="simple" csTypeId="urn:microsoft.com/office/officeart/2005/8/colors/colorful5" csCatId="colorful" phldr="1"/>
      <dgm:spPr/>
      <dgm:t>
        <a:bodyPr/>
        <a:lstStyle/>
        <a:p>
          <a:endParaRPr lang="zh-TW" altLang="en-US"/>
        </a:p>
      </dgm:t>
    </dgm:pt>
    <dgm:pt modelId="{F7ADFFE0-C111-4AB3-AEEE-DEF664AF9A62}">
      <dgm:prSet phldrT="[文字]"/>
      <dgm:spPr/>
      <dgm:t>
        <a:bodyPr/>
        <a:lstStyle/>
        <a:p>
          <a:r>
            <a:rPr lang="zh-TW" altLang="en-US" dirty="0" smtClean="0"/>
            <a:t>了解</a:t>
          </a:r>
          <a:endParaRPr lang="zh-TW" altLang="en-US" dirty="0"/>
        </a:p>
      </dgm:t>
    </dgm:pt>
    <dgm:pt modelId="{77BE576A-65F6-4EDE-B79F-59EFC5B49B4B}" type="parTrans" cxnId="{5A34CA67-F8C5-43C2-99D7-F0F70DD99F97}">
      <dgm:prSet/>
      <dgm:spPr/>
      <dgm:t>
        <a:bodyPr/>
        <a:lstStyle/>
        <a:p>
          <a:endParaRPr lang="zh-TW" altLang="en-US"/>
        </a:p>
      </dgm:t>
    </dgm:pt>
    <dgm:pt modelId="{CB02DF8E-9763-4ACC-9997-BCA6F5B862C5}" type="sibTrans" cxnId="{5A34CA67-F8C5-43C2-99D7-F0F70DD99F97}">
      <dgm:prSet/>
      <dgm:spPr/>
      <dgm:t>
        <a:bodyPr/>
        <a:lstStyle/>
        <a:p>
          <a:endParaRPr lang="zh-TW" altLang="en-US"/>
        </a:p>
      </dgm:t>
    </dgm:pt>
    <dgm:pt modelId="{A282CC3E-701D-46D5-B799-6080C0EF3D6D}">
      <dgm:prSet phldrT="[文字]"/>
      <dgm:spPr/>
      <dgm:t>
        <a:bodyPr/>
        <a:lstStyle/>
        <a:p>
          <a:r>
            <a:rPr lang="zh-TW" altLang="en-US" dirty="0" smtClean="0"/>
            <a:t>探討</a:t>
          </a:r>
          <a:endParaRPr lang="zh-TW" altLang="en-US" dirty="0"/>
        </a:p>
      </dgm:t>
    </dgm:pt>
    <dgm:pt modelId="{3F2B2A94-2EE0-4680-8308-63CE080ED26B}" type="parTrans" cxnId="{27C9C684-C98B-4541-B5EF-E7E7813C16B0}">
      <dgm:prSet/>
      <dgm:spPr/>
      <dgm:t>
        <a:bodyPr/>
        <a:lstStyle/>
        <a:p>
          <a:endParaRPr lang="zh-TW" altLang="en-US"/>
        </a:p>
      </dgm:t>
    </dgm:pt>
    <dgm:pt modelId="{09F7E5BA-1A50-4DFC-BB2E-DE2B166DC4B6}" type="sibTrans" cxnId="{27C9C684-C98B-4541-B5EF-E7E7813C16B0}">
      <dgm:prSet/>
      <dgm:spPr/>
      <dgm:t>
        <a:bodyPr/>
        <a:lstStyle/>
        <a:p>
          <a:endParaRPr lang="zh-TW" altLang="en-US"/>
        </a:p>
      </dgm:t>
    </dgm:pt>
    <dgm:pt modelId="{149AA8FE-4BD6-49F0-98DA-BC3BC5943FD6}">
      <dgm:prSet phldrT="[文字]"/>
      <dgm:spPr/>
      <dgm:t>
        <a:bodyPr/>
        <a:lstStyle/>
        <a:p>
          <a:r>
            <a:rPr lang="zh-TW" altLang="en-US" dirty="0" smtClean="0"/>
            <a:t>分析</a:t>
          </a:r>
          <a:endParaRPr lang="zh-TW" altLang="en-US" dirty="0"/>
        </a:p>
      </dgm:t>
    </dgm:pt>
    <dgm:pt modelId="{6DEB08A7-079E-4A4A-8591-3FA9D5B62CE7}" type="parTrans" cxnId="{E3B22E3C-21B6-4667-8FD1-8A29BA70C195}">
      <dgm:prSet/>
      <dgm:spPr/>
      <dgm:t>
        <a:bodyPr/>
        <a:lstStyle/>
        <a:p>
          <a:endParaRPr lang="zh-TW" altLang="en-US"/>
        </a:p>
      </dgm:t>
    </dgm:pt>
    <dgm:pt modelId="{BED45613-1BFD-470E-83C0-963CBDDCB362}" type="sibTrans" cxnId="{E3B22E3C-21B6-4667-8FD1-8A29BA70C195}">
      <dgm:prSet/>
      <dgm:spPr/>
      <dgm:t>
        <a:bodyPr/>
        <a:lstStyle/>
        <a:p>
          <a:endParaRPr lang="zh-TW" altLang="en-US"/>
        </a:p>
      </dgm:t>
    </dgm:pt>
    <dgm:pt modelId="{62BADEB0-EF2D-455B-B25A-6CA3471E3B7C}">
      <dgm:prSet phldrT="[文字]"/>
      <dgm:spPr/>
      <dgm:t>
        <a:bodyPr/>
        <a:lstStyle/>
        <a:p>
          <a:r>
            <a:rPr lang="zh-TW" altLang="en-US" dirty="0" smtClean="0"/>
            <a:t>評析</a:t>
          </a:r>
          <a:endParaRPr lang="zh-TW" altLang="en-US" dirty="0"/>
        </a:p>
      </dgm:t>
    </dgm:pt>
    <dgm:pt modelId="{BDB3DEF7-A276-46DC-9FF9-65B8BC7BF706}" type="parTrans" cxnId="{B3236BED-C935-4C92-8ADF-178A2847DEAC}">
      <dgm:prSet/>
      <dgm:spPr/>
      <dgm:t>
        <a:bodyPr/>
        <a:lstStyle/>
        <a:p>
          <a:endParaRPr lang="zh-TW" altLang="en-US"/>
        </a:p>
      </dgm:t>
    </dgm:pt>
    <dgm:pt modelId="{0FC06322-E1ED-4CA8-9B2B-B4240BFE0834}" type="sibTrans" cxnId="{B3236BED-C935-4C92-8ADF-178A2847DEAC}">
      <dgm:prSet/>
      <dgm:spPr/>
      <dgm:t>
        <a:bodyPr/>
        <a:lstStyle/>
        <a:p>
          <a:endParaRPr lang="zh-TW" altLang="en-US"/>
        </a:p>
      </dgm:t>
    </dgm:pt>
    <dgm:pt modelId="{CDC5BAFC-26EA-4E0D-8D47-B20C90548A65}">
      <dgm:prSet phldrT="[文字]"/>
      <dgm:spPr/>
      <dgm:t>
        <a:bodyPr/>
        <a:lstStyle/>
        <a:p>
          <a:r>
            <a:rPr lang="zh-TW" altLang="en-US" dirty="0" smtClean="0"/>
            <a:t>比較</a:t>
          </a:r>
          <a:endParaRPr lang="zh-TW" altLang="en-US" dirty="0"/>
        </a:p>
      </dgm:t>
    </dgm:pt>
    <dgm:pt modelId="{7FFFFE85-C84F-4545-9733-5B45DE861A9A}" type="parTrans" cxnId="{28D4068D-82E7-4256-9417-FE7949657BF9}">
      <dgm:prSet/>
      <dgm:spPr/>
      <dgm:t>
        <a:bodyPr/>
        <a:lstStyle/>
        <a:p>
          <a:endParaRPr lang="zh-TW" altLang="en-US"/>
        </a:p>
      </dgm:t>
    </dgm:pt>
    <dgm:pt modelId="{1AAC1F6E-1DA9-44A9-9C45-2D9BF8F61BEE}" type="sibTrans" cxnId="{28D4068D-82E7-4256-9417-FE7949657BF9}">
      <dgm:prSet/>
      <dgm:spPr/>
      <dgm:t>
        <a:bodyPr/>
        <a:lstStyle/>
        <a:p>
          <a:endParaRPr lang="zh-TW" altLang="en-US"/>
        </a:p>
      </dgm:t>
    </dgm:pt>
    <dgm:pt modelId="{B38D64E9-95F7-4F21-800F-DCA2C0EAE6F9}" type="pres">
      <dgm:prSet presAssocID="{E73103FB-5FEC-4987-BE67-CF4EA9DCEEF2}" presName="diagram" presStyleCnt="0">
        <dgm:presLayoutVars>
          <dgm:dir/>
          <dgm:resizeHandles val="exact"/>
        </dgm:presLayoutVars>
      </dgm:prSet>
      <dgm:spPr/>
      <dgm:t>
        <a:bodyPr/>
        <a:lstStyle/>
        <a:p>
          <a:endParaRPr lang="zh-TW" altLang="en-US"/>
        </a:p>
      </dgm:t>
    </dgm:pt>
    <dgm:pt modelId="{2E5B68B0-29F3-4F31-A333-F56575B6F973}" type="pres">
      <dgm:prSet presAssocID="{F7ADFFE0-C111-4AB3-AEEE-DEF664AF9A62}" presName="node" presStyleLbl="node1" presStyleIdx="0" presStyleCnt="5">
        <dgm:presLayoutVars>
          <dgm:bulletEnabled val="1"/>
        </dgm:presLayoutVars>
      </dgm:prSet>
      <dgm:spPr/>
      <dgm:t>
        <a:bodyPr/>
        <a:lstStyle/>
        <a:p>
          <a:endParaRPr lang="zh-TW" altLang="en-US"/>
        </a:p>
      </dgm:t>
    </dgm:pt>
    <dgm:pt modelId="{BB57B3E4-BBE9-4194-9894-8E66ABE85EF6}" type="pres">
      <dgm:prSet presAssocID="{CB02DF8E-9763-4ACC-9997-BCA6F5B862C5}" presName="sibTrans" presStyleCnt="0"/>
      <dgm:spPr/>
    </dgm:pt>
    <dgm:pt modelId="{3CE248DA-D5AC-473C-8F19-1497F3B261B1}" type="pres">
      <dgm:prSet presAssocID="{A282CC3E-701D-46D5-B799-6080C0EF3D6D}" presName="node" presStyleLbl="node1" presStyleIdx="1" presStyleCnt="5">
        <dgm:presLayoutVars>
          <dgm:bulletEnabled val="1"/>
        </dgm:presLayoutVars>
      </dgm:prSet>
      <dgm:spPr/>
      <dgm:t>
        <a:bodyPr/>
        <a:lstStyle/>
        <a:p>
          <a:endParaRPr lang="zh-TW" altLang="en-US"/>
        </a:p>
      </dgm:t>
    </dgm:pt>
    <dgm:pt modelId="{F48F8BB2-C4DC-4E2E-8B80-888442F39114}" type="pres">
      <dgm:prSet presAssocID="{09F7E5BA-1A50-4DFC-BB2E-DE2B166DC4B6}" presName="sibTrans" presStyleCnt="0"/>
      <dgm:spPr/>
    </dgm:pt>
    <dgm:pt modelId="{E1EFF0F8-592E-4BB9-B2CC-A2A70485F829}" type="pres">
      <dgm:prSet presAssocID="{149AA8FE-4BD6-49F0-98DA-BC3BC5943FD6}" presName="node" presStyleLbl="node1" presStyleIdx="2" presStyleCnt="5">
        <dgm:presLayoutVars>
          <dgm:bulletEnabled val="1"/>
        </dgm:presLayoutVars>
      </dgm:prSet>
      <dgm:spPr/>
      <dgm:t>
        <a:bodyPr/>
        <a:lstStyle/>
        <a:p>
          <a:endParaRPr lang="zh-TW" altLang="en-US"/>
        </a:p>
      </dgm:t>
    </dgm:pt>
    <dgm:pt modelId="{1FB660E7-60B1-4870-A00E-96D959DE4558}" type="pres">
      <dgm:prSet presAssocID="{BED45613-1BFD-470E-83C0-963CBDDCB362}" presName="sibTrans" presStyleCnt="0"/>
      <dgm:spPr/>
    </dgm:pt>
    <dgm:pt modelId="{BF9BAB19-D502-46D4-9113-729EDFCC9D28}" type="pres">
      <dgm:prSet presAssocID="{62BADEB0-EF2D-455B-B25A-6CA3471E3B7C}" presName="node" presStyleLbl="node1" presStyleIdx="3" presStyleCnt="5">
        <dgm:presLayoutVars>
          <dgm:bulletEnabled val="1"/>
        </dgm:presLayoutVars>
      </dgm:prSet>
      <dgm:spPr/>
      <dgm:t>
        <a:bodyPr/>
        <a:lstStyle/>
        <a:p>
          <a:endParaRPr lang="zh-TW" altLang="en-US"/>
        </a:p>
      </dgm:t>
    </dgm:pt>
    <dgm:pt modelId="{D4D3FA72-14CD-4CA0-94C8-1312A46EF0BD}" type="pres">
      <dgm:prSet presAssocID="{0FC06322-E1ED-4CA8-9B2B-B4240BFE0834}" presName="sibTrans" presStyleCnt="0"/>
      <dgm:spPr/>
    </dgm:pt>
    <dgm:pt modelId="{B5569EB7-155D-424F-88B5-999464FBEC0A}" type="pres">
      <dgm:prSet presAssocID="{CDC5BAFC-26EA-4E0D-8D47-B20C90548A65}" presName="node" presStyleLbl="node1" presStyleIdx="4" presStyleCnt="5">
        <dgm:presLayoutVars>
          <dgm:bulletEnabled val="1"/>
        </dgm:presLayoutVars>
      </dgm:prSet>
      <dgm:spPr/>
      <dgm:t>
        <a:bodyPr/>
        <a:lstStyle/>
        <a:p>
          <a:endParaRPr lang="zh-TW" altLang="en-US"/>
        </a:p>
      </dgm:t>
    </dgm:pt>
  </dgm:ptLst>
  <dgm:cxnLst>
    <dgm:cxn modelId="{A6E7A180-5954-445B-B434-9BFD65FCDE8C}" type="presOf" srcId="{E73103FB-5FEC-4987-BE67-CF4EA9DCEEF2}" destId="{B38D64E9-95F7-4F21-800F-DCA2C0EAE6F9}" srcOrd="0" destOrd="0" presId="urn:microsoft.com/office/officeart/2005/8/layout/default#1"/>
    <dgm:cxn modelId="{5A34CA67-F8C5-43C2-99D7-F0F70DD99F97}" srcId="{E73103FB-5FEC-4987-BE67-CF4EA9DCEEF2}" destId="{F7ADFFE0-C111-4AB3-AEEE-DEF664AF9A62}" srcOrd="0" destOrd="0" parTransId="{77BE576A-65F6-4EDE-B79F-59EFC5B49B4B}" sibTransId="{CB02DF8E-9763-4ACC-9997-BCA6F5B862C5}"/>
    <dgm:cxn modelId="{28D4068D-82E7-4256-9417-FE7949657BF9}" srcId="{E73103FB-5FEC-4987-BE67-CF4EA9DCEEF2}" destId="{CDC5BAFC-26EA-4E0D-8D47-B20C90548A65}" srcOrd="4" destOrd="0" parTransId="{7FFFFE85-C84F-4545-9733-5B45DE861A9A}" sibTransId="{1AAC1F6E-1DA9-44A9-9C45-2D9BF8F61BEE}"/>
    <dgm:cxn modelId="{27C9C684-C98B-4541-B5EF-E7E7813C16B0}" srcId="{E73103FB-5FEC-4987-BE67-CF4EA9DCEEF2}" destId="{A282CC3E-701D-46D5-B799-6080C0EF3D6D}" srcOrd="1" destOrd="0" parTransId="{3F2B2A94-2EE0-4680-8308-63CE080ED26B}" sibTransId="{09F7E5BA-1A50-4DFC-BB2E-DE2B166DC4B6}"/>
    <dgm:cxn modelId="{1B9B2F5F-14F5-4DD6-90AA-D13C5AC541E1}" type="presOf" srcId="{62BADEB0-EF2D-455B-B25A-6CA3471E3B7C}" destId="{BF9BAB19-D502-46D4-9113-729EDFCC9D28}" srcOrd="0" destOrd="0" presId="urn:microsoft.com/office/officeart/2005/8/layout/default#1"/>
    <dgm:cxn modelId="{B3236BED-C935-4C92-8ADF-178A2847DEAC}" srcId="{E73103FB-5FEC-4987-BE67-CF4EA9DCEEF2}" destId="{62BADEB0-EF2D-455B-B25A-6CA3471E3B7C}" srcOrd="3" destOrd="0" parTransId="{BDB3DEF7-A276-46DC-9FF9-65B8BC7BF706}" sibTransId="{0FC06322-E1ED-4CA8-9B2B-B4240BFE0834}"/>
    <dgm:cxn modelId="{AC03E77F-4A8A-475D-9F53-6948A6420E84}" type="presOf" srcId="{F7ADFFE0-C111-4AB3-AEEE-DEF664AF9A62}" destId="{2E5B68B0-29F3-4F31-A333-F56575B6F973}" srcOrd="0" destOrd="0" presId="urn:microsoft.com/office/officeart/2005/8/layout/default#1"/>
    <dgm:cxn modelId="{BB14E0A7-C8C2-47B4-A12F-8DB654984401}" type="presOf" srcId="{A282CC3E-701D-46D5-B799-6080C0EF3D6D}" destId="{3CE248DA-D5AC-473C-8F19-1497F3B261B1}" srcOrd="0" destOrd="0" presId="urn:microsoft.com/office/officeart/2005/8/layout/default#1"/>
    <dgm:cxn modelId="{15C4AD0C-FCF0-41F4-99D1-37CB41278998}" type="presOf" srcId="{CDC5BAFC-26EA-4E0D-8D47-B20C90548A65}" destId="{B5569EB7-155D-424F-88B5-999464FBEC0A}" srcOrd="0" destOrd="0" presId="urn:microsoft.com/office/officeart/2005/8/layout/default#1"/>
    <dgm:cxn modelId="{E3B22E3C-21B6-4667-8FD1-8A29BA70C195}" srcId="{E73103FB-5FEC-4987-BE67-CF4EA9DCEEF2}" destId="{149AA8FE-4BD6-49F0-98DA-BC3BC5943FD6}" srcOrd="2" destOrd="0" parTransId="{6DEB08A7-079E-4A4A-8591-3FA9D5B62CE7}" sibTransId="{BED45613-1BFD-470E-83C0-963CBDDCB362}"/>
    <dgm:cxn modelId="{8FE65986-9C52-47D8-8D09-B4BF08EB691C}" type="presOf" srcId="{149AA8FE-4BD6-49F0-98DA-BC3BC5943FD6}" destId="{E1EFF0F8-592E-4BB9-B2CC-A2A70485F829}" srcOrd="0" destOrd="0" presId="urn:microsoft.com/office/officeart/2005/8/layout/default#1"/>
    <dgm:cxn modelId="{0061740A-0F01-4ECA-B38D-B3F8890A6A71}" type="presParOf" srcId="{B38D64E9-95F7-4F21-800F-DCA2C0EAE6F9}" destId="{2E5B68B0-29F3-4F31-A333-F56575B6F973}" srcOrd="0" destOrd="0" presId="urn:microsoft.com/office/officeart/2005/8/layout/default#1"/>
    <dgm:cxn modelId="{C0EFC9C0-DF0D-42DB-8B2F-B24AA18930D6}" type="presParOf" srcId="{B38D64E9-95F7-4F21-800F-DCA2C0EAE6F9}" destId="{BB57B3E4-BBE9-4194-9894-8E66ABE85EF6}" srcOrd="1" destOrd="0" presId="urn:microsoft.com/office/officeart/2005/8/layout/default#1"/>
    <dgm:cxn modelId="{BE3BF277-E30C-4B73-9299-F5E59B926FA3}" type="presParOf" srcId="{B38D64E9-95F7-4F21-800F-DCA2C0EAE6F9}" destId="{3CE248DA-D5AC-473C-8F19-1497F3B261B1}" srcOrd="2" destOrd="0" presId="urn:microsoft.com/office/officeart/2005/8/layout/default#1"/>
    <dgm:cxn modelId="{B71B2006-9991-4321-BA46-9BE428FB75BD}" type="presParOf" srcId="{B38D64E9-95F7-4F21-800F-DCA2C0EAE6F9}" destId="{F48F8BB2-C4DC-4E2E-8B80-888442F39114}" srcOrd="3" destOrd="0" presId="urn:microsoft.com/office/officeart/2005/8/layout/default#1"/>
    <dgm:cxn modelId="{47651C47-ABCF-452D-AAAD-664CF77A6C1A}" type="presParOf" srcId="{B38D64E9-95F7-4F21-800F-DCA2C0EAE6F9}" destId="{E1EFF0F8-592E-4BB9-B2CC-A2A70485F829}" srcOrd="4" destOrd="0" presId="urn:microsoft.com/office/officeart/2005/8/layout/default#1"/>
    <dgm:cxn modelId="{5C5D481E-1BFB-45C1-8DB9-732DCAF23DF1}" type="presParOf" srcId="{B38D64E9-95F7-4F21-800F-DCA2C0EAE6F9}" destId="{1FB660E7-60B1-4870-A00E-96D959DE4558}" srcOrd="5" destOrd="0" presId="urn:microsoft.com/office/officeart/2005/8/layout/default#1"/>
    <dgm:cxn modelId="{313ABDB9-0E25-4835-BD80-552B462B03B4}" type="presParOf" srcId="{B38D64E9-95F7-4F21-800F-DCA2C0EAE6F9}" destId="{BF9BAB19-D502-46D4-9113-729EDFCC9D28}" srcOrd="6" destOrd="0" presId="urn:microsoft.com/office/officeart/2005/8/layout/default#1"/>
    <dgm:cxn modelId="{66C9AA8A-8A09-46F1-86F3-04B91C21DA81}" type="presParOf" srcId="{B38D64E9-95F7-4F21-800F-DCA2C0EAE6F9}" destId="{D4D3FA72-14CD-4CA0-94C8-1312A46EF0BD}" srcOrd="7" destOrd="0" presId="urn:microsoft.com/office/officeart/2005/8/layout/default#1"/>
    <dgm:cxn modelId="{14EAEED1-9F77-4C6A-AFD1-4D8C75CD6147}" type="presParOf" srcId="{B38D64E9-95F7-4F21-800F-DCA2C0EAE6F9}" destId="{B5569EB7-155D-424F-88B5-999464FBEC0A}" srcOrd="8" destOrd="0" presId="urn:microsoft.com/office/officeart/2005/8/layout/default#1"/>
  </dgm:cxnLst>
  <dgm:bg>
    <a:solidFill>
      <a:schemeClr val="bg1"/>
    </a:solidFill>
  </dgm:bg>
  <dgm:whole>
    <a:ln>
      <a:solidFill>
        <a:schemeClr val="tx1"/>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8B0DE6-881B-4892-B10A-6EE4EF9C6AA2}" type="doc">
      <dgm:prSet loTypeId="urn:microsoft.com/office/officeart/2005/8/layout/StepDownProcess" loCatId="process" qsTypeId="urn:microsoft.com/office/officeart/2005/8/quickstyle/simple2" qsCatId="simple" csTypeId="urn:microsoft.com/office/officeart/2005/8/colors/accent6_4" csCatId="accent6" phldr="1"/>
      <dgm:spPr/>
      <dgm:t>
        <a:bodyPr/>
        <a:lstStyle/>
        <a:p>
          <a:endParaRPr lang="zh-TW" altLang="en-US"/>
        </a:p>
      </dgm:t>
    </dgm:pt>
    <dgm:pt modelId="{5BB575E2-DEF2-4832-AC1C-BB3A05FA970B}">
      <dgm:prSet phldrT="[文字]"/>
      <dgm:spPr/>
      <dgm:t>
        <a:bodyPr/>
        <a:lstStyle/>
        <a:p>
          <a:r>
            <a:rPr lang="zh-TW" altLang="en-US" b="1" dirty="0" smtClean="0">
              <a:latin typeface="標楷體" panose="03000509000000000000" pitchFamily="65" charset="-120"/>
              <a:ea typeface="標楷體" panose="03000509000000000000" pitchFamily="65" charset="-120"/>
            </a:rPr>
            <a:t>歸類</a:t>
          </a:r>
          <a:endParaRPr lang="zh-TW" altLang="en-US" b="1" dirty="0">
            <a:latin typeface="標楷體" panose="03000509000000000000" pitchFamily="65" charset="-120"/>
            <a:ea typeface="標楷體" panose="03000509000000000000" pitchFamily="65" charset="-120"/>
          </a:endParaRPr>
        </a:p>
      </dgm:t>
    </dgm:pt>
    <dgm:pt modelId="{62853C85-632B-4862-873E-3CDF86AB931F}" type="parTrans" cxnId="{89EB05C6-437D-4238-B6FD-9C876562E7D1}">
      <dgm:prSet/>
      <dgm:spPr/>
      <dgm:t>
        <a:bodyPr/>
        <a:lstStyle/>
        <a:p>
          <a:endParaRPr lang="zh-TW" altLang="en-US"/>
        </a:p>
      </dgm:t>
    </dgm:pt>
    <dgm:pt modelId="{0A5F082F-7A96-4397-8576-94821AC7B1C9}" type="sibTrans" cxnId="{89EB05C6-437D-4238-B6FD-9C876562E7D1}">
      <dgm:prSet/>
      <dgm:spPr/>
      <dgm:t>
        <a:bodyPr/>
        <a:lstStyle/>
        <a:p>
          <a:endParaRPr lang="zh-TW" altLang="en-US"/>
        </a:p>
      </dgm:t>
    </dgm:pt>
    <dgm:pt modelId="{B64E41AF-9655-49EF-89D4-D32F0FD3DE36}">
      <dgm:prSet phldrT="[文字]"/>
      <dgm:spPr/>
      <dgm:t>
        <a:bodyPr/>
        <a:lstStyle/>
        <a:p>
          <a:r>
            <a:rPr lang="zh-TW" altLang="en-US" b="1" dirty="0" smtClean="0">
              <a:latin typeface="標楷體" panose="03000509000000000000" pitchFamily="65" charset="-120"/>
              <a:ea typeface="標楷體" panose="03000509000000000000" pitchFamily="65" charset="-120"/>
            </a:rPr>
            <a:t>摘要</a:t>
          </a:r>
          <a:endParaRPr lang="zh-TW" altLang="en-US" b="1" dirty="0">
            <a:latin typeface="標楷體" panose="03000509000000000000" pitchFamily="65" charset="-120"/>
            <a:ea typeface="標楷體" panose="03000509000000000000" pitchFamily="65" charset="-120"/>
          </a:endParaRPr>
        </a:p>
      </dgm:t>
    </dgm:pt>
    <dgm:pt modelId="{7D9B25E1-1031-43BF-A30D-B9A94C4412FF}" type="parTrans" cxnId="{A9310F50-8E67-485C-8245-786CDE38B13C}">
      <dgm:prSet/>
      <dgm:spPr/>
      <dgm:t>
        <a:bodyPr/>
        <a:lstStyle/>
        <a:p>
          <a:endParaRPr lang="zh-TW" altLang="en-US"/>
        </a:p>
      </dgm:t>
    </dgm:pt>
    <dgm:pt modelId="{0A4882E1-8F43-4DB6-A77B-874DD5CCA13A}" type="sibTrans" cxnId="{A9310F50-8E67-485C-8245-786CDE38B13C}">
      <dgm:prSet/>
      <dgm:spPr/>
      <dgm:t>
        <a:bodyPr/>
        <a:lstStyle/>
        <a:p>
          <a:endParaRPr lang="zh-TW" altLang="en-US"/>
        </a:p>
      </dgm:t>
    </dgm:pt>
    <dgm:pt modelId="{61D522B0-29E3-4C1B-9F3B-CCCE0E34005C}">
      <dgm:prSet phldrT="[文字]"/>
      <dgm:spPr/>
      <dgm:t>
        <a:bodyPr/>
        <a:lstStyle/>
        <a:p>
          <a:r>
            <a:rPr lang="zh-TW" altLang="en-US" b="1" dirty="0" smtClean="0">
              <a:latin typeface="標楷體" panose="03000509000000000000" pitchFamily="65" charset="-120"/>
              <a:ea typeface="標楷體" panose="03000509000000000000" pitchFamily="65" charset="-120"/>
            </a:rPr>
            <a:t>批判</a:t>
          </a:r>
          <a:endParaRPr lang="zh-TW" altLang="en-US" b="1" dirty="0">
            <a:latin typeface="標楷體" panose="03000509000000000000" pitchFamily="65" charset="-120"/>
            <a:ea typeface="標楷體" panose="03000509000000000000" pitchFamily="65" charset="-120"/>
          </a:endParaRPr>
        </a:p>
      </dgm:t>
    </dgm:pt>
    <dgm:pt modelId="{3D0505EC-E625-48FB-AF87-5ABD3FAA047D}" type="parTrans" cxnId="{831BA9F2-E9C8-4044-9CD1-94C277BA474B}">
      <dgm:prSet/>
      <dgm:spPr/>
      <dgm:t>
        <a:bodyPr/>
        <a:lstStyle/>
        <a:p>
          <a:endParaRPr lang="zh-TW" altLang="en-US"/>
        </a:p>
      </dgm:t>
    </dgm:pt>
    <dgm:pt modelId="{71AD1774-9BD9-4CC2-978B-4A8E446B490D}" type="sibTrans" cxnId="{831BA9F2-E9C8-4044-9CD1-94C277BA474B}">
      <dgm:prSet/>
      <dgm:spPr/>
      <dgm:t>
        <a:bodyPr/>
        <a:lstStyle/>
        <a:p>
          <a:endParaRPr lang="zh-TW" altLang="en-US"/>
        </a:p>
      </dgm:t>
    </dgm:pt>
    <dgm:pt modelId="{9C07B73B-7C0A-4680-B7C1-E0304A166214}">
      <dgm:prSet phldrT="[文字]"/>
      <dgm:spPr/>
      <dgm:t>
        <a:bodyPr/>
        <a:lstStyle/>
        <a:p>
          <a:r>
            <a:rPr lang="zh-TW" altLang="en-US" b="1" dirty="0" smtClean="0">
              <a:latin typeface="標楷體" panose="03000509000000000000" pitchFamily="65" charset="-120"/>
              <a:ea typeface="標楷體" panose="03000509000000000000" pitchFamily="65" charset="-120"/>
            </a:rPr>
            <a:t>建議</a:t>
          </a:r>
          <a:endParaRPr lang="zh-TW" altLang="en-US" b="1" dirty="0">
            <a:latin typeface="標楷體" panose="03000509000000000000" pitchFamily="65" charset="-120"/>
            <a:ea typeface="標楷體" panose="03000509000000000000" pitchFamily="65" charset="-120"/>
          </a:endParaRPr>
        </a:p>
      </dgm:t>
    </dgm:pt>
    <dgm:pt modelId="{4535C45F-B10D-42F0-B8DC-68060560DCF6}" type="parTrans" cxnId="{855DAED8-9BAB-4E1D-AB8D-303E92F4090E}">
      <dgm:prSet/>
      <dgm:spPr/>
      <dgm:t>
        <a:bodyPr/>
        <a:lstStyle/>
        <a:p>
          <a:endParaRPr lang="zh-TW" altLang="en-US"/>
        </a:p>
      </dgm:t>
    </dgm:pt>
    <dgm:pt modelId="{388EAC90-AF66-48FA-9AF1-8B4DF5726A97}" type="sibTrans" cxnId="{855DAED8-9BAB-4E1D-AB8D-303E92F4090E}">
      <dgm:prSet/>
      <dgm:spPr/>
      <dgm:t>
        <a:bodyPr/>
        <a:lstStyle/>
        <a:p>
          <a:endParaRPr lang="zh-TW" altLang="en-US"/>
        </a:p>
      </dgm:t>
    </dgm:pt>
    <dgm:pt modelId="{36086CAF-E249-45E4-9428-A11C5CB3EDDF}">
      <dgm:prSet phldrT="[文字]" custT="1"/>
      <dgm:spPr/>
      <dgm:t>
        <a:bodyPr/>
        <a:lstStyle/>
        <a:p>
          <a:r>
            <a:rPr lang="zh-TW" altLang="en-US" sz="2400" b="1" dirty="0" smtClean="0">
              <a:latin typeface="標楷體" panose="03000509000000000000" pitchFamily="65" charset="-120"/>
              <a:ea typeface="標楷體" panose="03000509000000000000" pitchFamily="65" charset="-120"/>
            </a:rPr>
            <a:t>例</a:t>
          </a:r>
          <a:r>
            <a:rPr lang="en-US" altLang="zh-TW" sz="2400" b="1" dirty="0" smtClean="0">
              <a:latin typeface="標楷體" panose="03000509000000000000" pitchFamily="65" charset="-120"/>
              <a:ea typeface="標楷體" panose="03000509000000000000" pitchFamily="65" charset="-120"/>
            </a:rPr>
            <a:t>:</a:t>
          </a:r>
          <a:r>
            <a:rPr lang="zh-TW" altLang="en-US" sz="2400" b="1" dirty="0" smtClean="0">
              <a:latin typeface="標楷體" panose="03000509000000000000" pitchFamily="65" charset="-120"/>
              <a:ea typeface="標楷體" panose="03000509000000000000" pitchFamily="65" charset="-120"/>
            </a:rPr>
            <a:t>支持或反對論點</a:t>
          </a:r>
          <a:endParaRPr lang="zh-TW" altLang="en-US" sz="2400" b="1" dirty="0">
            <a:latin typeface="標楷體" panose="03000509000000000000" pitchFamily="65" charset="-120"/>
            <a:ea typeface="標楷體" panose="03000509000000000000" pitchFamily="65" charset="-120"/>
          </a:endParaRPr>
        </a:p>
      </dgm:t>
    </dgm:pt>
    <dgm:pt modelId="{EB6AF2EC-4A69-4012-8F83-E95D96BDD9C4}" type="parTrans" cxnId="{BF2186C3-C991-41A5-846E-3CAD78627423}">
      <dgm:prSet/>
      <dgm:spPr/>
      <dgm:t>
        <a:bodyPr/>
        <a:lstStyle/>
        <a:p>
          <a:endParaRPr lang="zh-TW" altLang="en-US"/>
        </a:p>
      </dgm:t>
    </dgm:pt>
    <dgm:pt modelId="{94F23596-0425-44AD-ACC5-10E0C4A263F7}" type="sibTrans" cxnId="{BF2186C3-C991-41A5-846E-3CAD78627423}">
      <dgm:prSet/>
      <dgm:spPr/>
      <dgm:t>
        <a:bodyPr/>
        <a:lstStyle/>
        <a:p>
          <a:endParaRPr lang="zh-TW" altLang="en-US"/>
        </a:p>
      </dgm:t>
    </dgm:pt>
    <dgm:pt modelId="{232EBE08-DEAD-4428-8CF8-47BF286DB1B1}">
      <dgm:prSet phldrT="[文字]" custT="1"/>
      <dgm:spPr/>
      <dgm:t>
        <a:bodyPr/>
        <a:lstStyle/>
        <a:p>
          <a:r>
            <a:rPr lang="zh-TW" altLang="en-US" sz="2400" b="1" dirty="0" smtClean="0">
              <a:latin typeface="標楷體" panose="03000509000000000000" pitchFamily="65" charset="-120"/>
              <a:ea typeface="標楷體" panose="03000509000000000000" pitchFamily="65" charset="-120"/>
            </a:rPr>
            <a:t>只取最重要的部分論述</a:t>
          </a:r>
          <a:endParaRPr lang="zh-TW" altLang="en-US" sz="2400" b="1" dirty="0">
            <a:latin typeface="標楷體" panose="03000509000000000000" pitchFamily="65" charset="-120"/>
            <a:ea typeface="標楷體" panose="03000509000000000000" pitchFamily="65" charset="-120"/>
          </a:endParaRPr>
        </a:p>
      </dgm:t>
    </dgm:pt>
    <dgm:pt modelId="{AF96AA24-3770-46A5-BC3B-0CB35879BE1C}" type="parTrans" cxnId="{504208FA-453D-49D3-A264-98E465B0BB81}">
      <dgm:prSet/>
      <dgm:spPr/>
      <dgm:t>
        <a:bodyPr/>
        <a:lstStyle/>
        <a:p>
          <a:endParaRPr lang="zh-TW" altLang="en-US"/>
        </a:p>
      </dgm:t>
    </dgm:pt>
    <dgm:pt modelId="{ECBC1244-DA53-446D-AFCA-9AB6003D2A8D}" type="sibTrans" cxnId="{504208FA-453D-49D3-A264-98E465B0BB81}">
      <dgm:prSet/>
      <dgm:spPr/>
      <dgm:t>
        <a:bodyPr/>
        <a:lstStyle/>
        <a:p>
          <a:endParaRPr lang="zh-TW" altLang="en-US"/>
        </a:p>
      </dgm:t>
    </dgm:pt>
    <dgm:pt modelId="{D6760521-DCAF-471E-A044-8CB82630AB66}">
      <dgm:prSet phldrT="[文字]" custT="1"/>
      <dgm:spPr/>
      <dgm:t>
        <a:bodyPr/>
        <a:lstStyle/>
        <a:p>
          <a:r>
            <a:rPr lang="zh-TW" altLang="en-US" sz="2400" b="1" dirty="0" smtClean="0">
              <a:latin typeface="標楷體" panose="03000509000000000000" pitchFamily="65" charset="-120"/>
              <a:ea typeface="標楷體" panose="03000509000000000000" pitchFamily="65" charset="-120"/>
            </a:rPr>
            <a:t>統整後所發現的不足之處</a:t>
          </a:r>
          <a:endParaRPr lang="zh-TW" altLang="en-US" sz="2400" b="1" dirty="0">
            <a:latin typeface="標楷體" panose="03000509000000000000" pitchFamily="65" charset="-120"/>
            <a:ea typeface="標楷體" panose="03000509000000000000" pitchFamily="65" charset="-120"/>
          </a:endParaRPr>
        </a:p>
      </dgm:t>
    </dgm:pt>
    <dgm:pt modelId="{2A20D11B-D4C8-4303-800F-1A061BA3CABF}" type="parTrans" cxnId="{53402240-CE9D-4126-A7CE-1FB2A4C415A4}">
      <dgm:prSet/>
      <dgm:spPr/>
      <dgm:t>
        <a:bodyPr/>
        <a:lstStyle/>
        <a:p>
          <a:endParaRPr lang="zh-TW" altLang="en-US"/>
        </a:p>
      </dgm:t>
    </dgm:pt>
    <dgm:pt modelId="{A9BA7C25-C533-401B-9F33-C7523AFC22EE}" type="sibTrans" cxnId="{53402240-CE9D-4126-A7CE-1FB2A4C415A4}">
      <dgm:prSet/>
      <dgm:spPr/>
      <dgm:t>
        <a:bodyPr/>
        <a:lstStyle/>
        <a:p>
          <a:endParaRPr lang="zh-TW" altLang="en-US"/>
        </a:p>
      </dgm:t>
    </dgm:pt>
    <dgm:pt modelId="{0C394225-500E-4D2B-B794-D795EC8B5DFC}">
      <dgm:prSet phldrT="[文字]" custT="1"/>
      <dgm:spPr/>
      <dgm:t>
        <a:bodyPr/>
        <a:lstStyle/>
        <a:p>
          <a:r>
            <a:rPr lang="zh-TW" altLang="en-US" sz="2400" b="1" dirty="0" smtClean="0">
              <a:latin typeface="標楷體" panose="03000509000000000000" pitchFamily="65" charset="-120"/>
              <a:ea typeface="標楷體" panose="03000509000000000000" pitchFamily="65" charset="-120"/>
            </a:rPr>
            <a:t>自己的方法</a:t>
          </a:r>
          <a:endParaRPr lang="zh-TW" altLang="en-US" sz="2400" b="1" dirty="0">
            <a:latin typeface="標楷體" panose="03000509000000000000" pitchFamily="65" charset="-120"/>
            <a:ea typeface="標楷體" panose="03000509000000000000" pitchFamily="65" charset="-120"/>
          </a:endParaRPr>
        </a:p>
      </dgm:t>
    </dgm:pt>
    <dgm:pt modelId="{F42712B9-4931-4059-A187-6C9BB88D265A}" type="parTrans" cxnId="{3752F88A-060D-41B6-9B9C-F4D85FA3BD78}">
      <dgm:prSet/>
      <dgm:spPr/>
      <dgm:t>
        <a:bodyPr/>
        <a:lstStyle/>
        <a:p>
          <a:endParaRPr lang="zh-TW" altLang="en-US"/>
        </a:p>
      </dgm:t>
    </dgm:pt>
    <dgm:pt modelId="{2FA4AD90-A3A8-496E-82C0-E0D7D379205B}" type="sibTrans" cxnId="{3752F88A-060D-41B6-9B9C-F4D85FA3BD78}">
      <dgm:prSet/>
      <dgm:spPr/>
      <dgm:t>
        <a:bodyPr/>
        <a:lstStyle/>
        <a:p>
          <a:endParaRPr lang="zh-TW" altLang="en-US"/>
        </a:p>
      </dgm:t>
    </dgm:pt>
    <dgm:pt modelId="{EDF37485-B9AA-4559-A41A-BC4AD5393211}" type="pres">
      <dgm:prSet presAssocID="{138B0DE6-881B-4892-B10A-6EE4EF9C6AA2}" presName="rootnode" presStyleCnt="0">
        <dgm:presLayoutVars>
          <dgm:chMax/>
          <dgm:chPref/>
          <dgm:dir/>
          <dgm:animLvl val="lvl"/>
        </dgm:presLayoutVars>
      </dgm:prSet>
      <dgm:spPr/>
      <dgm:t>
        <a:bodyPr/>
        <a:lstStyle/>
        <a:p>
          <a:endParaRPr lang="zh-TW" altLang="en-US"/>
        </a:p>
      </dgm:t>
    </dgm:pt>
    <dgm:pt modelId="{C03F46F4-78EA-44AC-A006-3721702DEDE4}" type="pres">
      <dgm:prSet presAssocID="{5BB575E2-DEF2-4832-AC1C-BB3A05FA970B}" presName="composite" presStyleCnt="0"/>
      <dgm:spPr/>
    </dgm:pt>
    <dgm:pt modelId="{EB19654C-7618-478D-BCE0-39409ADA2475}" type="pres">
      <dgm:prSet presAssocID="{5BB575E2-DEF2-4832-AC1C-BB3A05FA970B}" presName="bentUpArrow1" presStyleLbl="alignImgPlace1" presStyleIdx="0" presStyleCnt="3"/>
      <dgm:spPr/>
    </dgm:pt>
    <dgm:pt modelId="{DBA78AA4-3C96-4674-90B2-83FC2D9876FF}" type="pres">
      <dgm:prSet presAssocID="{5BB575E2-DEF2-4832-AC1C-BB3A05FA970B}" presName="ParentText" presStyleLbl="node1" presStyleIdx="0" presStyleCnt="4" custScaleX="121526">
        <dgm:presLayoutVars>
          <dgm:chMax val="1"/>
          <dgm:chPref val="1"/>
          <dgm:bulletEnabled val="1"/>
        </dgm:presLayoutVars>
      </dgm:prSet>
      <dgm:spPr/>
      <dgm:t>
        <a:bodyPr/>
        <a:lstStyle/>
        <a:p>
          <a:endParaRPr lang="zh-TW" altLang="en-US"/>
        </a:p>
      </dgm:t>
    </dgm:pt>
    <dgm:pt modelId="{5773708B-6E79-4C64-AE18-2CB16E15B233}" type="pres">
      <dgm:prSet presAssocID="{5BB575E2-DEF2-4832-AC1C-BB3A05FA970B}" presName="ChildText" presStyleLbl="revTx" presStyleIdx="0" presStyleCnt="4" custScaleX="414145" custLinFactX="71838" custLinFactNeighborX="100000" custLinFactNeighborY="-1264">
        <dgm:presLayoutVars>
          <dgm:chMax val="0"/>
          <dgm:chPref val="0"/>
          <dgm:bulletEnabled val="1"/>
        </dgm:presLayoutVars>
      </dgm:prSet>
      <dgm:spPr/>
      <dgm:t>
        <a:bodyPr/>
        <a:lstStyle/>
        <a:p>
          <a:endParaRPr lang="zh-TW" altLang="en-US"/>
        </a:p>
      </dgm:t>
    </dgm:pt>
    <dgm:pt modelId="{A1EDCD56-942A-4A8C-8A9A-F3BB38D95311}" type="pres">
      <dgm:prSet presAssocID="{0A5F082F-7A96-4397-8576-94821AC7B1C9}" presName="sibTrans" presStyleCnt="0"/>
      <dgm:spPr/>
    </dgm:pt>
    <dgm:pt modelId="{766A9995-3EF7-4244-AE7C-6AC9E634666E}" type="pres">
      <dgm:prSet presAssocID="{B64E41AF-9655-49EF-89D4-D32F0FD3DE36}" presName="composite" presStyleCnt="0"/>
      <dgm:spPr/>
    </dgm:pt>
    <dgm:pt modelId="{1E865EEB-5C73-4C90-9379-F2AC3E824B16}" type="pres">
      <dgm:prSet presAssocID="{B64E41AF-9655-49EF-89D4-D32F0FD3DE36}" presName="bentUpArrow1" presStyleLbl="alignImgPlace1" presStyleIdx="1" presStyleCnt="3" custLinFactNeighborX="-14731" custLinFactNeighborY="1863"/>
      <dgm:spPr/>
    </dgm:pt>
    <dgm:pt modelId="{A32A1BB5-8112-4565-981B-5E00E67F8464}" type="pres">
      <dgm:prSet presAssocID="{B64E41AF-9655-49EF-89D4-D32F0FD3DE36}" presName="ParentText" presStyleLbl="node1" presStyleIdx="1" presStyleCnt="4" custScaleX="105235" custLinFactNeighborX="-9962" custLinFactNeighborY="1581">
        <dgm:presLayoutVars>
          <dgm:chMax val="1"/>
          <dgm:chPref val="1"/>
          <dgm:bulletEnabled val="1"/>
        </dgm:presLayoutVars>
      </dgm:prSet>
      <dgm:spPr/>
      <dgm:t>
        <a:bodyPr/>
        <a:lstStyle/>
        <a:p>
          <a:endParaRPr lang="zh-TW" altLang="en-US"/>
        </a:p>
      </dgm:t>
    </dgm:pt>
    <dgm:pt modelId="{E06CE8DB-5978-4FD2-B044-C7869E3A0F7E}" type="pres">
      <dgm:prSet presAssocID="{B64E41AF-9655-49EF-89D4-D32F0FD3DE36}" presName="ChildText" presStyleLbl="revTx" presStyleIdx="1" presStyleCnt="4" custScaleX="345675" custLinFactX="18373" custLinFactNeighborX="100000" custLinFactNeighborY="1980">
        <dgm:presLayoutVars>
          <dgm:chMax val="0"/>
          <dgm:chPref val="0"/>
          <dgm:bulletEnabled val="1"/>
        </dgm:presLayoutVars>
      </dgm:prSet>
      <dgm:spPr/>
      <dgm:t>
        <a:bodyPr/>
        <a:lstStyle/>
        <a:p>
          <a:endParaRPr lang="zh-TW" altLang="en-US"/>
        </a:p>
      </dgm:t>
    </dgm:pt>
    <dgm:pt modelId="{EDF7F996-C662-4ED7-B455-D35E5A1FC412}" type="pres">
      <dgm:prSet presAssocID="{0A4882E1-8F43-4DB6-A77B-874DD5CCA13A}" presName="sibTrans" presStyleCnt="0"/>
      <dgm:spPr/>
    </dgm:pt>
    <dgm:pt modelId="{3D36DC8C-9324-4577-BE28-C5B04680FEF9}" type="pres">
      <dgm:prSet presAssocID="{61D522B0-29E3-4C1B-9F3B-CCCE0E34005C}" presName="composite" presStyleCnt="0"/>
      <dgm:spPr/>
    </dgm:pt>
    <dgm:pt modelId="{E964F9F5-C2FF-4D60-8C89-541F0AF32404}" type="pres">
      <dgm:prSet presAssocID="{61D522B0-29E3-4C1B-9F3B-CCCE0E34005C}" presName="bentUpArrow1" presStyleLbl="alignImgPlace1" presStyleIdx="2" presStyleCnt="3" custLinFactNeighborX="13094" custLinFactNeighborY="-1862"/>
      <dgm:spPr/>
    </dgm:pt>
    <dgm:pt modelId="{490D14E9-4D73-4B37-90A6-69348CC927D4}" type="pres">
      <dgm:prSet presAssocID="{61D522B0-29E3-4C1B-9F3B-CCCE0E34005C}" presName="ParentText" presStyleLbl="node1" presStyleIdx="2" presStyleCnt="4" custScaleX="108748" custLinFactNeighborX="-24385" custLinFactNeighborY="7906">
        <dgm:presLayoutVars>
          <dgm:chMax val="1"/>
          <dgm:chPref val="1"/>
          <dgm:bulletEnabled val="1"/>
        </dgm:presLayoutVars>
      </dgm:prSet>
      <dgm:spPr/>
      <dgm:t>
        <a:bodyPr/>
        <a:lstStyle/>
        <a:p>
          <a:endParaRPr lang="zh-TW" altLang="en-US"/>
        </a:p>
      </dgm:t>
    </dgm:pt>
    <dgm:pt modelId="{9F8E6898-3D1C-42E6-8085-63C6850C5F33}" type="pres">
      <dgm:prSet presAssocID="{61D522B0-29E3-4C1B-9F3B-CCCE0E34005C}" presName="ChildText" presStyleLbl="revTx" presStyleIdx="2" presStyleCnt="4" custScaleX="363905" custLinFactNeighborX="93535" custLinFactNeighborY="15699">
        <dgm:presLayoutVars>
          <dgm:chMax val="0"/>
          <dgm:chPref val="0"/>
          <dgm:bulletEnabled val="1"/>
        </dgm:presLayoutVars>
      </dgm:prSet>
      <dgm:spPr/>
      <dgm:t>
        <a:bodyPr/>
        <a:lstStyle/>
        <a:p>
          <a:endParaRPr lang="zh-TW" altLang="en-US"/>
        </a:p>
      </dgm:t>
    </dgm:pt>
    <dgm:pt modelId="{9C07D363-7E4B-40F8-A253-BC511BD03312}" type="pres">
      <dgm:prSet presAssocID="{71AD1774-9BD9-4CC2-978B-4A8E446B490D}" presName="sibTrans" presStyleCnt="0"/>
      <dgm:spPr/>
    </dgm:pt>
    <dgm:pt modelId="{E18E2243-2D85-41EA-B0E0-0A01280E3382}" type="pres">
      <dgm:prSet presAssocID="{9C07B73B-7C0A-4680-B7C1-E0304A166214}" presName="composite" presStyleCnt="0"/>
      <dgm:spPr/>
    </dgm:pt>
    <dgm:pt modelId="{BFF293C9-307C-497B-B8BF-F5C7A67AAD91}" type="pres">
      <dgm:prSet presAssocID="{9C07B73B-7C0A-4680-B7C1-E0304A166214}" presName="ParentText" presStyleLbl="node1" presStyleIdx="3" presStyleCnt="4" custScaleX="110776">
        <dgm:presLayoutVars>
          <dgm:chMax val="1"/>
          <dgm:chPref val="1"/>
          <dgm:bulletEnabled val="1"/>
        </dgm:presLayoutVars>
      </dgm:prSet>
      <dgm:spPr/>
      <dgm:t>
        <a:bodyPr/>
        <a:lstStyle/>
        <a:p>
          <a:endParaRPr lang="zh-TW" altLang="en-US"/>
        </a:p>
      </dgm:t>
    </dgm:pt>
    <dgm:pt modelId="{92B7F718-3BDB-41B2-B10D-A700C10EC4D3}" type="pres">
      <dgm:prSet presAssocID="{9C07B73B-7C0A-4680-B7C1-E0304A166214}" presName="FinalChildText" presStyleLbl="revTx" presStyleIdx="3" presStyleCnt="4" custScaleX="194163" custLinFactNeighborX="44037" custLinFactNeighborY="5870">
        <dgm:presLayoutVars>
          <dgm:chMax val="0"/>
          <dgm:chPref val="0"/>
          <dgm:bulletEnabled val="1"/>
        </dgm:presLayoutVars>
      </dgm:prSet>
      <dgm:spPr/>
      <dgm:t>
        <a:bodyPr/>
        <a:lstStyle/>
        <a:p>
          <a:endParaRPr lang="zh-TW" altLang="en-US"/>
        </a:p>
      </dgm:t>
    </dgm:pt>
  </dgm:ptLst>
  <dgm:cxnLst>
    <dgm:cxn modelId="{CEA072CF-A6AE-4008-B7CF-4A56DE24C8B5}" type="presOf" srcId="{61D522B0-29E3-4C1B-9F3B-CCCE0E34005C}" destId="{490D14E9-4D73-4B37-90A6-69348CC927D4}" srcOrd="0" destOrd="0" presId="urn:microsoft.com/office/officeart/2005/8/layout/StepDownProcess"/>
    <dgm:cxn modelId="{3752F88A-060D-41B6-9B9C-F4D85FA3BD78}" srcId="{9C07B73B-7C0A-4680-B7C1-E0304A166214}" destId="{0C394225-500E-4D2B-B794-D795EC8B5DFC}" srcOrd="0" destOrd="0" parTransId="{F42712B9-4931-4059-A187-6C9BB88D265A}" sibTransId="{2FA4AD90-A3A8-496E-82C0-E0D7D379205B}"/>
    <dgm:cxn modelId="{A9310F50-8E67-485C-8245-786CDE38B13C}" srcId="{138B0DE6-881B-4892-B10A-6EE4EF9C6AA2}" destId="{B64E41AF-9655-49EF-89D4-D32F0FD3DE36}" srcOrd="1" destOrd="0" parTransId="{7D9B25E1-1031-43BF-A30D-B9A94C4412FF}" sibTransId="{0A4882E1-8F43-4DB6-A77B-874DD5CCA13A}"/>
    <dgm:cxn modelId="{5CC89C5A-A37A-41E0-8932-D1854521FAC6}" type="presOf" srcId="{0C394225-500E-4D2B-B794-D795EC8B5DFC}" destId="{92B7F718-3BDB-41B2-B10D-A700C10EC4D3}" srcOrd="0" destOrd="0" presId="urn:microsoft.com/office/officeart/2005/8/layout/StepDownProcess"/>
    <dgm:cxn modelId="{85FB4783-6534-4781-AE37-B8B64CB66C8F}" type="presOf" srcId="{B64E41AF-9655-49EF-89D4-D32F0FD3DE36}" destId="{A32A1BB5-8112-4565-981B-5E00E67F8464}" srcOrd="0" destOrd="0" presId="urn:microsoft.com/office/officeart/2005/8/layout/StepDownProcess"/>
    <dgm:cxn modelId="{53402240-CE9D-4126-A7CE-1FB2A4C415A4}" srcId="{61D522B0-29E3-4C1B-9F3B-CCCE0E34005C}" destId="{D6760521-DCAF-471E-A044-8CB82630AB66}" srcOrd="0" destOrd="0" parTransId="{2A20D11B-D4C8-4303-800F-1A061BA3CABF}" sibTransId="{A9BA7C25-C533-401B-9F33-C7523AFC22EE}"/>
    <dgm:cxn modelId="{A33DCEA1-3E2B-47E7-912A-210D9A87C7D0}" type="presOf" srcId="{36086CAF-E249-45E4-9428-A11C5CB3EDDF}" destId="{5773708B-6E79-4C64-AE18-2CB16E15B233}" srcOrd="0" destOrd="0" presId="urn:microsoft.com/office/officeart/2005/8/layout/StepDownProcess"/>
    <dgm:cxn modelId="{504208FA-453D-49D3-A264-98E465B0BB81}" srcId="{B64E41AF-9655-49EF-89D4-D32F0FD3DE36}" destId="{232EBE08-DEAD-4428-8CF8-47BF286DB1B1}" srcOrd="0" destOrd="0" parTransId="{AF96AA24-3770-46A5-BC3B-0CB35879BE1C}" sibTransId="{ECBC1244-DA53-446D-AFCA-9AB6003D2A8D}"/>
    <dgm:cxn modelId="{7A2D2177-93BA-4F58-BE0D-44A4D15674CF}" type="presOf" srcId="{9C07B73B-7C0A-4680-B7C1-E0304A166214}" destId="{BFF293C9-307C-497B-B8BF-F5C7A67AAD91}" srcOrd="0" destOrd="0" presId="urn:microsoft.com/office/officeart/2005/8/layout/StepDownProcess"/>
    <dgm:cxn modelId="{89EB05C6-437D-4238-B6FD-9C876562E7D1}" srcId="{138B0DE6-881B-4892-B10A-6EE4EF9C6AA2}" destId="{5BB575E2-DEF2-4832-AC1C-BB3A05FA970B}" srcOrd="0" destOrd="0" parTransId="{62853C85-632B-4862-873E-3CDF86AB931F}" sibTransId="{0A5F082F-7A96-4397-8576-94821AC7B1C9}"/>
    <dgm:cxn modelId="{48201608-C472-4E53-85DF-8EDE4BB8EDB9}" type="presOf" srcId="{5BB575E2-DEF2-4832-AC1C-BB3A05FA970B}" destId="{DBA78AA4-3C96-4674-90B2-83FC2D9876FF}" srcOrd="0" destOrd="0" presId="urn:microsoft.com/office/officeart/2005/8/layout/StepDownProcess"/>
    <dgm:cxn modelId="{855DAED8-9BAB-4E1D-AB8D-303E92F4090E}" srcId="{138B0DE6-881B-4892-B10A-6EE4EF9C6AA2}" destId="{9C07B73B-7C0A-4680-B7C1-E0304A166214}" srcOrd="3" destOrd="0" parTransId="{4535C45F-B10D-42F0-B8DC-68060560DCF6}" sibTransId="{388EAC90-AF66-48FA-9AF1-8B4DF5726A97}"/>
    <dgm:cxn modelId="{BF2186C3-C991-41A5-846E-3CAD78627423}" srcId="{5BB575E2-DEF2-4832-AC1C-BB3A05FA970B}" destId="{36086CAF-E249-45E4-9428-A11C5CB3EDDF}" srcOrd="0" destOrd="0" parTransId="{EB6AF2EC-4A69-4012-8F83-E95D96BDD9C4}" sibTransId="{94F23596-0425-44AD-ACC5-10E0C4A263F7}"/>
    <dgm:cxn modelId="{831BA9F2-E9C8-4044-9CD1-94C277BA474B}" srcId="{138B0DE6-881B-4892-B10A-6EE4EF9C6AA2}" destId="{61D522B0-29E3-4C1B-9F3B-CCCE0E34005C}" srcOrd="2" destOrd="0" parTransId="{3D0505EC-E625-48FB-AF87-5ABD3FAA047D}" sibTransId="{71AD1774-9BD9-4CC2-978B-4A8E446B490D}"/>
    <dgm:cxn modelId="{8DC6D6F6-5F1C-4AE1-A1D7-44EB29B5070E}" type="presOf" srcId="{232EBE08-DEAD-4428-8CF8-47BF286DB1B1}" destId="{E06CE8DB-5978-4FD2-B044-C7869E3A0F7E}" srcOrd="0" destOrd="0" presId="urn:microsoft.com/office/officeart/2005/8/layout/StepDownProcess"/>
    <dgm:cxn modelId="{0F1E8A3C-E8D7-4F7A-9753-6641364432DB}" type="presOf" srcId="{D6760521-DCAF-471E-A044-8CB82630AB66}" destId="{9F8E6898-3D1C-42E6-8085-63C6850C5F33}" srcOrd="0" destOrd="0" presId="urn:microsoft.com/office/officeart/2005/8/layout/StepDownProcess"/>
    <dgm:cxn modelId="{F991D39C-C6DC-4DE2-9E01-D54064696C8F}" type="presOf" srcId="{138B0DE6-881B-4892-B10A-6EE4EF9C6AA2}" destId="{EDF37485-B9AA-4559-A41A-BC4AD5393211}" srcOrd="0" destOrd="0" presId="urn:microsoft.com/office/officeart/2005/8/layout/StepDownProcess"/>
    <dgm:cxn modelId="{D0877B35-5B2C-4432-9FE5-7FC7FD33EA3D}" type="presParOf" srcId="{EDF37485-B9AA-4559-A41A-BC4AD5393211}" destId="{C03F46F4-78EA-44AC-A006-3721702DEDE4}" srcOrd="0" destOrd="0" presId="urn:microsoft.com/office/officeart/2005/8/layout/StepDownProcess"/>
    <dgm:cxn modelId="{3C4BCC27-CBE0-4C4F-9591-C01418A75A79}" type="presParOf" srcId="{C03F46F4-78EA-44AC-A006-3721702DEDE4}" destId="{EB19654C-7618-478D-BCE0-39409ADA2475}" srcOrd="0" destOrd="0" presId="urn:microsoft.com/office/officeart/2005/8/layout/StepDownProcess"/>
    <dgm:cxn modelId="{014655A7-56EC-4259-B554-501807B7161D}" type="presParOf" srcId="{C03F46F4-78EA-44AC-A006-3721702DEDE4}" destId="{DBA78AA4-3C96-4674-90B2-83FC2D9876FF}" srcOrd="1" destOrd="0" presId="urn:microsoft.com/office/officeart/2005/8/layout/StepDownProcess"/>
    <dgm:cxn modelId="{543C8A5C-61E5-4EA3-BA65-88046B2A8D97}" type="presParOf" srcId="{C03F46F4-78EA-44AC-A006-3721702DEDE4}" destId="{5773708B-6E79-4C64-AE18-2CB16E15B233}" srcOrd="2" destOrd="0" presId="urn:microsoft.com/office/officeart/2005/8/layout/StepDownProcess"/>
    <dgm:cxn modelId="{9BC00755-1EBD-4DF2-9BC9-C6DEA2F63865}" type="presParOf" srcId="{EDF37485-B9AA-4559-A41A-BC4AD5393211}" destId="{A1EDCD56-942A-4A8C-8A9A-F3BB38D95311}" srcOrd="1" destOrd="0" presId="urn:microsoft.com/office/officeart/2005/8/layout/StepDownProcess"/>
    <dgm:cxn modelId="{A0291CB9-BD75-415B-A7DC-A38ABE5D4588}" type="presParOf" srcId="{EDF37485-B9AA-4559-A41A-BC4AD5393211}" destId="{766A9995-3EF7-4244-AE7C-6AC9E634666E}" srcOrd="2" destOrd="0" presId="urn:microsoft.com/office/officeart/2005/8/layout/StepDownProcess"/>
    <dgm:cxn modelId="{F0AD0F9F-D3BE-462F-AED6-34FBA490814F}" type="presParOf" srcId="{766A9995-3EF7-4244-AE7C-6AC9E634666E}" destId="{1E865EEB-5C73-4C90-9379-F2AC3E824B16}" srcOrd="0" destOrd="0" presId="urn:microsoft.com/office/officeart/2005/8/layout/StepDownProcess"/>
    <dgm:cxn modelId="{BA68333A-9CFD-4215-A482-7B093381D1ED}" type="presParOf" srcId="{766A9995-3EF7-4244-AE7C-6AC9E634666E}" destId="{A32A1BB5-8112-4565-981B-5E00E67F8464}" srcOrd="1" destOrd="0" presId="urn:microsoft.com/office/officeart/2005/8/layout/StepDownProcess"/>
    <dgm:cxn modelId="{B17AF64F-112F-4D4E-B278-DC30680FF12D}" type="presParOf" srcId="{766A9995-3EF7-4244-AE7C-6AC9E634666E}" destId="{E06CE8DB-5978-4FD2-B044-C7869E3A0F7E}" srcOrd="2" destOrd="0" presId="urn:microsoft.com/office/officeart/2005/8/layout/StepDownProcess"/>
    <dgm:cxn modelId="{7D1807EB-288D-4B1E-96B7-BF740E008CCB}" type="presParOf" srcId="{EDF37485-B9AA-4559-A41A-BC4AD5393211}" destId="{EDF7F996-C662-4ED7-B455-D35E5A1FC412}" srcOrd="3" destOrd="0" presId="urn:microsoft.com/office/officeart/2005/8/layout/StepDownProcess"/>
    <dgm:cxn modelId="{6D6EBDAE-130B-44F3-8C8E-37B548A873DA}" type="presParOf" srcId="{EDF37485-B9AA-4559-A41A-BC4AD5393211}" destId="{3D36DC8C-9324-4577-BE28-C5B04680FEF9}" srcOrd="4" destOrd="0" presId="urn:microsoft.com/office/officeart/2005/8/layout/StepDownProcess"/>
    <dgm:cxn modelId="{9E4A2810-BCE8-49E4-9F45-3F1768533B93}" type="presParOf" srcId="{3D36DC8C-9324-4577-BE28-C5B04680FEF9}" destId="{E964F9F5-C2FF-4D60-8C89-541F0AF32404}" srcOrd="0" destOrd="0" presId="urn:microsoft.com/office/officeart/2005/8/layout/StepDownProcess"/>
    <dgm:cxn modelId="{E202F02A-6357-486B-A55B-C8862001EE46}" type="presParOf" srcId="{3D36DC8C-9324-4577-BE28-C5B04680FEF9}" destId="{490D14E9-4D73-4B37-90A6-69348CC927D4}" srcOrd="1" destOrd="0" presId="urn:microsoft.com/office/officeart/2005/8/layout/StepDownProcess"/>
    <dgm:cxn modelId="{078E8404-E810-4ED1-BF9E-C9527EC211FF}" type="presParOf" srcId="{3D36DC8C-9324-4577-BE28-C5B04680FEF9}" destId="{9F8E6898-3D1C-42E6-8085-63C6850C5F33}" srcOrd="2" destOrd="0" presId="urn:microsoft.com/office/officeart/2005/8/layout/StepDownProcess"/>
    <dgm:cxn modelId="{1878E85E-92F2-449D-9766-69EDC442C43B}" type="presParOf" srcId="{EDF37485-B9AA-4559-A41A-BC4AD5393211}" destId="{9C07D363-7E4B-40F8-A253-BC511BD03312}" srcOrd="5" destOrd="0" presId="urn:microsoft.com/office/officeart/2005/8/layout/StepDownProcess"/>
    <dgm:cxn modelId="{AE2C4104-ED57-4067-B2C2-2885EB34D830}" type="presParOf" srcId="{EDF37485-B9AA-4559-A41A-BC4AD5393211}" destId="{E18E2243-2D85-41EA-B0E0-0A01280E3382}" srcOrd="6" destOrd="0" presId="urn:microsoft.com/office/officeart/2005/8/layout/StepDownProcess"/>
    <dgm:cxn modelId="{3CEED4F7-4E65-430F-8594-9DD23340B1D5}" type="presParOf" srcId="{E18E2243-2D85-41EA-B0E0-0A01280E3382}" destId="{BFF293C9-307C-497B-B8BF-F5C7A67AAD91}" srcOrd="0" destOrd="0" presId="urn:microsoft.com/office/officeart/2005/8/layout/StepDownProcess"/>
    <dgm:cxn modelId="{32794CFC-9004-4629-BF5E-6B5018315230}" type="presParOf" srcId="{E18E2243-2D85-41EA-B0E0-0A01280E3382}" destId="{92B7F718-3BDB-41B2-B10D-A700C10EC4D3}" srcOrd="1" destOrd="0" presId="urn:microsoft.com/office/officeart/2005/8/layout/StepDown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1B0893-1FFD-4FC7-B674-A4064E256641}">
      <dsp:nvSpPr>
        <dsp:cNvPr id="0" name=""/>
        <dsp:cNvSpPr/>
      </dsp:nvSpPr>
      <dsp:spPr>
        <a:xfrm rot="10800000">
          <a:off x="0" y="0"/>
          <a:ext cx="10363200" cy="929640"/>
        </a:xfrm>
        <a:prstGeom prst="trapezoid">
          <a:avLst>
            <a:gd name="adj" fmla="val 111475"/>
          </a:avLst>
        </a:prstGeom>
        <a:gradFill rotWithShape="0">
          <a:gsLst>
            <a:gs pos="0">
              <a:schemeClr val="accent5">
                <a:hueOff val="0"/>
                <a:satOff val="0"/>
                <a:lumOff val="0"/>
                <a:alphaOff val="0"/>
                <a:tint val="50000"/>
                <a:satMod val="300000"/>
              </a:schemeClr>
            </a:gs>
            <a:gs pos="35000">
              <a:schemeClr val="accent5">
                <a:hueOff val="0"/>
                <a:satOff val="0"/>
                <a:lumOff val="0"/>
                <a:alphaOff val="0"/>
                <a:tint val="37000"/>
                <a:satMod val="300000"/>
              </a:schemeClr>
            </a:gs>
            <a:gs pos="100000">
              <a:schemeClr val="accent5">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問題的背景</a:t>
          </a:r>
          <a:endParaRPr lang="zh-TW" altLang="en-US" sz="2900" b="1" kern="1200" dirty="0"/>
        </a:p>
      </dsp:txBody>
      <dsp:txXfrm rot="-10800000">
        <a:off x="1813559" y="0"/>
        <a:ext cx="6736080" cy="929640"/>
      </dsp:txXfrm>
    </dsp:sp>
    <dsp:sp modelId="{6085E403-75CB-415F-8D03-A16AD79CF1D0}">
      <dsp:nvSpPr>
        <dsp:cNvPr id="0" name=""/>
        <dsp:cNvSpPr/>
      </dsp:nvSpPr>
      <dsp:spPr>
        <a:xfrm rot="10800000">
          <a:off x="1036320" y="929639"/>
          <a:ext cx="8290560" cy="929640"/>
        </a:xfrm>
        <a:prstGeom prst="trapezoid">
          <a:avLst>
            <a:gd name="adj" fmla="val 111475"/>
          </a:avLst>
        </a:prstGeom>
        <a:gradFill rotWithShape="0">
          <a:gsLst>
            <a:gs pos="0">
              <a:schemeClr val="accent5">
                <a:hueOff val="1285709"/>
                <a:satOff val="2937"/>
                <a:lumOff val="-8137"/>
                <a:alphaOff val="0"/>
                <a:tint val="50000"/>
                <a:satMod val="300000"/>
              </a:schemeClr>
            </a:gs>
            <a:gs pos="35000">
              <a:schemeClr val="accent5">
                <a:hueOff val="1285709"/>
                <a:satOff val="2937"/>
                <a:lumOff val="-8137"/>
                <a:alphaOff val="0"/>
                <a:tint val="37000"/>
                <a:satMod val="300000"/>
              </a:schemeClr>
            </a:gs>
            <a:gs pos="100000">
              <a:schemeClr val="accent5">
                <a:hueOff val="1285709"/>
                <a:satOff val="2937"/>
                <a:lumOff val="-8137"/>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學理基礎</a:t>
          </a:r>
          <a:endParaRPr lang="zh-TW" altLang="en-US" sz="2900" b="1" kern="1200" dirty="0"/>
        </a:p>
      </dsp:txBody>
      <dsp:txXfrm rot="-10800000">
        <a:off x="2487167" y="929639"/>
        <a:ext cx="5388864" cy="929640"/>
      </dsp:txXfrm>
    </dsp:sp>
    <dsp:sp modelId="{36B3FC77-CBF7-433C-9AF3-9DC22784B575}">
      <dsp:nvSpPr>
        <dsp:cNvPr id="0" name=""/>
        <dsp:cNvSpPr/>
      </dsp:nvSpPr>
      <dsp:spPr>
        <a:xfrm rot="10800000">
          <a:off x="2072640" y="1859280"/>
          <a:ext cx="6217919" cy="929640"/>
        </a:xfrm>
        <a:prstGeom prst="trapezoid">
          <a:avLst>
            <a:gd name="adj" fmla="val 111475"/>
          </a:avLst>
        </a:prstGeom>
        <a:gradFill rotWithShape="0">
          <a:gsLst>
            <a:gs pos="0">
              <a:schemeClr val="accent5">
                <a:hueOff val="2571418"/>
                <a:satOff val="5874"/>
                <a:lumOff val="-16274"/>
                <a:alphaOff val="0"/>
                <a:tint val="50000"/>
                <a:satMod val="300000"/>
              </a:schemeClr>
            </a:gs>
            <a:gs pos="35000">
              <a:schemeClr val="accent5">
                <a:hueOff val="2571418"/>
                <a:satOff val="5874"/>
                <a:lumOff val="-16274"/>
                <a:alphaOff val="0"/>
                <a:tint val="37000"/>
                <a:satMod val="300000"/>
              </a:schemeClr>
            </a:gs>
            <a:gs pos="100000">
              <a:schemeClr val="accent5">
                <a:hueOff val="2571418"/>
                <a:satOff val="5874"/>
                <a:lumOff val="-16274"/>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相關文獻的佐證</a:t>
          </a:r>
          <a:endParaRPr lang="en-US" altLang="zh-TW" sz="2900" b="1" kern="1200" dirty="0" smtClean="0"/>
        </a:p>
      </dsp:txBody>
      <dsp:txXfrm rot="-10800000">
        <a:off x="3160776" y="1859280"/>
        <a:ext cx="4041648" cy="929640"/>
      </dsp:txXfrm>
    </dsp:sp>
    <dsp:sp modelId="{C20708EF-3D19-4C68-AC78-6F8C742DE478}">
      <dsp:nvSpPr>
        <dsp:cNvPr id="0" name=""/>
        <dsp:cNvSpPr/>
      </dsp:nvSpPr>
      <dsp:spPr>
        <a:xfrm rot="10800000">
          <a:off x="3108960" y="2788920"/>
          <a:ext cx="4145280" cy="929640"/>
        </a:xfrm>
        <a:prstGeom prst="trapezoid">
          <a:avLst>
            <a:gd name="adj" fmla="val 111475"/>
          </a:avLst>
        </a:prstGeom>
        <a:gradFill rotWithShape="0">
          <a:gsLst>
            <a:gs pos="0">
              <a:schemeClr val="accent5">
                <a:hueOff val="3857127"/>
                <a:satOff val="8811"/>
                <a:lumOff val="-24412"/>
                <a:alphaOff val="0"/>
                <a:tint val="50000"/>
                <a:satMod val="300000"/>
              </a:schemeClr>
            </a:gs>
            <a:gs pos="35000">
              <a:schemeClr val="accent5">
                <a:hueOff val="3857127"/>
                <a:satOff val="8811"/>
                <a:lumOff val="-24412"/>
                <a:alphaOff val="0"/>
                <a:tint val="37000"/>
                <a:satMod val="300000"/>
              </a:schemeClr>
            </a:gs>
            <a:gs pos="100000">
              <a:schemeClr val="accent5">
                <a:hueOff val="3857127"/>
                <a:satOff val="8811"/>
                <a:lumOff val="-24412"/>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重要性、前瞻性</a:t>
          </a:r>
          <a:endParaRPr lang="en-US" altLang="zh-TW" sz="2900" b="1" kern="1200" dirty="0" smtClean="0"/>
        </a:p>
      </dsp:txBody>
      <dsp:txXfrm rot="-10800000">
        <a:off x="3834384" y="2788920"/>
        <a:ext cx="2694432" cy="929640"/>
      </dsp:txXfrm>
    </dsp:sp>
    <dsp:sp modelId="{A7A8D003-25B4-4544-93DF-2C6FCA33626A}">
      <dsp:nvSpPr>
        <dsp:cNvPr id="0" name=""/>
        <dsp:cNvSpPr/>
      </dsp:nvSpPr>
      <dsp:spPr>
        <a:xfrm rot="10800000">
          <a:off x="4149497" y="3718560"/>
          <a:ext cx="2064204" cy="929640"/>
        </a:xfrm>
        <a:prstGeom prst="trapezoid">
          <a:avLst>
            <a:gd name="adj" fmla="val 111475"/>
          </a:avLst>
        </a:prstGeom>
        <a:gradFill rotWithShape="0">
          <a:gsLst>
            <a:gs pos="0">
              <a:schemeClr val="accent5">
                <a:hueOff val="5142836"/>
                <a:satOff val="11748"/>
                <a:lumOff val="-32549"/>
                <a:alphaOff val="0"/>
                <a:tint val="50000"/>
                <a:satMod val="300000"/>
              </a:schemeClr>
            </a:gs>
            <a:gs pos="35000">
              <a:schemeClr val="accent5">
                <a:hueOff val="5142836"/>
                <a:satOff val="11748"/>
                <a:lumOff val="-32549"/>
                <a:alphaOff val="0"/>
                <a:tint val="37000"/>
                <a:satMod val="300000"/>
              </a:schemeClr>
            </a:gs>
            <a:gs pos="100000">
              <a:schemeClr val="accent5">
                <a:hueOff val="5142836"/>
                <a:satOff val="11748"/>
                <a:lumOff val="-32549"/>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830" tIns="36830" rIns="36830" bIns="36830" numCol="1" spcCol="1270" anchor="ctr" anchorCtr="0">
          <a:noAutofit/>
        </a:bodyPr>
        <a:lstStyle/>
        <a:p>
          <a:pPr lvl="0" algn="ctr" defTabSz="1289050">
            <a:lnSpc>
              <a:spcPct val="90000"/>
            </a:lnSpc>
            <a:spcBef>
              <a:spcPct val="0"/>
            </a:spcBef>
            <a:spcAft>
              <a:spcPct val="35000"/>
            </a:spcAft>
          </a:pPr>
          <a:r>
            <a:rPr lang="zh-TW" altLang="en-US" sz="2900" b="1" kern="1200" dirty="0" smtClean="0"/>
            <a:t>問題本身</a:t>
          </a:r>
          <a:endParaRPr lang="en-US" altLang="zh-TW" sz="2900" b="1" kern="1200" dirty="0" smtClean="0"/>
        </a:p>
      </dsp:txBody>
      <dsp:txXfrm rot="-10800000">
        <a:off x="4149497" y="3718560"/>
        <a:ext cx="2064204" cy="9296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5B68B0-29F3-4F31-A333-F56575B6F973}">
      <dsp:nvSpPr>
        <dsp:cNvPr id="0" name=""/>
        <dsp:cNvSpPr/>
      </dsp:nvSpPr>
      <dsp:spPr>
        <a:xfrm>
          <a:off x="0" y="198172"/>
          <a:ext cx="1603375" cy="962024"/>
        </a:xfrm>
        <a:prstGeom prst="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了解</a:t>
          </a:r>
          <a:endParaRPr lang="zh-TW" altLang="en-US" sz="3400" kern="1200" dirty="0"/>
        </a:p>
      </dsp:txBody>
      <dsp:txXfrm>
        <a:off x="0" y="198172"/>
        <a:ext cx="1603375" cy="962024"/>
      </dsp:txXfrm>
    </dsp:sp>
    <dsp:sp modelId="{3CE248DA-D5AC-473C-8F19-1497F3B261B1}">
      <dsp:nvSpPr>
        <dsp:cNvPr id="0" name=""/>
        <dsp:cNvSpPr/>
      </dsp:nvSpPr>
      <dsp:spPr>
        <a:xfrm>
          <a:off x="1763712" y="198172"/>
          <a:ext cx="1603375" cy="962024"/>
        </a:xfrm>
        <a:prstGeom prst="rect">
          <a:avLst/>
        </a:prstGeom>
        <a:solidFill>
          <a:schemeClr val="accent5">
            <a:hueOff val="1285709"/>
            <a:satOff val="2937"/>
            <a:lumOff val="-81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探討</a:t>
          </a:r>
          <a:endParaRPr lang="zh-TW" altLang="en-US" sz="3400" kern="1200" dirty="0"/>
        </a:p>
      </dsp:txBody>
      <dsp:txXfrm>
        <a:off x="1763712" y="198172"/>
        <a:ext cx="1603375" cy="962024"/>
      </dsp:txXfrm>
    </dsp:sp>
    <dsp:sp modelId="{E1EFF0F8-592E-4BB9-B2CC-A2A70485F829}">
      <dsp:nvSpPr>
        <dsp:cNvPr id="0" name=""/>
        <dsp:cNvSpPr/>
      </dsp:nvSpPr>
      <dsp:spPr>
        <a:xfrm>
          <a:off x="3527425" y="198172"/>
          <a:ext cx="1603375" cy="962024"/>
        </a:xfrm>
        <a:prstGeom prst="rect">
          <a:avLst/>
        </a:prstGeom>
        <a:solidFill>
          <a:schemeClr val="accent5">
            <a:hueOff val="2571418"/>
            <a:satOff val="5874"/>
            <a:lumOff val="-16274"/>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分析</a:t>
          </a:r>
          <a:endParaRPr lang="zh-TW" altLang="en-US" sz="3400" kern="1200" dirty="0"/>
        </a:p>
      </dsp:txBody>
      <dsp:txXfrm>
        <a:off x="3527425" y="198172"/>
        <a:ext cx="1603375" cy="962024"/>
      </dsp:txXfrm>
    </dsp:sp>
    <dsp:sp modelId="{BF9BAB19-D502-46D4-9113-729EDFCC9D28}">
      <dsp:nvSpPr>
        <dsp:cNvPr id="0" name=""/>
        <dsp:cNvSpPr/>
      </dsp:nvSpPr>
      <dsp:spPr>
        <a:xfrm>
          <a:off x="881856" y="1320535"/>
          <a:ext cx="1603375" cy="962024"/>
        </a:xfrm>
        <a:prstGeom prst="rect">
          <a:avLst/>
        </a:prstGeom>
        <a:solidFill>
          <a:schemeClr val="accent5">
            <a:hueOff val="3857127"/>
            <a:satOff val="8811"/>
            <a:lumOff val="-24412"/>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評析</a:t>
          </a:r>
          <a:endParaRPr lang="zh-TW" altLang="en-US" sz="3400" kern="1200" dirty="0"/>
        </a:p>
      </dsp:txBody>
      <dsp:txXfrm>
        <a:off x="881856" y="1320535"/>
        <a:ext cx="1603375" cy="962024"/>
      </dsp:txXfrm>
    </dsp:sp>
    <dsp:sp modelId="{B5569EB7-155D-424F-88B5-999464FBEC0A}">
      <dsp:nvSpPr>
        <dsp:cNvPr id="0" name=""/>
        <dsp:cNvSpPr/>
      </dsp:nvSpPr>
      <dsp:spPr>
        <a:xfrm>
          <a:off x="2645568" y="1320535"/>
          <a:ext cx="1603375" cy="962024"/>
        </a:xfrm>
        <a:prstGeom prst="rect">
          <a:avLst/>
        </a:prstGeom>
        <a:solidFill>
          <a:schemeClr val="accent5">
            <a:hueOff val="5142836"/>
            <a:satOff val="11748"/>
            <a:lumOff val="-3254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9540" tIns="129540" rIns="129540" bIns="129540" numCol="1" spcCol="1270" anchor="ctr" anchorCtr="0">
          <a:noAutofit/>
        </a:bodyPr>
        <a:lstStyle/>
        <a:p>
          <a:pPr lvl="0" algn="ctr" defTabSz="1511300">
            <a:lnSpc>
              <a:spcPct val="90000"/>
            </a:lnSpc>
            <a:spcBef>
              <a:spcPct val="0"/>
            </a:spcBef>
            <a:spcAft>
              <a:spcPct val="35000"/>
            </a:spcAft>
          </a:pPr>
          <a:r>
            <a:rPr lang="zh-TW" altLang="en-US" sz="3400" kern="1200" dirty="0" smtClean="0"/>
            <a:t>比較</a:t>
          </a:r>
          <a:endParaRPr lang="zh-TW" altLang="en-US" sz="3400" kern="1200" dirty="0"/>
        </a:p>
      </dsp:txBody>
      <dsp:txXfrm>
        <a:off x="2645568" y="1320535"/>
        <a:ext cx="1603375" cy="96202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19654C-7618-478D-BCE0-39409ADA2475}">
      <dsp:nvSpPr>
        <dsp:cNvPr id="0" name=""/>
        <dsp:cNvSpPr/>
      </dsp:nvSpPr>
      <dsp:spPr>
        <a:xfrm rot="5400000">
          <a:off x="1601940" y="911938"/>
          <a:ext cx="800879" cy="911773"/>
        </a:xfrm>
        <a:prstGeom prst="bentUpArrow">
          <a:avLst>
            <a:gd name="adj1" fmla="val 32840"/>
            <a:gd name="adj2" fmla="val 25000"/>
            <a:gd name="adj3" fmla="val 35780"/>
          </a:avLst>
        </a:prstGeom>
        <a:solidFill>
          <a:schemeClr val="accent6">
            <a:tint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DBA78AA4-3C96-4674-90B2-83FC2D9876FF}">
      <dsp:nvSpPr>
        <dsp:cNvPr id="0" name=""/>
        <dsp:cNvSpPr/>
      </dsp:nvSpPr>
      <dsp:spPr>
        <a:xfrm>
          <a:off x="1244648" y="24146"/>
          <a:ext cx="1638426" cy="943703"/>
        </a:xfrm>
        <a:prstGeom prst="roundRect">
          <a:avLst>
            <a:gd name="adj" fmla="val 16670"/>
          </a:avLst>
        </a:prstGeom>
        <a:solidFill>
          <a:schemeClr val="accent6">
            <a:shade val="50000"/>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TW" altLang="en-US" sz="3700" b="1" kern="1200" dirty="0" smtClean="0">
              <a:latin typeface="標楷體" panose="03000509000000000000" pitchFamily="65" charset="-120"/>
              <a:ea typeface="標楷體" panose="03000509000000000000" pitchFamily="65" charset="-120"/>
            </a:rPr>
            <a:t>歸類</a:t>
          </a:r>
          <a:endParaRPr lang="zh-TW" altLang="en-US" sz="3700" b="1" kern="1200" dirty="0">
            <a:latin typeface="標楷體" panose="03000509000000000000" pitchFamily="65" charset="-120"/>
            <a:ea typeface="標楷體" panose="03000509000000000000" pitchFamily="65" charset="-120"/>
          </a:endParaRPr>
        </a:p>
      </dsp:txBody>
      <dsp:txXfrm>
        <a:off x="1290724" y="70222"/>
        <a:ext cx="1546274" cy="851551"/>
      </dsp:txXfrm>
    </dsp:sp>
    <dsp:sp modelId="{5773708B-6E79-4C64-AE18-2CB16E15B233}">
      <dsp:nvSpPr>
        <dsp:cNvPr id="0" name=""/>
        <dsp:cNvSpPr/>
      </dsp:nvSpPr>
      <dsp:spPr>
        <a:xfrm>
          <a:off x="2882751" y="104509"/>
          <a:ext cx="4060938"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smtClean="0">
              <a:latin typeface="標楷體" panose="03000509000000000000" pitchFamily="65" charset="-120"/>
              <a:ea typeface="標楷體" panose="03000509000000000000" pitchFamily="65" charset="-120"/>
            </a:rPr>
            <a:t>例</a:t>
          </a:r>
          <a:r>
            <a:rPr lang="en-US" altLang="zh-TW" sz="2400" b="1" kern="1200" dirty="0" smtClean="0">
              <a:latin typeface="標楷體" panose="03000509000000000000" pitchFamily="65" charset="-120"/>
              <a:ea typeface="標楷體" panose="03000509000000000000" pitchFamily="65" charset="-120"/>
            </a:rPr>
            <a:t>:</a:t>
          </a:r>
          <a:r>
            <a:rPr lang="zh-TW" altLang="en-US" sz="2400" b="1" kern="1200" dirty="0" smtClean="0">
              <a:latin typeface="標楷體" panose="03000509000000000000" pitchFamily="65" charset="-120"/>
              <a:ea typeface="標楷體" panose="03000509000000000000" pitchFamily="65" charset="-120"/>
            </a:rPr>
            <a:t>支持或反對論點</a:t>
          </a:r>
          <a:endParaRPr lang="zh-TW" altLang="en-US" sz="2400" b="1" kern="1200" dirty="0">
            <a:latin typeface="標楷體" panose="03000509000000000000" pitchFamily="65" charset="-120"/>
            <a:ea typeface="標楷體" panose="03000509000000000000" pitchFamily="65" charset="-120"/>
          </a:endParaRPr>
        </a:p>
      </dsp:txBody>
      <dsp:txXfrm>
        <a:off x="2882751" y="104509"/>
        <a:ext cx="4060938" cy="762742"/>
      </dsp:txXfrm>
    </dsp:sp>
    <dsp:sp modelId="{1E865EEB-5C73-4C90-9379-F2AC3E824B16}">
      <dsp:nvSpPr>
        <dsp:cNvPr id="0" name=""/>
        <dsp:cNvSpPr/>
      </dsp:nvSpPr>
      <dsp:spPr>
        <a:xfrm rot="5400000">
          <a:off x="3260188" y="1986948"/>
          <a:ext cx="800879" cy="911773"/>
        </a:xfrm>
        <a:prstGeom prst="bentUpArrow">
          <a:avLst>
            <a:gd name="adj1" fmla="val 32840"/>
            <a:gd name="adj2" fmla="val 25000"/>
            <a:gd name="adj3" fmla="val 35780"/>
          </a:avLst>
        </a:prstGeom>
        <a:solidFill>
          <a:schemeClr val="accent6">
            <a:tint val="50000"/>
            <a:hueOff val="0"/>
            <a:satOff val="322"/>
            <a:lumOff val="-115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A32A1BB5-8112-4565-981B-5E00E67F8464}">
      <dsp:nvSpPr>
        <dsp:cNvPr id="0" name=""/>
        <dsp:cNvSpPr/>
      </dsp:nvSpPr>
      <dsp:spPr>
        <a:xfrm>
          <a:off x="3012719" y="1099157"/>
          <a:ext cx="1418789"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TW" altLang="en-US" sz="3700" b="1" kern="1200" dirty="0" smtClean="0">
              <a:latin typeface="標楷體" panose="03000509000000000000" pitchFamily="65" charset="-120"/>
              <a:ea typeface="標楷體" panose="03000509000000000000" pitchFamily="65" charset="-120"/>
            </a:rPr>
            <a:t>摘要</a:t>
          </a:r>
          <a:endParaRPr lang="zh-TW" altLang="en-US" sz="3700" b="1" kern="1200" dirty="0">
            <a:latin typeface="標楷體" panose="03000509000000000000" pitchFamily="65" charset="-120"/>
            <a:ea typeface="標楷體" panose="03000509000000000000" pitchFamily="65" charset="-120"/>
          </a:endParaRPr>
        </a:p>
      </dsp:txBody>
      <dsp:txXfrm>
        <a:off x="3058795" y="1145233"/>
        <a:ext cx="1326637" cy="851551"/>
      </dsp:txXfrm>
    </dsp:sp>
    <dsp:sp modelId="{E06CE8DB-5978-4FD2-B044-C7869E3A0F7E}">
      <dsp:nvSpPr>
        <dsp:cNvPr id="0" name=""/>
        <dsp:cNvSpPr/>
      </dsp:nvSpPr>
      <dsp:spPr>
        <a:xfrm>
          <a:off x="4486750" y="1189343"/>
          <a:ext cx="3389549"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smtClean="0">
              <a:latin typeface="標楷體" panose="03000509000000000000" pitchFamily="65" charset="-120"/>
              <a:ea typeface="標楷體" panose="03000509000000000000" pitchFamily="65" charset="-120"/>
            </a:rPr>
            <a:t>只取最重要的部分論述</a:t>
          </a:r>
          <a:endParaRPr lang="zh-TW" altLang="en-US" sz="2400" b="1" kern="1200" dirty="0">
            <a:latin typeface="標楷體" panose="03000509000000000000" pitchFamily="65" charset="-120"/>
            <a:ea typeface="標楷體" panose="03000509000000000000" pitchFamily="65" charset="-120"/>
          </a:endParaRPr>
        </a:p>
      </dsp:txBody>
      <dsp:txXfrm>
        <a:off x="4486750" y="1189343"/>
        <a:ext cx="3389549" cy="762742"/>
      </dsp:txXfrm>
    </dsp:sp>
    <dsp:sp modelId="{E964F9F5-C2FF-4D60-8C89-541F0AF32404}">
      <dsp:nvSpPr>
        <dsp:cNvPr id="0" name=""/>
        <dsp:cNvSpPr/>
      </dsp:nvSpPr>
      <dsp:spPr>
        <a:xfrm rot="5400000">
          <a:off x="5486821" y="3017206"/>
          <a:ext cx="800879" cy="911773"/>
        </a:xfrm>
        <a:prstGeom prst="bentUpArrow">
          <a:avLst>
            <a:gd name="adj1" fmla="val 32840"/>
            <a:gd name="adj2" fmla="val 25000"/>
            <a:gd name="adj3" fmla="val 35780"/>
          </a:avLst>
        </a:prstGeom>
        <a:solidFill>
          <a:schemeClr val="accent6">
            <a:tint val="50000"/>
            <a:hueOff val="0"/>
            <a:satOff val="643"/>
            <a:lumOff val="-2305"/>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dsp:style>
    </dsp:sp>
    <dsp:sp modelId="{490D14E9-4D73-4B37-90A6-69348CC927D4}">
      <dsp:nvSpPr>
        <dsp:cNvPr id="0" name=""/>
        <dsp:cNvSpPr/>
      </dsp:nvSpPr>
      <dsp:spPr>
        <a:xfrm>
          <a:off x="4767517" y="2218936"/>
          <a:ext cx="1466151" cy="943703"/>
        </a:xfrm>
        <a:prstGeom prst="roundRect">
          <a:avLst>
            <a:gd name="adj" fmla="val 16670"/>
          </a:avLst>
        </a:prstGeom>
        <a:solidFill>
          <a:schemeClr val="accent6">
            <a:shade val="50000"/>
            <a:hueOff val="0"/>
            <a:satOff val="-27733"/>
            <a:lumOff val="46333"/>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TW" altLang="en-US" sz="3700" b="1" kern="1200" dirty="0" smtClean="0">
              <a:latin typeface="標楷體" panose="03000509000000000000" pitchFamily="65" charset="-120"/>
              <a:ea typeface="標楷體" panose="03000509000000000000" pitchFamily="65" charset="-120"/>
            </a:rPr>
            <a:t>批判</a:t>
          </a:r>
          <a:endParaRPr lang="zh-TW" altLang="en-US" sz="3700" b="1" kern="1200" dirty="0">
            <a:latin typeface="標楷體" panose="03000509000000000000" pitchFamily="65" charset="-120"/>
            <a:ea typeface="標楷體" panose="03000509000000000000" pitchFamily="65" charset="-120"/>
          </a:endParaRPr>
        </a:p>
      </dsp:txBody>
      <dsp:txXfrm>
        <a:off x="4813593" y="2265012"/>
        <a:ext cx="1373999" cy="851551"/>
      </dsp:txXfrm>
    </dsp:sp>
    <dsp:sp modelId="{9F8E6898-3D1C-42E6-8085-63C6850C5F33}">
      <dsp:nvSpPr>
        <dsp:cNvPr id="0" name=""/>
        <dsp:cNvSpPr/>
      </dsp:nvSpPr>
      <dsp:spPr>
        <a:xfrm>
          <a:off x="6126752" y="2354074"/>
          <a:ext cx="3568305"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smtClean="0">
              <a:latin typeface="標楷體" panose="03000509000000000000" pitchFamily="65" charset="-120"/>
              <a:ea typeface="標楷體" panose="03000509000000000000" pitchFamily="65" charset="-120"/>
            </a:rPr>
            <a:t>統整後所發現的不足之處</a:t>
          </a:r>
          <a:endParaRPr lang="zh-TW" altLang="en-US" sz="2400" b="1" kern="1200" dirty="0">
            <a:latin typeface="標楷體" panose="03000509000000000000" pitchFamily="65" charset="-120"/>
            <a:ea typeface="標楷體" panose="03000509000000000000" pitchFamily="65" charset="-120"/>
          </a:endParaRPr>
        </a:p>
      </dsp:txBody>
      <dsp:txXfrm>
        <a:off x="6126752" y="2354074"/>
        <a:ext cx="3568305" cy="762742"/>
      </dsp:txXfrm>
    </dsp:sp>
    <dsp:sp modelId="{BFF293C9-307C-497B-B8BF-F5C7A67AAD91}">
      <dsp:nvSpPr>
        <dsp:cNvPr id="0" name=""/>
        <dsp:cNvSpPr/>
      </dsp:nvSpPr>
      <dsp:spPr>
        <a:xfrm>
          <a:off x="7045529" y="3204417"/>
          <a:ext cx="1493493" cy="943703"/>
        </a:xfrm>
        <a:prstGeom prst="roundRect">
          <a:avLst>
            <a:gd name="adj" fmla="val 16670"/>
          </a:avLst>
        </a:prstGeom>
        <a:solidFill>
          <a:schemeClr val="accent6">
            <a:shade val="50000"/>
            <a:hueOff val="0"/>
            <a:satOff val="-13867"/>
            <a:lumOff val="2316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0970" tIns="140970" rIns="140970" bIns="140970" numCol="1" spcCol="1270" anchor="ctr" anchorCtr="0">
          <a:noAutofit/>
        </a:bodyPr>
        <a:lstStyle/>
        <a:p>
          <a:pPr lvl="0" algn="ctr" defTabSz="1644650">
            <a:lnSpc>
              <a:spcPct val="90000"/>
            </a:lnSpc>
            <a:spcBef>
              <a:spcPct val="0"/>
            </a:spcBef>
            <a:spcAft>
              <a:spcPct val="35000"/>
            </a:spcAft>
          </a:pPr>
          <a:r>
            <a:rPr lang="zh-TW" altLang="en-US" sz="3700" b="1" kern="1200" dirty="0" smtClean="0">
              <a:latin typeface="標楷體" panose="03000509000000000000" pitchFamily="65" charset="-120"/>
              <a:ea typeface="標楷體" panose="03000509000000000000" pitchFamily="65" charset="-120"/>
            </a:rPr>
            <a:t>建議</a:t>
          </a:r>
          <a:endParaRPr lang="zh-TW" altLang="en-US" sz="3700" b="1" kern="1200" dirty="0">
            <a:latin typeface="標楷體" panose="03000509000000000000" pitchFamily="65" charset="-120"/>
            <a:ea typeface="標楷體" panose="03000509000000000000" pitchFamily="65" charset="-120"/>
          </a:endParaRPr>
        </a:p>
      </dsp:txBody>
      <dsp:txXfrm>
        <a:off x="7091605" y="3250493"/>
        <a:ext cx="1401341" cy="851551"/>
      </dsp:txXfrm>
    </dsp:sp>
    <dsp:sp modelId="{92B7F718-3BDB-41B2-B10D-A700C10EC4D3}">
      <dsp:nvSpPr>
        <dsp:cNvPr id="0" name=""/>
        <dsp:cNvSpPr/>
      </dsp:nvSpPr>
      <dsp:spPr>
        <a:xfrm>
          <a:off x="8436527" y="3339194"/>
          <a:ext cx="1903884" cy="7627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ctr" anchorCtr="0">
          <a:noAutofit/>
        </a:bodyPr>
        <a:lstStyle/>
        <a:p>
          <a:pPr marL="228600" lvl="1" indent="-228600" algn="l" defTabSz="1066800">
            <a:lnSpc>
              <a:spcPct val="90000"/>
            </a:lnSpc>
            <a:spcBef>
              <a:spcPct val="0"/>
            </a:spcBef>
            <a:spcAft>
              <a:spcPct val="15000"/>
            </a:spcAft>
            <a:buChar char="••"/>
          </a:pPr>
          <a:r>
            <a:rPr lang="zh-TW" altLang="en-US" sz="2400" b="1" kern="1200" dirty="0" smtClean="0">
              <a:latin typeface="標楷體" panose="03000509000000000000" pitchFamily="65" charset="-120"/>
              <a:ea typeface="標楷體" panose="03000509000000000000" pitchFamily="65" charset="-120"/>
            </a:rPr>
            <a:t>自己的方法</a:t>
          </a:r>
          <a:endParaRPr lang="zh-TW" altLang="en-US" sz="2400" b="1" kern="1200" dirty="0">
            <a:latin typeface="標楷體" panose="03000509000000000000" pitchFamily="65" charset="-120"/>
            <a:ea typeface="標楷體" panose="03000509000000000000" pitchFamily="65" charset="-120"/>
          </a:endParaRPr>
        </a:p>
      </dsp:txBody>
      <dsp:txXfrm>
        <a:off x="8436527" y="3339194"/>
        <a:ext cx="1903884" cy="762742"/>
      </dsp:txXfrm>
    </dsp:sp>
  </dsp:spTree>
</dsp:drawing>
</file>

<file path=ppt/diagrams/layout1.xml><?xml version="1.0" encoding="utf-8"?>
<dgm:layoutDef xmlns:dgm="http://schemas.openxmlformats.org/drawingml/2006/diagram" xmlns:a="http://schemas.openxmlformats.org/drawingml/2006/main" uniqueId="urn:microsoft.com/office/officeart/2005/8/layout/pyramid3">
  <dgm:title val=""/>
  <dgm:desc val=""/>
  <dgm:catLst>
    <dgm:cat type="pyramid" pri="2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T"/>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T"/>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rev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t"/>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558840-8EC7-4C21-A303-AC6CE2E849D0}" type="datetimeFigureOut">
              <a:rPr lang="zh-TW" altLang="en-US" smtClean="0"/>
              <a:pPr/>
              <a:t>2023/9/6</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68ADB9-14A8-4C9D-B6B9-93EFF38EF34A}" type="slidenum">
              <a:rPr lang="zh-TW" altLang="en-US" smtClean="0"/>
              <a:pPr/>
              <a:t>‹#›</a:t>
            </a:fld>
            <a:endParaRPr lang="zh-TW" altLang="en-US"/>
          </a:p>
        </p:txBody>
      </p:sp>
    </p:spTree>
    <p:extLst>
      <p:ext uri="{BB962C8B-B14F-4D97-AF65-F5344CB8AC3E}">
        <p14:creationId xmlns:p14="http://schemas.microsoft.com/office/powerpoint/2010/main" val="2603385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C7EAF7-AC0E-4270-8977-86C0333B8B02}" type="datetimeFigureOut">
              <a:rPr lang="zh-TW" altLang="en-US" smtClean="0"/>
              <a:pPr/>
              <a:t>2023/9/6</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8BE4F5-F18B-4D2C-9D11-3E6D941672A9}" type="slidenum">
              <a:rPr lang="zh-TW" altLang="en-US" smtClean="0"/>
              <a:pPr/>
              <a:t>‹#›</a:t>
            </a:fld>
            <a:endParaRPr lang="zh-TW" altLang="en-US"/>
          </a:p>
        </p:txBody>
      </p:sp>
    </p:spTree>
    <p:extLst>
      <p:ext uri="{BB962C8B-B14F-4D97-AF65-F5344CB8AC3E}">
        <p14:creationId xmlns:p14="http://schemas.microsoft.com/office/powerpoint/2010/main" val="939296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a:t>
            </a:fld>
            <a:endParaRPr lang="zh-TW" altLang="en-US"/>
          </a:p>
        </p:txBody>
      </p:sp>
    </p:spTree>
    <p:extLst>
      <p:ext uri="{BB962C8B-B14F-4D97-AF65-F5344CB8AC3E}">
        <p14:creationId xmlns:p14="http://schemas.microsoft.com/office/powerpoint/2010/main" val="103469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12</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13</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17</a:t>
            </a:fld>
            <a:endParaRPr lang="zh-TW" altLang="en-US"/>
          </a:p>
        </p:txBody>
      </p:sp>
    </p:spTree>
    <p:extLst>
      <p:ext uri="{BB962C8B-B14F-4D97-AF65-F5344CB8AC3E}">
        <p14:creationId xmlns:p14="http://schemas.microsoft.com/office/powerpoint/2010/main" val="2810125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18</a:t>
            </a:fld>
            <a:endParaRPr lang="zh-TW" altLang="en-US"/>
          </a:p>
        </p:txBody>
      </p:sp>
    </p:spTree>
    <p:extLst>
      <p:ext uri="{BB962C8B-B14F-4D97-AF65-F5344CB8AC3E}">
        <p14:creationId xmlns:p14="http://schemas.microsoft.com/office/powerpoint/2010/main" val="14407125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23</a:t>
            </a:fld>
            <a:endParaRPr lang="zh-TW" altLang="en-US"/>
          </a:p>
        </p:txBody>
      </p:sp>
    </p:spTree>
    <p:extLst>
      <p:ext uri="{BB962C8B-B14F-4D97-AF65-F5344CB8AC3E}">
        <p14:creationId xmlns:p14="http://schemas.microsoft.com/office/powerpoint/2010/main" val="3191887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說明研究的議題、方向、目的、以及整體架構，是有意義的</a:t>
            </a:r>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24</a:t>
            </a:fld>
            <a:endParaRPr lang="zh-TW" altLang="en-US"/>
          </a:p>
        </p:txBody>
      </p:sp>
    </p:spTree>
    <p:extLst>
      <p:ext uri="{BB962C8B-B14F-4D97-AF65-F5344CB8AC3E}">
        <p14:creationId xmlns:p14="http://schemas.microsoft.com/office/powerpoint/2010/main" val="102010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25</a:t>
            </a:fld>
            <a:endParaRPr lang="zh-TW" altLang="en-US"/>
          </a:p>
        </p:txBody>
      </p:sp>
    </p:spTree>
    <p:extLst>
      <p:ext uri="{BB962C8B-B14F-4D97-AF65-F5344CB8AC3E}">
        <p14:creationId xmlns:p14="http://schemas.microsoft.com/office/powerpoint/2010/main" val="38531956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研究主題之脈絡</a:t>
            </a:r>
            <a:r>
              <a:rPr lang="en-US" altLang="zh-TW" dirty="0" smtClean="0"/>
              <a:t>----</a:t>
            </a:r>
            <a:r>
              <a:rPr lang="zh-TW" altLang="en-US" dirty="0" smtClean="0"/>
              <a:t>現今之發展 </a:t>
            </a:r>
          </a:p>
          <a:p>
            <a:endParaRPr lang="en-US" altLang="zh-TW" dirty="0" smtClean="0"/>
          </a:p>
          <a:p>
            <a:r>
              <a:rPr lang="zh-TW" altLang="en-US" dirty="0" smtClean="0"/>
              <a:t>不同聯盟型態之下經濟誘因與信任之重要性研究</a:t>
            </a:r>
          </a:p>
          <a:p>
            <a:r>
              <a:rPr lang="en-US" altLang="zh-TW" dirty="0" smtClean="0"/>
              <a:t>—</a:t>
            </a:r>
            <a:r>
              <a:rPr lang="zh-TW" altLang="en-US" dirty="0" smtClean="0"/>
              <a:t>以台灣清涼飲料產業為例</a:t>
            </a:r>
          </a:p>
          <a:p>
            <a:endParaRPr lang="en-US" altLang="zh-TW" dirty="0" smtClean="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26</a:t>
            </a:fld>
            <a:endParaRPr lang="zh-TW" altLang="en-US"/>
          </a:p>
        </p:txBody>
      </p:sp>
    </p:spTree>
    <p:extLst>
      <p:ext uri="{BB962C8B-B14F-4D97-AF65-F5344CB8AC3E}">
        <p14:creationId xmlns:p14="http://schemas.microsoft.com/office/powerpoint/2010/main" val="193228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研究主題之脈絡</a:t>
            </a:r>
            <a:r>
              <a:rPr lang="en-US" altLang="zh-TW" dirty="0" smtClean="0"/>
              <a:t>----</a:t>
            </a:r>
            <a:r>
              <a:rPr lang="zh-TW" altLang="en-US" dirty="0" smtClean="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27</a:t>
            </a:fld>
            <a:endParaRPr lang="zh-TW" altLang="en-US"/>
          </a:p>
        </p:txBody>
      </p:sp>
    </p:spTree>
    <p:extLst>
      <p:ext uri="{BB962C8B-B14F-4D97-AF65-F5344CB8AC3E}">
        <p14:creationId xmlns:p14="http://schemas.microsoft.com/office/powerpoint/2010/main" val="9297868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研究動機的流程</a:t>
            </a:r>
            <a:endParaRPr lang="en-US" altLang="zh-TW" dirty="0" smtClean="0"/>
          </a:p>
          <a:p>
            <a:endParaRPr lang="en-US" altLang="zh-TW" dirty="0" smtClean="0"/>
          </a:p>
          <a:p>
            <a:r>
              <a:rPr lang="zh-TW" altLang="en-US" dirty="0" smtClean="0"/>
              <a:t>循序漸進地論述－以倒三角形的形式，由背景一直敘述到問題本身</a:t>
            </a:r>
            <a:endParaRPr lang="en-US" altLang="zh-TW" dirty="0" smtClean="0"/>
          </a:p>
          <a:p>
            <a:r>
              <a:rPr lang="en-US" altLang="zh-TW" dirty="0" smtClean="0"/>
              <a:t>.</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此圖取自 論文寫作手冊</a:t>
            </a:r>
            <a:r>
              <a:rPr lang="en-US" altLang="zh-TW" dirty="0" smtClean="0"/>
              <a:t>(</a:t>
            </a:r>
            <a:r>
              <a:rPr lang="zh-TW" altLang="en-US" dirty="0" smtClean="0"/>
              <a:t>張慶勳</a:t>
            </a:r>
            <a:r>
              <a:rPr lang="en-US" altLang="zh-TW" dirty="0" smtClean="0"/>
              <a:t>)</a:t>
            </a:r>
            <a:r>
              <a:rPr lang="zh-TW" altLang="en-US" dirty="0" smtClean="0"/>
              <a:t> </a:t>
            </a:r>
            <a:r>
              <a:rPr lang="en-US" altLang="zh-TW" dirty="0" smtClean="0"/>
              <a:t>p.</a:t>
            </a:r>
            <a:r>
              <a:rPr lang="en-US" altLang="zh-TW" baseline="0" dirty="0" smtClean="0"/>
              <a:t> 41</a:t>
            </a:r>
            <a:r>
              <a:rPr lang="zh-TW" altLang="en-US" baseline="0" dirty="0" smtClean="0"/>
              <a:t> 圖 </a:t>
            </a:r>
            <a:r>
              <a:rPr lang="en-US" altLang="zh-TW" baseline="0" dirty="0" smtClean="0"/>
              <a:t>3-2</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29</a:t>
            </a:fld>
            <a:endParaRPr lang="zh-TW" altLang="en-US"/>
          </a:p>
        </p:txBody>
      </p:sp>
    </p:spTree>
    <p:extLst>
      <p:ext uri="{BB962C8B-B14F-4D97-AF65-F5344CB8AC3E}">
        <p14:creationId xmlns:p14="http://schemas.microsoft.com/office/powerpoint/2010/main" val="2908533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2</a:t>
            </a:fld>
            <a:endParaRPr lang="zh-TW" altLang="en-US"/>
          </a:p>
        </p:txBody>
      </p:sp>
    </p:spTree>
    <p:extLst>
      <p:ext uri="{BB962C8B-B14F-4D97-AF65-F5344CB8AC3E}">
        <p14:creationId xmlns:p14="http://schemas.microsoft.com/office/powerpoint/2010/main" val="28697362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以文獻回顧為著手點</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30</a:t>
            </a:fld>
            <a:endParaRPr lang="zh-TW" altLang="en-US"/>
          </a:p>
        </p:txBody>
      </p:sp>
    </p:spTree>
    <p:extLst>
      <p:ext uri="{BB962C8B-B14F-4D97-AF65-F5344CB8AC3E}">
        <p14:creationId xmlns:p14="http://schemas.microsoft.com/office/powerpoint/2010/main" val="24375960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研究主題之脈絡</a:t>
            </a:r>
            <a:r>
              <a:rPr lang="en-US" altLang="zh-TW" dirty="0" smtClean="0"/>
              <a:t>----</a:t>
            </a:r>
            <a:r>
              <a:rPr lang="zh-TW" altLang="en-US" dirty="0" smtClean="0"/>
              <a:t>現今之發展</a:t>
            </a:r>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31</a:t>
            </a:fld>
            <a:endParaRPr lang="zh-TW" altLang="en-US"/>
          </a:p>
        </p:txBody>
      </p:sp>
    </p:spTree>
    <p:extLst>
      <p:ext uri="{BB962C8B-B14F-4D97-AF65-F5344CB8AC3E}">
        <p14:creationId xmlns:p14="http://schemas.microsoft.com/office/powerpoint/2010/main" val="1150243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研究主題之脈絡</a:t>
            </a:r>
            <a:r>
              <a:rPr lang="en-US" altLang="zh-TW" dirty="0" smtClean="0"/>
              <a:t>----</a:t>
            </a:r>
            <a:r>
              <a:rPr lang="zh-TW" altLang="en-US" dirty="0" smtClean="0"/>
              <a:t>現今之發展 </a:t>
            </a:r>
          </a:p>
          <a:p>
            <a:endParaRPr lang="en-US" altLang="zh-TW" dirty="0" smtClean="0"/>
          </a:p>
          <a:p>
            <a:r>
              <a:rPr lang="zh-TW" altLang="en-US" dirty="0" smtClean="0"/>
              <a:t>不同聯盟型態之下經濟誘因與信任之重要性研究</a:t>
            </a:r>
          </a:p>
          <a:p>
            <a:r>
              <a:rPr lang="en-US" altLang="zh-TW" dirty="0" smtClean="0"/>
              <a:t>—</a:t>
            </a:r>
            <a:r>
              <a:rPr lang="zh-TW" altLang="en-US" dirty="0" smtClean="0"/>
              <a:t>以台灣清涼飲料產業為例</a:t>
            </a:r>
          </a:p>
          <a:p>
            <a:endParaRPr lang="en-US" altLang="zh-TW" dirty="0" smtClean="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33</a:t>
            </a:fld>
            <a:endParaRPr lang="zh-TW" altLang="en-US"/>
          </a:p>
        </p:txBody>
      </p:sp>
    </p:spTree>
    <p:extLst>
      <p:ext uri="{BB962C8B-B14F-4D97-AF65-F5344CB8AC3E}">
        <p14:creationId xmlns:p14="http://schemas.microsoft.com/office/powerpoint/2010/main" val="1509098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34</a:t>
            </a:fld>
            <a:endParaRPr lang="zh-TW" altLang="en-US"/>
          </a:p>
        </p:txBody>
      </p:sp>
    </p:spTree>
    <p:extLst>
      <p:ext uri="{BB962C8B-B14F-4D97-AF65-F5344CB8AC3E}">
        <p14:creationId xmlns:p14="http://schemas.microsoft.com/office/powerpoint/2010/main" val="19595812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36</a:t>
            </a:fld>
            <a:endParaRPr lang="zh-TW" altLang="en-US"/>
          </a:p>
        </p:txBody>
      </p:sp>
    </p:spTree>
    <p:extLst>
      <p:ext uri="{BB962C8B-B14F-4D97-AF65-F5344CB8AC3E}">
        <p14:creationId xmlns:p14="http://schemas.microsoft.com/office/powerpoint/2010/main" val="19258431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41</a:t>
            </a:fld>
            <a:endParaRPr lang="zh-TW" altLang="en-US"/>
          </a:p>
        </p:txBody>
      </p:sp>
    </p:spTree>
    <p:extLst>
      <p:ext uri="{BB962C8B-B14F-4D97-AF65-F5344CB8AC3E}">
        <p14:creationId xmlns:p14="http://schemas.microsoft.com/office/powerpoint/2010/main" val="13860133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文獻探討的功能</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42</a:t>
            </a:fld>
            <a:endParaRPr lang="zh-TW" altLang="en-US"/>
          </a:p>
        </p:txBody>
      </p:sp>
    </p:spTree>
    <p:extLst>
      <p:ext uri="{BB962C8B-B14F-4D97-AF65-F5344CB8AC3E}">
        <p14:creationId xmlns:p14="http://schemas.microsoft.com/office/powerpoint/2010/main" val="15653724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文獻探討的功能</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43</a:t>
            </a:fld>
            <a:endParaRPr lang="zh-TW" altLang="en-US"/>
          </a:p>
        </p:txBody>
      </p:sp>
    </p:spTree>
    <p:extLst>
      <p:ext uri="{BB962C8B-B14F-4D97-AF65-F5344CB8AC3E}">
        <p14:creationId xmlns:p14="http://schemas.microsoft.com/office/powerpoint/2010/main" val="115556116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變項可以是：</a:t>
            </a:r>
            <a:endParaRPr lang="en-US" altLang="zh-TW" dirty="0" smtClean="0"/>
          </a:p>
          <a:p>
            <a:r>
              <a:rPr lang="zh-TW" altLang="en-US" dirty="0" smtClean="0"/>
              <a:t>　　文化、速率、效能、各類指標、係數等</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45</a:t>
            </a:fld>
            <a:endParaRPr lang="zh-TW" altLang="en-US"/>
          </a:p>
        </p:txBody>
      </p:sp>
    </p:spTree>
    <p:extLst>
      <p:ext uri="{BB962C8B-B14F-4D97-AF65-F5344CB8AC3E}">
        <p14:creationId xmlns:p14="http://schemas.microsoft.com/office/powerpoint/2010/main" val="3111866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46</a:t>
            </a:fld>
            <a:endParaRPr lang="zh-TW" altLang="en-US"/>
          </a:p>
        </p:txBody>
      </p:sp>
    </p:spTree>
    <p:extLst>
      <p:ext uri="{BB962C8B-B14F-4D97-AF65-F5344CB8AC3E}">
        <p14:creationId xmlns:p14="http://schemas.microsoft.com/office/powerpoint/2010/main" val="1821982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3</a:t>
            </a:fld>
            <a:endParaRPr lang="zh-TW" altLang="en-US"/>
          </a:p>
        </p:txBody>
      </p:sp>
    </p:spTree>
    <p:extLst>
      <p:ext uri="{BB962C8B-B14F-4D97-AF65-F5344CB8AC3E}">
        <p14:creationId xmlns:p14="http://schemas.microsoft.com/office/powerpoint/2010/main" val="25066054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47</a:t>
            </a:fld>
            <a:endParaRPr lang="zh-TW" altLang="en-US"/>
          </a:p>
        </p:txBody>
      </p:sp>
    </p:spTree>
    <p:extLst>
      <p:ext uri="{BB962C8B-B14F-4D97-AF65-F5344CB8AC3E}">
        <p14:creationId xmlns:p14="http://schemas.microsoft.com/office/powerpoint/2010/main" val="28947365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49</a:t>
            </a:fld>
            <a:endParaRPr lang="zh-TW" altLang="en-US"/>
          </a:p>
        </p:txBody>
      </p:sp>
    </p:spTree>
    <p:extLst>
      <p:ext uri="{BB962C8B-B14F-4D97-AF65-F5344CB8AC3E}">
        <p14:creationId xmlns:p14="http://schemas.microsoft.com/office/powerpoint/2010/main" val="19648577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左 </a:t>
            </a:r>
            <a:r>
              <a:rPr lang="en-US" altLang="zh-TW" dirty="0" smtClean="0"/>
              <a:t>:</a:t>
            </a:r>
            <a:r>
              <a:rPr lang="zh-TW" altLang="en-US" dirty="0" smtClean="0"/>
              <a:t> 每篇特點比較</a:t>
            </a:r>
            <a:endParaRPr lang="en-US" altLang="zh-TW" dirty="0" smtClean="0"/>
          </a:p>
          <a:p>
            <a:r>
              <a:rPr lang="zh-TW" altLang="en-US" dirty="0" smtClean="0"/>
              <a:t>右 </a:t>
            </a:r>
            <a:r>
              <a:rPr lang="en-US" altLang="zh-TW" dirty="0" smtClean="0"/>
              <a:t>:</a:t>
            </a:r>
            <a:r>
              <a:rPr lang="zh-TW" altLang="en-US" dirty="0" smtClean="0"/>
              <a:t> 分類比較</a:t>
            </a:r>
            <a:endParaRPr lang="en-US" altLang="zh-TW" dirty="0" smtClean="0"/>
          </a:p>
          <a:p>
            <a:endParaRPr lang="en-US" altLang="zh-TW" dirty="0" smtClean="0"/>
          </a:p>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51</a:t>
            </a:fld>
            <a:endParaRPr lang="zh-TW" altLang="en-US"/>
          </a:p>
        </p:txBody>
      </p:sp>
    </p:spTree>
    <p:extLst>
      <p:ext uri="{BB962C8B-B14F-4D97-AF65-F5344CB8AC3E}">
        <p14:creationId xmlns:p14="http://schemas.microsoft.com/office/powerpoint/2010/main" val="25558000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57</a:t>
            </a:fld>
            <a:endParaRPr lang="zh-TW" altLang="en-US"/>
          </a:p>
        </p:txBody>
      </p:sp>
    </p:spTree>
    <p:extLst>
      <p:ext uri="{BB962C8B-B14F-4D97-AF65-F5344CB8AC3E}">
        <p14:creationId xmlns:p14="http://schemas.microsoft.com/office/powerpoint/2010/main" val="114809711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60</a:t>
            </a:fld>
            <a:endParaRPr lang="zh-TW" altLang="en-US"/>
          </a:p>
        </p:txBody>
      </p:sp>
    </p:spTree>
    <p:extLst>
      <p:ext uri="{BB962C8B-B14F-4D97-AF65-F5344CB8AC3E}">
        <p14:creationId xmlns:p14="http://schemas.microsoft.com/office/powerpoint/2010/main" val="7228889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65</a:t>
            </a:fld>
            <a:endParaRPr lang="zh-TW" altLang="en-US"/>
          </a:p>
        </p:txBody>
      </p:sp>
    </p:spTree>
    <p:extLst>
      <p:ext uri="{BB962C8B-B14F-4D97-AF65-F5344CB8AC3E}">
        <p14:creationId xmlns:p14="http://schemas.microsoft.com/office/powerpoint/2010/main" val="37833277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67</a:t>
            </a:fld>
            <a:endParaRPr lang="zh-TW" altLang="en-US"/>
          </a:p>
        </p:txBody>
      </p:sp>
    </p:spTree>
    <p:extLst>
      <p:ext uri="{BB962C8B-B14F-4D97-AF65-F5344CB8AC3E}">
        <p14:creationId xmlns:p14="http://schemas.microsoft.com/office/powerpoint/2010/main" val="65225734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研究主要目的：變數與目標的關係</a:t>
            </a:r>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69</a:t>
            </a:fld>
            <a:endParaRPr lang="zh-TW" altLang="en-US"/>
          </a:p>
        </p:txBody>
      </p:sp>
    </p:spTree>
    <p:extLst>
      <p:ext uri="{BB962C8B-B14F-4D97-AF65-F5344CB8AC3E}">
        <p14:creationId xmlns:p14="http://schemas.microsoft.com/office/powerpoint/2010/main" val="8266395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自然科學常以研究模型來進行實驗</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70</a:t>
            </a:fld>
            <a:endParaRPr lang="zh-TW" altLang="en-US"/>
          </a:p>
        </p:txBody>
      </p:sp>
    </p:spTree>
    <p:extLst>
      <p:ext uri="{BB962C8B-B14F-4D97-AF65-F5344CB8AC3E}">
        <p14:creationId xmlns:p14="http://schemas.microsoft.com/office/powerpoint/2010/main" val="67908102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71</a:t>
            </a:fld>
            <a:endParaRPr lang="zh-TW" altLang="en-US"/>
          </a:p>
        </p:txBody>
      </p:sp>
    </p:spTree>
    <p:extLst>
      <p:ext uri="{BB962C8B-B14F-4D97-AF65-F5344CB8AC3E}">
        <p14:creationId xmlns:p14="http://schemas.microsoft.com/office/powerpoint/2010/main" val="36608494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5</a:t>
            </a:fld>
            <a:endParaRPr lang="zh-TW" altLang="en-US"/>
          </a:p>
        </p:txBody>
      </p:sp>
    </p:spTree>
    <p:extLst>
      <p:ext uri="{BB962C8B-B14F-4D97-AF65-F5344CB8AC3E}">
        <p14:creationId xmlns:p14="http://schemas.microsoft.com/office/powerpoint/2010/main" val="3321430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zh-TW" altLang="en-US" dirty="0" smtClean="0"/>
              <a:t>信度</a:t>
            </a:r>
            <a:endParaRPr lang="en-US" altLang="zh-TW" dirty="0" smtClean="0"/>
          </a:p>
          <a:p>
            <a:r>
              <a:rPr lang="zh-TW" altLang="en-US" dirty="0" smtClean="0"/>
              <a:t>外在信度：可用　再測法　考驗外在信度係數</a:t>
            </a:r>
            <a:endParaRPr lang="en-US" altLang="zh-TW" dirty="0" smtClean="0"/>
          </a:p>
          <a:p>
            <a:r>
              <a:rPr lang="zh-TW" altLang="en-US" dirty="0" smtClean="0"/>
              <a:t>內在信度：問卷問題必須以求得一概念（即研究問題）為目的</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72</a:t>
            </a:fld>
            <a:endParaRPr lang="zh-TW" altLang="en-US"/>
          </a:p>
        </p:txBody>
      </p:sp>
    </p:spTree>
    <p:extLst>
      <p:ext uri="{BB962C8B-B14F-4D97-AF65-F5344CB8AC3E}">
        <p14:creationId xmlns:p14="http://schemas.microsoft.com/office/powerpoint/2010/main" val="209662570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73</a:t>
            </a:fld>
            <a:endParaRPr lang="zh-TW" altLang="en-US"/>
          </a:p>
        </p:txBody>
      </p:sp>
    </p:spTree>
    <p:extLst>
      <p:ext uri="{BB962C8B-B14F-4D97-AF65-F5344CB8AC3E}">
        <p14:creationId xmlns:p14="http://schemas.microsoft.com/office/powerpoint/2010/main" val="1907036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75</a:t>
            </a:fld>
            <a:endParaRPr lang="zh-TW" altLang="en-US"/>
          </a:p>
        </p:txBody>
      </p:sp>
    </p:spTree>
    <p:extLst>
      <p:ext uri="{BB962C8B-B14F-4D97-AF65-F5344CB8AC3E}">
        <p14:creationId xmlns:p14="http://schemas.microsoft.com/office/powerpoint/2010/main" val="1957269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76</a:t>
            </a:fld>
            <a:endParaRPr lang="zh-TW" altLang="en-US"/>
          </a:p>
        </p:txBody>
      </p:sp>
    </p:spTree>
    <p:extLst>
      <p:ext uri="{BB962C8B-B14F-4D97-AF65-F5344CB8AC3E}">
        <p14:creationId xmlns:p14="http://schemas.microsoft.com/office/powerpoint/2010/main" val="20983862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77</a:t>
            </a:fld>
            <a:endParaRPr lang="zh-TW" altLang="en-US"/>
          </a:p>
        </p:txBody>
      </p:sp>
    </p:spTree>
    <p:extLst>
      <p:ext uri="{BB962C8B-B14F-4D97-AF65-F5344CB8AC3E}">
        <p14:creationId xmlns:p14="http://schemas.microsoft.com/office/powerpoint/2010/main" val="38197019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78</a:t>
            </a:fld>
            <a:endParaRPr lang="zh-TW" altLang="en-US"/>
          </a:p>
        </p:txBody>
      </p:sp>
    </p:spTree>
    <p:extLst>
      <p:ext uri="{BB962C8B-B14F-4D97-AF65-F5344CB8AC3E}">
        <p14:creationId xmlns:p14="http://schemas.microsoft.com/office/powerpoint/2010/main" val="3391047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79</a:t>
            </a:fld>
            <a:endParaRPr lang="zh-TW" altLang="en-US"/>
          </a:p>
        </p:txBody>
      </p:sp>
    </p:spTree>
    <p:extLst>
      <p:ext uri="{BB962C8B-B14F-4D97-AF65-F5344CB8AC3E}">
        <p14:creationId xmlns:p14="http://schemas.microsoft.com/office/powerpoint/2010/main" val="24820686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83</a:t>
            </a:fld>
            <a:endParaRPr lang="zh-TW" altLang="en-US"/>
          </a:p>
        </p:txBody>
      </p:sp>
    </p:spTree>
    <p:extLst>
      <p:ext uri="{BB962C8B-B14F-4D97-AF65-F5344CB8AC3E}">
        <p14:creationId xmlns:p14="http://schemas.microsoft.com/office/powerpoint/2010/main" val="34759450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參考自 </a:t>
            </a:r>
            <a:r>
              <a:rPr lang="en-US" altLang="zh-TW" dirty="0" smtClean="0"/>
              <a:t>:</a:t>
            </a:r>
          </a:p>
          <a:p>
            <a:endParaRPr lang="en-US" altLang="zh-TW" dirty="0" smtClean="0"/>
          </a:p>
          <a:p>
            <a:r>
              <a:rPr lang="zh-TW" altLang="en-US" dirty="0" smtClean="0"/>
              <a:t>研究性論文當中「結論」的寫法與注意事項</a:t>
            </a:r>
            <a:endParaRPr lang="en-US" altLang="zh-TW" dirty="0" smtClean="0"/>
          </a:p>
          <a:p>
            <a:r>
              <a:rPr lang="en-US" altLang="zh-TW" dirty="0" smtClean="0"/>
              <a:t>http://blog.xuite.net/lichanglee/kuastm/31189791-%E7%A0%94%E7%A9%B6%E6%80%A7%E8%AB%96%E6%96%87%E7%95%B6%E4%B8%AD%E3%80%8C%E7%B5%90%E8%AB%96%E3%80%8D%E7%9A%84%E5%AF%AB%E6%B3%95%E8%88%87%E6%B3%A8%E6%84%8F%E4%BA%8B%E9%A0%85</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84</a:t>
            </a:fld>
            <a:endParaRPr lang="zh-TW" altLang="en-US"/>
          </a:p>
        </p:txBody>
      </p:sp>
    </p:spTree>
    <p:extLst>
      <p:ext uri="{BB962C8B-B14F-4D97-AF65-F5344CB8AC3E}">
        <p14:creationId xmlns:p14="http://schemas.microsoft.com/office/powerpoint/2010/main" val="386639791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86</a:t>
            </a:fld>
            <a:endParaRPr lang="zh-TW" altLang="en-US"/>
          </a:p>
        </p:txBody>
      </p:sp>
    </p:spTree>
    <p:extLst>
      <p:ext uri="{BB962C8B-B14F-4D97-AF65-F5344CB8AC3E}">
        <p14:creationId xmlns:p14="http://schemas.microsoft.com/office/powerpoint/2010/main" val="1219908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6</a:t>
            </a:fld>
            <a:endParaRPr lang="zh-TW" altLang="en-US"/>
          </a:p>
        </p:txBody>
      </p:sp>
    </p:spTree>
    <p:extLst>
      <p:ext uri="{BB962C8B-B14F-4D97-AF65-F5344CB8AC3E}">
        <p14:creationId xmlns:p14="http://schemas.microsoft.com/office/powerpoint/2010/main" val="239775545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88</a:t>
            </a:fld>
            <a:endParaRPr lang="zh-TW" altLang="en-US"/>
          </a:p>
        </p:txBody>
      </p:sp>
    </p:spTree>
    <p:extLst>
      <p:ext uri="{BB962C8B-B14F-4D97-AF65-F5344CB8AC3E}">
        <p14:creationId xmlns:p14="http://schemas.microsoft.com/office/powerpoint/2010/main" val="20283295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smtClean="0"/>
              <a:t>提出此篇研究</a:t>
            </a:r>
            <a:r>
              <a:rPr lang="en-US" altLang="zh-TW" dirty="0" smtClean="0"/>
              <a:t>”</a:t>
            </a:r>
            <a:r>
              <a:rPr lang="zh-TW" altLang="en-US" dirty="0" smtClean="0"/>
              <a:t>過程中</a:t>
            </a:r>
            <a:r>
              <a:rPr lang="en-US" altLang="zh-TW" dirty="0" smtClean="0"/>
              <a:t>”</a:t>
            </a:r>
            <a:r>
              <a:rPr lang="zh-TW" altLang="en-US" dirty="0" smtClean="0"/>
              <a:t>所發現的問題</a:t>
            </a:r>
            <a:r>
              <a:rPr lang="en-US" altLang="zh-TW" dirty="0" smtClean="0"/>
              <a:t>, </a:t>
            </a:r>
            <a:r>
              <a:rPr lang="zh-TW" altLang="en-US" dirty="0" smtClean="0"/>
              <a:t>並提出想法</a:t>
            </a:r>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89</a:t>
            </a:fld>
            <a:endParaRPr lang="zh-TW" altLang="en-US"/>
          </a:p>
        </p:txBody>
      </p:sp>
    </p:spTree>
    <p:extLst>
      <p:ext uri="{BB962C8B-B14F-4D97-AF65-F5344CB8AC3E}">
        <p14:creationId xmlns:p14="http://schemas.microsoft.com/office/powerpoint/2010/main" val="30037446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8</a:t>
            </a:fld>
            <a:endParaRPr lang="zh-TW" altLang="en-US"/>
          </a:p>
        </p:txBody>
      </p:sp>
    </p:spTree>
    <p:extLst>
      <p:ext uri="{BB962C8B-B14F-4D97-AF65-F5344CB8AC3E}">
        <p14:creationId xmlns:p14="http://schemas.microsoft.com/office/powerpoint/2010/main" val="3198223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9</a:t>
            </a:fld>
            <a:endParaRPr lang="zh-TW" altLang="en-US"/>
          </a:p>
        </p:txBody>
      </p:sp>
    </p:spTree>
    <p:extLst>
      <p:ext uri="{BB962C8B-B14F-4D97-AF65-F5344CB8AC3E}">
        <p14:creationId xmlns:p14="http://schemas.microsoft.com/office/powerpoint/2010/main" val="6730589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10</a:t>
            </a:fld>
            <a:endParaRPr lang="zh-TW" altLang="en-US"/>
          </a:p>
        </p:txBody>
      </p:sp>
    </p:spTree>
    <p:extLst>
      <p:ext uri="{BB962C8B-B14F-4D97-AF65-F5344CB8AC3E}">
        <p14:creationId xmlns:p14="http://schemas.microsoft.com/office/powerpoint/2010/main" val="692756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10"/>
          </p:nvPr>
        </p:nvSpPr>
        <p:spPr/>
        <p:txBody>
          <a:bodyPr/>
          <a:lstStyle/>
          <a:p>
            <a:fld id="{518BE4F5-F18B-4D2C-9D11-3E6D941672A9}" type="slidenum">
              <a:rPr lang="zh-TW" altLang="en-US" smtClean="0"/>
              <a:pPr/>
              <a:t>11</a:t>
            </a:fld>
            <a:endParaRPr lang="zh-TW" altLang="en-US"/>
          </a:p>
        </p:txBody>
      </p:sp>
    </p:spTree>
    <p:extLst>
      <p:ext uri="{BB962C8B-B14F-4D97-AF65-F5344CB8AC3E}">
        <p14:creationId xmlns:p14="http://schemas.microsoft.com/office/powerpoint/2010/main" val="6927561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b="1" baseline="0">
                <a:latin typeface="Times New Roman" panose="02020603050405020304" pitchFamily="18" charset="0"/>
              </a:defRPr>
            </a:lvl1pPr>
          </a:lstStyle>
          <a:p>
            <a:r>
              <a:rPr lang="zh-TW" altLang="en-US" dirty="0" smtClean="0"/>
              <a:t>按一下以編輯母片標題樣式</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TW" altLang="en-US" smtClean="0"/>
              <a:t>按一下以編輯母片副標題樣式</a:t>
            </a:r>
            <a:endParaRPr lang="en-US"/>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pic>
        <p:nvPicPr>
          <p:cNvPr id="1026" name="Picture 2"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209607" y="-2338388"/>
            <a:ext cx="365182" cy="37467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台科大」的圖片搜尋結果"/>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9" name="文字方塊 8"/>
          <p:cNvSpPr txBox="1"/>
          <p:nvPr userDrawn="1"/>
        </p:nvSpPr>
        <p:spPr>
          <a:xfrm>
            <a:off x="537881" y="6369607"/>
            <a:ext cx="2554097" cy="369332"/>
          </a:xfrm>
          <a:prstGeom prst="rect">
            <a:avLst/>
          </a:prstGeom>
          <a:noFill/>
        </p:spPr>
        <p:txBody>
          <a:bodyPr wrap="none" rtlCol="0">
            <a:spAutoFit/>
          </a:bodyPr>
          <a:lstStyle/>
          <a:p>
            <a:r>
              <a:rPr lang="en-US" altLang="zh-TW" dirty="0" smtClean="0"/>
              <a:t>High</a:t>
            </a:r>
            <a:r>
              <a:rPr lang="en-US" altLang="zh-TW" baseline="0" dirty="0" smtClean="0"/>
              <a:t> Speed Network Lab</a:t>
            </a:r>
            <a:endParaRPr lang="zh-TW" altLang="en-US" dirty="0"/>
          </a:p>
        </p:txBody>
      </p:sp>
    </p:spTree>
    <p:extLst>
      <p:ext uri="{BB962C8B-B14F-4D97-AF65-F5344CB8AC3E}">
        <p14:creationId xmlns:p14="http://schemas.microsoft.com/office/powerpoint/2010/main" val="3079184455"/>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fld id="{516E6824-C136-46B5-BBFD-EF575568A9FB}" type="datetime1">
              <a:rPr lang="zh-TW" altLang="en-US" smtClean="0"/>
              <a:pPr/>
              <a:t>2023/9/6</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01091343"/>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83600" y="228601"/>
            <a:ext cx="2590800" cy="6030913"/>
          </a:xfrm>
        </p:spPr>
        <p:txBody>
          <a:bodyPr vert="eaVert"/>
          <a:lstStyle/>
          <a:p>
            <a:r>
              <a:rPr lang="zh-TW" altLang="en-US" smtClean="0"/>
              <a:t>按一下以編輯母片標題樣式</a:t>
            </a:r>
            <a:endParaRPr lang="en-US"/>
          </a:p>
        </p:txBody>
      </p:sp>
      <p:sp>
        <p:nvSpPr>
          <p:cNvPr id="3" name="Vertical Text Placeholder 2"/>
          <p:cNvSpPr>
            <a:spLocks noGrp="1"/>
          </p:cNvSpPr>
          <p:nvPr>
            <p:ph type="body" orient="vert" idx="1"/>
          </p:nvPr>
        </p:nvSpPr>
        <p:spPr>
          <a:xfrm>
            <a:off x="711200" y="228601"/>
            <a:ext cx="7569200" cy="6030913"/>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Date Placeholder 3"/>
          <p:cNvSpPr>
            <a:spLocks noGrp="1"/>
          </p:cNvSpPr>
          <p:nvPr>
            <p:ph type="dt" sz="half" idx="10"/>
          </p:nvPr>
        </p:nvSpPr>
        <p:spPr/>
        <p:txBody>
          <a:bodyPr/>
          <a:lstStyle>
            <a:lvl1pPr>
              <a:defRPr/>
            </a:lvl1pPr>
          </a:lstStyle>
          <a:p>
            <a:fld id="{769970E0-4BA9-4262-8911-A329729D855E}" type="datetime1">
              <a:rPr lang="zh-TW" altLang="en-US" smtClean="0"/>
              <a:pPr/>
              <a:t>2023/9/6</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6" name="Slide Number Placeholder 5"/>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18921153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標題，1 個大物件與 2 個小物件">
    <p:spTree>
      <p:nvGrpSpPr>
        <p:cNvPr id="1" name=""/>
        <p:cNvGrpSpPr/>
        <p:nvPr/>
      </p:nvGrpSpPr>
      <p:grpSpPr>
        <a:xfrm>
          <a:off x="0" y="0"/>
          <a:ext cx="0" cy="0"/>
          <a:chOff x="0" y="0"/>
          <a:chExt cx="0" cy="0"/>
        </a:xfrm>
      </p:grpSpPr>
      <p:sp>
        <p:nvSpPr>
          <p:cNvPr id="2" name="Title 1"/>
          <p:cNvSpPr>
            <a:spLocks noGrp="1"/>
          </p:cNvSpPr>
          <p:nvPr>
            <p:ph type="title"/>
          </p:nvPr>
        </p:nvSpPr>
        <p:spPr>
          <a:xfrm>
            <a:off x="711200" y="228600"/>
            <a:ext cx="10363200" cy="1143000"/>
          </a:xfrm>
        </p:spPr>
        <p:txBody>
          <a:bodyPr/>
          <a:lstStyle/>
          <a:p>
            <a:r>
              <a:rPr lang="zh-TW" altLang="en-US" dirty="0" smtClean="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quarter" idx="2"/>
          </p:nvPr>
        </p:nvSpPr>
        <p:spPr>
          <a:xfrm>
            <a:off x="5994400" y="1611313"/>
            <a:ext cx="5080000" cy="22479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Content Placeholder 4"/>
          <p:cNvSpPr>
            <a:spLocks noGrp="1"/>
          </p:cNvSpPr>
          <p:nvPr>
            <p:ph sz="quarter" idx="3"/>
          </p:nvPr>
        </p:nvSpPr>
        <p:spPr>
          <a:xfrm>
            <a:off x="5994400" y="4011613"/>
            <a:ext cx="5080000" cy="2247900"/>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6" name="Date Placeholder 5"/>
          <p:cNvSpPr>
            <a:spLocks noGrp="1"/>
          </p:cNvSpPr>
          <p:nvPr>
            <p:ph type="dt" sz="half" idx="10"/>
          </p:nvPr>
        </p:nvSpPr>
        <p:spPr/>
        <p:txBody>
          <a:bodyPr/>
          <a:lstStyle>
            <a:lvl1pPr>
              <a:defRPr/>
            </a:lvl1pPr>
          </a:lstStyle>
          <a:p>
            <a:fld id="{BCDE7421-9970-4433-ACD1-9FCA31CDFF8B}" type="datetime1">
              <a:rPr lang="zh-TW" altLang="en-US" smtClean="0"/>
              <a:pPr/>
              <a:t>2023/9/6</a:t>
            </a:fld>
            <a:endParaRPr lang="zh-TW" altLang="en-US"/>
          </a:p>
        </p:txBody>
      </p:sp>
      <p:sp>
        <p:nvSpPr>
          <p:cNvPr id="7" name="Footer Placeholder 6"/>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8" name="Slide Number Placeholder 7"/>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095897677"/>
      </p:ext>
    </p:extLst>
  </p:cSld>
  <p:clrMapOvr>
    <a:masterClrMapping/>
  </p:clrMapOvr>
  <p:timing>
    <p:tnLst>
      <p:par>
        <p:cTn id="1" dur="indefinite" restart="never" nodeType="tmRoot"/>
      </p:par>
    </p:tnLst>
  </p:timing>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引述 (含標題)">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lang="en-US" sz="4400" dirty="0">
                <a:solidFill>
                  <a:srgbClr val="000099"/>
                </a:solidFill>
                <a:latin typeface="標楷體" panose="03000509000000000000" pitchFamily="65" charset="-120"/>
                <a:ea typeface="標楷體" panose="03000509000000000000" pitchFamily="65" charset="-120"/>
                <a:cs typeface="+mj-cs"/>
              </a:defRPr>
            </a:lvl1pPr>
          </a:lstStyle>
          <a:p>
            <a:r>
              <a:rPr lang="zh-TW" altLang="en-US" dirty="0" smtClean="0"/>
              <a:t>按一下以編輯母片標題樣式</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dirty="0" smtClean="0"/>
              <a:t>編輯母片文字樣式</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dirty="0" smtClean="0"/>
              <a:t>編輯母片文字樣式</a:t>
            </a:r>
          </a:p>
        </p:txBody>
      </p:sp>
      <p:sp>
        <p:nvSpPr>
          <p:cNvPr id="4" name="Date Placeholder 3"/>
          <p:cNvSpPr>
            <a:spLocks noGrp="1"/>
          </p:cNvSpPr>
          <p:nvPr>
            <p:ph type="dt" sz="half" idx="10"/>
          </p:nvPr>
        </p:nvSpPr>
        <p:spPr/>
        <p:txBody>
          <a:bodyPr/>
          <a:lstStyle/>
          <a:p>
            <a:fld id="{55E15B8B-A799-4F97-8D8E-C184B5D23DA9}" type="datetime1">
              <a:rPr lang="zh-TW" altLang="en-US" smtClean="0"/>
              <a:pPr/>
              <a:t>2023/9/6</a:t>
            </a:fld>
            <a:endParaRPr lang="zh-TW" altLang="en-US"/>
          </a:p>
        </p:txBody>
      </p:sp>
      <p:sp>
        <p:nvSpPr>
          <p:cNvPr id="5" name="Footer Placeholder 4"/>
          <p:cNvSpPr>
            <a:spLocks noGrp="1"/>
          </p:cNvSpPr>
          <p:nvPr>
            <p:ph type="ftr" sz="quarter" idx="11"/>
          </p:nvPr>
        </p:nvSpPr>
        <p:spPr>
          <a:xfrm>
            <a:off x="5696698" y="6418262"/>
            <a:ext cx="3860800" cy="287338"/>
          </a:xfrm>
          <a:prstGeom prst="rect">
            <a:avLst/>
          </a:prstGeom>
        </p:spPr>
        <p:txBody>
          <a:bodyPr/>
          <a:lstStyle/>
          <a:p>
            <a:r>
              <a:rPr lang="zh-TW" altLang="en-US" smtClean="0"/>
              <a:t>文章結構</a:t>
            </a:r>
            <a:r>
              <a:rPr lang="en-US" altLang="zh-TW" smtClean="0"/>
              <a:t>_</a:t>
            </a:r>
            <a:r>
              <a:rPr lang="zh-TW" altLang="en-US" smtClean="0"/>
              <a:t>封面</a:t>
            </a:r>
            <a:endParaRPr lang="zh-TW" altLang="en-US"/>
          </a:p>
        </p:txBody>
      </p:sp>
      <p:sp>
        <p:nvSpPr>
          <p:cNvPr id="11" name="投影片編號版面配置區 5"/>
          <p:cNvSpPr txBox="1">
            <a:spLocks/>
          </p:cNvSpPr>
          <p:nvPr userDrawn="1"/>
        </p:nvSpPr>
        <p:spPr>
          <a:xfrm>
            <a:off x="9339943" y="6356350"/>
            <a:ext cx="2743200" cy="365125"/>
          </a:xfrm>
          <a:prstGeom prst="rect">
            <a:avLst/>
          </a:prstGeom>
        </p:spPr>
        <p:txBody>
          <a:bodyPr vert="horz" lIns="91440" tIns="45720" rIns="91440" bIns="45720" rtlCol="0" anchor="ctr"/>
          <a:lstStyle>
            <a:defPPr>
              <a:defRPr lang="zh-TW"/>
            </a:defPPr>
            <a:lvl1pPr marL="0" algn="r" defTabSz="914400" rtl="0" eaLnBrk="1" latinLnBrk="0" hangingPunct="1">
              <a:defRPr sz="16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36692952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結構">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b="1" baseline="0">
                <a:latin typeface="Times New Roman" panose="02020603050405020304" pitchFamily="18" charset="0"/>
                <a:ea typeface="標楷體" panose="03000509000000000000" pitchFamily="65" charset="-120"/>
              </a:defRPr>
            </a:lvl1pPr>
            <a:lvl2pPr>
              <a:defRPr b="1" baseline="0">
                <a:latin typeface="Times New Roman" panose="02020603050405020304" pitchFamily="18" charset="0"/>
                <a:ea typeface="標楷體" panose="03000509000000000000" pitchFamily="65" charset="-120"/>
              </a:defRPr>
            </a:lvl2pPr>
            <a:lvl3pPr>
              <a:defRPr b="1" baseline="0">
                <a:latin typeface="Times New Roman" panose="02020603050405020304" pitchFamily="18" charset="0"/>
                <a:ea typeface="標楷體" panose="03000509000000000000" pitchFamily="65" charset="-120"/>
              </a:defRPr>
            </a:lvl3pPr>
            <a:lvl4pPr>
              <a:defRPr b="1" baseline="0">
                <a:latin typeface="Times New Roman" panose="02020603050405020304" pitchFamily="18" charset="0"/>
                <a:ea typeface="標楷體" panose="03000509000000000000" pitchFamily="65" charset="-120"/>
              </a:defRPr>
            </a:lvl4pPr>
            <a:lvl5pPr>
              <a:defRPr b="1" baseline="0">
                <a:latin typeface="Times New Roman" panose="02020603050405020304" pitchFamily="18" charset="0"/>
                <a:ea typeface="標楷體" panose="03000509000000000000" pitchFamily="65" charset="-120"/>
              </a:defRPr>
            </a:lvl5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cxnSp>
        <p:nvCxnSpPr>
          <p:cNvPr id="7" name="直線接點 6"/>
          <p:cNvCxnSpPr/>
          <p:nvPr userDrawn="1"/>
        </p:nvCxnSpPr>
        <p:spPr>
          <a:xfrm>
            <a:off x="838200" y="1412582"/>
            <a:ext cx="10515600" cy="0"/>
          </a:xfrm>
          <a:prstGeom prst="line">
            <a:avLst/>
          </a:prstGeom>
          <a:ln w="57150"/>
        </p:spPr>
        <p:style>
          <a:lnRef idx="2">
            <a:schemeClr val="accent5"/>
          </a:lnRef>
          <a:fillRef idx="0">
            <a:schemeClr val="accent5"/>
          </a:fillRef>
          <a:effectRef idx="1">
            <a:schemeClr val="accent5"/>
          </a:effectRef>
          <a:fontRef idx="minor">
            <a:schemeClr val="tx1"/>
          </a:fontRef>
        </p:style>
      </p:cxnSp>
      <p:pic>
        <p:nvPicPr>
          <p:cNvPr id="9" name="Picture 4" descr="「台科大」的圖片搜尋結果"/>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55574" y="6364422"/>
            <a:ext cx="382307" cy="374517"/>
          </a:xfrm>
          <a:prstGeom prst="rect">
            <a:avLst/>
          </a:prstGeom>
          <a:noFill/>
          <a:extLst>
            <a:ext uri="{909E8E84-426E-40DD-AFC4-6F175D3DCCD1}">
              <a14:hiddenFill xmlns:a14="http://schemas.microsoft.com/office/drawing/2010/main">
                <a:solidFill>
                  <a:srgbClr val="FFFFFF"/>
                </a:solidFill>
              </a14:hiddenFill>
            </a:ext>
          </a:extLst>
        </p:spPr>
      </p:pic>
      <p:sp>
        <p:nvSpPr>
          <p:cNvPr id="11" name="投影片編號版面配置區 10"/>
          <p:cNvSpPr>
            <a:spLocks noGrp="1"/>
          </p:cNvSpPr>
          <p:nvPr>
            <p:ph type="sldNum" sz="quarter" idx="11"/>
          </p:nvPr>
        </p:nvSpPr>
        <p:spPr/>
        <p:txBody>
          <a:bodyPr/>
          <a:lstStyle>
            <a:lvl1pPr>
              <a:defRPr sz="1600" b="1">
                <a:latin typeface="Times New Roman" panose="02020603050405020304" pitchFamily="18" charset="0"/>
                <a:cs typeface="Times New Roman" panose="02020603050405020304" pitchFamily="18" charset="0"/>
              </a:defRPr>
            </a:lvl1pPr>
          </a:lstStyle>
          <a:p>
            <a:fld id="{18182BEB-C3EA-40AB-B02C-9E044A7FB21F}" type="slidenum">
              <a:rPr lang="zh-TW" altLang="en-US" smtClean="0"/>
              <a:pPr/>
              <a:t>‹#›</a:t>
            </a:fld>
            <a:endParaRPr lang="zh-TW" altLang="en-US" dirty="0"/>
          </a:p>
        </p:txBody>
      </p:sp>
      <p:sp>
        <p:nvSpPr>
          <p:cNvPr id="13" name="標題 12"/>
          <p:cNvSpPr>
            <a:spLocks noGrp="1"/>
          </p:cNvSpPr>
          <p:nvPr>
            <p:ph type="title"/>
          </p:nvPr>
        </p:nvSpPr>
        <p:spPr/>
        <p:txBody>
          <a:bodyPr/>
          <a:lstStyle>
            <a:lvl1pPr>
              <a:defRPr b="1" baseline="0">
                <a:latin typeface="Times New Roman" panose="02020603050405020304" pitchFamily="18" charset="0"/>
              </a:defRPr>
            </a:lvl1pPr>
          </a:lstStyle>
          <a:p>
            <a:r>
              <a:rPr lang="zh-TW" altLang="en-US" dirty="0" smtClean="0"/>
              <a:t>按一下以編輯母片標題樣式</a:t>
            </a:r>
            <a:endParaRPr lang="zh-TW" altLang="en-US" dirty="0"/>
          </a:p>
        </p:txBody>
      </p:sp>
      <p:sp>
        <p:nvSpPr>
          <p:cNvPr id="14" name="文字方塊 13"/>
          <p:cNvSpPr txBox="1"/>
          <p:nvPr userDrawn="1"/>
        </p:nvSpPr>
        <p:spPr>
          <a:xfrm>
            <a:off x="537881" y="6369607"/>
            <a:ext cx="2554097" cy="369332"/>
          </a:xfrm>
          <a:prstGeom prst="rect">
            <a:avLst/>
          </a:prstGeom>
          <a:noFill/>
        </p:spPr>
        <p:txBody>
          <a:bodyPr wrap="none" rtlCol="0">
            <a:spAutoFit/>
          </a:bodyPr>
          <a:lstStyle/>
          <a:p>
            <a:r>
              <a:rPr lang="en-US" altLang="zh-TW" dirty="0" smtClean="0"/>
              <a:t>High</a:t>
            </a:r>
            <a:r>
              <a:rPr lang="en-US" altLang="zh-TW" baseline="0" dirty="0" smtClean="0"/>
              <a:t> Speed Network Lab</a:t>
            </a:r>
            <a:endParaRPr lang="zh-TW" altLang="en-US" dirty="0"/>
          </a:p>
        </p:txBody>
      </p:sp>
    </p:spTree>
    <p:extLst>
      <p:ext uri="{BB962C8B-B14F-4D97-AF65-F5344CB8AC3E}">
        <p14:creationId xmlns:p14="http://schemas.microsoft.com/office/powerpoint/2010/main" val="224721427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TW" altLang="en-US" smtClean="0"/>
              <a:t>按一下以編輯母片標題樣式</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smtClean="0"/>
              <a:t>編輯母片文字樣式</a:t>
            </a:r>
          </a:p>
        </p:txBody>
      </p:sp>
      <p:sp>
        <p:nvSpPr>
          <p:cNvPr id="4" name="Rectangle 4"/>
          <p:cNvSpPr>
            <a:spLocks noGrp="1" noChangeArrowheads="1"/>
          </p:cNvSpPr>
          <p:nvPr>
            <p:ph type="dt" sz="half" idx="10"/>
          </p:nvPr>
        </p:nvSpPr>
        <p:spPr>
          <a:ln/>
        </p:spPr>
        <p:txBody>
          <a:bodyPr/>
          <a:lstStyle>
            <a:lvl1pPr>
              <a:defRPr/>
            </a:lvl1pPr>
          </a:lstStyle>
          <a:p>
            <a:fld id="{5C4566C9-EA09-4D01-BD02-65B05559E2CE}" type="datetime1">
              <a:rPr lang="zh-TW" altLang="en-US" smtClean="0"/>
              <a:pPr/>
              <a:t>2023/9/6</a:t>
            </a:fld>
            <a:endParaRPr lang="zh-TW" altLang="en-US"/>
          </a:p>
        </p:txBody>
      </p:sp>
      <p:sp>
        <p:nvSpPr>
          <p:cNvPr id="5"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6"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54953609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zh-TW" altLang="en-US" dirty="0" smtClean="0"/>
              <a:t>按一下以編輯母片標題樣式</a:t>
            </a:r>
            <a:endParaRPr lang="en-US" dirty="0"/>
          </a:p>
        </p:txBody>
      </p:sp>
      <p:sp>
        <p:nvSpPr>
          <p:cNvPr id="3" name="Content Placeholder 2"/>
          <p:cNvSpPr>
            <a:spLocks noGrp="1"/>
          </p:cNvSpPr>
          <p:nvPr>
            <p:ph sz="half" idx="1"/>
          </p:nvPr>
        </p:nvSpPr>
        <p:spPr>
          <a:xfrm>
            <a:off x="7112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4" name="Content Placeholder 3"/>
          <p:cNvSpPr>
            <a:spLocks noGrp="1"/>
          </p:cNvSpPr>
          <p:nvPr>
            <p:ph sz="half" idx="2"/>
          </p:nvPr>
        </p:nvSpPr>
        <p:spPr>
          <a:xfrm>
            <a:off x="5994400" y="1611313"/>
            <a:ext cx="508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Rectangle 4"/>
          <p:cNvSpPr>
            <a:spLocks noGrp="1" noChangeArrowheads="1"/>
          </p:cNvSpPr>
          <p:nvPr>
            <p:ph type="dt" sz="half" idx="10"/>
          </p:nvPr>
        </p:nvSpPr>
        <p:spPr>
          <a:ln/>
        </p:spPr>
        <p:txBody>
          <a:bodyPr/>
          <a:lstStyle>
            <a:lvl1pPr>
              <a:defRPr/>
            </a:lvl1pPr>
          </a:lstStyle>
          <a:p>
            <a:fld id="{FC15B0CE-B5F0-4DBA-896B-BDCC639F0B8E}" type="datetime1">
              <a:rPr lang="zh-TW" altLang="en-US" smtClean="0"/>
              <a:pPr/>
              <a:t>2023/9/6</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13525529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b="1"/>
            </a:lvl1pPr>
          </a:lstStyle>
          <a:p>
            <a:r>
              <a:rPr lang="zh-TW" altLang="en-US" dirty="0" smtClean="0"/>
              <a:t>按一下以編輯母片標題樣式</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Rectangle 4"/>
          <p:cNvSpPr>
            <a:spLocks noGrp="1" noChangeArrowheads="1"/>
          </p:cNvSpPr>
          <p:nvPr>
            <p:ph type="dt" sz="half" idx="10"/>
          </p:nvPr>
        </p:nvSpPr>
        <p:spPr>
          <a:ln/>
        </p:spPr>
        <p:txBody>
          <a:bodyPr/>
          <a:lstStyle>
            <a:lvl1pPr>
              <a:defRPr/>
            </a:lvl1pPr>
          </a:lstStyle>
          <a:p>
            <a:fld id="{B78CDEA7-8E7A-40E3-B1DA-163793030456}" type="datetime1">
              <a:rPr lang="zh-TW" altLang="en-US" smtClean="0"/>
              <a:pPr/>
              <a:t>2023/9/6</a:t>
            </a:fld>
            <a:endParaRPr lang="zh-TW" altLang="en-US"/>
          </a:p>
        </p:txBody>
      </p:sp>
      <p:sp>
        <p:nvSpPr>
          <p:cNvPr id="8"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9"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42871369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a:p>
        </p:txBody>
      </p:sp>
      <p:sp>
        <p:nvSpPr>
          <p:cNvPr id="3" name="Rectangle 4"/>
          <p:cNvSpPr>
            <a:spLocks noGrp="1" noChangeArrowheads="1"/>
          </p:cNvSpPr>
          <p:nvPr>
            <p:ph type="dt" sz="half" idx="10"/>
          </p:nvPr>
        </p:nvSpPr>
        <p:spPr>
          <a:ln/>
        </p:spPr>
        <p:txBody>
          <a:bodyPr/>
          <a:lstStyle>
            <a:lvl1pPr>
              <a:defRPr/>
            </a:lvl1pPr>
          </a:lstStyle>
          <a:p>
            <a:fld id="{0D3045F4-CDC5-408E-B400-6F8C0E71B1AE}" type="datetime1">
              <a:rPr lang="zh-TW" altLang="en-US" smtClean="0"/>
              <a:pPr/>
              <a:t>2023/9/6</a:t>
            </a:fld>
            <a:endParaRPr lang="zh-TW" altLang="en-US"/>
          </a:p>
        </p:txBody>
      </p:sp>
      <p:sp>
        <p:nvSpPr>
          <p:cNvPr id="4"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5"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16964887"/>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124C7EE8-E5D9-4E53-AACC-641BC2BCCB4A}" type="datetime1">
              <a:rPr lang="zh-TW" altLang="en-US" smtClean="0"/>
              <a:pPr/>
              <a:t>2023/9/6</a:t>
            </a:fld>
            <a:endParaRPr lang="zh-TW" altLang="en-US"/>
          </a:p>
        </p:txBody>
      </p:sp>
      <p:sp>
        <p:nvSpPr>
          <p:cNvPr id="3" name="Footer Placeholder 2"/>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4" name="Slide Number Placeholder 3"/>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365770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385484" y="380626"/>
            <a:ext cx="4011084" cy="1510927"/>
          </a:xfrm>
        </p:spPr>
        <p:txBody>
          <a:bodyPr anchor="b"/>
          <a:lstStyle>
            <a:lvl1pPr algn="l">
              <a:defRPr sz="4400" b="1"/>
            </a:lvl1pPr>
          </a:lstStyle>
          <a:p>
            <a:r>
              <a:rPr lang="zh-TW" altLang="en-US" dirty="0" smtClean="0"/>
              <a:t>按一下以編輯母片標題樣式</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5" name="Date Placeholder 4"/>
          <p:cNvSpPr>
            <a:spLocks noGrp="1"/>
          </p:cNvSpPr>
          <p:nvPr>
            <p:ph type="dt" sz="half" idx="10"/>
          </p:nvPr>
        </p:nvSpPr>
        <p:spPr/>
        <p:txBody>
          <a:bodyPr/>
          <a:lstStyle>
            <a:lvl1pPr>
              <a:defRPr/>
            </a:lvl1pPr>
          </a:lstStyle>
          <a:p>
            <a:fld id="{1CF77360-75DB-4198-B251-47AA158C3BAF}" type="datetime1">
              <a:rPr lang="zh-TW" altLang="en-US" smtClean="0"/>
              <a:pPr/>
              <a:t>2023/9/6</a:t>
            </a:fld>
            <a:endParaRPr lang="zh-TW" altLang="en-US"/>
          </a:p>
        </p:txBody>
      </p:sp>
      <p:sp>
        <p:nvSpPr>
          <p:cNvPr id="6" name="Footer Placeholder 5"/>
          <p:cNvSpPr>
            <a:spLocks noGrp="1"/>
          </p:cNvSpPr>
          <p:nvPr>
            <p:ph type="ftr" sz="quarter" idx="11"/>
          </p:nvPr>
        </p:nvSpPr>
        <p:spPr>
          <a:xfrm>
            <a:off x="5696698" y="6418262"/>
            <a:ext cx="3860800" cy="287338"/>
          </a:xfrm>
          <a:prstGeom prst="rect">
            <a:avLst/>
          </a:prstGeom>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7" name="Slide Number Placeholder 6"/>
          <p:cNvSpPr>
            <a:spLocks noGrp="1"/>
          </p:cNvSpPr>
          <p:nvPr>
            <p:ph type="sldNum" sz="quarter" idx="12"/>
          </p:nvPr>
        </p:nvSpPr>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2242298643"/>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zh-TW" altLang="en-US" smtClean="0"/>
              <a:t>按一下以編輯母片標題樣式</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TW" altLang="en-US" noProof="0" smtClean="0"/>
              <a:t>按一下圖示以新增圖片</a:t>
            </a:r>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smtClean="0"/>
              <a:t>編輯母片文字樣式</a:t>
            </a:r>
          </a:p>
        </p:txBody>
      </p:sp>
      <p:sp>
        <p:nvSpPr>
          <p:cNvPr id="5" name="Rectangle 4"/>
          <p:cNvSpPr>
            <a:spLocks noGrp="1" noChangeArrowheads="1"/>
          </p:cNvSpPr>
          <p:nvPr>
            <p:ph type="dt" sz="half" idx="10"/>
          </p:nvPr>
        </p:nvSpPr>
        <p:spPr>
          <a:ln/>
        </p:spPr>
        <p:txBody>
          <a:bodyPr/>
          <a:lstStyle>
            <a:lvl1pPr>
              <a:defRPr/>
            </a:lvl1pPr>
          </a:lstStyle>
          <a:p>
            <a:fld id="{1F29A803-F72C-461B-9989-329D916014AE}" type="datetime1">
              <a:rPr lang="zh-TW" altLang="en-US" smtClean="0"/>
              <a:pPr/>
              <a:t>2023/9/6</a:t>
            </a:fld>
            <a:endParaRPr lang="zh-TW" altLang="en-US"/>
          </a:p>
        </p:txBody>
      </p:sp>
      <p:sp>
        <p:nvSpPr>
          <p:cNvPr id="6" name="Rectangle 5"/>
          <p:cNvSpPr>
            <a:spLocks noGrp="1" noChangeArrowheads="1"/>
          </p:cNvSpPr>
          <p:nvPr>
            <p:ph type="ftr" sz="quarter" idx="11"/>
          </p:nvPr>
        </p:nvSpPr>
        <p:spPr>
          <a:xfrm>
            <a:off x="5696698" y="6418262"/>
            <a:ext cx="3860800" cy="287338"/>
          </a:xfrm>
          <a:prstGeom prst="rect">
            <a:avLst/>
          </a:prstGeom>
          <a:ln/>
        </p:spPr>
        <p:txBody>
          <a:bodyPr/>
          <a:lstStyle>
            <a:lvl1pPr>
              <a:defRPr/>
            </a:lvl1pPr>
          </a:lstStyle>
          <a:p>
            <a:r>
              <a:rPr lang="zh-TW" altLang="en-US" smtClean="0"/>
              <a:t>文章結構</a:t>
            </a:r>
            <a:r>
              <a:rPr lang="en-US" altLang="zh-TW" smtClean="0"/>
              <a:t>_</a:t>
            </a:r>
            <a:r>
              <a:rPr lang="zh-TW" altLang="en-US" smtClean="0"/>
              <a:t>封面</a:t>
            </a:r>
            <a:endParaRPr lang="zh-TW" altLang="en-US"/>
          </a:p>
        </p:txBody>
      </p:sp>
      <p:sp>
        <p:nvSpPr>
          <p:cNvPr id="7" name="Rectangle 6"/>
          <p:cNvSpPr>
            <a:spLocks noGrp="1" noChangeArrowheads="1"/>
          </p:cNvSpPr>
          <p:nvPr>
            <p:ph type="sldNum" sz="quarter" idx="12"/>
          </p:nvPr>
        </p:nvSpPr>
        <p:spPr>
          <a:ln/>
        </p:spPr>
        <p:txBody>
          <a:bodyPr/>
          <a:lstStyle>
            <a:lvl1pPr>
              <a:defRPr/>
            </a:lvl1pPr>
          </a:lstStyle>
          <a:p>
            <a:fld id="{432EA678-2E59-430B-8562-B42553BB5B26}" type="slidenum">
              <a:rPr lang="zh-TW" altLang="en-US" smtClean="0"/>
              <a:pPr/>
              <a:t>‹#›</a:t>
            </a:fld>
            <a:endParaRPr lang="zh-TW" altLang="en-US"/>
          </a:p>
        </p:txBody>
      </p:sp>
    </p:spTree>
    <p:extLst>
      <p:ext uri="{BB962C8B-B14F-4D97-AF65-F5344CB8AC3E}">
        <p14:creationId xmlns:p14="http://schemas.microsoft.com/office/powerpoint/2010/main" val="95811797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11200" y="228600"/>
            <a:ext cx="10363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TW" altLang="en-US" dirty="0" smtClean="0"/>
              <a:t>按一下以編輯母片標題樣式</a:t>
            </a:r>
            <a:endParaRPr lang="en-US" altLang="zh-TW" dirty="0" smtClean="0"/>
          </a:p>
        </p:txBody>
      </p:sp>
      <p:sp>
        <p:nvSpPr>
          <p:cNvPr id="1027" name="Rectangle 3"/>
          <p:cNvSpPr>
            <a:spLocks noGrp="1" noChangeArrowheads="1"/>
          </p:cNvSpPr>
          <p:nvPr>
            <p:ph type="body" idx="1"/>
          </p:nvPr>
        </p:nvSpPr>
        <p:spPr bwMode="auto">
          <a:xfrm>
            <a:off x="711200" y="1611313"/>
            <a:ext cx="103632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smtClean="0"/>
              <a:t>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altLang="zh-TW" dirty="0" smtClean="0"/>
          </a:p>
        </p:txBody>
      </p:sp>
      <p:sp>
        <p:nvSpPr>
          <p:cNvPr id="1028" name="Rectangle 4"/>
          <p:cNvSpPr>
            <a:spLocks noGrp="1" noChangeArrowheads="1"/>
          </p:cNvSpPr>
          <p:nvPr>
            <p:ph type="dt" sz="half" idx="2"/>
          </p:nvPr>
        </p:nvSpPr>
        <p:spPr bwMode="auto">
          <a:xfrm>
            <a:off x="914400" y="6248400"/>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Times New Roman" panose="02020603050405020304" pitchFamily="18" charset="0"/>
              </a:defRPr>
            </a:lvl1pPr>
          </a:lstStyle>
          <a:p>
            <a:fld id="{BCDE7421-9970-4433-ACD1-9FCA31CDFF8B}" type="datetime1">
              <a:rPr lang="zh-TW" altLang="en-US" smtClean="0"/>
              <a:pPr/>
              <a:t>2023/9/6</a:t>
            </a:fld>
            <a:endParaRPr lang="zh-TW" altLang="en-US"/>
          </a:p>
        </p:txBody>
      </p:sp>
      <p:sp>
        <p:nvSpPr>
          <p:cNvPr id="195590" name="Rectangle 6"/>
          <p:cNvSpPr>
            <a:spLocks noGrp="1" noChangeArrowheads="1"/>
          </p:cNvSpPr>
          <p:nvPr>
            <p:ph type="sldNum" sz="quarter" idx="4"/>
          </p:nvPr>
        </p:nvSpPr>
        <p:spPr bwMode="auto">
          <a:xfrm>
            <a:off x="11099801" y="6462714"/>
            <a:ext cx="901700" cy="2762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600" b="1">
                <a:latin typeface="Tahoma" panose="020B0604030504040204" pitchFamily="34" charset="0"/>
              </a:defRPr>
            </a:lvl1pPr>
          </a:lstStyle>
          <a:p>
            <a:fld id="{432EA678-2E59-430B-8562-B42553BB5B26}" type="slidenum">
              <a:rPr lang="zh-TW" altLang="en-US" smtClean="0"/>
              <a:pPr/>
              <a:t>‹#›</a:t>
            </a:fld>
            <a:endParaRPr lang="zh-TW" altLang="en-US" dirty="0"/>
          </a:p>
        </p:txBody>
      </p:sp>
    </p:spTree>
    <p:extLst>
      <p:ext uri="{BB962C8B-B14F-4D97-AF65-F5344CB8AC3E}">
        <p14:creationId xmlns:p14="http://schemas.microsoft.com/office/powerpoint/2010/main" val="95829812"/>
      </p:ext>
    </p:extLst>
  </p:cSld>
  <p:clrMap bg1="lt1" tx1="dk1" bg2="lt2" tx2="dk2" accent1="accent1" accent2="accent2" accent3="accent3" accent4="accent4" accent5="accent5" accent6="accent6" hlink="hlink" folHlink="folHlink"/>
  <p:sldLayoutIdLst>
    <p:sldLayoutId id="2147484165" r:id="rId1"/>
    <p:sldLayoutId id="2147484166" r:id="rId2"/>
    <p:sldLayoutId id="2147484167" r:id="rId3"/>
    <p:sldLayoutId id="2147484168" r:id="rId4"/>
    <p:sldLayoutId id="2147484169" r:id="rId5"/>
    <p:sldLayoutId id="2147484170" r:id="rId6"/>
    <p:sldLayoutId id="2147484171" r:id="rId7"/>
    <p:sldLayoutId id="2147484172" r:id="rId8"/>
    <p:sldLayoutId id="2147484173" r:id="rId9"/>
    <p:sldLayoutId id="2147484174" r:id="rId10"/>
    <p:sldLayoutId id="2147484175" r:id="rId11"/>
    <p:sldLayoutId id="2147484176" r:id="rId12"/>
    <p:sldLayoutId id="2147484177" r:id="rId13"/>
  </p:sldLayoutIdLst>
  <p:timing>
    <p:tnLst>
      <p:par>
        <p:cTn id="1" dur="indefinite" restart="never" nodeType="tmRoot"/>
      </p:par>
    </p:tnLst>
  </p:timing>
  <p:hf hdr="0" ftr="0" dt="0"/>
  <p:txStyles>
    <p:titleStyle>
      <a:lvl1pPr algn="l" rtl="0" eaLnBrk="1" fontAlgn="base" hangingPunct="1">
        <a:spcBef>
          <a:spcPct val="0"/>
        </a:spcBef>
        <a:spcAft>
          <a:spcPct val="0"/>
        </a:spcAft>
        <a:defRPr sz="4400">
          <a:solidFill>
            <a:srgbClr val="000099"/>
          </a:solidFill>
          <a:latin typeface="標楷體" panose="03000509000000000000" pitchFamily="65" charset="-120"/>
          <a:ea typeface="標楷體" panose="03000509000000000000" pitchFamily="65" charset="-120"/>
          <a:cs typeface="+mj-cs"/>
        </a:defRPr>
      </a:lvl1pPr>
      <a:lvl2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2pPr>
      <a:lvl3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3pPr>
      <a:lvl4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4pPr>
      <a:lvl5pPr algn="l" rtl="0" eaLnBrk="1" fontAlgn="base" hangingPunct="1">
        <a:spcBef>
          <a:spcPct val="0"/>
        </a:spcBef>
        <a:spcAft>
          <a:spcPct val="0"/>
        </a:spcAft>
        <a:defRPr sz="4400">
          <a:solidFill>
            <a:srgbClr val="000099"/>
          </a:solidFill>
          <a:latin typeface="Gill Sans MT" pitchFamily="34" charset="0"/>
          <a:ea typeface="ＭＳ Ｐゴシック" charset="0"/>
          <a:cs typeface="Arial" charset="0"/>
        </a:defRPr>
      </a:lvl5pPr>
      <a:lvl6pPr marL="457200" algn="l" rtl="0" eaLnBrk="1" fontAlgn="base" hangingPunct="1">
        <a:spcBef>
          <a:spcPct val="0"/>
        </a:spcBef>
        <a:spcAft>
          <a:spcPct val="0"/>
        </a:spcAft>
        <a:defRPr sz="4400">
          <a:solidFill>
            <a:srgbClr val="000099"/>
          </a:solidFill>
          <a:latin typeface="Gill Sans MT" pitchFamily="34" charset="0"/>
          <a:cs typeface="Arial" charset="0"/>
        </a:defRPr>
      </a:lvl6pPr>
      <a:lvl7pPr marL="914400" algn="l" rtl="0" eaLnBrk="1" fontAlgn="base" hangingPunct="1">
        <a:spcBef>
          <a:spcPct val="0"/>
        </a:spcBef>
        <a:spcAft>
          <a:spcPct val="0"/>
        </a:spcAft>
        <a:defRPr sz="4400">
          <a:solidFill>
            <a:srgbClr val="000099"/>
          </a:solidFill>
          <a:latin typeface="Gill Sans MT" pitchFamily="34" charset="0"/>
          <a:cs typeface="Arial" charset="0"/>
        </a:defRPr>
      </a:lvl7pPr>
      <a:lvl8pPr marL="1371600" algn="l" rtl="0" eaLnBrk="1" fontAlgn="base" hangingPunct="1">
        <a:spcBef>
          <a:spcPct val="0"/>
        </a:spcBef>
        <a:spcAft>
          <a:spcPct val="0"/>
        </a:spcAft>
        <a:defRPr sz="4400">
          <a:solidFill>
            <a:srgbClr val="000099"/>
          </a:solidFill>
          <a:latin typeface="Gill Sans MT" pitchFamily="34" charset="0"/>
          <a:cs typeface="Arial" charset="0"/>
        </a:defRPr>
      </a:lvl8pPr>
      <a:lvl9pPr marL="1828800" algn="l" rtl="0" eaLnBrk="1" fontAlgn="base" hangingPunct="1">
        <a:spcBef>
          <a:spcPct val="0"/>
        </a:spcBef>
        <a:spcAft>
          <a:spcPct val="0"/>
        </a:spcAft>
        <a:defRPr sz="4400">
          <a:solidFill>
            <a:srgbClr val="000099"/>
          </a:solidFill>
          <a:latin typeface="Gill Sans MT" pitchFamily="34" charset="0"/>
          <a:cs typeface="Arial" charset="0"/>
        </a:defRPr>
      </a:lvl9pPr>
    </p:titleStyle>
    <p:body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a:solidFill>
            <a:schemeClr val="tx1"/>
          </a:solidFill>
          <a:latin typeface="標楷體" panose="03000509000000000000" pitchFamily="65" charset="-12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a:solidFill>
            <a:schemeClr val="tx1"/>
          </a:solidFill>
          <a:latin typeface="標楷體" panose="03000509000000000000" pitchFamily="65" charset="-12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a:solidFill>
            <a:schemeClr val="tx1"/>
          </a:solidFill>
          <a:latin typeface="標楷體" panose="03000509000000000000" pitchFamily="65" charset="-12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hyperlink" Target="https://www.youtube.com/watch?v=_vx1OHRw6To" TargetMode="External"/><Relationship Id="rId2" Type="http://schemas.openxmlformats.org/officeDocument/2006/relationships/hyperlink" Target="https://youtu.be/Yqt_kLFRVmo" TargetMode="External"/><Relationship Id="rId1" Type="http://schemas.openxmlformats.org/officeDocument/2006/relationships/slideLayout" Target="../slideLayouts/slideLayout2.xml"/><Relationship Id="rId4" Type="http://schemas.openxmlformats.org/officeDocument/2006/relationships/hyperlink" Target="https://www.youtube.com/watch?v=qRkO--eaYt4" TargetMode="Externa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hyperlink" Target="survey%20example.pdf" TargetMode="Externa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survey%20example.pdf"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modelling%20example.pdf"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18" Type="http://schemas.openxmlformats.org/officeDocument/2006/relationships/image" Target="../media/image18.png"/><Relationship Id="rId7" Type="http://schemas.openxmlformats.org/officeDocument/2006/relationships/image" Target="../media/image970.png"/><Relationship Id="rId12" Type="http://schemas.openxmlformats.org/officeDocument/2006/relationships/image" Target="../media/image106.png"/><Relationship Id="rId17" Type="http://schemas.openxmlformats.org/officeDocument/2006/relationships/image" Target="../media/image17.png"/><Relationship Id="rId2" Type="http://schemas.openxmlformats.org/officeDocument/2006/relationships/image" Target="../media/image13.png"/><Relationship Id="rId16"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960.png"/><Relationship Id="rId11" Type="http://schemas.openxmlformats.org/officeDocument/2006/relationships/image" Target="../media/image105.png"/><Relationship Id="rId15" Type="http://schemas.openxmlformats.org/officeDocument/2006/relationships/image" Target="../media/image14.png"/><Relationship Id="rId10" Type="http://schemas.openxmlformats.org/officeDocument/2006/relationships/image" Target="../media/image104.png"/><Relationship Id="rId19" Type="http://schemas.openxmlformats.org/officeDocument/2006/relationships/image" Target="../media/image19.png"/><Relationship Id="rId9" Type="http://schemas.openxmlformats.org/officeDocument/2006/relationships/image" Target="../media/image103.png"/><Relationship Id="rId14" Type="http://schemas.openxmlformats.org/officeDocument/2006/relationships/image" Target="../media/image108.png"/></Relationships>
</file>

<file path=ppt/slides/_rels/slide63.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hyperlink" Target="Social-Aware%20Peer%20Discovery.pdf" TargetMode="External"/><Relationship Id="rId2" Type="http://schemas.openxmlformats.org/officeDocument/2006/relationships/hyperlink" Target="sensors-yclai.pdf" TargetMode="Externa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modelling%20example.pdf" TargetMode="External"/><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hyperlink" Target="sensors-yclai.pdf" TargetMode="External"/><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hyperlink" Target="sensors-yclai.pdf"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youtu.be/Yqt_kLFRVmo" TargetMode="External"/><Relationship Id="rId2" Type="http://schemas.openxmlformats.org/officeDocument/2006/relationships/hyperlink" Target="https://www.youtube.com/watch?v=Mbe9WiHsimc" TargetMode="External"/><Relationship Id="rId1" Type="http://schemas.openxmlformats.org/officeDocument/2006/relationships/slideLayout" Target="../slideLayouts/slideLayout2.xml"/><Relationship Id="rId6" Type="http://schemas.openxmlformats.org/officeDocument/2006/relationships/hyperlink" Target="https://www.youtube.com/watch?v=kgV_zjnWpBU" TargetMode="External"/><Relationship Id="rId5" Type="http://schemas.openxmlformats.org/officeDocument/2006/relationships/hyperlink" Target="https://www.youtube.com/watch?v=qRkO--eaYt4" TargetMode="External"/><Relationship Id="rId4" Type="http://schemas.openxmlformats.org/officeDocument/2006/relationships/hyperlink" Target="https://www.youtube.com/watch?v=_vx1OHRw6To"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a:t>
            </a:fld>
            <a:endParaRPr lang="zh-TW" altLang="en-US" dirty="0"/>
          </a:p>
        </p:txBody>
      </p:sp>
      <p:sp>
        <p:nvSpPr>
          <p:cNvPr id="4" name="標題 3"/>
          <p:cNvSpPr>
            <a:spLocks noGrp="1"/>
          </p:cNvSpPr>
          <p:nvPr>
            <p:ph type="title"/>
          </p:nvPr>
        </p:nvSpPr>
        <p:spPr/>
        <p:txBody>
          <a:bodyPr/>
          <a:lstStyle/>
          <a:p>
            <a:r>
              <a:rPr lang="zh-TW" altLang="en-US" dirty="0" smtClean="0"/>
              <a:t>這是什麼？</a:t>
            </a:r>
            <a:endParaRPr lang="zh-TW" altLang="en-US" dirty="0"/>
          </a:p>
        </p:txBody>
      </p:sp>
      <p:sp>
        <p:nvSpPr>
          <p:cNvPr id="6" name="矩形 5"/>
          <p:cNvSpPr/>
          <p:nvPr/>
        </p:nvSpPr>
        <p:spPr bwMode="auto">
          <a:xfrm>
            <a:off x="4457700" y="3056965"/>
            <a:ext cx="2714065" cy="1577788"/>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7" name="橢圓 6"/>
          <p:cNvSpPr/>
          <p:nvPr/>
        </p:nvSpPr>
        <p:spPr bwMode="auto">
          <a:xfrm>
            <a:off x="4457700" y="4634753"/>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1" name="矩形 10"/>
          <p:cNvSpPr/>
          <p:nvPr/>
        </p:nvSpPr>
        <p:spPr bwMode="auto">
          <a:xfrm>
            <a:off x="3079825" y="3935413"/>
            <a:ext cx="1377875" cy="502920"/>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2" name="矩形 11"/>
          <p:cNvSpPr/>
          <p:nvPr/>
        </p:nvSpPr>
        <p:spPr bwMode="auto">
          <a:xfrm>
            <a:off x="4734279" y="2430425"/>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4" name="矩形 13"/>
          <p:cNvSpPr/>
          <p:nvPr/>
        </p:nvSpPr>
        <p:spPr bwMode="auto">
          <a:xfrm>
            <a:off x="4645100" y="1998140"/>
            <a:ext cx="178359" cy="1058825"/>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7" name="矩形 16"/>
          <p:cNvSpPr/>
          <p:nvPr/>
        </p:nvSpPr>
        <p:spPr bwMode="auto">
          <a:xfrm>
            <a:off x="6440245" y="4634753"/>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1254086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smtClean="0">
                <a:solidFill>
                  <a:srgbClr val="FF0000"/>
                </a:solidFill>
              </a:rPr>
              <a:t>環境或對象</a:t>
            </a:r>
            <a:endParaRPr lang="en-US" altLang="zh-TW" dirty="0" smtClean="0">
              <a:solidFill>
                <a:srgbClr val="FF0000"/>
              </a:solidFill>
            </a:endParaRPr>
          </a:p>
          <a:p>
            <a:pPr lvl="1"/>
            <a:r>
              <a:rPr lang="zh-TW" altLang="en-US" dirty="0" smtClean="0"/>
              <a:t>所設定的限制或情境</a:t>
            </a:r>
            <a:endParaRPr lang="en-US" altLang="zh-TW" dirty="0" smtClean="0"/>
          </a:p>
          <a:p>
            <a:pPr lvl="1"/>
            <a:r>
              <a:rPr lang="zh-TW" altLang="en-US" dirty="0" smtClean="0"/>
              <a:t>研究的背景</a:t>
            </a:r>
            <a:endParaRPr lang="en-US" altLang="zh-TW" dirty="0" smtClean="0"/>
          </a:p>
          <a:p>
            <a:r>
              <a:rPr lang="zh-TW" altLang="en-US" dirty="0" smtClean="0">
                <a:solidFill>
                  <a:srgbClr val="FF0000"/>
                </a:solidFill>
              </a:rPr>
              <a:t>目的</a:t>
            </a:r>
            <a:endParaRPr lang="en-US" altLang="zh-TW" dirty="0" smtClean="0">
              <a:solidFill>
                <a:srgbClr val="FF0000"/>
              </a:solidFill>
            </a:endParaRPr>
          </a:p>
          <a:p>
            <a:pPr lvl="1"/>
            <a:r>
              <a:rPr lang="zh-TW" altLang="en-US" dirty="0" smtClean="0"/>
              <a:t>要解決的問題</a:t>
            </a:r>
            <a:endParaRPr lang="en-US" altLang="zh-TW" dirty="0" smtClean="0"/>
          </a:p>
          <a:p>
            <a:r>
              <a:rPr lang="zh-TW" altLang="en-US" dirty="0" smtClean="0">
                <a:solidFill>
                  <a:srgbClr val="FF0000"/>
                </a:solidFill>
              </a:rPr>
              <a:t>方法</a:t>
            </a:r>
            <a:endParaRPr lang="en-US" altLang="zh-TW" dirty="0" smtClean="0">
              <a:solidFill>
                <a:srgbClr val="FF0000"/>
              </a:solidFill>
            </a:endParaRPr>
          </a:p>
          <a:p>
            <a:pPr lvl="1"/>
            <a:r>
              <a:rPr lang="zh-TW" altLang="en-US" dirty="0" smtClean="0"/>
              <a:t>透過甚麼方法需要清楚寫出，而非只寫「新」方法</a:t>
            </a:r>
            <a:endParaRPr lang="en-US" altLang="zh-TW" dirty="0"/>
          </a:p>
          <a:p>
            <a:pPr marL="457200" lvl="1" indent="0">
              <a:buNone/>
            </a:pPr>
            <a:endParaRPr lang="en-US" altLang="zh-TW" dirty="0" smtClean="0"/>
          </a:p>
          <a:p>
            <a:pPr marL="0" indent="0">
              <a:buNone/>
            </a:pPr>
            <a:r>
              <a:rPr lang="en-US" altLang="zh-TW" dirty="0"/>
              <a:t>Secure </a:t>
            </a:r>
            <a:r>
              <a:rPr lang="en-US" altLang="zh-TW" dirty="0" smtClean="0"/>
              <a:t>routing</a:t>
            </a:r>
            <a:r>
              <a:rPr lang="zh-TW" altLang="en-US" dirty="0"/>
              <a:t> </a:t>
            </a:r>
            <a:r>
              <a:rPr lang="en-US" altLang="zh-TW" dirty="0"/>
              <a:t>scheme</a:t>
            </a:r>
            <a:endParaRPr lang="en-US" altLang="zh-TW" dirty="0" smtClean="0"/>
          </a:p>
          <a:p>
            <a:pPr marL="0" indent="0">
              <a:buNone/>
            </a:pPr>
            <a:r>
              <a:rPr lang="zh-TW" altLang="en-US" dirty="0" smtClean="0"/>
              <a:t>→　</a:t>
            </a:r>
            <a:r>
              <a:rPr lang="en-US" altLang="zh-TW" dirty="0" smtClean="0"/>
              <a:t>Secure </a:t>
            </a:r>
            <a:r>
              <a:rPr lang="en-US" altLang="zh-TW" dirty="0"/>
              <a:t>routing </a:t>
            </a:r>
            <a:r>
              <a:rPr lang="en-US" altLang="zh-TW" dirty="0">
                <a:solidFill>
                  <a:srgbClr val="FF0000"/>
                </a:solidFill>
              </a:rPr>
              <a:t>in </a:t>
            </a:r>
            <a:r>
              <a:rPr lang="en-US" altLang="zh-TW" dirty="0" err="1">
                <a:solidFill>
                  <a:srgbClr val="FF0000"/>
                </a:solidFill>
              </a:rPr>
              <a:t>IoT</a:t>
            </a:r>
            <a:endParaRPr lang="en-US" altLang="zh-TW" dirty="0" smtClean="0">
              <a:solidFill>
                <a:srgbClr val="FF0000"/>
              </a:solidFill>
            </a:endParaRPr>
          </a:p>
          <a:p>
            <a:pPr marL="0" indent="0">
              <a:buNone/>
            </a:pPr>
            <a:r>
              <a:rPr lang="zh-TW" altLang="en-US" dirty="0" smtClean="0"/>
              <a:t>→　</a:t>
            </a:r>
            <a:r>
              <a:rPr lang="en-US" altLang="zh-TW" dirty="0" smtClean="0"/>
              <a:t>Secure </a:t>
            </a:r>
            <a:r>
              <a:rPr lang="en-US" altLang="zh-TW" dirty="0"/>
              <a:t>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10</a:t>
            </a:fld>
            <a:endParaRPr lang="zh-TW" altLang="en-US" dirty="0"/>
          </a:p>
        </p:txBody>
      </p:sp>
      <p:sp>
        <p:nvSpPr>
          <p:cNvPr id="4" name="標題 3"/>
          <p:cNvSpPr>
            <a:spLocks noGrp="1"/>
          </p:cNvSpPr>
          <p:nvPr>
            <p:ph type="title"/>
          </p:nvPr>
        </p:nvSpPr>
        <p:spPr/>
        <p:txBody>
          <a:bodyPr/>
          <a:lstStyle/>
          <a:p>
            <a:r>
              <a:rPr lang="zh-TW" altLang="en-US" dirty="0" smtClean="0"/>
              <a:t>標題的制定</a:t>
            </a:r>
            <a:endParaRPr lang="zh-TW" altLang="en-US" dirty="0"/>
          </a:p>
        </p:txBody>
      </p:sp>
    </p:spTree>
    <p:extLst>
      <p:ext uri="{BB962C8B-B14F-4D97-AF65-F5344CB8AC3E}">
        <p14:creationId xmlns:p14="http://schemas.microsoft.com/office/powerpoint/2010/main" val="563834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smtClean="0">
                <a:solidFill>
                  <a:srgbClr val="FF0000"/>
                </a:solidFill>
              </a:rPr>
              <a:t>長度</a:t>
            </a:r>
            <a:endParaRPr lang="en-US" altLang="zh-TW" dirty="0" smtClean="0">
              <a:solidFill>
                <a:srgbClr val="FF0000"/>
              </a:solidFill>
            </a:endParaRPr>
          </a:p>
          <a:p>
            <a:pPr lvl="1"/>
            <a:r>
              <a:rPr lang="zh-TW" altLang="en-US" dirty="0" smtClean="0"/>
              <a:t>英文</a:t>
            </a:r>
            <a:r>
              <a:rPr lang="en-US" altLang="zh-TW" dirty="0" smtClean="0"/>
              <a:t>: 10~15</a:t>
            </a:r>
            <a:r>
              <a:rPr lang="zh-TW" altLang="en-US" dirty="0" smtClean="0"/>
              <a:t>字</a:t>
            </a:r>
            <a:endParaRPr lang="en-US" altLang="zh-TW" dirty="0" smtClean="0"/>
          </a:p>
          <a:p>
            <a:pPr lvl="1"/>
            <a:r>
              <a:rPr lang="zh-TW" altLang="en-US" dirty="0" smtClean="0"/>
              <a:t>中文：</a:t>
            </a:r>
            <a:r>
              <a:rPr lang="en-US" altLang="zh-TW" dirty="0" smtClean="0"/>
              <a:t>15~25</a:t>
            </a:r>
            <a:r>
              <a:rPr lang="zh-TW" altLang="en-US" dirty="0" smtClean="0"/>
              <a:t>字</a:t>
            </a:r>
            <a:endParaRPr lang="en-US" altLang="zh-TW" dirty="0" smtClean="0"/>
          </a:p>
          <a:p>
            <a:r>
              <a:rPr lang="zh-TW" altLang="en-US" dirty="0" smtClean="0">
                <a:solidFill>
                  <a:srgbClr val="FF0000"/>
                </a:solidFill>
              </a:rPr>
              <a:t>方法</a:t>
            </a:r>
            <a:endParaRPr lang="en-US" altLang="zh-TW" dirty="0" smtClean="0">
              <a:solidFill>
                <a:srgbClr val="FF0000"/>
              </a:solidFill>
            </a:endParaRPr>
          </a:p>
          <a:p>
            <a:pPr lvl="1"/>
            <a:r>
              <a:rPr lang="en-US" altLang="zh-TW" dirty="0" smtClean="0"/>
              <a:t>Keyword</a:t>
            </a:r>
            <a:r>
              <a:rPr lang="zh-TW" altLang="en-US" dirty="0" smtClean="0"/>
              <a:t>建構法</a:t>
            </a:r>
            <a:endParaRPr lang="en-US" altLang="zh-TW" dirty="0" smtClean="0"/>
          </a:p>
          <a:p>
            <a:r>
              <a:rPr lang="zh-TW" altLang="en-US" dirty="0" smtClean="0">
                <a:solidFill>
                  <a:srgbClr val="FF0000"/>
                </a:solidFill>
              </a:rPr>
              <a:t>要能突顯特色</a:t>
            </a:r>
            <a:endParaRPr lang="en-US" altLang="zh-TW" dirty="0"/>
          </a:p>
          <a:p>
            <a:pPr marL="457200" lvl="1" indent="0">
              <a:buNone/>
            </a:pPr>
            <a:endParaRPr lang="en-US" altLang="zh-TW" dirty="0" smtClean="0"/>
          </a:p>
          <a:p>
            <a:pPr marL="0" indent="0">
              <a:buNone/>
            </a:pPr>
            <a:r>
              <a:rPr lang="en-US" altLang="zh-TW" dirty="0"/>
              <a:t>Secure </a:t>
            </a:r>
            <a:r>
              <a:rPr lang="en-US" altLang="zh-TW" dirty="0" smtClean="0"/>
              <a:t>routing</a:t>
            </a:r>
            <a:r>
              <a:rPr lang="zh-TW" altLang="en-US" dirty="0"/>
              <a:t> </a:t>
            </a:r>
            <a:r>
              <a:rPr lang="en-US" altLang="zh-TW" dirty="0"/>
              <a:t>scheme</a:t>
            </a:r>
            <a:endParaRPr lang="en-US" altLang="zh-TW" dirty="0" smtClean="0"/>
          </a:p>
          <a:p>
            <a:pPr marL="0" indent="0">
              <a:buNone/>
            </a:pPr>
            <a:r>
              <a:rPr lang="zh-TW" altLang="en-US" dirty="0" smtClean="0"/>
              <a:t>→　</a:t>
            </a:r>
            <a:r>
              <a:rPr lang="en-US" altLang="zh-TW" dirty="0" smtClean="0"/>
              <a:t>Secure </a:t>
            </a:r>
            <a:r>
              <a:rPr lang="en-US" altLang="zh-TW" dirty="0"/>
              <a:t>routing </a:t>
            </a:r>
            <a:r>
              <a:rPr lang="en-US" altLang="zh-TW" dirty="0">
                <a:solidFill>
                  <a:srgbClr val="FF0000"/>
                </a:solidFill>
              </a:rPr>
              <a:t>in </a:t>
            </a:r>
            <a:r>
              <a:rPr lang="en-US" altLang="zh-TW" dirty="0" err="1">
                <a:solidFill>
                  <a:srgbClr val="FF0000"/>
                </a:solidFill>
              </a:rPr>
              <a:t>IoT</a:t>
            </a:r>
            <a:endParaRPr lang="en-US" altLang="zh-TW" dirty="0" smtClean="0">
              <a:solidFill>
                <a:srgbClr val="FF0000"/>
              </a:solidFill>
            </a:endParaRPr>
          </a:p>
          <a:p>
            <a:pPr marL="0" indent="0">
              <a:buNone/>
            </a:pPr>
            <a:r>
              <a:rPr lang="zh-TW" altLang="en-US" dirty="0" smtClean="0"/>
              <a:t>→　</a:t>
            </a:r>
            <a:r>
              <a:rPr lang="en-US" altLang="zh-TW" dirty="0" smtClean="0"/>
              <a:t>Secure </a:t>
            </a:r>
            <a:r>
              <a:rPr lang="en-US" altLang="zh-TW" dirty="0"/>
              <a:t>routing in </a:t>
            </a:r>
            <a:r>
              <a:rPr lang="en-US" altLang="zh-TW" dirty="0" err="1"/>
              <a:t>IoT</a:t>
            </a:r>
            <a:r>
              <a:rPr lang="en-US" altLang="zh-TW" dirty="0"/>
              <a:t> </a:t>
            </a:r>
            <a:r>
              <a:rPr lang="en-US" altLang="zh-TW" dirty="0">
                <a:solidFill>
                  <a:srgbClr val="FF0000"/>
                </a:solidFill>
              </a:rPr>
              <a:t>with multi-objective simulated annealing</a:t>
            </a:r>
          </a:p>
          <a:p>
            <a:pPr marL="0" indent="0">
              <a:buNone/>
            </a:pPr>
            <a:endParaRPr lang="en-US" altLang="zh-TW" dirty="0"/>
          </a:p>
          <a:p>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11</a:t>
            </a:fld>
            <a:endParaRPr lang="zh-TW" altLang="en-US" dirty="0"/>
          </a:p>
        </p:txBody>
      </p:sp>
      <p:sp>
        <p:nvSpPr>
          <p:cNvPr id="4" name="標題 3"/>
          <p:cNvSpPr>
            <a:spLocks noGrp="1"/>
          </p:cNvSpPr>
          <p:nvPr>
            <p:ph type="title"/>
          </p:nvPr>
        </p:nvSpPr>
        <p:spPr/>
        <p:txBody>
          <a:bodyPr/>
          <a:lstStyle/>
          <a:p>
            <a:r>
              <a:rPr lang="zh-TW" altLang="en-US" dirty="0" smtClean="0"/>
              <a:t>標題說明</a:t>
            </a:r>
            <a:endParaRPr lang="zh-TW" altLang="en-US" dirty="0"/>
          </a:p>
        </p:txBody>
      </p:sp>
    </p:spTree>
    <p:extLst>
      <p:ext uri="{BB962C8B-B14F-4D97-AF65-F5344CB8AC3E}">
        <p14:creationId xmlns:p14="http://schemas.microsoft.com/office/powerpoint/2010/main" val="563834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zh-TW" altLang="en-US" dirty="0" smtClean="0"/>
              <a:t>適用於物聯網的輕量級連續性身分鑑別協定之設計</a:t>
            </a:r>
            <a:endParaRPr lang="en-US" altLang="zh-TW" dirty="0" smtClean="0"/>
          </a:p>
          <a:p>
            <a:r>
              <a:rPr lang="zh-TW" altLang="en-US" dirty="0" smtClean="0"/>
              <a:t>行動使用者環境下的位置導向身分鑑別協定</a:t>
            </a:r>
            <a:endParaRPr lang="en-US" altLang="zh-TW" dirty="0" smtClean="0"/>
          </a:p>
          <a:p>
            <a:r>
              <a:rPr lang="en-US" altLang="zh-TW" dirty="0" smtClean="0"/>
              <a:t>Dynamic Multi-factor Authentication for Mobile Devices</a:t>
            </a:r>
          </a:p>
          <a:p>
            <a:r>
              <a:rPr lang="zh-TW" altLang="en-US" dirty="0" smtClean="0"/>
              <a:t>影像輪廓文字拼貼之研究</a:t>
            </a:r>
            <a:endParaRPr lang="en-US" altLang="zh-TW" dirty="0" smtClean="0"/>
          </a:p>
          <a:p>
            <a:r>
              <a:rPr lang="zh-TW" altLang="en-US" dirty="0" smtClean="0"/>
              <a:t>基於自身相似性的多比例因子影像及視訊超解析</a:t>
            </a:r>
            <a:endParaRPr lang="en-US" altLang="zh-TW" dirty="0" smtClean="0"/>
          </a:p>
          <a:p>
            <a:r>
              <a:rPr lang="en-US" altLang="zh-TW" dirty="0" smtClean="0"/>
              <a:t>A Translator for American Sign Language to Text and Speech</a:t>
            </a:r>
          </a:p>
          <a:p>
            <a:r>
              <a:rPr lang="zh-TW" altLang="en-US" dirty="0" smtClean="0"/>
              <a:t>在</a:t>
            </a:r>
            <a:r>
              <a:rPr lang="en-US" altLang="zh-TW" dirty="0" smtClean="0"/>
              <a:t>D2D</a:t>
            </a:r>
            <a:r>
              <a:rPr lang="zh-TW" altLang="en-US" dirty="0" smtClean="0"/>
              <a:t>通訊中使用多重虛擬扇區之資源分配</a:t>
            </a:r>
            <a:endParaRPr lang="en-US" altLang="zh-TW" dirty="0" smtClean="0"/>
          </a:p>
          <a:p>
            <a:r>
              <a:rPr lang="zh-TW" altLang="en-US" dirty="0" smtClean="0"/>
              <a:t>車輛環境中針對</a:t>
            </a:r>
            <a:r>
              <a:rPr lang="en-US" altLang="zh-TW" dirty="0" smtClean="0"/>
              <a:t>D2D</a:t>
            </a:r>
            <a:r>
              <a:rPr lang="zh-TW" altLang="en-US" dirty="0" smtClean="0"/>
              <a:t>通訊基於位置預測之資源分配</a:t>
            </a:r>
          </a:p>
          <a:p>
            <a:r>
              <a:rPr lang="zh-TW" altLang="en-US" dirty="0" smtClean="0"/>
              <a:t>霧端架構上之</a:t>
            </a:r>
            <a:r>
              <a:rPr lang="en-US" altLang="zh-TW" dirty="0" err="1" smtClean="0"/>
              <a:t>IPTV</a:t>
            </a:r>
            <a:endParaRPr lang="en-US" altLang="zh-TW" dirty="0" smtClean="0"/>
          </a:p>
          <a:p>
            <a:r>
              <a:rPr lang="zh-TW" altLang="en-US" dirty="0" smtClean="0"/>
              <a:t>一位棒球教練的帶隊哲學</a:t>
            </a:r>
            <a:endParaRPr lang="en-US" altLang="zh-TW" dirty="0" smtClean="0"/>
          </a:p>
          <a:p>
            <a:pPr marL="0" indent="0">
              <a:buNone/>
            </a:pPr>
            <a:endParaRPr lang="en-US" altLang="zh-TW" dirty="0"/>
          </a:p>
          <a:p>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12</a:t>
            </a:fld>
            <a:endParaRPr lang="zh-TW" altLang="en-US" dirty="0"/>
          </a:p>
        </p:txBody>
      </p:sp>
      <p:sp>
        <p:nvSpPr>
          <p:cNvPr id="4" name="標題 3"/>
          <p:cNvSpPr>
            <a:spLocks noGrp="1"/>
          </p:cNvSpPr>
          <p:nvPr>
            <p:ph type="title"/>
          </p:nvPr>
        </p:nvSpPr>
        <p:spPr/>
        <p:txBody>
          <a:bodyPr/>
          <a:lstStyle/>
          <a:p>
            <a:r>
              <a:rPr lang="zh-TW" altLang="en-US" dirty="0" smtClean="0"/>
              <a:t>標題範例</a:t>
            </a:r>
            <a:endParaRPr lang="zh-TW" altLang="en-US" dirty="0"/>
          </a:p>
        </p:txBody>
      </p:sp>
    </p:spTree>
    <p:extLst>
      <p:ext uri="{BB962C8B-B14F-4D97-AF65-F5344CB8AC3E}">
        <p14:creationId xmlns:p14="http://schemas.microsoft.com/office/powerpoint/2010/main" val="5638344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856686" cy="4648200"/>
          </a:xfrm>
        </p:spPr>
        <p:txBody>
          <a:bodyPr/>
          <a:lstStyle/>
          <a:p>
            <a:r>
              <a:rPr lang="en-US" altLang="zh-TW" dirty="0" smtClean="0"/>
              <a:t>X(</a:t>
            </a:r>
            <a:r>
              <a:rPr lang="zh-TW" altLang="en-US" dirty="0" smtClean="0">
                <a:solidFill>
                  <a:srgbClr val="FF0000"/>
                </a:solidFill>
              </a:rPr>
              <a:t>環境</a:t>
            </a:r>
            <a:r>
              <a:rPr lang="en-US" altLang="zh-TW" dirty="0" smtClean="0">
                <a:solidFill>
                  <a:srgbClr val="FF0000"/>
                </a:solidFill>
              </a:rPr>
              <a:t>)</a:t>
            </a:r>
            <a:r>
              <a:rPr lang="en-US" altLang="zh-TW" dirty="0" smtClean="0"/>
              <a:t>, Y(</a:t>
            </a:r>
            <a:r>
              <a:rPr lang="zh-TW" altLang="en-US" dirty="0">
                <a:solidFill>
                  <a:srgbClr val="FF0000"/>
                </a:solidFill>
              </a:rPr>
              <a:t>目的</a:t>
            </a:r>
            <a:r>
              <a:rPr lang="en-US" altLang="zh-TW" dirty="0" smtClean="0"/>
              <a:t>), Z(</a:t>
            </a:r>
            <a:r>
              <a:rPr lang="zh-TW" altLang="en-US" dirty="0">
                <a:solidFill>
                  <a:srgbClr val="FF0000"/>
                </a:solidFill>
              </a:rPr>
              <a:t>方法</a:t>
            </a:r>
            <a:r>
              <a:rPr lang="en-US" altLang="zh-TW" dirty="0" smtClean="0"/>
              <a:t>)</a:t>
            </a:r>
          </a:p>
          <a:p>
            <a:r>
              <a:rPr lang="zh-TW" altLang="en-US" dirty="0" smtClean="0"/>
              <a:t>中文</a:t>
            </a:r>
            <a:endParaRPr lang="en-US" altLang="zh-TW" dirty="0" smtClean="0"/>
          </a:p>
          <a:p>
            <a:pPr lvl="1"/>
            <a:r>
              <a:rPr lang="zh-TW" altLang="en-US" dirty="0" smtClean="0"/>
              <a:t>於</a:t>
            </a:r>
            <a:r>
              <a:rPr lang="zh-TW" altLang="en-US" dirty="0" smtClean="0">
                <a:solidFill>
                  <a:srgbClr val="FF0000"/>
                </a:solidFill>
              </a:rPr>
              <a:t>環境</a:t>
            </a:r>
            <a:r>
              <a:rPr lang="zh-TW" altLang="en-US" dirty="0" smtClean="0"/>
              <a:t>下達成</a:t>
            </a:r>
            <a:r>
              <a:rPr lang="zh-TW" altLang="en-US" dirty="0" smtClean="0">
                <a:solidFill>
                  <a:srgbClr val="FF0000"/>
                </a:solidFill>
              </a:rPr>
              <a:t>目的</a:t>
            </a:r>
            <a:r>
              <a:rPr lang="zh-TW" altLang="en-US" dirty="0" smtClean="0"/>
              <a:t>之</a:t>
            </a:r>
            <a:r>
              <a:rPr lang="zh-TW" altLang="en-US" dirty="0" smtClean="0">
                <a:solidFill>
                  <a:srgbClr val="FF0000"/>
                </a:solidFill>
              </a:rPr>
              <a:t>方法</a:t>
            </a:r>
            <a:endParaRPr lang="en-US" altLang="zh-TW" dirty="0" smtClean="0">
              <a:solidFill>
                <a:srgbClr val="FF0000"/>
              </a:solidFill>
            </a:endParaRPr>
          </a:p>
          <a:p>
            <a:pPr lvl="1"/>
            <a:r>
              <a:rPr lang="zh-TW" altLang="en-US" dirty="0" smtClean="0"/>
              <a:t>於</a:t>
            </a:r>
            <a:r>
              <a:rPr lang="zh-TW" altLang="en-US" dirty="0" smtClean="0">
                <a:solidFill>
                  <a:srgbClr val="FF0000"/>
                </a:solidFill>
              </a:rPr>
              <a:t>環境</a:t>
            </a:r>
            <a:r>
              <a:rPr lang="zh-TW" altLang="en-US" dirty="0" smtClean="0"/>
              <a:t>下之</a:t>
            </a:r>
            <a:r>
              <a:rPr lang="zh-TW" altLang="en-US" dirty="0" smtClean="0">
                <a:solidFill>
                  <a:srgbClr val="FF0000"/>
                </a:solidFill>
              </a:rPr>
              <a:t>方法</a:t>
            </a:r>
            <a:r>
              <a:rPr lang="zh-TW" altLang="en-US" dirty="0" smtClean="0"/>
              <a:t>以達成</a:t>
            </a:r>
            <a:r>
              <a:rPr lang="zh-TW" altLang="en-US" dirty="0" smtClean="0">
                <a:solidFill>
                  <a:srgbClr val="FF0000"/>
                </a:solidFill>
              </a:rPr>
              <a:t>目的</a:t>
            </a:r>
            <a:endParaRPr lang="en-US" altLang="zh-TW" dirty="0" smtClean="0">
              <a:solidFill>
                <a:srgbClr val="FF0000"/>
              </a:solidFill>
            </a:endParaRPr>
          </a:p>
          <a:p>
            <a:r>
              <a:rPr lang="zh-TW" altLang="en-US" dirty="0" smtClean="0"/>
              <a:t>英文</a:t>
            </a:r>
            <a:endParaRPr lang="en-US" altLang="zh-TW" dirty="0" smtClean="0"/>
          </a:p>
          <a:p>
            <a:pPr lvl="1"/>
            <a:r>
              <a:rPr lang="en-US" altLang="zh-TW" dirty="0" smtClean="0">
                <a:solidFill>
                  <a:srgbClr val="FF0000"/>
                </a:solidFill>
              </a:rPr>
              <a:t>Method</a:t>
            </a:r>
            <a:r>
              <a:rPr lang="en-US" altLang="zh-TW" dirty="0" smtClean="0"/>
              <a:t> for </a:t>
            </a:r>
            <a:r>
              <a:rPr lang="en-US" altLang="zh-TW" dirty="0" smtClean="0">
                <a:solidFill>
                  <a:srgbClr val="FF0000"/>
                </a:solidFill>
              </a:rPr>
              <a:t>goal</a:t>
            </a:r>
            <a:r>
              <a:rPr lang="en-US" altLang="zh-TW" dirty="0" smtClean="0"/>
              <a:t> in</a:t>
            </a:r>
            <a:r>
              <a:rPr lang="en-US" altLang="zh-TW" dirty="0" smtClean="0">
                <a:solidFill>
                  <a:srgbClr val="FF0000"/>
                </a:solidFill>
              </a:rPr>
              <a:t> environment</a:t>
            </a:r>
          </a:p>
          <a:p>
            <a:pPr lvl="1"/>
            <a:r>
              <a:rPr lang="en-US" altLang="zh-TW" dirty="0" smtClean="0">
                <a:solidFill>
                  <a:srgbClr val="FF0000"/>
                </a:solidFill>
              </a:rPr>
              <a:t>Goal </a:t>
            </a:r>
            <a:r>
              <a:rPr lang="en-US" altLang="zh-TW" dirty="0" smtClean="0"/>
              <a:t>with</a:t>
            </a:r>
            <a:r>
              <a:rPr lang="en-US" altLang="zh-TW" dirty="0" smtClean="0">
                <a:solidFill>
                  <a:srgbClr val="FF0000"/>
                </a:solidFill>
              </a:rPr>
              <a:t> method </a:t>
            </a:r>
            <a:r>
              <a:rPr lang="en-US" altLang="zh-TW" dirty="0" smtClean="0"/>
              <a:t>in</a:t>
            </a:r>
            <a:r>
              <a:rPr lang="en-US" altLang="zh-TW" dirty="0" smtClean="0">
                <a:solidFill>
                  <a:srgbClr val="FF0000"/>
                </a:solidFill>
              </a:rPr>
              <a:t> environment</a:t>
            </a:r>
          </a:p>
          <a:p>
            <a:r>
              <a:rPr lang="zh-TW" altLang="en-US" dirty="0" smtClean="0"/>
              <a:t>格式</a:t>
            </a:r>
            <a:endParaRPr lang="en-US" altLang="zh-TW" dirty="0" smtClean="0"/>
          </a:p>
          <a:p>
            <a:pPr lvl="1"/>
            <a:r>
              <a:rPr lang="zh-TW" altLang="en-US" dirty="0" smtClean="0"/>
              <a:t>置中，字體較大</a:t>
            </a:r>
            <a:endParaRPr lang="en-US" altLang="zh-TW" dirty="0" smtClean="0"/>
          </a:p>
          <a:p>
            <a:pPr lvl="1"/>
            <a:r>
              <a:rPr lang="zh-TW" altLang="en-US" dirty="0" smtClean="0"/>
              <a:t>一般每個字首字大寫，但介系詞、連接詞不用</a:t>
            </a:r>
            <a:endParaRPr lang="en-US" altLang="zh-TW" dirty="0" smtClean="0"/>
          </a:p>
          <a:p>
            <a:pPr lvl="1"/>
            <a:r>
              <a:rPr lang="zh-TW" altLang="en-US" dirty="0" smtClean="0"/>
              <a:t>只有笫一個字字首大寫，其他小寫</a:t>
            </a:r>
            <a:endParaRPr lang="en-US" altLang="zh-TW" dirty="0" smtClean="0"/>
          </a:p>
          <a:p>
            <a:pPr lvl="1"/>
            <a:endParaRPr lang="en-US" altLang="zh-TW" dirty="0" smtClean="0"/>
          </a:p>
          <a:p>
            <a:endParaRPr lang="en-US" altLang="zh-TW" dirty="0" smtClean="0">
              <a:solidFill>
                <a:srgbClr val="FF0000"/>
              </a:solidFill>
            </a:endParaRPr>
          </a:p>
          <a:p>
            <a:pPr marL="0" indent="0">
              <a:buNone/>
            </a:pPr>
            <a:endParaRPr lang="en-US" altLang="zh-TW" dirty="0"/>
          </a:p>
          <a:p>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13</a:t>
            </a:fld>
            <a:endParaRPr lang="zh-TW" altLang="en-US" dirty="0"/>
          </a:p>
        </p:txBody>
      </p:sp>
      <p:sp>
        <p:nvSpPr>
          <p:cNvPr id="4" name="標題 3"/>
          <p:cNvSpPr>
            <a:spLocks noGrp="1"/>
          </p:cNvSpPr>
          <p:nvPr>
            <p:ph type="title"/>
          </p:nvPr>
        </p:nvSpPr>
        <p:spPr/>
        <p:txBody>
          <a:bodyPr/>
          <a:lstStyle/>
          <a:p>
            <a:r>
              <a:rPr lang="zh-TW" altLang="en-US" dirty="0" smtClean="0"/>
              <a:t>標題格式</a:t>
            </a:r>
            <a:endParaRPr lang="zh-TW" altLang="en-US" dirty="0"/>
          </a:p>
        </p:txBody>
      </p:sp>
    </p:spTree>
    <p:extLst>
      <p:ext uri="{BB962C8B-B14F-4D97-AF65-F5344CB8AC3E}">
        <p14:creationId xmlns:p14="http://schemas.microsoft.com/office/powerpoint/2010/main" val="56383448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內容版面配置區 6"/>
          <p:cNvSpPr>
            <a:spLocks noGrp="1"/>
          </p:cNvSpPr>
          <p:nvPr>
            <p:ph idx="1"/>
          </p:nvPr>
        </p:nvSpPr>
        <p:spPr/>
        <p:txBody>
          <a:bodyPr/>
          <a:lstStyle/>
          <a:p>
            <a:r>
              <a:rPr lang="zh-TW" altLang="en-US" dirty="0" smtClean="0"/>
              <a:t>摘要為研究的</a:t>
            </a:r>
            <a:r>
              <a:rPr lang="zh-TW" altLang="en-US" dirty="0" smtClean="0">
                <a:solidFill>
                  <a:srgbClr val="FF0000"/>
                </a:solidFill>
              </a:rPr>
              <a:t>精簡概要</a:t>
            </a:r>
            <a:r>
              <a:rPr lang="zh-TW" altLang="en-US" dirty="0" smtClean="0"/>
              <a:t>、需要包含：</a:t>
            </a:r>
            <a:endParaRPr lang="zh-TW" altLang="en-US" dirty="0"/>
          </a:p>
          <a:p>
            <a:pPr lvl="1"/>
            <a:r>
              <a:rPr lang="zh-TW" altLang="en-US" dirty="0" smtClean="0"/>
              <a:t>研究背景</a:t>
            </a:r>
            <a:r>
              <a:rPr lang="en-US" altLang="zh-TW" dirty="0" smtClean="0"/>
              <a:t>(1/4-)</a:t>
            </a:r>
          </a:p>
          <a:p>
            <a:pPr lvl="1"/>
            <a:r>
              <a:rPr lang="zh-TW" altLang="en-US" dirty="0" smtClean="0"/>
              <a:t>研究動機 </a:t>
            </a:r>
            <a:r>
              <a:rPr lang="en-US" altLang="zh-TW" dirty="0" smtClean="0"/>
              <a:t>(1/4-)	</a:t>
            </a:r>
          </a:p>
          <a:p>
            <a:pPr lvl="1"/>
            <a:r>
              <a:rPr lang="zh-TW" altLang="en-US" dirty="0" smtClean="0"/>
              <a:t>問題及方法</a:t>
            </a:r>
            <a:r>
              <a:rPr lang="en-US" altLang="zh-TW" dirty="0" smtClean="0"/>
              <a:t>(1/4+)</a:t>
            </a:r>
          </a:p>
          <a:p>
            <a:pPr lvl="1"/>
            <a:r>
              <a:rPr lang="zh-TW" altLang="en-US" dirty="0" smtClean="0"/>
              <a:t>結果及貢獻</a:t>
            </a:r>
            <a:r>
              <a:rPr lang="en-US" altLang="zh-TW" dirty="0" smtClean="0"/>
              <a:t>(1/4)</a:t>
            </a:r>
          </a:p>
          <a:p>
            <a:r>
              <a:rPr lang="zh-TW" altLang="en-US" dirty="0" smtClean="0"/>
              <a:t>中、英均需要附加</a:t>
            </a:r>
            <a:r>
              <a:rPr lang="zh-TW" altLang="en-US" dirty="0" smtClean="0">
                <a:solidFill>
                  <a:srgbClr val="FF0000"/>
                </a:solidFill>
              </a:rPr>
              <a:t>關鍵詞</a:t>
            </a:r>
            <a:endParaRPr lang="en-US" altLang="zh-TW" dirty="0" smtClean="0">
              <a:solidFill>
                <a:srgbClr val="FF0000"/>
              </a:solidFill>
            </a:endParaRPr>
          </a:p>
          <a:p>
            <a:r>
              <a:rPr lang="zh-TW" altLang="en-US" dirty="0" smtClean="0"/>
              <a:t>可</a:t>
            </a:r>
            <a:r>
              <a:rPr lang="zh-TW" altLang="en-US" dirty="0" smtClean="0">
                <a:solidFill>
                  <a:srgbClr val="FF0000"/>
                </a:solidFill>
              </a:rPr>
              <a:t>定稿</a:t>
            </a:r>
            <a:r>
              <a:rPr lang="zh-TW" altLang="en-US" dirty="0">
                <a:solidFill>
                  <a:srgbClr val="FF0000"/>
                </a:solidFill>
              </a:rPr>
              <a:t>後</a:t>
            </a:r>
            <a:r>
              <a:rPr lang="zh-TW" altLang="en-US" dirty="0"/>
              <a:t>再</a:t>
            </a:r>
            <a:r>
              <a:rPr lang="zh-TW" altLang="en-US" dirty="0" smtClean="0"/>
              <a:t>撰寫</a:t>
            </a:r>
            <a:endParaRPr lang="en-US" altLang="zh-TW" dirty="0" smtClean="0"/>
          </a:p>
          <a:p>
            <a:r>
              <a:rPr lang="zh-TW" altLang="en-US" dirty="0" smtClean="0"/>
              <a:t>一些期刊</a:t>
            </a:r>
            <a:r>
              <a:rPr lang="en-US" altLang="zh-TW" dirty="0" smtClean="0"/>
              <a:t>/</a:t>
            </a:r>
            <a:r>
              <a:rPr lang="zh-TW" altLang="en-US" dirty="0" smtClean="0"/>
              <a:t>會議有字數限制</a:t>
            </a:r>
            <a:r>
              <a:rPr lang="en-US" altLang="zh-TW" dirty="0" smtClean="0"/>
              <a:t>(</a:t>
            </a:r>
            <a:r>
              <a:rPr lang="zh-TW" altLang="en-US" dirty="0" smtClean="0"/>
              <a:t>英文約</a:t>
            </a:r>
            <a:r>
              <a:rPr lang="en-US" altLang="zh-TW" dirty="0" smtClean="0"/>
              <a:t>200</a:t>
            </a:r>
            <a:r>
              <a:rPr lang="zh-TW" altLang="en-US" dirty="0" smtClean="0"/>
              <a:t>字</a:t>
            </a:r>
            <a:r>
              <a:rPr lang="en-US" altLang="zh-TW" dirty="0" smtClean="0"/>
              <a:t>)</a:t>
            </a:r>
          </a:p>
          <a:p>
            <a:r>
              <a:rPr lang="en-US" altLang="zh-TW" b="0" dirty="0">
                <a:hlinkClick r:id="rId2"/>
              </a:rPr>
              <a:t>https://</a:t>
            </a:r>
            <a:r>
              <a:rPr lang="en-US" altLang="zh-TW" b="0" dirty="0" smtClean="0">
                <a:hlinkClick r:id="rId2"/>
              </a:rPr>
              <a:t>www.youtube.com/watch?v=Mbe9WiHsimc</a:t>
            </a:r>
            <a:endParaRPr lang="en-US" altLang="zh-TW" b="0" dirty="0" smtClean="0"/>
          </a:p>
          <a:p>
            <a:endParaRPr lang="zh-TW" altLang="en-US" dirty="0"/>
          </a:p>
          <a:p>
            <a:endParaRPr lang="en-US" altLang="zh-TW" dirty="0" smtClean="0">
              <a:solidFill>
                <a:srgbClr val="FF0000"/>
              </a:solidFill>
            </a:endParaRPr>
          </a:p>
          <a:p>
            <a:pPr marL="0" indent="0">
              <a:buNone/>
            </a:pPr>
            <a:endParaRPr lang="en-US"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14</a:t>
            </a:fld>
            <a:endParaRPr lang="zh-TW" altLang="en-US" dirty="0"/>
          </a:p>
        </p:txBody>
      </p:sp>
      <p:sp>
        <p:nvSpPr>
          <p:cNvPr id="4" name="標題 3"/>
          <p:cNvSpPr>
            <a:spLocks noGrp="1"/>
          </p:cNvSpPr>
          <p:nvPr>
            <p:ph type="title"/>
          </p:nvPr>
        </p:nvSpPr>
        <p:spPr/>
        <p:txBody>
          <a:bodyPr/>
          <a:lstStyle/>
          <a:p>
            <a:r>
              <a:rPr lang="zh-TW" altLang="en-US" dirty="0" smtClean="0"/>
              <a:t>摘要</a:t>
            </a:r>
            <a:r>
              <a:rPr lang="en-US" altLang="zh-TW" dirty="0">
                <a:latin typeface="Times New Roman" panose="02020603050405020304" pitchFamily="18" charset="0"/>
                <a:cs typeface="Times New Roman" panose="02020603050405020304" pitchFamily="18" charset="0"/>
              </a:rPr>
              <a:t>(</a:t>
            </a:r>
            <a:r>
              <a:rPr lang="en-US" altLang="zh-TW" dirty="0" smtClean="0">
                <a:latin typeface="Times New Roman" panose="02020603050405020304" pitchFamily="18" charset="0"/>
                <a:cs typeface="Times New Roman" panose="02020603050405020304" pitchFamily="18" charset="0"/>
              </a:rPr>
              <a:t>Abstract)</a:t>
            </a:r>
            <a:endParaRPr lang="zh-TW"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27779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須包含</a:t>
            </a:r>
            <a:r>
              <a:rPr lang="zh-TW" altLang="en-US" dirty="0" smtClean="0">
                <a:solidFill>
                  <a:srgbClr val="FF0000"/>
                </a:solidFill>
              </a:rPr>
              <a:t>整篇論文</a:t>
            </a:r>
            <a:r>
              <a:rPr lang="zh-TW" altLang="en-US" dirty="0" smtClean="0"/>
              <a:t>之內容</a:t>
            </a:r>
            <a:endParaRPr lang="en-US" altLang="zh-TW" dirty="0" smtClean="0"/>
          </a:p>
          <a:p>
            <a:r>
              <a:rPr lang="zh-TW" altLang="en-US" dirty="0" smtClean="0"/>
              <a:t>使用</a:t>
            </a:r>
            <a:r>
              <a:rPr lang="zh-TW" altLang="en-US" dirty="0" smtClean="0">
                <a:solidFill>
                  <a:srgbClr val="FF0000"/>
                </a:solidFill>
              </a:rPr>
              <a:t>簡單</a:t>
            </a:r>
            <a:r>
              <a:rPr lang="zh-TW" altLang="en-US" dirty="0" smtClean="0"/>
              <a:t>而</a:t>
            </a:r>
            <a:r>
              <a:rPr lang="zh-TW" altLang="en-US" dirty="0" smtClean="0">
                <a:solidFill>
                  <a:srgbClr val="FF0000"/>
                </a:solidFill>
              </a:rPr>
              <a:t>直接</a:t>
            </a:r>
            <a:r>
              <a:rPr lang="zh-TW" altLang="en-US" dirty="0" smtClean="0"/>
              <a:t>的句子</a:t>
            </a:r>
            <a:endParaRPr lang="en-US" altLang="zh-TW" dirty="0" smtClean="0"/>
          </a:p>
          <a:p>
            <a:r>
              <a:rPr lang="zh-TW" altLang="en-US" dirty="0" smtClean="0">
                <a:solidFill>
                  <a:srgbClr val="FF0000"/>
                </a:solidFill>
              </a:rPr>
              <a:t>少用縮寫</a:t>
            </a:r>
            <a:r>
              <a:rPr lang="zh-TW" altLang="en-US" dirty="0" smtClean="0"/>
              <a:t>，若使用特殊縮寫應加以定義</a:t>
            </a:r>
            <a:endParaRPr lang="en-US" altLang="zh-TW" dirty="0" smtClean="0"/>
          </a:p>
          <a:p>
            <a:r>
              <a:rPr lang="zh-TW" altLang="en-US" dirty="0" smtClean="0"/>
              <a:t>不可使用文章以外的資料</a:t>
            </a:r>
            <a:endParaRPr lang="en-US" altLang="zh-TW" dirty="0" smtClean="0"/>
          </a:p>
          <a:p>
            <a:r>
              <a:rPr lang="zh-TW" altLang="en-US" dirty="0" smtClean="0"/>
              <a:t>文中數值只列</a:t>
            </a:r>
            <a:r>
              <a:rPr lang="zh-TW" altLang="en-US" dirty="0" smtClean="0">
                <a:solidFill>
                  <a:srgbClr val="FF0000"/>
                </a:solidFill>
              </a:rPr>
              <a:t>最重要</a:t>
            </a:r>
            <a:r>
              <a:rPr lang="zh-TW" altLang="en-US" dirty="0" smtClean="0"/>
              <a:t>的</a:t>
            </a:r>
            <a:r>
              <a:rPr lang="en-US" altLang="zh-TW" dirty="0" smtClean="0">
                <a:solidFill>
                  <a:srgbClr val="FF0000"/>
                </a:solidFill>
              </a:rPr>
              <a:t>1~3</a:t>
            </a:r>
            <a:r>
              <a:rPr lang="zh-TW" altLang="en-US" dirty="0" smtClean="0"/>
              <a:t>項</a:t>
            </a:r>
            <a:endParaRPr lang="en-US" altLang="zh-TW" dirty="0" smtClean="0"/>
          </a:p>
          <a:p>
            <a:pPr lvl="1"/>
            <a:r>
              <a:rPr lang="zh-TW" altLang="en-US" dirty="0" smtClean="0"/>
              <a:t>如：有多組平均值、標準差時，取最具代表性之數值</a:t>
            </a:r>
            <a:endParaRPr lang="en-US" altLang="zh-TW" dirty="0" smtClean="0"/>
          </a:p>
          <a:p>
            <a:r>
              <a:rPr lang="zh-TW" altLang="en-US" dirty="0" smtClean="0"/>
              <a:t>不要放置圖、表於摘要中</a:t>
            </a:r>
            <a:endParaRPr lang="en-US" altLang="zh-TW" dirty="0" smtClean="0"/>
          </a:p>
          <a:p>
            <a:r>
              <a:rPr lang="zh-TW" altLang="en-US" dirty="0" smtClean="0">
                <a:solidFill>
                  <a:srgbClr val="FF0000"/>
                </a:solidFill>
              </a:rPr>
              <a:t>若不失其完整性，摘要越短越好</a:t>
            </a:r>
            <a:endParaRPr lang="en-US" altLang="zh-TW" dirty="0" smtClean="0">
              <a:solidFill>
                <a:srgbClr val="FF0000"/>
              </a:solidFill>
            </a:endParaRPr>
          </a:p>
          <a:p>
            <a:pPr lvl="1"/>
            <a:r>
              <a:rPr lang="zh-TW" altLang="en-US" dirty="0" smtClean="0"/>
              <a:t>摘要目的→讓讀者可快速掌握重點</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15</a:t>
            </a:fld>
            <a:endParaRPr lang="zh-TW" altLang="en-US" dirty="0"/>
          </a:p>
        </p:txBody>
      </p:sp>
      <p:sp>
        <p:nvSpPr>
          <p:cNvPr id="4" name="標題 3"/>
          <p:cNvSpPr>
            <a:spLocks noGrp="1"/>
          </p:cNvSpPr>
          <p:nvPr>
            <p:ph type="title"/>
          </p:nvPr>
        </p:nvSpPr>
        <p:spPr/>
        <p:txBody>
          <a:bodyPr/>
          <a:lstStyle/>
          <a:p>
            <a:r>
              <a:rPr lang="zh-TW" altLang="en-US" dirty="0" smtClean="0"/>
              <a:t>摘要撰寫注意事項</a:t>
            </a:r>
            <a:endParaRPr lang="zh-TW" altLang="en-US" dirty="0"/>
          </a:p>
        </p:txBody>
      </p:sp>
    </p:spTree>
    <p:extLst>
      <p:ext uri="{BB962C8B-B14F-4D97-AF65-F5344CB8AC3E}">
        <p14:creationId xmlns:p14="http://schemas.microsoft.com/office/powerpoint/2010/main" val="2127968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16</a:t>
            </a:fld>
            <a:endParaRPr lang="zh-TW" altLang="en-US" dirty="0"/>
          </a:p>
        </p:txBody>
      </p:sp>
      <p:sp>
        <p:nvSpPr>
          <p:cNvPr id="4" name="標題 3"/>
          <p:cNvSpPr>
            <a:spLocks noGrp="1"/>
          </p:cNvSpPr>
          <p:nvPr>
            <p:ph type="title"/>
          </p:nvPr>
        </p:nvSpPr>
        <p:spPr/>
        <p:txBody>
          <a:bodyPr/>
          <a:lstStyle/>
          <a:p>
            <a:r>
              <a:rPr lang="zh-TW" altLang="en-US" dirty="0" smtClean="0"/>
              <a:t>摘要範例</a:t>
            </a:r>
            <a:endParaRPr lang="zh-TW" altLang="en-US" dirty="0"/>
          </a:p>
        </p:txBody>
      </p:sp>
      <p:pic>
        <p:nvPicPr>
          <p:cNvPr id="2050" name="Picture 2" descr="http://4.bp.blogspot.com/-0bHf7mayZUk/T46MjRr8urI/AAAAAAAABRo/2j0nzzKdSOI/s1600/%E6%91%98%E8%A6%81%E5%A1%AB%E7%A9%BA.gif"/>
          <p:cNvPicPr>
            <a:picLocks noGrp="1" noChangeAspect="1" noChangeArrowheads="1"/>
          </p:cNvPicPr>
          <p:nvPr>
            <p:ph idx="1"/>
          </p:nvPr>
        </p:nvPicPr>
        <p:blipFill rotWithShape="1">
          <a:blip r:embed="rId2" cstate="print">
            <a:extLst>
              <a:ext uri="{28A0092B-C50C-407E-A947-70E740481C1C}">
                <a14:useLocalDpi xmlns:a14="http://schemas.microsoft.com/office/drawing/2010/main" val="0"/>
              </a:ext>
            </a:extLst>
          </a:blip>
          <a:srcRect l="9731" t="5295" r="6711" b="11168"/>
          <a:stretch/>
        </p:blipFill>
        <p:spPr bwMode="auto">
          <a:xfrm>
            <a:off x="2641600" y="1676400"/>
            <a:ext cx="6709476" cy="465789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7032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855134" y="1526647"/>
            <a:ext cx="10363200" cy="4936067"/>
          </a:xfrm>
        </p:spPr>
        <p:txBody>
          <a:bodyPr/>
          <a:lstStyle/>
          <a:p>
            <a:pPr marL="0" indent="0">
              <a:buNone/>
            </a:pPr>
            <a:r>
              <a:rPr lang="zh-TW" altLang="en-US" dirty="0"/>
              <a:t>　</a:t>
            </a:r>
            <a:r>
              <a:rPr lang="zh-TW" altLang="en-US" dirty="0" smtClean="0"/>
              <a:t>　</a:t>
            </a:r>
            <a:r>
              <a:rPr lang="zh-TW" altLang="zh-TW" dirty="0" smtClean="0"/>
              <a:t>科技</a:t>
            </a:r>
            <a:r>
              <a:rPr lang="zh-TW" altLang="zh-TW" dirty="0"/>
              <a:t>創業為許多研究者所討論之議題，</a:t>
            </a:r>
            <a:r>
              <a:rPr lang="zh-TW" altLang="zh-TW" dirty="0">
                <a:solidFill>
                  <a:srgbClr val="FF0000"/>
                </a:solidFill>
              </a:rPr>
              <a:t>然多數的科技創業家只想到如何創新技術或服務</a:t>
            </a:r>
            <a:r>
              <a:rPr lang="zh-TW" altLang="zh-TW" dirty="0"/>
              <a:t>，並未想到使用其他方法如新的資源、組織結構來創造組織優勢，而過去學者也注重在研究科技創業之技術、產品的創新</a:t>
            </a:r>
            <a:r>
              <a:rPr lang="zh-TW" altLang="zh-TW" dirty="0" smtClean="0"/>
              <a:t>，但卻甚少</a:t>
            </a:r>
            <a:r>
              <a:rPr lang="zh-TW" altLang="zh-TW" dirty="0"/>
              <a:t>研究組織在創業過程中的發展變化</a:t>
            </a:r>
            <a:r>
              <a:rPr lang="zh-TW" altLang="zh-TW" dirty="0" smtClean="0"/>
              <a:t>。</a:t>
            </a:r>
            <a:endParaRPr lang="en-US" altLang="zh-TW" dirty="0" smtClean="0"/>
          </a:p>
          <a:p>
            <a:pPr marL="0" indent="0">
              <a:buNone/>
            </a:pPr>
            <a:r>
              <a:rPr lang="zh-TW" altLang="en-US" dirty="0" smtClean="0"/>
              <a:t>　　</a:t>
            </a:r>
            <a:r>
              <a:rPr lang="zh-TW" altLang="zh-TW" dirty="0" smtClean="0"/>
              <a:t>事實上</a:t>
            </a:r>
            <a:r>
              <a:rPr lang="zh-TW" altLang="zh-TW" dirty="0"/>
              <a:t>，在一個</a:t>
            </a:r>
            <a:r>
              <a:rPr lang="zh-TW" altLang="zh-TW" dirty="0" smtClean="0"/>
              <a:t>科技</a:t>
            </a:r>
            <a:r>
              <a:rPr lang="zh-TW" altLang="zh-TW" dirty="0"/>
              <a:t>創業的組織發展中，組織會因為環境</a:t>
            </a:r>
            <a:r>
              <a:rPr lang="zh-TW" altLang="zh-TW" dirty="0" smtClean="0"/>
              <a:t>及</a:t>
            </a:r>
            <a:r>
              <a:rPr lang="zh-TW" altLang="en-US" dirty="0" smtClean="0"/>
              <a:t>　　　</a:t>
            </a:r>
            <a:r>
              <a:rPr lang="zh-TW" altLang="zh-TW" dirty="0" smtClean="0"/>
              <a:t>內部</a:t>
            </a:r>
            <a:r>
              <a:rPr lang="zh-TW" altLang="zh-TW" dirty="0"/>
              <a:t>需求而產生變化、配合需求，以達到組織生存及成長的目的。</a:t>
            </a:r>
            <a:r>
              <a:rPr lang="zh-TW" altLang="zh-TW" dirty="0">
                <a:solidFill>
                  <a:srgbClr val="FF0000"/>
                </a:solidFill>
              </a:rPr>
              <a:t>因此本研究以配適模式為觀點研究</a:t>
            </a:r>
            <a:r>
              <a:rPr lang="zh-TW" altLang="zh-TW" dirty="0"/>
              <a:t>組織對環境需求所產生的外部配適及組織內部結構、流程間的變化以達到環境配適，而組織結構及流程也會互相配適達到內部配適的目的。再輔以資源管理過程來了解組織在環境、內部配適後所產生的資源配適，因此產生多重配適模式。而後再以創業導向理論三個構面</a:t>
            </a:r>
            <a:r>
              <a:rPr lang="en-US" altLang="zh-TW" dirty="0"/>
              <a:t>(</a:t>
            </a:r>
            <a:r>
              <a:rPr lang="zh-TW" altLang="zh-TW" dirty="0"/>
              <a:t>包含創新性、預警性與風險承擔性</a:t>
            </a:r>
            <a:r>
              <a:rPr lang="en-US" altLang="zh-TW" dirty="0"/>
              <a:t>)</a:t>
            </a:r>
            <a:r>
              <a:rPr lang="zh-TW" altLang="zh-TW" dirty="0"/>
              <a:t>為分析觀點，來探索科技創業過程之多重配適的特性，以達到建立科技創業過程之多重配適模式的目的</a:t>
            </a:r>
            <a:r>
              <a:rPr lang="zh-TW" altLang="zh-TW" dirty="0" smtClean="0"/>
              <a:t>。</a:t>
            </a:r>
            <a:endParaRPr lang="en-US" altLang="zh-TW" dirty="0" smtClean="0"/>
          </a:p>
          <a:p>
            <a:pPr marL="0" indent="0">
              <a:buNone/>
            </a:pPr>
            <a:r>
              <a:rPr lang="zh-TW" altLang="en-US" dirty="0"/>
              <a:t>　</a:t>
            </a:r>
            <a:r>
              <a:rPr lang="zh-TW" altLang="en-US" dirty="0" smtClean="0"/>
              <a:t>　</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17</a:t>
            </a:fld>
            <a:endParaRPr lang="zh-TW" altLang="en-US" dirty="0"/>
          </a:p>
        </p:txBody>
      </p:sp>
      <p:sp>
        <p:nvSpPr>
          <p:cNvPr id="4" name="標題 3"/>
          <p:cNvSpPr>
            <a:spLocks noGrp="1"/>
          </p:cNvSpPr>
          <p:nvPr>
            <p:ph type="title"/>
          </p:nvPr>
        </p:nvSpPr>
        <p:spPr/>
        <p:txBody>
          <a:bodyPr/>
          <a:lstStyle/>
          <a:p>
            <a:r>
              <a:rPr lang="zh-TW" altLang="en-US" dirty="0"/>
              <a:t>摘要</a:t>
            </a:r>
            <a:r>
              <a:rPr lang="zh-TW" altLang="en-US" dirty="0" smtClean="0"/>
              <a:t>範例－社會科學</a:t>
            </a:r>
            <a:r>
              <a:rPr lang="en-US" altLang="zh-TW" dirty="0" smtClean="0"/>
              <a:t>(1/2)</a:t>
            </a:r>
            <a:endParaRPr lang="zh-TW" altLang="en-US" dirty="0"/>
          </a:p>
        </p:txBody>
      </p:sp>
      <p:sp>
        <p:nvSpPr>
          <p:cNvPr id="5" name="矩形 4"/>
          <p:cNvSpPr/>
          <p:nvPr/>
        </p:nvSpPr>
        <p:spPr bwMode="auto">
          <a:xfrm>
            <a:off x="711201" y="1526647"/>
            <a:ext cx="10684932" cy="1521353"/>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7" name="矩形 6"/>
          <p:cNvSpPr/>
          <p:nvPr/>
        </p:nvSpPr>
        <p:spPr bwMode="auto">
          <a:xfrm>
            <a:off x="711200" y="3048000"/>
            <a:ext cx="10684932" cy="3414714"/>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8" name="橢圓形圖說文字 7"/>
          <p:cNvSpPr/>
          <p:nvPr/>
        </p:nvSpPr>
        <p:spPr bwMode="auto">
          <a:xfrm>
            <a:off x="8077200" y="575733"/>
            <a:ext cx="2997200" cy="749038"/>
          </a:xfrm>
          <a:prstGeom prst="wedgeEllipseCallout">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zh-TW" altLang="en-US" sz="2800" b="1" i="0" u="none" strike="noStrike" cap="none" normalizeH="0" baseline="0" dirty="0" smtClean="0">
                <a:solidFill>
                  <a:schemeClr val="bg1"/>
                </a:solidFill>
                <a:effectLst/>
                <a:latin typeface="Arial" charset="0"/>
              </a:rPr>
              <a:t>背景、動機</a:t>
            </a:r>
          </a:p>
        </p:txBody>
      </p:sp>
      <p:sp>
        <p:nvSpPr>
          <p:cNvPr id="10" name="橢圓形圖說文字 9"/>
          <p:cNvSpPr/>
          <p:nvPr/>
        </p:nvSpPr>
        <p:spPr bwMode="auto">
          <a:xfrm>
            <a:off x="8701617" y="5713676"/>
            <a:ext cx="2997200" cy="749038"/>
          </a:xfrm>
          <a:prstGeom prst="wedgeEllipseCallout">
            <a:avLst>
              <a:gd name="adj1" fmla="val -129684"/>
              <a:gd name="adj2" fmla="val -257010"/>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 </a:t>
            </a:r>
            <a:r>
              <a:rPr lang="zh-TW" altLang="en-US" sz="2800" b="1" dirty="0" smtClean="0">
                <a:solidFill>
                  <a:schemeClr val="bg1"/>
                </a:solidFill>
                <a:latin typeface="Arial" charset="0"/>
              </a:rPr>
              <a:t> 方法</a:t>
            </a:r>
            <a:endParaRPr kumimoji="0" lang="zh-TW" altLang="en-US" sz="2800" b="1" i="0" u="none" strike="noStrike" cap="none" normalizeH="0" baseline="0" dirty="0" smtClean="0">
              <a:solidFill>
                <a:schemeClr val="bg1"/>
              </a:solidFill>
              <a:effectLst/>
              <a:latin typeface="Arial" charset="0"/>
            </a:endParaRPr>
          </a:p>
        </p:txBody>
      </p:sp>
    </p:spTree>
    <p:extLst>
      <p:ext uri="{BB962C8B-B14F-4D97-AF65-F5344CB8AC3E}">
        <p14:creationId xmlns:p14="http://schemas.microsoft.com/office/powerpoint/2010/main" val="23814607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4535487"/>
          </a:xfrm>
        </p:spPr>
        <p:txBody>
          <a:bodyPr/>
          <a:lstStyle/>
          <a:p>
            <a:pPr marL="0" indent="0">
              <a:buNone/>
            </a:pPr>
            <a:r>
              <a:rPr lang="zh-TW" altLang="en-US" dirty="0" smtClean="0"/>
              <a:t>　　</a:t>
            </a:r>
            <a:r>
              <a:rPr lang="zh-TW" altLang="zh-TW" dirty="0" smtClean="0"/>
              <a:t>本</a:t>
            </a:r>
            <a:r>
              <a:rPr lang="zh-TW" altLang="zh-TW" dirty="0"/>
              <a:t>研究也透過深度訪談的資料收集再配合紮根的概念來分析本研究之個案資料。而最後歸納出多重配適之四個階段，分別為環境配適、內部配適、資源配適及階段結果，並以創業導向分析此四配適階段之創業導向構面，藉由研究的發現來建立科技創業組織在發展過程的配適模式，以應用於學術與實務上之科技創業組織建立參考。</a:t>
            </a:r>
            <a:endParaRPr lang="en-US" altLang="zh-TW" dirty="0"/>
          </a:p>
          <a:p>
            <a:pPr marL="0" indent="0">
              <a:buNone/>
            </a:pPr>
            <a:r>
              <a:rPr lang="zh-TW" altLang="zh-TW" dirty="0"/>
              <a:t>關鍵字：創業導向、環境配適</a:t>
            </a:r>
            <a:r>
              <a:rPr lang="en-US" altLang="zh-TW" dirty="0"/>
              <a:t>vs.</a:t>
            </a:r>
            <a:r>
              <a:rPr lang="zh-TW" altLang="zh-TW" dirty="0"/>
              <a:t>內部配適、資源基礎理論、核心能力、動態能力、互補性資產、資源拼湊</a:t>
            </a:r>
          </a:p>
          <a:p>
            <a:endParaRPr lang="zh-TW" altLang="en-US" dirty="0"/>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18</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－社會科學</a:t>
            </a:r>
            <a:r>
              <a:rPr lang="en-US" altLang="zh-TW" dirty="0" smtClean="0"/>
              <a:t>(2/2</a:t>
            </a:r>
            <a:r>
              <a:rPr lang="en-US" altLang="zh-TW" dirty="0"/>
              <a:t>)</a:t>
            </a:r>
            <a:endParaRPr lang="zh-TW" altLang="en-US" dirty="0"/>
          </a:p>
        </p:txBody>
      </p:sp>
      <p:sp>
        <p:nvSpPr>
          <p:cNvPr id="5" name="矩形 4"/>
          <p:cNvSpPr/>
          <p:nvPr/>
        </p:nvSpPr>
        <p:spPr bwMode="auto">
          <a:xfrm>
            <a:off x="711201" y="1526647"/>
            <a:ext cx="10684932" cy="2334153"/>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6" name="橢圓形圖說文字 5"/>
          <p:cNvSpPr/>
          <p:nvPr/>
        </p:nvSpPr>
        <p:spPr bwMode="auto">
          <a:xfrm>
            <a:off x="4244623" y="5397762"/>
            <a:ext cx="2997200" cy="749038"/>
          </a:xfrm>
          <a:prstGeom prst="wedgeEllipseCallout">
            <a:avLst>
              <a:gd name="adj1" fmla="val -64525"/>
              <a:gd name="adj2" fmla="val -256256"/>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a:solidFill>
                  <a:schemeClr val="bg1"/>
                </a:solidFill>
                <a:latin typeface="Arial" charset="0"/>
              </a:rPr>
              <a:t>結果</a:t>
            </a:r>
            <a:endParaRPr kumimoji="0" lang="zh-TW" altLang="en-US" sz="2800" b="1" i="0" u="none" strike="noStrike" cap="none" normalizeH="0" baseline="0" dirty="0" smtClean="0">
              <a:solidFill>
                <a:schemeClr val="bg1"/>
              </a:solidFill>
              <a:effectLst/>
              <a:latin typeface="Arial" charset="0"/>
            </a:endParaRPr>
          </a:p>
        </p:txBody>
      </p:sp>
      <p:sp>
        <p:nvSpPr>
          <p:cNvPr id="7" name="矩形 6"/>
          <p:cNvSpPr/>
          <p:nvPr/>
        </p:nvSpPr>
        <p:spPr>
          <a:xfrm>
            <a:off x="4964921" y="3244334"/>
            <a:ext cx="2262158" cy="369332"/>
          </a:xfrm>
          <a:prstGeom prst="rect">
            <a:avLst/>
          </a:prstGeom>
        </p:spPr>
        <p:txBody>
          <a:bodyPr wrap="none">
            <a:spAutoFit/>
          </a:bodyPr>
          <a:lstStyle/>
          <a:p>
            <a:r>
              <a:rPr lang="zh-TW" altLang="en-US" dirty="0" smtClean="0"/>
              <a:t>摘要範例－自然科學</a:t>
            </a:r>
            <a:endParaRPr lang="zh-TW" altLang="en-US" dirty="0"/>
          </a:p>
        </p:txBody>
      </p:sp>
    </p:spTree>
    <p:extLst>
      <p:ext uri="{BB962C8B-B14F-4D97-AF65-F5344CB8AC3E}">
        <p14:creationId xmlns:p14="http://schemas.microsoft.com/office/powerpoint/2010/main" val="5271590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zh-TW" altLang="en-US" dirty="0" smtClean="0"/>
              <a:t>    </a:t>
            </a:r>
            <a:r>
              <a:rPr lang="en-US" altLang="zh-TW" dirty="0" smtClean="0"/>
              <a:t>This </a:t>
            </a:r>
            <a:r>
              <a:rPr lang="en-US" altLang="zh-TW" dirty="0"/>
              <a:t>paper presents a comparison of the expected lifetime for Internet of Things (</a:t>
            </a:r>
            <a:r>
              <a:rPr lang="en-US" altLang="zh-TW" dirty="0" err="1"/>
              <a:t>IoT</a:t>
            </a:r>
            <a:r>
              <a:rPr lang="en-US" altLang="zh-TW" dirty="0"/>
              <a:t>) </a:t>
            </a:r>
            <a:r>
              <a:rPr lang="en-US" altLang="zh-TW" dirty="0" err="1"/>
              <a:t>devicesoperating</a:t>
            </a:r>
            <a:r>
              <a:rPr lang="en-US" altLang="zh-TW" dirty="0"/>
              <a:t> in several wireless networks: the IEEE 802.15.4/e, Bluetooth low energy (BLE), the IEEE 802.11power saving mode, …</a:t>
            </a:r>
            <a:endParaRPr lang="zh-TW" altLang="zh-TW" dirty="0"/>
          </a:p>
          <a:p>
            <a:pPr marL="0" indent="0" algn="just">
              <a:buNone/>
            </a:pPr>
            <a:r>
              <a:rPr lang="zh-TW" altLang="en-US" dirty="0" smtClean="0"/>
              <a:t>     </a:t>
            </a:r>
            <a:r>
              <a:rPr lang="en-US" altLang="zh-TW" dirty="0" smtClean="0"/>
              <a:t>We </a:t>
            </a:r>
            <a:r>
              <a:rPr lang="en-US" altLang="zh-TW" dirty="0"/>
              <a:t>believe that these comparisons will give all users of </a:t>
            </a:r>
            <a:r>
              <a:rPr lang="en-US" altLang="zh-TW" dirty="0" err="1"/>
              <a:t>IoT</a:t>
            </a:r>
            <a:r>
              <a:rPr lang="en-US" altLang="zh-TW" dirty="0"/>
              <a:t> </a:t>
            </a:r>
            <a:r>
              <a:rPr lang="en-US" altLang="zh-TW" dirty="0" smtClean="0"/>
              <a:t>technologies</a:t>
            </a:r>
            <a:r>
              <a:rPr lang="zh-TW" altLang="en-US" dirty="0"/>
              <a:t> </a:t>
            </a:r>
            <a:r>
              <a:rPr lang="en-US" altLang="zh-TW" dirty="0" smtClean="0"/>
              <a:t>indications </a:t>
            </a:r>
            <a:r>
              <a:rPr lang="en-US" altLang="zh-TW" dirty="0"/>
              <a:t>about the technology that best </a:t>
            </a:r>
            <a:r>
              <a:rPr lang="en-US" altLang="zh-TW" dirty="0" smtClean="0"/>
              <a:t>fits </a:t>
            </a:r>
            <a:r>
              <a:rPr lang="en-US" altLang="zh-TW" dirty="0"/>
              <a:t>their needs from the energy consumption point of view. </a:t>
            </a:r>
            <a:r>
              <a:rPr lang="en-US" altLang="zh-TW" dirty="0" smtClean="0"/>
              <a:t>Our analyzer </a:t>
            </a:r>
            <a:r>
              <a:rPr lang="en-US" altLang="zh-TW" dirty="0"/>
              <a:t>will also help </a:t>
            </a:r>
            <a:r>
              <a:rPr lang="en-US" altLang="zh-TW" dirty="0" err="1"/>
              <a:t>IoT</a:t>
            </a:r>
            <a:r>
              <a:rPr lang="en-US" altLang="zh-TW" dirty="0"/>
              <a:t> network designers to select the right MAC parameters to optimize the </a:t>
            </a:r>
            <a:r>
              <a:rPr lang="en-US" altLang="zh-TW" dirty="0" smtClean="0"/>
              <a:t>energy consumption </a:t>
            </a:r>
            <a:r>
              <a:rPr lang="en-US" altLang="zh-TW" dirty="0"/>
              <a:t>for a given application.</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19</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－自然科學</a:t>
            </a:r>
            <a:endParaRPr lang="zh-TW" altLang="en-US" dirty="0"/>
          </a:p>
        </p:txBody>
      </p:sp>
      <p:sp>
        <p:nvSpPr>
          <p:cNvPr id="5" name="矩形 4"/>
          <p:cNvSpPr/>
          <p:nvPr/>
        </p:nvSpPr>
        <p:spPr bwMode="auto">
          <a:xfrm>
            <a:off x="711200" y="1611314"/>
            <a:ext cx="10684932" cy="1526998"/>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7" name="矩形 6"/>
          <p:cNvSpPr/>
          <p:nvPr/>
        </p:nvSpPr>
        <p:spPr bwMode="auto">
          <a:xfrm>
            <a:off x="711200" y="3138312"/>
            <a:ext cx="10684932" cy="2494844"/>
          </a:xfrm>
          <a:prstGeom prst="rect">
            <a:avLst/>
          </a:prstGeom>
          <a:noFill/>
          <a:ln w="7620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6" name="橢圓形圖說文字 5"/>
          <p:cNvSpPr/>
          <p:nvPr/>
        </p:nvSpPr>
        <p:spPr bwMode="auto">
          <a:xfrm>
            <a:off x="7992534" y="2603763"/>
            <a:ext cx="3804356" cy="589670"/>
          </a:xfrm>
          <a:prstGeom prst="wedgeEllipseCallout">
            <a:avLst>
              <a:gd name="adj1" fmla="val -85596"/>
              <a:gd name="adj2" fmla="val 5917"/>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smtClean="0">
                <a:solidFill>
                  <a:schemeClr val="bg1"/>
                </a:solidFill>
                <a:latin typeface="Arial" charset="0"/>
              </a:rPr>
              <a:t>研究目的、方</a:t>
            </a:r>
            <a:r>
              <a:rPr lang="zh-TW" altLang="en-US" sz="2800" b="1" dirty="0">
                <a:solidFill>
                  <a:schemeClr val="bg1"/>
                </a:solidFill>
                <a:latin typeface="Arial" charset="0"/>
              </a:rPr>
              <a:t>法</a:t>
            </a:r>
            <a:endParaRPr kumimoji="0" lang="zh-TW" altLang="en-US" sz="2800" b="1" i="0" u="none" strike="noStrike" cap="none" normalizeH="0" baseline="0" dirty="0" smtClean="0">
              <a:solidFill>
                <a:schemeClr val="bg1"/>
              </a:solidFill>
              <a:effectLst/>
              <a:latin typeface="Arial" charset="0"/>
            </a:endParaRPr>
          </a:p>
        </p:txBody>
      </p:sp>
      <p:sp>
        <p:nvSpPr>
          <p:cNvPr id="8" name="橢圓形圖說文字 7"/>
          <p:cNvSpPr/>
          <p:nvPr/>
        </p:nvSpPr>
        <p:spPr bwMode="auto">
          <a:xfrm>
            <a:off x="7792155" y="5109057"/>
            <a:ext cx="3804356" cy="589670"/>
          </a:xfrm>
          <a:prstGeom prst="wedgeEllipseCallout">
            <a:avLst>
              <a:gd name="adj1" fmla="val -60077"/>
              <a:gd name="adj2" fmla="val -61088"/>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2800" b="1" dirty="0" smtClean="0">
                <a:solidFill>
                  <a:schemeClr val="bg1"/>
                </a:solidFill>
                <a:latin typeface="Arial" charset="0"/>
              </a:rPr>
              <a:t>貢獻</a:t>
            </a:r>
            <a:endParaRPr kumimoji="0" lang="zh-TW" altLang="en-US" sz="2800" b="1" i="0" u="none" strike="noStrike" cap="none" normalizeH="0" baseline="0" dirty="0" smtClean="0">
              <a:solidFill>
                <a:schemeClr val="bg1"/>
              </a:solidFill>
              <a:effectLst/>
              <a:latin typeface="Arial" charset="0"/>
            </a:endParaRPr>
          </a:p>
        </p:txBody>
      </p:sp>
    </p:spTree>
    <p:extLst>
      <p:ext uri="{BB962C8B-B14F-4D97-AF65-F5344CB8AC3E}">
        <p14:creationId xmlns:p14="http://schemas.microsoft.com/office/powerpoint/2010/main" val="36413190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2</a:t>
            </a:fld>
            <a:endParaRPr lang="zh-TW" altLang="en-US" dirty="0"/>
          </a:p>
        </p:txBody>
      </p:sp>
      <p:sp>
        <p:nvSpPr>
          <p:cNvPr id="4" name="標題 3"/>
          <p:cNvSpPr>
            <a:spLocks noGrp="1"/>
          </p:cNvSpPr>
          <p:nvPr>
            <p:ph type="title"/>
          </p:nvPr>
        </p:nvSpPr>
        <p:spPr/>
        <p:txBody>
          <a:bodyPr/>
          <a:lstStyle/>
          <a:p>
            <a:r>
              <a:rPr lang="zh-TW" altLang="en-US" dirty="0" smtClean="0"/>
              <a:t>這是什麼？</a:t>
            </a:r>
            <a:endParaRPr lang="zh-TW" altLang="en-US" dirty="0"/>
          </a:p>
        </p:txBody>
      </p:sp>
      <p:sp>
        <p:nvSpPr>
          <p:cNvPr id="6" name="矩形 5"/>
          <p:cNvSpPr/>
          <p:nvPr/>
        </p:nvSpPr>
        <p:spPr bwMode="auto">
          <a:xfrm>
            <a:off x="5037492" y="3032607"/>
            <a:ext cx="1554480" cy="1763554"/>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7" name="橢圓 6"/>
          <p:cNvSpPr/>
          <p:nvPr/>
        </p:nvSpPr>
        <p:spPr bwMode="auto">
          <a:xfrm>
            <a:off x="5151792" y="1765375"/>
            <a:ext cx="1325880" cy="1291590"/>
          </a:xfrm>
          <a:prstGeom prst="ellipse">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2" name="矩形 11"/>
          <p:cNvSpPr/>
          <p:nvPr/>
        </p:nvSpPr>
        <p:spPr bwMode="auto">
          <a:xfrm>
            <a:off x="6591972" y="3027602"/>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0" name="矩形 9"/>
          <p:cNvSpPr/>
          <p:nvPr/>
        </p:nvSpPr>
        <p:spPr bwMode="auto">
          <a:xfrm>
            <a:off x="6205369" y="4801166"/>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3" name="矩形 12"/>
          <p:cNvSpPr/>
          <p:nvPr/>
        </p:nvSpPr>
        <p:spPr bwMode="auto">
          <a:xfrm>
            <a:off x="5108649" y="4817190"/>
            <a:ext cx="429185" cy="1601637"/>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
        <p:nvSpPr>
          <p:cNvPr id="15" name="矩形 14"/>
          <p:cNvSpPr/>
          <p:nvPr/>
        </p:nvSpPr>
        <p:spPr bwMode="auto">
          <a:xfrm>
            <a:off x="3914887" y="3053636"/>
            <a:ext cx="1122605" cy="251460"/>
          </a:xfrm>
          <a:prstGeom prst="rect">
            <a:avLst/>
          </a:prstGeom>
          <a:solidFill>
            <a:schemeClr val="bg1"/>
          </a:solidFill>
          <a:ln w="254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40499003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smtClean="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20</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－碩一生</a:t>
            </a:r>
            <a:endParaRPr lang="zh-TW" altLang="en-US" dirty="0"/>
          </a:p>
        </p:txBody>
      </p:sp>
      <p:sp>
        <p:nvSpPr>
          <p:cNvPr id="9" name="矩形 8"/>
          <p:cNvSpPr/>
          <p:nvPr/>
        </p:nvSpPr>
        <p:spPr>
          <a:xfrm>
            <a:off x="781877" y="1683026"/>
            <a:ext cx="10575235" cy="4832092"/>
          </a:xfrm>
          <a:prstGeom prst="rect">
            <a:avLst/>
          </a:prstGeom>
        </p:spPr>
        <p:txBody>
          <a:bodyPr wrap="square">
            <a:spAutoFit/>
          </a:bodyPr>
          <a:lstStyle/>
          <a:p>
            <a:r>
              <a:rPr lang="en-US" altLang="zh-TW" sz="2800" b="1" dirty="0" smtClean="0"/>
              <a:t>Survey on Authentication Scheme for the Internet of Things (IoT)</a:t>
            </a:r>
            <a:endParaRPr lang="zh-TW" altLang="zh-TW" sz="2800" dirty="0" smtClean="0"/>
          </a:p>
          <a:p>
            <a:endParaRPr lang="en-US" altLang="zh-TW" sz="2800" dirty="0" smtClean="0"/>
          </a:p>
          <a:p>
            <a:r>
              <a:rPr lang="en-US" altLang="zh-TW" sz="2800" dirty="0" smtClean="0"/>
              <a:t>Security aspect has remains as one of the major concerns within the development and deployment of IoT devices.  And with the rapid growth of IoT devices in the recent years, this problem has become more and more imminent. IoT authentication is one of the security precaution that was taken to support a more secure communication in the IoT environment. In this survey, we will study the characteristics of IoT authentication scheme that sets it apart from other types of authentication scheme. </a:t>
            </a:r>
            <a:endParaRPr lang="zh-TW" altLang="en-US" sz="2800" dirty="0"/>
          </a:p>
        </p:txBody>
      </p:sp>
    </p:spTree>
    <p:extLst>
      <p:ext uri="{BB962C8B-B14F-4D97-AF65-F5344CB8AC3E}">
        <p14:creationId xmlns:p14="http://schemas.microsoft.com/office/powerpoint/2010/main" val="18236959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smtClean="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21</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－碩一生</a:t>
            </a:r>
            <a:endParaRPr lang="zh-TW" altLang="en-US" dirty="0"/>
          </a:p>
        </p:txBody>
      </p:sp>
      <p:sp>
        <p:nvSpPr>
          <p:cNvPr id="9" name="矩形 8"/>
          <p:cNvSpPr/>
          <p:nvPr/>
        </p:nvSpPr>
        <p:spPr>
          <a:xfrm>
            <a:off x="781877" y="1683026"/>
            <a:ext cx="10575235" cy="4924425"/>
          </a:xfrm>
          <a:prstGeom prst="rect">
            <a:avLst/>
          </a:prstGeom>
        </p:spPr>
        <p:txBody>
          <a:bodyPr wrap="square">
            <a:spAutoFit/>
          </a:bodyPr>
          <a:lstStyle/>
          <a:p>
            <a:r>
              <a:rPr lang="zh-TW" altLang="zh-TW" sz="2800" b="1" dirty="0"/>
              <a:t>於</a:t>
            </a:r>
            <a:r>
              <a:rPr lang="zh-CN" altLang="zh-TW" sz="2800" b="1" dirty="0"/>
              <a:t>共享單車</a:t>
            </a:r>
            <a:r>
              <a:rPr lang="zh-TW" altLang="zh-TW" sz="2800" b="1" dirty="0"/>
              <a:t>系統中</a:t>
            </a:r>
            <a:r>
              <a:rPr lang="zh-CN" altLang="zh-TW" sz="2800" b="1" dirty="0"/>
              <a:t>基於威布爾分布的</a:t>
            </a:r>
            <a:r>
              <a:rPr lang="zh-TW" altLang="zh-TW" sz="2800" b="1" dirty="0"/>
              <a:t>單車</a:t>
            </a:r>
            <a:r>
              <a:rPr lang="zh-CN" altLang="zh-TW" sz="2800" b="1" dirty="0"/>
              <a:t>數量預測方法</a:t>
            </a:r>
            <a:endParaRPr lang="zh-TW" altLang="zh-TW" sz="2800" b="1" dirty="0"/>
          </a:p>
          <a:p>
            <a:r>
              <a:rPr lang="en-US" altLang="zh-TW" sz="2800" b="1" dirty="0"/>
              <a:t>Using the Weibull Distribution to Predict the for Number of Bikes in a Bike-Sharing System</a:t>
            </a:r>
          </a:p>
          <a:p>
            <a:r>
              <a:rPr lang="zh-CN" altLang="zh-TW" sz="2300" dirty="0"/>
              <a:t>隨著近年共享經濟的迅猛發展，共享單車已經成為隨處可見的便利公共代步工具</a:t>
            </a:r>
            <a:r>
              <a:rPr lang="zh-TW" altLang="zh-TW" sz="2300" dirty="0"/>
              <a:t>。</a:t>
            </a:r>
            <a:r>
              <a:rPr lang="zh-CN" altLang="zh-TW" sz="2300" dirty="0"/>
              <a:t>在共享單車系統中為了節約使用者在共享單車站點的借車、還車時間，運營商需要動態分配共享單車來達到平衡，因預測每個站點的實時單車數量可以幫助運營商優化單車庫以及讓使用者更好地做出選擇，而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來預測單車實時數量</a:t>
            </a:r>
            <a:r>
              <a:rPr lang="zh-TW" altLang="zh-TW" sz="2300" dirty="0"/>
              <a:t>。</a:t>
            </a:r>
            <a:r>
              <a:rPr lang="zh-CN" altLang="zh-TW" sz="2300" dirty="0"/>
              <a:t>我們針對新北市共享單車在工作日使用習慣和特點，提出了基於空間上站點分類和時間上威布爾分布的共享單車站內數量的預測方法。此處使用了全天预测结果通用的</a:t>
            </a:r>
            <a:r>
              <a:rPr lang="en-US" altLang="zh-TW" sz="2300" dirty="0"/>
              <a:t>R-square</a:t>
            </a:r>
            <a:r>
              <a:rPr lang="zh-CN" altLang="zh-TW" sz="2300" dirty="0"/>
              <a:t>值进行评估，表現最好的站點</a:t>
            </a:r>
            <a:r>
              <a:rPr lang="en-US" altLang="zh-TW" sz="2300" dirty="0"/>
              <a:t>R-square</a:t>
            </a:r>
            <a:r>
              <a:rPr lang="zh-CN" altLang="zh-TW" sz="2300" dirty="0"/>
              <a:t>值為</a:t>
            </a:r>
            <a:r>
              <a:rPr lang="en-US" altLang="zh-TW" sz="2300" dirty="0"/>
              <a:t>0.97134</a:t>
            </a:r>
            <a:r>
              <a:rPr lang="zh-CN" altLang="zh-TW" sz="2300" dirty="0"/>
              <a:t>，次一點的</a:t>
            </a:r>
            <a:r>
              <a:rPr lang="en-US" altLang="zh-TW" sz="2300" dirty="0"/>
              <a:t>R-Square</a:t>
            </a:r>
            <a:r>
              <a:rPr lang="zh-CN" altLang="zh-TW" sz="2300" dirty="0"/>
              <a:t>值也有</a:t>
            </a:r>
            <a:r>
              <a:rPr lang="en-US" altLang="zh-TW" sz="2300" dirty="0"/>
              <a:t>0.83617</a:t>
            </a:r>
            <a:r>
              <a:rPr lang="zh-CN" altLang="zh-TW" sz="2300" dirty="0"/>
              <a:t>，在章節</a:t>
            </a:r>
            <a:r>
              <a:rPr lang="en-US" altLang="zh-TW" sz="2300" dirty="0"/>
              <a:t>4</a:t>
            </a:r>
            <a:r>
              <a:rPr lang="zh-CN" altLang="zh-TW" sz="2300" dirty="0"/>
              <a:t>中有詳細介紹。</a:t>
            </a:r>
            <a:endParaRPr lang="zh-TW" altLang="zh-TW" sz="2300" dirty="0"/>
          </a:p>
        </p:txBody>
      </p:sp>
    </p:spTree>
    <p:extLst>
      <p:ext uri="{BB962C8B-B14F-4D97-AF65-F5344CB8AC3E}">
        <p14:creationId xmlns:p14="http://schemas.microsoft.com/office/powerpoint/2010/main" val="36413190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3282122" y="1001713"/>
            <a:ext cx="10363200" cy="4648200"/>
          </a:xfrm>
        </p:spPr>
        <p:txBody>
          <a:bodyPr/>
          <a:lstStyle/>
          <a:p>
            <a:pPr marL="0" indent="0" algn="just">
              <a:buNone/>
            </a:pPr>
            <a:r>
              <a:rPr lang="zh-TW" altLang="en-US" dirty="0" smtClean="0"/>
              <a:t>    </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22</a:t>
            </a:fld>
            <a:endParaRPr lang="zh-TW" altLang="en-US" dirty="0"/>
          </a:p>
        </p:txBody>
      </p:sp>
      <p:sp>
        <p:nvSpPr>
          <p:cNvPr id="4" name="標題 3"/>
          <p:cNvSpPr>
            <a:spLocks noGrp="1"/>
          </p:cNvSpPr>
          <p:nvPr>
            <p:ph type="title"/>
          </p:nvPr>
        </p:nvSpPr>
        <p:spPr/>
        <p:txBody>
          <a:bodyPr/>
          <a:lstStyle/>
          <a:p>
            <a:r>
              <a:rPr lang="zh-TW" altLang="en-US" dirty="0"/>
              <a:t>摘要範例</a:t>
            </a:r>
            <a:r>
              <a:rPr lang="zh-TW" altLang="en-US" dirty="0" smtClean="0"/>
              <a:t>－碩一生</a:t>
            </a:r>
            <a:endParaRPr lang="zh-TW" altLang="en-US" dirty="0"/>
          </a:p>
        </p:txBody>
      </p:sp>
      <p:sp>
        <p:nvSpPr>
          <p:cNvPr id="9" name="矩形 8"/>
          <p:cNvSpPr/>
          <p:nvPr/>
        </p:nvSpPr>
        <p:spPr>
          <a:xfrm>
            <a:off x="808382" y="1410355"/>
            <a:ext cx="10575235" cy="5447645"/>
          </a:xfrm>
          <a:prstGeom prst="rect">
            <a:avLst/>
          </a:prstGeom>
        </p:spPr>
        <p:txBody>
          <a:bodyPr wrap="square">
            <a:spAutoFit/>
          </a:bodyPr>
          <a:lstStyle/>
          <a:p>
            <a:r>
              <a:rPr lang="zh-TW" altLang="zh-TW" sz="2800" b="1" dirty="0" smtClean="0"/>
              <a:t>於</a:t>
            </a:r>
            <a:r>
              <a:rPr lang="zh-CN" altLang="zh-TW" sz="2800" b="1" dirty="0"/>
              <a:t>共享單車</a:t>
            </a:r>
            <a:r>
              <a:rPr lang="zh-TW" altLang="zh-TW" sz="2800" b="1" dirty="0"/>
              <a:t>系統中</a:t>
            </a:r>
            <a:r>
              <a:rPr lang="zh-CN" altLang="zh-TW" sz="2800" b="1" dirty="0"/>
              <a:t>採用威布爾分布</a:t>
            </a:r>
            <a:r>
              <a:rPr lang="zh-CN" altLang="zh-TW" sz="2800" b="1" dirty="0" smtClean="0"/>
              <a:t>的</a:t>
            </a:r>
            <a:r>
              <a:rPr lang="zh-TW" altLang="zh-TW" sz="2800" b="1" dirty="0" smtClean="0"/>
              <a:t>單車</a:t>
            </a:r>
            <a:r>
              <a:rPr lang="zh-CN" altLang="zh-TW" sz="2800" b="1" dirty="0"/>
              <a:t>數量預測</a:t>
            </a:r>
            <a:endParaRPr lang="zh-TW" altLang="zh-TW" sz="2800" b="1" dirty="0"/>
          </a:p>
          <a:p>
            <a:r>
              <a:rPr lang="en-US" altLang="zh-TW" sz="2800" b="1" dirty="0"/>
              <a:t>Using the Weibull Distribution to Predict the  Number of Bikes in a Bike-Sharing System</a:t>
            </a:r>
          </a:p>
          <a:p>
            <a:r>
              <a:rPr lang="zh-CN" altLang="zh-TW" sz="2300" dirty="0"/>
              <a:t>隨著近年共享經濟的蓬勃發展，共享單車已經成為隨處可見的便利公共代步工具</a:t>
            </a:r>
            <a:r>
              <a:rPr lang="zh-TW" altLang="zh-TW" sz="2300" dirty="0"/>
              <a:t>。</a:t>
            </a:r>
            <a:r>
              <a:rPr lang="zh-CN" altLang="zh-TW" sz="2300" dirty="0"/>
              <a:t>目前單車數量的站點信息</a:t>
            </a:r>
            <a:r>
              <a:rPr lang="zh-TW" altLang="zh-TW" sz="2300" dirty="0"/>
              <a:t>僅能提供目前該站點現有單車數量，但</a:t>
            </a:r>
            <a:r>
              <a:rPr lang="zh-CN" altLang="zh-TW" sz="2300" dirty="0"/>
              <a:t>難以預測使用者到達該站時是否滿站</a:t>
            </a:r>
            <a:r>
              <a:rPr lang="en-US" altLang="zh-TW" sz="2300" dirty="0"/>
              <a:t>/</a:t>
            </a:r>
            <a:r>
              <a:rPr lang="zh-CN" altLang="zh-TW" sz="2300" dirty="0"/>
              <a:t>空站，從而造成</a:t>
            </a:r>
            <a:r>
              <a:rPr lang="zh-TW" altLang="zh-TW" sz="2300" dirty="0"/>
              <a:t>借還</a:t>
            </a:r>
            <a:r>
              <a:rPr lang="zh-CN" altLang="zh-TW" sz="2300" dirty="0"/>
              <a:t>車時</a:t>
            </a:r>
            <a:r>
              <a:rPr lang="zh-TW" altLang="zh-TW" sz="2300" dirty="0"/>
              <a:t>等待時</a:t>
            </a:r>
            <a:r>
              <a:rPr lang="zh-CN" altLang="zh-TW" sz="2300" dirty="0"/>
              <a:t>間</a:t>
            </a:r>
            <a:r>
              <a:rPr lang="zh-TW" altLang="zh-TW" sz="2300" dirty="0"/>
              <a:t>的</a:t>
            </a:r>
            <a:r>
              <a:rPr lang="zh-CN" altLang="zh-TW" sz="2300" dirty="0"/>
              <a:t>浪費</a:t>
            </a:r>
            <a:r>
              <a:rPr lang="zh-TW" altLang="zh-TW" sz="2300" dirty="0"/>
              <a:t>。因此</a:t>
            </a:r>
            <a:r>
              <a:rPr lang="zh-CN" altLang="zh-TW" sz="2300" dirty="0"/>
              <a:t>我</a:t>
            </a:r>
            <a:r>
              <a:rPr lang="zh-TW" altLang="zh-TW" sz="2300" dirty="0"/>
              <a:t>們</a:t>
            </a:r>
            <a:r>
              <a:rPr lang="zh-CN" altLang="zh-TW" sz="2300" dirty="0"/>
              <a:t>提出了</a:t>
            </a:r>
            <a:r>
              <a:rPr lang="zh-TW" altLang="zh-TW" sz="2300" dirty="0"/>
              <a:t>一種基於</a:t>
            </a:r>
            <a:r>
              <a:rPr lang="zh-CN" altLang="zh-TW" sz="2300" dirty="0"/>
              <a:t>威布爾分布的</a:t>
            </a:r>
            <a:r>
              <a:rPr lang="zh-TW" altLang="zh-TW" sz="2300" dirty="0"/>
              <a:t>方法</a:t>
            </a:r>
            <a:r>
              <a:rPr lang="zh-CN" altLang="zh-TW" sz="2300" dirty="0"/>
              <a:t>來預測單車未來短暫時刻的數量</a:t>
            </a:r>
            <a:r>
              <a:rPr lang="zh-TW" altLang="zh-TW" sz="2300" dirty="0"/>
              <a:t>。</a:t>
            </a:r>
            <a:r>
              <a:rPr lang="zh-CN" altLang="zh-TW" sz="2300" dirty="0"/>
              <a:t>我們針對共享單車在工作日使用習慣和特點，提出了基於空間上站點分類和時間上威布爾分布的共享單車站內數量的預測方法。此方法為使用預處理好的共享單車站點歷史數據，對站點單車的增量活躍區</a:t>
            </a:r>
            <a:r>
              <a:rPr lang="en-US" altLang="zh-TW" sz="2300" dirty="0"/>
              <a:t>/</a:t>
            </a:r>
            <a:r>
              <a:rPr lang="zh-CN" altLang="zh-TW" sz="2300" dirty="0"/>
              <a:t>減量活躍區進行劃分，再採用威布爾分布擬合活躍區的機率密度函數，因此可透過當前共享單車數量和機率密度函數，計算得出共享單車的預測數量。本方法並使用了全天預測結果的</a:t>
            </a:r>
            <a:r>
              <a:rPr lang="en-US" altLang="zh-TW" sz="2300" dirty="0"/>
              <a:t>R-Square</a:t>
            </a:r>
            <a:r>
              <a:rPr lang="zh-CN" altLang="zh-TW" sz="2300" dirty="0"/>
              <a:t>值進行評估，表現最好的站點之</a:t>
            </a:r>
            <a:r>
              <a:rPr lang="en-US" altLang="zh-TW" sz="2300" dirty="0"/>
              <a:t>R-Square</a:t>
            </a:r>
            <a:r>
              <a:rPr lang="zh-CN" altLang="zh-TW" sz="2300" dirty="0"/>
              <a:t>值為</a:t>
            </a:r>
            <a:r>
              <a:rPr lang="en-US" altLang="zh-TW" sz="2300" dirty="0"/>
              <a:t>0.97134</a:t>
            </a:r>
            <a:r>
              <a:rPr lang="zh-CN" altLang="zh-TW" sz="2300" dirty="0"/>
              <a:t>，次佳站點的</a:t>
            </a:r>
            <a:r>
              <a:rPr lang="en-US" altLang="zh-TW" sz="2300" dirty="0"/>
              <a:t>R-Square</a:t>
            </a:r>
            <a:r>
              <a:rPr lang="zh-CN" altLang="zh-TW" sz="2300" dirty="0"/>
              <a:t>值亦有</a:t>
            </a:r>
            <a:r>
              <a:rPr lang="en-US" altLang="zh-TW" sz="2300" dirty="0"/>
              <a:t>0.83617</a:t>
            </a:r>
            <a:r>
              <a:rPr lang="zh-CN" altLang="zh-TW" sz="2300" dirty="0"/>
              <a:t>，證實本方法的預測的</a:t>
            </a:r>
            <a:r>
              <a:rPr lang="zh-CN" altLang="zh-TW" sz="2300" dirty="0" smtClean="0"/>
              <a:t>準確性</a:t>
            </a:r>
            <a:r>
              <a:rPr lang="zh-TW" altLang="en-US" sz="2300" dirty="0" smtClean="0"/>
              <a:t>。</a:t>
            </a:r>
            <a:endParaRPr lang="zh-TW" altLang="zh-TW" sz="2300" dirty="0"/>
          </a:p>
        </p:txBody>
      </p:sp>
    </p:spTree>
    <p:extLst>
      <p:ext uri="{BB962C8B-B14F-4D97-AF65-F5344CB8AC3E}">
        <p14:creationId xmlns:p14="http://schemas.microsoft.com/office/powerpoint/2010/main" val="138829902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背景及文獻探</a:t>
            </a:r>
            <a:r>
              <a:rPr lang="zh-TW" altLang="en-US" sz="4000" b="1" dirty="0">
                <a:solidFill>
                  <a:schemeClr val="tx2">
                    <a:lumMod val="50000"/>
                    <a:lumOff val="50000"/>
                  </a:schemeClr>
                </a:solidFill>
                <a:latin typeface="Arial" charset="0"/>
              </a:rPr>
              <a:t>討</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23</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76200">
            <a:solidFill>
              <a:srgbClr val="FF0000"/>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緒論</a:t>
            </a:r>
          </a:p>
        </p:txBody>
      </p:sp>
      <p:sp>
        <p:nvSpPr>
          <p:cNvPr id="11" name="直線圖說文字 1 10"/>
          <p:cNvSpPr/>
          <p:nvPr/>
        </p:nvSpPr>
        <p:spPr bwMode="auto">
          <a:xfrm>
            <a:off x="4065494" y="2989729"/>
            <a:ext cx="4073844" cy="3604590"/>
          </a:xfrm>
          <a:prstGeom prst="borderCallout1">
            <a:avLst>
              <a:gd name="adj1" fmla="val 51088"/>
              <a:gd name="adj2" fmla="val -615"/>
              <a:gd name="adj3" fmla="val 11474"/>
              <a:gd name="adj4" fmla="val -53038"/>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smtClean="0">
                <a:ln>
                  <a:noFill/>
                </a:ln>
                <a:solidFill>
                  <a:schemeClr val="tx1"/>
                </a:solidFill>
                <a:effectLst/>
                <a:latin typeface="Arial" charset="0"/>
              </a:rPr>
              <a:t>研究背景</a:t>
            </a:r>
            <a:endParaRPr kumimoji="0" lang="en-US" altLang="zh-TW" sz="3600" b="1" i="0" u="none" strike="noStrike" cap="none" normalizeH="0" baseline="0" dirty="0" smtClean="0">
              <a:ln>
                <a:noFill/>
              </a:ln>
              <a:solidFill>
                <a:schemeClr val="tx1"/>
              </a:solidFill>
              <a:effectLst/>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smtClean="0">
                <a:latin typeface="Arial" charset="0"/>
              </a:rPr>
              <a:t>研究動機</a:t>
            </a:r>
            <a:endParaRPr lang="en-US" altLang="zh-TW" sz="3600" b="1" dirty="0" smtClean="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smtClean="0">
                <a:latin typeface="Arial" charset="0"/>
              </a:rPr>
              <a:t>問題</a:t>
            </a:r>
            <a:endParaRPr lang="en-US" altLang="zh-TW" sz="3600" b="1" dirty="0" smtClean="0">
              <a:latin typeface="Arial" charset="0"/>
            </a:endParaRPr>
          </a:p>
          <a:p>
            <a:pPr marL="457200" indent="-457200" eaLnBrk="0" fontAlgn="base" hangingPunct="0">
              <a:spcBef>
                <a:spcPct val="0"/>
              </a:spcBef>
              <a:spcAft>
                <a:spcPct val="0"/>
              </a:spcAft>
              <a:buFont typeface="Arial" panose="020B0604020202020204" pitchFamily="34" charset="0"/>
              <a:buChar char="•"/>
            </a:pPr>
            <a:r>
              <a:rPr lang="zh-TW" altLang="en-US" sz="3600" b="1" dirty="0" smtClean="0">
                <a:latin typeface="Arial" charset="0"/>
              </a:rPr>
              <a:t>方法</a:t>
            </a:r>
            <a:endParaRPr lang="en-US" altLang="zh-TW" sz="3600" b="1" dirty="0" smtClean="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貢獻</a:t>
            </a:r>
            <a:endParaRPr lang="en-US" altLang="zh-TW" sz="3600" b="1" dirty="0" smtClean="0">
              <a:latin typeface="Arial" charset="0"/>
            </a:endParaRPr>
          </a:p>
          <a:p>
            <a:pPr marL="457200" marR="0" indent="-457200"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smtClean="0">
                <a:ln>
                  <a:noFill/>
                </a:ln>
                <a:solidFill>
                  <a:schemeClr val="tx1"/>
                </a:solidFill>
                <a:effectLst/>
                <a:latin typeface="Arial" charset="0"/>
              </a:rPr>
              <a:t>架構   </a:t>
            </a:r>
          </a:p>
        </p:txBody>
      </p:sp>
    </p:spTree>
    <p:extLst>
      <p:ext uri="{BB962C8B-B14F-4D97-AF65-F5344CB8AC3E}">
        <p14:creationId xmlns:p14="http://schemas.microsoft.com/office/powerpoint/2010/main" val="158853227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14400" y="1371600"/>
            <a:ext cx="10363200" cy="4648200"/>
          </a:xfrm>
        </p:spPr>
        <p:txBody>
          <a:bodyPr/>
          <a:lstStyle/>
          <a:p>
            <a:r>
              <a:rPr lang="zh-TW" altLang="en-US" dirty="0">
                <a:solidFill>
                  <a:srgbClr val="FF0000"/>
                </a:solidFill>
              </a:rPr>
              <a:t>鋪陳</a:t>
            </a:r>
            <a:r>
              <a:rPr lang="zh-TW" altLang="en-US" dirty="0"/>
              <a:t>整個研究的價值</a:t>
            </a:r>
            <a:endParaRPr lang="en-US" altLang="zh-TW" dirty="0"/>
          </a:p>
          <a:p>
            <a:r>
              <a:rPr lang="zh-TW" altLang="en-US" dirty="0" smtClean="0"/>
              <a:t>給予研究「</a:t>
            </a:r>
            <a:r>
              <a:rPr lang="zh-TW" altLang="en-US" dirty="0">
                <a:solidFill>
                  <a:srgbClr val="FF0000"/>
                </a:solidFill>
              </a:rPr>
              <a:t>正當性</a:t>
            </a:r>
            <a:r>
              <a:rPr lang="zh-TW" altLang="en-US" dirty="0"/>
              <a:t>」</a:t>
            </a:r>
            <a:r>
              <a:rPr lang="en-US" altLang="zh-TW" dirty="0"/>
              <a:t>(legitimacy</a:t>
            </a:r>
            <a:r>
              <a:rPr lang="en-US" altLang="zh-TW" dirty="0" smtClean="0"/>
              <a:t>)</a:t>
            </a:r>
          </a:p>
          <a:p>
            <a:pPr lvl="1"/>
            <a:r>
              <a:rPr lang="zh-TW" altLang="en-US" dirty="0" smtClean="0"/>
              <a:t>說明研究的必要性和價值</a:t>
            </a:r>
            <a:endParaRPr lang="en-US" altLang="zh-TW" dirty="0" smtClean="0"/>
          </a:p>
          <a:p>
            <a:pPr lvl="2"/>
            <a:r>
              <a:rPr lang="zh-TW" altLang="en-US" dirty="0" smtClean="0"/>
              <a:t>說服別人該研究</a:t>
            </a:r>
            <a:r>
              <a:rPr lang="zh-TW" altLang="en-US" dirty="0"/>
              <a:t>的議題、方向、目的、以及整體架構，是有意義</a:t>
            </a:r>
            <a:r>
              <a:rPr lang="zh-TW" altLang="en-US" dirty="0" smtClean="0"/>
              <a:t>的</a:t>
            </a:r>
            <a:endParaRPr lang="en-US" altLang="zh-TW" dirty="0" smtClean="0"/>
          </a:p>
          <a:p>
            <a:pPr lvl="1"/>
            <a:r>
              <a:rPr lang="zh-TW" altLang="en-US" dirty="0" smtClean="0"/>
              <a:t>引用充分且具有</a:t>
            </a:r>
            <a:r>
              <a:rPr lang="zh-TW" altLang="en-US" dirty="0"/>
              <a:t>說服力的</a:t>
            </a:r>
            <a:r>
              <a:rPr lang="zh-TW" altLang="en-US" dirty="0" smtClean="0"/>
              <a:t>文獻來支持自身論點</a:t>
            </a:r>
            <a:endParaRPr lang="en-US" altLang="zh-TW" dirty="0" smtClean="0"/>
          </a:p>
          <a:p>
            <a:pPr lvl="2"/>
            <a:r>
              <a:rPr lang="zh-TW" altLang="en-US" dirty="0" smtClean="0">
                <a:solidFill>
                  <a:srgbClr val="FF0000"/>
                </a:solidFill>
              </a:rPr>
              <a:t>不與文獻探討引用之文獻重疊</a:t>
            </a:r>
            <a:endParaRPr lang="en-US" altLang="zh-TW" dirty="0" smtClean="0">
              <a:solidFill>
                <a:srgbClr val="FF0000"/>
              </a:solidFill>
            </a:endParaRPr>
          </a:p>
          <a:p>
            <a:pPr lvl="3"/>
            <a:r>
              <a:rPr lang="zh-TW" altLang="en-US" dirty="0" smtClean="0"/>
              <a:t>緒論→引用較通用</a:t>
            </a:r>
            <a:r>
              <a:rPr lang="en-US" altLang="zh-TW" dirty="0" smtClean="0"/>
              <a:t>(general)</a:t>
            </a:r>
            <a:r>
              <a:rPr lang="zh-TW" altLang="en-US" dirty="0" smtClean="0"/>
              <a:t>的議題</a:t>
            </a:r>
            <a:endParaRPr lang="en-US" altLang="zh-TW" dirty="0" smtClean="0"/>
          </a:p>
          <a:p>
            <a:pPr lvl="3"/>
            <a:r>
              <a:rPr lang="zh-TW" altLang="en-US" dirty="0" smtClean="0"/>
              <a:t>文獻探討→引用特定</a:t>
            </a:r>
            <a:r>
              <a:rPr lang="en-US" altLang="zh-TW" dirty="0" smtClean="0"/>
              <a:t>(specific)</a:t>
            </a:r>
            <a:r>
              <a:rPr lang="zh-TW" altLang="en-US" dirty="0" smtClean="0"/>
              <a:t>的論點</a:t>
            </a:r>
            <a:endParaRPr lang="en-US" altLang="zh-TW" dirty="0" smtClean="0"/>
          </a:p>
          <a:p>
            <a:pPr lvl="2"/>
            <a:r>
              <a:rPr lang="zh-TW" altLang="en-US" dirty="0" smtClean="0">
                <a:solidFill>
                  <a:srgbClr val="FF0000"/>
                </a:solidFill>
              </a:rPr>
              <a:t>可與</a:t>
            </a:r>
            <a:r>
              <a:rPr lang="zh-TW" altLang="en-US" dirty="0">
                <a:solidFill>
                  <a:srgbClr val="FF0000"/>
                </a:solidFill>
              </a:rPr>
              <a:t>文獻探討引用之文獻重疊</a:t>
            </a:r>
            <a:endParaRPr lang="en-US" altLang="zh-TW" dirty="0">
              <a:solidFill>
                <a:srgbClr val="FF0000"/>
              </a:solidFill>
            </a:endParaRPr>
          </a:p>
          <a:p>
            <a:pPr lvl="3"/>
            <a:r>
              <a:rPr lang="zh-TW" altLang="en-US" dirty="0"/>
              <a:t>緒論</a:t>
            </a:r>
            <a:r>
              <a:rPr lang="zh-TW" altLang="en-US" dirty="0" smtClean="0"/>
              <a:t>→通用、多數、簡短</a:t>
            </a:r>
            <a:endParaRPr lang="en-US" altLang="zh-TW" dirty="0"/>
          </a:p>
          <a:p>
            <a:pPr lvl="3"/>
            <a:r>
              <a:rPr lang="zh-TW" altLang="en-US" dirty="0"/>
              <a:t>文獻探討</a:t>
            </a:r>
            <a:r>
              <a:rPr lang="zh-TW" altLang="en-US" dirty="0" smtClean="0"/>
              <a:t>→特定、少數、詳細</a:t>
            </a:r>
            <a:endParaRPr lang="en-US" altLang="zh-TW" dirty="0"/>
          </a:p>
          <a:p>
            <a:r>
              <a:rPr lang="zh-TW" altLang="en-US" dirty="0" smtClean="0"/>
              <a:t>討論</a:t>
            </a:r>
            <a:r>
              <a:rPr lang="zh-TW" altLang="en-US" dirty="0"/>
              <a:t>概念與概念、變項與變項之間的</a:t>
            </a:r>
            <a:r>
              <a:rPr lang="zh-TW" altLang="en-US" dirty="0" smtClean="0"/>
              <a:t>關聯</a:t>
            </a:r>
            <a:r>
              <a:rPr lang="zh-TW" altLang="en-US" dirty="0"/>
              <a:t>及</a:t>
            </a:r>
            <a:r>
              <a:rPr lang="zh-TW" altLang="en-US" dirty="0" smtClean="0">
                <a:solidFill>
                  <a:srgbClr val="FF0000"/>
                </a:solidFill>
              </a:rPr>
              <a:t>這些</a:t>
            </a:r>
            <a:r>
              <a:rPr lang="zh-TW" altLang="en-US" dirty="0">
                <a:solidFill>
                  <a:srgbClr val="FF0000"/>
                </a:solidFill>
              </a:rPr>
              <a:t>關聯何以</a:t>
            </a:r>
            <a:r>
              <a:rPr lang="zh-TW" altLang="en-US" dirty="0" smtClean="0">
                <a:solidFill>
                  <a:srgbClr val="FF0000"/>
                </a:solidFill>
              </a:rPr>
              <a:t>重要</a:t>
            </a:r>
            <a:endParaRPr lang="en-US" altLang="zh-TW" dirty="0" smtClean="0">
              <a:solidFill>
                <a:srgbClr val="FF0000"/>
              </a:solidFill>
            </a:endParaRPr>
          </a:p>
          <a:p>
            <a:pPr lvl="1"/>
            <a:r>
              <a:rPr lang="zh-TW" altLang="en-US" dirty="0" smtClean="0"/>
              <a:t>例如：</a:t>
            </a:r>
            <a:r>
              <a:rPr lang="zh-TW" altLang="en-US" dirty="0"/>
              <a:t>「</a:t>
            </a:r>
            <a:r>
              <a:rPr lang="zh-TW" altLang="en-US" dirty="0" smtClean="0"/>
              <a:t>情緒勞務</a:t>
            </a:r>
            <a:r>
              <a:rPr lang="zh-TW" altLang="en-US" dirty="0"/>
              <a:t>」</a:t>
            </a:r>
            <a:r>
              <a:rPr lang="zh-TW" altLang="en-US" dirty="0" smtClean="0"/>
              <a:t>與「休閒生活」中的關係</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24</a:t>
            </a:fld>
            <a:endParaRPr lang="zh-TW" altLang="en-US" dirty="0"/>
          </a:p>
        </p:txBody>
      </p:sp>
      <p:sp>
        <p:nvSpPr>
          <p:cNvPr id="4" name="標題 3"/>
          <p:cNvSpPr>
            <a:spLocks noGrp="1"/>
          </p:cNvSpPr>
          <p:nvPr>
            <p:ph type="title"/>
          </p:nvPr>
        </p:nvSpPr>
        <p:spPr/>
        <p:txBody>
          <a:bodyPr/>
          <a:lstStyle/>
          <a:p>
            <a:r>
              <a:rPr lang="zh-TW" altLang="en-US" dirty="0" smtClean="0"/>
              <a:t>緒論</a:t>
            </a:r>
            <a:r>
              <a:rPr lang="zh-TW" altLang="en-US" dirty="0" smtClean="0">
                <a:cs typeface="Times New Roman" panose="02020603050405020304" pitchFamily="18" charset="0"/>
              </a:rPr>
              <a:t>的功能</a:t>
            </a:r>
            <a:endParaRPr lang="zh-TW" altLang="en-US" dirty="0"/>
          </a:p>
        </p:txBody>
      </p:sp>
    </p:spTree>
    <p:extLst>
      <p:ext uri="{BB962C8B-B14F-4D97-AF65-F5344CB8AC3E}">
        <p14:creationId xmlns:p14="http://schemas.microsoft.com/office/powerpoint/2010/main" val="31618097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論文的</a:t>
            </a:r>
            <a:r>
              <a:rPr lang="zh-TW" altLang="en-US" dirty="0">
                <a:solidFill>
                  <a:srgbClr val="FF0000"/>
                </a:solidFill>
              </a:rPr>
              <a:t>「</a:t>
            </a:r>
            <a:r>
              <a:rPr lang="zh-TW" altLang="en-US" dirty="0" smtClean="0">
                <a:solidFill>
                  <a:srgbClr val="FF0000"/>
                </a:solidFill>
              </a:rPr>
              <a:t>開場白」</a:t>
            </a:r>
            <a:endParaRPr lang="en-US" altLang="zh-TW" dirty="0" smtClean="0">
              <a:solidFill>
                <a:srgbClr val="FF0000"/>
              </a:solidFill>
            </a:endParaRPr>
          </a:p>
          <a:p>
            <a:r>
              <a:rPr lang="zh-TW" altLang="en-US" dirty="0"/>
              <a:t>該論文的發想</a:t>
            </a:r>
            <a:r>
              <a:rPr lang="zh-TW" altLang="en-US" dirty="0" smtClean="0"/>
              <a:t>經過</a:t>
            </a:r>
            <a:endParaRPr lang="en-US" altLang="zh-TW" dirty="0" smtClean="0"/>
          </a:p>
          <a:p>
            <a:r>
              <a:rPr lang="zh-TW" altLang="en-US" dirty="0" smtClean="0"/>
              <a:t>論述經過與描述背景時，必須</a:t>
            </a:r>
            <a:r>
              <a:rPr lang="zh-TW" altLang="en-US" dirty="0" smtClean="0">
                <a:solidFill>
                  <a:srgbClr val="FF0000"/>
                </a:solidFill>
              </a:rPr>
              <a:t>引經據典</a:t>
            </a:r>
            <a:endParaRPr lang="en-US" altLang="zh-TW" dirty="0" smtClean="0">
              <a:solidFill>
                <a:srgbClr val="FF0000"/>
              </a:solidFill>
            </a:endParaRPr>
          </a:p>
          <a:p>
            <a:pPr lvl="1"/>
            <a:r>
              <a:rPr lang="zh-TW" altLang="en-US" dirty="0" smtClean="0"/>
              <a:t>可信度</a:t>
            </a:r>
            <a:endParaRPr lang="en-US" altLang="zh-TW" dirty="0" smtClean="0"/>
          </a:p>
          <a:p>
            <a:pPr lvl="1"/>
            <a:r>
              <a:rPr lang="zh-TW" altLang="en-US" dirty="0" smtClean="0"/>
              <a:t>可讀性</a:t>
            </a:r>
            <a:endParaRPr lang="en-US" altLang="zh-TW" dirty="0" smtClean="0"/>
          </a:p>
          <a:p>
            <a:pPr lvl="1"/>
            <a:r>
              <a:rPr lang="zh-TW" altLang="en-US" dirty="0" smtClean="0"/>
              <a:t>提供資料來源</a:t>
            </a:r>
            <a:endParaRPr lang="en-US"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25</a:t>
            </a:fld>
            <a:endParaRPr lang="zh-TW" altLang="en-US" dirty="0"/>
          </a:p>
        </p:txBody>
      </p:sp>
      <p:sp>
        <p:nvSpPr>
          <p:cNvPr id="4" name="標題 3"/>
          <p:cNvSpPr>
            <a:spLocks noGrp="1"/>
          </p:cNvSpPr>
          <p:nvPr>
            <p:ph type="title"/>
          </p:nvPr>
        </p:nvSpPr>
        <p:spPr/>
        <p:txBody>
          <a:bodyPr/>
          <a:lstStyle/>
          <a:p>
            <a:r>
              <a:rPr lang="zh-TW" altLang="en-US" dirty="0" smtClean="0"/>
              <a:t>緒論</a:t>
            </a:r>
            <a:r>
              <a:rPr lang="en-US" altLang="zh-TW" dirty="0" smtClean="0"/>
              <a:t>-</a:t>
            </a:r>
            <a:r>
              <a:rPr lang="zh-TW" altLang="en-US" dirty="0" smtClean="0"/>
              <a:t>研究背景</a:t>
            </a:r>
            <a:endParaRPr lang="zh-TW" altLang="en-US" dirty="0"/>
          </a:p>
        </p:txBody>
      </p:sp>
      <p:sp>
        <p:nvSpPr>
          <p:cNvPr id="5" name="矩形 4"/>
          <p:cNvSpPr/>
          <p:nvPr/>
        </p:nvSpPr>
        <p:spPr bwMode="auto">
          <a:xfrm>
            <a:off x="434455" y="4954387"/>
            <a:ext cx="4608947" cy="615142"/>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a:solidFill>
                  <a:schemeClr val="tx1"/>
                </a:solidFill>
                <a:latin typeface="Times New Roman" panose="02020603050405020304" pitchFamily="18" charset="0"/>
                <a:ea typeface="標楷體" panose="03000509000000000000" pitchFamily="65" charset="-120"/>
              </a:rPr>
              <a:t>所要證實的產業背景</a:t>
            </a:r>
          </a:p>
        </p:txBody>
      </p:sp>
      <p:sp>
        <p:nvSpPr>
          <p:cNvPr id="6" name="矩形 5"/>
          <p:cNvSpPr/>
          <p:nvPr/>
        </p:nvSpPr>
        <p:spPr bwMode="auto">
          <a:xfrm>
            <a:off x="6753284" y="4954387"/>
            <a:ext cx="4797367" cy="615142"/>
          </a:xfrm>
          <a:prstGeom prst="rect">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3600" b="1" dirty="0" smtClean="0">
                <a:solidFill>
                  <a:schemeClr val="tx1"/>
                </a:solidFill>
                <a:latin typeface="Times New Roman" panose="02020603050405020304" pitchFamily="18" charset="0"/>
                <a:ea typeface="標楷體" panose="03000509000000000000" pitchFamily="65" charset="-120"/>
              </a:rPr>
              <a:t>值得</a:t>
            </a:r>
            <a:r>
              <a:rPr lang="zh-TW" altLang="en-US" sz="3600" b="1" dirty="0">
                <a:solidFill>
                  <a:schemeClr val="tx1"/>
                </a:solidFill>
                <a:latin typeface="Times New Roman" panose="02020603050405020304" pitchFamily="18" charset="0"/>
                <a:ea typeface="標楷體" panose="03000509000000000000" pitchFamily="65" charset="-120"/>
              </a:rPr>
              <a:t>研究之問題</a:t>
            </a:r>
          </a:p>
        </p:txBody>
      </p:sp>
      <p:cxnSp>
        <p:nvCxnSpPr>
          <p:cNvPr id="8" name="直線單箭頭接點 7"/>
          <p:cNvCxnSpPr>
            <a:stCxn id="5" idx="3"/>
            <a:endCxn id="6" idx="1"/>
          </p:cNvCxnSpPr>
          <p:nvPr/>
        </p:nvCxnSpPr>
        <p:spPr bwMode="auto">
          <a:xfrm>
            <a:off x="5043402" y="5261958"/>
            <a:ext cx="1709882" cy="0"/>
          </a:xfrm>
          <a:prstGeom prst="straightConnector1">
            <a:avLst/>
          </a:prstGeom>
          <a:ln w="76200">
            <a:headEnd type="none" w="med" len="med"/>
            <a:tailEnd type="triangle"/>
          </a:ln>
          <a:extLst/>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14126252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en-US" dirty="0" smtClean="0"/>
              <a:t>　</a:t>
            </a:r>
            <a:r>
              <a:rPr lang="zh-TW" altLang="zh-TW" dirty="0" smtClean="0"/>
              <a:t>隨著</a:t>
            </a:r>
            <a:r>
              <a:rPr lang="zh-TW" altLang="zh-TW" dirty="0"/>
              <a:t>資訊科技的進步，</a:t>
            </a:r>
            <a:r>
              <a:rPr lang="zh-TW" altLang="zh-TW" dirty="0">
                <a:solidFill>
                  <a:srgbClr val="FF0000"/>
                </a:solidFill>
              </a:rPr>
              <a:t>創業</a:t>
            </a:r>
            <a:r>
              <a:rPr lang="zh-TW" altLang="zh-TW" dirty="0"/>
              <a:t>被許多人所注重，認為創業為其一大發展目標，</a:t>
            </a:r>
            <a:r>
              <a:rPr lang="zh-TW" altLang="zh-TW" dirty="0">
                <a:solidFill>
                  <a:srgbClr val="FF0000"/>
                </a:solidFill>
              </a:rPr>
              <a:t>所有成功的創業活動，都是技術、資金、人才的完美結合</a:t>
            </a:r>
            <a:r>
              <a:rPr lang="zh-TW" altLang="zh-TW" dirty="0"/>
              <a:t>，三者缺一不可。當我們探討所謂的「</a:t>
            </a:r>
            <a:r>
              <a:rPr lang="zh-TW" altLang="zh-TW" dirty="0">
                <a:solidFill>
                  <a:srgbClr val="FF0000"/>
                </a:solidFill>
              </a:rPr>
              <a:t>科技創業</a:t>
            </a:r>
            <a:r>
              <a:rPr lang="zh-TW" altLang="zh-TW" dirty="0"/>
              <a:t>」發展模式與歷程時，當然也脫離不出這三項元素的範疇。科技創業更正確的說法應該是「科技產業創業」</a:t>
            </a:r>
            <a:r>
              <a:rPr lang="en-US" altLang="zh-TW" dirty="0"/>
              <a:t>(</a:t>
            </a:r>
            <a:r>
              <a:rPr lang="zh-TW" altLang="zh-TW" dirty="0"/>
              <a:t>洪明淵</a:t>
            </a:r>
            <a:r>
              <a:rPr lang="en-US" altLang="zh-TW" dirty="0"/>
              <a:t>,2006)</a:t>
            </a:r>
            <a:r>
              <a:rPr lang="zh-TW" altLang="zh-TW" dirty="0"/>
              <a:t>，也就是我們的創業者帶著技術、人力及資金進入科技產業中創立公司，讓公司能在科技業中立足。因此，科技創業也就等同於一般所說的創業。</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26</a:t>
            </a:fld>
            <a:endParaRPr lang="zh-TW" altLang="en-US" dirty="0"/>
          </a:p>
        </p:txBody>
      </p:sp>
      <p:sp>
        <p:nvSpPr>
          <p:cNvPr id="4" name="標題 3"/>
          <p:cNvSpPr>
            <a:spLocks noGrp="1"/>
          </p:cNvSpPr>
          <p:nvPr>
            <p:ph type="title"/>
          </p:nvPr>
        </p:nvSpPr>
        <p:spPr/>
        <p:txBody>
          <a:bodyPr/>
          <a:lstStyle/>
          <a:p>
            <a:r>
              <a:rPr lang="zh-TW" altLang="en-US" dirty="0" smtClean="0"/>
              <a:t>研究背景範例－社會科學</a:t>
            </a:r>
            <a:endParaRPr lang="zh-TW" altLang="en-US" dirty="0"/>
          </a:p>
        </p:txBody>
      </p:sp>
      <p:sp>
        <p:nvSpPr>
          <p:cNvPr id="11" name="橢圓形圖說文字 10"/>
          <p:cNvSpPr/>
          <p:nvPr/>
        </p:nvSpPr>
        <p:spPr bwMode="auto">
          <a:xfrm>
            <a:off x="6570133" y="4464579"/>
            <a:ext cx="4210756" cy="1168577"/>
          </a:xfrm>
          <a:prstGeom prst="wedgeEllipseCallout">
            <a:avLst>
              <a:gd name="adj1" fmla="val -47382"/>
              <a:gd name="adj2" fmla="val -55971"/>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smtClean="0">
                <a:latin typeface="Arial" charset="0"/>
              </a:rPr>
              <a:t>背景知識：</a:t>
            </a:r>
            <a:endParaRPr lang="en-US" altLang="zh-TW" sz="2400" b="1" dirty="0" smtClean="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smtClean="0">
                <a:latin typeface="Arial" charset="0"/>
              </a:rPr>
              <a:t>　　科技創業的定義</a:t>
            </a:r>
            <a:endParaRPr lang="en-US" altLang="zh-TW" sz="2400" b="1" dirty="0" smtClean="0">
              <a:latin typeface="Arial" charset="0"/>
            </a:endParaRPr>
          </a:p>
        </p:txBody>
      </p:sp>
    </p:spTree>
    <p:extLst>
      <p:ext uri="{BB962C8B-B14F-4D97-AF65-F5344CB8AC3E}">
        <p14:creationId xmlns:p14="http://schemas.microsoft.com/office/powerpoint/2010/main" val="109792264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a:solidFill>
                  <a:srgbClr val="FF0000"/>
                </a:solidFill>
              </a:rPr>
              <a:t>The Internet of Things (</a:t>
            </a:r>
            <a:r>
              <a:rPr lang="en-US" altLang="zh-TW" dirty="0" err="1">
                <a:solidFill>
                  <a:srgbClr val="FF0000"/>
                </a:solidFill>
              </a:rPr>
              <a:t>IoT</a:t>
            </a:r>
            <a:r>
              <a:rPr lang="en-US" altLang="zh-TW" dirty="0">
                <a:solidFill>
                  <a:srgbClr val="FF0000"/>
                </a:solidFill>
              </a:rPr>
              <a:t>) aims at connecting small </a:t>
            </a:r>
            <a:r>
              <a:rPr lang="en-US" altLang="zh-TW" dirty="0" smtClean="0">
                <a:solidFill>
                  <a:srgbClr val="FF0000"/>
                </a:solidFill>
              </a:rPr>
              <a:t>constrained</a:t>
            </a:r>
            <a:r>
              <a:rPr lang="zh-TW" altLang="en-US" dirty="0" smtClean="0">
                <a:solidFill>
                  <a:srgbClr val="FF0000"/>
                </a:solidFill>
              </a:rPr>
              <a:t>　</a:t>
            </a:r>
            <a:r>
              <a:rPr lang="en-US" altLang="zh-TW" dirty="0" smtClean="0">
                <a:solidFill>
                  <a:srgbClr val="FF0000"/>
                </a:solidFill>
              </a:rPr>
              <a:t>devices </a:t>
            </a:r>
            <a:r>
              <a:rPr lang="en-US" altLang="zh-TW" dirty="0">
                <a:solidFill>
                  <a:srgbClr val="FF0000"/>
                </a:solidFill>
              </a:rPr>
              <a:t>to the Internet via the IP protocol</a:t>
            </a:r>
            <a:r>
              <a:rPr lang="en-US" altLang="zh-TW" dirty="0"/>
              <a:t>, </a:t>
            </a:r>
            <a:r>
              <a:rPr lang="en-US" altLang="zh-TW" dirty="0" smtClean="0"/>
              <a:t>which enables </a:t>
            </a:r>
            <a:r>
              <a:rPr lang="en-US" altLang="zh-TW" dirty="0"/>
              <a:t>new communicating </a:t>
            </a:r>
            <a:r>
              <a:rPr lang="en-US" altLang="zh-TW" dirty="0" smtClean="0"/>
              <a:t>applications</a:t>
            </a:r>
            <a:r>
              <a:rPr lang="en-US" altLang="zh-TW" dirty="0"/>
              <a:t>. </a:t>
            </a:r>
            <a:r>
              <a:rPr lang="en-US" altLang="zh-TW" dirty="0">
                <a:solidFill>
                  <a:srgbClr val="FF0000"/>
                </a:solidFill>
              </a:rPr>
              <a:t>Ultra low </a:t>
            </a:r>
            <a:r>
              <a:rPr lang="en-US" altLang="zh-TW" dirty="0" smtClean="0">
                <a:solidFill>
                  <a:srgbClr val="FF0000"/>
                </a:solidFill>
              </a:rPr>
              <a:t>energy consumption </a:t>
            </a:r>
            <a:r>
              <a:rPr lang="en-US" altLang="zh-TW" dirty="0">
                <a:solidFill>
                  <a:srgbClr val="FF0000"/>
                </a:solidFill>
              </a:rPr>
              <a:t>is critical for </a:t>
            </a:r>
            <a:r>
              <a:rPr lang="en-US" altLang="zh-TW" dirty="0" err="1">
                <a:solidFill>
                  <a:srgbClr val="FF0000"/>
                </a:solidFill>
              </a:rPr>
              <a:t>IoT</a:t>
            </a:r>
            <a:r>
              <a:rPr lang="en-US" altLang="zh-TW" dirty="0">
                <a:solidFill>
                  <a:srgbClr val="FF0000"/>
                </a:solidFill>
              </a:rPr>
              <a:t> devices </a:t>
            </a:r>
            <a:r>
              <a:rPr lang="en-US" altLang="zh-TW" dirty="0"/>
              <a:t>since they </a:t>
            </a:r>
            <a:r>
              <a:rPr lang="en-US" altLang="zh-TW" dirty="0" smtClean="0"/>
              <a:t>mostly operate </a:t>
            </a:r>
            <a:r>
              <a:rPr lang="en-US" altLang="zh-TW" dirty="0"/>
              <a:t>on batteries and they need to reach lifetimes </a:t>
            </a:r>
            <a:r>
              <a:rPr lang="en-US" altLang="zh-TW" dirty="0" smtClean="0"/>
              <a:t>of the </a:t>
            </a:r>
            <a:r>
              <a:rPr lang="en-US" altLang="zh-TW" dirty="0"/>
              <a:t>order of several years without battery replacement. </a:t>
            </a:r>
            <a:r>
              <a:rPr lang="en-US" altLang="zh-TW" dirty="0" smtClean="0"/>
              <a:t>Low power </a:t>
            </a:r>
            <a:r>
              <a:rPr lang="en-US" altLang="zh-TW" dirty="0"/>
              <a:t>operation becomes even more challenging for </a:t>
            </a:r>
            <a:r>
              <a:rPr lang="en-US" altLang="zh-TW" dirty="0" smtClean="0"/>
              <a:t>nodes that </a:t>
            </a:r>
            <a:r>
              <a:rPr lang="en-US" altLang="zh-TW" dirty="0"/>
              <a:t>harvest energy from the environment, for instance </a:t>
            </a:r>
            <a:r>
              <a:rPr lang="en-US" altLang="zh-TW" dirty="0" smtClean="0"/>
              <a:t>using solar </a:t>
            </a:r>
            <a:r>
              <a:rPr lang="en-US" altLang="zh-TW" dirty="0"/>
              <a:t>panels.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27</a:t>
            </a:fld>
            <a:endParaRPr lang="zh-TW" altLang="en-US" dirty="0"/>
          </a:p>
        </p:txBody>
      </p:sp>
      <p:sp>
        <p:nvSpPr>
          <p:cNvPr id="4" name="標題 3"/>
          <p:cNvSpPr>
            <a:spLocks noGrp="1"/>
          </p:cNvSpPr>
          <p:nvPr>
            <p:ph type="title"/>
          </p:nvPr>
        </p:nvSpPr>
        <p:spPr/>
        <p:txBody>
          <a:bodyPr/>
          <a:lstStyle/>
          <a:p>
            <a:r>
              <a:rPr lang="zh-TW" altLang="en-US" dirty="0"/>
              <a:t>研究背景</a:t>
            </a:r>
            <a:r>
              <a:rPr lang="zh-TW" altLang="en-US" dirty="0" smtClean="0"/>
              <a:t>範例－自然科學</a:t>
            </a:r>
            <a:endParaRPr lang="zh-TW" altLang="en-US" dirty="0"/>
          </a:p>
        </p:txBody>
      </p:sp>
      <p:sp>
        <p:nvSpPr>
          <p:cNvPr id="9" name="橢圓形圖說文字 8"/>
          <p:cNvSpPr/>
          <p:nvPr/>
        </p:nvSpPr>
        <p:spPr bwMode="auto">
          <a:xfrm>
            <a:off x="6186312" y="4453290"/>
            <a:ext cx="5926666" cy="1168577"/>
          </a:xfrm>
          <a:prstGeom prst="wedgeEllipseCallout">
            <a:avLst>
              <a:gd name="adj1" fmla="val -47382"/>
              <a:gd name="adj2" fmla="val -55971"/>
            </a:avLst>
          </a:prstGeom>
          <a:ln>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400" b="1" dirty="0">
                <a:latin typeface="Arial" charset="0"/>
              </a:rPr>
              <a:t>物聯</a:t>
            </a:r>
            <a:r>
              <a:rPr lang="zh-TW" altLang="en-US" sz="2400" b="1" dirty="0" smtClean="0">
                <a:latin typeface="Arial" charset="0"/>
              </a:rPr>
              <a:t>網的定義及關鍵</a:t>
            </a:r>
            <a:r>
              <a:rPr lang="zh-TW" altLang="en-US" sz="2400" b="1" dirty="0">
                <a:latin typeface="Arial" charset="0"/>
              </a:rPr>
              <a:t>的議題：</a:t>
            </a:r>
            <a:endParaRPr lang="en-US" altLang="zh-TW" sz="2400" b="1" dirty="0" smtClean="0">
              <a:latin typeface="Arial" charset="0"/>
            </a:endParaRPr>
          </a:p>
          <a:p>
            <a:pPr marL="0" marR="0" indent="0" defTabSz="914400" rtl="0" eaLnBrk="0" fontAlgn="base" latinLnBrk="0" hangingPunct="0">
              <a:lnSpc>
                <a:spcPct val="100000"/>
              </a:lnSpc>
              <a:spcBef>
                <a:spcPct val="0"/>
              </a:spcBef>
              <a:spcAft>
                <a:spcPct val="0"/>
              </a:spcAft>
              <a:buClrTx/>
              <a:buSzTx/>
              <a:buFontTx/>
              <a:buNone/>
              <a:tabLst/>
            </a:pPr>
            <a:r>
              <a:rPr lang="zh-TW" altLang="en-US" sz="2400" b="1" dirty="0" smtClean="0">
                <a:latin typeface="Arial" charset="0"/>
              </a:rPr>
              <a:t>　　低電量消耗</a:t>
            </a:r>
            <a:endParaRPr lang="en-US" altLang="zh-TW" sz="2400" b="1" dirty="0" smtClean="0">
              <a:latin typeface="Arial" charset="0"/>
            </a:endParaRPr>
          </a:p>
        </p:txBody>
      </p:sp>
    </p:spTree>
    <p:extLst>
      <p:ext uri="{BB962C8B-B14F-4D97-AF65-F5344CB8AC3E}">
        <p14:creationId xmlns:p14="http://schemas.microsoft.com/office/powerpoint/2010/main" val="24770035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a:t>
            </a:r>
            <a:r>
              <a:rPr lang="zh-TW" altLang="en-US" dirty="0" smtClean="0">
                <a:solidFill>
                  <a:srgbClr val="FF0000"/>
                </a:solidFill>
              </a:rPr>
              <a:t>為什麼</a:t>
            </a:r>
            <a:r>
              <a:rPr lang="zh-TW" altLang="en-US" dirty="0" smtClean="0"/>
              <a:t>」要做</a:t>
            </a:r>
            <a:endParaRPr lang="en-US" altLang="zh-TW" dirty="0" smtClean="0"/>
          </a:p>
          <a:p>
            <a:pPr lvl="1"/>
            <a:r>
              <a:rPr lang="zh-TW" altLang="en-US" dirty="0" smtClean="0"/>
              <a:t>起－問題的背景</a:t>
            </a:r>
            <a:endParaRPr lang="en-US" altLang="zh-TW" dirty="0"/>
          </a:p>
          <a:p>
            <a:pPr lvl="2"/>
            <a:r>
              <a:rPr lang="zh-TW" altLang="en-US" dirty="0" smtClean="0"/>
              <a:t>變遷與發展</a:t>
            </a:r>
            <a:endParaRPr lang="en-US" altLang="zh-TW" dirty="0"/>
          </a:p>
          <a:p>
            <a:pPr lvl="2"/>
            <a:r>
              <a:rPr lang="zh-TW" altLang="en-US" dirty="0" smtClean="0"/>
              <a:t>現況與爭議</a:t>
            </a:r>
            <a:endParaRPr lang="en-US" altLang="zh-TW" dirty="0" smtClean="0"/>
          </a:p>
          <a:p>
            <a:pPr lvl="1"/>
            <a:r>
              <a:rPr lang="zh-TW" altLang="en-US" dirty="0" smtClean="0"/>
              <a:t>承－學理基礎與文獻佐證</a:t>
            </a:r>
            <a:endParaRPr lang="en-US" altLang="zh-TW" dirty="0" smtClean="0"/>
          </a:p>
          <a:p>
            <a:pPr lvl="2"/>
            <a:r>
              <a:rPr lang="zh-TW" altLang="en-US" dirty="0" smtClean="0"/>
              <a:t>相關文獻對研究的支持與否</a:t>
            </a:r>
            <a:endParaRPr lang="en-US" altLang="zh-TW" dirty="0" smtClean="0"/>
          </a:p>
          <a:p>
            <a:pPr lvl="1"/>
            <a:r>
              <a:rPr lang="zh-TW" altLang="en-US" dirty="0" smtClean="0">
                <a:solidFill>
                  <a:srgbClr val="FF0000"/>
                </a:solidFill>
              </a:rPr>
              <a:t>轉－</a:t>
            </a:r>
            <a:r>
              <a:rPr lang="zh-TW" altLang="en-US" dirty="0">
                <a:solidFill>
                  <a:srgbClr val="FF0000"/>
                </a:solidFill>
              </a:rPr>
              <a:t>重要性與</a:t>
            </a:r>
            <a:r>
              <a:rPr lang="zh-TW" altLang="en-US" dirty="0" smtClean="0">
                <a:solidFill>
                  <a:srgbClr val="FF0000"/>
                </a:solidFill>
              </a:rPr>
              <a:t>貢獻</a:t>
            </a:r>
            <a:endParaRPr lang="en-US" altLang="zh-TW" dirty="0">
              <a:solidFill>
                <a:srgbClr val="FF0000"/>
              </a:solidFill>
            </a:endParaRPr>
          </a:p>
          <a:p>
            <a:pPr lvl="1"/>
            <a:r>
              <a:rPr lang="zh-TW" altLang="en-US" dirty="0" smtClean="0"/>
              <a:t>合－欲研究之問題</a:t>
            </a:r>
            <a:endParaRPr lang="en-US" altLang="zh-TW" dirty="0"/>
          </a:p>
          <a:p>
            <a:r>
              <a:rPr lang="zh-TW" altLang="en-US" dirty="0" smtClean="0"/>
              <a:t>動機陳述</a:t>
            </a:r>
            <a:endParaRPr lang="en-US" altLang="zh-TW" dirty="0" smtClean="0"/>
          </a:p>
          <a:p>
            <a:pPr lvl="1"/>
            <a:r>
              <a:rPr lang="zh-TW" altLang="en-US" dirty="0" smtClean="0"/>
              <a:t>議題重要 </a:t>
            </a:r>
            <a:r>
              <a:rPr lang="en-US" altLang="zh-TW" dirty="0" smtClean="0"/>
              <a:t>(</a:t>
            </a:r>
            <a:r>
              <a:rPr lang="zh-TW" altLang="en-US" dirty="0" smtClean="0"/>
              <a:t>不夠</a:t>
            </a:r>
            <a:r>
              <a:rPr lang="en-US" altLang="zh-TW" dirty="0" smtClean="0"/>
              <a:t>)</a:t>
            </a:r>
          </a:p>
          <a:p>
            <a:pPr lvl="1"/>
            <a:r>
              <a:rPr lang="zh-TW" altLang="en-US" dirty="0" smtClean="0"/>
              <a:t>別人沒做</a:t>
            </a:r>
            <a:r>
              <a:rPr lang="en-US" altLang="zh-TW" dirty="0" smtClean="0"/>
              <a:t>/</a:t>
            </a:r>
            <a:r>
              <a:rPr lang="zh-TW" altLang="en-US" dirty="0" smtClean="0"/>
              <a:t>沒考慮</a:t>
            </a:r>
            <a:r>
              <a:rPr lang="en-US" altLang="zh-TW" dirty="0" smtClean="0"/>
              <a:t>/</a:t>
            </a:r>
            <a:r>
              <a:rPr lang="zh-TW" altLang="en-US" dirty="0" smtClean="0"/>
              <a:t>缺點 </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28</a:t>
            </a:fld>
            <a:endParaRPr lang="zh-TW" altLang="en-US" dirty="0"/>
          </a:p>
        </p:txBody>
      </p:sp>
      <p:sp>
        <p:nvSpPr>
          <p:cNvPr id="4" name="標題 3"/>
          <p:cNvSpPr>
            <a:spLocks noGrp="1"/>
          </p:cNvSpPr>
          <p:nvPr>
            <p:ph type="title"/>
          </p:nvPr>
        </p:nvSpPr>
        <p:spPr/>
        <p:txBody>
          <a:bodyPr/>
          <a:lstStyle/>
          <a:p>
            <a:r>
              <a:rPr lang="zh-TW" altLang="en-US" dirty="0" smtClean="0"/>
              <a:t>緒論</a:t>
            </a:r>
            <a:r>
              <a:rPr lang="en-US" altLang="zh-TW" dirty="0" smtClean="0"/>
              <a:t>-</a:t>
            </a:r>
            <a:r>
              <a:rPr lang="zh-TW" altLang="en-US" dirty="0" smtClean="0"/>
              <a:t>研究動機</a:t>
            </a:r>
            <a:endParaRPr lang="zh-TW" altLang="en-US" dirty="0"/>
          </a:p>
        </p:txBody>
      </p:sp>
    </p:spTree>
    <p:extLst>
      <p:ext uri="{BB962C8B-B14F-4D97-AF65-F5344CB8AC3E}">
        <p14:creationId xmlns:p14="http://schemas.microsoft.com/office/powerpoint/2010/main" val="142005585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內容版面配置區 4"/>
          <p:cNvGraphicFramePr>
            <a:graphicFrameLocks noGrp="1"/>
          </p:cNvGraphicFramePr>
          <p:nvPr>
            <p:ph idx="1"/>
            <p:extLst/>
          </p:nvPr>
        </p:nvGraphicFramePr>
        <p:xfrm>
          <a:off x="733502" y="1577859"/>
          <a:ext cx="10363200" cy="4648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投影片編號版面配置區 2"/>
          <p:cNvSpPr>
            <a:spLocks noGrp="1"/>
          </p:cNvSpPr>
          <p:nvPr>
            <p:ph type="sldNum" sz="quarter" idx="11"/>
          </p:nvPr>
        </p:nvSpPr>
        <p:spPr/>
        <p:txBody>
          <a:bodyPr/>
          <a:lstStyle/>
          <a:p>
            <a:fld id="{18182BEB-C3EA-40AB-B02C-9E044A7FB21F}" type="slidenum">
              <a:rPr lang="zh-TW" altLang="en-US" smtClean="0"/>
              <a:pPr/>
              <a:t>29</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smtClean="0"/>
              <a:t>研究動機架構圖</a:t>
            </a:r>
            <a:endParaRPr lang="zh-TW" altLang="en-US" dirty="0"/>
          </a:p>
        </p:txBody>
      </p:sp>
    </p:spTree>
    <p:extLst>
      <p:ext uri="{BB962C8B-B14F-4D97-AF65-F5344CB8AC3E}">
        <p14:creationId xmlns:p14="http://schemas.microsoft.com/office/powerpoint/2010/main" val="41473598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solidFill>
                  <a:srgbClr val="FF0000"/>
                </a:solidFill>
              </a:rPr>
              <a:t>結構 </a:t>
            </a:r>
            <a:r>
              <a:rPr lang="en-US" altLang="zh-TW" dirty="0" smtClean="0">
                <a:solidFill>
                  <a:srgbClr val="FF0000"/>
                </a:solidFill>
              </a:rPr>
              <a:t>(</a:t>
            </a:r>
            <a:r>
              <a:rPr lang="zh-TW" altLang="en-US" dirty="0" smtClean="0">
                <a:solidFill>
                  <a:srgbClr val="FF0000"/>
                </a:solidFill>
              </a:rPr>
              <a:t>章節名稱</a:t>
            </a:r>
            <a:r>
              <a:rPr lang="en-US" altLang="zh-TW" dirty="0" smtClean="0">
                <a:solidFill>
                  <a:srgbClr val="FF0000"/>
                </a:solidFill>
              </a:rPr>
              <a:t>)</a:t>
            </a:r>
            <a:r>
              <a:rPr lang="zh-TW" altLang="en-US" dirty="0" smtClean="0"/>
              <a:t>→樹幹</a:t>
            </a:r>
            <a:endParaRPr lang="en-US" altLang="zh-TW" dirty="0" smtClean="0"/>
          </a:p>
          <a:p>
            <a:pPr lvl="1"/>
            <a:r>
              <a:rPr lang="zh-TW" altLang="en-US" dirty="0" smtClean="0"/>
              <a:t>是否是一顆樹？</a:t>
            </a:r>
            <a:endParaRPr lang="en-US" altLang="zh-TW" dirty="0" smtClean="0"/>
          </a:p>
          <a:p>
            <a:r>
              <a:rPr lang="zh-TW" altLang="en-US" dirty="0" smtClean="0">
                <a:solidFill>
                  <a:srgbClr val="FF0000"/>
                </a:solidFill>
              </a:rPr>
              <a:t>大綱 </a:t>
            </a:r>
            <a:r>
              <a:rPr lang="en-US" altLang="zh-TW" dirty="0" smtClean="0">
                <a:solidFill>
                  <a:srgbClr val="FF0000"/>
                </a:solidFill>
              </a:rPr>
              <a:t>(</a:t>
            </a:r>
            <a:r>
              <a:rPr lang="zh-TW" altLang="en-US" dirty="0" smtClean="0">
                <a:solidFill>
                  <a:srgbClr val="FF0000"/>
                </a:solidFill>
              </a:rPr>
              <a:t>每段主題及</a:t>
            </a:r>
            <a:r>
              <a:rPr lang="zh-TW" altLang="en-US" dirty="0">
                <a:solidFill>
                  <a:srgbClr val="FF0000"/>
                </a:solidFill>
              </a:rPr>
              <a:t>邏輯</a:t>
            </a:r>
            <a:r>
              <a:rPr lang="en-US" altLang="zh-TW" dirty="0" smtClean="0">
                <a:solidFill>
                  <a:srgbClr val="FF0000"/>
                </a:solidFill>
              </a:rPr>
              <a:t>)</a:t>
            </a:r>
            <a:r>
              <a:rPr lang="zh-TW" altLang="en-US" dirty="0" smtClean="0"/>
              <a:t>→樹枝</a:t>
            </a:r>
            <a:endParaRPr lang="en-US" altLang="zh-TW" dirty="0" smtClean="0"/>
          </a:p>
          <a:p>
            <a:pPr lvl="1"/>
            <a:r>
              <a:rPr lang="zh-TW" altLang="en-US" dirty="0" smtClean="0"/>
              <a:t>樹是否形狀好？</a:t>
            </a:r>
            <a:r>
              <a:rPr lang="en-US" altLang="zh-TW" dirty="0" smtClean="0"/>
              <a:t>  </a:t>
            </a:r>
            <a:endParaRPr lang="en-US" altLang="zh-TW" dirty="0"/>
          </a:p>
          <a:p>
            <a:r>
              <a:rPr lang="zh-TW" altLang="en-US" dirty="0" smtClean="0">
                <a:solidFill>
                  <a:srgbClr val="FF0000"/>
                </a:solidFill>
              </a:rPr>
              <a:t>內文 </a:t>
            </a:r>
            <a:r>
              <a:rPr lang="en-US" altLang="zh-TW" dirty="0" smtClean="0">
                <a:solidFill>
                  <a:srgbClr val="FF0000"/>
                </a:solidFill>
              </a:rPr>
              <a:t>(</a:t>
            </a:r>
            <a:r>
              <a:rPr lang="zh-TW" altLang="en-US" dirty="0" smtClean="0">
                <a:solidFill>
                  <a:srgbClr val="FF0000"/>
                </a:solidFill>
              </a:rPr>
              <a:t>每段文字</a:t>
            </a:r>
            <a:r>
              <a:rPr lang="en-US" altLang="zh-TW" dirty="0" smtClean="0">
                <a:solidFill>
                  <a:srgbClr val="FF0000"/>
                </a:solidFill>
              </a:rPr>
              <a:t>)</a:t>
            </a:r>
            <a:r>
              <a:rPr lang="zh-TW" altLang="en-US" dirty="0" smtClean="0"/>
              <a:t>→樹葉</a:t>
            </a:r>
            <a:endParaRPr lang="en-US" altLang="zh-TW" dirty="0" smtClean="0"/>
          </a:p>
          <a:p>
            <a:pPr lvl="1"/>
            <a:r>
              <a:rPr lang="zh-TW" altLang="en-US" dirty="0" smtClean="0"/>
              <a:t>樹是否長的好？</a:t>
            </a:r>
            <a:endParaRPr lang="en-US" altLang="zh-TW" dirty="0" smtClean="0"/>
          </a:p>
          <a:p>
            <a:pPr lvl="1"/>
            <a:endParaRPr lang="en-US" altLang="zh-TW" i="1"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a:t>
            </a:fld>
            <a:endParaRPr lang="zh-TW" altLang="en-US" dirty="0"/>
          </a:p>
        </p:txBody>
      </p:sp>
      <p:sp>
        <p:nvSpPr>
          <p:cNvPr id="4" name="標題 3"/>
          <p:cNvSpPr>
            <a:spLocks noGrp="1"/>
          </p:cNvSpPr>
          <p:nvPr>
            <p:ph type="title"/>
          </p:nvPr>
        </p:nvSpPr>
        <p:spPr/>
        <p:txBody>
          <a:bodyPr/>
          <a:lstStyle/>
          <a:p>
            <a:r>
              <a:rPr lang="zh-TW" altLang="en-US" dirty="0" smtClean="0"/>
              <a:t>論文和樹</a:t>
            </a:r>
            <a:endParaRPr lang="zh-TW" altLang="en-US" dirty="0"/>
          </a:p>
        </p:txBody>
      </p:sp>
    </p:spTree>
    <p:extLst>
      <p:ext uri="{BB962C8B-B14F-4D97-AF65-F5344CB8AC3E}">
        <p14:creationId xmlns:p14="http://schemas.microsoft.com/office/powerpoint/2010/main" val="33761226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zh-TW" altLang="zh-TW" sz="2400" dirty="0" smtClean="0"/>
              <a:t>傳統</a:t>
            </a:r>
            <a:r>
              <a:rPr lang="zh-TW" altLang="zh-TW" sz="2400" dirty="0"/>
              <a:t>的創業導向</a:t>
            </a:r>
            <a:r>
              <a:rPr lang="zh-TW" altLang="zh-TW" sz="2400" dirty="0">
                <a:solidFill>
                  <a:srgbClr val="FF0000"/>
                </a:solidFill>
              </a:rPr>
              <a:t>只說明了</a:t>
            </a:r>
            <a:r>
              <a:rPr lang="zh-TW" altLang="zh-TW" sz="2400" dirty="0"/>
              <a:t>創業必須擁有的三大構面</a:t>
            </a:r>
            <a:r>
              <a:rPr lang="en-US" altLang="zh-TW" sz="2400" dirty="0"/>
              <a:t>:</a:t>
            </a:r>
            <a:r>
              <a:rPr lang="zh-TW" altLang="zh-TW" sz="2400" dirty="0"/>
              <a:t>創新性、風險承擔性、預警性</a:t>
            </a:r>
            <a:r>
              <a:rPr lang="en-US" altLang="zh-TW" sz="2400" dirty="0"/>
              <a:t>(Covin&amp;Slevin,1991; Lumpkin&amp;Dess,1996)</a:t>
            </a:r>
            <a:r>
              <a:rPr lang="zh-TW" altLang="zh-TW" sz="2400" dirty="0"/>
              <a:t>。</a:t>
            </a:r>
            <a:r>
              <a:rPr lang="zh-TW" altLang="zh-TW" sz="2400" dirty="0">
                <a:solidFill>
                  <a:srgbClr val="FF0000"/>
                </a:solidFill>
              </a:rPr>
              <a:t>但卻未說明</a:t>
            </a:r>
            <a:r>
              <a:rPr lang="zh-TW" altLang="zh-TW" sz="2400" dirty="0"/>
              <a:t>在科技創業中組織是如何改變、因為何種因素改變及何種改變能讓組織在科技業成長及生存</a:t>
            </a:r>
            <a:r>
              <a:rPr lang="zh-TW" altLang="zh-TW" sz="2400" dirty="0" smtClean="0"/>
              <a:t>。</a:t>
            </a:r>
            <a:endParaRPr lang="en-US" altLang="zh-TW" sz="2400" dirty="0" smtClean="0"/>
          </a:p>
          <a:p>
            <a:pPr marL="0" indent="0">
              <a:buNone/>
            </a:pPr>
            <a:r>
              <a:rPr lang="zh-TW" altLang="en-US" sz="2400" dirty="0"/>
              <a:t>　</a:t>
            </a:r>
            <a:r>
              <a:rPr lang="zh-TW" altLang="en-US" sz="2400" dirty="0" smtClean="0"/>
              <a:t>　</a:t>
            </a:r>
            <a:r>
              <a:rPr lang="zh-TW" altLang="zh-TW" sz="2400" dirty="0" smtClean="0">
                <a:solidFill>
                  <a:srgbClr val="FF0000"/>
                </a:solidFill>
              </a:rPr>
              <a:t>而</a:t>
            </a:r>
            <a:r>
              <a:rPr lang="zh-TW" altLang="zh-TW" sz="2400" dirty="0">
                <a:solidFill>
                  <a:srgbClr val="FF0000"/>
                </a:solidFill>
              </a:rPr>
              <a:t>多數的科技創業家只想到創新技術、產品或服務，但卻未想到使用新的組織方法、新的資源或是瞄準市場目標才能創造更好的組織機會</a:t>
            </a:r>
            <a:r>
              <a:rPr lang="en-US" altLang="zh-TW" sz="2400" dirty="0"/>
              <a:t>(Shane,2004)</a:t>
            </a:r>
            <a:r>
              <a:rPr lang="zh-TW" altLang="zh-TW" sz="2400" dirty="0"/>
              <a:t>，然而組織該如何了解市場目標、改變組織結構及獲取資源以因應組織所了解的內外部需求，最終產生組織彈性及效益。為了解決此項難題，本研究經過相關文獻的收集與彙整過程後發現環境配適</a:t>
            </a:r>
            <a:r>
              <a:rPr lang="en-US" altLang="zh-TW" sz="2400" dirty="0"/>
              <a:t> vs. </a:t>
            </a:r>
            <a:r>
              <a:rPr lang="zh-TW" altLang="zh-TW" sz="2400" dirty="0"/>
              <a:t>內部配適的觀點</a:t>
            </a:r>
            <a:r>
              <a:rPr lang="en-US" altLang="zh-TW" sz="2400" dirty="0"/>
              <a:t>(Miller,1992)</a:t>
            </a:r>
            <a:r>
              <a:rPr lang="zh-TW" altLang="zh-TW" sz="2400" dirty="0"/>
              <a:t>可進一步探討組織發展過程的相關變化。因此本研究探討科技創業的組織在達成組織內外部配適時所產生的環境配適、內部配適及資源管理過程。</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30</a:t>
            </a:fld>
            <a:endParaRPr lang="zh-TW" altLang="en-US" dirty="0"/>
          </a:p>
        </p:txBody>
      </p:sp>
      <p:sp>
        <p:nvSpPr>
          <p:cNvPr id="4" name="標題 3"/>
          <p:cNvSpPr>
            <a:spLocks noGrp="1"/>
          </p:cNvSpPr>
          <p:nvPr>
            <p:ph type="title"/>
          </p:nvPr>
        </p:nvSpPr>
        <p:spPr/>
        <p:txBody>
          <a:bodyPr/>
          <a:lstStyle/>
          <a:p>
            <a:r>
              <a:rPr lang="zh-TW" altLang="en-US" dirty="0" smtClean="0"/>
              <a:t>研究動</a:t>
            </a:r>
            <a:r>
              <a:rPr lang="zh-TW" altLang="en-US" dirty="0"/>
              <a:t>機範例</a:t>
            </a:r>
            <a:r>
              <a:rPr lang="zh-TW" altLang="en-US" dirty="0" smtClean="0"/>
              <a:t>－社會科學</a:t>
            </a:r>
            <a:endParaRPr lang="zh-TW" altLang="en-US" dirty="0"/>
          </a:p>
        </p:txBody>
      </p:sp>
      <p:sp>
        <p:nvSpPr>
          <p:cNvPr id="5" name="橢圓形圖說文字 4"/>
          <p:cNvSpPr/>
          <p:nvPr/>
        </p:nvSpPr>
        <p:spPr bwMode="auto">
          <a:xfrm>
            <a:off x="8297333" y="2816137"/>
            <a:ext cx="3894667" cy="1277320"/>
          </a:xfrm>
          <a:prstGeom prst="wedgeEllipseCallout">
            <a:avLst>
              <a:gd name="adj1" fmla="val -46497"/>
              <a:gd name="adj2" fmla="val -87130"/>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動機通常為目前文獻的不足</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30067493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903111" y="1543579"/>
            <a:ext cx="10363200" cy="4648200"/>
          </a:xfrm>
        </p:spPr>
        <p:txBody>
          <a:bodyPr/>
          <a:lstStyle/>
          <a:p>
            <a:pPr marL="0" indent="0" algn="just">
              <a:buNone/>
            </a:pPr>
            <a:r>
              <a:rPr lang="en-US" altLang="zh-TW" dirty="0" smtClean="0"/>
              <a:t>The motivation for this paper comes from the observation that many different wireless technologies can be used for </a:t>
            </a:r>
            <a:r>
              <a:rPr lang="en-US" altLang="zh-TW" dirty="0" err="1" smtClean="0"/>
              <a:t>IoT</a:t>
            </a:r>
            <a:r>
              <a:rPr lang="en-US" altLang="zh-TW" dirty="0" smtClean="0"/>
              <a:t> </a:t>
            </a:r>
            <a:r>
              <a:rPr lang="en-US" altLang="zh-TW" dirty="0" smtClean="0">
                <a:solidFill>
                  <a:srgbClr val="FF0000"/>
                </a:solidFill>
              </a:rPr>
              <a:t>and there is no exhaustive comparison in the literature of their energy consumption</a:t>
            </a:r>
            <a:r>
              <a:rPr lang="en-US" altLang="zh-TW" dirty="0" smtClean="0"/>
              <a:t> that would help to make right decision about deployment of a given network. Although some characteristics of the considered technologies, such as the range</a:t>
            </a:r>
            <a:r>
              <a:rPr lang="zh-TW" altLang="en-US" dirty="0" smtClean="0"/>
              <a:t> </a:t>
            </a:r>
            <a:r>
              <a:rPr lang="en-US" altLang="zh-TW" dirty="0" smtClean="0"/>
              <a:t>or the used bandwidth, are not directly comparable, </a:t>
            </a:r>
            <a:r>
              <a:rPr lang="en-US" altLang="zh-TW" dirty="0" smtClean="0">
                <a:solidFill>
                  <a:srgbClr val="FF0000"/>
                </a:solidFill>
              </a:rPr>
              <a:t>there is a need for a thorough comparison of the energy efficiency to identify their key factors and limitations</a:t>
            </a:r>
            <a:r>
              <a:rPr lang="en-US" altLang="zh-TW" dirty="0"/>
              <a:t>. Many </a:t>
            </a:r>
            <a:r>
              <a:rPr lang="en-US" altLang="zh-TW" dirty="0" smtClean="0"/>
              <a:t>overviews of </a:t>
            </a:r>
            <a:r>
              <a:rPr lang="en-US" altLang="zh-TW" dirty="0"/>
              <a:t>different wireless networks exist [9</a:t>
            </a:r>
            <a:r>
              <a:rPr lang="en-US" altLang="zh-TW" dirty="0" smtClean="0"/>
              <a:t>]-[</a:t>
            </a:r>
            <a:r>
              <a:rPr lang="en-US" altLang="zh-TW" dirty="0"/>
              <a:t>13</a:t>
            </a:r>
            <a:r>
              <a:rPr lang="en-US" altLang="zh-TW" dirty="0" smtClean="0"/>
              <a:t>], …</a:t>
            </a:r>
            <a:endParaRPr lang="zh-TW" altLang="zh-TW" dirty="0" smtClean="0"/>
          </a:p>
          <a:p>
            <a:pPr marL="0" indent="0" algn="just">
              <a:buNone/>
            </a:pP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31</a:t>
            </a:fld>
            <a:endParaRPr lang="zh-TW" altLang="en-US" dirty="0"/>
          </a:p>
        </p:txBody>
      </p:sp>
      <p:sp>
        <p:nvSpPr>
          <p:cNvPr id="4" name="標題 3"/>
          <p:cNvSpPr>
            <a:spLocks noGrp="1"/>
          </p:cNvSpPr>
          <p:nvPr>
            <p:ph type="title"/>
          </p:nvPr>
        </p:nvSpPr>
        <p:spPr/>
        <p:txBody>
          <a:bodyPr/>
          <a:lstStyle/>
          <a:p>
            <a:r>
              <a:rPr lang="zh-TW" altLang="en-US" dirty="0" smtClean="0"/>
              <a:t>研究動</a:t>
            </a:r>
            <a:r>
              <a:rPr lang="zh-TW" altLang="en-US" dirty="0"/>
              <a:t>機</a:t>
            </a:r>
            <a:r>
              <a:rPr lang="zh-TW" altLang="en-US" dirty="0" smtClean="0"/>
              <a:t>範例－自然科學</a:t>
            </a:r>
            <a:endParaRPr lang="zh-TW" altLang="en-US" dirty="0"/>
          </a:p>
        </p:txBody>
      </p:sp>
      <p:sp>
        <p:nvSpPr>
          <p:cNvPr id="6" name="橢圓形圖說文字 5"/>
          <p:cNvSpPr/>
          <p:nvPr/>
        </p:nvSpPr>
        <p:spPr bwMode="auto">
          <a:xfrm>
            <a:off x="4831643" y="5264417"/>
            <a:ext cx="6524979" cy="775139"/>
          </a:xfrm>
          <a:prstGeom prst="wedgeEllipseCallout">
            <a:avLst>
              <a:gd name="adj1" fmla="val -34905"/>
              <a:gd name="adj2" fmla="val -15412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r>
              <a:rPr lang="zh-TW" altLang="en-US" sz="2800" b="1" dirty="0" smtClean="0">
                <a:solidFill>
                  <a:schemeClr val="bg1"/>
                </a:solidFill>
                <a:latin typeface="Arial" charset="0"/>
              </a:rPr>
              <a:t>注意動機需有其“必要性”</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283672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明確指出試圖要解決的問題</a:t>
            </a:r>
            <a:endParaRPr lang="en-US" altLang="zh-TW" dirty="0" smtClean="0"/>
          </a:p>
          <a:p>
            <a:r>
              <a:rPr lang="zh-TW" altLang="en-US" dirty="0" smtClean="0"/>
              <a:t>由回顧文獻來著手</a:t>
            </a:r>
            <a:endParaRPr lang="en-US" altLang="zh-TW" dirty="0" smtClean="0"/>
          </a:p>
          <a:p>
            <a:pPr lvl="1"/>
            <a:r>
              <a:rPr lang="zh-TW" altLang="en-US" dirty="0" smtClean="0"/>
              <a:t>用心精讀</a:t>
            </a:r>
            <a:endParaRPr lang="en-US" altLang="zh-TW" dirty="0" smtClean="0"/>
          </a:p>
          <a:p>
            <a:pPr lvl="1"/>
            <a:r>
              <a:rPr lang="zh-TW" altLang="en-US" dirty="0" smtClean="0"/>
              <a:t>確實消化</a:t>
            </a:r>
            <a:endParaRPr lang="en-US" altLang="zh-TW" dirty="0" smtClean="0"/>
          </a:p>
          <a:p>
            <a:pPr lvl="1"/>
            <a:r>
              <a:rPr lang="zh-TW" altLang="en-US" dirty="0" smtClean="0"/>
              <a:t>發覺、釐清研究問題</a:t>
            </a:r>
            <a:endParaRPr lang="en-US" altLang="zh-TW" dirty="0" smtClean="0"/>
          </a:p>
          <a:p>
            <a:pPr lvl="1"/>
            <a:r>
              <a:rPr lang="zh-TW" altLang="en-US" dirty="0" smtClean="0"/>
              <a:t>研究問題具體</a:t>
            </a:r>
            <a:r>
              <a:rPr lang="zh-TW" altLang="en-US" dirty="0"/>
              <a:t>化</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32</a:t>
            </a:fld>
            <a:endParaRPr lang="zh-TW" altLang="en-US" dirty="0"/>
          </a:p>
        </p:txBody>
      </p:sp>
      <p:sp>
        <p:nvSpPr>
          <p:cNvPr id="4" name="標題 3"/>
          <p:cNvSpPr>
            <a:spLocks noGrp="1"/>
          </p:cNvSpPr>
          <p:nvPr>
            <p:ph type="title"/>
          </p:nvPr>
        </p:nvSpPr>
        <p:spPr/>
        <p:txBody>
          <a:bodyPr/>
          <a:lstStyle/>
          <a:p>
            <a:r>
              <a:rPr lang="zh-TW" altLang="en-US" dirty="0" smtClean="0"/>
              <a:t>緒論</a:t>
            </a:r>
            <a:r>
              <a:rPr lang="en-US" altLang="zh-TW" dirty="0" smtClean="0"/>
              <a:t>-</a:t>
            </a:r>
            <a:r>
              <a:rPr lang="zh-TW" altLang="en-US" dirty="0" smtClean="0"/>
              <a:t>研究問題</a:t>
            </a:r>
            <a:endParaRPr lang="zh-TW" altLang="en-US" dirty="0"/>
          </a:p>
        </p:txBody>
      </p:sp>
    </p:spTree>
    <p:extLst>
      <p:ext uri="{BB962C8B-B14F-4D97-AF65-F5344CB8AC3E}">
        <p14:creationId xmlns:p14="http://schemas.microsoft.com/office/powerpoint/2010/main" val="234367880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zh-TW" altLang="zh-TW" dirty="0" smtClean="0"/>
              <a:t>過去</a:t>
            </a:r>
            <a:r>
              <a:rPr lang="zh-TW" altLang="zh-TW" dirty="0"/>
              <a:t>研究以創業導向的方式來了解科技創業，但傳統的創業導向觀點並不能說明組織是如何了解內外部需求而產生改變，也不能說明組織在改變時的資源的變化。創業者在科技創業時</a:t>
            </a:r>
            <a:r>
              <a:rPr lang="zh-TW" altLang="zh-TW" dirty="0" smtClean="0"/>
              <a:t>，組織</a:t>
            </a:r>
            <a:r>
              <a:rPr lang="zh-TW" altLang="zh-TW" dirty="0"/>
              <a:t>必須達到外部環境和結構、流程間的配適</a:t>
            </a:r>
            <a:r>
              <a:rPr lang="en-US" altLang="zh-TW" dirty="0"/>
              <a:t>(Burns&amp;Strlker,1961;Lawrence&amp;Lorsch,1967)</a:t>
            </a:r>
            <a:r>
              <a:rPr lang="zh-TW" altLang="zh-TW" dirty="0" smtClean="0"/>
              <a:t>。</a:t>
            </a:r>
            <a:endParaRPr lang="en-US" altLang="zh-TW" dirty="0" smtClean="0"/>
          </a:p>
          <a:p>
            <a:pPr marL="0" indent="0">
              <a:buNone/>
            </a:pPr>
            <a:r>
              <a:rPr lang="zh-TW" altLang="en-US" dirty="0"/>
              <a:t>　</a:t>
            </a:r>
            <a:r>
              <a:rPr lang="zh-TW" altLang="en-US" dirty="0" smtClean="0"/>
              <a:t>　</a:t>
            </a:r>
            <a:r>
              <a:rPr lang="zh-TW" altLang="zh-TW" dirty="0" smtClean="0"/>
              <a:t>在</a:t>
            </a:r>
            <a:r>
              <a:rPr lang="zh-TW" altLang="zh-TW" dirty="0"/>
              <a:t>研究組織因應內外部需求方面，組織的外部需求是因為環境的不確定性造成組織的問題，因此組織為了解市場以確認市場目標採用了許多方式去理解外部需求，而組織為了配合外部需求及內部結構流程的配合性而產生組織內部需求，基於以上理由研究發現環境配適</a:t>
            </a:r>
            <a:r>
              <a:rPr lang="en-US" altLang="zh-TW" dirty="0"/>
              <a:t> vs. </a:t>
            </a:r>
            <a:r>
              <a:rPr lang="zh-TW" altLang="zh-TW" dirty="0"/>
              <a:t>內部配適的觀點</a:t>
            </a:r>
            <a:r>
              <a:rPr lang="en-US" altLang="zh-TW" dirty="0"/>
              <a:t>(Miller,1992)</a:t>
            </a:r>
            <a:r>
              <a:rPr lang="zh-TW" altLang="zh-TW" dirty="0"/>
              <a:t>，</a:t>
            </a:r>
            <a:r>
              <a:rPr lang="zh-TW" altLang="zh-TW" dirty="0">
                <a:solidFill>
                  <a:srgbClr val="FF0000"/>
                </a:solidFill>
              </a:rPr>
              <a:t>組織透過對環境的偵測及組織內部結構、流程的改變來配合內外部變化及需求，以達到降低組織成本、提升競爭力的目的。</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33</a:t>
            </a:fld>
            <a:endParaRPr lang="zh-TW" altLang="en-US" dirty="0"/>
          </a:p>
        </p:txBody>
      </p:sp>
      <p:sp>
        <p:nvSpPr>
          <p:cNvPr id="4" name="標題 3"/>
          <p:cNvSpPr>
            <a:spLocks noGrp="1"/>
          </p:cNvSpPr>
          <p:nvPr>
            <p:ph type="title"/>
          </p:nvPr>
        </p:nvSpPr>
        <p:spPr/>
        <p:txBody>
          <a:bodyPr/>
          <a:lstStyle/>
          <a:p>
            <a:r>
              <a:rPr lang="zh-TW" altLang="en-US" dirty="0" smtClean="0"/>
              <a:t>研究問</a:t>
            </a:r>
            <a:r>
              <a:rPr lang="zh-TW" altLang="en-US" dirty="0"/>
              <a:t>題</a:t>
            </a:r>
            <a:r>
              <a:rPr lang="zh-TW" altLang="en-US" dirty="0" smtClean="0"/>
              <a:t>範例－社會科學</a:t>
            </a:r>
            <a:endParaRPr lang="zh-TW" altLang="en-US" dirty="0"/>
          </a:p>
        </p:txBody>
      </p:sp>
      <p:sp>
        <p:nvSpPr>
          <p:cNvPr id="11" name="橢圓形圖說文字 10"/>
          <p:cNvSpPr/>
          <p:nvPr/>
        </p:nvSpPr>
        <p:spPr bwMode="auto">
          <a:xfrm>
            <a:off x="7021689" y="3351124"/>
            <a:ext cx="4876800" cy="1277320"/>
          </a:xfrm>
          <a:prstGeom prst="wedgeEllipseCallout">
            <a:avLst>
              <a:gd name="adj1" fmla="val -51135"/>
              <a:gd name="adj2" fmla="val -4824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透過文獻分析</a:t>
            </a:r>
            <a:r>
              <a:rPr lang="zh-TW" altLang="en-US" sz="2800" b="1" dirty="0" smtClean="0">
                <a:solidFill>
                  <a:schemeClr val="bg1"/>
                </a:solidFill>
                <a:latin typeface="Arial" charset="0"/>
              </a:rPr>
              <a:t>，</a:t>
            </a:r>
            <a:endParaRPr lang="en-US" altLang="zh-TW" sz="2800" b="1" dirty="0" smtClean="0">
              <a:solidFill>
                <a:schemeClr val="bg1"/>
              </a:solidFill>
              <a:latin typeface="Arial" charset="0"/>
            </a:endParaRPr>
          </a:p>
          <a:p>
            <a:pPr algn="ctr" eaLnBrk="0" fontAlgn="base" hangingPunct="0">
              <a:spcBef>
                <a:spcPct val="0"/>
              </a:spcBef>
              <a:spcAft>
                <a:spcPct val="0"/>
              </a:spcAft>
            </a:pPr>
            <a:r>
              <a:rPr lang="zh-TW" altLang="en-US" sz="2800" b="1" dirty="0" smtClean="0">
                <a:solidFill>
                  <a:schemeClr val="bg1"/>
                </a:solidFill>
                <a:latin typeface="Arial" charset="0"/>
              </a:rPr>
              <a:t>將</a:t>
            </a:r>
            <a:r>
              <a:rPr lang="zh-TW" altLang="en-US" sz="2800" b="1" dirty="0">
                <a:solidFill>
                  <a:schemeClr val="bg1"/>
                </a:solidFill>
                <a:latin typeface="Arial" charset="0"/>
              </a:rPr>
              <a:t>問題有邏輯地闡述</a:t>
            </a:r>
            <a:endParaRPr lang="en-US" altLang="zh-TW" sz="2800" b="1" dirty="0">
              <a:solidFill>
                <a:schemeClr val="bg1"/>
              </a:solidFill>
              <a:latin typeface="Arial" charset="0"/>
            </a:endParaRPr>
          </a:p>
        </p:txBody>
      </p:sp>
    </p:spTree>
    <p:extLst>
      <p:ext uri="{BB962C8B-B14F-4D97-AF65-F5344CB8AC3E}">
        <p14:creationId xmlns:p14="http://schemas.microsoft.com/office/powerpoint/2010/main" val="116763234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動機的</a:t>
            </a:r>
            <a:r>
              <a:rPr lang="zh-TW" altLang="en-US" dirty="0" smtClean="0">
                <a:solidFill>
                  <a:srgbClr val="FF0000"/>
                </a:solidFill>
              </a:rPr>
              <a:t>延伸</a:t>
            </a:r>
            <a:endParaRPr lang="en-US" altLang="zh-TW" dirty="0" smtClean="0">
              <a:solidFill>
                <a:srgbClr val="FF0000"/>
              </a:solidFill>
            </a:endParaRPr>
          </a:p>
          <a:p>
            <a:pPr lvl="1"/>
            <a:r>
              <a:rPr lang="zh-TW" altLang="en-US" dirty="0"/>
              <a:t>一個動機可以有多</a:t>
            </a:r>
            <a:r>
              <a:rPr lang="zh-TW" altLang="en-US" dirty="0" smtClean="0"/>
              <a:t>個目的</a:t>
            </a:r>
            <a:endParaRPr lang="en-US" altLang="zh-TW" dirty="0" smtClean="0"/>
          </a:p>
          <a:p>
            <a:pPr lvl="1"/>
            <a:r>
              <a:rPr lang="zh-TW" altLang="en-US" dirty="0" smtClean="0"/>
              <a:t>必須要有</a:t>
            </a:r>
            <a:r>
              <a:rPr lang="zh-TW" altLang="en-US" dirty="0" smtClean="0">
                <a:solidFill>
                  <a:srgbClr val="FF0000"/>
                </a:solidFill>
              </a:rPr>
              <a:t>邏輯</a:t>
            </a:r>
            <a:r>
              <a:rPr lang="zh-TW" altLang="en-US" dirty="0" smtClean="0"/>
              <a:t>、</a:t>
            </a:r>
            <a:r>
              <a:rPr lang="zh-TW" altLang="en-US" dirty="0" smtClean="0">
                <a:solidFill>
                  <a:srgbClr val="FF0000"/>
                </a:solidFill>
              </a:rPr>
              <a:t>層次</a:t>
            </a:r>
            <a:endParaRPr lang="en-US" altLang="zh-TW" dirty="0" smtClean="0">
              <a:solidFill>
                <a:srgbClr val="FF0000"/>
              </a:solidFill>
            </a:endParaRPr>
          </a:p>
          <a:p>
            <a:r>
              <a:rPr lang="zh-TW" altLang="en-US" dirty="0" smtClean="0">
                <a:solidFill>
                  <a:srgbClr val="FF0000"/>
                </a:solidFill>
              </a:rPr>
              <a:t>具體、明確、簡要</a:t>
            </a:r>
            <a:endParaRPr lang="en-US" altLang="zh-TW" dirty="0" smtClean="0">
              <a:solidFill>
                <a:srgbClr val="FF0000"/>
              </a:solidFill>
            </a:endParaRPr>
          </a:p>
          <a:p>
            <a:pPr lvl="1"/>
            <a:r>
              <a:rPr lang="zh-TW" altLang="en-US" dirty="0" smtClean="0"/>
              <a:t>本研究主要目的在</a:t>
            </a:r>
            <a:r>
              <a:rPr lang="en-US" altLang="zh-TW" dirty="0" smtClean="0"/>
              <a:t>…</a:t>
            </a:r>
          </a:p>
          <a:p>
            <a:pPr lvl="2"/>
            <a:r>
              <a:rPr lang="zh-TW" altLang="en-US" dirty="0" smtClean="0"/>
              <a:t>了解</a:t>
            </a:r>
            <a:endParaRPr lang="en-US" altLang="zh-TW" dirty="0" smtClean="0"/>
          </a:p>
          <a:p>
            <a:pPr lvl="2"/>
            <a:r>
              <a:rPr lang="zh-TW" altLang="en-US" dirty="0" smtClean="0"/>
              <a:t>探討</a:t>
            </a:r>
            <a:endParaRPr lang="en-US" altLang="zh-TW" dirty="0" smtClean="0"/>
          </a:p>
          <a:p>
            <a:pPr lvl="2"/>
            <a:r>
              <a:rPr lang="zh-TW" altLang="en-US" dirty="0" smtClean="0"/>
              <a:t>分析</a:t>
            </a:r>
            <a:endParaRPr lang="en-US" altLang="zh-TW" dirty="0" smtClean="0"/>
          </a:p>
          <a:p>
            <a:pPr lvl="2"/>
            <a:r>
              <a:rPr lang="zh-TW" altLang="en-US" dirty="0" smtClean="0"/>
              <a:t>評析</a:t>
            </a:r>
            <a:endParaRPr lang="en-US" altLang="zh-TW" dirty="0" smtClean="0"/>
          </a:p>
          <a:p>
            <a:pPr lvl="2"/>
            <a:r>
              <a:rPr lang="zh-TW" altLang="en-US" dirty="0"/>
              <a:t>比較</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34</a:t>
            </a:fld>
            <a:endParaRPr lang="zh-TW" altLang="en-US" dirty="0"/>
          </a:p>
        </p:txBody>
      </p:sp>
      <p:sp>
        <p:nvSpPr>
          <p:cNvPr id="4" name="標題 3"/>
          <p:cNvSpPr>
            <a:spLocks noGrp="1"/>
          </p:cNvSpPr>
          <p:nvPr>
            <p:ph type="title"/>
          </p:nvPr>
        </p:nvSpPr>
        <p:spPr/>
        <p:txBody>
          <a:bodyPr/>
          <a:lstStyle/>
          <a:p>
            <a:r>
              <a:rPr lang="zh-TW" altLang="en-US" dirty="0"/>
              <a:t>緒論</a:t>
            </a:r>
            <a:r>
              <a:rPr lang="en-US" altLang="zh-TW" dirty="0"/>
              <a:t>-</a:t>
            </a:r>
            <a:r>
              <a:rPr lang="zh-TW" altLang="en-US" dirty="0" smtClean="0"/>
              <a:t>研究目的</a:t>
            </a:r>
            <a:endParaRPr lang="zh-TW" altLang="en-US" dirty="0"/>
          </a:p>
        </p:txBody>
      </p:sp>
      <p:graphicFrame>
        <p:nvGraphicFramePr>
          <p:cNvPr id="5" name="資料庫圖表 4"/>
          <p:cNvGraphicFramePr/>
          <p:nvPr>
            <p:extLst>
              <p:ext uri="{D42A27DB-BD31-4B8C-83A1-F6EECF244321}">
                <p14:modId xmlns:p14="http://schemas.microsoft.com/office/powerpoint/2010/main" val="1909115461"/>
              </p:ext>
            </p:extLst>
          </p:nvPr>
        </p:nvGraphicFramePr>
        <p:xfrm>
          <a:off x="5969001" y="3118380"/>
          <a:ext cx="5130800" cy="24807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文字方塊 5"/>
          <p:cNvSpPr txBox="1"/>
          <p:nvPr/>
        </p:nvSpPr>
        <p:spPr>
          <a:xfrm>
            <a:off x="7364850" y="2417002"/>
            <a:ext cx="2339102" cy="461665"/>
          </a:xfrm>
          <a:prstGeom prst="rect">
            <a:avLst/>
          </a:prstGeom>
          <a:noFill/>
        </p:spPr>
        <p:txBody>
          <a:bodyPr wrap="none" rtlCol="0">
            <a:spAutoFit/>
          </a:bodyPr>
          <a:lstStyle/>
          <a:p>
            <a:r>
              <a:rPr lang="zh-TW" altLang="en-US" sz="2400" dirty="0" smtClean="0">
                <a:latin typeface="標楷體" panose="03000509000000000000" pitchFamily="65" charset="-120"/>
                <a:ea typeface="標楷體" panose="03000509000000000000" pitchFamily="65" charset="-120"/>
              </a:rPr>
              <a:t>常見之研究目的</a:t>
            </a:r>
            <a:endParaRPr lang="zh-TW" altLang="en-US" sz="2400"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38776969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a:t>　</a:t>
            </a:r>
            <a:r>
              <a:rPr lang="zh-TW" altLang="en-US" dirty="0" smtClean="0"/>
              <a:t>　</a:t>
            </a:r>
            <a:r>
              <a:rPr lang="zh-TW" altLang="zh-TW" dirty="0" smtClean="0"/>
              <a:t>是故</a:t>
            </a:r>
            <a:r>
              <a:rPr lang="zh-TW" altLang="zh-TW" dirty="0"/>
              <a:t>本研究希望藉由觀察科技創業組織在創業過程之配適模式，以內外部配適、資源管理及創業導向的角度，</a:t>
            </a:r>
            <a:r>
              <a:rPr lang="zh-TW" altLang="zh-TW" dirty="0">
                <a:solidFill>
                  <a:srgbClr val="FF0000"/>
                </a:solidFill>
              </a:rPr>
              <a:t>找出能夠有助於組織內外部及資源改變的「配適能力」，促進組織的內外部配適及資源管理能力以達到其策略目標</a:t>
            </a:r>
            <a:r>
              <a:rPr lang="zh-TW" altLang="zh-TW" dirty="0" smtClean="0">
                <a:solidFill>
                  <a:srgbClr val="FF0000"/>
                </a:solidFill>
              </a:rPr>
              <a:t>。</a:t>
            </a:r>
            <a:endParaRPr lang="en-US" altLang="zh-TW" dirty="0" smtClean="0">
              <a:solidFill>
                <a:srgbClr val="FF0000"/>
              </a:solidFill>
            </a:endParaRPr>
          </a:p>
          <a:p>
            <a:pPr marL="0" indent="0">
              <a:buNone/>
            </a:pPr>
            <a:endParaRPr lang="en-US" altLang="zh-TW" dirty="0" smtClean="0"/>
          </a:p>
          <a:p>
            <a:pPr marL="0" indent="0">
              <a:buNone/>
            </a:pPr>
            <a:r>
              <a:rPr lang="zh-TW" altLang="en-US" dirty="0" smtClean="0"/>
              <a:t>　　</a:t>
            </a:r>
            <a:r>
              <a:rPr lang="zh-TW" altLang="zh-TW" dirty="0" smtClean="0"/>
              <a:t>本</a:t>
            </a:r>
            <a:r>
              <a:rPr lang="zh-TW" altLang="zh-TW" dirty="0"/>
              <a:t>研究之研究目的如下：</a:t>
            </a:r>
          </a:p>
          <a:p>
            <a:pPr marL="0" indent="0">
              <a:buNone/>
            </a:pPr>
            <a:r>
              <a:rPr lang="zh-TW" altLang="en-US" dirty="0"/>
              <a:t>　</a:t>
            </a:r>
            <a:r>
              <a:rPr lang="zh-TW" altLang="en-US" dirty="0" smtClean="0"/>
              <a:t>　</a:t>
            </a:r>
            <a:r>
              <a:rPr lang="zh-TW" altLang="zh-TW" dirty="0" smtClean="0"/>
              <a:t>一</a:t>
            </a:r>
            <a:r>
              <a:rPr lang="zh-TW" altLang="zh-TW" dirty="0"/>
              <a:t>、 </a:t>
            </a:r>
            <a:r>
              <a:rPr lang="zh-TW" altLang="zh-TW" dirty="0">
                <a:solidFill>
                  <a:srgbClr val="FF0000"/>
                </a:solidFill>
              </a:rPr>
              <a:t>觀察</a:t>
            </a:r>
            <a:r>
              <a:rPr lang="zh-TW" altLang="zh-TW" dirty="0"/>
              <a:t>科技創業過程如何達成環境配適、內部配適與資源配適。</a:t>
            </a:r>
          </a:p>
          <a:p>
            <a:pPr marL="0" indent="0">
              <a:buNone/>
            </a:pPr>
            <a:r>
              <a:rPr lang="zh-TW" altLang="en-US" dirty="0"/>
              <a:t>　</a:t>
            </a:r>
            <a:r>
              <a:rPr lang="zh-TW" altLang="en-US" dirty="0" smtClean="0"/>
              <a:t>　</a:t>
            </a:r>
            <a:r>
              <a:rPr lang="zh-TW" altLang="zh-TW" dirty="0" smtClean="0"/>
              <a:t>二</a:t>
            </a:r>
            <a:r>
              <a:rPr lang="zh-TW" altLang="zh-TW" dirty="0"/>
              <a:t>、 以創業導向角度，</a:t>
            </a:r>
            <a:r>
              <a:rPr lang="zh-TW" altLang="zh-TW" dirty="0">
                <a:solidFill>
                  <a:srgbClr val="FF0000"/>
                </a:solidFill>
              </a:rPr>
              <a:t>分析</a:t>
            </a:r>
            <a:r>
              <a:rPr lang="zh-TW" altLang="zh-TW" dirty="0"/>
              <a:t>科技創業過程中各配適能力之科技創業構面</a:t>
            </a:r>
            <a:r>
              <a:rPr lang="en-US" altLang="zh-TW" dirty="0"/>
              <a:t>(</a:t>
            </a:r>
            <a:r>
              <a:rPr lang="zh-TW" altLang="zh-TW" dirty="0"/>
              <a:t>創新性、預警性、風險承擔性</a:t>
            </a:r>
            <a:r>
              <a:rPr lang="en-US" altLang="zh-TW" dirty="0"/>
              <a:t>)</a:t>
            </a:r>
            <a:r>
              <a:rPr lang="zh-TW" altLang="zh-TW" dirty="0"/>
              <a:t>。</a:t>
            </a:r>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35</a:t>
            </a:fld>
            <a:endParaRPr lang="zh-TW" altLang="en-US" dirty="0"/>
          </a:p>
        </p:txBody>
      </p:sp>
      <p:sp>
        <p:nvSpPr>
          <p:cNvPr id="4" name="標題 3"/>
          <p:cNvSpPr>
            <a:spLocks noGrp="1"/>
          </p:cNvSpPr>
          <p:nvPr>
            <p:ph type="title"/>
          </p:nvPr>
        </p:nvSpPr>
        <p:spPr/>
        <p:txBody>
          <a:bodyPr/>
          <a:lstStyle/>
          <a:p>
            <a:r>
              <a:rPr lang="zh-TW" altLang="en-US" dirty="0" smtClean="0"/>
              <a:t>研究目的</a:t>
            </a:r>
            <a:r>
              <a:rPr lang="zh-TW" altLang="en-US" dirty="0"/>
              <a:t>範例</a:t>
            </a:r>
            <a:r>
              <a:rPr lang="zh-TW" altLang="en-US" dirty="0" smtClean="0"/>
              <a:t>－社會科學</a:t>
            </a:r>
            <a:endParaRPr lang="zh-TW" altLang="en-US" dirty="0"/>
          </a:p>
        </p:txBody>
      </p:sp>
    </p:spTree>
    <p:extLst>
      <p:ext uri="{BB962C8B-B14F-4D97-AF65-F5344CB8AC3E}">
        <p14:creationId xmlns:p14="http://schemas.microsoft.com/office/powerpoint/2010/main" val="1447305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t>Finally, </a:t>
            </a:r>
            <a:r>
              <a:rPr lang="en-US" altLang="zh-TW" dirty="0">
                <a:solidFill>
                  <a:srgbClr val="FF0000"/>
                </a:solidFill>
              </a:rPr>
              <a:t>we want to evaluate the impact of pushing the IP protocols to constrained </a:t>
            </a:r>
            <a:r>
              <a:rPr lang="en-US" altLang="zh-TW" dirty="0" err="1">
                <a:solidFill>
                  <a:srgbClr val="FF0000"/>
                </a:solidFill>
              </a:rPr>
              <a:t>IoT</a:t>
            </a:r>
            <a:r>
              <a:rPr lang="en-US" altLang="zh-TW" dirty="0">
                <a:solidFill>
                  <a:srgbClr val="FF0000"/>
                </a:solidFill>
              </a:rPr>
              <a:t> devices </a:t>
            </a:r>
            <a:r>
              <a:rPr lang="en-US" altLang="zh-TW" dirty="0"/>
              <a:t>by taking into account not only the hardware performance and duty-cycled MAC operation, but also the protocol overhead (headers and fragmentation</a:t>
            </a:r>
            <a:r>
              <a:rPr lang="en-US" altLang="zh-TW" dirty="0" smtClean="0"/>
              <a:t>),</a:t>
            </a:r>
            <a:r>
              <a:rPr lang="zh-TW" altLang="en-US" dirty="0"/>
              <a:t> </a:t>
            </a:r>
            <a:r>
              <a:rPr lang="en-US" altLang="zh-TW" dirty="0" smtClean="0"/>
              <a:t>along </a:t>
            </a:r>
            <a:r>
              <a:rPr lang="en-US" altLang="zh-TW" dirty="0"/>
              <a:t>with the cost of keeping an active connection and time synchronization between two nodes. In this way, we can evaluate the impact of all layers on energy consumption and performance. </a:t>
            </a:r>
            <a:r>
              <a:rPr lang="en-US" altLang="zh-TW" dirty="0">
                <a:solidFill>
                  <a:srgbClr val="FF0000"/>
                </a:solidFill>
              </a:rPr>
              <a:t>The overall goal of this paper is to help all users of </a:t>
            </a:r>
            <a:r>
              <a:rPr lang="en-US" altLang="zh-TW" dirty="0" err="1">
                <a:solidFill>
                  <a:srgbClr val="FF0000"/>
                </a:solidFill>
              </a:rPr>
              <a:t>IoT</a:t>
            </a:r>
            <a:r>
              <a:rPr lang="en-US" altLang="zh-TW" dirty="0">
                <a:solidFill>
                  <a:srgbClr val="FF0000"/>
                </a:solidFill>
              </a:rPr>
              <a:t> technologies to choose the technology that best fits their needs from the perspective of energy efficiency.</a:t>
            </a:r>
            <a:endParaRPr lang="zh-TW" altLang="zh-TW" dirty="0">
              <a:solidFill>
                <a:srgbClr val="FF0000"/>
              </a:solidFill>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36</a:t>
            </a:fld>
            <a:endParaRPr lang="zh-TW" altLang="en-US" dirty="0"/>
          </a:p>
        </p:txBody>
      </p:sp>
      <p:sp>
        <p:nvSpPr>
          <p:cNvPr id="4" name="標題 3"/>
          <p:cNvSpPr>
            <a:spLocks noGrp="1"/>
          </p:cNvSpPr>
          <p:nvPr>
            <p:ph type="title"/>
          </p:nvPr>
        </p:nvSpPr>
        <p:spPr/>
        <p:txBody>
          <a:bodyPr/>
          <a:lstStyle/>
          <a:p>
            <a:r>
              <a:rPr lang="zh-TW" altLang="en-US" dirty="0"/>
              <a:t>研究目的範例</a:t>
            </a:r>
            <a:r>
              <a:rPr lang="zh-TW" altLang="en-US" dirty="0" smtClean="0"/>
              <a:t>－自然科學</a:t>
            </a:r>
            <a:endParaRPr lang="zh-TW" altLang="en-US" dirty="0"/>
          </a:p>
        </p:txBody>
      </p:sp>
      <p:sp>
        <p:nvSpPr>
          <p:cNvPr id="5" name="橢圓形圖說文字 4"/>
          <p:cNvSpPr/>
          <p:nvPr/>
        </p:nvSpPr>
        <p:spPr bwMode="auto">
          <a:xfrm>
            <a:off x="5091288" y="5518242"/>
            <a:ext cx="1603024" cy="571938"/>
          </a:xfrm>
          <a:prstGeom prst="wedgeEllipseCallout">
            <a:avLst>
              <a:gd name="adj1" fmla="val -34905"/>
              <a:gd name="adj2" fmla="val -15412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目的</a:t>
            </a:r>
            <a:endParaRPr lang="en-US" altLang="zh-TW" sz="2800" b="1" dirty="0" smtClean="0">
              <a:solidFill>
                <a:schemeClr val="bg1"/>
              </a:solidFill>
              <a:latin typeface="Arial" charset="0"/>
            </a:endParaRPr>
          </a:p>
        </p:txBody>
      </p:sp>
      <p:sp>
        <p:nvSpPr>
          <p:cNvPr id="6" name="橢圓形圖說文字 5"/>
          <p:cNvSpPr/>
          <p:nvPr/>
        </p:nvSpPr>
        <p:spPr bwMode="auto">
          <a:xfrm>
            <a:off x="6259687" y="2706871"/>
            <a:ext cx="2511779" cy="571938"/>
          </a:xfrm>
          <a:prstGeom prst="wedgeEllipseCallout">
            <a:avLst>
              <a:gd name="adj1" fmla="val -34905"/>
              <a:gd name="adj2" fmla="val -15412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研究內容</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4684447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結果的操作</a:t>
            </a:r>
            <a:endParaRPr lang="en-US" altLang="zh-TW" dirty="0" smtClean="0"/>
          </a:p>
          <a:p>
            <a:pPr lvl="1"/>
            <a:r>
              <a:rPr lang="zh-TW" altLang="en-US" dirty="0" smtClean="0"/>
              <a:t>透過限制來</a:t>
            </a:r>
            <a:r>
              <a:rPr lang="zh-TW" altLang="en-US" dirty="0" smtClean="0">
                <a:solidFill>
                  <a:srgbClr val="FF0000"/>
                </a:solidFill>
              </a:rPr>
              <a:t>控制結果</a:t>
            </a:r>
            <a:r>
              <a:rPr lang="zh-TW" altLang="en-US" dirty="0" smtClean="0"/>
              <a:t>的變動</a:t>
            </a:r>
            <a:endParaRPr lang="en-US" altLang="zh-TW" dirty="0" smtClean="0"/>
          </a:p>
          <a:p>
            <a:r>
              <a:rPr lang="zh-TW" altLang="en-US" dirty="0" smtClean="0"/>
              <a:t>說明</a:t>
            </a:r>
            <a:r>
              <a:rPr lang="zh-TW" altLang="en-US" dirty="0" smtClean="0">
                <a:solidFill>
                  <a:srgbClr val="FF0000"/>
                </a:solidFill>
              </a:rPr>
              <a:t>研究的環境</a:t>
            </a:r>
            <a:endParaRPr lang="en-US" altLang="zh-TW" dirty="0" smtClean="0">
              <a:solidFill>
                <a:srgbClr val="FF0000"/>
              </a:solidFill>
            </a:endParaRPr>
          </a:p>
          <a:p>
            <a:pPr lvl="1"/>
            <a:r>
              <a:rPr lang="zh-TW" altLang="en-US" dirty="0" smtClean="0"/>
              <a:t>當下的環境無法創造完美的實驗環境</a:t>
            </a:r>
            <a:endParaRPr lang="en-US" altLang="zh-TW" dirty="0" smtClean="0"/>
          </a:p>
          <a:p>
            <a:pPr lvl="1"/>
            <a:r>
              <a:rPr lang="zh-TW" altLang="en-US" dirty="0" smtClean="0"/>
              <a:t>該領域過於龐大，必須先假設相關的情況</a:t>
            </a:r>
            <a:endParaRPr lang="en-US" altLang="zh-TW" dirty="0" smtClean="0"/>
          </a:p>
          <a:p>
            <a:r>
              <a:rPr lang="zh-TW" altLang="en-US" dirty="0" smtClean="0">
                <a:solidFill>
                  <a:srgbClr val="FF0000"/>
                </a:solidFill>
              </a:rPr>
              <a:t>不可預測</a:t>
            </a:r>
            <a:r>
              <a:rPr lang="zh-TW" altLang="en-US" dirty="0" smtClean="0"/>
              <a:t>之狀況</a:t>
            </a:r>
            <a:endParaRPr lang="en-US" altLang="zh-TW" dirty="0"/>
          </a:p>
          <a:p>
            <a:pPr lvl="1"/>
            <a:r>
              <a:rPr lang="zh-TW" altLang="en-US" dirty="0" smtClean="0"/>
              <a:t>問卷回收率</a:t>
            </a:r>
            <a:endParaRPr lang="en-US" altLang="zh-TW" dirty="0" smtClean="0"/>
          </a:p>
          <a:p>
            <a:pPr lvl="1"/>
            <a:r>
              <a:rPr lang="zh-TW" altLang="en-US" dirty="0" smtClean="0"/>
              <a:t>樣本過少、流失</a:t>
            </a:r>
            <a:endParaRPr lang="en-US" altLang="zh-TW" dirty="0"/>
          </a:p>
          <a:p>
            <a:pPr lvl="1"/>
            <a:endParaRPr lang="en-US" altLang="zh-TW" dirty="0" smtClean="0"/>
          </a:p>
          <a:p>
            <a:r>
              <a:rPr lang="zh-TW" altLang="en-US" i="1" dirty="0" smtClean="0"/>
              <a:t>限制須有其「必要性」，否則會出現「</a:t>
            </a:r>
            <a:r>
              <a:rPr lang="zh-TW" altLang="en-US" i="1" dirty="0" smtClean="0">
                <a:solidFill>
                  <a:srgbClr val="FF0000"/>
                </a:solidFill>
              </a:rPr>
              <a:t>否定自身研究</a:t>
            </a:r>
            <a:r>
              <a:rPr lang="zh-TW" altLang="en-US" i="1" dirty="0" smtClean="0"/>
              <a:t>」的情形</a:t>
            </a:r>
            <a:endParaRPr lang="en-US" altLang="zh-TW" i="1" dirty="0" smtClean="0"/>
          </a:p>
          <a:p>
            <a:pPr lvl="1"/>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37</a:t>
            </a:fld>
            <a:endParaRPr lang="zh-TW" altLang="en-US" dirty="0"/>
          </a:p>
        </p:txBody>
      </p:sp>
      <p:sp>
        <p:nvSpPr>
          <p:cNvPr id="4" name="標題 3"/>
          <p:cNvSpPr>
            <a:spLocks noGrp="1"/>
          </p:cNvSpPr>
          <p:nvPr>
            <p:ph type="title"/>
          </p:nvPr>
        </p:nvSpPr>
        <p:spPr/>
        <p:txBody>
          <a:bodyPr/>
          <a:lstStyle/>
          <a:p>
            <a:r>
              <a:rPr lang="zh-TW" altLang="en-US" dirty="0" smtClean="0"/>
              <a:t>研究範圍與限制</a:t>
            </a:r>
            <a:endParaRPr lang="zh-TW" altLang="en-US" dirty="0"/>
          </a:p>
        </p:txBody>
      </p:sp>
    </p:spTree>
    <p:extLst>
      <p:ext uri="{BB962C8B-B14F-4D97-AF65-F5344CB8AC3E}">
        <p14:creationId xmlns:p14="http://schemas.microsoft.com/office/powerpoint/2010/main" val="42740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方法</a:t>
            </a:r>
            <a:endParaRPr lang="en-US" altLang="zh-TW" dirty="0" smtClean="0"/>
          </a:p>
          <a:p>
            <a:pPr lvl="1"/>
            <a:r>
              <a:rPr lang="zh-TW" altLang="en-US" dirty="0" smtClean="0"/>
              <a:t>特性</a:t>
            </a:r>
            <a:endParaRPr lang="en-US" altLang="zh-TW" dirty="0" smtClean="0"/>
          </a:p>
          <a:p>
            <a:pPr lvl="1"/>
            <a:r>
              <a:rPr lang="zh-TW" altLang="en-US" dirty="0" smtClean="0"/>
              <a:t>概念</a:t>
            </a:r>
            <a:endParaRPr lang="en-US" altLang="zh-TW" dirty="0" smtClean="0"/>
          </a:p>
          <a:p>
            <a:pPr lvl="1"/>
            <a:r>
              <a:rPr lang="zh-TW" altLang="en-US" dirty="0" smtClean="0"/>
              <a:t>不要寫太細節</a:t>
            </a:r>
            <a:endParaRPr lang="en-US" altLang="zh-TW" dirty="0" smtClean="0"/>
          </a:p>
          <a:p>
            <a:r>
              <a:rPr lang="zh-TW" altLang="en-US" dirty="0" smtClean="0"/>
              <a:t>貢獻</a:t>
            </a:r>
            <a:endParaRPr lang="en-US" altLang="zh-TW" dirty="0" smtClean="0"/>
          </a:p>
          <a:p>
            <a:pPr lvl="1"/>
            <a:r>
              <a:rPr lang="en-US" altLang="zh-TW" dirty="0" smtClean="0"/>
              <a:t>Reviewer</a:t>
            </a:r>
            <a:r>
              <a:rPr lang="zh-TW" altLang="en-US" dirty="0" smtClean="0"/>
              <a:t>最常問的問題，若能</a:t>
            </a:r>
            <a:r>
              <a:rPr lang="zh-TW" altLang="en-US" dirty="0" smtClean="0">
                <a:solidFill>
                  <a:srgbClr val="FF0000"/>
                </a:solidFill>
              </a:rPr>
              <a:t>明白寫出</a:t>
            </a:r>
            <a:r>
              <a:rPr lang="zh-TW" altLang="en-US" dirty="0" smtClean="0"/>
              <a:t>最佳。</a:t>
            </a:r>
            <a:endParaRPr lang="en-US" altLang="zh-TW" dirty="0" smtClean="0"/>
          </a:p>
          <a:p>
            <a:pPr lvl="1"/>
            <a:r>
              <a:rPr lang="zh-TW" altLang="en-US" dirty="0" smtClean="0"/>
              <a:t>可分</a:t>
            </a:r>
            <a:r>
              <a:rPr lang="en-US" altLang="zh-TW" dirty="0" smtClean="0"/>
              <a:t>(1)(2)(3)</a:t>
            </a:r>
            <a:r>
              <a:rPr lang="zh-TW" altLang="en-US" dirty="0" smtClean="0"/>
              <a:t>說明之。</a:t>
            </a:r>
            <a:endParaRPr lang="en-US" altLang="zh-TW" dirty="0" smtClean="0"/>
          </a:p>
          <a:p>
            <a:pPr lvl="1"/>
            <a:r>
              <a:rPr lang="zh-TW" altLang="en-US" dirty="0" smtClean="0"/>
              <a:t>模型，方法，結果</a:t>
            </a:r>
            <a:endParaRPr lang="en-US" altLang="zh-TW" dirty="0" smtClean="0"/>
          </a:p>
          <a:p>
            <a:pPr lvl="1"/>
            <a:endParaRPr lang="en-US" altLang="zh-TW" i="1" dirty="0" smtClean="0"/>
          </a:p>
          <a:p>
            <a:pPr lvl="1"/>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38</a:t>
            </a:fld>
            <a:endParaRPr lang="zh-TW" altLang="en-US" dirty="0"/>
          </a:p>
        </p:txBody>
      </p:sp>
      <p:sp>
        <p:nvSpPr>
          <p:cNvPr id="4" name="標題 3"/>
          <p:cNvSpPr>
            <a:spLocks noGrp="1"/>
          </p:cNvSpPr>
          <p:nvPr>
            <p:ph type="title"/>
          </p:nvPr>
        </p:nvSpPr>
        <p:spPr/>
        <p:txBody>
          <a:bodyPr/>
          <a:lstStyle/>
          <a:p>
            <a:r>
              <a:rPr lang="zh-TW" altLang="en-US" dirty="0" smtClean="0"/>
              <a:t>方法及貢獻</a:t>
            </a:r>
            <a:endParaRPr lang="zh-TW" altLang="en-US" dirty="0"/>
          </a:p>
        </p:txBody>
      </p:sp>
    </p:spTree>
    <p:extLst>
      <p:ext uri="{BB962C8B-B14F-4D97-AF65-F5344CB8AC3E}">
        <p14:creationId xmlns:p14="http://schemas.microsoft.com/office/powerpoint/2010/main" val="4274027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sz="2400" dirty="0"/>
              <a:t>To the best of our knowledge, our research is the ﬁrst to overcome capacity allocation and traffic allocation in MEC-based architecture. Our contributions are as follows: (1) we derive end-to-end latency distribution and the percentage of the traffic satisfying latency constraint; (2) we design a new system model where the offloading can only happen from devices to edges and from core to edges, but not from devices to core; (3) we propose the TPIO method, which allocates the capacity of all nodes in  MEC-based architecture, so as to provide a minimal-capacity network and allocate the traffic to satisfy the latency percentage constraint; and (4) we conduct extensive simulations to demonstrate the benefits of MEC and investigate the effects of different parameters in a MEC-based architecture</a:t>
            </a:r>
            <a:r>
              <a:rPr lang="en-US" altLang="zh-TW" sz="2400" dirty="0" smtClean="0"/>
              <a:t>.</a:t>
            </a:r>
          </a:p>
          <a:p>
            <a:r>
              <a:rPr lang="zh-TW" altLang="en-US" sz="2400" dirty="0" smtClean="0">
                <a:solidFill>
                  <a:srgbClr val="FF0000"/>
                </a:solidFill>
              </a:rPr>
              <a:t>角度：題目、架構、方法、結果</a:t>
            </a:r>
            <a:endParaRPr lang="en-US" altLang="zh-TW" sz="2400" dirty="0" smtClean="0">
              <a:solidFill>
                <a:srgbClr val="FF0000"/>
              </a:solidFill>
            </a:endParaRPr>
          </a:p>
          <a:p>
            <a:pPr marL="0" indent="0">
              <a:buNone/>
            </a:pPr>
            <a:endParaRPr lang="zh-TW" altLang="zh-TW" dirty="0"/>
          </a:p>
          <a:p>
            <a:endParaRPr lang="en-US" altLang="zh-TW" i="1" dirty="0" smtClean="0"/>
          </a:p>
          <a:p>
            <a:pPr lvl="1"/>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39</a:t>
            </a:fld>
            <a:endParaRPr lang="zh-TW" altLang="en-US" dirty="0"/>
          </a:p>
        </p:txBody>
      </p:sp>
      <p:sp>
        <p:nvSpPr>
          <p:cNvPr id="4" name="標題 3"/>
          <p:cNvSpPr>
            <a:spLocks noGrp="1"/>
          </p:cNvSpPr>
          <p:nvPr>
            <p:ph type="title"/>
          </p:nvPr>
        </p:nvSpPr>
        <p:spPr/>
        <p:txBody>
          <a:bodyPr/>
          <a:lstStyle/>
          <a:p>
            <a:r>
              <a:rPr lang="zh-TW" altLang="en-US" dirty="0" smtClean="0"/>
              <a:t>貢獻的範例</a:t>
            </a:r>
            <a:endParaRPr lang="zh-TW" altLang="en-US" dirty="0"/>
          </a:p>
        </p:txBody>
      </p:sp>
    </p:spTree>
    <p:extLst>
      <p:ext uri="{BB962C8B-B14F-4D97-AF65-F5344CB8AC3E}">
        <p14:creationId xmlns:p14="http://schemas.microsoft.com/office/powerpoint/2010/main" val="644301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zh-TW" altLang="en-US" dirty="0" smtClean="0"/>
              <a:t>論文寫作</a:t>
            </a:r>
            <a:r>
              <a:rPr lang="en-US" altLang="zh-TW" dirty="0" smtClean="0"/>
              <a:t>-</a:t>
            </a:r>
            <a:r>
              <a:rPr lang="zh-TW" altLang="en-US" dirty="0" smtClean="0"/>
              <a:t>論文架構</a:t>
            </a:r>
            <a:endParaRPr lang="zh-TW" altLang="en-US" dirty="0"/>
          </a:p>
        </p:txBody>
      </p:sp>
      <p:sp>
        <p:nvSpPr>
          <p:cNvPr id="7" name="副標題 6"/>
          <p:cNvSpPr>
            <a:spLocks noGrp="1"/>
          </p:cNvSpPr>
          <p:nvPr>
            <p:ph type="subTitle" idx="1"/>
          </p:nvPr>
        </p:nvSpPr>
        <p:spPr/>
        <p:txBody>
          <a:bodyPr/>
          <a:lstStyle/>
          <a:p>
            <a:r>
              <a:rPr lang="zh-TW" altLang="en-US" dirty="0" smtClean="0"/>
              <a:t>教師</a:t>
            </a:r>
            <a:r>
              <a:rPr lang="en-US" altLang="zh-TW" dirty="0" smtClean="0"/>
              <a:t>:</a:t>
            </a:r>
            <a:r>
              <a:rPr lang="zh-TW" altLang="en-US" dirty="0" smtClean="0"/>
              <a:t>賴源正</a:t>
            </a:r>
            <a:endParaRPr lang="zh-TW" altLang="en-US" dirty="0"/>
          </a:p>
        </p:txBody>
      </p:sp>
      <p:pic>
        <p:nvPicPr>
          <p:cNvPr id="2050" name="Picture 2" descr="「apa manual」的圖片搜尋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94876" y="0"/>
            <a:ext cx="3997124" cy="5715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841037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40</a:t>
            </a:fld>
            <a:endParaRPr lang="zh-TW" altLang="en-US" dirty="0"/>
          </a:p>
        </p:txBody>
      </p:sp>
      <p:sp>
        <p:nvSpPr>
          <p:cNvPr id="4" name="標題 3"/>
          <p:cNvSpPr>
            <a:spLocks noGrp="1"/>
          </p:cNvSpPr>
          <p:nvPr>
            <p:ph type="title"/>
          </p:nvPr>
        </p:nvSpPr>
        <p:spPr/>
        <p:txBody>
          <a:bodyPr/>
          <a:lstStyle/>
          <a:p>
            <a:r>
              <a:rPr lang="zh-TW" altLang="en-US" dirty="0" smtClean="0"/>
              <a:t>緒論</a:t>
            </a:r>
            <a:r>
              <a:rPr lang="en-US" altLang="zh-TW" dirty="0" smtClean="0"/>
              <a:t>123</a:t>
            </a:r>
            <a:endParaRPr lang="zh-TW" altLang="en-US" dirty="0"/>
          </a:p>
        </p:txBody>
      </p:sp>
      <p:sp>
        <p:nvSpPr>
          <p:cNvPr id="5" name="內容版面配置區 4"/>
          <p:cNvSpPr>
            <a:spLocks noGrp="1"/>
          </p:cNvSpPr>
          <p:nvPr>
            <p:ph idx="1"/>
          </p:nvPr>
        </p:nvSpPr>
        <p:spPr>
          <a:xfrm>
            <a:off x="736601" y="1371600"/>
            <a:ext cx="10363200" cy="4648200"/>
          </a:xfrm>
        </p:spPr>
        <p:txBody>
          <a:bodyPr/>
          <a:lstStyle/>
          <a:p>
            <a:r>
              <a:rPr lang="zh-TW" altLang="en-US" sz="2400" dirty="0" smtClean="0"/>
              <a:t>最重要的一章，也是最困難寫的一章</a:t>
            </a:r>
            <a:endParaRPr lang="en-US" altLang="zh-TW" sz="2400" dirty="0" smtClean="0"/>
          </a:p>
          <a:p>
            <a:pPr lvl="1"/>
            <a:r>
              <a:rPr lang="zh-TW" altLang="en-US" sz="2000" dirty="0" smtClean="0">
                <a:latin typeface="22"/>
              </a:rPr>
              <a:t>一開始可寫，但寫完論文要回頭審視</a:t>
            </a:r>
            <a:endParaRPr lang="en-US" altLang="zh-TW" sz="2000" dirty="0" smtClean="0">
              <a:latin typeface="22"/>
            </a:endParaRPr>
          </a:p>
          <a:p>
            <a:pPr lvl="1"/>
            <a:r>
              <a:rPr lang="zh-TW" altLang="en-US" sz="2000" dirty="0" smtClean="0">
                <a:latin typeface="22"/>
              </a:rPr>
              <a:t>讀者讀完緒論後，完全能了解論文</a:t>
            </a:r>
            <a:endParaRPr lang="en-US" altLang="zh-TW" sz="2000" dirty="0" smtClean="0">
              <a:latin typeface="22"/>
            </a:endParaRPr>
          </a:p>
          <a:p>
            <a:r>
              <a:rPr lang="zh-TW" altLang="en-US" sz="2400" dirty="0"/>
              <a:t>各部份要</a:t>
            </a:r>
            <a:r>
              <a:rPr lang="zh-TW" altLang="en-US" sz="2400" dirty="0" smtClean="0"/>
              <a:t>平衡</a:t>
            </a:r>
            <a:endParaRPr lang="en-US" altLang="zh-TW" sz="2400" dirty="0" smtClean="0"/>
          </a:p>
          <a:p>
            <a:r>
              <a:rPr lang="zh-TW" altLang="en-US" sz="2400" dirty="0" smtClean="0"/>
              <a:t>可直接寫出貢獻</a:t>
            </a:r>
            <a:r>
              <a:rPr lang="en-US" altLang="zh-TW" sz="2400" dirty="0" smtClean="0"/>
              <a:t>(</a:t>
            </a:r>
            <a:r>
              <a:rPr lang="zh-TW" altLang="en-US" sz="2400" dirty="0" smtClean="0"/>
              <a:t>在方法之後，架構</a:t>
            </a:r>
            <a:r>
              <a:rPr lang="zh-TW" altLang="en-US" sz="2400" dirty="0" smtClean="0"/>
              <a:t>之前</a:t>
            </a:r>
            <a:r>
              <a:rPr lang="en-US" altLang="zh-TW" sz="2400" dirty="0" smtClean="0"/>
              <a:t>)</a:t>
            </a:r>
            <a:endParaRPr lang="en-US" altLang="zh-TW" sz="2400" dirty="0"/>
          </a:p>
          <a:p>
            <a:r>
              <a:rPr lang="zh-TW" altLang="en-US" sz="2400" dirty="0" smtClean="0"/>
              <a:t>常犯錯誤</a:t>
            </a:r>
            <a:endParaRPr lang="en-US" altLang="zh-TW" sz="2400" dirty="0" smtClean="0"/>
          </a:p>
          <a:p>
            <a:pPr lvl="1"/>
            <a:r>
              <a:rPr lang="zh-TW" altLang="en-US" sz="2000" dirty="0" smtClean="0"/>
              <a:t>沒有邏輯性</a:t>
            </a:r>
            <a:endParaRPr lang="en-US" altLang="zh-TW" sz="2000" dirty="0" smtClean="0"/>
          </a:p>
          <a:p>
            <a:pPr lvl="2"/>
            <a:r>
              <a:rPr lang="zh-TW" altLang="en-US" dirty="0" smtClean="0"/>
              <a:t>段與段，句子與句子</a:t>
            </a:r>
            <a:endParaRPr lang="en-US" altLang="zh-TW" dirty="0" smtClean="0"/>
          </a:p>
          <a:p>
            <a:pPr lvl="1"/>
            <a:r>
              <a:rPr lang="zh-TW" altLang="en-US" sz="2000" dirty="0" smtClean="0"/>
              <a:t>動機寫不清楚</a:t>
            </a:r>
            <a:endParaRPr lang="en-US" altLang="zh-TW" sz="2000" dirty="0"/>
          </a:p>
          <a:p>
            <a:pPr lvl="2"/>
            <a:r>
              <a:rPr lang="zh-TW" altLang="en-US" dirty="0" smtClean="0"/>
              <a:t>桌子重要，但要做桌子並非動機</a:t>
            </a:r>
            <a:endParaRPr lang="en-US" altLang="zh-TW" dirty="0" smtClean="0"/>
          </a:p>
          <a:p>
            <a:pPr lvl="1"/>
            <a:r>
              <a:rPr lang="zh-TW" altLang="en-US" sz="2000" dirty="0"/>
              <a:t>頭重腳輕、</a:t>
            </a:r>
            <a:r>
              <a:rPr lang="zh-TW" altLang="en-US" sz="2000" dirty="0" smtClean="0"/>
              <a:t>頭輕腳重</a:t>
            </a:r>
            <a:endParaRPr lang="en-US" altLang="zh-TW" sz="2000" dirty="0" smtClean="0"/>
          </a:p>
          <a:p>
            <a:pPr lvl="1"/>
            <a:r>
              <a:rPr lang="zh-TW" altLang="en-US" sz="2000" dirty="0" smtClean="0"/>
              <a:t>沒有</a:t>
            </a:r>
            <a:r>
              <a:rPr lang="en-US" altLang="zh-TW" sz="2000" dirty="0" smtClean="0"/>
              <a:t>cite</a:t>
            </a:r>
            <a:r>
              <a:rPr lang="zh-TW" altLang="en-US" sz="2000" dirty="0" smtClean="0"/>
              <a:t>參考</a:t>
            </a:r>
            <a:r>
              <a:rPr lang="zh-TW" altLang="en-US" sz="2000" dirty="0" smtClean="0"/>
              <a:t>文獻</a:t>
            </a:r>
            <a:endParaRPr lang="en-US" altLang="zh-TW" sz="2000" dirty="0" smtClean="0"/>
          </a:p>
          <a:p>
            <a:r>
              <a:rPr lang="en-US" altLang="zh-TW" sz="2400" b="0" dirty="0">
                <a:hlinkClick r:id="rId2"/>
              </a:rPr>
              <a:t>https://</a:t>
            </a:r>
            <a:r>
              <a:rPr lang="en-US" altLang="zh-TW" sz="2400" b="0" dirty="0" smtClean="0">
                <a:hlinkClick r:id="rId2"/>
              </a:rPr>
              <a:t>youtu.be/Yqt_kLFRVmo</a:t>
            </a:r>
            <a:endParaRPr lang="en-US" altLang="zh-TW" sz="2400" b="0" dirty="0" smtClean="0"/>
          </a:p>
          <a:p>
            <a:r>
              <a:rPr lang="en-US" altLang="zh-TW" sz="2400" b="0" dirty="0" smtClean="0">
                <a:hlinkClick r:id="rId3"/>
              </a:rPr>
              <a:t>https</a:t>
            </a:r>
            <a:r>
              <a:rPr lang="en-US" altLang="zh-TW" sz="2400" b="0" dirty="0">
                <a:hlinkClick r:id="rId3"/>
              </a:rPr>
              <a:t>://www.youtube.com/watch?v=_</a:t>
            </a:r>
            <a:r>
              <a:rPr lang="en-US" altLang="zh-TW" sz="2400" b="0" dirty="0" smtClean="0">
                <a:hlinkClick r:id="rId3"/>
              </a:rPr>
              <a:t>vx1OHRw6To</a:t>
            </a:r>
            <a:endParaRPr lang="en-US" altLang="zh-TW" sz="2400" b="0" dirty="0" smtClean="0"/>
          </a:p>
          <a:p>
            <a:r>
              <a:rPr lang="en-US" altLang="zh-TW" sz="2400" b="0" dirty="0">
                <a:hlinkClick r:id="rId4"/>
              </a:rPr>
              <a:t>https://</a:t>
            </a:r>
            <a:r>
              <a:rPr lang="en-US" altLang="zh-TW" sz="2400" b="0" dirty="0" smtClean="0">
                <a:hlinkClick r:id="rId4"/>
              </a:rPr>
              <a:t>www.youtube.com/watch?v=qRkO-</a:t>
            </a:r>
            <a:r>
              <a:rPr lang="en-US" altLang="zh-TW" sz="2400" b="0" dirty="0">
                <a:hlinkClick r:id="rId4"/>
              </a:rPr>
              <a:t>-</a:t>
            </a:r>
            <a:r>
              <a:rPr lang="en-US" altLang="zh-TW" sz="2400" b="0" dirty="0" smtClean="0">
                <a:hlinkClick r:id="rId4"/>
              </a:rPr>
              <a:t>eaYt4</a:t>
            </a:r>
            <a:endParaRPr lang="en-US" altLang="zh-TW" sz="2400" b="0" dirty="0" smtClean="0"/>
          </a:p>
          <a:p>
            <a:endParaRPr lang="en-US" altLang="zh-TW" b="0" dirty="0" smtClean="0"/>
          </a:p>
          <a:p>
            <a:endParaRPr lang="en-US" altLang="zh-TW" b="0" dirty="0" smtClean="0"/>
          </a:p>
          <a:p>
            <a:endParaRPr lang="en-US" altLang="zh-TW" b="0" dirty="0" smtClean="0"/>
          </a:p>
          <a:p>
            <a:endParaRPr lang="en-US" altLang="zh-TW" dirty="0" smtClean="0"/>
          </a:p>
          <a:p>
            <a:pPr lvl="1"/>
            <a:endParaRPr lang="en-US" altLang="zh-TW" dirty="0" smtClean="0"/>
          </a:p>
          <a:p>
            <a:pPr lvl="1"/>
            <a:endParaRPr lang="zh-TW" altLang="en-US" dirty="0"/>
          </a:p>
        </p:txBody>
      </p:sp>
    </p:spTree>
    <p:extLst>
      <p:ext uri="{BB962C8B-B14F-4D97-AF65-F5344CB8AC3E}">
        <p14:creationId xmlns:p14="http://schemas.microsoft.com/office/powerpoint/2010/main" val="3040265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76200">
            <a:solidFill>
              <a:srgbClr val="FF0000"/>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a:solidFill>
                  <a:schemeClr val="tx1"/>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41</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6286450" y="3934036"/>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背景</a:t>
            </a:r>
            <a:endParaRPr lang="en-US" altLang="zh-TW" sz="3600" b="1" dirty="0" smtClean="0">
              <a:latin typeface="Arial" charset="0"/>
            </a:endParaRPr>
          </a:p>
          <a:p>
            <a:pPr marL="457200" indent="-457200" algn="ctr" eaLnBrk="0" fontAlgn="base" hangingPunct="0">
              <a:spcBef>
                <a:spcPct val="0"/>
              </a:spcBef>
              <a:spcAft>
                <a:spcPct val="0"/>
              </a:spcAft>
              <a:buFont typeface="Arial" panose="020B0604020202020204" pitchFamily="34" charset="0"/>
              <a:buChar char="•"/>
            </a:pPr>
            <a:r>
              <a:rPr kumimoji="0" lang="zh-TW" altLang="en-US" sz="3600" b="1" i="0" u="none" strike="noStrike" cap="none" normalizeH="0" baseline="0" dirty="0" smtClean="0">
                <a:ln>
                  <a:noFill/>
                </a:ln>
                <a:solidFill>
                  <a:schemeClr val="tx1"/>
                </a:solidFill>
                <a:effectLst/>
                <a:latin typeface="Arial" charset="0"/>
              </a:rPr>
              <a:t>文</a:t>
            </a:r>
            <a:r>
              <a:rPr lang="zh-TW" altLang="en-US" sz="3600" b="1" dirty="0" smtClean="0">
                <a:latin typeface="Arial" charset="0"/>
              </a:rPr>
              <a:t>獻</a:t>
            </a:r>
            <a:r>
              <a:rPr lang="zh-TW" altLang="en-US" sz="3600" b="1" dirty="0">
                <a:latin typeface="Arial" charset="0"/>
              </a:rPr>
              <a:t>探討</a:t>
            </a: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分類評析</a:t>
            </a:r>
            <a:endParaRPr kumimoji="0" lang="zh-TW" altLang="en-US" sz="36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164980225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預先知識 </a:t>
            </a:r>
            <a:r>
              <a:rPr lang="en-US" altLang="zh-TW" dirty="0" smtClean="0"/>
              <a:t>(</a:t>
            </a:r>
            <a:r>
              <a:rPr lang="zh-TW" altLang="en-US" dirty="0" smtClean="0"/>
              <a:t>以同領域的專</a:t>
            </a:r>
            <a:r>
              <a:rPr lang="zh-TW" altLang="en-US" dirty="0"/>
              <a:t>家</a:t>
            </a:r>
            <a:r>
              <a:rPr lang="zh-TW" altLang="en-US" dirty="0" smtClean="0"/>
              <a:t>立場</a:t>
            </a:r>
            <a:r>
              <a:rPr lang="en-US" altLang="zh-TW" dirty="0" smtClean="0"/>
              <a:t>)</a:t>
            </a:r>
          </a:p>
          <a:p>
            <a:pPr lvl="1"/>
            <a:r>
              <a:rPr lang="zh-TW" altLang="en-US" dirty="0" smtClean="0">
                <a:solidFill>
                  <a:srgbClr val="FF0000"/>
                </a:solidFill>
              </a:rPr>
              <a:t>非</a:t>
            </a:r>
            <a:r>
              <a:rPr lang="en-US" altLang="zh-TW" dirty="0" smtClean="0">
                <a:solidFill>
                  <a:srgbClr val="FF0000"/>
                </a:solidFill>
              </a:rPr>
              <a:t>tutorial</a:t>
            </a:r>
          </a:p>
          <a:p>
            <a:r>
              <a:rPr lang="zh-TW" altLang="en-US" dirty="0" smtClean="0"/>
              <a:t>原則</a:t>
            </a:r>
            <a:endParaRPr lang="en-US" altLang="zh-TW" dirty="0" smtClean="0"/>
          </a:p>
          <a:p>
            <a:pPr lvl="1"/>
            <a:r>
              <a:rPr lang="zh-TW" altLang="en-US" dirty="0" smtClean="0"/>
              <a:t>沒寫後面看不懂</a:t>
            </a:r>
            <a:r>
              <a:rPr lang="en-US" altLang="zh-TW" dirty="0" smtClean="0"/>
              <a:t>=&gt;</a:t>
            </a:r>
            <a:r>
              <a:rPr lang="zh-TW" altLang="en-US" dirty="0" smtClean="0">
                <a:solidFill>
                  <a:srgbClr val="FF0000"/>
                </a:solidFill>
              </a:rPr>
              <a:t>要寫</a:t>
            </a:r>
            <a:endParaRPr lang="en-US" altLang="zh-TW" dirty="0" smtClean="0">
              <a:solidFill>
                <a:srgbClr val="FF0000"/>
              </a:solidFill>
            </a:endParaRPr>
          </a:p>
          <a:p>
            <a:pPr lvl="1"/>
            <a:r>
              <a:rPr lang="zh-TW" altLang="en-US" dirty="0" smtClean="0"/>
              <a:t>寫了後面用不到</a:t>
            </a:r>
            <a:r>
              <a:rPr lang="en-US" altLang="zh-TW" dirty="0" smtClean="0"/>
              <a:t>-&gt;</a:t>
            </a:r>
            <a:r>
              <a:rPr lang="zh-TW" altLang="en-US" dirty="0" smtClean="0">
                <a:solidFill>
                  <a:srgbClr val="FF0000"/>
                </a:solidFill>
              </a:rPr>
              <a:t>不用寫</a:t>
            </a:r>
            <a:endParaRPr lang="en-US" altLang="zh-TW" dirty="0">
              <a:solidFill>
                <a:srgbClr val="FF0000"/>
              </a:solidFill>
            </a:endParaRPr>
          </a:p>
          <a:p>
            <a:r>
              <a:rPr lang="zh-TW" altLang="en-US" dirty="0" smtClean="0"/>
              <a:t>依長度及相關性可合併</a:t>
            </a:r>
            <a:r>
              <a:rPr lang="en-US" altLang="zh-TW" dirty="0" smtClean="0"/>
              <a:t>/</a:t>
            </a:r>
            <a:r>
              <a:rPr lang="zh-TW" altLang="en-US" dirty="0" smtClean="0"/>
              <a:t>分拆</a:t>
            </a:r>
            <a:endParaRPr lang="en-US" altLang="zh-TW" dirty="0" smtClean="0"/>
          </a:p>
          <a:p>
            <a:pPr lvl="1"/>
            <a:r>
              <a:rPr lang="zh-TW" altLang="en-US" dirty="0" smtClean="0"/>
              <a:t>例：</a:t>
            </a:r>
            <a:r>
              <a:rPr lang="en-US" altLang="zh-TW" dirty="0" smtClean="0"/>
              <a:t>SDN</a:t>
            </a:r>
            <a:r>
              <a:rPr lang="zh-TW" altLang="en-US" dirty="0" smtClean="0"/>
              <a:t>及</a:t>
            </a:r>
            <a:r>
              <a:rPr lang="en-US" altLang="zh-TW" dirty="0" smtClean="0"/>
              <a:t>NFV</a:t>
            </a:r>
            <a:r>
              <a:rPr lang="zh-TW" altLang="en-US" dirty="0" smtClean="0"/>
              <a:t>各一節，</a:t>
            </a:r>
            <a:r>
              <a:rPr lang="en-US" altLang="zh-TW" dirty="0" smtClean="0"/>
              <a:t>SDN+NFV</a:t>
            </a:r>
            <a:r>
              <a:rPr lang="zh-TW" altLang="en-US" dirty="0" smtClean="0"/>
              <a:t>合起來一節</a:t>
            </a:r>
            <a:endParaRPr lang="en-US" altLang="zh-TW" dirty="0" smtClean="0">
              <a:solidFill>
                <a:srgbClr val="FF0000"/>
              </a:solidFill>
            </a:endParaRPr>
          </a:p>
          <a:p>
            <a:r>
              <a:rPr lang="zh-TW" altLang="en-US" dirty="0" smtClean="0"/>
              <a:t>非自身所提方法寫到背景</a:t>
            </a:r>
            <a:endParaRPr lang="en-US" altLang="zh-TW" dirty="0" smtClean="0"/>
          </a:p>
          <a:p>
            <a:pPr lvl="1"/>
            <a:r>
              <a:rPr lang="zh-TW" altLang="en-US" dirty="0" smtClean="0"/>
              <a:t>例：用</a:t>
            </a:r>
            <a:r>
              <a:rPr lang="en-US" altLang="zh-TW" dirty="0" smtClean="0"/>
              <a:t>CNN</a:t>
            </a:r>
            <a:r>
              <a:rPr lang="zh-TW" altLang="en-US" dirty="0" smtClean="0"/>
              <a:t>解數字辨識</a:t>
            </a:r>
            <a:r>
              <a:rPr lang="en-US" altLang="zh-TW" dirty="0" smtClean="0"/>
              <a:t>=</a:t>
            </a:r>
          </a:p>
          <a:p>
            <a:pPr lvl="1"/>
            <a:r>
              <a:rPr lang="en-US" altLang="zh-TW" dirty="0" smtClean="0"/>
              <a:t>CNN</a:t>
            </a:r>
            <a:r>
              <a:rPr lang="zh-TW" altLang="en-US" dirty="0" smtClean="0"/>
              <a:t>寫到背景</a:t>
            </a:r>
            <a:endParaRPr lang="en-US" altLang="zh-TW" dirty="0" smtClean="0"/>
          </a:p>
          <a:p>
            <a:pPr lvl="1"/>
            <a:r>
              <a:rPr lang="zh-TW" altLang="en-US" dirty="0" smtClean="0"/>
              <a:t>對應</a:t>
            </a:r>
            <a:r>
              <a:rPr lang="en-US" altLang="zh-TW" dirty="0" smtClean="0"/>
              <a:t>(</a:t>
            </a:r>
            <a:r>
              <a:rPr lang="zh-TW" altLang="en-US" dirty="0" smtClean="0"/>
              <a:t>特徵，激活函數，可調參數</a:t>
            </a:r>
            <a:r>
              <a:rPr lang="en-US" altLang="zh-TW" dirty="0" smtClean="0"/>
              <a:t>)</a:t>
            </a:r>
            <a:r>
              <a:rPr lang="zh-TW" altLang="en-US" dirty="0" smtClean="0"/>
              <a:t>寫到方法</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42</a:t>
            </a:fld>
            <a:endParaRPr lang="zh-TW" altLang="en-US" dirty="0"/>
          </a:p>
        </p:txBody>
      </p:sp>
      <p:sp>
        <p:nvSpPr>
          <p:cNvPr id="4" name="標題 3"/>
          <p:cNvSpPr>
            <a:spLocks noGrp="1"/>
          </p:cNvSpPr>
          <p:nvPr>
            <p:ph type="title"/>
          </p:nvPr>
        </p:nvSpPr>
        <p:spPr/>
        <p:txBody>
          <a:bodyPr/>
          <a:lstStyle/>
          <a:p>
            <a:r>
              <a:rPr lang="zh-TW" altLang="en-US" dirty="0" smtClean="0"/>
              <a:t>背景</a:t>
            </a:r>
            <a:endParaRPr lang="zh-TW" altLang="en-US" dirty="0"/>
          </a:p>
        </p:txBody>
      </p:sp>
    </p:spTree>
    <p:extLst>
      <p:ext uri="{BB962C8B-B14F-4D97-AF65-F5344CB8AC3E}">
        <p14:creationId xmlns:p14="http://schemas.microsoft.com/office/powerpoint/2010/main" val="42164003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solidFill>
                  <a:srgbClr val="FF0000"/>
                </a:solidFill>
              </a:rPr>
              <a:t>界定</a:t>
            </a:r>
            <a:r>
              <a:rPr lang="zh-TW" altLang="en-US" dirty="0" smtClean="0"/>
              <a:t>問題領域</a:t>
            </a:r>
            <a:endParaRPr lang="en-US" altLang="zh-TW" dirty="0" smtClean="0"/>
          </a:p>
          <a:p>
            <a:r>
              <a:rPr lang="zh-TW" altLang="en-US" dirty="0" smtClean="0">
                <a:solidFill>
                  <a:srgbClr val="FF0000"/>
                </a:solidFill>
              </a:rPr>
              <a:t>建立基礎</a:t>
            </a:r>
            <a:r>
              <a:rPr lang="zh-TW" altLang="en-US" dirty="0" smtClean="0"/>
              <a:t>理論</a:t>
            </a:r>
            <a:endParaRPr lang="en-US" altLang="zh-TW" dirty="0" smtClean="0"/>
          </a:p>
          <a:p>
            <a:r>
              <a:rPr lang="zh-TW" altLang="en-US" dirty="0" smtClean="0"/>
              <a:t>避免</a:t>
            </a:r>
            <a:r>
              <a:rPr lang="zh-TW" altLang="en-US" dirty="0" smtClean="0">
                <a:solidFill>
                  <a:srgbClr val="FF0000"/>
                </a:solidFill>
              </a:rPr>
              <a:t>重工</a:t>
            </a:r>
            <a:r>
              <a:rPr lang="zh-TW" altLang="en-US" dirty="0" smtClean="0"/>
              <a:t>及</a:t>
            </a:r>
            <a:r>
              <a:rPr lang="zh-TW" altLang="en-US" dirty="0" smtClean="0">
                <a:solidFill>
                  <a:srgbClr val="FF0000"/>
                </a:solidFill>
              </a:rPr>
              <a:t>白工</a:t>
            </a:r>
            <a:endParaRPr lang="en-US" altLang="zh-TW" dirty="0" smtClean="0">
              <a:solidFill>
                <a:srgbClr val="FF0000"/>
              </a:solidFill>
            </a:endParaRPr>
          </a:p>
          <a:p>
            <a:r>
              <a:rPr lang="zh-TW" altLang="en-US" dirty="0" smtClean="0"/>
              <a:t>選擇研究方法與工具</a:t>
            </a:r>
            <a:endParaRPr lang="en-US" altLang="zh-TW" dirty="0" smtClean="0"/>
          </a:p>
          <a:p>
            <a:pPr lvl="1"/>
            <a:r>
              <a:rPr lang="zh-TW" altLang="en-US" dirty="0" smtClean="0"/>
              <a:t>從中篩選</a:t>
            </a:r>
            <a:r>
              <a:rPr lang="zh-TW" altLang="en-US" dirty="0" smtClean="0">
                <a:solidFill>
                  <a:srgbClr val="FF0000"/>
                </a:solidFill>
              </a:rPr>
              <a:t>較有效</a:t>
            </a:r>
            <a:r>
              <a:rPr lang="zh-TW" altLang="en-US" dirty="0" smtClean="0"/>
              <a:t>的方法與工具</a:t>
            </a:r>
            <a:endParaRPr lang="en-US" altLang="zh-TW" dirty="0" smtClean="0"/>
          </a:p>
          <a:p>
            <a:r>
              <a:rPr lang="zh-TW" altLang="en-US" dirty="0" smtClean="0"/>
              <a:t>比較、評析、探究</a:t>
            </a:r>
            <a:endParaRPr lang="en-US" altLang="zh-TW" dirty="0"/>
          </a:p>
          <a:p>
            <a:pPr lvl="1"/>
            <a:r>
              <a:rPr lang="zh-TW" altLang="en-US" dirty="0" smtClean="0"/>
              <a:t>製作</a:t>
            </a:r>
            <a:r>
              <a:rPr lang="zh-TW" altLang="en-US" dirty="0" smtClean="0">
                <a:solidFill>
                  <a:srgbClr val="FF0000"/>
                </a:solidFill>
              </a:rPr>
              <a:t>比較表格</a:t>
            </a:r>
            <a:r>
              <a:rPr lang="zh-TW" altLang="en-US" dirty="0" smtClean="0"/>
              <a:t>，可清楚表達其差異</a:t>
            </a:r>
            <a:endParaRPr lang="en-US" altLang="zh-TW" dirty="0" smtClean="0"/>
          </a:p>
          <a:p>
            <a:pPr marL="0" indent="0">
              <a:buNone/>
            </a:pPr>
            <a:endParaRPr lang="en-US" altLang="zh-TW" dirty="0" smtClean="0"/>
          </a:p>
          <a:p>
            <a:r>
              <a:rPr lang="zh-TW" altLang="en-US" i="1" dirty="0">
                <a:solidFill>
                  <a:srgbClr val="FF0000"/>
                </a:solidFill>
              </a:rPr>
              <a:t>提醒</a:t>
            </a:r>
            <a:r>
              <a:rPr lang="zh-TW" altLang="en-US" i="1" dirty="0"/>
              <a:t>：閱讀文章時養成</a:t>
            </a:r>
            <a:r>
              <a:rPr lang="zh-TW" altLang="en-US" i="1" dirty="0">
                <a:solidFill>
                  <a:srgbClr val="FF0000"/>
                </a:solidFill>
              </a:rPr>
              <a:t>隨手摘要</a:t>
            </a:r>
            <a:r>
              <a:rPr lang="zh-TW" altLang="en-US" i="1" dirty="0"/>
              <a:t>的習慣，可提高文獻回顧時的工作效率</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43</a:t>
            </a:fld>
            <a:endParaRPr lang="zh-TW" altLang="en-US" dirty="0"/>
          </a:p>
        </p:txBody>
      </p:sp>
      <p:sp>
        <p:nvSpPr>
          <p:cNvPr id="4" name="標題 3"/>
          <p:cNvSpPr>
            <a:spLocks noGrp="1"/>
          </p:cNvSpPr>
          <p:nvPr>
            <p:ph type="title"/>
          </p:nvPr>
        </p:nvSpPr>
        <p:spPr/>
        <p:txBody>
          <a:bodyPr/>
          <a:lstStyle/>
          <a:p>
            <a:r>
              <a:rPr lang="zh-TW" altLang="en-US" dirty="0" smtClean="0"/>
              <a:t>文獻探討</a:t>
            </a:r>
            <a:r>
              <a:rPr lang="en-US" altLang="zh-TW" dirty="0"/>
              <a:t>(Literature Review</a:t>
            </a:r>
            <a:r>
              <a:rPr lang="en-US" altLang="zh-TW" dirty="0" smtClean="0"/>
              <a:t>)</a:t>
            </a:r>
            <a:endParaRPr lang="zh-TW" altLang="en-US" dirty="0"/>
          </a:p>
        </p:txBody>
      </p:sp>
    </p:spTree>
    <p:extLst>
      <p:ext uri="{BB962C8B-B14F-4D97-AF65-F5344CB8AC3E}">
        <p14:creationId xmlns:p14="http://schemas.microsoft.com/office/powerpoint/2010/main" val="208799188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導論</a:t>
            </a:r>
            <a:endParaRPr lang="en-US" altLang="zh-TW" dirty="0" smtClean="0"/>
          </a:p>
          <a:p>
            <a:pPr lvl="1"/>
            <a:r>
              <a:rPr lang="zh-TW" altLang="en-US" dirty="0" smtClean="0"/>
              <a:t>陳述</a:t>
            </a:r>
            <a:r>
              <a:rPr lang="zh-TW" altLang="en-US" dirty="0" smtClean="0">
                <a:solidFill>
                  <a:srgbClr val="FF0000"/>
                </a:solidFill>
              </a:rPr>
              <a:t>研究問題</a:t>
            </a:r>
            <a:r>
              <a:rPr lang="zh-TW" altLang="en-US" dirty="0" smtClean="0"/>
              <a:t>與文獻探討的</a:t>
            </a:r>
            <a:r>
              <a:rPr lang="zh-TW" altLang="en-US" dirty="0" smtClean="0">
                <a:solidFill>
                  <a:srgbClr val="FF0000"/>
                </a:solidFill>
              </a:rPr>
              <a:t>目的與範圍</a:t>
            </a:r>
            <a:endParaRPr lang="en-US" altLang="zh-TW" dirty="0" smtClean="0">
              <a:solidFill>
                <a:srgbClr val="FF0000"/>
              </a:solidFill>
            </a:endParaRPr>
          </a:p>
          <a:p>
            <a:r>
              <a:rPr lang="zh-TW" altLang="en-US" dirty="0"/>
              <a:t>評</a:t>
            </a:r>
            <a:r>
              <a:rPr lang="zh-TW" altLang="en-US" dirty="0" smtClean="0"/>
              <a:t>析</a:t>
            </a:r>
            <a:endParaRPr lang="en-US" altLang="zh-TW" dirty="0" smtClean="0"/>
          </a:p>
          <a:p>
            <a:pPr lvl="1"/>
            <a:r>
              <a:rPr lang="zh-TW" altLang="en-US" dirty="0" smtClean="0"/>
              <a:t>將各文獻之結果、設計及方法予以</a:t>
            </a:r>
            <a:r>
              <a:rPr lang="zh-TW" altLang="en-US" dirty="0" smtClean="0">
                <a:solidFill>
                  <a:srgbClr val="FF0000"/>
                </a:solidFill>
              </a:rPr>
              <a:t>分類、比較與對照</a:t>
            </a:r>
            <a:endParaRPr lang="en-US" altLang="zh-TW" dirty="0" smtClean="0">
              <a:solidFill>
                <a:srgbClr val="FF0000"/>
              </a:solidFill>
            </a:endParaRPr>
          </a:p>
          <a:p>
            <a:r>
              <a:rPr lang="zh-TW" altLang="en-US" dirty="0" smtClean="0"/>
              <a:t>綜合討論</a:t>
            </a:r>
            <a:endParaRPr lang="en-US" altLang="zh-TW" dirty="0" smtClean="0"/>
          </a:p>
          <a:p>
            <a:pPr lvl="1"/>
            <a:r>
              <a:rPr lang="zh-TW" altLang="en-US" dirty="0" smtClean="0"/>
              <a:t>評析的</a:t>
            </a:r>
            <a:r>
              <a:rPr lang="zh-TW" altLang="en-US" dirty="0" smtClean="0">
                <a:solidFill>
                  <a:srgbClr val="FF0000"/>
                </a:solidFill>
              </a:rPr>
              <a:t>統整</a:t>
            </a:r>
            <a:endParaRPr lang="en-US" altLang="zh-TW" dirty="0" smtClean="0">
              <a:solidFill>
                <a:srgbClr val="FF0000"/>
              </a:solidFill>
            </a:endParaRPr>
          </a:p>
          <a:p>
            <a:pPr lvl="1"/>
            <a:r>
              <a:rPr lang="zh-TW" altLang="en-US" dirty="0" smtClean="0">
                <a:solidFill>
                  <a:srgbClr val="FF0000"/>
                </a:solidFill>
              </a:rPr>
              <a:t>支持或否定</a:t>
            </a:r>
            <a:r>
              <a:rPr lang="zh-TW" altLang="en-US" dirty="0" smtClean="0"/>
              <a:t>自身論點</a:t>
            </a:r>
            <a:endParaRPr lang="en-US" altLang="zh-TW" dirty="0" smtClean="0"/>
          </a:p>
          <a:p>
            <a:pPr lvl="1"/>
            <a:r>
              <a:rPr lang="zh-TW" altLang="en-US" dirty="0" smtClean="0"/>
              <a:t>研究方法是否</a:t>
            </a:r>
            <a:r>
              <a:rPr lang="zh-TW" altLang="en-US" dirty="0" smtClean="0">
                <a:solidFill>
                  <a:srgbClr val="FF0000"/>
                </a:solidFill>
              </a:rPr>
              <a:t>困難</a:t>
            </a:r>
            <a:r>
              <a:rPr lang="zh-TW" altLang="en-US" dirty="0" smtClean="0"/>
              <a:t>、研究結果是否尚有</a:t>
            </a:r>
            <a:r>
              <a:rPr lang="zh-TW" altLang="en-US" dirty="0" smtClean="0">
                <a:solidFill>
                  <a:srgbClr val="FF0000"/>
                </a:solidFill>
              </a:rPr>
              <a:t>缺陷</a:t>
            </a:r>
            <a:endParaRPr lang="en-US" altLang="zh-TW" dirty="0" smtClean="0">
              <a:solidFill>
                <a:srgbClr val="FF0000"/>
              </a:solidFill>
            </a:endParaRPr>
          </a:p>
          <a:p>
            <a:r>
              <a:rPr lang="zh-TW" altLang="en-US" dirty="0" smtClean="0"/>
              <a:t>對研究的啟示</a:t>
            </a:r>
            <a:endParaRPr lang="en-US" altLang="zh-TW" dirty="0" smtClean="0"/>
          </a:p>
          <a:p>
            <a:pPr lvl="1"/>
            <a:r>
              <a:rPr lang="zh-TW" altLang="en-US" dirty="0" smtClean="0"/>
              <a:t>可併於綜合討論之中</a:t>
            </a:r>
            <a:endParaRPr lang="en-US" altLang="zh-TW" dirty="0" smtClean="0"/>
          </a:p>
          <a:p>
            <a:pPr lvl="1"/>
            <a:r>
              <a:rPr lang="zh-TW" altLang="en-US" dirty="0" smtClean="0"/>
              <a:t>研究設計之「</a:t>
            </a:r>
            <a:r>
              <a:rPr lang="zh-TW" altLang="en-US" dirty="0" smtClean="0">
                <a:solidFill>
                  <a:srgbClr val="FF0000"/>
                </a:solidFill>
              </a:rPr>
              <a:t>銜接點</a:t>
            </a:r>
            <a:r>
              <a:rPr lang="zh-TW" altLang="en-US" dirty="0" smtClean="0"/>
              <a:t>」</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44</a:t>
            </a:fld>
            <a:endParaRPr lang="zh-TW" altLang="en-US" dirty="0"/>
          </a:p>
        </p:txBody>
      </p:sp>
      <p:sp>
        <p:nvSpPr>
          <p:cNvPr id="4" name="標題 3"/>
          <p:cNvSpPr>
            <a:spLocks noGrp="1"/>
          </p:cNvSpPr>
          <p:nvPr>
            <p:ph type="title"/>
          </p:nvPr>
        </p:nvSpPr>
        <p:spPr/>
        <p:txBody>
          <a:bodyPr/>
          <a:lstStyle/>
          <a:p>
            <a:r>
              <a:rPr lang="zh-TW" altLang="en-US" dirty="0" smtClean="0"/>
              <a:t>文獻探討的結構</a:t>
            </a:r>
            <a:endParaRPr lang="zh-TW" altLang="en-US" dirty="0"/>
          </a:p>
        </p:txBody>
      </p:sp>
    </p:spTree>
    <p:extLst>
      <p:ext uri="{BB962C8B-B14F-4D97-AF65-F5344CB8AC3E}">
        <p14:creationId xmlns:p14="http://schemas.microsoft.com/office/powerpoint/2010/main" val="232494244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依</a:t>
            </a:r>
            <a:r>
              <a:rPr lang="zh-TW" altLang="en-US" dirty="0" smtClean="0">
                <a:solidFill>
                  <a:srgbClr val="FF0000"/>
                </a:solidFill>
              </a:rPr>
              <a:t>年代</a:t>
            </a:r>
            <a:endParaRPr lang="en-US" altLang="zh-TW" dirty="0" smtClean="0">
              <a:solidFill>
                <a:srgbClr val="FF0000"/>
              </a:solidFill>
            </a:endParaRPr>
          </a:p>
          <a:p>
            <a:pPr lvl="1"/>
            <a:r>
              <a:rPr lang="zh-TW" altLang="en-US" dirty="0" smtClean="0"/>
              <a:t>某一理論的發展過程</a:t>
            </a:r>
            <a:endParaRPr lang="en-US" altLang="zh-TW" dirty="0" smtClean="0"/>
          </a:p>
          <a:p>
            <a:pPr lvl="1"/>
            <a:r>
              <a:rPr lang="zh-TW" altLang="en-US" dirty="0" smtClean="0"/>
              <a:t>先前類似研究</a:t>
            </a:r>
            <a:endParaRPr lang="en-US" altLang="zh-TW" dirty="0" smtClean="0"/>
          </a:p>
          <a:p>
            <a:r>
              <a:rPr lang="zh-TW" altLang="en-US" dirty="0" smtClean="0"/>
              <a:t>依主題</a:t>
            </a:r>
            <a:r>
              <a:rPr lang="zh-TW" altLang="en-US" dirty="0" smtClean="0">
                <a:solidFill>
                  <a:srgbClr val="FF0000"/>
                </a:solidFill>
              </a:rPr>
              <a:t>變項</a:t>
            </a:r>
            <a:endParaRPr lang="en-US" altLang="zh-TW" dirty="0" smtClean="0">
              <a:solidFill>
                <a:srgbClr val="FF0000"/>
              </a:solidFill>
            </a:endParaRPr>
          </a:p>
          <a:p>
            <a:pPr lvl="1"/>
            <a:r>
              <a:rPr lang="zh-TW" altLang="en-US" dirty="0" smtClean="0"/>
              <a:t>可由背景介紹開始，逐漸至問題之相關變項</a:t>
            </a:r>
            <a:endParaRPr lang="en-US" altLang="zh-TW" dirty="0" smtClean="0"/>
          </a:p>
          <a:p>
            <a:r>
              <a:rPr lang="zh-TW" altLang="en-US" dirty="0"/>
              <a:t>依</a:t>
            </a:r>
            <a:r>
              <a:rPr lang="zh-TW" altLang="en-US" dirty="0" smtClean="0">
                <a:solidFill>
                  <a:srgbClr val="FF0000"/>
                </a:solidFill>
              </a:rPr>
              <a:t>研究方法</a:t>
            </a:r>
            <a:r>
              <a:rPr lang="zh-TW" altLang="en-US" dirty="0" smtClean="0"/>
              <a:t>分類</a:t>
            </a:r>
            <a:endParaRPr lang="en-US" altLang="zh-TW" dirty="0"/>
          </a:p>
          <a:p>
            <a:pPr lvl="1"/>
            <a:r>
              <a:rPr lang="zh-TW" altLang="en-US" dirty="0" smtClean="0"/>
              <a:t>作為本論文採用之方法的導引</a:t>
            </a:r>
            <a:endParaRPr lang="en-US" altLang="zh-TW" dirty="0" smtClean="0"/>
          </a:p>
          <a:p>
            <a:r>
              <a:rPr lang="zh-TW" altLang="en-US" dirty="0" smtClean="0"/>
              <a:t>混合</a:t>
            </a:r>
            <a:endParaRPr lang="en-US" altLang="zh-TW" dirty="0" smtClean="0"/>
          </a:p>
          <a:p>
            <a:pPr lvl="1"/>
            <a:r>
              <a:rPr lang="zh-TW" altLang="en-US" dirty="0" smtClean="0"/>
              <a:t>如：先</a:t>
            </a:r>
            <a:r>
              <a:rPr lang="zh-TW" altLang="en-US" dirty="0"/>
              <a:t>依</a:t>
            </a:r>
            <a:r>
              <a:rPr lang="zh-TW" altLang="en-US" dirty="0" smtClean="0"/>
              <a:t>年代做排序，再依方法分類</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45</a:t>
            </a:fld>
            <a:endParaRPr lang="zh-TW" altLang="en-US" dirty="0"/>
          </a:p>
        </p:txBody>
      </p:sp>
      <p:sp>
        <p:nvSpPr>
          <p:cNvPr id="4" name="標題 3"/>
          <p:cNvSpPr>
            <a:spLocks noGrp="1"/>
          </p:cNvSpPr>
          <p:nvPr>
            <p:ph type="title"/>
          </p:nvPr>
        </p:nvSpPr>
        <p:spPr/>
        <p:txBody>
          <a:bodyPr/>
          <a:lstStyle/>
          <a:p>
            <a:r>
              <a:rPr lang="zh-TW" altLang="en-US" dirty="0" smtClean="0"/>
              <a:t>文獻探討的呈現</a:t>
            </a:r>
            <a:endParaRPr lang="zh-TW" altLang="en-US" dirty="0"/>
          </a:p>
        </p:txBody>
      </p:sp>
    </p:spTree>
    <p:extLst>
      <p:ext uri="{BB962C8B-B14F-4D97-AF65-F5344CB8AC3E}">
        <p14:creationId xmlns:p14="http://schemas.microsoft.com/office/powerpoint/2010/main" val="414380988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46</a:t>
            </a:fld>
            <a:endParaRPr lang="zh-TW" altLang="en-US" dirty="0"/>
          </a:p>
        </p:txBody>
      </p:sp>
      <p:sp>
        <p:nvSpPr>
          <p:cNvPr id="4" name="標題 3"/>
          <p:cNvSpPr>
            <a:spLocks noGrp="1"/>
          </p:cNvSpPr>
          <p:nvPr>
            <p:ph type="title"/>
          </p:nvPr>
        </p:nvSpPr>
        <p:spPr/>
        <p:txBody>
          <a:bodyPr/>
          <a:lstStyle/>
          <a:p>
            <a:r>
              <a:rPr lang="zh-TW" altLang="en-US" dirty="0"/>
              <a:t>文獻</a:t>
            </a:r>
            <a:r>
              <a:rPr lang="zh-TW" altLang="en-US" dirty="0" smtClean="0"/>
              <a:t>探討流程圖</a:t>
            </a:r>
            <a:endParaRPr lang="zh-TW" altLang="en-US" dirty="0"/>
          </a:p>
        </p:txBody>
      </p:sp>
      <p:graphicFrame>
        <p:nvGraphicFramePr>
          <p:cNvPr id="5" name="內容版面配置區 4"/>
          <p:cNvGraphicFramePr>
            <a:graphicFrameLocks noGrp="1"/>
          </p:cNvGraphicFramePr>
          <p:nvPr>
            <p:ph idx="1"/>
            <p:extLst>
              <p:ext uri="{D42A27DB-BD31-4B8C-83A1-F6EECF244321}">
                <p14:modId xmlns:p14="http://schemas.microsoft.com/office/powerpoint/2010/main" val="2860745261"/>
              </p:ext>
            </p:extLst>
          </p:nvPr>
        </p:nvGraphicFramePr>
        <p:xfrm>
          <a:off x="540790" y="1611312"/>
          <a:ext cx="11106380" cy="41722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內容版面配置區 1">
            <a:hlinkClick r:id="rId8" action="ppaction://hlinkfile"/>
          </p:cNvPr>
          <p:cNvSpPr txBox="1">
            <a:spLocks/>
          </p:cNvSpPr>
          <p:nvPr/>
        </p:nvSpPr>
        <p:spPr bwMode="auto">
          <a:xfrm>
            <a:off x="540790" y="5668963"/>
            <a:ext cx="10363200" cy="583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pPr marL="0" indent="0">
              <a:buFont typeface="Wingdings" panose="05000000000000000000" pitchFamily="2" charset="2"/>
              <a:buNone/>
            </a:pPr>
            <a:r>
              <a:rPr lang="zh-TW" altLang="en-US" kern="0" dirty="0" smtClean="0"/>
              <a:t>範例：</a:t>
            </a:r>
            <a:r>
              <a:rPr lang="en-US" altLang="zh-TW" kern="0" dirty="0" smtClean="0">
                <a:hlinkClick r:id="rId8" action="ppaction://hlinkfile"/>
              </a:rPr>
              <a:t>survey example.pdf</a:t>
            </a:r>
            <a:endParaRPr lang="zh-TW" altLang="zh-TW" kern="0" dirty="0"/>
          </a:p>
        </p:txBody>
      </p:sp>
    </p:spTree>
    <p:extLst>
      <p:ext uri="{BB962C8B-B14F-4D97-AF65-F5344CB8AC3E}">
        <p14:creationId xmlns:p14="http://schemas.microsoft.com/office/powerpoint/2010/main" val="14483306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33082" y="1611313"/>
            <a:ext cx="11528612" cy="4648200"/>
          </a:xfrm>
        </p:spPr>
        <p:txBody>
          <a:bodyPr/>
          <a:lstStyle/>
          <a:p>
            <a:pPr marL="0" indent="0">
              <a:buNone/>
            </a:pPr>
            <a:r>
              <a:rPr lang="zh-TW" altLang="en-US" sz="2400" dirty="0"/>
              <a:t>　</a:t>
            </a:r>
            <a:r>
              <a:rPr lang="zh-TW" altLang="en-US" sz="2400" dirty="0" smtClean="0"/>
              <a:t>　</a:t>
            </a:r>
            <a:r>
              <a:rPr lang="zh-TW" altLang="zh-TW" dirty="0"/>
              <a:t>圖</a:t>
            </a:r>
            <a:r>
              <a:rPr lang="en-US" altLang="zh-TW" dirty="0"/>
              <a:t>2-1 </a:t>
            </a:r>
            <a:r>
              <a:rPr lang="zh-TW" altLang="zh-TW" dirty="0"/>
              <a:t>之三構面為</a:t>
            </a:r>
            <a:r>
              <a:rPr lang="en-US" altLang="zh-TW" dirty="0" err="1"/>
              <a:t>Pettigrew&amp;Whipp</a:t>
            </a:r>
            <a:r>
              <a:rPr lang="en-US" altLang="zh-TW" dirty="0"/>
              <a:t>(1991)</a:t>
            </a:r>
            <a:r>
              <a:rPr lang="zh-TW" altLang="zh-TW" dirty="0"/>
              <a:t>所提出的組織策略改變之三個重要因素，分別為內容</a:t>
            </a:r>
            <a:r>
              <a:rPr lang="en-US" altLang="zh-TW" dirty="0"/>
              <a:t>(content)</a:t>
            </a:r>
            <a:r>
              <a:rPr lang="zh-TW" altLang="zh-TW" dirty="0"/>
              <a:t>、過程</a:t>
            </a:r>
            <a:r>
              <a:rPr lang="en-US" altLang="zh-TW" dirty="0"/>
              <a:t>(process)</a:t>
            </a:r>
            <a:r>
              <a:rPr lang="zh-TW" altLang="zh-TW" dirty="0"/>
              <a:t>及環境</a:t>
            </a:r>
            <a:r>
              <a:rPr lang="en-US" altLang="zh-TW" dirty="0"/>
              <a:t>(context)</a:t>
            </a:r>
            <a:r>
              <a:rPr lang="zh-TW" altLang="zh-TW" dirty="0"/>
              <a:t>。此兩位學者強調組織改變是此三個構面之間不斷的相互作用及改變的結果。而組織執行改變是一個“迭代累積和重新使用的過程＂。組織成功改變的原因是組織的</a:t>
            </a:r>
            <a:r>
              <a:rPr lang="zh-TW" altLang="zh-TW" dirty="0">
                <a:solidFill>
                  <a:srgbClr val="FF0000"/>
                </a:solidFill>
              </a:rPr>
              <a:t>內容</a:t>
            </a:r>
            <a:r>
              <a:rPr lang="en-US" altLang="zh-TW" dirty="0">
                <a:solidFill>
                  <a:srgbClr val="FF0000"/>
                </a:solidFill>
              </a:rPr>
              <a:t>(content)</a:t>
            </a:r>
            <a:r>
              <a:rPr lang="zh-TW" altLang="zh-TW" dirty="0"/>
              <a:t>有什麼變化，</a:t>
            </a:r>
            <a:r>
              <a:rPr lang="zh-TW" altLang="zh-TW" dirty="0">
                <a:solidFill>
                  <a:srgbClr val="FF0000"/>
                </a:solidFill>
              </a:rPr>
              <a:t>過程</a:t>
            </a:r>
            <a:r>
              <a:rPr lang="en-US" altLang="zh-TW" dirty="0">
                <a:solidFill>
                  <a:srgbClr val="FF0000"/>
                </a:solidFill>
              </a:rPr>
              <a:t>(process)</a:t>
            </a:r>
            <a:r>
              <a:rPr lang="zh-TW" altLang="zh-TW" dirty="0"/>
              <a:t>如何的變化，和</a:t>
            </a:r>
            <a:r>
              <a:rPr lang="zh-TW" altLang="zh-TW" dirty="0">
                <a:solidFill>
                  <a:srgbClr val="FF0000"/>
                </a:solidFill>
              </a:rPr>
              <a:t>組織環境</a:t>
            </a:r>
            <a:r>
              <a:rPr lang="en-US" altLang="zh-TW" dirty="0">
                <a:solidFill>
                  <a:srgbClr val="FF0000"/>
                </a:solidFill>
              </a:rPr>
              <a:t>(context)</a:t>
            </a:r>
            <a:r>
              <a:rPr lang="zh-TW" altLang="zh-TW" dirty="0"/>
              <a:t>哪裡有改變。</a:t>
            </a:r>
          </a:p>
          <a:p>
            <a:pPr marL="0" indent="0">
              <a:buNone/>
            </a:pP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47</a:t>
            </a:fld>
            <a:endParaRPr lang="zh-TW" altLang="en-US" dirty="0"/>
          </a:p>
        </p:txBody>
      </p:sp>
      <p:sp>
        <p:nvSpPr>
          <p:cNvPr id="4" name="標題 3"/>
          <p:cNvSpPr>
            <a:spLocks noGrp="1"/>
          </p:cNvSpPr>
          <p:nvPr>
            <p:ph type="title"/>
          </p:nvPr>
        </p:nvSpPr>
        <p:spPr/>
        <p:txBody>
          <a:bodyPr/>
          <a:lstStyle/>
          <a:p>
            <a:r>
              <a:rPr lang="zh-TW" altLang="en-US" dirty="0" smtClean="0"/>
              <a:t>文獻探討範例</a:t>
            </a:r>
            <a:r>
              <a:rPr lang="en-US" altLang="zh-TW" dirty="0" smtClean="0"/>
              <a:t>-</a:t>
            </a:r>
            <a:r>
              <a:rPr lang="zh-TW" altLang="en-US" dirty="0" smtClean="0"/>
              <a:t>變數定義</a:t>
            </a:r>
            <a:endParaRPr lang="zh-TW" altLang="en-US" dirty="0"/>
          </a:p>
        </p:txBody>
      </p:sp>
      <p:pic>
        <p:nvPicPr>
          <p:cNvPr id="5" name="圖片 4"/>
          <p:cNvPicPr>
            <a:picLocks noChangeAspect="1"/>
          </p:cNvPicPr>
          <p:nvPr/>
        </p:nvPicPr>
        <p:blipFill>
          <a:blip r:embed="rId3" cstate="print"/>
          <a:stretch>
            <a:fillRect/>
          </a:stretch>
        </p:blipFill>
        <p:spPr>
          <a:xfrm>
            <a:off x="5150908" y="3548064"/>
            <a:ext cx="4667250" cy="3190875"/>
          </a:xfrm>
          <a:prstGeom prst="rect">
            <a:avLst/>
          </a:prstGeom>
        </p:spPr>
      </p:pic>
    </p:spTree>
    <p:extLst>
      <p:ext uri="{BB962C8B-B14F-4D97-AF65-F5344CB8AC3E}">
        <p14:creationId xmlns:p14="http://schemas.microsoft.com/office/powerpoint/2010/main" val="274057017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sz="2400" dirty="0"/>
              <a:t>　</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48</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smtClean="0"/>
              <a:t>-</a:t>
            </a:r>
            <a:r>
              <a:rPr lang="zh-TW" altLang="en-US" dirty="0" smtClean="0"/>
              <a:t>變數特徵</a:t>
            </a:r>
            <a:endParaRPr lang="zh-TW" altLang="en-US" dirty="0"/>
          </a:p>
        </p:txBody>
      </p:sp>
      <p:pic>
        <p:nvPicPr>
          <p:cNvPr id="6" name="圖片 5"/>
          <p:cNvPicPr>
            <a:picLocks noChangeAspect="1"/>
          </p:cNvPicPr>
          <p:nvPr/>
        </p:nvPicPr>
        <p:blipFill>
          <a:blip r:embed="rId2" cstate="print"/>
          <a:stretch>
            <a:fillRect/>
          </a:stretch>
        </p:blipFill>
        <p:spPr>
          <a:xfrm>
            <a:off x="2302932" y="1457326"/>
            <a:ext cx="7552267" cy="5143500"/>
          </a:xfrm>
          <a:prstGeom prst="rect">
            <a:avLst/>
          </a:prstGeom>
        </p:spPr>
      </p:pic>
    </p:spTree>
    <p:extLst>
      <p:ext uri="{BB962C8B-B14F-4D97-AF65-F5344CB8AC3E}">
        <p14:creationId xmlns:p14="http://schemas.microsoft.com/office/powerpoint/2010/main" val="156575382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zh-TW" altLang="zh-TW" dirty="0" smtClean="0"/>
              <a:t>了</a:t>
            </a:r>
            <a:r>
              <a:rPr lang="zh-TW" altLang="zh-TW" dirty="0"/>
              <a:t>解資源如何創造組織的競爭優勢是策略管理中的一大領域</a:t>
            </a:r>
            <a:r>
              <a:rPr lang="en-US" altLang="zh-TW" dirty="0"/>
              <a:t>(Porter,1985;Rumelt,1984),</a:t>
            </a:r>
            <a:r>
              <a:rPr lang="zh-TW" altLang="zh-TW" dirty="0"/>
              <a:t>而從</a:t>
            </a:r>
            <a:r>
              <a:rPr lang="en-US" altLang="zh-TW" dirty="0"/>
              <a:t>1960</a:t>
            </a:r>
            <a:r>
              <a:rPr lang="zh-TW" altLang="zh-TW" dirty="0"/>
              <a:t>年代開始許多學者</a:t>
            </a:r>
            <a:r>
              <a:rPr lang="zh-TW" altLang="zh-TW" dirty="0">
                <a:solidFill>
                  <a:srgbClr val="FF0000"/>
                </a:solidFill>
              </a:rPr>
              <a:t>採用單獨組織架構來分析</a:t>
            </a:r>
            <a:r>
              <a:rPr lang="zh-TW" altLang="zh-TW" dirty="0"/>
              <a:t>組織的資源與競爭</a:t>
            </a:r>
            <a:r>
              <a:rPr lang="zh-TW" altLang="zh-TW" dirty="0" smtClean="0"/>
              <a:t>優勢</a:t>
            </a:r>
            <a:r>
              <a:rPr lang="zh-TW" altLang="en-US" dirty="0" smtClean="0"/>
              <a:t>。</a:t>
            </a:r>
            <a:endParaRPr lang="en-US" altLang="zh-TW" dirty="0" smtClean="0"/>
          </a:p>
          <a:p>
            <a:pPr marL="0" indent="0">
              <a:buNone/>
            </a:pPr>
            <a:r>
              <a:rPr lang="zh-TW" altLang="en-US" dirty="0"/>
              <a:t>　</a:t>
            </a:r>
            <a:r>
              <a:rPr lang="zh-TW" altLang="en-US" dirty="0" smtClean="0"/>
              <a:t>　</a:t>
            </a:r>
            <a:r>
              <a:rPr lang="zh-TW" altLang="zh-TW" dirty="0" smtClean="0"/>
              <a:t>此</a:t>
            </a:r>
            <a:r>
              <a:rPr lang="zh-TW" altLang="zh-TW" dirty="0"/>
              <a:t>模式主要是透過分析了解企業內部長處並因應環境中的機會來創造競爭優勢，也透過分析了解環境中的威脅並避免自身的短處造成企業的負擔。而許多研究的分析主要是針對單獨企業的</a:t>
            </a:r>
            <a:r>
              <a:rPr lang="zh-TW" altLang="zh-TW" dirty="0">
                <a:solidFill>
                  <a:srgbClr val="FF0000"/>
                </a:solidFill>
              </a:rPr>
              <a:t>外在環境中之機會與威脅作分析</a:t>
            </a:r>
            <a:r>
              <a:rPr lang="en-US" altLang="zh-TW" dirty="0"/>
              <a:t>(Porter,1980,1985)</a:t>
            </a:r>
            <a:r>
              <a:rPr lang="zh-TW" altLang="zh-TW" dirty="0"/>
              <a:t>，及描述自身的長處與短處</a:t>
            </a:r>
            <a:r>
              <a:rPr lang="en-US" altLang="zh-TW" dirty="0"/>
              <a:t>(Hofer&amp;Schendel,1978)</a:t>
            </a:r>
            <a:r>
              <a:rPr lang="zh-TW" altLang="zh-TW" dirty="0"/>
              <a:t>。直到</a:t>
            </a:r>
            <a:r>
              <a:rPr lang="en-US" altLang="zh-TW" dirty="0"/>
              <a:t>Porter(1980)</a:t>
            </a:r>
            <a:r>
              <a:rPr lang="zh-TW" altLang="zh-TW" dirty="0"/>
              <a:t>時認為企業的環境分析應是面對整體產業的環境去做分析，因此提出了＂</a:t>
            </a:r>
            <a:r>
              <a:rPr lang="zh-TW" altLang="zh-TW" dirty="0">
                <a:solidFill>
                  <a:srgbClr val="FF0000"/>
                </a:solidFill>
              </a:rPr>
              <a:t>五力分析</a:t>
            </a:r>
            <a:r>
              <a:rPr lang="zh-TW" altLang="zh-TW" dirty="0"/>
              <a:t>＂。</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49</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smtClean="0"/>
              <a:t>-</a:t>
            </a:r>
            <a:r>
              <a:rPr lang="zh-TW" altLang="en-US" dirty="0" smtClean="0"/>
              <a:t>現有衡量方法－社會科學</a:t>
            </a:r>
            <a:endParaRPr lang="zh-TW" altLang="en-US" dirty="0"/>
          </a:p>
        </p:txBody>
      </p:sp>
    </p:spTree>
    <p:extLst>
      <p:ext uri="{BB962C8B-B14F-4D97-AF65-F5344CB8AC3E}">
        <p14:creationId xmlns:p14="http://schemas.microsoft.com/office/powerpoint/2010/main" val="1282994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5384800" cy="4648200"/>
          </a:xfrm>
        </p:spPr>
        <p:txBody>
          <a:bodyPr/>
          <a:lstStyle/>
          <a:p>
            <a:r>
              <a:rPr lang="zh-TW" altLang="en-US" dirty="0" smtClean="0"/>
              <a:t>封面、標題</a:t>
            </a:r>
            <a:endParaRPr lang="en-US" altLang="zh-TW" dirty="0" smtClean="0"/>
          </a:p>
          <a:p>
            <a:r>
              <a:rPr lang="zh-TW" altLang="en-US" dirty="0" smtClean="0"/>
              <a:t>摘要</a:t>
            </a:r>
            <a:endParaRPr lang="en-US" altLang="zh-TW" dirty="0" smtClean="0"/>
          </a:p>
          <a:p>
            <a:r>
              <a:rPr lang="zh-TW" altLang="en-US" dirty="0" smtClean="0"/>
              <a:t>緒論</a:t>
            </a:r>
            <a:endParaRPr lang="en-US" altLang="zh-TW" dirty="0" smtClean="0"/>
          </a:p>
          <a:p>
            <a:pPr lvl="1"/>
            <a:r>
              <a:rPr lang="zh-TW" altLang="en-US" dirty="0" smtClean="0"/>
              <a:t>研究背景</a:t>
            </a:r>
            <a:r>
              <a:rPr lang="zh-TW" altLang="en-US" dirty="0"/>
              <a:t>、</a:t>
            </a:r>
            <a:r>
              <a:rPr lang="zh-TW" altLang="en-US" dirty="0" smtClean="0"/>
              <a:t>動機、問題、方法</a:t>
            </a:r>
            <a:endParaRPr lang="en-US" altLang="zh-TW" dirty="0" smtClean="0"/>
          </a:p>
          <a:p>
            <a:r>
              <a:rPr lang="zh-TW" altLang="en-US" dirty="0" smtClean="0"/>
              <a:t>背景及文獻探討</a:t>
            </a:r>
            <a:endParaRPr lang="en-US" altLang="zh-TW" dirty="0" smtClean="0"/>
          </a:p>
          <a:p>
            <a:pPr lvl="1"/>
            <a:r>
              <a:rPr lang="zh-TW" altLang="en-US" dirty="0" smtClean="0"/>
              <a:t>背景、方法列舉</a:t>
            </a:r>
            <a:r>
              <a:rPr lang="zh-TW" altLang="en-US" dirty="0"/>
              <a:t>、</a:t>
            </a:r>
            <a:r>
              <a:rPr lang="zh-TW" altLang="en-US" dirty="0" smtClean="0"/>
              <a:t>分類</a:t>
            </a:r>
            <a:r>
              <a:rPr lang="zh-TW" altLang="en-US" dirty="0"/>
              <a:t>評</a:t>
            </a:r>
            <a:r>
              <a:rPr lang="zh-TW" altLang="en-US" dirty="0" smtClean="0"/>
              <a:t>析</a:t>
            </a:r>
            <a:endParaRPr lang="en-US" altLang="zh-TW" dirty="0" smtClean="0"/>
          </a:p>
          <a:p>
            <a:pPr marL="342900" lvl="1" indent="-342900">
              <a:buSzPct val="65000"/>
              <a:buFont typeface="Wingdings" panose="05000000000000000000" pitchFamily="2" charset="2"/>
              <a:buChar char="v"/>
            </a:pPr>
            <a:r>
              <a:rPr lang="zh-TW" altLang="en-US" sz="2800" dirty="0"/>
              <a:t>系統模型及問題陳述</a:t>
            </a:r>
            <a:endParaRPr lang="en-US" altLang="zh-TW" sz="2800" dirty="0"/>
          </a:p>
          <a:p>
            <a:pPr lvl="1"/>
            <a:r>
              <a:rPr lang="zh-TW" altLang="en-US" dirty="0" smtClean="0"/>
              <a:t>系統模型，符號說明、問題陳述、議題</a:t>
            </a:r>
            <a:endParaRPr lang="en-US" altLang="zh-TW" dirty="0"/>
          </a:p>
          <a:p>
            <a:r>
              <a:rPr lang="zh-TW" altLang="en-US" dirty="0" smtClean="0"/>
              <a:t>研究方</a:t>
            </a:r>
            <a:r>
              <a:rPr lang="zh-TW" altLang="en-US" dirty="0"/>
              <a:t>法</a:t>
            </a:r>
            <a:endParaRPr lang="en-US" altLang="zh-TW" dirty="0" smtClean="0"/>
          </a:p>
          <a:p>
            <a:pPr lvl="1"/>
            <a:r>
              <a:rPr lang="zh-TW" altLang="en-US" dirty="0" smtClean="0"/>
              <a:t>架構、方法、工具、抽樣</a:t>
            </a:r>
            <a:endParaRPr lang="en-US" altLang="zh-TW" dirty="0" smtClean="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a:t>
            </a:fld>
            <a:endParaRPr lang="zh-TW" altLang="en-US" dirty="0"/>
          </a:p>
        </p:txBody>
      </p:sp>
      <p:sp>
        <p:nvSpPr>
          <p:cNvPr id="4" name="標題 3"/>
          <p:cNvSpPr>
            <a:spLocks noGrp="1"/>
          </p:cNvSpPr>
          <p:nvPr>
            <p:ph type="title"/>
          </p:nvPr>
        </p:nvSpPr>
        <p:spPr/>
        <p:txBody>
          <a:bodyPr/>
          <a:lstStyle/>
          <a:p>
            <a:r>
              <a:rPr lang="zh-TW" altLang="en-US" b="1" dirty="0" smtClean="0"/>
              <a:t>大綱</a:t>
            </a:r>
            <a:endParaRPr lang="zh-TW" altLang="en-US" b="1" dirty="0"/>
          </a:p>
        </p:txBody>
      </p:sp>
      <p:sp>
        <p:nvSpPr>
          <p:cNvPr id="5" name="內容版面配置區 1"/>
          <p:cNvSpPr txBox="1">
            <a:spLocks/>
          </p:cNvSpPr>
          <p:nvPr/>
        </p:nvSpPr>
        <p:spPr bwMode="auto">
          <a:xfrm>
            <a:off x="6165851" y="1611313"/>
            <a:ext cx="5384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lnSpc>
                <a:spcPct val="85000"/>
              </a:lnSpc>
              <a:spcBef>
                <a:spcPct val="20000"/>
              </a:spcBef>
              <a:spcAft>
                <a:spcPct val="0"/>
              </a:spcAft>
              <a:buClr>
                <a:srgbClr val="000099"/>
              </a:buClr>
              <a:buSzPct val="65000"/>
              <a:buFont typeface="Wingdings" panose="05000000000000000000" pitchFamily="2" charset="2"/>
              <a:buChar char="v"/>
              <a:defRPr sz="2800" b="1" baseline="0">
                <a:solidFill>
                  <a:schemeClr val="tx1"/>
                </a:solidFill>
                <a:latin typeface="Times New Roman" panose="02020603050405020304" pitchFamily="18" charset="0"/>
                <a:ea typeface="標楷體" panose="03000509000000000000" pitchFamily="65" charset="-120"/>
                <a:cs typeface="+mn-cs"/>
              </a:defRPr>
            </a:lvl1pPr>
            <a:lvl2pPr marL="742950" indent="-285750" algn="l" rtl="0" eaLnBrk="1" fontAlgn="base" hangingPunct="1">
              <a:lnSpc>
                <a:spcPct val="85000"/>
              </a:lnSpc>
              <a:spcBef>
                <a:spcPct val="20000"/>
              </a:spcBef>
              <a:spcAft>
                <a:spcPct val="0"/>
              </a:spcAft>
              <a:buClr>
                <a:srgbClr val="000099"/>
              </a:buClr>
              <a:buFont typeface="Wingdings" panose="05000000000000000000" pitchFamily="2" charset="2"/>
              <a:buChar char="§"/>
              <a:defRPr sz="2400" b="1" baseline="0">
                <a:solidFill>
                  <a:schemeClr val="tx1"/>
                </a:solidFill>
                <a:latin typeface="Times New Roman" panose="02020603050405020304" pitchFamily="18" charset="0"/>
                <a:ea typeface="標楷體" panose="03000509000000000000" pitchFamily="65" charset="-120"/>
                <a:cs typeface="+mn-cs"/>
              </a:defRPr>
            </a:lvl2pPr>
            <a:lvl3pPr marL="11430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3pPr>
            <a:lvl4pPr marL="16002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4pPr>
            <a:lvl5pPr marL="2057400" indent="-228600" algn="l" rtl="0" eaLnBrk="1" fontAlgn="base" hangingPunct="1">
              <a:spcBef>
                <a:spcPct val="20000"/>
              </a:spcBef>
              <a:spcAft>
                <a:spcPct val="0"/>
              </a:spcAft>
              <a:buChar char="»"/>
              <a:defRPr sz="2000" b="1" baseline="0">
                <a:solidFill>
                  <a:schemeClr val="tx1"/>
                </a:solidFill>
                <a:latin typeface="Times New Roman" panose="02020603050405020304" pitchFamily="18" charset="0"/>
                <a:ea typeface="標楷體" panose="03000509000000000000" pitchFamily="65" charset="-120"/>
                <a:cs typeface="+mn-cs"/>
              </a:defRPr>
            </a:lvl5pPr>
            <a:lvl6pPr marL="2514600" indent="-228600" algn="l" rtl="0" eaLnBrk="1" fontAlgn="base" hangingPunct="1">
              <a:spcBef>
                <a:spcPct val="20000"/>
              </a:spcBef>
              <a:spcAft>
                <a:spcPct val="0"/>
              </a:spcAft>
              <a:buChar char="»"/>
              <a:defRPr sz="2000">
                <a:solidFill>
                  <a:schemeClr val="tx1"/>
                </a:solidFill>
                <a:latin typeface="Times New Roman" pitchFamily="18" charset="0"/>
                <a:cs typeface="+mn-cs"/>
              </a:defRPr>
            </a:lvl6pPr>
            <a:lvl7pPr marL="2971800" indent="-228600" algn="l" rtl="0" eaLnBrk="1" fontAlgn="base" hangingPunct="1">
              <a:spcBef>
                <a:spcPct val="20000"/>
              </a:spcBef>
              <a:spcAft>
                <a:spcPct val="0"/>
              </a:spcAft>
              <a:buChar char="»"/>
              <a:defRPr sz="2000">
                <a:solidFill>
                  <a:schemeClr val="tx1"/>
                </a:solidFill>
                <a:latin typeface="Times New Roman" pitchFamily="18" charset="0"/>
                <a:cs typeface="+mn-cs"/>
              </a:defRPr>
            </a:lvl7pPr>
            <a:lvl8pPr marL="3429000" indent="-228600" algn="l" rtl="0" eaLnBrk="1" fontAlgn="base" hangingPunct="1">
              <a:spcBef>
                <a:spcPct val="20000"/>
              </a:spcBef>
              <a:spcAft>
                <a:spcPct val="0"/>
              </a:spcAft>
              <a:buChar char="»"/>
              <a:defRPr sz="2000">
                <a:solidFill>
                  <a:schemeClr val="tx1"/>
                </a:solidFill>
                <a:latin typeface="Times New Roman" pitchFamily="18" charset="0"/>
                <a:cs typeface="+mn-cs"/>
              </a:defRPr>
            </a:lvl8pPr>
            <a:lvl9pPr marL="3886200" indent="-228600" algn="l" rtl="0" eaLnBrk="1" fontAlgn="base" hangingPunct="1">
              <a:spcBef>
                <a:spcPct val="20000"/>
              </a:spcBef>
              <a:spcAft>
                <a:spcPct val="0"/>
              </a:spcAft>
              <a:buChar char="»"/>
              <a:defRPr sz="2000">
                <a:solidFill>
                  <a:schemeClr val="tx1"/>
                </a:solidFill>
                <a:latin typeface="Times New Roman" pitchFamily="18" charset="0"/>
                <a:cs typeface="+mn-cs"/>
              </a:defRPr>
            </a:lvl9pPr>
          </a:lstStyle>
          <a:p>
            <a:r>
              <a:rPr lang="zh-TW" altLang="en-US" kern="0" dirty="0" smtClean="0"/>
              <a:t>實作</a:t>
            </a:r>
            <a:endParaRPr lang="en-US" altLang="zh-TW" kern="0" dirty="0"/>
          </a:p>
          <a:p>
            <a:pPr lvl="1"/>
            <a:r>
              <a:rPr lang="zh-TW" altLang="en-US" kern="0" dirty="0" smtClean="0"/>
              <a:t>實作架構，實作方法，實作工具</a:t>
            </a:r>
            <a:endParaRPr lang="en-US" altLang="zh-TW" kern="0" dirty="0"/>
          </a:p>
          <a:p>
            <a:r>
              <a:rPr lang="zh-TW" altLang="en-US" kern="0" dirty="0" smtClean="0"/>
              <a:t>評估</a:t>
            </a:r>
            <a:endParaRPr lang="en-US" altLang="zh-TW" kern="0" dirty="0" smtClean="0"/>
          </a:p>
          <a:p>
            <a:pPr lvl="1"/>
            <a:r>
              <a:rPr lang="zh-TW" altLang="en-US" kern="0" dirty="0" smtClean="0"/>
              <a:t>架構、輸入參數預設值、比較對象、結果參數</a:t>
            </a:r>
            <a:endParaRPr lang="en-US" altLang="zh-TW" kern="0" dirty="0" smtClean="0"/>
          </a:p>
          <a:p>
            <a:pPr lvl="1"/>
            <a:r>
              <a:rPr lang="zh-TW" altLang="en-US" kern="0" dirty="0" smtClean="0"/>
              <a:t>結果</a:t>
            </a:r>
            <a:endParaRPr lang="en-US" altLang="zh-TW" kern="0" dirty="0" smtClean="0"/>
          </a:p>
          <a:p>
            <a:r>
              <a:rPr lang="zh-TW" altLang="en-US" kern="0" dirty="0" smtClean="0"/>
              <a:t>結論與建議</a:t>
            </a:r>
            <a:endParaRPr lang="en-US" altLang="zh-TW" kern="0" dirty="0" smtClean="0"/>
          </a:p>
          <a:p>
            <a:pPr lvl="1"/>
            <a:endParaRPr lang="zh-TW" altLang="en-US" kern="0" dirty="0"/>
          </a:p>
        </p:txBody>
      </p:sp>
    </p:spTree>
    <p:extLst>
      <p:ext uri="{BB962C8B-B14F-4D97-AF65-F5344CB8AC3E}">
        <p14:creationId xmlns:p14="http://schemas.microsoft.com/office/powerpoint/2010/main" val="41489659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a:t>Before </a:t>
            </a:r>
            <a:r>
              <a:rPr lang="en-US" altLang="zh-TW" dirty="0">
                <a:solidFill>
                  <a:srgbClr val="FF0000"/>
                </a:solidFill>
              </a:rPr>
              <a:t>recent papers </a:t>
            </a:r>
            <a:r>
              <a:rPr lang="en-US" altLang="zh-TW" dirty="0"/>
              <a:t>that set the principles of the energy model we use [16]-[18], energy consumption models only took into account the following main aspects: </a:t>
            </a:r>
            <a:r>
              <a:rPr lang="en-US" altLang="zh-TW" dirty="0">
                <a:solidFill>
                  <a:srgbClr val="FF0000"/>
                </a:solidFill>
              </a:rPr>
              <a:t>transmission power</a:t>
            </a:r>
            <a:r>
              <a:rPr lang="en-US" altLang="zh-TW" dirty="0"/>
              <a:t>, </a:t>
            </a:r>
            <a:r>
              <a:rPr lang="en-US" altLang="zh-TW" dirty="0">
                <a:solidFill>
                  <a:srgbClr val="FF0000"/>
                </a:solidFill>
              </a:rPr>
              <a:t>distance between two nodes, packet size</a:t>
            </a:r>
            <a:r>
              <a:rPr lang="en-US" altLang="zh-TW" dirty="0"/>
              <a:t>, and </a:t>
            </a:r>
            <a:r>
              <a:rPr lang="en-US" altLang="zh-TW" dirty="0">
                <a:solidFill>
                  <a:srgbClr val="FF0000"/>
                </a:solidFill>
              </a:rPr>
              <a:t>path loss </a:t>
            </a:r>
            <a:r>
              <a:rPr lang="en-US" altLang="zh-TW" dirty="0"/>
              <a:t>[19]-[23]. This approach only modeled the behavior of the physical layer and it did not reflect the operation of duty-cycled </a:t>
            </a:r>
            <a:r>
              <a:rPr lang="en-US" altLang="zh-TW" dirty="0" err="1"/>
              <a:t>IoT</a:t>
            </a:r>
            <a:r>
              <a:rPr lang="en-US" altLang="zh-TW" dirty="0"/>
              <a:t> devices in a realistic way.</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50</a:t>
            </a:fld>
            <a:endParaRPr lang="zh-TW" altLang="en-US" dirty="0"/>
          </a:p>
        </p:txBody>
      </p:sp>
      <p:sp>
        <p:nvSpPr>
          <p:cNvPr id="4" name="標題 3"/>
          <p:cNvSpPr>
            <a:spLocks noGrp="1"/>
          </p:cNvSpPr>
          <p:nvPr>
            <p:ph type="title"/>
          </p:nvPr>
        </p:nvSpPr>
        <p:spPr/>
        <p:txBody>
          <a:bodyPr/>
          <a:lstStyle/>
          <a:p>
            <a:r>
              <a:rPr lang="zh-TW" altLang="en-US" dirty="0"/>
              <a:t>文獻探討範例</a:t>
            </a:r>
            <a:r>
              <a:rPr lang="en-US" altLang="zh-TW" dirty="0"/>
              <a:t>-</a:t>
            </a:r>
            <a:r>
              <a:rPr lang="zh-TW" altLang="en-US" dirty="0"/>
              <a:t>現有衡量</a:t>
            </a:r>
            <a:r>
              <a:rPr lang="zh-TW" altLang="en-US" dirty="0" smtClean="0"/>
              <a:t>方法及變數</a:t>
            </a:r>
            <a:endParaRPr lang="zh-TW" altLang="en-US" dirty="0"/>
          </a:p>
        </p:txBody>
      </p:sp>
      <p:sp>
        <p:nvSpPr>
          <p:cNvPr id="5" name="橢圓形圖說文字 4"/>
          <p:cNvSpPr/>
          <p:nvPr/>
        </p:nvSpPr>
        <p:spPr bwMode="auto">
          <a:xfrm>
            <a:off x="6728176" y="3728465"/>
            <a:ext cx="2698045" cy="719357"/>
          </a:xfrm>
          <a:prstGeom prst="wedgeEllipseCallout">
            <a:avLst>
              <a:gd name="adj1" fmla="val -42855"/>
              <a:gd name="adj2" fmla="val -135291"/>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相關變數</a:t>
            </a:r>
            <a:endParaRPr lang="en-US" altLang="zh-TW" sz="2800" b="1" dirty="0" smtClean="0">
              <a:solidFill>
                <a:schemeClr val="bg1"/>
              </a:solidFill>
              <a:latin typeface="Arial" charset="0"/>
            </a:endParaRPr>
          </a:p>
        </p:txBody>
      </p:sp>
      <p:sp>
        <p:nvSpPr>
          <p:cNvPr id="6" name="橢圓形圖說文字 5"/>
          <p:cNvSpPr/>
          <p:nvPr/>
        </p:nvSpPr>
        <p:spPr bwMode="auto">
          <a:xfrm>
            <a:off x="1794931" y="3039843"/>
            <a:ext cx="2822225" cy="719357"/>
          </a:xfrm>
          <a:prstGeom prst="wedgeEllipseCallout">
            <a:avLst>
              <a:gd name="adj1" fmla="val -42855"/>
              <a:gd name="adj2" fmla="val -135291"/>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常用之模型</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65219777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51</a:t>
            </a:fld>
            <a:endParaRPr lang="zh-TW" altLang="en-US" dirty="0"/>
          </a:p>
        </p:txBody>
      </p:sp>
      <p:sp>
        <p:nvSpPr>
          <p:cNvPr id="4" name="標題 3"/>
          <p:cNvSpPr>
            <a:spLocks noGrp="1"/>
          </p:cNvSpPr>
          <p:nvPr>
            <p:ph type="title"/>
          </p:nvPr>
        </p:nvSpPr>
        <p:spPr/>
        <p:txBody>
          <a:bodyPr/>
          <a:lstStyle/>
          <a:p>
            <a:r>
              <a:rPr lang="zh-TW" altLang="en-US" dirty="0"/>
              <a:t>文獻綜</a:t>
            </a:r>
            <a:r>
              <a:rPr lang="zh-TW" altLang="en-US" dirty="0" smtClean="0"/>
              <a:t>整範例</a:t>
            </a:r>
            <a:r>
              <a:rPr lang="en-US" altLang="zh-TW" dirty="0" smtClean="0"/>
              <a:t>-</a:t>
            </a:r>
            <a:r>
              <a:rPr lang="zh-TW" altLang="en-US" dirty="0" smtClean="0"/>
              <a:t>比較表</a:t>
            </a:r>
            <a:endParaRPr lang="zh-TW" altLang="en-US" dirty="0"/>
          </a:p>
        </p:txBody>
      </p:sp>
      <p:pic>
        <p:nvPicPr>
          <p:cNvPr id="7" name="內容版面配置區 6"/>
          <p:cNvPicPr>
            <a:picLocks noGrp="1" noChangeAspect="1"/>
          </p:cNvPicPr>
          <p:nvPr>
            <p:ph idx="1"/>
          </p:nvPr>
        </p:nvPicPr>
        <p:blipFill>
          <a:blip r:embed="rId3" cstate="print"/>
          <a:stretch>
            <a:fillRect/>
          </a:stretch>
        </p:blipFill>
        <p:spPr>
          <a:xfrm>
            <a:off x="1201272" y="1611313"/>
            <a:ext cx="4016188" cy="4502616"/>
          </a:xfrm>
          <a:prstGeom prst="rect">
            <a:avLst/>
          </a:prstGeom>
        </p:spPr>
      </p:pic>
      <p:pic>
        <p:nvPicPr>
          <p:cNvPr id="8" name="圖片 7"/>
          <p:cNvPicPr>
            <a:picLocks noChangeAspect="1"/>
          </p:cNvPicPr>
          <p:nvPr/>
        </p:nvPicPr>
        <p:blipFill>
          <a:blip r:embed="rId4" cstate="print"/>
          <a:stretch>
            <a:fillRect/>
          </a:stretch>
        </p:blipFill>
        <p:spPr>
          <a:xfrm>
            <a:off x="6275294" y="502022"/>
            <a:ext cx="4456448" cy="5960692"/>
          </a:xfrm>
          <a:prstGeom prst="rect">
            <a:avLst/>
          </a:prstGeom>
        </p:spPr>
      </p:pic>
      <p:sp>
        <p:nvSpPr>
          <p:cNvPr id="9" name="矩形 8"/>
          <p:cNvSpPr/>
          <p:nvPr/>
        </p:nvSpPr>
        <p:spPr bwMode="auto">
          <a:xfrm>
            <a:off x="1201272" y="2384612"/>
            <a:ext cx="968187" cy="3496235"/>
          </a:xfrm>
          <a:prstGeom prst="rect">
            <a:avLst/>
          </a:prstGeom>
          <a:noFill/>
          <a:ln w="57150">
            <a:solidFill>
              <a:srgbClr val="FF000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rgbClr val="FF0000"/>
              </a:solidFill>
              <a:effectLst/>
              <a:latin typeface="Arial" charset="0"/>
            </a:endParaRPr>
          </a:p>
        </p:txBody>
      </p:sp>
      <p:sp>
        <p:nvSpPr>
          <p:cNvPr id="10" name="矩形 9"/>
          <p:cNvSpPr/>
          <p:nvPr/>
        </p:nvSpPr>
        <p:spPr bwMode="auto">
          <a:xfrm>
            <a:off x="6526306" y="959224"/>
            <a:ext cx="869577" cy="5369858"/>
          </a:xfrm>
          <a:prstGeom prst="rect">
            <a:avLst/>
          </a:prstGeom>
          <a:noFill/>
          <a:ln w="57150">
            <a:solidFill>
              <a:srgbClr val="FF000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TW" altLang="en-US" sz="2400" b="0" i="0" u="none" strike="noStrike" cap="none" normalizeH="0" baseline="0" smtClean="0">
              <a:ln>
                <a:noFill/>
              </a:ln>
              <a:solidFill>
                <a:srgbClr val="FF0000"/>
              </a:solidFill>
              <a:effectLst/>
              <a:latin typeface="Arial" charset="0"/>
            </a:endParaRPr>
          </a:p>
        </p:txBody>
      </p:sp>
    </p:spTree>
    <p:extLst>
      <p:ext uri="{BB962C8B-B14F-4D97-AF65-F5344CB8AC3E}">
        <p14:creationId xmlns:p14="http://schemas.microsoft.com/office/powerpoint/2010/main" val="120170625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52</a:t>
            </a:fld>
            <a:endParaRPr lang="zh-TW" altLang="en-US"/>
          </a:p>
        </p:txBody>
      </p:sp>
      <p:sp>
        <p:nvSpPr>
          <p:cNvPr id="4" name="標題 3"/>
          <p:cNvSpPr>
            <a:spLocks noGrp="1"/>
          </p:cNvSpPr>
          <p:nvPr>
            <p:ph type="title"/>
          </p:nvPr>
        </p:nvSpPr>
        <p:spPr/>
        <p:txBody>
          <a:bodyPr/>
          <a:lstStyle/>
          <a:p>
            <a:r>
              <a:rPr lang="zh-TW" altLang="en-US" dirty="0" smtClean="0"/>
              <a:t>文獻綜整範例</a:t>
            </a:r>
            <a:endParaRPr lang="zh-TW" altLang="en-US" dirty="0"/>
          </a:p>
        </p:txBody>
      </p:sp>
      <p:graphicFrame>
        <p:nvGraphicFramePr>
          <p:cNvPr id="6" name="表格 5"/>
          <p:cNvGraphicFramePr>
            <a:graphicFrameLocks noGrp="1"/>
          </p:cNvGraphicFramePr>
          <p:nvPr>
            <p:extLst/>
          </p:nvPr>
        </p:nvGraphicFramePr>
        <p:xfrm>
          <a:off x="711200" y="1710690"/>
          <a:ext cx="11470352" cy="3840480"/>
        </p:xfrm>
        <a:graphic>
          <a:graphicData uri="http://schemas.openxmlformats.org/drawingml/2006/table">
            <a:tbl>
              <a:tblPr firstRow="1" bandRow="1">
                <a:tableStyleId>{C083E6E3-FA7D-4D7B-A595-EF9225AFEA82}</a:tableStyleId>
              </a:tblPr>
              <a:tblGrid>
                <a:gridCol w="1289771">
                  <a:extLst>
                    <a:ext uri="{9D8B030D-6E8A-4147-A177-3AD203B41FA5}">
                      <a16:colId xmlns:a16="http://schemas.microsoft.com/office/drawing/2014/main" val="3788135791"/>
                    </a:ext>
                  </a:extLst>
                </a:gridCol>
                <a:gridCol w="931977">
                  <a:extLst>
                    <a:ext uri="{9D8B030D-6E8A-4147-A177-3AD203B41FA5}">
                      <a16:colId xmlns:a16="http://schemas.microsoft.com/office/drawing/2014/main" val="1049150622"/>
                    </a:ext>
                  </a:extLst>
                </a:gridCol>
                <a:gridCol w="1265446">
                  <a:extLst>
                    <a:ext uri="{9D8B030D-6E8A-4147-A177-3AD203B41FA5}">
                      <a16:colId xmlns:a16="http://schemas.microsoft.com/office/drawing/2014/main" val="1881622571"/>
                    </a:ext>
                  </a:extLst>
                </a:gridCol>
                <a:gridCol w="1025012">
                  <a:extLst>
                    <a:ext uri="{9D8B030D-6E8A-4147-A177-3AD203B41FA5}">
                      <a16:colId xmlns:a16="http://schemas.microsoft.com/office/drawing/2014/main" val="1292712674"/>
                    </a:ext>
                  </a:extLst>
                </a:gridCol>
                <a:gridCol w="1151556">
                  <a:extLst>
                    <a:ext uri="{9D8B030D-6E8A-4147-A177-3AD203B41FA5}">
                      <a16:colId xmlns:a16="http://schemas.microsoft.com/office/drawing/2014/main" val="857881557"/>
                    </a:ext>
                  </a:extLst>
                </a:gridCol>
                <a:gridCol w="1683044">
                  <a:extLst>
                    <a:ext uri="{9D8B030D-6E8A-4147-A177-3AD203B41FA5}">
                      <a16:colId xmlns:a16="http://schemas.microsoft.com/office/drawing/2014/main" val="714085140"/>
                    </a:ext>
                  </a:extLst>
                </a:gridCol>
                <a:gridCol w="1784279">
                  <a:extLst>
                    <a:ext uri="{9D8B030D-6E8A-4147-A177-3AD203B41FA5}">
                      <a16:colId xmlns:a16="http://schemas.microsoft.com/office/drawing/2014/main" val="962038375"/>
                    </a:ext>
                  </a:extLst>
                </a:gridCol>
                <a:gridCol w="1092598">
                  <a:extLst>
                    <a:ext uri="{9D8B030D-6E8A-4147-A177-3AD203B41FA5}">
                      <a16:colId xmlns:a16="http://schemas.microsoft.com/office/drawing/2014/main" val="147115608"/>
                    </a:ext>
                  </a:extLst>
                </a:gridCol>
                <a:gridCol w="1246669">
                  <a:extLst>
                    <a:ext uri="{9D8B030D-6E8A-4147-A177-3AD203B41FA5}">
                      <a16:colId xmlns:a16="http://schemas.microsoft.com/office/drawing/2014/main" val="1375164946"/>
                    </a:ext>
                  </a:extLst>
                </a:gridCol>
              </a:tblGrid>
              <a:tr h="452664">
                <a:tc>
                  <a:txBody>
                    <a:bodyPr/>
                    <a:lstStyle/>
                    <a:p>
                      <a:pPr algn="r"/>
                      <a:r>
                        <a:rPr lang="en-US" altLang="zh-TW" sz="1200" dirty="0" smtClean="0">
                          <a:latin typeface="Times New Roman" panose="02020603050405020304" pitchFamily="18" charset="0"/>
                          <a:cs typeface="Times New Roman" panose="02020603050405020304" pitchFamily="18" charset="0"/>
                        </a:rPr>
                        <a:t>Feature</a:t>
                      </a:r>
                    </a:p>
                    <a:p>
                      <a:pPr algn="just"/>
                      <a:r>
                        <a:rPr lang="en-US" altLang="zh-TW" sz="1200" dirty="0" smtClean="0">
                          <a:latin typeface="Times New Roman" panose="02020603050405020304" pitchFamily="18" charset="0"/>
                          <a:cs typeface="Times New Roman" panose="02020603050405020304" pitchFamily="18" charset="0"/>
                        </a:rPr>
                        <a:t>Paper</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 of services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Target Network</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baseline="0" dirty="0" smtClean="0">
                          <a:latin typeface="Times New Roman" panose="02020603050405020304" pitchFamily="18" charset="0"/>
                          <a:cs typeface="Times New Roman" panose="02020603050405020304" pitchFamily="18" charset="0"/>
                        </a:rPr>
                        <a:t>Type of </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Offloading</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Problem plane</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Determine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Objective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Constraints</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Approach</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52664">
                <a:tc>
                  <a:txBody>
                    <a:bodyPr/>
                    <a:lstStyle/>
                    <a:p>
                      <a:pPr algn="ctr"/>
                      <a:r>
                        <a:rPr lang="en-US" altLang="zh-TW" sz="1200" dirty="0" smtClean="0">
                          <a:latin typeface="Times New Roman" panose="02020603050405020304" pitchFamily="18" charset="0"/>
                          <a:cs typeface="Times New Roman" panose="02020603050405020304" pitchFamily="18" charset="0"/>
                        </a:rPr>
                        <a:t>SNMC[1]</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rowSpan="6">
                  <a:txBody>
                    <a:bodyPr/>
                    <a:lstStyle/>
                    <a:p>
                      <a:pPr algn="ctr"/>
                      <a:r>
                        <a:rPr lang="en-US" altLang="zh-TW" sz="1200" dirty="0" smtClean="0">
                          <a:latin typeface="Times New Roman" panose="02020603050405020304" pitchFamily="18" charset="0"/>
                          <a:cs typeface="Times New Roman" panose="02020603050405020304" pitchFamily="18" charset="0"/>
                        </a:rPr>
                        <a:t>↑</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latin typeface="Times New Roman" panose="02020603050405020304" pitchFamily="18" charset="0"/>
                          <a:cs typeface="Times New Roman" panose="02020603050405020304" pitchFamily="18" charset="0"/>
                        </a:rPr>
                        <a:t>Game + Social Network </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52664">
                <a:tc>
                  <a:txBody>
                    <a:bodyPr/>
                    <a:lstStyle/>
                    <a:p>
                      <a:pPr algn="ctr"/>
                      <a:r>
                        <a:rPr lang="en-US" altLang="zh-TW" sz="1200" dirty="0" smtClean="0">
                          <a:latin typeface="Times New Roman" panose="02020603050405020304" pitchFamily="18" charset="0"/>
                          <a:cs typeface="Times New Roman" panose="02020603050405020304" pitchFamily="18" charset="0"/>
                        </a:rPr>
                        <a:t>MUCO[2]</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computation overhead</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 and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Game theory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52664">
                <a:tc>
                  <a:txBody>
                    <a:bodyPr/>
                    <a:lstStyle/>
                    <a:p>
                      <a:pPr algn="ctr"/>
                      <a:r>
                        <a:rPr lang="en-US" altLang="zh-TW" sz="1200" dirty="0" err="1" smtClean="0">
                          <a:latin typeface="Times New Roman" panose="02020603050405020304" pitchFamily="18" charset="0"/>
                          <a:cs typeface="Times New Roman" panose="02020603050405020304" pitchFamily="18" charset="0"/>
                        </a:rPr>
                        <a:t>DCOGame</a:t>
                      </a:r>
                      <a:r>
                        <a:rPr lang="en-US" altLang="zh-TW" sz="1200" dirty="0" smtClean="0">
                          <a:latin typeface="Times New Roman" panose="02020603050405020304" pitchFamily="18" charset="0"/>
                          <a:cs typeface="Times New Roman" panose="02020603050405020304" pitchFamily="18" charset="0"/>
                        </a:rPr>
                        <a:t>[3]</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sz="1800" b="0" i="0" u="none" strike="noStrike" cap="none" spc="0" baseline="0" dirty="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a:t>
                      </a:r>
                      <a:r>
                        <a:rPr lang="en-US" altLang="zh-TW" sz="1200" baseline="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computation overhead</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 and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Game theory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52664">
                <a:tc>
                  <a:txBody>
                    <a:bodyPr/>
                    <a:lstStyle/>
                    <a:p>
                      <a:pPr algn="ctr"/>
                      <a:r>
                        <a:rPr lang="en-US" altLang="zh-TW" sz="1200" dirty="0" smtClean="0">
                          <a:latin typeface="Times New Roman" panose="02020603050405020304" pitchFamily="18" charset="0"/>
                          <a:cs typeface="Times New Roman" panose="02020603050405020304" pitchFamily="18" charset="0"/>
                        </a:rPr>
                        <a:t>HCFM[4]</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Game theory</a:t>
                      </a:r>
                    </a:p>
                    <a:p>
                      <a:pPr algn="ctr"/>
                      <a:r>
                        <a:rPr lang="en-US" altLang="zh-TW" sz="1200" dirty="0" smtClean="0">
                          <a:latin typeface="Times New Roman" panose="02020603050405020304" pitchFamily="18" charset="0"/>
                          <a:cs typeface="Times New Roman" panose="02020603050405020304" pitchFamily="18" charset="0"/>
                        </a:rPr>
                        <a:t>(</a:t>
                      </a:r>
                      <a:r>
                        <a:rPr lang="en-US" altLang="zh-TW" sz="1200" dirty="0" err="1" smtClean="0">
                          <a:latin typeface="Times New Roman" panose="02020603050405020304" pitchFamily="18" charset="0"/>
                          <a:cs typeface="Times New Roman" panose="02020603050405020304" pitchFamily="18" charset="0"/>
                        </a:rPr>
                        <a:t>Stackelberg</a:t>
                      </a:r>
                      <a:r>
                        <a:rPr lang="en-US" altLang="zh-TW" sz="1200" dirty="0" smtClean="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ELMCO[5]</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alpha val="20000"/>
                      </a:schemeClr>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Game theory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r h="45266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TPE[6]</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marL="0" marR="0" indent="0" algn="ctr" defTabSz="584200" rtl="0" eaLnBrk="1" fontAlgn="auto" latinLnBrk="0" hangingPunct="1">
                        <a:lnSpc>
                          <a:spcPct val="100000"/>
                        </a:lnSpc>
                        <a:spcBef>
                          <a:spcPts val="0"/>
                        </a:spcBef>
                        <a:spcAft>
                          <a:spcPts val="0"/>
                        </a:spcAft>
                        <a:buClrTx/>
                        <a:buSzTx/>
                        <a:buFontTx/>
                        <a:buNone/>
                        <a:tabLst/>
                        <a:defRPr/>
                      </a:pPr>
                      <a:endParaRPr lang="zh-TW" altLang="en-US" sz="18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Two-tier</a:t>
                      </a:r>
                    </a:p>
                    <a:p>
                      <a:pPr algn="ctr"/>
                      <a:r>
                        <a:rPr lang="en-US" altLang="zh-TW" sz="1200" dirty="0" smtClean="0">
                          <a:latin typeface="Times New Roman" panose="02020603050405020304" pitchFamily="18" charset="0"/>
                          <a:cs typeface="Times New Roman" panose="02020603050405020304" pitchFamily="18" charset="0"/>
                        </a:rPr>
                        <a:t>(Device/Cloud)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pPr algn="ctr"/>
                      <a:endParaRPr lang="zh-TW" altLang="en-US"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Pull-up ratio</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 and E</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TW" sz="1200" dirty="0" smtClean="0">
                          <a:latin typeface="Times New Roman" panose="02020603050405020304" pitchFamily="18" charset="0"/>
                          <a:cs typeface="Times New Roman" panose="02020603050405020304" pitchFamily="18" charset="0"/>
                        </a:rPr>
                        <a:t>Cost threshold</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5834742"/>
                  </a:ext>
                </a:extLst>
              </a:tr>
              <a:tr h="633730">
                <a:tc>
                  <a:txBody>
                    <a:bodyPr/>
                    <a:lstStyle/>
                    <a:p>
                      <a:pPr algn="ctr"/>
                      <a:r>
                        <a:rPr lang="en-US" altLang="zh-TW" sz="1200" dirty="0" smtClean="0">
                          <a:latin typeface="Times New Roman" panose="02020603050405020304" pitchFamily="18" charset="0"/>
                          <a:cs typeface="Times New Roman" panose="02020603050405020304" pitchFamily="18" charset="0"/>
                        </a:rPr>
                        <a:t>Ours</a:t>
                      </a:r>
                      <a:endParaRPr lang="zh-TW" altLang="en-US" sz="120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rPr>
                        <a:t>2</a:t>
                      </a:r>
                      <a:endParaRPr lang="zh-TW" altLang="en-US" sz="1200" b="0" i="0" u="none" strike="noStrike" cap="none" spc="0" baseline="0" dirty="0" smtClean="0">
                        <a:ln>
                          <a:noFill/>
                        </a:ln>
                        <a:solidFill>
                          <a:schemeClr val="tx1"/>
                        </a:solidFill>
                        <a:uFillTx/>
                        <a:latin typeface="Times New Roman" panose="02020603050405020304" pitchFamily="18" charset="0"/>
                        <a:ea typeface="+mn-ea"/>
                        <a:cs typeface="Times New Roman" panose="02020603050405020304" pitchFamily="18" charset="0"/>
                        <a:sym typeface="Helvetica Light"/>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Three-tier</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(Device/Edge</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/C</a:t>
                      </a:r>
                      <a:r>
                        <a:rPr lang="en-US" altLang="zh-TW" sz="1200" baseline="0" dirty="0" smtClean="0">
                          <a:latin typeface="Times New Roman" panose="02020603050405020304" pitchFamily="18" charset="0"/>
                          <a:cs typeface="Times New Roman" panose="02020603050405020304" pitchFamily="18" charset="0"/>
                        </a:rPr>
                        <a:t>ore</a:t>
                      </a:r>
                      <a:r>
                        <a:rPr lang="en-US" altLang="zh-TW" sz="1200" dirty="0" smtClean="0">
                          <a:latin typeface="Times New Roman" panose="02020603050405020304" pitchFamily="18" charset="0"/>
                          <a:cs typeface="Times New Roman" panose="02020603050405020304" pitchFamily="18" charset="0"/>
                        </a:rPr>
                        <a:t>)</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t>
                      </a:r>
                      <a:r>
                        <a:rPr lang="zh-TW" altLang="en-US" sz="1200" dirty="0" smtClean="0">
                          <a:latin typeface="Times New Roman" panose="02020603050405020304" pitchFamily="18" charset="0"/>
                          <a:cs typeface="Times New Roman" panose="02020603050405020304" pitchFamily="18" charset="0"/>
                        </a:rPr>
                        <a:t> </a:t>
                      </a:r>
                      <a:r>
                        <a:rPr lang="en-US" altLang="zh-TW" sz="1200" dirty="0" smtClean="0">
                          <a:latin typeface="Times New Roman" panose="02020603050405020304" pitchFamily="18" charset="0"/>
                          <a:cs typeface="Times New Roman" panose="02020603050405020304" pitchFamily="18" charset="0"/>
                        </a:rPr>
                        <a:t>&amp; ↓</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Management &amp; control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sz="1200" dirty="0" smtClean="0">
                          <a:latin typeface="Times New Roman" panose="02020603050405020304" pitchFamily="18" charset="0"/>
                          <a:cs typeface="Times New Roman" panose="02020603050405020304" pitchFamily="18" charset="0"/>
                        </a:rPr>
                        <a:t>↑</a:t>
                      </a:r>
                      <a:r>
                        <a:rPr lang="en-US" altLang="zh-TW" sz="1200" baseline="0" dirty="0" smtClean="0">
                          <a:latin typeface="Times New Roman" panose="02020603050405020304" pitchFamily="18" charset="0"/>
                          <a:cs typeface="Times New Roman" panose="02020603050405020304" pitchFamily="18" charset="0"/>
                        </a:rPr>
                        <a:t> &amp; </a:t>
                      </a:r>
                      <a:r>
                        <a:rPr lang="en-US" altLang="zh-TW" sz="1200" dirty="0" smtClean="0">
                          <a:latin typeface="Times New Roman" panose="02020603050405020304" pitchFamily="18" charset="0"/>
                          <a:cs typeface="Times New Roman" panose="02020603050405020304" pitchFamily="18" charset="0"/>
                        </a:rPr>
                        <a:t>↓ </a:t>
                      </a:r>
                      <a:r>
                        <a:rPr lang="en-US" altLang="zh-TW" sz="1200" baseline="0" dirty="0" smtClean="0">
                          <a:solidFill>
                            <a:schemeClr val="tx1"/>
                          </a:solidFill>
                          <a:latin typeface="Times New Roman" panose="02020603050405020304" pitchFamily="18" charset="0"/>
                          <a:cs typeface="Times New Roman" panose="02020603050405020304" pitchFamily="18" charset="0"/>
                        </a:rPr>
                        <a:t>capacity</a:t>
                      </a:r>
                      <a:endParaRPr lang="en-US" altLang="zh-TW" sz="1200" dirty="0" smtClean="0">
                        <a:latin typeface="Times New Roman" panose="02020603050405020304" pitchFamily="18" charset="0"/>
                        <a:cs typeface="Times New Roman" panose="02020603050405020304" pitchFamily="18" charset="0"/>
                      </a:endParaRP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Allocation of traffic</a:t>
                      </a:r>
                    </a:p>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&amp; capacity</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Minimization of </a:t>
                      </a:r>
                      <a:r>
                        <a:rPr lang="en-US" altLang="zh-TW" sz="1200" baseline="0" dirty="0" smtClean="0">
                          <a:latin typeface="Times New Roman" panose="02020603050405020304" pitchFamily="18" charset="0"/>
                          <a:cs typeface="Times New Roman" panose="02020603050405020304" pitchFamily="18" charset="0"/>
                        </a:rPr>
                        <a:t> all </a:t>
                      </a:r>
                      <a:r>
                        <a:rPr lang="en-US" altLang="zh-TW" sz="1200" baseline="0" dirty="0" smtClean="0">
                          <a:solidFill>
                            <a:schemeClr val="tx1"/>
                          </a:solidFill>
                          <a:latin typeface="Times New Roman" panose="02020603050405020304" pitchFamily="18" charset="0"/>
                          <a:cs typeface="Times New Roman" panose="02020603050405020304" pitchFamily="18" charset="0"/>
                        </a:rPr>
                        <a:t>capacity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L</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1200" dirty="0" smtClean="0">
                          <a:latin typeface="Times New Roman" panose="02020603050405020304" pitchFamily="18" charset="0"/>
                          <a:cs typeface="Times New Roman" panose="02020603050405020304" pitchFamily="18" charset="0"/>
                        </a:rPr>
                        <a:t>TPIO</a:t>
                      </a:r>
                      <a:endParaRPr lang="zh-TW" altLang="en-US" sz="1200" dirty="0" smtClean="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213070"/>
                  </a:ext>
                </a:extLst>
              </a:tr>
            </a:tbl>
          </a:graphicData>
        </a:graphic>
      </p:graphicFrame>
      <p:cxnSp>
        <p:nvCxnSpPr>
          <p:cNvPr id="9" name="直線接點 8"/>
          <p:cNvCxnSpPr/>
          <p:nvPr/>
        </p:nvCxnSpPr>
        <p:spPr bwMode="auto">
          <a:xfrm>
            <a:off x="711200" y="1710690"/>
            <a:ext cx="1293496" cy="438150"/>
          </a:xfrm>
          <a:prstGeom prst="line">
            <a:avLst/>
          </a:prstGeom>
          <a:ln>
            <a:headEnd type="none" w="med" len="med"/>
            <a:tailEnd type="none"/>
          </a:ln>
          <a:ex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40656279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53</a:t>
            </a:fld>
            <a:endParaRPr lang="zh-TW" altLang="en-US"/>
          </a:p>
        </p:txBody>
      </p:sp>
      <p:sp>
        <p:nvSpPr>
          <p:cNvPr id="4" name="標題 3"/>
          <p:cNvSpPr>
            <a:spLocks noGrp="1"/>
          </p:cNvSpPr>
          <p:nvPr>
            <p:ph type="title"/>
          </p:nvPr>
        </p:nvSpPr>
        <p:spPr/>
        <p:txBody>
          <a:bodyPr/>
          <a:lstStyle/>
          <a:p>
            <a:r>
              <a:rPr lang="zh-TW" altLang="en-US" dirty="0" smtClean="0"/>
              <a:t>文獻範例一</a:t>
            </a:r>
            <a:endParaRPr lang="zh-TW" altLang="en-US" dirty="0"/>
          </a:p>
        </p:txBody>
      </p:sp>
    </p:spTree>
    <p:extLst>
      <p:ext uri="{BB962C8B-B14F-4D97-AF65-F5344CB8AC3E}">
        <p14:creationId xmlns:p14="http://schemas.microsoft.com/office/powerpoint/2010/main" val="37555212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54</a:t>
            </a:fld>
            <a:endParaRPr lang="zh-TW" altLang="en-US"/>
          </a:p>
        </p:txBody>
      </p:sp>
      <p:sp>
        <p:nvSpPr>
          <p:cNvPr id="4" name="標題 3"/>
          <p:cNvSpPr>
            <a:spLocks noGrp="1"/>
          </p:cNvSpPr>
          <p:nvPr>
            <p:ph type="title"/>
          </p:nvPr>
        </p:nvSpPr>
        <p:spPr/>
        <p:txBody>
          <a:bodyPr/>
          <a:lstStyle/>
          <a:p>
            <a:r>
              <a:rPr lang="zh-TW" altLang="en-US" dirty="0" smtClean="0"/>
              <a:t>文獻範例二</a:t>
            </a:r>
            <a:endParaRPr lang="zh-TW" altLang="en-US" dirty="0"/>
          </a:p>
        </p:txBody>
      </p:sp>
    </p:spTree>
    <p:extLst>
      <p:ext uri="{BB962C8B-B14F-4D97-AF65-F5344CB8AC3E}">
        <p14:creationId xmlns:p14="http://schemas.microsoft.com/office/powerpoint/2010/main" val="361038877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可用文字，但使用表格較好</a:t>
            </a:r>
            <a:r>
              <a:rPr lang="en-US" altLang="zh-TW" dirty="0" smtClean="0"/>
              <a:t>(</a:t>
            </a:r>
            <a:r>
              <a:rPr lang="zh-TW" altLang="en-US" dirty="0" smtClean="0"/>
              <a:t>但需文字解釋</a:t>
            </a:r>
            <a:r>
              <a:rPr lang="en-US" altLang="zh-TW" dirty="0" smtClean="0"/>
              <a:t>)</a:t>
            </a:r>
            <a:r>
              <a:rPr lang="zh-TW" altLang="en-US" dirty="0" smtClean="0"/>
              <a:t>，一目了然</a:t>
            </a:r>
            <a:endParaRPr lang="en-US" altLang="zh-TW" dirty="0" smtClean="0"/>
          </a:p>
          <a:p>
            <a:r>
              <a:rPr lang="zh-TW" altLang="en-US" dirty="0" smtClean="0"/>
              <a:t>綜整</a:t>
            </a:r>
            <a:r>
              <a:rPr lang="en-US" altLang="zh-TW" dirty="0" smtClean="0"/>
              <a:t>=&gt;</a:t>
            </a:r>
            <a:r>
              <a:rPr lang="zh-TW" altLang="en-US" dirty="0" smtClean="0"/>
              <a:t>找出特性比較，而非一篇一篇說明</a:t>
            </a:r>
            <a:endParaRPr lang="en-US" altLang="zh-TW" dirty="0" smtClean="0"/>
          </a:p>
          <a:p>
            <a:r>
              <a:rPr lang="zh-TW" altLang="en-US" dirty="0" smtClean="0"/>
              <a:t>目的</a:t>
            </a:r>
            <a:endParaRPr lang="en-US" altLang="zh-TW" dirty="0" smtClean="0"/>
          </a:p>
          <a:p>
            <a:pPr lvl="1"/>
            <a:r>
              <a:rPr lang="zh-TW" altLang="en-US" dirty="0" smtClean="0"/>
              <a:t>相關文獻的相異之處</a:t>
            </a:r>
            <a:endParaRPr lang="en-US" altLang="zh-TW" dirty="0" smtClean="0"/>
          </a:p>
          <a:p>
            <a:pPr lvl="1"/>
            <a:r>
              <a:rPr lang="zh-TW" altLang="en-US" dirty="0" smtClean="0"/>
              <a:t>自身研究之</a:t>
            </a:r>
            <a:r>
              <a:rPr lang="zh-TW" altLang="en-US" dirty="0" smtClean="0">
                <a:solidFill>
                  <a:srgbClr val="FF0000"/>
                </a:solidFill>
              </a:rPr>
              <a:t>優點</a:t>
            </a:r>
            <a:endParaRPr lang="en-US" altLang="zh-TW" dirty="0" smtClean="0">
              <a:solidFill>
                <a:srgbClr val="FF0000"/>
              </a:solidFill>
            </a:endParaRPr>
          </a:p>
          <a:p>
            <a:r>
              <a:rPr lang="zh-TW" altLang="en-US" dirty="0" smtClean="0"/>
              <a:t>上方特性</a:t>
            </a:r>
            <a:r>
              <a:rPr lang="en-US" altLang="zh-TW" dirty="0" smtClean="0"/>
              <a:t>/</a:t>
            </a:r>
            <a:r>
              <a:rPr lang="zh-TW" altLang="en-US" dirty="0" smtClean="0"/>
              <a:t>特徵，左邊論文</a:t>
            </a:r>
            <a:endParaRPr lang="en-US" altLang="zh-TW" dirty="0" smtClean="0"/>
          </a:p>
          <a:p>
            <a:r>
              <a:rPr lang="zh-TW" altLang="en-US" dirty="0" smtClean="0"/>
              <a:t>若論文數很多</a:t>
            </a:r>
            <a:r>
              <a:rPr lang="en-US" altLang="zh-TW" dirty="0" smtClean="0"/>
              <a:t>=&gt;</a:t>
            </a:r>
            <a:r>
              <a:rPr lang="zh-TW" altLang="en-US" dirty="0" smtClean="0"/>
              <a:t>分類</a:t>
            </a:r>
            <a:r>
              <a:rPr lang="en-US" altLang="zh-TW" dirty="0" smtClean="0"/>
              <a:t>(</a:t>
            </a:r>
            <a:r>
              <a:rPr lang="zh-TW" altLang="en-US" dirty="0" smtClean="0"/>
              <a:t>同一張表</a:t>
            </a:r>
            <a:r>
              <a:rPr lang="en-US" altLang="zh-TW" dirty="0" smtClean="0"/>
              <a:t>)</a:t>
            </a:r>
            <a:r>
              <a:rPr lang="zh-TW" altLang="en-US" dirty="0" smtClean="0"/>
              <a:t>或分類</a:t>
            </a:r>
            <a:r>
              <a:rPr lang="en-US" altLang="zh-TW" dirty="0" smtClean="0"/>
              <a:t>(</a:t>
            </a:r>
            <a:r>
              <a:rPr lang="zh-TW" altLang="en-US" dirty="0" smtClean="0"/>
              <a:t>不同張表</a:t>
            </a:r>
            <a:r>
              <a:rPr lang="en-US" altLang="zh-TW" dirty="0" smtClean="0"/>
              <a:t>)</a:t>
            </a:r>
          </a:p>
          <a:p>
            <a:r>
              <a:rPr lang="zh-TW" altLang="en-US" dirty="0" smtClean="0"/>
              <a:t>上方靠左偏問題方面，靠右偏方法方面</a:t>
            </a:r>
            <a:endParaRPr lang="en-US" altLang="zh-TW" dirty="0" smtClean="0"/>
          </a:p>
          <a:p>
            <a:r>
              <a:rPr lang="zh-TW" altLang="en-US" dirty="0" smtClean="0"/>
              <a:t>可適當縮寫及善用符號，避免表格過寬</a:t>
            </a:r>
            <a:endParaRPr lang="en-US" altLang="zh-TW" dirty="0" smtClean="0"/>
          </a:p>
          <a:p>
            <a:r>
              <a:rPr lang="zh-TW" altLang="en-US" dirty="0" smtClean="0"/>
              <a:t>表格不要留空</a:t>
            </a:r>
            <a:endParaRPr lang="en-US" altLang="zh-TW" dirty="0" smtClean="0"/>
          </a:p>
          <a:p>
            <a:r>
              <a:rPr lang="zh-TW" altLang="en-US" dirty="0" smtClean="0"/>
              <a:t>使用一致的術語，勿隨波逐流</a:t>
            </a:r>
            <a:endParaRPr lang="en-US" altLang="zh-TW" dirty="0" smtClean="0"/>
          </a:p>
          <a:p>
            <a:endParaRPr lang="en-US" altLang="zh-TW" dirty="0" smtClean="0"/>
          </a:p>
          <a:p>
            <a:endParaRPr lang="en-US" altLang="zh-TW" dirty="0" smtClean="0"/>
          </a:p>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55</a:t>
            </a:fld>
            <a:endParaRPr lang="zh-TW" altLang="en-US"/>
          </a:p>
        </p:txBody>
      </p:sp>
      <p:sp>
        <p:nvSpPr>
          <p:cNvPr id="4" name="標題 3"/>
          <p:cNvSpPr>
            <a:spLocks noGrp="1"/>
          </p:cNvSpPr>
          <p:nvPr>
            <p:ph type="title"/>
          </p:nvPr>
        </p:nvSpPr>
        <p:spPr/>
        <p:txBody>
          <a:bodyPr/>
          <a:lstStyle/>
          <a:p>
            <a:r>
              <a:rPr lang="zh-TW" altLang="en-US" dirty="0" smtClean="0"/>
              <a:t>文獻綜整表格 </a:t>
            </a:r>
            <a:r>
              <a:rPr lang="en-US" altLang="zh-TW" dirty="0" smtClean="0"/>
              <a:t>(</a:t>
            </a:r>
            <a:r>
              <a:rPr lang="zh-TW" altLang="en-US" dirty="0" smtClean="0"/>
              <a:t>同第一章內容</a:t>
            </a:r>
            <a:r>
              <a:rPr lang="en-US" altLang="zh-TW" dirty="0" smtClean="0"/>
              <a:t>)</a:t>
            </a:r>
            <a:endParaRPr lang="zh-TW" altLang="en-US" dirty="0"/>
          </a:p>
        </p:txBody>
      </p:sp>
    </p:spTree>
    <p:extLst>
      <p:ext uri="{BB962C8B-B14F-4D97-AF65-F5344CB8AC3E}">
        <p14:creationId xmlns:p14="http://schemas.microsoft.com/office/powerpoint/2010/main" val="166973728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分類</a:t>
            </a:r>
            <a:r>
              <a:rPr lang="en-US" altLang="zh-TW" dirty="0" smtClean="0"/>
              <a:t>=&gt;</a:t>
            </a:r>
            <a:r>
              <a:rPr lang="zh-TW" altLang="en-US" dirty="0" smtClean="0"/>
              <a:t>針對每類中每篇說明</a:t>
            </a:r>
            <a:r>
              <a:rPr lang="en-US" altLang="zh-TW" dirty="0" smtClean="0"/>
              <a:t>=&gt;</a:t>
            </a:r>
            <a:r>
              <a:rPr lang="zh-TW" altLang="en-US" dirty="0" smtClean="0"/>
              <a:t>此類缺點</a:t>
            </a:r>
            <a:endParaRPr lang="en-US" altLang="zh-TW" dirty="0" smtClean="0"/>
          </a:p>
          <a:p>
            <a:r>
              <a:rPr lang="zh-TW" altLang="en-US" dirty="0"/>
              <a:t>要用自己邏輯，去建構說明的</a:t>
            </a:r>
            <a:r>
              <a:rPr lang="zh-TW" altLang="en-US" dirty="0" smtClean="0"/>
              <a:t>重點，否則會四不像</a:t>
            </a:r>
            <a:endParaRPr lang="en-US" altLang="zh-TW" dirty="0" smtClean="0"/>
          </a:p>
          <a:p>
            <a:r>
              <a:rPr lang="zh-TW" altLang="en-US" dirty="0" smtClean="0">
                <a:sym typeface="Wingdings" panose="05000000000000000000" pitchFamily="2" charset="2"/>
              </a:rPr>
              <a:t>別人的</a:t>
            </a:r>
            <a:r>
              <a:rPr lang="zh-TW" altLang="en-US" dirty="0" smtClean="0"/>
              <a:t>缺點不能自己也有，亦即</a:t>
            </a:r>
            <a:r>
              <a:rPr lang="zh-TW" altLang="en-US" dirty="0" smtClean="0">
                <a:sym typeface="Wingdings" panose="05000000000000000000" pitchFamily="2" charset="2"/>
              </a:rPr>
              <a:t>不能</a:t>
            </a:r>
            <a:r>
              <a:rPr lang="zh-TW" altLang="en-US" dirty="0">
                <a:sym typeface="Wingdings" panose="05000000000000000000" pitchFamily="2" charset="2"/>
              </a:rPr>
              <a:t>自打嘴巴</a:t>
            </a:r>
            <a:endParaRPr lang="en-US" altLang="zh-TW" dirty="0">
              <a:sym typeface="Wingdings" panose="05000000000000000000" pitchFamily="2" charset="2"/>
            </a:endParaRPr>
          </a:p>
          <a:p>
            <a:r>
              <a:rPr lang="zh-TW" altLang="en-US" dirty="0" smtClean="0"/>
              <a:t>先文字說明，最後綜整表</a:t>
            </a:r>
            <a:endParaRPr lang="en-US" altLang="zh-TW" dirty="0"/>
          </a:p>
          <a:p>
            <a:pPr lvl="1"/>
            <a:r>
              <a:rPr lang="zh-TW" altLang="en-US" dirty="0" smtClean="0">
                <a:solidFill>
                  <a:srgbClr val="FF0000"/>
                </a:solidFill>
              </a:rPr>
              <a:t>仍需文字說明特性</a:t>
            </a:r>
            <a:r>
              <a:rPr lang="en-US" altLang="zh-TW" dirty="0">
                <a:solidFill>
                  <a:srgbClr val="FF0000"/>
                </a:solidFill>
              </a:rPr>
              <a:t>/</a:t>
            </a:r>
            <a:r>
              <a:rPr lang="zh-TW" altLang="en-US" dirty="0" smtClean="0">
                <a:solidFill>
                  <a:srgbClr val="FF0000"/>
                </a:solidFill>
              </a:rPr>
              <a:t>特徵，與本篇的差異</a:t>
            </a:r>
            <a:endParaRPr lang="en-US" altLang="zh-TW" dirty="0" smtClean="0"/>
          </a:p>
          <a:p>
            <a:pPr lvl="1"/>
            <a:r>
              <a:rPr lang="zh-TW" altLang="en-US" dirty="0" smtClean="0"/>
              <a:t>需</a:t>
            </a:r>
            <a:r>
              <a:rPr lang="en-US" altLang="zh-TW" dirty="0" smtClean="0"/>
              <a:t>cite</a:t>
            </a:r>
          </a:p>
          <a:p>
            <a:r>
              <a:rPr lang="zh-TW" altLang="en-US" dirty="0" smtClean="0"/>
              <a:t>若特別相似的文獻，應特別說明差異</a:t>
            </a:r>
            <a:endParaRPr lang="en-US" altLang="zh-TW" dirty="0" smtClean="0"/>
          </a:p>
          <a:p>
            <a:r>
              <a:rPr lang="zh-TW" altLang="en-US" dirty="0" smtClean="0"/>
              <a:t>使用</a:t>
            </a:r>
            <a:r>
              <a:rPr lang="zh-TW" altLang="en-US" dirty="0"/>
              <a:t>一致的術語，勿</a:t>
            </a:r>
            <a:r>
              <a:rPr lang="zh-TW" altLang="en-US" dirty="0" smtClean="0"/>
              <a:t>隨波逐流</a:t>
            </a:r>
            <a:endParaRPr lang="en-US" altLang="zh-TW" dirty="0" smtClean="0"/>
          </a:p>
          <a:p>
            <a:r>
              <a:rPr lang="zh-TW" altLang="en-US" dirty="0" smtClean="0"/>
              <a:t>與緒論的差別</a:t>
            </a:r>
            <a:endParaRPr lang="en-US" altLang="zh-TW" dirty="0" smtClean="0"/>
          </a:p>
          <a:p>
            <a:pPr lvl="1"/>
            <a:r>
              <a:rPr lang="zh-TW" altLang="en-US" dirty="0" smtClean="0"/>
              <a:t>第一章較粗略</a:t>
            </a:r>
            <a:r>
              <a:rPr lang="en-US" altLang="zh-TW" dirty="0" smtClean="0"/>
              <a:t>(</a:t>
            </a:r>
            <a:r>
              <a:rPr lang="zh-TW" altLang="en-US" dirty="0" smtClean="0"/>
              <a:t>到類別</a:t>
            </a:r>
            <a:r>
              <a:rPr lang="en-US" altLang="zh-TW" dirty="0" smtClean="0"/>
              <a:t>)</a:t>
            </a:r>
            <a:r>
              <a:rPr lang="zh-TW" altLang="en-US" dirty="0" smtClean="0"/>
              <a:t>，第二章較細緻</a:t>
            </a:r>
            <a:r>
              <a:rPr lang="en-US" altLang="zh-TW" dirty="0" smtClean="0"/>
              <a:t>(</a:t>
            </a:r>
            <a:r>
              <a:rPr lang="zh-TW" altLang="en-US" dirty="0" smtClean="0"/>
              <a:t>到每篇論文</a:t>
            </a:r>
            <a:r>
              <a:rPr lang="en-US" altLang="zh-TW" dirty="0" smtClean="0"/>
              <a:t>)</a:t>
            </a:r>
          </a:p>
          <a:p>
            <a:r>
              <a:rPr lang="zh-TW" altLang="en-US" dirty="0"/>
              <a:t>範例：</a:t>
            </a:r>
            <a:r>
              <a:rPr lang="en-US" altLang="zh-TW" dirty="0">
                <a:hlinkClick r:id="rId2" action="ppaction://hlinkfile"/>
              </a:rPr>
              <a:t>survey example.pdf</a:t>
            </a:r>
            <a:endParaRPr lang="zh-TW" altLang="zh-TW" dirty="0"/>
          </a:p>
          <a:p>
            <a:endParaRPr lang="en-US" altLang="zh-TW" dirty="0" smtClean="0"/>
          </a:p>
          <a:p>
            <a:pPr lvl="1"/>
            <a:endParaRPr lang="en-US" altLang="zh-TW" dirty="0"/>
          </a:p>
          <a:p>
            <a:endParaRPr lang="en-US" altLang="zh-TW" dirty="0" smtClean="0"/>
          </a:p>
          <a:p>
            <a:endParaRPr lang="en-US" altLang="zh-TW" dirty="0" smtClean="0"/>
          </a:p>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56</a:t>
            </a:fld>
            <a:endParaRPr lang="zh-TW" altLang="en-US"/>
          </a:p>
        </p:txBody>
      </p:sp>
      <p:sp>
        <p:nvSpPr>
          <p:cNvPr id="4" name="標題 3"/>
          <p:cNvSpPr>
            <a:spLocks noGrp="1"/>
          </p:cNvSpPr>
          <p:nvPr>
            <p:ph type="title"/>
          </p:nvPr>
        </p:nvSpPr>
        <p:spPr/>
        <p:txBody>
          <a:bodyPr/>
          <a:lstStyle/>
          <a:p>
            <a:r>
              <a:rPr lang="zh-TW" altLang="en-US" dirty="0" smtClean="0"/>
              <a:t>文獻探討</a:t>
            </a:r>
            <a:r>
              <a:rPr lang="en-US" altLang="zh-TW" dirty="0" smtClean="0"/>
              <a:t>123</a:t>
            </a:r>
            <a:endParaRPr lang="zh-TW" altLang="en-US" dirty="0"/>
          </a:p>
        </p:txBody>
      </p:sp>
    </p:spTree>
    <p:extLst>
      <p:ext uri="{BB962C8B-B14F-4D97-AF65-F5344CB8AC3E}">
        <p14:creationId xmlns:p14="http://schemas.microsoft.com/office/powerpoint/2010/main" val="3239646109"/>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76200">
            <a:solidFill>
              <a:srgbClr val="FF0000"/>
            </a:solidFill>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1"/>
                </a:solidFill>
                <a:latin typeface="Arial" charset="0"/>
              </a:rPr>
              <a:t>模型及問題陳述</a:t>
            </a:r>
            <a:endParaRPr lang="en-US" altLang="zh-TW" sz="4000" b="1" dirty="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57</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13" name="直線圖說文字 1 12"/>
          <p:cNvSpPr/>
          <p:nvPr/>
        </p:nvSpPr>
        <p:spPr bwMode="auto">
          <a:xfrm>
            <a:off x="8041771" y="2338355"/>
            <a:ext cx="3247275" cy="2462799"/>
          </a:xfrm>
          <a:prstGeom prst="borderCallout1">
            <a:avLst>
              <a:gd name="adj1" fmla="val 51088"/>
              <a:gd name="adj2" fmla="val -615"/>
              <a:gd name="adj3" fmla="val -8503"/>
              <a:gd name="adj4" fmla="val -53038"/>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系統模型</a:t>
            </a:r>
            <a:endParaRPr lang="en-US" altLang="zh-TW" sz="3600" b="1" dirty="0" smtClean="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zh-TW" altLang="en-US" sz="3600" b="1" i="0" u="none" strike="noStrike" cap="none" normalizeH="0" baseline="0" dirty="0" smtClean="0">
                <a:ln>
                  <a:noFill/>
                </a:ln>
                <a:solidFill>
                  <a:schemeClr val="tx1"/>
                </a:solidFill>
                <a:effectLst/>
                <a:latin typeface="Arial" charset="0"/>
              </a:rPr>
              <a:t>符號說明</a:t>
            </a:r>
            <a:endParaRPr lang="zh-TW" altLang="en-US" sz="3600" b="1" dirty="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問題陳述</a:t>
            </a:r>
            <a:endParaRPr lang="en-US" altLang="zh-TW" sz="3600" b="1" dirty="0" smtClean="0">
              <a:latin typeface="Arial" charset="0"/>
            </a:endParaRP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zh-TW" altLang="en-US" sz="3600" b="1" dirty="0" smtClean="0">
                <a:latin typeface="Arial" charset="0"/>
              </a:rPr>
              <a:t>議題</a:t>
            </a:r>
            <a:endParaRPr kumimoji="0" lang="zh-TW" altLang="en-US" sz="36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7633751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包括</a:t>
            </a:r>
            <a:endParaRPr lang="en-US" altLang="zh-TW" dirty="0" smtClean="0"/>
          </a:p>
          <a:p>
            <a:pPr lvl="1"/>
            <a:r>
              <a:rPr lang="zh-TW" altLang="en-US" dirty="0" smtClean="0"/>
              <a:t>系統架構</a:t>
            </a:r>
            <a:endParaRPr lang="en-US" altLang="zh-TW" dirty="0" smtClean="0"/>
          </a:p>
          <a:p>
            <a:pPr lvl="1"/>
            <a:r>
              <a:rPr lang="zh-TW" altLang="en-US" dirty="0" smtClean="0"/>
              <a:t>使用參數</a:t>
            </a:r>
            <a:endParaRPr lang="en-US" altLang="zh-TW" dirty="0" smtClean="0"/>
          </a:p>
          <a:p>
            <a:pPr lvl="1"/>
            <a:r>
              <a:rPr lang="zh-TW" altLang="en-US" dirty="0" smtClean="0"/>
              <a:t>細步模型</a:t>
            </a:r>
            <a:endParaRPr lang="en-US" altLang="zh-TW" dirty="0" smtClean="0"/>
          </a:p>
          <a:p>
            <a:pPr lvl="2"/>
            <a:r>
              <a:rPr lang="zh-TW" altLang="en-US" dirty="0" smtClean="0"/>
              <a:t>例如：</a:t>
            </a:r>
            <a:r>
              <a:rPr lang="en-US" altLang="zh-TW" dirty="0" smtClean="0"/>
              <a:t>packet arrival: Poisson process</a:t>
            </a:r>
          </a:p>
          <a:p>
            <a:pPr lvl="1"/>
            <a:r>
              <a:rPr lang="zh-TW" altLang="en-US" dirty="0" smtClean="0"/>
              <a:t>亦可在此說明假設</a:t>
            </a:r>
            <a:endParaRPr lang="en-US" altLang="zh-TW" dirty="0"/>
          </a:p>
          <a:p>
            <a:r>
              <a:rPr lang="zh-TW" altLang="en-US" dirty="0" smtClean="0"/>
              <a:t>可搭配圖形說明</a:t>
            </a:r>
            <a:endParaRPr lang="en-US" altLang="zh-TW" dirty="0"/>
          </a:p>
          <a:p>
            <a:pPr lvl="1"/>
            <a:endParaRPr lang="en-US" altLang="zh-TW" dirty="0" smtClean="0"/>
          </a:p>
          <a:p>
            <a:r>
              <a:rPr lang="zh-TW" altLang="en-US" dirty="0" smtClean="0"/>
              <a:t>範例：</a:t>
            </a:r>
            <a:r>
              <a:rPr lang="en-US" altLang="zh-TW" dirty="0" smtClean="0">
                <a:hlinkClick r:id="rId2" action="ppaction://hlinkfile"/>
              </a:rPr>
              <a:t>modelling example.pdf</a:t>
            </a:r>
            <a:endParaRPr lang="en-US" altLang="zh-TW" dirty="0" smtClean="0"/>
          </a:p>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58</a:t>
            </a:fld>
            <a:endParaRPr lang="zh-TW" altLang="en-US"/>
          </a:p>
        </p:txBody>
      </p:sp>
      <p:sp>
        <p:nvSpPr>
          <p:cNvPr id="4" name="標題 3"/>
          <p:cNvSpPr>
            <a:spLocks noGrp="1"/>
          </p:cNvSpPr>
          <p:nvPr>
            <p:ph type="title"/>
          </p:nvPr>
        </p:nvSpPr>
        <p:spPr/>
        <p:txBody>
          <a:bodyPr/>
          <a:lstStyle/>
          <a:p>
            <a:r>
              <a:rPr lang="zh-TW" altLang="en-US" dirty="0">
                <a:latin typeface="Arial" charset="0"/>
              </a:rPr>
              <a:t>系統</a:t>
            </a:r>
            <a:r>
              <a:rPr lang="zh-TW" altLang="en-US" dirty="0" smtClean="0">
                <a:latin typeface="Arial" charset="0"/>
              </a:rPr>
              <a:t>模型</a:t>
            </a:r>
            <a:endParaRPr lang="zh-TW" altLang="en-US" dirty="0"/>
          </a:p>
        </p:txBody>
      </p:sp>
    </p:spTree>
    <p:extLst>
      <p:ext uri="{BB962C8B-B14F-4D97-AF65-F5344CB8AC3E}">
        <p14:creationId xmlns:p14="http://schemas.microsoft.com/office/powerpoint/2010/main" val="18678329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若較多，可用符號表</a:t>
            </a:r>
            <a:r>
              <a:rPr lang="en-US" altLang="zh-TW" dirty="0" smtClean="0"/>
              <a:t>(</a:t>
            </a:r>
            <a:r>
              <a:rPr lang="zh-TW" altLang="en-US" dirty="0" smtClean="0"/>
              <a:t>包括符號</a:t>
            </a:r>
            <a:r>
              <a:rPr lang="zh-TW" altLang="en-US" dirty="0"/>
              <a:t>，意義、</a:t>
            </a:r>
            <a:r>
              <a:rPr lang="zh-TW" altLang="en-US" dirty="0" smtClean="0"/>
              <a:t>屬性</a:t>
            </a:r>
            <a:r>
              <a:rPr lang="en-US" altLang="zh-TW" dirty="0" smtClean="0"/>
              <a:t>)</a:t>
            </a:r>
            <a:endParaRPr lang="en-US" altLang="zh-TW" dirty="0"/>
          </a:p>
          <a:p>
            <a:r>
              <a:rPr lang="zh-TW" altLang="en-US" dirty="0" smtClean="0"/>
              <a:t>符號解釋可搭配圖形</a:t>
            </a:r>
            <a:endParaRPr lang="en-US" altLang="zh-TW" dirty="0" smtClean="0"/>
          </a:p>
          <a:p>
            <a:r>
              <a:rPr lang="zh-TW" altLang="en-US" dirty="0" smtClean="0"/>
              <a:t>若很多，可分類</a:t>
            </a:r>
            <a:endParaRPr lang="en-US" altLang="zh-TW" dirty="0" smtClean="0"/>
          </a:p>
          <a:p>
            <a:r>
              <a:rPr lang="zh-TW" altLang="en-US" dirty="0" smtClean="0"/>
              <a:t>需用文字說明 </a:t>
            </a:r>
            <a:r>
              <a:rPr lang="en-US" altLang="zh-TW" dirty="0" smtClean="0"/>
              <a:t>(</a:t>
            </a:r>
            <a:r>
              <a:rPr lang="zh-TW" altLang="en-US" dirty="0" smtClean="0"/>
              <a:t>或精略或精細</a:t>
            </a:r>
            <a:r>
              <a:rPr lang="en-US" altLang="zh-TW" dirty="0" smtClean="0"/>
              <a:t>)=&gt;</a:t>
            </a:r>
            <a:r>
              <a:rPr lang="zh-TW" altLang="en-US" dirty="0" smtClean="0">
                <a:solidFill>
                  <a:srgbClr val="FF0000"/>
                </a:solidFill>
              </a:rPr>
              <a:t>不可不說明</a:t>
            </a:r>
            <a:endParaRPr lang="en-US" altLang="zh-TW" dirty="0" smtClean="0">
              <a:solidFill>
                <a:srgbClr val="FF0000"/>
              </a:solidFill>
            </a:endParaRPr>
          </a:p>
          <a:p>
            <a:endParaRPr lang="en-US" altLang="zh-TW" dirty="0" smtClean="0"/>
          </a:p>
          <a:p>
            <a:endParaRPr lang="en-US" altLang="zh-TW" dirty="0" smtClean="0"/>
          </a:p>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59</a:t>
            </a:fld>
            <a:endParaRPr lang="zh-TW" altLang="en-US"/>
          </a:p>
        </p:txBody>
      </p:sp>
      <p:sp>
        <p:nvSpPr>
          <p:cNvPr id="4" name="標題 3"/>
          <p:cNvSpPr>
            <a:spLocks noGrp="1"/>
          </p:cNvSpPr>
          <p:nvPr>
            <p:ph type="title"/>
          </p:nvPr>
        </p:nvSpPr>
        <p:spPr/>
        <p:txBody>
          <a:bodyPr/>
          <a:lstStyle/>
          <a:p>
            <a:r>
              <a:rPr lang="zh-TW" altLang="en-US" dirty="0" smtClean="0">
                <a:latin typeface="Arial" charset="0"/>
              </a:rPr>
              <a:t>符號說明</a:t>
            </a:r>
            <a:endParaRPr lang="zh-TW" altLang="en-US" dirty="0"/>
          </a:p>
        </p:txBody>
      </p:sp>
    </p:spTree>
    <p:extLst>
      <p:ext uri="{BB962C8B-B14F-4D97-AF65-F5344CB8AC3E}">
        <p14:creationId xmlns:p14="http://schemas.microsoft.com/office/powerpoint/2010/main" val="426865849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529432" y="5065413"/>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531937" y="1514085"/>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背景及文獻探</a:t>
            </a:r>
            <a:r>
              <a:rPr lang="zh-TW" altLang="en-US" sz="4000" b="1" dirty="0">
                <a:solidFill>
                  <a:schemeClr val="tx2">
                    <a:lumMod val="50000"/>
                    <a:lumOff val="50000"/>
                  </a:schemeClr>
                </a:solidFill>
                <a:latin typeface="Arial" charset="0"/>
              </a:rPr>
              <a:t>討</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31058" y="2400299"/>
            <a:ext cx="2410691" cy="1346019"/>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345951043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en-US" altLang="zh-TW" dirty="0" smtClean="0"/>
              <a:t>	</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60</a:t>
            </a:fld>
            <a:endParaRPr lang="zh-TW" altLang="en-US" dirty="0"/>
          </a:p>
        </p:txBody>
      </p:sp>
      <p:sp>
        <p:nvSpPr>
          <p:cNvPr id="4" name="標題 3"/>
          <p:cNvSpPr>
            <a:spLocks noGrp="1"/>
          </p:cNvSpPr>
          <p:nvPr>
            <p:ph type="title"/>
          </p:nvPr>
        </p:nvSpPr>
        <p:spPr/>
        <p:txBody>
          <a:bodyPr/>
          <a:lstStyle/>
          <a:p>
            <a:r>
              <a:rPr lang="zh-TW" altLang="en-US" dirty="0" smtClean="0"/>
              <a:t>符號範例</a:t>
            </a:r>
            <a:endParaRPr lang="zh-TW" altLang="en-US" dirty="0"/>
          </a:p>
        </p:txBody>
      </p:sp>
      <p:pic>
        <p:nvPicPr>
          <p:cNvPr id="6" name="圖片 5"/>
          <p:cNvPicPr>
            <a:picLocks noChangeAspect="1"/>
          </p:cNvPicPr>
          <p:nvPr/>
        </p:nvPicPr>
        <p:blipFill>
          <a:blip r:embed="rId3"/>
          <a:stretch>
            <a:fillRect/>
          </a:stretch>
        </p:blipFill>
        <p:spPr>
          <a:xfrm>
            <a:off x="1295168" y="1496118"/>
            <a:ext cx="9911808" cy="4878589"/>
          </a:xfrm>
          <a:prstGeom prst="rect">
            <a:avLst/>
          </a:prstGeom>
        </p:spPr>
      </p:pic>
    </p:spTree>
    <p:extLst>
      <p:ext uri="{BB962C8B-B14F-4D97-AF65-F5344CB8AC3E}">
        <p14:creationId xmlns:p14="http://schemas.microsoft.com/office/powerpoint/2010/main" val="239194433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2427287"/>
          </a:xfrm>
        </p:spPr>
        <p:txBody>
          <a:bodyPr/>
          <a:lstStyle/>
          <a:p>
            <a:r>
              <a:rPr lang="zh-TW" altLang="en-US" dirty="0" smtClean="0">
                <a:latin typeface="標楷體" panose="03000509000000000000" pitchFamily="65" charset="-120"/>
              </a:rPr>
              <a:t>二段式</a:t>
            </a:r>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先白話說明，再精確給定</a:t>
            </a:r>
            <a:endParaRPr lang="en-US" altLang="zh-TW" dirty="0" smtClean="0">
              <a:latin typeface="標楷體" panose="03000509000000000000" pitchFamily="65" charset="-120"/>
            </a:endParaRPr>
          </a:p>
          <a:p>
            <a:r>
              <a:rPr lang="zh-TW" altLang="en-US" dirty="0" smtClean="0">
                <a:latin typeface="標楷體" panose="03000509000000000000" pitchFamily="65" charset="-120"/>
              </a:rPr>
              <a:t>白話說明</a:t>
            </a:r>
            <a:endParaRPr lang="en-US" altLang="zh-TW" dirty="0">
              <a:latin typeface="標楷體" panose="03000509000000000000" pitchFamily="65" charset="-120"/>
            </a:endParaRPr>
          </a:p>
          <a:p>
            <a:pPr lvl="1"/>
            <a:r>
              <a:rPr lang="zh-TW" altLang="en-US" dirty="0" smtClean="0">
                <a:latin typeface="標楷體" panose="03000509000000000000" pitchFamily="65" charset="-120"/>
              </a:rPr>
              <a:t>一句話 </a:t>
            </a:r>
            <a:r>
              <a:rPr lang="en-US" altLang="zh-TW" dirty="0" smtClean="0">
                <a:latin typeface="標楷體" panose="03000509000000000000" pitchFamily="65" charset="-120"/>
              </a:rPr>
              <a:t>(</a:t>
            </a:r>
            <a:r>
              <a:rPr lang="zh-TW" altLang="en-US" dirty="0" smtClean="0">
                <a:latin typeface="標楷體" panose="03000509000000000000" pitchFamily="65" charset="-120"/>
              </a:rPr>
              <a:t>第一章及</a:t>
            </a:r>
            <a:r>
              <a:rPr lang="zh-TW" altLang="en-US" dirty="0"/>
              <a:t>問題</a:t>
            </a:r>
            <a:r>
              <a:rPr lang="zh-TW" altLang="en-US" dirty="0" smtClean="0"/>
              <a:t>陳述</a:t>
            </a:r>
            <a:r>
              <a:rPr lang="zh-TW" altLang="en-US" dirty="0" smtClean="0">
                <a:latin typeface="標楷體" panose="03000509000000000000" pitchFamily="65" charset="-120"/>
              </a:rPr>
              <a:t>開頭</a:t>
            </a:r>
            <a:r>
              <a:rPr lang="en-US" altLang="zh-TW" dirty="0" smtClean="0">
                <a:latin typeface="標楷體" panose="03000509000000000000" pitchFamily="65" charset="-120"/>
              </a:rPr>
              <a:t>)</a:t>
            </a:r>
            <a:endParaRPr lang="en-US" altLang="zh-TW" dirty="0">
              <a:latin typeface="標楷體" panose="03000509000000000000" pitchFamily="65" charset="-120"/>
            </a:endParaRPr>
          </a:p>
          <a:p>
            <a:r>
              <a:rPr lang="zh-TW" altLang="en-US" dirty="0" smtClean="0">
                <a:latin typeface="標楷體" panose="03000509000000000000" pitchFamily="65" charset="-120"/>
              </a:rPr>
              <a:t>精確給定</a:t>
            </a:r>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五元素</a:t>
            </a:r>
            <a:endParaRPr lang="en-US" altLang="zh-TW" dirty="0" smtClean="0">
              <a:latin typeface="標楷體" panose="03000509000000000000" pitchFamily="65" charset="-120"/>
            </a:endParaRPr>
          </a:p>
          <a:p>
            <a:pPr lvl="2"/>
            <a:r>
              <a:rPr lang="en-US" altLang="zh-TW" dirty="0" smtClean="0">
                <a:cs typeface="Times New Roman" panose="02020603050405020304" pitchFamily="18" charset="0"/>
              </a:rPr>
              <a:t>Given (Input)</a:t>
            </a:r>
          </a:p>
          <a:p>
            <a:pPr lvl="2"/>
            <a:r>
              <a:rPr lang="en-US" altLang="zh-TW" dirty="0" smtClean="0">
                <a:cs typeface="Times New Roman" panose="02020603050405020304" pitchFamily="18" charset="0"/>
              </a:rPr>
              <a:t>Determine (Output)</a:t>
            </a:r>
          </a:p>
          <a:p>
            <a:pPr lvl="2"/>
            <a:r>
              <a:rPr lang="en-US" altLang="zh-TW" dirty="0" smtClean="0">
                <a:cs typeface="Times New Roman" panose="02020603050405020304" pitchFamily="18" charset="0"/>
              </a:rPr>
              <a:t>Objective</a:t>
            </a:r>
          </a:p>
          <a:p>
            <a:pPr lvl="2"/>
            <a:r>
              <a:rPr lang="en-US" altLang="zh-TW" dirty="0" smtClean="0">
                <a:cs typeface="Times New Roman" panose="02020603050405020304" pitchFamily="18" charset="0"/>
              </a:rPr>
              <a:t>Constraint</a:t>
            </a:r>
          </a:p>
          <a:p>
            <a:pPr lvl="2"/>
            <a:r>
              <a:rPr lang="en-US" altLang="zh-TW" dirty="0" smtClean="0">
                <a:cs typeface="Times New Roman" panose="02020603050405020304" pitchFamily="18" charset="0"/>
              </a:rPr>
              <a:t>Assumption</a:t>
            </a:r>
            <a:endParaRPr lang="en-US" altLang="zh-TW" dirty="0">
              <a:cs typeface="Times New Roman" panose="02020603050405020304" pitchFamily="18" charset="0"/>
            </a:endParaRPr>
          </a:p>
          <a:p>
            <a:pPr lvl="1"/>
            <a:r>
              <a:rPr lang="zh-TW" altLang="en-US" dirty="0" smtClean="0">
                <a:latin typeface="標楷體" panose="03000509000000000000" pitchFamily="65" charset="-120"/>
              </a:rPr>
              <a:t>善用符號</a:t>
            </a:r>
            <a:r>
              <a:rPr lang="en-US" altLang="zh-TW" dirty="0" smtClean="0">
                <a:latin typeface="標楷體" panose="03000509000000000000" pitchFamily="65" charset="-120"/>
              </a:rPr>
              <a:t> </a:t>
            </a:r>
            <a:endParaRPr lang="en-US" altLang="zh-TW" dirty="0">
              <a:latin typeface="標楷體" panose="03000509000000000000" pitchFamily="65" charset="-120"/>
            </a:endParaRPr>
          </a:p>
          <a:p>
            <a:pPr lvl="2"/>
            <a:endParaRPr lang="en-US" altLang="zh-TW" dirty="0" smtClean="0">
              <a:latin typeface="標楷體" panose="03000509000000000000" pitchFamily="65" charset="-120"/>
            </a:endParaRPr>
          </a:p>
          <a:p>
            <a:pPr lvl="2"/>
            <a:endParaRPr lang="en-US" altLang="zh-TW" dirty="0" smtClean="0">
              <a:latin typeface="標楷體" panose="03000509000000000000" pitchFamily="65" charset="-120"/>
            </a:endParaRPr>
          </a:p>
          <a:p>
            <a:pPr lvl="1"/>
            <a:endParaRPr lang="en-US" altLang="zh-TW" dirty="0">
              <a:latin typeface="標楷體" panose="03000509000000000000" pitchFamily="65" charset="-120"/>
            </a:endParaRPr>
          </a:p>
          <a:p>
            <a:pPr lvl="1"/>
            <a:endParaRPr lang="en-US" altLang="zh-TW" dirty="0" smtClean="0">
              <a:latin typeface="標楷體" panose="03000509000000000000" pitchFamily="65" charset="-120"/>
            </a:endParaRPr>
          </a:p>
          <a:p>
            <a:pPr lvl="1"/>
            <a:endParaRPr lang="en-US" altLang="zh-TW" dirty="0" smtClean="0">
              <a:latin typeface="標楷體" panose="03000509000000000000" pitchFamily="65" charset="-120"/>
            </a:endParaRPr>
          </a:p>
          <a:p>
            <a:pPr marL="457200" lvl="1" indent="0">
              <a:buNone/>
            </a:pPr>
            <a:endParaRPr lang="en-US" altLang="zh-TW" dirty="0">
              <a:latin typeface="標楷體" panose="03000509000000000000" pitchFamily="65" charset="-120"/>
            </a:endParaRPr>
          </a:p>
          <a:p>
            <a:pPr marL="457200" lvl="1" indent="0">
              <a:buNone/>
            </a:pPr>
            <a:endParaRPr lang="en-US" altLang="zh-TW" dirty="0" smtClean="0">
              <a:latin typeface="標楷體" panose="03000509000000000000" pitchFamily="65" charset="-120"/>
            </a:endParaRPr>
          </a:p>
          <a:p>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將解法寫進問題</a:t>
            </a:r>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給</a:t>
            </a:r>
            <a:r>
              <a:rPr lang="zh-TW" altLang="en-US" dirty="0">
                <a:latin typeface="標楷體" panose="03000509000000000000" pitchFamily="65" charset="-120"/>
              </a:rPr>
              <a:t>定不</a:t>
            </a:r>
            <a:r>
              <a:rPr lang="zh-TW" altLang="en-US" dirty="0" smtClean="0">
                <a:latin typeface="標楷體" panose="03000509000000000000" pitchFamily="65" charset="-120"/>
              </a:rPr>
              <a:t>完整</a:t>
            </a:r>
            <a:endParaRPr lang="en-US" altLang="zh-TW" dirty="0" smtClean="0">
              <a:latin typeface="標楷體" panose="03000509000000000000" pitchFamily="65" charset="-120"/>
            </a:endParaRPr>
          </a:p>
          <a:p>
            <a:pPr lvl="1"/>
            <a:r>
              <a:rPr lang="zh-TW" altLang="en-US" dirty="0" smtClean="0"/>
              <a:t>給</a:t>
            </a:r>
            <a:r>
              <a:rPr lang="zh-TW" altLang="en-US" dirty="0"/>
              <a:t>定和決定</a:t>
            </a:r>
            <a:r>
              <a:rPr lang="zh-TW" altLang="en-US" dirty="0" smtClean="0"/>
              <a:t>重疊</a:t>
            </a:r>
            <a:endParaRPr lang="en-US" altLang="zh-TW" dirty="0" smtClean="0"/>
          </a:p>
          <a:p>
            <a:pPr lvl="1"/>
            <a:r>
              <a:rPr lang="zh-TW" altLang="en-US" dirty="0" smtClean="0">
                <a:latin typeface="標楷體" panose="03000509000000000000" pitchFamily="65" charset="-120"/>
              </a:rPr>
              <a:t>最大</a:t>
            </a:r>
            <a:r>
              <a:rPr lang="zh-TW" altLang="en-US" dirty="0">
                <a:latin typeface="標楷體" panose="03000509000000000000" pitchFamily="65" charset="-120"/>
              </a:rPr>
              <a:t>化或最小化多個</a:t>
            </a:r>
            <a:r>
              <a:rPr lang="zh-TW" altLang="en-US" dirty="0" smtClean="0"/>
              <a:t>目標</a:t>
            </a:r>
            <a:endParaRPr lang="en-US" altLang="zh-TW" dirty="0" smtClean="0"/>
          </a:p>
          <a:p>
            <a:pPr lvl="1"/>
            <a:r>
              <a:rPr lang="zh-TW" altLang="en-US" dirty="0"/>
              <a:t>將目的及限制重疊</a:t>
            </a:r>
            <a:r>
              <a:rPr lang="en-US" altLang="zh-TW" dirty="0"/>
              <a:t>/</a:t>
            </a:r>
            <a:r>
              <a:rPr lang="zh-TW" altLang="en-US" dirty="0" smtClean="0"/>
              <a:t>混淆</a:t>
            </a:r>
            <a:endParaRPr lang="en-US" altLang="zh-TW" dirty="0" smtClean="0"/>
          </a:p>
          <a:p>
            <a:r>
              <a:rPr lang="zh-TW" altLang="en-US" dirty="0" smtClean="0"/>
              <a:t>方式</a:t>
            </a:r>
            <a:endParaRPr lang="en-US" altLang="zh-TW" dirty="0" smtClean="0"/>
          </a:p>
          <a:p>
            <a:pPr lvl="1"/>
            <a:r>
              <a:rPr lang="zh-TW" altLang="en-US" dirty="0" smtClean="0"/>
              <a:t>效能</a:t>
            </a:r>
            <a:r>
              <a:rPr lang="en-US" altLang="zh-TW" dirty="0" smtClean="0"/>
              <a:t>(performance)</a:t>
            </a:r>
            <a:r>
              <a:rPr lang="zh-TW" altLang="en-US" dirty="0" smtClean="0"/>
              <a:t>、效率</a:t>
            </a:r>
            <a:r>
              <a:rPr lang="en-US" altLang="zh-TW" dirty="0" smtClean="0"/>
              <a:t>(efficiency)</a:t>
            </a:r>
          </a:p>
          <a:p>
            <a:pPr lvl="1"/>
            <a:r>
              <a:rPr lang="zh-TW" altLang="en-US" dirty="0" smtClean="0"/>
              <a:t>可用符號</a:t>
            </a:r>
            <a:endParaRPr lang="en-US" altLang="zh-TW" dirty="0" smtClean="0"/>
          </a:p>
          <a:p>
            <a:pPr lvl="1"/>
            <a:r>
              <a:rPr lang="zh-TW" altLang="en-US" dirty="0"/>
              <a:t>可搭配圖形介紹符號及問題</a:t>
            </a:r>
            <a:endParaRPr lang="en-US" altLang="zh-TW" dirty="0"/>
          </a:p>
          <a:p>
            <a:pPr lvl="1"/>
            <a:r>
              <a:rPr lang="zh-TW" altLang="en-US" dirty="0" smtClean="0"/>
              <a:t>一般描述</a:t>
            </a:r>
            <a:r>
              <a:rPr lang="en-US" altLang="zh-TW" dirty="0" smtClean="0"/>
              <a:t>(Chapter 1)+</a:t>
            </a:r>
            <a:r>
              <a:rPr lang="zh-TW" altLang="en-US" dirty="0" smtClean="0"/>
              <a:t>精確陳述</a:t>
            </a:r>
            <a:r>
              <a:rPr lang="en-US" altLang="zh-TW" dirty="0" smtClean="0"/>
              <a:t>(Chapter 3)</a:t>
            </a:r>
          </a:p>
          <a:p>
            <a:pPr lvl="1"/>
            <a:endParaRPr lang="en-US" altLang="zh-TW" dirty="0" smtClean="0"/>
          </a:p>
          <a:p>
            <a:pPr lvl="1"/>
            <a:endParaRPr lang="en-US" altLang="zh-TW" dirty="0" smtClean="0"/>
          </a:p>
          <a:p>
            <a:endParaRPr lang="en-US" altLang="zh-TW" b="0" dirty="0"/>
          </a:p>
          <a:p>
            <a:pPr marL="0" indent="0">
              <a:buNone/>
            </a:pPr>
            <a:endParaRPr lang="zh-TW" altLang="en-US" b="0" dirty="0" smtClean="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61</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問題陳述</a:t>
            </a:r>
            <a:endParaRPr lang="zh-TW" altLang="en-US" dirty="0"/>
          </a:p>
        </p:txBody>
      </p:sp>
    </p:spTree>
    <p:extLst>
      <p:ext uri="{BB962C8B-B14F-4D97-AF65-F5344CB8AC3E}">
        <p14:creationId xmlns:p14="http://schemas.microsoft.com/office/powerpoint/2010/main" val="581598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455104A0-FBBA-457A-A960-88D7301F92DC}" type="slidenum">
              <a:rPr lang="zh-TW" altLang="en-US" smtClean="0"/>
              <a:pPr/>
              <a:t>62</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研究問題陳述範例</a:t>
            </a:r>
            <a:endParaRPr lang="zh-TW" altLang="en-US" dirty="0"/>
          </a:p>
        </p:txBody>
      </p:sp>
      <mc:AlternateContent xmlns:mc="http://schemas.openxmlformats.org/markup-compatibility/2006" xmlns:a14="http://schemas.microsoft.com/office/drawing/2010/main">
        <mc:Choice Requires="a14">
          <p:sp>
            <p:nvSpPr>
              <p:cNvPr id="6" name="內容版面配置區 5"/>
              <p:cNvSpPr txBox="1">
                <a:spLocks noGrp="1"/>
              </p:cNvSpPr>
              <p:nvPr>
                <p:ph idx="1"/>
              </p:nvPr>
            </p:nvSpPr>
            <p:spPr>
              <a:xfrm>
                <a:off x="601106" y="1734984"/>
                <a:ext cx="5598739" cy="5305876"/>
              </a:xfrm>
              <a:prstGeom prst="rect">
                <a:avLst/>
              </a:prstGeom>
              <a:noFill/>
            </p:spPr>
            <p:txBody>
              <a:bodyPr wrap="square" rtlCol="0">
                <a:spAutoFit/>
              </a:bodyPr>
              <a:lstStyle/>
              <a:p>
                <a:pPr marL="285750" indent="-285750">
                  <a:buClr>
                    <a:srgbClr val="314865"/>
                  </a:buClr>
                  <a:buFont typeface="Wingdings" panose="05000000000000000000" pitchFamily="2" charset="2"/>
                  <a:buChar char="p"/>
                </a:pPr>
                <a:r>
                  <a:rPr lang="en-US" altLang="zh-TW" sz="2400" b="0" dirty="0" smtClean="0">
                    <a:solidFill>
                      <a:schemeClr val="tx1"/>
                    </a:solidFill>
                    <a:cs typeface="Times New Roman" panose="02020603050405020304" pitchFamily="18" charset="0"/>
                  </a:rPr>
                  <a:t> Given:</a:t>
                </a:r>
              </a:p>
              <a:p>
                <a:pPr marL="914400" lvl="1" indent="-457200">
                  <a:buClr>
                    <a:srgbClr val="314865"/>
                  </a:buClr>
                  <a:buFont typeface="Arial" panose="020B0604020202020204" pitchFamily="34" charset="0"/>
                  <a:buChar char="•"/>
                </a:pPr>
                <a:r>
                  <a:rPr lang="en-US" altLang="zh-TW" sz="2000" b="0" dirty="0" smtClean="0">
                    <a:cs typeface="Times New Roman" panose="02020603050405020304" pitchFamily="18" charset="0"/>
                  </a:rPr>
                  <a:t>Topology: # of edges=</a:t>
                </a:r>
                <a:r>
                  <a:rPr lang="en-US" altLang="zh-TW" sz="2000" b="0" i="1" dirty="0" smtClean="0">
                    <a:cs typeface="Times New Roman" panose="02020603050405020304" pitchFamily="18" charset="0"/>
                  </a:rPr>
                  <a:t>N</a:t>
                </a:r>
                <a:r>
                  <a:rPr lang="en-US" altLang="zh-TW" sz="2000" b="0" dirty="0" smtClean="0">
                    <a:cs typeface="Times New Roman" panose="02020603050405020304" pitchFamily="18" charset="0"/>
                  </a:rPr>
                  <a:t>, # of UEs in an edge=1</a:t>
                </a:r>
                <a:endParaRPr lang="en-US" altLang="zh-TW" sz="2000" b="0" i="1" dirty="0" smtClean="0">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smtClean="0">
                    <a:cs typeface="Times New Roman" panose="02020603050405020304" pitchFamily="18" charset="0"/>
                  </a:rPr>
                  <a:t>Traffic arrival rate in each UE: </a:t>
                </a:r>
                <a14:m>
                  <m:oMath xmlns:m="http://schemas.openxmlformats.org/officeDocument/2006/math">
                    <m:r>
                      <a:rPr lang="zh-TW" altLang="en-US" sz="2000" b="0" i="1" smtClean="0">
                        <a:latin typeface="Cambria Math" panose="02040503050406030204" pitchFamily="18" charset="0"/>
                      </a:rPr>
                      <m:t>𝜆</m:t>
                    </m:r>
                  </m:oMath>
                </a14:m>
                <a:endParaRPr lang="en-US" altLang="zh-TW" sz="2000" b="0" dirty="0" smtClean="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smtClean="0">
                    <a:solidFill>
                      <a:schemeClr val="tx1"/>
                    </a:solidFill>
                    <a:cs typeface="Times New Roman" panose="02020603050405020304" pitchFamily="18" charset="0"/>
                  </a:rPr>
                  <a:t>Service capacity: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smtClean="0">
                            <a:latin typeface="Cambria Math" panose="02040503050406030204" pitchFamily="18" charset="0"/>
                          </a:rPr>
                          <m:t>𝜇</m:t>
                        </m:r>
                      </m:e>
                      <m:sub/>
                      <m:sup>
                        <m:r>
                          <a:rPr lang="en-US" altLang="zh-TW" sz="2000" b="0" i="1" smtClean="0">
                            <a:latin typeface="Cambria Math" panose="02040503050406030204" pitchFamily="18" charset="0"/>
                          </a:rPr>
                          <m:t>𝐶</m:t>
                        </m:r>
                      </m:sup>
                    </m:sSubSup>
                  </m:oMath>
                </a14:m>
                <a:r>
                  <a:rPr lang="en-US" altLang="zh-TW" sz="2000" b="0" dirty="0" smtClean="0">
                    <a:solidFill>
                      <a:schemeClr val="tx1"/>
                    </a:solidFill>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𝐸</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zh-TW" altLang="en-US" sz="2000" b="0" i="1">
                            <a:latin typeface="Cambria Math" panose="02040503050406030204" pitchFamily="18" charset="0"/>
                          </a:rPr>
                          <m:t>𝜇</m:t>
                        </m:r>
                      </m:e>
                      <m:sub/>
                      <m:sup>
                        <m:r>
                          <a:rPr lang="en-US" altLang="zh-TW" sz="2000" b="0" i="1" smtClean="0">
                            <a:latin typeface="Cambria Math" panose="02040503050406030204" pitchFamily="18" charset="0"/>
                          </a:rPr>
                          <m:t>𝑈</m:t>
                        </m:r>
                      </m:sup>
                    </m:sSubSup>
                  </m:oMath>
                </a14:m>
                <a:endParaRPr lang="en-US" altLang="zh-TW" sz="2000" b="0" dirty="0" smtClean="0">
                  <a:solidFill>
                    <a:schemeClr val="tx1"/>
                  </a:solidFill>
                  <a:cs typeface="Times New Roman" panose="02020603050405020304" pitchFamily="18" charset="0"/>
                </a:endParaRPr>
              </a:p>
              <a:p>
                <a:pPr marL="914400" lvl="1" indent="-457200">
                  <a:buClr>
                    <a:srgbClr val="314865"/>
                  </a:buClr>
                  <a:buFont typeface="Arial" panose="020B0604020202020204" pitchFamily="34" charset="0"/>
                  <a:buChar char="•"/>
                </a:pPr>
                <a:r>
                  <a:rPr lang="en-US" altLang="zh-TW" sz="2000" b="0" dirty="0" smtClean="0">
                    <a:cs typeface="Times New Roman" panose="02020603050405020304" pitchFamily="18" charset="0"/>
                  </a:rPr>
                  <a:t>Fixed transmission delay: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a:latin typeface="Cambria Math" panose="02040503050406030204" pitchFamily="18" charset="0"/>
                          </a:rPr>
                          <m:t>𝑈𝐸</m:t>
                        </m:r>
                      </m:sup>
                    </m:sSubSup>
                  </m:oMath>
                </a14:m>
                <a:r>
                  <a:rPr lang="en-US" altLang="zh-TW" sz="2000" b="0" dirty="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𝐸𝑈</m:t>
                        </m:r>
                      </m:sup>
                    </m:sSubSup>
                    <m:r>
                      <a:rPr lang="en-US" altLang="zh-TW" sz="2000" b="0" i="1" smtClean="0">
                        <a:latin typeface="Cambria Math" panose="02040503050406030204" pitchFamily="18" charset="0"/>
                      </a:rPr>
                      <m:t>, </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𝐸𝐶</m:t>
                        </m:r>
                      </m:sup>
                    </m:sSubSup>
                    <m:r>
                      <a:rPr lang="en-US" altLang="zh-TW" sz="2000" b="0" i="1" smtClean="0">
                        <a:latin typeface="Cambria Math" panose="02040503050406030204" pitchFamily="18" charset="0"/>
                      </a:rPr>
                      <m:t>,</m:t>
                    </m:r>
                    <m:sSubSup>
                      <m:sSubSupPr>
                        <m:ctrlPr>
                          <a:rPr lang="en-US" altLang="zh-TW" sz="2000" b="0" i="1">
                            <a:latin typeface="Cambria Math" panose="02040503050406030204" pitchFamily="18" charset="0"/>
                          </a:rPr>
                        </m:ctrlPr>
                      </m:sSubSupPr>
                      <m:e>
                        <m:r>
                          <a:rPr lang="en-US" altLang="zh-TW" sz="2000" b="0" i="1" smtClean="0">
                            <a:latin typeface="Cambria Math" panose="02040503050406030204" pitchFamily="18" charset="0"/>
                          </a:rPr>
                          <m:t>𝑑</m:t>
                        </m:r>
                      </m:e>
                      <m:sub/>
                      <m:sup>
                        <m:r>
                          <a:rPr lang="en-US" altLang="zh-TW" sz="2000" b="0" i="1" smtClean="0">
                            <a:latin typeface="Cambria Math" panose="02040503050406030204" pitchFamily="18" charset="0"/>
                          </a:rPr>
                          <m:t>𝐸</m:t>
                        </m:r>
                        <m:r>
                          <a:rPr lang="en-US" altLang="zh-TW" sz="2000" b="0" i="1">
                            <a:latin typeface="Cambria Math" panose="02040503050406030204" pitchFamily="18" charset="0"/>
                          </a:rPr>
                          <m:t>𝐶</m:t>
                        </m:r>
                      </m:sup>
                    </m:sSubSup>
                  </m:oMath>
                </a14:m>
                <a:r>
                  <a:rPr lang="en-US" altLang="zh-TW" sz="2000" b="0" dirty="0" smtClean="0">
                    <a:cs typeface="Times New Roman" panose="02020603050405020304" pitchFamily="18" charset="0"/>
                  </a:rPr>
                  <a:t>, </a:t>
                </a:r>
                <a14:m>
                  <m:oMath xmlns:m="http://schemas.openxmlformats.org/officeDocument/2006/math">
                    <m:sSubSup>
                      <m:sSubSupPr>
                        <m:ctrlPr>
                          <a:rPr lang="en-US" altLang="zh-TW" sz="2000" b="0" i="1">
                            <a:latin typeface="Cambria Math" panose="02040503050406030204" pitchFamily="18" charset="0"/>
                          </a:rPr>
                        </m:ctrlPr>
                      </m:sSubSupPr>
                      <m:e>
                        <m:r>
                          <a:rPr lang="en-US" altLang="zh-TW" sz="2000" b="0" i="1">
                            <a:latin typeface="Cambria Math" panose="02040503050406030204" pitchFamily="18" charset="0"/>
                          </a:rPr>
                          <m:t>𝑑</m:t>
                        </m:r>
                      </m:e>
                      <m:sub/>
                      <m:sup>
                        <m:r>
                          <a:rPr lang="en-US" altLang="zh-TW" sz="2000" b="0" i="1">
                            <a:latin typeface="Cambria Math" panose="02040503050406030204" pitchFamily="18" charset="0"/>
                          </a:rPr>
                          <m:t>𝐸</m:t>
                        </m:r>
                        <m:r>
                          <a:rPr lang="en-US" altLang="zh-TW" sz="2000" b="0" i="1" smtClean="0">
                            <a:latin typeface="Cambria Math" panose="02040503050406030204" pitchFamily="18" charset="0"/>
                          </a:rPr>
                          <m:t>𝐸</m:t>
                        </m:r>
                      </m:sup>
                    </m:sSubSup>
                  </m:oMath>
                </a14:m>
                <a:r>
                  <a:rPr lang="en-US" altLang="zh-TW" sz="2000" b="0" dirty="0" smtClean="0">
                    <a:cs typeface="Times New Roman" panose="02020603050405020304" pitchFamily="18" charset="0"/>
                  </a:rPr>
                  <a:t> </a:t>
                </a:r>
              </a:p>
              <a:p>
                <a:pPr>
                  <a:buClr>
                    <a:srgbClr val="314865"/>
                  </a:buClr>
                  <a:buFont typeface="Wingdings" panose="05000000000000000000" pitchFamily="2" charset="2"/>
                  <a:buChar char="p"/>
                </a:pPr>
                <a:r>
                  <a:rPr lang="en-US" altLang="zh-TW" sz="2400" b="0" dirty="0" smtClean="0">
                    <a:solidFill>
                      <a:schemeClr val="tx1"/>
                    </a:solidFill>
                    <a:cs typeface="Times New Roman" panose="02020603050405020304" pitchFamily="18" charset="0"/>
                  </a:rPr>
                  <a:t>Determine</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 </m:t>
                        </m:r>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𝑈</m:t>
                        </m:r>
                      </m:sup>
                    </m:sSubSup>
                  </m:oMath>
                </a14:m>
                <a:r>
                  <a:rPr lang="en-US" altLang="zh-TW" sz="2400" b="0" dirty="0">
                    <a:solidFill>
                      <a:schemeClr val="tx1"/>
                    </a:solidFill>
                    <a:cs typeface="Times New Roman" panose="02020603050405020304" pitchFamily="18" charset="0"/>
                  </a:rPr>
                  <a:t>,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en-US" altLang="zh-TW" sz="2400" b="0" i="1">
                            <a:solidFill>
                              <a:schemeClr val="tx1"/>
                            </a:solidFill>
                            <a:latin typeface="Cambria Math" panose="02040503050406030204" pitchFamily="18" charset="0"/>
                          </a:rPr>
                          <m:t>𝑇𝐻</m:t>
                        </m:r>
                      </m:e>
                      <m:sub/>
                      <m:sup>
                        <m:r>
                          <a:rPr lang="en-US" altLang="zh-TW" sz="2400" b="0" i="1">
                            <a:solidFill>
                              <a:schemeClr val="tx1"/>
                            </a:solidFill>
                            <a:latin typeface="Cambria Math" panose="02040503050406030204" pitchFamily="18" charset="0"/>
                          </a:rPr>
                          <m:t>𝐸</m:t>
                        </m:r>
                      </m:sup>
                    </m:sSubSup>
                  </m:oMath>
                </a14:m>
                <a:endParaRPr lang="en-US" altLang="zh-TW" sz="2400" b="0" dirty="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smtClean="0">
                    <a:solidFill>
                      <a:schemeClr val="tx1"/>
                    </a:solidFill>
                    <a:cs typeface="Times New Roman" panose="02020603050405020304" pitchFamily="18" charset="0"/>
                  </a:rPr>
                  <a:t>Objective</a:t>
                </a:r>
                <a:r>
                  <a:rPr lang="en-US" altLang="zh-TW" sz="2400" b="0" dirty="0">
                    <a:solidFill>
                      <a:schemeClr val="tx1"/>
                    </a:solidFill>
                    <a:cs typeface="Times New Roman" panose="02020603050405020304" pitchFamily="18" charset="0"/>
                  </a:rPr>
                  <a:t>: Minimize </a:t>
                </a:r>
                <a14:m>
                  <m:oMath xmlns:m="http://schemas.openxmlformats.org/officeDocument/2006/math">
                    <m:sSubSup>
                      <m:sSubSupPr>
                        <m:ctrlPr>
                          <a:rPr lang="en-US" altLang="zh-TW" sz="2400" b="0" i="1">
                            <a:solidFill>
                              <a:schemeClr val="tx1"/>
                            </a:solidFill>
                            <a:latin typeface="Cambria Math" panose="02040503050406030204" pitchFamily="18" charset="0"/>
                          </a:rPr>
                        </m:ctrlPr>
                      </m:sSubSupPr>
                      <m:e>
                        <m:r>
                          <a:rPr lang="zh-TW" altLang="en-US" sz="2400" b="0" i="1">
                            <a:solidFill>
                              <a:schemeClr val="tx1"/>
                            </a:solidFill>
                            <a:latin typeface="Cambria Math" panose="02040503050406030204" pitchFamily="18" charset="0"/>
                          </a:rPr>
                          <m:t>𝜇</m:t>
                        </m:r>
                      </m:e>
                      <m:sub/>
                      <m:sup>
                        <m:r>
                          <a:rPr lang="en-US" altLang="zh-TW" sz="2400" b="0" i="1">
                            <a:solidFill>
                              <a:schemeClr val="tx1"/>
                            </a:solidFill>
                            <a:latin typeface="Cambria Math" panose="02040503050406030204" pitchFamily="18" charset="0"/>
                          </a:rPr>
                          <m:t>𝐸</m:t>
                        </m:r>
                      </m:sup>
                    </m:sSubSup>
                  </m:oMath>
                </a14:m>
                <a:endParaRPr lang="en-US" altLang="zh-TW" sz="2400" b="0" dirty="0" smtClean="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smtClean="0">
                    <a:solidFill>
                      <a:schemeClr val="tx1"/>
                    </a:solidFill>
                    <a:cs typeface="Times New Roman" panose="02020603050405020304" pitchFamily="18" charset="0"/>
                  </a:rPr>
                  <a:t>Constraint</a:t>
                </a:r>
                <a:r>
                  <a:rPr lang="en-US" altLang="zh-TW" sz="2400" b="0" dirty="0">
                    <a:solidFill>
                      <a:schemeClr val="tx1"/>
                    </a:solidFill>
                    <a:cs typeface="Times New Roman" panose="02020603050405020304" pitchFamily="18" charset="0"/>
                  </a:rPr>
                  <a:t>: </a:t>
                </a:r>
                <a:r>
                  <a:rPr lang="en-US" altLang="zh-TW" sz="2400" b="0" i="1" dirty="0">
                    <a:solidFill>
                      <a:schemeClr val="tx1"/>
                    </a:solidFill>
                    <a:cs typeface="Times New Roman" panose="02020603050405020304" pitchFamily="18" charset="0"/>
                  </a:rPr>
                  <a:t>P</a:t>
                </a:r>
                <a:r>
                  <a:rPr lang="en-US" altLang="zh-TW" sz="2400" b="0" dirty="0">
                    <a:solidFill>
                      <a:schemeClr val="tx1"/>
                    </a:solidFill>
                    <a:cs typeface="Times New Roman" panose="02020603050405020304" pitchFamily="18" charset="0"/>
                  </a:rPr>
                  <a:t>(</a:t>
                </a:r>
                <a14:m>
                  <m:oMath xmlns:m="http://schemas.openxmlformats.org/officeDocument/2006/math">
                    <m:r>
                      <m:rPr>
                        <m:sty m:val="p"/>
                      </m:rPr>
                      <a:rPr lang="en-US" altLang="zh-TW" sz="2400" b="0">
                        <a:solidFill>
                          <a:schemeClr val="tx1"/>
                        </a:solidFill>
                        <a:latin typeface="Cambria Math" panose="02040503050406030204" pitchFamily="18" charset="0"/>
                        <a:cs typeface="Times New Roman" panose="02020603050405020304" pitchFamily="18" charset="0"/>
                      </a:rPr>
                      <m:t>packet</m:t>
                    </m:r>
                    <m:r>
                      <a:rPr lang="en-US" altLang="zh-TW" sz="2400" b="0">
                        <a:solidFill>
                          <a:schemeClr val="tx1"/>
                        </a:solidFill>
                        <a:latin typeface="Cambria Math" panose="02040503050406030204" pitchFamily="18" charset="0"/>
                        <a:cs typeface="Times New Roman" panose="02020603050405020304" pitchFamily="18" charset="0"/>
                      </a:rPr>
                      <m:t> </m:t>
                    </m:r>
                    <m:r>
                      <m:rPr>
                        <m:sty m:val="p"/>
                      </m:rPr>
                      <a:rPr lang="en-US" altLang="zh-TW" sz="2400" b="0">
                        <a:solidFill>
                          <a:schemeClr val="tx1"/>
                        </a:solidFill>
                        <a:latin typeface="Cambria Math" panose="02040503050406030204" pitchFamily="18" charset="0"/>
                        <a:cs typeface="Times New Roman" panose="02020603050405020304" pitchFamily="18" charset="0"/>
                      </a:rPr>
                      <m:t>delay</m:t>
                    </m:r>
                    <m:r>
                      <a:rPr lang="en-US" altLang="zh-TW" sz="2400" b="0" i="1">
                        <a:solidFill>
                          <a:schemeClr val="tx1"/>
                        </a:solidFill>
                        <a:latin typeface="Cambria Math" panose="02040503050406030204" pitchFamily="18" charset="0"/>
                        <a:cs typeface="Times New Roman" panose="02020603050405020304" pitchFamily="18" charset="0"/>
                      </a:rPr>
                      <m:t>&gt;</m:t>
                    </m:r>
                    <m:r>
                      <a:rPr lang="zh-TW" altLang="en-US" sz="2400" b="0" i="1">
                        <a:solidFill>
                          <a:schemeClr val="tx1"/>
                        </a:solidFill>
                        <a:latin typeface="Cambria Math" panose="02040503050406030204" pitchFamily="18" charset="0"/>
                      </a:rPr>
                      <m:t>𝜃</m:t>
                    </m:r>
                  </m:oMath>
                </a14:m>
                <a:r>
                  <a:rPr lang="en-US" altLang="zh-TW" sz="2400" b="0" dirty="0">
                    <a:solidFill>
                      <a:schemeClr val="tx1"/>
                    </a:solidFill>
                    <a:cs typeface="Times New Roman" panose="02020603050405020304" pitchFamily="18" charset="0"/>
                  </a:rPr>
                  <a:t>)</a:t>
                </a:r>
                <a:r>
                  <a:rPr lang="en-US" altLang="zh-TW" sz="2400" b="0" dirty="0">
                    <a:solidFill>
                      <a:schemeClr val="tx1"/>
                    </a:solidFill>
                  </a:rPr>
                  <a:t> </a:t>
                </a:r>
                <a14:m>
                  <m:oMath xmlns:m="http://schemas.openxmlformats.org/officeDocument/2006/math">
                    <m:r>
                      <a:rPr lang="zh-TW" altLang="en-US" sz="2400" b="0" i="1">
                        <a:solidFill>
                          <a:schemeClr val="tx1"/>
                        </a:solidFill>
                        <a:latin typeface="Cambria Math" panose="02040503050406030204" pitchFamily="18" charset="0"/>
                        <a:ea typeface="Cambria Math" panose="02040503050406030204" pitchFamily="18" charset="0"/>
                      </a:rPr>
                      <m:t>≤</m:t>
                    </m:r>
                    <m:r>
                      <a:rPr lang="zh-TW" altLang="en-US" sz="2400" b="0" i="1">
                        <a:solidFill>
                          <a:schemeClr val="tx1"/>
                        </a:solidFill>
                        <a:latin typeface="Cambria Math" panose="02040503050406030204" pitchFamily="18" charset="0"/>
                        <a:ea typeface="Cambria Math" panose="02040503050406030204" pitchFamily="18" charset="0"/>
                      </a:rPr>
                      <m:t>𝜖</m:t>
                    </m:r>
                  </m:oMath>
                </a14:m>
                <a:endParaRPr lang="en-US" altLang="zh-TW" sz="2400" b="0" dirty="0" smtClean="0">
                  <a:solidFill>
                    <a:schemeClr val="tx1"/>
                  </a:solidFill>
                  <a:cs typeface="Times New Roman" panose="02020603050405020304" pitchFamily="18" charset="0"/>
                </a:endParaRPr>
              </a:p>
              <a:p>
                <a:pPr>
                  <a:buClr>
                    <a:srgbClr val="314865"/>
                  </a:buClr>
                  <a:buFont typeface="Wingdings" panose="05000000000000000000" pitchFamily="2" charset="2"/>
                  <a:buChar char="p"/>
                </a:pPr>
                <a:r>
                  <a:rPr lang="en-US" altLang="zh-TW" sz="2400" b="0" dirty="0" smtClean="0">
                    <a:cs typeface="Times New Roman" panose="02020603050405020304" pitchFamily="18" charset="0"/>
                  </a:rPr>
                  <a:t>Assumption: </a:t>
                </a:r>
                <a:r>
                  <a:rPr lang="en-US" altLang="zh-TW" sz="2400" b="0" dirty="0" smtClean="0">
                    <a:solidFill>
                      <a:schemeClr val="tx1"/>
                    </a:solidFill>
                    <a:cs typeface="Times New Roman" panose="02020603050405020304" pitchFamily="18" charset="0"/>
                  </a:rPr>
                  <a:t>Infinite buffer in all queues</a:t>
                </a:r>
                <a:br>
                  <a:rPr lang="en-US" altLang="zh-TW" sz="2400" b="0" dirty="0" smtClean="0">
                    <a:solidFill>
                      <a:schemeClr val="tx1"/>
                    </a:solidFill>
                    <a:cs typeface="Times New Roman" panose="02020603050405020304" pitchFamily="18" charset="0"/>
                  </a:rPr>
                </a:br>
                <a:endParaRPr lang="en-US" altLang="zh-TW" sz="2400" b="0" dirty="0">
                  <a:solidFill>
                    <a:schemeClr val="tx1"/>
                  </a:solidFill>
                  <a:cs typeface="Times New Roman" panose="02020603050405020304" pitchFamily="18" charset="0"/>
                </a:endParaRPr>
              </a:p>
              <a:p>
                <a:pPr>
                  <a:buClr>
                    <a:srgbClr val="314865"/>
                  </a:buClr>
                </a:pPr>
                <a:endParaRPr lang="en-US" altLang="zh-TW" sz="2000" dirty="0">
                  <a:solidFill>
                    <a:srgbClr val="0070C0"/>
                  </a:solidFill>
                  <a:latin typeface="Times New Roman" panose="02020603050405020304" pitchFamily="18" charset="0"/>
                  <a:cs typeface="Times New Roman" panose="02020603050405020304" pitchFamily="18" charset="0"/>
                </a:endParaRPr>
              </a:p>
              <a:p>
                <a:pPr>
                  <a:buClr>
                    <a:srgbClr val="314865"/>
                  </a:buClr>
                </a:pPr>
                <a:endParaRPr lang="en-US" altLang="zh-TW" sz="2400" dirty="0" smtClean="0">
                  <a:solidFill>
                    <a:srgbClr val="FF0000"/>
                  </a:solidFill>
                  <a:latin typeface="Times New Roman" panose="02020603050405020304" pitchFamily="18" charset="0"/>
                  <a:cs typeface="Times New Roman" panose="02020603050405020304" pitchFamily="18" charset="0"/>
                </a:endParaRPr>
              </a:p>
              <a:p>
                <a:pPr>
                  <a:buClr>
                    <a:srgbClr val="314865"/>
                  </a:buClr>
                </a:pPr>
                <a:endParaRPr lang="en-US" altLang="zh-TW" sz="2000" i="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內容版面配置區 5"/>
              <p:cNvSpPr txBox="1">
                <a:spLocks noGrp="1" noRot="1" noChangeAspect="1" noMove="1" noResize="1" noEditPoints="1" noAdjustHandles="1" noChangeArrowheads="1" noChangeShapeType="1" noTextEdit="1"/>
              </p:cNvSpPr>
              <p:nvPr>
                <p:ph idx="1"/>
              </p:nvPr>
            </p:nvSpPr>
            <p:spPr>
              <a:xfrm>
                <a:off x="601106" y="1734984"/>
                <a:ext cx="5598739" cy="5305876"/>
              </a:xfrm>
              <a:prstGeom prst="rect">
                <a:avLst/>
              </a:prstGeom>
              <a:blipFill>
                <a:blip r:embed="rId2"/>
                <a:stretch>
                  <a:fillRect l="-436" t="-1954"/>
                </a:stretch>
              </a:blipFill>
            </p:spPr>
            <p:txBody>
              <a:bodyPr/>
              <a:lstStyle/>
              <a:p>
                <a:r>
                  <a:rPr lang="zh-TW" altLang="en-US">
                    <a:noFill/>
                  </a:rPr>
                  <a:t> </a:t>
                </a:r>
              </a:p>
            </p:txBody>
          </p:sp>
        </mc:Fallback>
      </mc:AlternateContent>
      <p:cxnSp>
        <p:nvCxnSpPr>
          <p:cNvPr id="94" name="直線單箭頭接點 93"/>
          <p:cNvCxnSpPr/>
          <p:nvPr/>
        </p:nvCxnSpPr>
        <p:spPr>
          <a:xfrm>
            <a:off x="10789071" y="6127117"/>
            <a:ext cx="1251752" cy="151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投影片編號版面配置區 6"/>
          <p:cNvSpPr txBox="1">
            <a:spLocks/>
          </p:cNvSpPr>
          <p:nvPr/>
        </p:nvSpPr>
        <p:spPr>
          <a:xfrm>
            <a:off x="9356957" y="6331864"/>
            <a:ext cx="2718896" cy="357650"/>
          </a:xfrm>
          <a:prstGeom prst="rect">
            <a:avLst/>
          </a:prstGeom>
        </p:spPr>
        <p:txBody>
          <a:bodyPr/>
          <a:ls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smtClean="0">
                <a:solidFill>
                  <a:prstClr val="black">
                    <a:tint val="75000"/>
                  </a:prstClr>
                </a:solidFill>
              </a:rPr>
              <a:t>11</a:t>
            </a:r>
            <a:endParaRPr lang="zh-CN" altLang="en-US" dirty="0">
              <a:solidFill>
                <a:prstClr val="black">
                  <a:tint val="75000"/>
                </a:prstClr>
              </a:solidFill>
            </a:endParaRPr>
          </a:p>
        </p:txBody>
      </p:sp>
      <p:grpSp>
        <p:nvGrpSpPr>
          <p:cNvPr id="96" name="群組 95"/>
          <p:cNvGrpSpPr/>
          <p:nvPr/>
        </p:nvGrpSpPr>
        <p:grpSpPr>
          <a:xfrm>
            <a:off x="6164901" y="1401698"/>
            <a:ext cx="6002795" cy="5287816"/>
            <a:chOff x="5984062" y="1589223"/>
            <a:chExt cx="6002795" cy="5287816"/>
          </a:xfrm>
        </p:grpSpPr>
        <p:cxnSp>
          <p:nvCxnSpPr>
            <p:cNvPr id="97" name="直線單箭頭接點 96"/>
            <p:cNvCxnSpPr/>
            <p:nvPr/>
          </p:nvCxnSpPr>
          <p:spPr>
            <a:xfrm>
              <a:off x="10579903" y="5757760"/>
              <a:ext cx="140695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9" name="直線單箭頭接點 98"/>
            <p:cNvCxnSpPr/>
            <p:nvPr/>
          </p:nvCxnSpPr>
          <p:spPr>
            <a:xfrm>
              <a:off x="5984062" y="6406994"/>
              <a:ext cx="1861793" cy="0"/>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線單箭頭接點 99"/>
            <p:cNvCxnSpPr/>
            <p:nvPr/>
          </p:nvCxnSpPr>
          <p:spPr>
            <a:xfrm flipV="1">
              <a:off x="6273800" y="1951133"/>
              <a:ext cx="7506" cy="4469497"/>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grpSp>
          <p:nvGrpSpPr>
            <p:cNvPr id="101" name="群組 100"/>
            <p:cNvGrpSpPr/>
            <p:nvPr/>
          </p:nvGrpSpPr>
          <p:grpSpPr>
            <a:xfrm>
              <a:off x="7889760" y="4650660"/>
              <a:ext cx="2690143" cy="555171"/>
              <a:chOff x="7666240" y="5867398"/>
              <a:chExt cx="2690143" cy="555171"/>
            </a:xfrm>
          </p:grpSpPr>
          <p:sp>
            <p:nvSpPr>
              <p:cNvPr id="175" name="矩形 17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6" name="矩形 17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7" name="矩形 176"/>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8" name="矩形 17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9" name="矩形 17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0" name="直線接點 17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1" name="橢圓 18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82" name="直線接點 18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02" name="群組 101"/>
            <p:cNvGrpSpPr/>
            <p:nvPr/>
          </p:nvGrpSpPr>
          <p:grpSpPr>
            <a:xfrm>
              <a:off x="7889760" y="6143043"/>
              <a:ext cx="2690143" cy="555171"/>
              <a:chOff x="7666240" y="5867398"/>
              <a:chExt cx="2690143" cy="555171"/>
            </a:xfrm>
          </p:grpSpPr>
          <p:sp>
            <p:nvSpPr>
              <p:cNvPr id="167" name="矩形 166"/>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8" name="矩形 167"/>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9" name="矩形 168"/>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0" name="矩形 169"/>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1" name="矩形 170"/>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2" name="直線接點 171"/>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73" name="橢圓 172"/>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4" name="直線接點 173"/>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3" name="直線單箭頭接點 102"/>
            <p:cNvCxnSpPr/>
            <p:nvPr/>
          </p:nvCxnSpPr>
          <p:spPr>
            <a:xfrm flipV="1">
              <a:off x="7030405" y="4043591"/>
              <a:ext cx="1088030" cy="6128"/>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grpSp>
          <p:nvGrpSpPr>
            <p:cNvPr id="104" name="群組 103"/>
            <p:cNvGrpSpPr/>
            <p:nvPr/>
          </p:nvGrpSpPr>
          <p:grpSpPr>
            <a:xfrm>
              <a:off x="7769330" y="1589223"/>
              <a:ext cx="2690144" cy="555171"/>
              <a:chOff x="7666239" y="5867398"/>
              <a:chExt cx="2690144" cy="555171"/>
            </a:xfrm>
          </p:grpSpPr>
          <p:sp>
            <p:nvSpPr>
              <p:cNvPr id="159" name="矩形 158"/>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0" name="矩形 159"/>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1" name="矩形 160"/>
              <p:cNvSpPr/>
              <p:nvPr/>
            </p:nvSpPr>
            <p:spPr>
              <a:xfrm>
                <a:off x="8897699" y="5998024"/>
                <a:ext cx="293914" cy="2918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2" name="矩形 161"/>
              <p:cNvSpPr/>
              <p:nvPr/>
            </p:nvSpPr>
            <p:spPr>
              <a:xfrm>
                <a:off x="8603785" y="5998025"/>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矩形 162"/>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4" name="直線接點 163"/>
              <p:cNvCxnSpPr/>
              <p:nvPr/>
            </p:nvCxnSpPr>
            <p:spPr>
              <a:xfrm flipH="1">
                <a:off x="7666239" y="5997915"/>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橢圓 164"/>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66" name="直線接點 165"/>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5" name="直線單箭頭接點 104"/>
            <p:cNvCxnSpPr>
              <a:stCxn id="157" idx="6"/>
            </p:cNvCxnSpPr>
            <p:nvPr/>
          </p:nvCxnSpPr>
          <p:spPr>
            <a:xfrm>
              <a:off x="10553179" y="4038157"/>
              <a:ext cx="736564" cy="81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p:cNvCxnSpPr/>
            <p:nvPr/>
          </p:nvCxnSpPr>
          <p:spPr>
            <a:xfrm>
              <a:off x="10434033" y="1837456"/>
              <a:ext cx="830695" cy="0"/>
            </a:xfrm>
            <a:prstGeom prst="straightConnector1">
              <a:avLst/>
            </a:prstGeom>
            <a:ln>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07" name="直線單箭頭接點 106"/>
            <p:cNvCxnSpPr/>
            <p:nvPr/>
          </p:nvCxnSpPr>
          <p:spPr>
            <a:xfrm flipH="1">
              <a:off x="11245642" y="4057868"/>
              <a:ext cx="4190" cy="22395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8" name="矩形 107"/>
                <p:cNvSpPr/>
                <p:nvPr/>
              </p:nvSpPr>
              <p:spPr>
                <a:xfrm>
                  <a:off x="9971993" y="1674793"/>
                  <a:ext cx="374883" cy="401135"/>
                </a:xfrm>
                <a:prstGeom prst="rect">
                  <a:avLst/>
                </a:prstGeom>
                <a:solidFill>
                  <a:schemeClr val="bg1">
                    <a:alpha val="0"/>
                  </a:schemeClr>
                </a:solid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𝐶</m:t>
                            </m:r>
                          </m:sup>
                        </m:sSup>
                      </m:oMath>
                    </m:oMathPara>
                  </a14:m>
                  <a:endParaRPr lang="zh-TW" altLang="en-US" sz="2000" dirty="0"/>
                </a:p>
              </p:txBody>
            </p:sp>
          </mc:Choice>
          <mc:Fallback xmlns="">
            <p:sp>
              <p:nvSpPr>
                <p:cNvPr id="137" name="矩形 136"/>
                <p:cNvSpPr>
                  <a:spLocks noRot="1" noChangeAspect="1" noMove="1" noResize="1" noEditPoints="1" noAdjustHandles="1" noChangeArrowheads="1" noChangeShapeType="1" noTextEdit="1"/>
                </p:cNvSpPr>
                <p:nvPr/>
              </p:nvSpPr>
              <p:spPr>
                <a:xfrm>
                  <a:off x="9971993" y="1674793"/>
                  <a:ext cx="374883" cy="401135"/>
                </a:xfrm>
                <a:prstGeom prst="rect">
                  <a:avLst/>
                </a:prstGeom>
                <a:blipFill>
                  <a:blip r:embed="rId6"/>
                  <a:stretch>
                    <a:fillRect r="-11290" b="-6061"/>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09" name="矩形 108"/>
                <p:cNvSpPr/>
                <p:nvPr/>
              </p:nvSpPr>
              <p:spPr>
                <a:xfrm>
                  <a:off x="10046037" y="383810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𝐸</m:t>
                            </m:r>
                          </m:sup>
                        </m:sSup>
                      </m:oMath>
                    </m:oMathPara>
                  </a14:m>
                  <a:endParaRPr lang="zh-TW" altLang="en-US" sz="2000" dirty="0"/>
                </a:p>
              </p:txBody>
            </p:sp>
          </mc:Choice>
          <mc:Fallback xmlns="">
            <p:sp>
              <p:nvSpPr>
                <p:cNvPr id="138" name="矩形 137"/>
                <p:cNvSpPr>
                  <a:spLocks noRot="1" noChangeAspect="1" noMove="1" noResize="1" noEditPoints="1" noAdjustHandles="1" noChangeArrowheads="1" noChangeShapeType="1" noTextEdit="1"/>
                </p:cNvSpPr>
                <p:nvPr/>
              </p:nvSpPr>
              <p:spPr>
                <a:xfrm>
                  <a:off x="10046037" y="3838101"/>
                  <a:ext cx="411364" cy="400110"/>
                </a:xfrm>
                <a:prstGeom prst="rect">
                  <a:avLst/>
                </a:prstGeom>
                <a:blipFill>
                  <a:blip r:embed="rId7"/>
                  <a:stretch>
                    <a:fillRect r="-2985" b="-6154"/>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0" name="矩形 109"/>
                <p:cNvSpPr/>
                <p:nvPr/>
              </p:nvSpPr>
              <p:spPr>
                <a:xfrm>
                  <a:off x="10069422" y="6206939"/>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𝑈</m:t>
                            </m:r>
                          </m:sup>
                        </m:sSup>
                      </m:oMath>
                    </m:oMathPara>
                  </a14:m>
                  <a:endParaRPr lang="zh-TW" altLang="en-US" sz="2000" dirty="0"/>
                </a:p>
              </p:txBody>
            </p:sp>
          </mc:Choice>
          <mc:Fallback xmlns="">
            <p:sp>
              <p:nvSpPr>
                <p:cNvPr id="139" name="矩形 138"/>
                <p:cNvSpPr>
                  <a:spLocks noRot="1" noChangeAspect="1" noMove="1" noResize="1" noEditPoints="1" noAdjustHandles="1" noChangeArrowheads="1" noChangeShapeType="1" noTextEdit="1"/>
                </p:cNvSpPr>
                <p:nvPr/>
              </p:nvSpPr>
              <p:spPr>
                <a:xfrm>
                  <a:off x="10069422" y="6206939"/>
                  <a:ext cx="411364" cy="400110"/>
                </a:xfrm>
                <a:prstGeom prst="rect">
                  <a:avLst/>
                </a:prstGeom>
                <a:blipFill>
                  <a:blip r:embed="rId8"/>
                  <a:stretch>
                    <a:fillRect r="-5882" b="-4545"/>
                  </a:stretch>
                </a:blipFill>
                <a:ln>
                  <a:noFill/>
                </a:ln>
              </p:spPr>
              <p:txBody>
                <a:bodyPr/>
                <a:lstStyle/>
                <a:p>
                  <a:r>
                    <a:rPr lang="zh-TW" altLang="en-US">
                      <a:noFill/>
                    </a:rPr>
                    <a:t> </a:t>
                  </a:r>
                </a:p>
              </p:txBody>
            </p:sp>
          </mc:Fallback>
        </mc:AlternateContent>
        <p:grpSp>
          <p:nvGrpSpPr>
            <p:cNvPr id="111" name="群組 110"/>
            <p:cNvGrpSpPr/>
            <p:nvPr/>
          </p:nvGrpSpPr>
          <p:grpSpPr>
            <a:xfrm>
              <a:off x="7863036" y="3760571"/>
              <a:ext cx="2690143" cy="555171"/>
              <a:chOff x="7666240" y="5867398"/>
              <a:chExt cx="2690143" cy="555171"/>
            </a:xfrm>
          </p:grpSpPr>
          <p:sp>
            <p:nvSpPr>
              <p:cNvPr id="151" name="矩形 150"/>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2" name="矩形 151"/>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3" name="矩形 152"/>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4" name="矩形 153"/>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5" name="矩形 154"/>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6" name="直線接點 155"/>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7" name="橢圓 156"/>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8" name="直線接點 157"/>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2" name="矩形 111"/>
                <p:cNvSpPr/>
                <p:nvPr/>
              </p:nvSpPr>
              <p:spPr>
                <a:xfrm>
                  <a:off x="10089347" y="4695760"/>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00B0F0"/>
                                </a:solidFill>
                                <a:latin typeface="Cambria Math" panose="02040503050406030204" pitchFamily="18" charset="0"/>
                              </a:rPr>
                            </m:ctrlPr>
                          </m:sSupPr>
                          <m:e>
                            <m:r>
                              <a:rPr lang="zh-TW" altLang="en-US" sz="2000" i="1">
                                <a:solidFill>
                                  <a:srgbClr val="00B0F0"/>
                                </a:solidFill>
                                <a:latin typeface="Cambria Math" panose="02040503050406030204" pitchFamily="18" charset="0"/>
                              </a:rPr>
                              <m:t>𝜇</m:t>
                            </m:r>
                          </m:e>
                          <m:sup>
                            <m:r>
                              <a:rPr lang="en-US" altLang="zh-TW" sz="2000" b="0" i="1" smtClean="0">
                                <a:solidFill>
                                  <a:srgbClr val="00B0F0"/>
                                </a:solidFill>
                                <a:latin typeface="Cambria Math" panose="02040503050406030204" pitchFamily="18" charset="0"/>
                              </a:rPr>
                              <m:t>𝐸</m:t>
                            </m:r>
                          </m:sup>
                        </m:sSup>
                      </m:oMath>
                    </m:oMathPara>
                  </a14:m>
                  <a:endParaRPr lang="zh-TW" altLang="en-US" sz="2000" dirty="0"/>
                </a:p>
              </p:txBody>
            </p:sp>
          </mc:Choice>
          <mc:Fallback xmlns="">
            <p:sp>
              <p:nvSpPr>
                <p:cNvPr id="141" name="矩形 140"/>
                <p:cNvSpPr>
                  <a:spLocks noRot="1" noChangeAspect="1" noMove="1" noResize="1" noEditPoints="1" noAdjustHandles="1" noChangeArrowheads="1" noChangeShapeType="1" noTextEdit="1"/>
                </p:cNvSpPr>
                <p:nvPr/>
              </p:nvSpPr>
              <p:spPr>
                <a:xfrm>
                  <a:off x="10089347" y="4695760"/>
                  <a:ext cx="411364" cy="400110"/>
                </a:xfrm>
                <a:prstGeom prst="rect">
                  <a:avLst/>
                </a:prstGeom>
                <a:blipFill>
                  <a:blip r:embed="rId9"/>
                  <a:stretch>
                    <a:fillRect r="-2985" b="-6154"/>
                  </a:stretch>
                </a:blipFill>
                <a:ln>
                  <a:noFill/>
                </a:ln>
              </p:spPr>
              <p:txBody>
                <a:bodyPr/>
                <a:lstStyle/>
                <a:p>
                  <a:r>
                    <a:rPr lang="zh-TW" altLang="en-US">
                      <a:noFill/>
                    </a:rPr>
                    <a:t> </a:t>
                  </a:r>
                </a:p>
              </p:txBody>
            </p:sp>
          </mc:Fallback>
        </mc:AlternateContent>
        <p:grpSp>
          <p:nvGrpSpPr>
            <p:cNvPr id="113" name="群組 112"/>
            <p:cNvGrpSpPr/>
            <p:nvPr/>
          </p:nvGrpSpPr>
          <p:grpSpPr>
            <a:xfrm>
              <a:off x="7839393" y="3181153"/>
              <a:ext cx="2690143" cy="555171"/>
              <a:chOff x="7666240" y="5867398"/>
              <a:chExt cx="2690143" cy="555171"/>
            </a:xfrm>
          </p:grpSpPr>
          <p:sp>
            <p:nvSpPr>
              <p:cNvPr id="143" name="矩形 142"/>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4" name="矩形 143"/>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5" name="矩形 144"/>
              <p:cNvSpPr/>
              <p:nvPr/>
            </p:nvSpPr>
            <p:spPr>
              <a:xfrm>
                <a:off x="8897699" y="5998027"/>
                <a:ext cx="293914" cy="29391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6" name="矩形 145"/>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7" name="矩形 146"/>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8" name="直線接點 147"/>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9" name="橢圓 148"/>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50" name="直線接點 149"/>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矩形 113"/>
                <p:cNvSpPr/>
                <p:nvPr/>
              </p:nvSpPr>
              <p:spPr>
                <a:xfrm>
                  <a:off x="10057729" y="3255137"/>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latin typeface="Cambria Math" panose="02040503050406030204" pitchFamily="18" charset="0"/>
                              </a:rPr>
                            </m:ctrlPr>
                          </m:sSupPr>
                          <m:e>
                            <m:r>
                              <a:rPr lang="zh-TW" altLang="en-US" sz="2000" i="1">
                                <a:latin typeface="Cambria Math" panose="02040503050406030204" pitchFamily="18" charset="0"/>
                              </a:rPr>
                              <m:t>𝜇</m:t>
                            </m:r>
                          </m:e>
                          <m:sup>
                            <m:r>
                              <a:rPr lang="en-US" altLang="zh-TW" sz="2000" b="0" i="1" smtClean="0">
                                <a:latin typeface="Cambria Math" panose="02040503050406030204" pitchFamily="18" charset="0"/>
                              </a:rPr>
                              <m:t>𝐸</m:t>
                            </m:r>
                          </m:sup>
                        </m:sSup>
                      </m:oMath>
                    </m:oMathPara>
                  </a14:m>
                  <a:endParaRPr lang="zh-TW" altLang="en-US" sz="2000" dirty="0"/>
                </a:p>
              </p:txBody>
            </p:sp>
          </mc:Choice>
          <mc:Fallback xmlns="">
            <p:sp>
              <p:nvSpPr>
                <p:cNvPr id="144" name="矩形 143"/>
                <p:cNvSpPr>
                  <a:spLocks noRot="1" noChangeAspect="1" noMove="1" noResize="1" noEditPoints="1" noAdjustHandles="1" noChangeArrowheads="1" noChangeShapeType="1" noTextEdit="1"/>
                </p:cNvSpPr>
                <p:nvPr/>
              </p:nvSpPr>
              <p:spPr>
                <a:xfrm>
                  <a:off x="10057729" y="3255137"/>
                  <a:ext cx="411364" cy="400110"/>
                </a:xfrm>
                <a:prstGeom prst="rect">
                  <a:avLst/>
                </a:prstGeom>
                <a:blipFill>
                  <a:blip r:embed="rId10"/>
                  <a:stretch>
                    <a:fillRect r="-2985" b="-4545"/>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5" name="矩形 114"/>
                <p:cNvSpPr/>
                <p:nvPr/>
              </p:nvSpPr>
              <p:spPr>
                <a:xfrm>
                  <a:off x="8508305" y="2750990"/>
                  <a:ext cx="695254"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𝑇𝐻</m:t>
                            </m:r>
                          </m:e>
                          <m:sub/>
                          <m:sup>
                            <m:r>
                              <a:rPr lang="en-US" altLang="zh-TW" i="1">
                                <a:latin typeface="Cambria Math" panose="02040503050406030204" pitchFamily="18" charset="0"/>
                              </a:rPr>
                              <m:t>𝐸</m:t>
                            </m:r>
                          </m:sup>
                        </m:sSubSup>
                      </m:oMath>
                    </m:oMathPara>
                  </a14:m>
                  <a:endParaRPr lang="zh-TW" altLang="en-US" dirty="0"/>
                </a:p>
              </p:txBody>
            </p:sp>
          </mc:Choice>
          <mc:Fallback xmlns="">
            <p:sp>
              <p:nvSpPr>
                <p:cNvPr id="145" name="矩形 144"/>
                <p:cNvSpPr>
                  <a:spLocks noRot="1" noChangeAspect="1" noMove="1" noResize="1" noEditPoints="1" noAdjustHandles="1" noChangeArrowheads="1" noChangeShapeType="1" noTextEdit="1"/>
                </p:cNvSpPr>
                <p:nvPr/>
              </p:nvSpPr>
              <p:spPr>
                <a:xfrm>
                  <a:off x="8508305" y="2750990"/>
                  <a:ext cx="695254" cy="397673"/>
                </a:xfrm>
                <a:prstGeom prst="rect">
                  <a:avLst/>
                </a:prstGeom>
                <a:blipFill>
                  <a:blip r:embed="rId11"/>
                  <a:stretch>
                    <a:fillRect/>
                  </a:stretch>
                </a:blipFill>
              </p:spPr>
              <p:txBody>
                <a:bodyPr/>
                <a:lstStyle/>
                <a:p>
                  <a:r>
                    <a:rPr lang="zh-TW" altLang="en-US">
                      <a:noFill/>
                    </a:rPr>
                    <a:t> </a:t>
                  </a:r>
                </a:p>
              </p:txBody>
            </p:sp>
          </mc:Fallback>
        </mc:AlternateContent>
        <p:cxnSp>
          <p:nvCxnSpPr>
            <p:cNvPr id="116" name="直線接點 115"/>
            <p:cNvCxnSpPr/>
            <p:nvPr/>
          </p:nvCxnSpPr>
          <p:spPr>
            <a:xfrm>
              <a:off x="8784800" y="3181153"/>
              <a:ext cx="41246" cy="2139746"/>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7" name="直線接點 116"/>
            <p:cNvCxnSpPr/>
            <p:nvPr/>
          </p:nvCxnSpPr>
          <p:spPr>
            <a:xfrm flipV="1">
              <a:off x="7785992" y="3484169"/>
              <a:ext cx="3270" cy="1416967"/>
            </a:xfrm>
            <a:prstGeom prst="line">
              <a:avLst/>
            </a:prstGeom>
            <a:ln>
              <a:solidFill>
                <a:srgbClr val="610303"/>
              </a:solidFill>
            </a:ln>
          </p:spPr>
          <p:style>
            <a:lnRef idx="1">
              <a:schemeClr val="accent1"/>
            </a:lnRef>
            <a:fillRef idx="0">
              <a:schemeClr val="accent1"/>
            </a:fillRef>
            <a:effectRef idx="0">
              <a:schemeClr val="accent1"/>
            </a:effectRef>
            <a:fontRef idx="minor">
              <a:schemeClr val="tx1"/>
            </a:fontRef>
          </p:style>
        </p:cxnSp>
        <p:cxnSp>
          <p:nvCxnSpPr>
            <p:cNvPr id="118" name="直線單箭頭接點 117"/>
            <p:cNvCxnSpPr/>
            <p:nvPr/>
          </p:nvCxnSpPr>
          <p:spPr>
            <a:xfrm>
              <a:off x="7786690" y="4895815"/>
              <a:ext cx="352456" cy="0"/>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直線單箭頭接點 118"/>
            <p:cNvCxnSpPr/>
            <p:nvPr/>
          </p:nvCxnSpPr>
          <p:spPr>
            <a:xfrm>
              <a:off x="7786690" y="3473173"/>
              <a:ext cx="303302" cy="2384"/>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直線單箭頭接點 119"/>
            <p:cNvCxnSpPr/>
            <p:nvPr/>
          </p:nvCxnSpPr>
          <p:spPr>
            <a:xfrm flipV="1">
              <a:off x="7052924" y="1837457"/>
              <a:ext cx="778567" cy="13429"/>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p:cNvCxnSpPr>
              <a:stCxn id="125" idx="3"/>
            </p:cNvCxnSpPr>
            <p:nvPr/>
          </p:nvCxnSpPr>
          <p:spPr>
            <a:xfrm flipV="1">
              <a:off x="7026414" y="1845160"/>
              <a:ext cx="16981" cy="3903685"/>
            </a:xfrm>
            <a:prstGeom prst="straightConnector1">
              <a:avLst/>
            </a:prstGeom>
            <a:ln>
              <a:solidFill>
                <a:srgbClr val="610303"/>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直線單箭頭接點 121"/>
            <p:cNvCxnSpPr/>
            <p:nvPr/>
          </p:nvCxnSpPr>
          <p:spPr>
            <a:xfrm>
              <a:off x="11245642" y="1850886"/>
              <a:ext cx="0" cy="21920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3" name="矩形 122"/>
                <p:cNvSpPr/>
                <p:nvPr/>
              </p:nvSpPr>
              <p:spPr>
                <a:xfrm>
                  <a:off x="8853833" y="5099681"/>
                  <a:ext cx="695255" cy="3995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i="1">
                                <a:latin typeface="Cambria Math" panose="02040503050406030204" pitchFamily="18" charset="0"/>
                              </a:rPr>
                              <m:t>𝑇𝐻</m:t>
                            </m:r>
                          </m:e>
                          <m:sub/>
                          <m:sup>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54" name="矩形 153"/>
                <p:cNvSpPr>
                  <a:spLocks noRot="1" noChangeAspect="1" noMove="1" noResize="1" noEditPoints="1" noAdjustHandles="1" noChangeArrowheads="1" noChangeShapeType="1" noTextEdit="1"/>
                </p:cNvSpPr>
                <p:nvPr/>
              </p:nvSpPr>
              <p:spPr>
                <a:xfrm>
                  <a:off x="8853833" y="5099681"/>
                  <a:ext cx="695255" cy="399533"/>
                </a:xfrm>
                <a:prstGeom prst="rect">
                  <a:avLst/>
                </a:prstGeom>
                <a:blipFill>
                  <a:blip r:embed="rId12"/>
                  <a:stretch>
                    <a:fillRect/>
                  </a:stretch>
                </a:blipFill>
              </p:spPr>
              <p:txBody>
                <a:bodyPr/>
                <a:lstStyle/>
                <a:p>
                  <a:r>
                    <a:rPr lang="zh-TW" altLang="en-US">
                      <a:noFill/>
                    </a:rPr>
                    <a:t> </a:t>
                  </a:r>
                </a:p>
              </p:txBody>
            </p:sp>
          </mc:Fallback>
        </mc:AlternateContent>
        <p:sp>
          <p:nvSpPr>
            <p:cNvPr id="124" name="文字方塊 123"/>
            <p:cNvSpPr txBox="1"/>
            <p:nvPr/>
          </p:nvSpPr>
          <p:spPr>
            <a:xfrm rot="5400000">
              <a:off x="9014979" y="4116536"/>
              <a:ext cx="577922" cy="584775"/>
            </a:xfrm>
            <a:prstGeom prst="rect">
              <a:avLst/>
            </a:prstGeom>
            <a:noFill/>
          </p:spPr>
          <p:txBody>
            <a:bodyPr wrap="square" rtlCol="0">
              <a:spAutoFit/>
            </a:bodyPr>
            <a:lstStyle/>
            <a:p>
              <a:r>
                <a:rPr lang="en-US" altLang="zh-TW" sz="3200" dirty="0"/>
                <a:t>. . .</a:t>
              </a:r>
              <a:endParaRPr lang="zh-TW" altLang="en-US" sz="3200" dirty="0"/>
            </a:p>
          </p:txBody>
        </p:sp>
        <mc:AlternateContent xmlns:mc="http://schemas.openxmlformats.org/markup-compatibility/2006" xmlns:a14="http://schemas.microsoft.com/office/drawing/2010/main">
          <mc:Choice Requires="a14">
            <p:sp>
              <p:nvSpPr>
                <p:cNvPr id="125" name="矩形 124"/>
                <p:cNvSpPr/>
                <p:nvPr/>
              </p:nvSpPr>
              <p:spPr>
                <a:xfrm>
                  <a:off x="6342427" y="5548790"/>
                  <a:ext cx="683987" cy="400110"/>
                </a:xfrm>
                <a:prstGeom prst="rect">
                  <a:avLst/>
                </a:prstGeom>
                <a:solidFill>
                  <a:schemeClr val="bg1"/>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r>
                          <a:rPr lang="zh-TW" altLang="en-US" sz="2000" i="1" smtClean="0">
                            <a:solidFill>
                              <a:srgbClr val="610303"/>
                            </a:solidFill>
                            <a:latin typeface="Cambria Math" panose="02040503050406030204" pitchFamily="18" charset="0"/>
                          </a:rPr>
                          <m:t>𝜆</m:t>
                        </m:r>
                      </m:oMath>
                    </m:oMathPara>
                  </a14:m>
                  <a:endParaRPr lang="zh-TW" altLang="en-US" sz="2000" dirty="0">
                    <a:solidFill>
                      <a:srgbClr val="610303"/>
                    </a:solidFill>
                  </a:endParaRPr>
                </a:p>
              </p:txBody>
            </p:sp>
          </mc:Choice>
          <mc:Fallback xmlns="">
            <p:sp>
              <p:nvSpPr>
                <p:cNvPr id="157" name="矩形 156"/>
                <p:cNvSpPr>
                  <a:spLocks noRot="1" noChangeAspect="1" noMove="1" noResize="1" noEditPoints="1" noAdjustHandles="1" noChangeArrowheads="1" noChangeShapeType="1" noTextEdit="1"/>
                </p:cNvSpPr>
                <p:nvPr/>
              </p:nvSpPr>
              <p:spPr>
                <a:xfrm>
                  <a:off x="6342427" y="5548790"/>
                  <a:ext cx="683987" cy="400110"/>
                </a:xfrm>
                <a:prstGeom prst="rect">
                  <a:avLst/>
                </a:prstGeom>
                <a:blipFill>
                  <a:blip r:embed="rId13"/>
                  <a:stretch>
                    <a:fillRect/>
                  </a:stretch>
                </a:blipFill>
                <a:ln>
                  <a:noFill/>
                </a:ln>
              </p:spPr>
              <p:txBody>
                <a:bodyPr/>
                <a:lstStyle/>
                <a:p>
                  <a:r>
                    <a:rPr lang="zh-TW" altLang="en-US">
                      <a:noFill/>
                    </a:rPr>
                    <a:t> </a:t>
                  </a:r>
                </a:p>
              </p:txBody>
            </p:sp>
          </mc:Fallback>
        </mc:AlternateContent>
        <p:cxnSp>
          <p:nvCxnSpPr>
            <p:cNvPr id="126" name="直線單箭頭接點 125"/>
            <p:cNvCxnSpPr/>
            <p:nvPr/>
          </p:nvCxnSpPr>
          <p:spPr>
            <a:xfrm>
              <a:off x="6802828" y="5756566"/>
              <a:ext cx="949493" cy="13634"/>
            </a:xfrm>
            <a:prstGeom prst="straightConnector1">
              <a:avLst/>
            </a:prstGeom>
            <a:ln>
              <a:solidFill>
                <a:srgbClr val="610303">
                  <a:alpha val="99000"/>
                </a:srgbClr>
              </a:solidFill>
              <a:tailEnd type="triangle"/>
            </a:ln>
          </p:spPr>
          <p:style>
            <a:lnRef idx="1">
              <a:schemeClr val="accent1"/>
            </a:lnRef>
            <a:fillRef idx="0">
              <a:schemeClr val="accent1"/>
            </a:fillRef>
            <a:effectRef idx="0">
              <a:schemeClr val="accent1"/>
            </a:effectRef>
            <a:fontRef idx="minor">
              <a:schemeClr val="tx1"/>
            </a:fontRef>
          </p:style>
        </p:cxnSp>
        <p:grpSp>
          <p:nvGrpSpPr>
            <p:cNvPr id="127" name="群組 126"/>
            <p:cNvGrpSpPr/>
            <p:nvPr/>
          </p:nvGrpSpPr>
          <p:grpSpPr>
            <a:xfrm>
              <a:off x="7889760" y="5492615"/>
              <a:ext cx="2690143" cy="555171"/>
              <a:chOff x="7666240" y="5867398"/>
              <a:chExt cx="2690143" cy="555171"/>
            </a:xfrm>
          </p:grpSpPr>
          <p:sp>
            <p:nvSpPr>
              <p:cNvPr id="135" name="矩形 134"/>
              <p:cNvSpPr/>
              <p:nvPr/>
            </p:nvSpPr>
            <p:spPr>
              <a:xfrm>
                <a:off x="9485527"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6" name="矩形 135"/>
              <p:cNvSpPr/>
              <p:nvPr/>
            </p:nvSpPr>
            <p:spPr>
              <a:xfrm>
                <a:off x="9191613"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矩形 136"/>
              <p:cNvSpPr/>
              <p:nvPr/>
            </p:nvSpPr>
            <p:spPr>
              <a:xfrm>
                <a:off x="8897699" y="5998028"/>
                <a:ext cx="293914" cy="2939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8" name="矩形 137"/>
              <p:cNvSpPr/>
              <p:nvPr/>
            </p:nvSpPr>
            <p:spPr>
              <a:xfrm>
                <a:off x="859696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9" name="矩形 138"/>
              <p:cNvSpPr/>
              <p:nvPr/>
            </p:nvSpPr>
            <p:spPr>
              <a:xfrm>
                <a:off x="8304429" y="5998027"/>
                <a:ext cx="293914" cy="29391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0" name="直線接點 139"/>
              <p:cNvCxnSpPr/>
              <p:nvPr/>
            </p:nvCxnSpPr>
            <p:spPr>
              <a:xfrm flipH="1">
                <a:off x="7666240" y="6003468"/>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1" name="橢圓 140"/>
              <p:cNvSpPr/>
              <p:nvPr/>
            </p:nvSpPr>
            <p:spPr>
              <a:xfrm>
                <a:off x="9790326" y="5867398"/>
                <a:ext cx="566057" cy="5551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2" name="直線接點 141"/>
              <p:cNvCxnSpPr/>
              <p:nvPr/>
            </p:nvCxnSpPr>
            <p:spPr>
              <a:xfrm flipH="1">
                <a:off x="7666240" y="6291940"/>
                <a:ext cx="6381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28" name="矩形 127"/>
                <p:cNvSpPr/>
                <p:nvPr/>
              </p:nvSpPr>
              <p:spPr>
                <a:xfrm>
                  <a:off x="10069422" y="5556511"/>
                  <a:ext cx="411364" cy="400110"/>
                </a:xfrm>
                <a:prstGeom prst="rect">
                  <a:avLst/>
                </a:prstGeom>
                <a:solidFill>
                  <a:schemeClr val="bg1">
                    <a:alpha val="0"/>
                  </a:schemeClr>
                </a:solid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000" i="1" smtClean="0">
                                <a:solidFill>
                                  <a:srgbClr val="610303"/>
                                </a:solidFill>
                                <a:latin typeface="Cambria Math" panose="02040503050406030204" pitchFamily="18" charset="0"/>
                              </a:rPr>
                            </m:ctrlPr>
                          </m:sSupPr>
                          <m:e>
                            <m:r>
                              <a:rPr lang="zh-TW" altLang="en-US" sz="2000" i="1">
                                <a:solidFill>
                                  <a:srgbClr val="610303"/>
                                </a:solidFill>
                                <a:latin typeface="Cambria Math" panose="02040503050406030204" pitchFamily="18" charset="0"/>
                              </a:rPr>
                              <m:t>𝜇</m:t>
                            </m:r>
                          </m:e>
                          <m:sup>
                            <m:r>
                              <a:rPr lang="en-US" altLang="zh-TW" sz="2000" b="0" i="1" smtClean="0">
                                <a:solidFill>
                                  <a:srgbClr val="610303"/>
                                </a:solidFill>
                                <a:latin typeface="Cambria Math" panose="02040503050406030204" pitchFamily="18" charset="0"/>
                              </a:rPr>
                              <m:t>𝑈</m:t>
                            </m:r>
                          </m:sup>
                        </m:sSup>
                      </m:oMath>
                    </m:oMathPara>
                  </a14:m>
                  <a:endParaRPr lang="zh-TW" altLang="en-US" sz="2000" dirty="0"/>
                </a:p>
              </p:txBody>
            </p:sp>
          </mc:Choice>
          <mc:Fallback xmlns="">
            <p:sp>
              <p:nvSpPr>
                <p:cNvPr id="160" name="矩形 159"/>
                <p:cNvSpPr>
                  <a:spLocks noRot="1" noChangeAspect="1" noMove="1" noResize="1" noEditPoints="1" noAdjustHandles="1" noChangeArrowheads="1" noChangeShapeType="1" noTextEdit="1"/>
                </p:cNvSpPr>
                <p:nvPr/>
              </p:nvSpPr>
              <p:spPr>
                <a:xfrm>
                  <a:off x="10069422" y="5556511"/>
                  <a:ext cx="411364" cy="400110"/>
                </a:xfrm>
                <a:prstGeom prst="rect">
                  <a:avLst/>
                </a:prstGeom>
                <a:blipFill>
                  <a:blip r:embed="rId14"/>
                  <a:stretch>
                    <a:fillRect r="-5882" b="-6154"/>
                  </a:stretch>
                </a:blipFill>
                <a:ln>
                  <a:noFill/>
                </a:ln>
              </p:spPr>
              <p:txBody>
                <a:bodyPr/>
                <a:lstStyle/>
                <a:p>
                  <a:r>
                    <a:rPr lang="zh-TW" altLang="en-US">
                      <a:noFill/>
                    </a:rPr>
                    <a:t> </a:t>
                  </a:r>
                </a:p>
              </p:txBody>
            </p:sp>
          </mc:Fallback>
        </mc:AlternateContent>
        <p:cxnSp>
          <p:nvCxnSpPr>
            <p:cNvPr id="129" name="直線接點 128"/>
            <p:cNvCxnSpPr/>
            <p:nvPr/>
          </p:nvCxnSpPr>
          <p:spPr>
            <a:xfrm>
              <a:off x="9114403" y="5410966"/>
              <a:ext cx="6816" cy="146607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0" name="直線單箭頭接點 129"/>
            <p:cNvCxnSpPr/>
            <p:nvPr/>
          </p:nvCxnSpPr>
          <p:spPr>
            <a:xfrm>
              <a:off x="6273800" y="5003905"/>
              <a:ext cx="1884687" cy="24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接點 130"/>
            <p:cNvCxnSpPr/>
            <p:nvPr/>
          </p:nvCxnSpPr>
          <p:spPr>
            <a:xfrm flipH="1" flipV="1">
              <a:off x="7612635" y="3538635"/>
              <a:ext cx="5589" cy="146527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2" name="直線單箭頭接點 131"/>
            <p:cNvCxnSpPr/>
            <p:nvPr/>
          </p:nvCxnSpPr>
          <p:spPr>
            <a:xfrm>
              <a:off x="7618224" y="3532182"/>
              <a:ext cx="333942" cy="6453"/>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p:cNvCxnSpPr/>
            <p:nvPr/>
          </p:nvCxnSpPr>
          <p:spPr>
            <a:xfrm>
              <a:off x="7619712" y="4128187"/>
              <a:ext cx="303302" cy="2384"/>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線單箭頭接點 133"/>
            <p:cNvCxnSpPr/>
            <p:nvPr/>
          </p:nvCxnSpPr>
          <p:spPr>
            <a:xfrm flipV="1">
              <a:off x="6284685" y="1951133"/>
              <a:ext cx="1538931" cy="427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3" name="矩形 182"/>
              <p:cNvSpPr/>
              <p:nvPr/>
            </p:nvSpPr>
            <p:spPr>
              <a:xfrm flipH="1">
                <a:off x="6415332" y="5027091"/>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𝑈</m:t>
                          </m:r>
                          <m:r>
                            <a:rPr lang="en-US" altLang="zh-TW" i="1">
                              <a:latin typeface="Cambria Math" panose="02040503050406030204" pitchFamily="18" charset="0"/>
                            </a:rPr>
                            <m:t>𝐸</m:t>
                          </m:r>
                        </m:sup>
                      </m:sSubSup>
                    </m:oMath>
                  </m:oMathPara>
                </a14:m>
                <a:endParaRPr lang="zh-TW" altLang="en-US" dirty="0"/>
              </a:p>
            </p:txBody>
          </p:sp>
        </mc:Choice>
        <mc:Fallback xmlns="">
          <p:sp>
            <p:nvSpPr>
              <p:cNvPr id="183" name="矩形 182"/>
              <p:cNvSpPr>
                <a:spLocks noRot="1" noChangeAspect="1" noMove="1" noResize="1" noEditPoints="1" noAdjustHandles="1" noChangeArrowheads="1" noChangeShapeType="1" noTextEdit="1"/>
              </p:cNvSpPr>
              <p:nvPr/>
            </p:nvSpPr>
            <p:spPr>
              <a:xfrm flipH="1">
                <a:off x="6415332" y="5027091"/>
                <a:ext cx="449927" cy="399533"/>
              </a:xfrm>
              <a:prstGeom prst="rect">
                <a:avLst/>
              </a:prstGeom>
              <a:blipFill>
                <a:blip r:embed="rId15"/>
                <a:stretch>
                  <a:fillRect r="-1621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4" name="矩形 183"/>
              <p:cNvSpPr/>
              <p:nvPr/>
            </p:nvSpPr>
            <p:spPr>
              <a:xfrm flipH="1">
                <a:off x="6440735" y="3218403"/>
                <a:ext cx="449927" cy="39953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𝐶</m:t>
                          </m:r>
                        </m:sup>
                      </m:sSubSup>
                    </m:oMath>
                  </m:oMathPara>
                </a14:m>
                <a:endParaRPr lang="zh-TW" altLang="en-US" dirty="0"/>
              </a:p>
            </p:txBody>
          </p:sp>
        </mc:Choice>
        <mc:Fallback xmlns="">
          <p:sp>
            <p:nvSpPr>
              <p:cNvPr id="184" name="矩形 183"/>
              <p:cNvSpPr>
                <a:spLocks noRot="1" noChangeAspect="1" noMove="1" noResize="1" noEditPoints="1" noAdjustHandles="1" noChangeArrowheads="1" noChangeShapeType="1" noTextEdit="1"/>
              </p:cNvSpPr>
              <p:nvPr/>
            </p:nvSpPr>
            <p:spPr>
              <a:xfrm flipH="1">
                <a:off x="6440735" y="3218403"/>
                <a:ext cx="449927" cy="399533"/>
              </a:xfrm>
              <a:prstGeom prst="rect">
                <a:avLst/>
              </a:prstGeom>
              <a:blipFill>
                <a:blip r:embed="rId16"/>
                <a:stretch>
                  <a:fillRect r="-12329"/>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5" name="矩形 184"/>
              <p:cNvSpPr/>
              <p:nvPr/>
            </p:nvSpPr>
            <p:spPr>
              <a:xfrm>
                <a:off x="11414947" y="2592245"/>
                <a:ext cx="462176" cy="40107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b="0" i="1" smtClean="0">
                              <a:latin typeface="Cambria Math" panose="02040503050406030204" pitchFamily="18" charset="0"/>
                            </a:rPr>
                            <m:t>𝐶</m:t>
                          </m:r>
                          <m:r>
                            <a:rPr lang="en-US" altLang="zh-TW" i="1">
                              <a:latin typeface="Cambria Math" panose="02040503050406030204" pitchFamily="18" charset="0"/>
                            </a:rPr>
                            <m:t>𝐸</m:t>
                          </m:r>
                        </m:sup>
                      </m:sSubSup>
                    </m:oMath>
                  </m:oMathPara>
                </a14:m>
                <a:endParaRPr lang="zh-TW" altLang="en-US" dirty="0"/>
              </a:p>
            </p:txBody>
          </p:sp>
        </mc:Choice>
        <mc:Fallback xmlns="">
          <p:sp>
            <p:nvSpPr>
              <p:cNvPr id="185" name="矩形 184"/>
              <p:cNvSpPr>
                <a:spLocks noRot="1" noChangeAspect="1" noMove="1" noResize="1" noEditPoints="1" noAdjustHandles="1" noChangeArrowheads="1" noChangeShapeType="1" noTextEdit="1"/>
              </p:cNvSpPr>
              <p:nvPr/>
            </p:nvSpPr>
            <p:spPr>
              <a:xfrm>
                <a:off x="11414947" y="2592245"/>
                <a:ext cx="462176" cy="401072"/>
              </a:xfrm>
              <a:prstGeom prst="rect">
                <a:avLst/>
              </a:prstGeom>
              <a:blipFill>
                <a:blip r:embed="rId17"/>
                <a:stretch>
                  <a:fillRect r="-9333"/>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6" name="矩形 185"/>
              <p:cNvSpPr/>
              <p:nvPr/>
            </p:nvSpPr>
            <p:spPr>
              <a:xfrm>
                <a:off x="11445522" y="4868431"/>
                <a:ext cx="550286" cy="411779"/>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sup>
                          <m:r>
                            <a:rPr lang="en-US" altLang="zh-TW" i="1">
                              <a:latin typeface="Cambria Math" panose="02040503050406030204" pitchFamily="18" charset="0"/>
                            </a:rPr>
                            <m:t>𝐸</m:t>
                          </m:r>
                          <m:r>
                            <a:rPr lang="en-US" altLang="zh-TW" b="0" i="1" smtClean="0">
                              <a:latin typeface="Cambria Math" panose="02040503050406030204" pitchFamily="18" charset="0"/>
                            </a:rPr>
                            <m:t>𝑈</m:t>
                          </m:r>
                        </m:sup>
                      </m:sSubSup>
                    </m:oMath>
                  </m:oMathPara>
                </a14:m>
                <a:endParaRPr lang="zh-TW" altLang="en-US" dirty="0"/>
              </a:p>
            </p:txBody>
          </p:sp>
        </mc:Choice>
        <mc:Fallback xmlns="">
          <p:sp>
            <p:nvSpPr>
              <p:cNvPr id="186" name="矩形 185"/>
              <p:cNvSpPr>
                <a:spLocks noRot="1" noChangeAspect="1" noMove="1" noResize="1" noEditPoints="1" noAdjustHandles="1" noChangeArrowheads="1" noChangeShapeType="1" noTextEdit="1"/>
              </p:cNvSpPr>
              <p:nvPr/>
            </p:nvSpPr>
            <p:spPr>
              <a:xfrm>
                <a:off x="11445522" y="4868431"/>
                <a:ext cx="550286" cy="411779"/>
              </a:xfrm>
              <a:prstGeom prst="rect">
                <a:avLst/>
              </a:prstGeom>
              <a:blipFill>
                <a:blip r:embed="rId18"/>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87" name="矩形 186"/>
              <p:cNvSpPr/>
              <p:nvPr/>
            </p:nvSpPr>
            <p:spPr>
              <a:xfrm>
                <a:off x="7896399" y="4087378"/>
                <a:ext cx="608820" cy="39767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𝑑</m:t>
                          </m:r>
                        </m:e>
                        <m:sub/>
                        <m:sup>
                          <m:r>
                            <a:rPr lang="en-US" altLang="zh-TW" i="1">
                              <a:latin typeface="Cambria Math" panose="02040503050406030204" pitchFamily="18" charset="0"/>
                            </a:rPr>
                            <m:t>𝐸𝐸</m:t>
                          </m:r>
                        </m:sup>
                      </m:sSubSup>
                    </m:oMath>
                  </m:oMathPara>
                </a14:m>
                <a:endParaRPr lang="zh-TW" altLang="en-US" dirty="0"/>
              </a:p>
            </p:txBody>
          </p:sp>
        </mc:Choice>
        <mc:Fallback xmlns="">
          <p:sp>
            <p:nvSpPr>
              <p:cNvPr id="187" name="矩形 186"/>
              <p:cNvSpPr>
                <a:spLocks noRot="1" noChangeAspect="1" noMove="1" noResize="1" noEditPoints="1" noAdjustHandles="1" noChangeArrowheads="1" noChangeShapeType="1" noTextEdit="1"/>
              </p:cNvSpPr>
              <p:nvPr/>
            </p:nvSpPr>
            <p:spPr>
              <a:xfrm>
                <a:off x="7896399" y="4087378"/>
                <a:ext cx="608820" cy="397673"/>
              </a:xfrm>
              <a:prstGeom prst="rect">
                <a:avLst/>
              </a:prstGeom>
              <a:blipFill>
                <a:blip r:embed="rId19"/>
                <a:stretch>
                  <a:fillRect/>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0907240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smtClean="0">
                <a:latin typeface="標楷體" panose="03000509000000000000" pitchFamily="65" charset="-120"/>
              </a:rPr>
              <a:t>常犯錯誤</a:t>
            </a:r>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將解法寫進問題</a:t>
            </a:r>
            <a:endParaRPr lang="en-US" altLang="zh-TW" dirty="0" smtClean="0">
              <a:latin typeface="標楷體" panose="03000509000000000000" pitchFamily="65" charset="-120"/>
            </a:endParaRPr>
          </a:p>
          <a:p>
            <a:pPr lvl="1"/>
            <a:r>
              <a:rPr lang="zh-TW" altLang="en-US" dirty="0" smtClean="0">
                <a:latin typeface="標楷體" panose="03000509000000000000" pitchFamily="65" charset="-120"/>
              </a:rPr>
              <a:t>給</a:t>
            </a:r>
            <a:r>
              <a:rPr lang="zh-TW" altLang="en-US" dirty="0">
                <a:latin typeface="標楷體" panose="03000509000000000000" pitchFamily="65" charset="-120"/>
              </a:rPr>
              <a:t>定不</a:t>
            </a:r>
            <a:r>
              <a:rPr lang="zh-TW" altLang="en-US" dirty="0" smtClean="0">
                <a:latin typeface="標楷體" panose="03000509000000000000" pitchFamily="65" charset="-120"/>
              </a:rPr>
              <a:t>完整</a:t>
            </a:r>
            <a:endParaRPr lang="en-US" altLang="zh-TW" dirty="0" smtClean="0">
              <a:latin typeface="標楷體" panose="03000509000000000000" pitchFamily="65" charset="-120"/>
            </a:endParaRPr>
          </a:p>
          <a:p>
            <a:pPr lvl="1"/>
            <a:r>
              <a:rPr lang="zh-TW" altLang="en-US" dirty="0" smtClean="0"/>
              <a:t>給</a:t>
            </a:r>
            <a:r>
              <a:rPr lang="zh-TW" altLang="en-US" dirty="0"/>
              <a:t>定和決定</a:t>
            </a:r>
            <a:r>
              <a:rPr lang="zh-TW" altLang="en-US" dirty="0" smtClean="0"/>
              <a:t>重疊</a:t>
            </a:r>
            <a:endParaRPr lang="en-US" altLang="zh-TW" dirty="0" smtClean="0"/>
          </a:p>
          <a:p>
            <a:pPr lvl="1"/>
            <a:r>
              <a:rPr lang="zh-TW" altLang="en-US" dirty="0" smtClean="0">
                <a:latin typeface="標楷體" panose="03000509000000000000" pitchFamily="65" charset="-120"/>
              </a:rPr>
              <a:t>最大</a:t>
            </a:r>
            <a:r>
              <a:rPr lang="zh-TW" altLang="en-US" dirty="0">
                <a:latin typeface="標楷體" panose="03000509000000000000" pitchFamily="65" charset="-120"/>
              </a:rPr>
              <a:t>化或最小化多個</a:t>
            </a:r>
            <a:r>
              <a:rPr lang="zh-TW" altLang="en-US" dirty="0" smtClean="0"/>
              <a:t>目標</a:t>
            </a:r>
            <a:endParaRPr lang="en-US" altLang="zh-TW" dirty="0" smtClean="0"/>
          </a:p>
          <a:p>
            <a:pPr lvl="1"/>
            <a:r>
              <a:rPr lang="zh-TW" altLang="en-US" dirty="0"/>
              <a:t>將目的及限制重疊</a:t>
            </a:r>
            <a:r>
              <a:rPr lang="en-US" altLang="zh-TW" dirty="0"/>
              <a:t>/</a:t>
            </a:r>
            <a:r>
              <a:rPr lang="zh-TW" altLang="en-US" dirty="0" smtClean="0"/>
              <a:t>混淆</a:t>
            </a:r>
            <a:endParaRPr lang="en-US" altLang="zh-TW" dirty="0" smtClean="0"/>
          </a:p>
          <a:p>
            <a:r>
              <a:rPr lang="zh-TW" altLang="en-US" dirty="0" smtClean="0"/>
              <a:t>方式</a:t>
            </a:r>
            <a:endParaRPr lang="en-US" altLang="zh-TW" dirty="0" smtClean="0"/>
          </a:p>
          <a:p>
            <a:pPr lvl="1"/>
            <a:r>
              <a:rPr lang="zh-TW" altLang="en-US" dirty="0" smtClean="0"/>
              <a:t>效能</a:t>
            </a:r>
            <a:r>
              <a:rPr lang="en-US" altLang="zh-TW" dirty="0" smtClean="0"/>
              <a:t>(performance)</a:t>
            </a:r>
            <a:r>
              <a:rPr lang="zh-TW" altLang="en-US" dirty="0" smtClean="0"/>
              <a:t>、效率</a:t>
            </a:r>
            <a:r>
              <a:rPr lang="en-US" altLang="zh-TW" dirty="0" smtClean="0"/>
              <a:t>(efficiency)</a:t>
            </a:r>
          </a:p>
          <a:p>
            <a:pPr lvl="1"/>
            <a:r>
              <a:rPr lang="zh-TW" altLang="en-US" dirty="0" smtClean="0"/>
              <a:t>可用符號</a:t>
            </a:r>
            <a:endParaRPr lang="en-US" altLang="zh-TW" dirty="0" smtClean="0"/>
          </a:p>
          <a:p>
            <a:pPr lvl="1"/>
            <a:r>
              <a:rPr lang="zh-TW" altLang="en-US" dirty="0"/>
              <a:t>可搭配圖形介紹符號及問題</a:t>
            </a:r>
            <a:endParaRPr lang="en-US" altLang="zh-TW" dirty="0"/>
          </a:p>
          <a:p>
            <a:pPr lvl="1"/>
            <a:r>
              <a:rPr lang="zh-TW" altLang="en-US" dirty="0" smtClean="0"/>
              <a:t>一般描述</a:t>
            </a:r>
            <a:r>
              <a:rPr lang="en-US" altLang="zh-TW" dirty="0" smtClean="0"/>
              <a:t>(Chapter 1)+</a:t>
            </a:r>
            <a:r>
              <a:rPr lang="zh-TW" altLang="en-US" dirty="0" smtClean="0"/>
              <a:t>精確陳述</a:t>
            </a:r>
            <a:r>
              <a:rPr lang="en-US" altLang="zh-TW" dirty="0" smtClean="0"/>
              <a:t>(Chapter 3)</a:t>
            </a:r>
          </a:p>
          <a:p>
            <a:r>
              <a:rPr lang="zh-TW" altLang="en-US" dirty="0" smtClean="0"/>
              <a:t>範例：</a:t>
            </a:r>
            <a:r>
              <a:rPr lang="en-US" altLang="zh-TW" dirty="0" smtClean="0">
                <a:hlinkClick r:id="rId2" action="ppaction://hlinkfile"/>
              </a:rPr>
              <a:t>sensors-yclai.pdf</a:t>
            </a:r>
            <a:r>
              <a:rPr lang="en-US" altLang="zh-TW" dirty="0" smtClean="0"/>
              <a:t>, </a:t>
            </a:r>
            <a:r>
              <a:rPr lang="en-US" altLang="zh-TW" dirty="0" smtClean="0">
                <a:hlinkClick r:id="rId3" action="ppaction://hlinkfile"/>
              </a:rPr>
              <a:t>Social-Aware Peer Discovery.pdf</a:t>
            </a:r>
            <a:endParaRPr lang="en-US" altLang="zh-TW" dirty="0" smtClean="0"/>
          </a:p>
          <a:p>
            <a:pPr lvl="1"/>
            <a:endParaRPr lang="en-US" altLang="zh-TW" dirty="0" smtClean="0"/>
          </a:p>
          <a:p>
            <a:endParaRPr lang="en-US" altLang="zh-TW" b="0" dirty="0"/>
          </a:p>
          <a:p>
            <a:pPr marL="0" indent="0">
              <a:buNone/>
            </a:pPr>
            <a:endParaRPr lang="zh-TW" altLang="en-US" b="0" dirty="0" smtClean="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63</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問題陳述</a:t>
            </a:r>
            <a:r>
              <a:rPr lang="en-US" altLang="zh-TW" dirty="0" smtClean="0"/>
              <a:t>123</a:t>
            </a:r>
            <a:r>
              <a:rPr lang="zh-TW" altLang="en-US" dirty="0" smtClean="0"/>
              <a:t> </a:t>
            </a:r>
            <a:r>
              <a:rPr lang="en-US" altLang="zh-TW" dirty="0" smtClean="0"/>
              <a:t>(</a:t>
            </a:r>
            <a:r>
              <a:rPr lang="zh-TW" altLang="en-US" dirty="0" smtClean="0"/>
              <a:t>同第一章</a:t>
            </a:r>
            <a:r>
              <a:rPr lang="en-US" altLang="zh-TW" dirty="0" smtClean="0"/>
              <a:t>)</a:t>
            </a:r>
            <a:endParaRPr lang="zh-TW" altLang="en-US" dirty="0"/>
          </a:p>
        </p:txBody>
      </p:sp>
    </p:spTree>
    <p:extLst>
      <p:ext uri="{BB962C8B-B14F-4D97-AF65-F5344CB8AC3E}">
        <p14:creationId xmlns:p14="http://schemas.microsoft.com/office/powerpoint/2010/main" val="253653644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10363200" cy="2427287"/>
          </a:xfrm>
        </p:spPr>
        <p:txBody>
          <a:bodyPr/>
          <a:lstStyle/>
          <a:p>
            <a:r>
              <a:rPr lang="zh-TW" altLang="en-US" dirty="0" smtClean="0">
                <a:cs typeface="Times New Roman" panose="02020603050405020304" pitchFamily="18" charset="0"/>
              </a:rPr>
              <a:t>與結果有關的探討，非步</a:t>
            </a:r>
            <a:r>
              <a:rPr lang="zh-TW" altLang="en-US" dirty="0">
                <a:cs typeface="Times New Roman" panose="02020603050405020304" pitchFamily="18" charset="0"/>
              </a:rPr>
              <a:t>驟</a:t>
            </a:r>
            <a:endParaRPr lang="en-US" altLang="zh-TW" dirty="0" smtClean="0">
              <a:cs typeface="Times New Roman" panose="02020603050405020304" pitchFamily="18" charset="0"/>
            </a:endParaRPr>
          </a:p>
          <a:p>
            <a:r>
              <a:rPr lang="zh-TW" altLang="en-US" dirty="0" smtClean="0">
                <a:cs typeface="Times New Roman" panose="02020603050405020304" pitchFamily="18" charset="0"/>
              </a:rPr>
              <a:t>可採條列式</a:t>
            </a:r>
            <a:endParaRPr lang="en-US" altLang="zh-TW" dirty="0" smtClean="0">
              <a:cs typeface="Times New Roman" panose="02020603050405020304" pitchFamily="18" charset="0"/>
            </a:endParaRPr>
          </a:p>
          <a:p>
            <a:r>
              <a:rPr lang="zh-TW" altLang="en-US" dirty="0" smtClean="0">
                <a:cs typeface="Times New Roman" panose="02020603050405020304" pitchFamily="18" charset="0"/>
              </a:rPr>
              <a:t>使用關鍵字</a:t>
            </a:r>
            <a:endParaRPr lang="en-US" altLang="zh-TW" dirty="0" smtClean="0">
              <a:cs typeface="Times New Roman" panose="02020603050405020304" pitchFamily="18" charset="0"/>
            </a:endParaRPr>
          </a:p>
          <a:p>
            <a:r>
              <a:rPr lang="en-US" altLang="zh-TW" dirty="0" smtClean="0">
                <a:cs typeface="Times New Roman" panose="02020603050405020304" pitchFamily="18" charset="0"/>
              </a:rPr>
              <a:t>X vs. Y vs. Z</a:t>
            </a:r>
          </a:p>
          <a:p>
            <a:r>
              <a:rPr lang="en-US" altLang="zh-TW" dirty="0" smtClean="0">
                <a:cs typeface="Times New Roman" panose="02020603050405020304" pitchFamily="18" charset="0"/>
              </a:rPr>
              <a:t>The effect (impact) of X</a:t>
            </a:r>
          </a:p>
          <a:p>
            <a:r>
              <a:rPr lang="zh-TW" altLang="en-US" dirty="0" smtClean="0">
                <a:cs typeface="Times New Roman" panose="02020603050405020304" pitchFamily="18" charset="0"/>
              </a:rPr>
              <a:t>範例</a:t>
            </a:r>
            <a:endParaRPr lang="en-US" altLang="zh-TW" dirty="0" smtClean="0">
              <a:cs typeface="Times New Roman" panose="02020603050405020304" pitchFamily="18" charset="0"/>
            </a:endParaRPr>
          </a:p>
          <a:p>
            <a:pPr lvl="1"/>
            <a:r>
              <a:rPr lang="en-US" altLang="zh-TW" dirty="0" smtClean="0">
                <a:cs typeface="Times New Roman" panose="02020603050405020304" pitchFamily="18" charset="0"/>
              </a:rPr>
              <a:t>One-tier vs. two-tier vs. three-tier</a:t>
            </a:r>
          </a:p>
          <a:p>
            <a:pPr lvl="1"/>
            <a:r>
              <a:rPr lang="en-US" altLang="zh-TW" dirty="0" smtClean="0">
                <a:cs typeface="Times New Roman" panose="02020603050405020304" pitchFamily="18" charset="0"/>
              </a:rPr>
              <a:t>Computation capacity vs. computing capacity</a:t>
            </a:r>
          </a:p>
          <a:p>
            <a:pPr lvl="1"/>
            <a:r>
              <a:rPr lang="en-US" altLang="zh-TW" dirty="0" smtClean="0">
                <a:cs typeface="Times New Roman" panose="02020603050405020304" pitchFamily="18" charset="0"/>
              </a:rPr>
              <a:t>The effect of temperature</a:t>
            </a:r>
          </a:p>
          <a:p>
            <a:pPr lvl="1"/>
            <a:r>
              <a:rPr lang="en-US" altLang="zh-TW" dirty="0" smtClean="0">
                <a:cs typeface="Times New Roman" panose="02020603050405020304" pitchFamily="18" charset="0"/>
              </a:rPr>
              <a:t>The effect of the number of customers</a:t>
            </a:r>
          </a:p>
          <a:p>
            <a:pPr lvl="1"/>
            <a:endParaRPr lang="en-US" altLang="zh-TW" dirty="0" smtClean="0">
              <a:latin typeface="標楷體" panose="03000509000000000000" pitchFamily="65" charset="-120"/>
            </a:endParaRPr>
          </a:p>
          <a:p>
            <a:endParaRPr lang="en-US" altLang="zh-TW" dirty="0" smtClean="0">
              <a:latin typeface="標楷體" panose="03000509000000000000" pitchFamily="65" charset="-120"/>
            </a:endParaRPr>
          </a:p>
          <a:p>
            <a:pPr lvl="1"/>
            <a:endParaRPr lang="en-US" altLang="zh-TW" dirty="0" smtClean="0"/>
          </a:p>
          <a:p>
            <a:pPr lvl="1"/>
            <a:endParaRPr lang="en-US" altLang="zh-TW" dirty="0" smtClean="0"/>
          </a:p>
          <a:p>
            <a:endParaRPr lang="en-US" altLang="zh-TW" b="0" dirty="0"/>
          </a:p>
          <a:p>
            <a:pPr marL="0" indent="0">
              <a:buNone/>
            </a:pPr>
            <a:endParaRPr lang="zh-TW" altLang="en-US" b="0" dirty="0" smtClean="0"/>
          </a:p>
        </p:txBody>
      </p:sp>
      <p:sp>
        <p:nvSpPr>
          <p:cNvPr id="3" name="投影片編號版面配置區 2"/>
          <p:cNvSpPr>
            <a:spLocks noGrp="1"/>
          </p:cNvSpPr>
          <p:nvPr>
            <p:ph type="sldNum" sz="quarter" idx="11"/>
          </p:nvPr>
        </p:nvSpPr>
        <p:spPr/>
        <p:txBody>
          <a:bodyPr/>
          <a:lstStyle/>
          <a:p>
            <a:fld id="{455104A0-FBBA-457A-A960-88D7301F92DC}" type="slidenum">
              <a:rPr lang="zh-TW" altLang="en-US" smtClean="0"/>
              <a:pPr/>
              <a:t>64</a:t>
            </a:fld>
            <a:endParaRPr lang="zh-TW" altLang="en-US" smtClean="0"/>
          </a:p>
          <a:p>
            <a:endParaRPr lang="zh-TW" altLang="en-US" dirty="0"/>
          </a:p>
        </p:txBody>
      </p:sp>
      <p:sp>
        <p:nvSpPr>
          <p:cNvPr id="4" name="標題 3"/>
          <p:cNvSpPr>
            <a:spLocks noGrp="1"/>
          </p:cNvSpPr>
          <p:nvPr>
            <p:ph type="title"/>
          </p:nvPr>
        </p:nvSpPr>
        <p:spPr/>
        <p:txBody>
          <a:bodyPr/>
          <a:lstStyle/>
          <a:p>
            <a:r>
              <a:rPr lang="zh-TW" altLang="en-US" dirty="0" smtClean="0"/>
              <a:t>議題</a:t>
            </a:r>
            <a:endParaRPr lang="zh-TW" altLang="en-US" dirty="0"/>
          </a:p>
        </p:txBody>
      </p:sp>
    </p:spTree>
    <p:extLst>
      <p:ext uri="{BB962C8B-B14F-4D97-AF65-F5344CB8AC3E}">
        <p14:creationId xmlns:p14="http://schemas.microsoft.com/office/powerpoint/2010/main" val="29500999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w="25400">
            <a:solidFill>
              <a:schemeClr val="tx1"/>
            </a:solidFill>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a:solidFill>
                  <a:schemeClr val="tx2">
                    <a:lumMod val="50000"/>
                    <a:lumOff val="50000"/>
                  </a:schemeClr>
                </a:solidFill>
                <a:latin typeface="Arial" charset="0"/>
              </a:rPr>
              <a:t>模型及問題陳述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123034" y="3800456"/>
            <a:ext cx="2410691" cy="1364980"/>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6" name="摺角紙張 5"/>
          <p:cNvSpPr/>
          <p:nvPr/>
        </p:nvSpPr>
        <p:spPr bwMode="auto">
          <a:xfrm>
            <a:off x="3141749" y="2963565"/>
            <a:ext cx="2410691" cy="1368406"/>
          </a:xfrm>
          <a:prstGeom prst="foldedCorner">
            <a:avLst/>
          </a:prstGeom>
          <a:ln w="19050">
            <a:solidFill>
              <a:schemeClr val="tx1"/>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R="0"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背景及文獻探討</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65</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
        <p:nvSpPr>
          <p:cNvPr id="7" name="摺角紙張 6"/>
          <p:cNvSpPr/>
          <p:nvPr/>
        </p:nvSpPr>
        <p:spPr bwMode="auto">
          <a:xfrm>
            <a:off x="5367713" y="3301967"/>
            <a:ext cx="2410691" cy="1415074"/>
          </a:xfrm>
          <a:prstGeom prst="foldedCorner">
            <a:avLst/>
          </a:prstGeom>
          <a:ln w="76200">
            <a:solidFill>
              <a:srgbClr val="FF0000"/>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1"/>
                </a:solidFill>
                <a:latin typeface="Arial" charset="0"/>
              </a:rPr>
              <a:t>研究方法</a:t>
            </a:r>
          </a:p>
        </p:txBody>
      </p:sp>
      <p:sp>
        <p:nvSpPr>
          <p:cNvPr id="13" name="直線圖說文字 1 12"/>
          <p:cNvSpPr/>
          <p:nvPr/>
        </p:nvSpPr>
        <p:spPr bwMode="auto">
          <a:xfrm>
            <a:off x="8099433" y="2011711"/>
            <a:ext cx="3247275" cy="3038688"/>
          </a:xfrm>
          <a:prstGeom prst="borderCallout1">
            <a:avLst>
              <a:gd name="adj1" fmla="val 51088"/>
              <a:gd name="adj2" fmla="val -615"/>
              <a:gd name="adj3" fmla="val 76428"/>
              <a:gd name="adj4" fmla="val -35791"/>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indent="-457200" algn="ctr" eaLnBrk="0" fontAlgn="base" hangingPunct="0">
              <a:spcBef>
                <a:spcPct val="0"/>
              </a:spcBef>
              <a:spcAft>
                <a:spcPct val="0"/>
              </a:spcAft>
              <a:buFont typeface="Arial" panose="020B0604020202020204" pitchFamily="34" charset="0"/>
              <a:buChar char="•"/>
            </a:pPr>
            <a:r>
              <a:rPr lang="zh-TW" altLang="en-US" sz="3200" b="1" dirty="0" smtClean="0">
                <a:latin typeface="Arial" charset="0"/>
              </a:rPr>
              <a:t>資訊科學</a:t>
            </a:r>
            <a:endParaRPr lang="en-US" altLang="zh-TW" sz="3200" b="1" dirty="0" smtClean="0">
              <a:latin typeface="Arial" charset="0"/>
            </a:endParaRPr>
          </a:p>
          <a:p>
            <a:pPr marL="457200" indent="-457200" algn="ctr" eaLnBrk="0" fontAlgn="base" hangingPunct="0">
              <a:spcBef>
                <a:spcPct val="0"/>
              </a:spcBef>
              <a:spcAft>
                <a:spcPct val="0"/>
              </a:spcAft>
              <a:buFont typeface="Wingdings" panose="05000000000000000000" pitchFamily="2" charset="2"/>
              <a:buChar char="ü"/>
            </a:pPr>
            <a:r>
              <a:rPr lang="zh-TW" altLang="en-US" sz="2400" b="1" dirty="0" smtClean="0">
                <a:latin typeface="Arial" charset="0"/>
              </a:rPr>
              <a:t>演算法</a:t>
            </a:r>
            <a:endParaRPr lang="en-US" altLang="zh-TW" sz="2400" b="1" dirty="0" smtClean="0">
              <a:latin typeface="Arial" charset="0"/>
            </a:endParaRPr>
          </a:p>
          <a:p>
            <a:pPr marL="457200" indent="-457200" algn="ctr" eaLnBrk="0" fontAlgn="base" hangingPunct="0">
              <a:spcBef>
                <a:spcPct val="0"/>
              </a:spcBef>
              <a:spcAft>
                <a:spcPct val="0"/>
              </a:spcAft>
              <a:buFont typeface="Arial" panose="020B0604020202020204" pitchFamily="34" charset="0"/>
              <a:buChar char="•"/>
            </a:pPr>
            <a:r>
              <a:rPr lang="zh-TW" altLang="en-US" sz="3200" b="1" dirty="0" smtClean="0">
                <a:latin typeface="Arial" charset="0"/>
              </a:rPr>
              <a:t>社會科學</a:t>
            </a:r>
            <a:endParaRPr lang="en-US" altLang="zh-TW" sz="3200" b="1" dirty="0" smtClean="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smtClean="0">
                <a:latin typeface="Arial" charset="0"/>
              </a:rPr>
              <a:t>研究</a:t>
            </a:r>
            <a:r>
              <a:rPr lang="zh-TW" altLang="en-US" sz="2400" b="1" dirty="0">
                <a:latin typeface="Arial" charset="0"/>
              </a:rPr>
              <a:t>架構</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研究工具</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研究假設</a:t>
            </a:r>
            <a:endParaRPr lang="en-US" altLang="zh-TW" sz="2400" b="1" dirty="0">
              <a:latin typeface="Arial" charset="0"/>
            </a:endParaRPr>
          </a:p>
          <a:p>
            <a:pPr marL="914400" lvl="1" indent="-457200" algn="ctr" eaLnBrk="0" fontAlgn="base" hangingPunct="0">
              <a:spcBef>
                <a:spcPct val="0"/>
              </a:spcBef>
              <a:spcAft>
                <a:spcPct val="0"/>
              </a:spcAft>
              <a:buFont typeface="Wingdings" panose="05000000000000000000" pitchFamily="2" charset="2"/>
              <a:buChar char="ü"/>
            </a:pPr>
            <a:r>
              <a:rPr lang="zh-TW" altLang="en-US" sz="2400" b="1" dirty="0">
                <a:latin typeface="Arial" charset="0"/>
              </a:rPr>
              <a:t>抽樣方法</a:t>
            </a:r>
          </a:p>
          <a:p>
            <a:pPr marL="457200" marR="0" indent="-457200" algn="ctr"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zh-TW" altLang="en-US" sz="2400" b="1"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236010617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199" y="1611313"/>
            <a:ext cx="10907059" cy="4648200"/>
          </a:xfrm>
        </p:spPr>
        <p:txBody>
          <a:bodyPr/>
          <a:lstStyle/>
          <a:p>
            <a:r>
              <a:rPr lang="zh-TW" altLang="en-US" dirty="0" smtClean="0"/>
              <a:t>標題：方法名稱</a:t>
            </a:r>
            <a:endParaRPr lang="en-US" altLang="zh-TW" dirty="0" smtClean="0"/>
          </a:p>
          <a:p>
            <a:pPr lvl="1"/>
            <a:r>
              <a:rPr lang="en-US" altLang="zh-TW" dirty="0" smtClean="0"/>
              <a:t>Our proposed approach, Our proposed solution, Our proposed method (</a:t>
            </a:r>
            <a:r>
              <a:rPr lang="en-US" altLang="zh-TW" dirty="0" smtClean="0">
                <a:solidFill>
                  <a:srgbClr val="FF0000"/>
                </a:solidFill>
              </a:rPr>
              <a:t>X</a:t>
            </a:r>
            <a:r>
              <a:rPr lang="en-US" altLang="zh-TW" dirty="0" smtClean="0"/>
              <a:t>)</a:t>
            </a:r>
          </a:p>
          <a:p>
            <a:r>
              <a:rPr lang="zh-TW" altLang="en-US" dirty="0" smtClean="0"/>
              <a:t>先寫概念</a:t>
            </a:r>
            <a:r>
              <a:rPr lang="en-US" altLang="zh-TW" dirty="0" smtClean="0"/>
              <a:t>(</a:t>
            </a:r>
            <a:r>
              <a:rPr lang="zh-TW" altLang="en-US" dirty="0" smtClean="0"/>
              <a:t>精神</a:t>
            </a:r>
            <a:r>
              <a:rPr lang="en-US" altLang="zh-TW" dirty="0" smtClean="0"/>
              <a:t>)</a:t>
            </a:r>
            <a:r>
              <a:rPr lang="zh-TW" altLang="en-US" dirty="0" smtClean="0"/>
              <a:t>，再寫作法</a:t>
            </a:r>
            <a:endParaRPr lang="en-US" altLang="zh-TW" dirty="0" smtClean="0"/>
          </a:p>
          <a:p>
            <a:r>
              <a:rPr lang="zh-TW" altLang="en-US" dirty="0" smtClean="0"/>
              <a:t>先介紹</a:t>
            </a:r>
            <a:r>
              <a:rPr lang="en-US" altLang="zh-TW" dirty="0" smtClean="0"/>
              <a:t>overall </a:t>
            </a:r>
            <a:r>
              <a:rPr lang="zh-TW" altLang="en-US" dirty="0" smtClean="0"/>
              <a:t>方法</a:t>
            </a:r>
            <a:r>
              <a:rPr lang="en-US" altLang="zh-TW" dirty="0" smtClean="0"/>
              <a:t>(</a:t>
            </a:r>
            <a:r>
              <a:rPr lang="zh-TW" altLang="en-US" dirty="0" smtClean="0"/>
              <a:t>一節</a:t>
            </a:r>
            <a:r>
              <a:rPr lang="en-US" altLang="zh-TW" dirty="0" smtClean="0"/>
              <a:t>)</a:t>
            </a:r>
            <a:r>
              <a:rPr lang="zh-TW" altLang="en-US" dirty="0" smtClean="0"/>
              <a:t>，再</a:t>
            </a:r>
            <a:r>
              <a:rPr lang="en-US" altLang="zh-TW" dirty="0" smtClean="0"/>
              <a:t>zoom in</a:t>
            </a:r>
            <a:r>
              <a:rPr lang="zh-TW" altLang="en-US" dirty="0" smtClean="0"/>
              <a:t>至每個模組</a:t>
            </a:r>
            <a:r>
              <a:rPr lang="en-US" altLang="zh-TW" dirty="0" smtClean="0"/>
              <a:t>(</a:t>
            </a:r>
            <a:r>
              <a:rPr lang="zh-TW" altLang="en-US" dirty="0" smtClean="0"/>
              <a:t>每個模組一節</a:t>
            </a:r>
            <a:r>
              <a:rPr lang="en-US" altLang="zh-TW" dirty="0" smtClean="0"/>
              <a:t>)</a:t>
            </a:r>
          </a:p>
          <a:p>
            <a:pPr lvl="1"/>
            <a:r>
              <a:rPr lang="zh-TW" altLang="en-US" dirty="0" smtClean="0">
                <a:solidFill>
                  <a:srgbClr val="FF0000"/>
                </a:solidFill>
              </a:rPr>
              <a:t>模組一定要對應至架構中</a:t>
            </a:r>
            <a:endParaRPr lang="en-US" altLang="zh-TW" dirty="0" smtClean="0">
              <a:solidFill>
                <a:srgbClr val="FF0000"/>
              </a:solidFill>
            </a:endParaRPr>
          </a:p>
          <a:p>
            <a:r>
              <a:rPr lang="zh-TW" altLang="en-US" dirty="0" smtClean="0"/>
              <a:t>可用</a:t>
            </a:r>
            <a:r>
              <a:rPr lang="en-US" altLang="zh-TW" dirty="0" smtClean="0"/>
              <a:t>pseudo code/</a:t>
            </a:r>
            <a:r>
              <a:rPr lang="zh-TW" altLang="en-US" dirty="0" smtClean="0"/>
              <a:t>流程圖</a:t>
            </a:r>
            <a:r>
              <a:rPr lang="en-US" altLang="zh-TW" dirty="0" smtClean="0"/>
              <a:t>/finite state machine</a:t>
            </a:r>
            <a:r>
              <a:rPr lang="zh-TW" altLang="en-US" dirty="0" smtClean="0"/>
              <a:t>呈現</a:t>
            </a:r>
            <a:r>
              <a:rPr lang="en-US" altLang="zh-TW" dirty="0" smtClean="0"/>
              <a:t> </a:t>
            </a:r>
          </a:p>
          <a:p>
            <a:r>
              <a:rPr lang="zh-TW" altLang="en-US" dirty="0" smtClean="0"/>
              <a:t>若方法太複雜</a:t>
            </a:r>
            <a:endParaRPr lang="en-US" altLang="zh-TW" dirty="0"/>
          </a:p>
          <a:p>
            <a:pPr lvl="1"/>
            <a:r>
              <a:rPr lang="zh-TW" altLang="en-US" dirty="0" smtClean="0"/>
              <a:t>方法說明完，可用例子解釋</a:t>
            </a:r>
            <a:endParaRPr lang="en-US" altLang="zh-TW" dirty="0" smtClean="0"/>
          </a:p>
          <a:p>
            <a:pPr lvl="1"/>
            <a:r>
              <a:rPr lang="zh-TW" altLang="en-US" dirty="0" smtClean="0">
                <a:solidFill>
                  <a:srgbClr val="FF0000"/>
                </a:solidFill>
              </a:rPr>
              <a:t>切勿只用例子解釋方法</a:t>
            </a:r>
            <a:endParaRPr lang="en-US" altLang="zh-TW" dirty="0">
              <a:solidFill>
                <a:srgbClr val="FF0000"/>
              </a:solidFill>
            </a:endParaRPr>
          </a:p>
          <a:p>
            <a:r>
              <a:rPr lang="zh-TW" altLang="en-US" dirty="0" smtClean="0"/>
              <a:t>範例：</a:t>
            </a:r>
            <a:r>
              <a:rPr lang="en-US" altLang="zh-TW" dirty="0" smtClean="0">
                <a:hlinkClick r:id="rId2" action="ppaction://hlinkfile"/>
              </a:rPr>
              <a:t>sensors-yclai.pdf</a:t>
            </a:r>
            <a:r>
              <a:rPr lang="en-US" altLang="zh-TW" dirty="0" smtClean="0"/>
              <a:t>, </a:t>
            </a:r>
            <a:r>
              <a:rPr lang="en-US" altLang="zh-TW" dirty="0" smtClean="0">
                <a:hlinkClick r:id="rId3" action="ppaction://hlinkfile"/>
              </a:rPr>
              <a:t>Social-Aware Peer Discovery.pdf</a:t>
            </a:r>
            <a:endParaRPr lang="en-US" altLang="zh-TW" dirty="0" smtClean="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66</a:t>
            </a:fld>
            <a:endParaRPr lang="zh-TW" altLang="en-US" dirty="0"/>
          </a:p>
        </p:txBody>
      </p:sp>
      <p:sp>
        <p:nvSpPr>
          <p:cNvPr id="4" name="標題 3"/>
          <p:cNvSpPr>
            <a:spLocks noGrp="1"/>
          </p:cNvSpPr>
          <p:nvPr>
            <p:ph type="title"/>
          </p:nvPr>
        </p:nvSpPr>
        <p:spPr/>
        <p:txBody>
          <a:bodyPr/>
          <a:lstStyle/>
          <a:p>
            <a:r>
              <a:rPr lang="zh-TW" altLang="en-US" dirty="0" smtClean="0">
                <a:latin typeface="Arial" charset="0"/>
              </a:rPr>
              <a:t>資訊科學</a:t>
            </a:r>
            <a:r>
              <a:rPr lang="zh-TW" altLang="en-US" dirty="0" smtClean="0"/>
              <a:t>研究方法</a:t>
            </a:r>
            <a:endParaRPr lang="zh-TW" altLang="en-US" dirty="0"/>
          </a:p>
        </p:txBody>
      </p:sp>
    </p:spTree>
    <p:extLst>
      <p:ext uri="{BB962C8B-B14F-4D97-AF65-F5344CB8AC3E}">
        <p14:creationId xmlns:p14="http://schemas.microsoft.com/office/powerpoint/2010/main" val="110598384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敘述研究變項之間的關係</a:t>
            </a:r>
            <a:endParaRPr lang="en-US" altLang="zh-TW" dirty="0" smtClean="0"/>
          </a:p>
          <a:p>
            <a:r>
              <a:rPr lang="zh-TW" altLang="en-US" dirty="0" smtClean="0"/>
              <a:t>表達研究的</a:t>
            </a:r>
            <a:r>
              <a:rPr lang="zh-TW" altLang="en-US" dirty="0" smtClean="0">
                <a:solidFill>
                  <a:srgbClr val="FF0000"/>
                </a:solidFill>
              </a:rPr>
              <a:t>概念</a:t>
            </a:r>
            <a:r>
              <a:rPr lang="zh-TW" altLang="en-US" dirty="0" smtClean="0"/>
              <a:t>與</a:t>
            </a:r>
            <a:r>
              <a:rPr lang="zh-TW" altLang="en-US" dirty="0" smtClean="0">
                <a:solidFill>
                  <a:srgbClr val="FF0000"/>
                </a:solidFill>
              </a:rPr>
              <a:t>流程</a:t>
            </a:r>
            <a:endParaRPr lang="en-US" altLang="zh-TW" dirty="0" smtClean="0">
              <a:solidFill>
                <a:srgbClr val="FF0000"/>
              </a:solidFill>
            </a:endParaRPr>
          </a:p>
          <a:p>
            <a:r>
              <a:rPr lang="zh-TW" altLang="en-US" dirty="0"/>
              <a:t>研究架構包括兩個重點：</a:t>
            </a:r>
            <a:endParaRPr lang="en-US" altLang="zh-TW" dirty="0"/>
          </a:p>
          <a:p>
            <a:pPr lvl="1"/>
            <a:r>
              <a:rPr lang="zh-TW" altLang="en-US" dirty="0" smtClean="0"/>
              <a:t>研究架構圖</a:t>
            </a:r>
            <a:endParaRPr lang="en-US" altLang="zh-TW" dirty="0" smtClean="0"/>
          </a:p>
          <a:p>
            <a:pPr lvl="1"/>
            <a:r>
              <a:rPr lang="zh-TW" altLang="en-US" dirty="0" smtClean="0"/>
              <a:t>架構說明</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67</a:t>
            </a:fld>
            <a:endParaRPr lang="zh-TW" altLang="en-US" dirty="0"/>
          </a:p>
        </p:txBody>
      </p:sp>
      <p:sp>
        <p:nvSpPr>
          <p:cNvPr id="4" name="標題 3"/>
          <p:cNvSpPr>
            <a:spLocks noGrp="1"/>
          </p:cNvSpPr>
          <p:nvPr>
            <p:ph type="title"/>
          </p:nvPr>
        </p:nvSpPr>
        <p:spPr/>
        <p:txBody>
          <a:bodyPr/>
          <a:lstStyle/>
          <a:p>
            <a:r>
              <a:rPr lang="zh-TW" altLang="en-US" dirty="0" smtClean="0"/>
              <a:t>研究方法</a:t>
            </a:r>
            <a:r>
              <a:rPr lang="en-US" altLang="zh-TW" dirty="0" smtClean="0"/>
              <a:t>-</a:t>
            </a:r>
            <a:r>
              <a:rPr lang="zh-TW" altLang="en-US" dirty="0" smtClean="0"/>
              <a:t>架構</a:t>
            </a:r>
            <a:r>
              <a:rPr lang="en-US" altLang="zh-TW" dirty="0" smtClean="0"/>
              <a:t>/</a:t>
            </a:r>
            <a:r>
              <a:rPr lang="zh-TW" altLang="en-US" dirty="0" smtClean="0"/>
              <a:t>模型</a:t>
            </a:r>
            <a:endParaRPr lang="zh-TW" altLang="en-US" dirty="0"/>
          </a:p>
        </p:txBody>
      </p:sp>
      <p:pic>
        <p:nvPicPr>
          <p:cNvPr id="5" name="圖片 4"/>
          <p:cNvPicPr>
            <a:picLocks noChangeAspect="1"/>
          </p:cNvPicPr>
          <p:nvPr/>
        </p:nvPicPr>
        <p:blipFill rotWithShape="1">
          <a:blip r:embed="rId3" cstate="print"/>
          <a:srcRect b="16121"/>
          <a:stretch/>
        </p:blipFill>
        <p:spPr>
          <a:xfrm>
            <a:off x="4871260" y="3192088"/>
            <a:ext cx="6502400" cy="2543695"/>
          </a:xfrm>
          <a:prstGeom prst="rect">
            <a:avLst/>
          </a:prstGeom>
        </p:spPr>
      </p:pic>
      <p:sp>
        <p:nvSpPr>
          <p:cNvPr id="6" name="文字方塊 5"/>
          <p:cNvSpPr txBox="1"/>
          <p:nvPr/>
        </p:nvSpPr>
        <p:spPr>
          <a:xfrm>
            <a:off x="6533804" y="5641829"/>
            <a:ext cx="3711272" cy="369332"/>
          </a:xfrm>
          <a:prstGeom prst="rect">
            <a:avLst/>
          </a:prstGeom>
          <a:noFill/>
        </p:spPr>
        <p:txBody>
          <a:bodyPr wrap="none" rtlCol="0">
            <a:spAutoFit/>
          </a:bodyPr>
          <a:lstStyle/>
          <a:p>
            <a:r>
              <a:rPr lang="zh-TW" altLang="en-US" dirty="0" smtClean="0"/>
              <a:t>架構圖範例（引自林木俊，民 </a:t>
            </a:r>
            <a:r>
              <a:rPr lang="en-US" altLang="zh-TW" dirty="0" smtClean="0"/>
              <a:t>83</a:t>
            </a:r>
            <a:r>
              <a:rPr lang="zh-TW" altLang="en-US" dirty="0" smtClean="0"/>
              <a:t>）</a:t>
            </a:r>
            <a:endParaRPr lang="zh-TW" altLang="en-US" dirty="0"/>
          </a:p>
        </p:txBody>
      </p:sp>
    </p:spTree>
    <p:extLst>
      <p:ext uri="{BB962C8B-B14F-4D97-AF65-F5344CB8AC3E}">
        <p14:creationId xmlns:p14="http://schemas.microsoft.com/office/powerpoint/2010/main" val="295145269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本研究提出以「配適」為研究的觀點，將針對組織對因應</a:t>
            </a:r>
            <a:r>
              <a:rPr lang="zh-TW" altLang="en-US" dirty="0" smtClean="0">
                <a:solidFill>
                  <a:srgbClr val="FF0000"/>
                </a:solidFill>
              </a:rPr>
              <a:t>外部環境</a:t>
            </a:r>
            <a:r>
              <a:rPr lang="zh-TW" altLang="en-US" dirty="0" smtClean="0"/>
              <a:t>、</a:t>
            </a:r>
            <a:r>
              <a:rPr lang="zh-TW" altLang="en-US" dirty="0" smtClean="0">
                <a:solidFill>
                  <a:srgbClr val="FF0000"/>
                </a:solidFill>
              </a:rPr>
              <a:t>內部需求</a:t>
            </a:r>
            <a:r>
              <a:rPr lang="zh-TW" altLang="en-US" dirty="0" smtClean="0"/>
              <a:t>所產生的配適，及</a:t>
            </a:r>
            <a:r>
              <a:rPr lang="zh-TW" altLang="en-US" dirty="0" smtClean="0">
                <a:solidFill>
                  <a:srgbClr val="FF0000"/>
                </a:solidFill>
              </a:rPr>
              <a:t>資源能力</a:t>
            </a:r>
            <a:r>
              <a:rPr lang="zh-TW" altLang="en-US" dirty="0" smtClean="0"/>
              <a:t>對於科技創業之組織的內外部需求配適以創造組織效益及彈性，提出一套「</a:t>
            </a:r>
            <a:r>
              <a:rPr lang="zh-TW" altLang="en-US" dirty="0" smtClean="0">
                <a:solidFill>
                  <a:srgbClr val="FF0000"/>
                </a:solidFill>
              </a:rPr>
              <a:t>組織發展模式</a:t>
            </a:r>
            <a:r>
              <a:rPr lang="zh-TW" altLang="en-US" dirty="0" smtClean="0"/>
              <a:t>」，使往後之科技創業公司組織發展能有一參考之執行依據。本研究的研究架構如圖</a:t>
            </a:r>
            <a:r>
              <a:rPr lang="en-US" altLang="zh-TW" dirty="0" smtClean="0"/>
              <a:t>3-1 </a:t>
            </a:r>
            <a:r>
              <a:rPr lang="zh-TW" altLang="en-US" dirty="0" smtClean="0"/>
              <a:t>所示：</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68</a:t>
            </a:fld>
            <a:endParaRPr lang="zh-TW" altLang="en-US" dirty="0"/>
          </a:p>
        </p:txBody>
      </p:sp>
      <p:sp>
        <p:nvSpPr>
          <p:cNvPr id="4" name="標題 3"/>
          <p:cNvSpPr>
            <a:spLocks noGrp="1"/>
          </p:cNvSpPr>
          <p:nvPr>
            <p:ph type="title"/>
          </p:nvPr>
        </p:nvSpPr>
        <p:spPr/>
        <p:txBody>
          <a:bodyPr/>
          <a:lstStyle/>
          <a:p>
            <a:r>
              <a:rPr lang="zh-TW" altLang="en-US" smtClean="0"/>
              <a:t>研究架構圖範例－社會科學</a:t>
            </a:r>
            <a:endParaRPr lang="zh-TW" altLang="en-US" dirty="0"/>
          </a:p>
        </p:txBody>
      </p:sp>
      <p:sp>
        <p:nvSpPr>
          <p:cNvPr id="8" name="菱形 7"/>
          <p:cNvSpPr/>
          <p:nvPr/>
        </p:nvSpPr>
        <p:spPr bwMode="auto">
          <a:xfrm>
            <a:off x="9228842" y="800100"/>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0000"/>
                </a:solidFill>
                <a:effectLst/>
                <a:latin typeface="Arial" charset="0"/>
              </a:rPr>
              <a:t>1</a:t>
            </a:r>
            <a:endParaRPr kumimoji="0" lang="zh-TW" altLang="en-US" sz="2400" b="1" i="0" u="none" strike="noStrike" cap="none" normalizeH="0" baseline="0" dirty="0" smtClean="0">
              <a:ln>
                <a:noFill/>
              </a:ln>
              <a:solidFill>
                <a:srgbClr val="FF0000"/>
              </a:solidFill>
              <a:effectLst/>
              <a:latin typeface="Arial" charset="0"/>
            </a:endParaRPr>
          </a:p>
        </p:txBody>
      </p:sp>
      <p:sp>
        <p:nvSpPr>
          <p:cNvPr id="9" name="菱形 8"/>
          <p:cNvSpPr/>
          <p:nvPr/>
        </p:nvSpPr>
        <p:spPr bwMode="auto">
          <a:xfrm>
            <a:off x="1027289" y="1257300"/>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smtClean="0">
              <a:ln>
                <a:noFill/>
              </a:ln>
              <a:solidFill>
                <a:srgbClr val="FF0000"/>
              </a:solidFill>
              <a:effectLst/>
              <a:latin typeface="Arial" charset="0"/>
            </a:endParaRPr>
          </a:p>
        </p:txBody>
      </p:sp>
      <p:sp>
        <p:nvSpPr>
          <p:cNvPr id="10" name="菱形 9"/>
          <p:cNvSpPr/>
          <p:nvPr/>
        </p:nvSpPr>
        <p:spPr bwMode="auto">
          <a:xfrm>
            <a:off x="5294490" y="1257300"/>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smtClean="0">
              <a:ln>
                <a:noFill/>
              </a:ln>
              <a:solidFill>
                <a:srgbClr val="FF0000"/>
              </a:solidFill>
              <a:effectLst/>
              <a:latin typeface="Arial" charset="0"/>
            </a:endParaRPr>
          </a:p>
        </p:txBody>
      </p:sp>
    </p:spTree>
    <p:extLst>
      <p:ext uri="{BB962C8B-B14F-4D97-AF65-F5344CB8AC3E}">
        <p14:creationId xmlns:p14="http://schemas.microsoft.com/office/powerpoint/2010/main" val="278740053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69</a:t>
            </a:fld>
            <a:endParaRPr lang="zh-TW" altLang="en-US" dirty="0"/>
          </a:p>
        </p:txBody>
      </p:sp>
      <p:sp>
        <p:nvSpPr>
          <p:cNvPr id="4" name="標題 3"/>
          <p:cNvSpPr>
            <a:spLocks noGrp="1"/>
          </p:cNvSpPr>
          <p:nvPr>
            <p:ph type="title"/>
          </p:nvPr>
        </p:nvSpPr>
        <p:spPr/>
        <p:txBody>
          <a:bodyPr/>
          <a:lstStyle/>
          <a:p>
            <a:r>
              <a:rPr lang="zh-TW" altLang="en-US" dirty="0" smtClean="0"/>
              <a:t>研究架構圖</a:t>
            </a:r>
            <a:r>
              <a:rPr lang="zh-TW" altLang="en-US" dirty="0"/>
              <a:t>範例</a:t>
            </a:r>
            <a:r>
              <a:rPr lang="zh-TW" altLang="en-US" dirty="0" smtClean="0"/>
              <a:t>－社會科學</a:t>
            </a:r>
            <a:endParaRPr lang="zh-TW" altLang="en-US" dirty="0"/>
          </a:p>
        </p:txBody>
      </p:sp>
      <p:sp>
        <p:nvSpPr>
          <p:cNvPr id="2" name="內容版面配置區 1"/>
          <p:cNvSpPr>
            <a:spLocks noGrp="1"/>
          </p:cNvSpPr>
          <p:nvPr>
            <p:ph idx="1"/>
          </p:nvPr>
        </p:nvSpPr>
        <p:spPr/>
        <p:txBody>
          <a:bodyPr/>
          <a:lstStyle/>
          <a:p>
            <a:endParaRPr lang="zh-TW" altLang="en-US" dirty="0"/>
          </a:p>
        </p:txBody>
      </p:sp>
      <p:pic>
        <p:nvPicPr>
          <p:cNvPr id="6" name="圖片 5"/>
          <p:cNvPicPr>
            <a:picLocks noChangeAspect="1"/>
          </p:cNvPicPr>
          <p:nvPr/>
        </p:nvPicPr>
        <p:blipFill>
          <a:blip r:embed="rId3" cstate="print"/>
          <a:stretch>
            <a:fillRect/>
          </a:stretch>
        </p:blipFill>
        <p:spPr>
          <a:xfrm>
            <a:off x="2709509" y="1425135"/>
            <a:ext cx="7134225" cy="5020556"/>
          </a:xfrm>
          <a:prstGeom prst="rect">
            <a:avLst/>
          </a:prstGeom>
        </p:spPr>
      </p:pic>
      <p:sp>
        <p:nvSpPr>
          <p:cNvPr id="7" name="菱形 6"/>
          <p:cNvSpPr/>
          <p:nvPr/>
        </p:nvSpPr>
        <p:spPr bwMode="auto">
          <a:xfrm>
            <a:off x="3358533" y="3115733"/>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altLang="zh-TW" sz="2400" b="1" i="0" u="none" strike="noStrike" cap="none" normalizeH="0" baseline="0" dirty="0" smtClean="0">
                <a:ln>
                  <a:noFill/>
                </a:ln>
                <a:solidFill>
                  <a:srgbClr val="FF0000"/>
                </a:solidFill>
                <a:effectLst/>
                <a:latin typeface="Arial" charset="0"/>
              </a:rPr>
              <a:t>1</a:t>
            </a:r>
            <a:endParaRPr kumimoji="0" lang="zh-TW" altLang="en-US" sz="2400" b="1" i="0" u="none" strike="noStrike" cap="none" normalizeH="0" baseline="0" dirty="0" smtClean="0">
              <a:ln>
                <a:noFill/>
              </a:ln>
              <a:solidFill>
                <a:srgbClr val="FF0000"/>
              </a:solidFill>
              <a:effectLst/>
              <a:latin typeface="Arial" charset="0"/>
            </a:endParaRPr>
          </a:p>
        </p:txBody>
      </p:sp>
      <p:sp>
        <p:nvSpPr>
          <p:cNvPr id="8" name="菱形 7"/>
          <p:cNvSpPr/>
          <p:nvPr/>
        </p:nvSpPr>
        <p:spPr bwMode="auto">
          <a:xfrm>
            <a:off x="5054644" y="3115733"/>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2</a:t>
            </a:r>
            <a:endParaRPr kumimoji="0" lang="zh-TW" altLang="en-US" sz="2400" b="1" i="0" u="none" strike="noStrike" cap="none" normalizeH="0" baseline="0" dirty="0" smtClean="0">
              <a:ln>
                <a:noFill/>
              </a:ln>
              <a:solidFill>
                <a:srgbClr val="FF0000"/>
              </a:solidFill>
              <a:effectLst/>
              <a:latin typeface="Arial" charset="0"/>
            </a:endParaRPr>
          </a:p>
        </p:txBody>
      </p:sp>
      <p:sp>
        <p:nvSpPr>
          <p:cNvPr id="9" name="菱形 8"/>
          <p:cNvSpPr/>
          <p:nvPr/>
        </p:nvSpPr>
        <p:spPr bwMode="auto">
          <a:xfrm>
            <a:off x="6750755" y="3143955"/>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tLang="zh-TW" sz="2400" b="1" dirty="0">
                <a:solidFill>
                  <a:srgbClr val="FF0000"/>
                </a:solidFill>
                <a:latin typeface="Arial" charset="0"/>
              </a:rPr>
              <a:t>3</a:t>
            </a:r>
            <a:endParaRPr kumimoji="0" lang="zh-TW" altLang="en-US" sz="2400" b="1" i="0" u="none" strike="noStrike" cap="none" normalizeH="0" baseline="0" dirty="0" smtClean="0">
              <a:ln>
                <a:noFill/>
              </a:ln>
              <a:solidFill>
                <a:srgbClr val="FF0000"/>
              </a:solidFill>
              <a:effectLst/>
              <a:latin typeface="Arial" charset="0"/>
            </a:endParaRPr>
          </a:p>
        </p:txBody>
      </p:sp>
      <p:sp>
        <p:nvSpPr>
          <p:cNvPr id="10" name="菱形 9"/>
          <p:cNvSpPr/>
          <p:nvPr/>
        </p:nvSpPr>
        <p:spPr bwMode="auto">
          <a:xfrm>
            <a:off x="8446866" y="3121377"/>
            <a:ext cx="914400" cy="914400"/>
          </a:xfrm>
          <a:prstGeom prst="diamond">
            <a:avLst/>
          </a:prstGeom>
          <a:ln w="57150">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1600" b="1" dirty="0" smtClean="0">
                <a:solidFill>
                  <a:srgbClr val="FF0000"/>
                </a:solidFill>
                <a:latin typeface="Arial" charset="0"/>
              </a:rPr>
              <a:t>目標</a:t>
            </a:r>
            <a:endParaRPr kumimoji="0" lang="zh-TW" altLang="en-US" sz="1600" b="1" i="0" u="none" strike="noStrike" cap="none" normalizeH="0" baseline="0" dirty="0" smtClean="0">
              <a:ln>
                <a:noFill/>
              </a:ln>
              <a:solidFill>
                <a:srgbClr val="FF0000"/>
              </a:solidFill>
              <a:effectLst/>
              <a:latin typeface="Arial" charset="0"/>
            </a:endParaRPr>
          </a:p>
        </p:txBody>
      </p:sp>
    </p:spTree>
    <p:extLst>
      <p:ext uri="{BB962C8B-B14F-4D97-AF65-F5344CB8AC3E}">
        <p14:creationId xmlns:p14="http://schemas.microsoft.com/office/powerpoint/2010/main" val="23664729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基本要素</a:t>
            </a:r>
            <a:endParaRPr lang="en-US" altLang="zh-TW" dirty="0" smtClean="0"/>
          </a:p>
          <a:p>
            <a:pPr lvl="1"/>
            <a:r>
              <a:rPr lang="zh-TW" altLang="en-US" dirty="0" smtClean="0"/>
              <a:t>標題</a:t>
            </a:r>
            <a:endParaRPr lang="en-US" altLang="zh-TW" dirty="0" smtClean="0"/>
          </a:p>
          <a:p>
            <a:pPr lvl="1"/>
            <a:r>
              <a:rPr lang="zh-TW" altLang="en-US" dirty="0" smtClean="0"/>
              <a:t>作者</a:t>
            </a:r>
            <a:endParaRPr lang="en-US" altLang="zh-TW" dirty="0" smtClean="0"/>
          </a:p>
          <a:p>
            <a:pPr lvl="1"/>
            <a:r>
              <a:rPr lang="zh-TW" altLang="en-US" dirty="0" smtClean="0"/>
              <a:t>出版</a:t>
            </a:r>
            <a:r>
              <a:rPr lang="en-US" altLang="zh-TW" dirty="0" smtClean="0"/>
              <a:t>(</a:t>
            </a:r>
            <a:r>
              <a:rPr lang="zh-TW" altLang="en-US" dirty="0" smtClean="0"/>
              <a:t>完成</a:t>
            </a:r>
            <a:r>
              <a:rPr lang="en-US" altLang="zh-TW" dirty="0" smtClean="0"/>
              <a:t>)</a:t>
            </a:r>
            <a:r>
              <a:rPr lang="zh-TW" altLang="en-US" dirty="0" smtClean="0"/>
              <a:t>年月</a:t>
            </a:r>
            <a:endParaRPr lang="en-US" altLang="zh-TW" dirty="0" smtClean="0"/>
          </a:p>
          <a:p>
            <a:r>
              <a:rPr lang="zh-TW" altLang="en-US" dirty="0" smtClean="0"/>
              <a:t>依照各單位規定，</a:t>
            </a:r>
            <a:r>
              <a:rPr lang="zh-TW" altLang="en-US" dirty="0" smtClean="0">
                <a:solidFill>
                  <a:srgbClr val="FF0000"/>
                </a:solidFill>
              </a:rPr>
              <a:t>版面有所不同</a:t>
            </a:r>
            <a:r>
              <a:rPr lang="zh-TW" altLang="en-US" dirty="0" smtClean="0"/>
              <a:t>，以學位論文</a:t>
            </a:r>
            <a:r>
              <a:rPr lang="zh-TW" altLang="en-US" dirty="0"/>
              <a:t>為例</a:t>
            </a:r>
            <a:endParaRPr lang="en-US" altLang="zh-TW" dirty="0"/>
          </a:p>
          <a:p>
            <a:pPr lvl="1"/>
            <a:r>
              <a:rPr lang="zh-TW" altLang="en-US" dirty="0" smtClean="0"/>
              <a:t>學校及研究所</a:t>
            </a:r>
            <a:endParaRPr lang="en-US" altLang="zh-TW" dirty="0" smtClean="0"/>
          </a:p>
          <a:p>
            <a:pPr lvl="1"/>
            <a:r>
              <a:rPr lang="zh-TW" altLang="en-US" dirty="0" smtClean="0"/>
              <a:t>指導教授及作者姓名</a:t>
            </a:r>
            <a:endParaRPr lang="en-US" altLang="zh-TW" dirty="0" smtClean="0"/>
          </a:p>
          <a:p>
            <a:pPr lvl="1"/>
            <a:r>
              <a:rPr lang="zh-TW" altLang="en-US" dirty="0" smtClean="0"/>
              <a:t>題目</a:t>
            </a:r>
            <a:endParaRPr lang="en-US" altLang="zh-TW" dirty="0" smtClean="0"/>
          </a:p>
          <a:p>
            <a:pPr lvl="1"/>
            <a:r>
              <a:rPr lang="zh-TW" altLang="en-US" dirty="0" smtClean="0"/>
              <a:t>畢業年月</a:t>
            </a:r>
            <a:endParaRPr lang="en-US" altLang="zh-TW" dirty="0" smtClean="0"/>
          </a:p>
          <a:p>
            <a:pPr lvl="1"/>
            <a:endParaRPr lang="en-US" altLang="zh-TW" dirty="0"/>
          </a:p>
          <a:p>
            <a:endParaRPr lang="en-US" altLang="zh-TW" dirty="0" smtClean="0"/>
          </a:p>
          <a:p>
            <a:pPr lvl="1"/>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a:t>
            </a:fld>
            <a:endParaRPr lang="zh-TW" altLang="en-US" dirty="0"/>
          </a:p>
        </p:txBody>
      </p:sp>
      <p:sp>
        <p:nvSpPr>
          <p:cNvPr id="4" name="標題 3"/>
          <p:cNvSpPr>
            <a:spLocks noGrp="1"/>
          </p:cNvSpPr>
          <p:nvPr>
            <p:ph type="title"/>
          </p:nvPr>
        </p:nvSpPr>
        <p:spPr/>
        <p:txBody>
          <a:bodyPr/>
          <a:lstStyle/>
          <a:p>
            <a:r>
              <a:rPr lang="zh-TW" altLang="en-US" dirty="0" smtClean="0"/>
              <a:t>封面</a:t>
            </a:r>
            <a:endParaRPr lang="zh-TW" altLang="en-US" dirty="0"/>
          </a:p>
        </p:txBody>
      </p:sp>
    </p:spTree>
    <p:extLst>
      <p:ext uri="{BB962C8B-B14F-4D97-AF65-F5344CB8AC3E}">
        <p14:creationId xmlns:p14="http://schemas.microsoft.com/office/powerpoint/2010/main" val="180309753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en-US" altLang="zh-TW" dirty="0" smtClean="0"/>
              <a:t>A. </a:t>
            </a:r>
            <a:r>
              <a:rPr lang="zh-TW" altLang="en-US" dirty="0" smtClean="0"/>
              <a:t>　</a:t>
            </a:r>
            <a:r>
              <a:rPr lang="en-US" altLang="zh-TW" dirty="0" smtClean="0"/>
              <a:t>ENERGY CONSUMPTION </a:t>
            </a:r>
            <a:r>
              <a:rPr lang="en-US" altLang="zh-TW" dirty="0" smtClean="0">
                <a:solidFill>
                  <a:srgbClr val="FF0000"/>
                </a:solidFill>
              </a:rPr>
              <a:t>MODEL</a:t>
            </a:r>
            <a:r>
              <a:rPr lang="en-US" altLang="zh-TW" dirty="0" smtClean="0"/>
              <a:t/>
            </a:r>
            <a:br>
              <a:rPr lang="en-US" altLang="zh-TW" dirty="0" smtClean="0"/>
            </a:br>
            <a:r>
              <a:rPr lang="zh-TW" altLang="en-US" dirty="0" smtClean="0"/>
              <a:t>　</a:t>
            </a:r>
            <a:r>
              <a:rPr lang="en-US" altLang="zh-TW" sz="2400" dirty="0"/>
              <a:t>We use a model derived from the work by </a:t>
            </a:r>
            <a:r>
              <a:rPr lang="en-US" altLang="zh-TW" sz="2400" dirty="0" err="1"/>
              <a:t>Vilajosana</a:t>
            </a:r>
            <a:r>
              <a:rPr lang="zh-TW" altLang="en-US" sz="2400" dirty="0"/>
              <a:t> </a:t>
            </a:r>
            <a:r>
              <a:rPr lang="en-US" altLang="zh-TW" sz="2400" dirty="0"/>
              <a:t>et al. [16] to</a:t>
            </a:r>
            <a:r>
              <a:rPr lang="zh-TW" altLang="en-US" sz="2400" dirty="0"/>
              <a:t> </a:t>
            </a:r>
            <a:r>
              <a:rPr lang="en-US" altLang="zh-TW" sz="2400" dirty="0"/>
              <a:t>express the energy consumption in</a:t>
            </a:r>
            <a:r>
              <a:rPr lang="zh-TW" altLang="en-US" sz="2400" dirty="0"/>
              <a:t> </a:t>
            </a:r>
            <a:r>
              <a:rPr lang="en-US" altLang="zh-TW" sz="2400" dirty="0"/>
              <a:t>interval t as follows:</a:t>
            </a:r>
          </a:p>
          <a:p>
            <a:pPr marL="0" indent="0">
              <a:buNone/>
            </a:pPr>
            <a:endParaRPr lang="en-US" altLang="zh-TW" sz="2400" dirty="0"/>
          </a:p>
          <a:p>
            <a:endParaRPr lang="en-US" altLang="zh-TW" dirty="0" smtClean="0"/>
          </a:p>
          <a:p>
            <a:endParaRPr lang="en-US" altLang="zh-TW" b="0" dirty="0" smtClean="0"/>
          </a:p>
          <a:p>
            <a:pPr marL="0" indent="0">
              <a:buNone/>
            </a:pPr>
            <a:r>
              <a:rPr lang="en-US" altLang="zh-TW" sz="2400" dirty="0"/>
              <a:t>where P</a:t>
            </a:r>
            <a:r>
              <a:rPr lang="en-US" altLang="zh-TW" sz="2400" baseline="-25000" dirty="0"/>
              <a:t>S</a:t>
            </a:r>
            <a:r>
              <a:rPr lang="en-US" altLang="zh-TW" sz="2400" dirty="0"/>
              <a:t> is the power consumption in state S and </a:t>
            </a:r>
            <a:r>
              <a:rPr lang="en-US" altLang="zh-TW" sz="2400" dirty="0" err="1"/>
              <a:t>t</a:t>
            </a:r>
            <a:r>
              <a:rPr lang="en-US" altLang="zh-TW" sz="2400" baseline="-25000" dirty="0" err="1"/>
              <a:t>S</a:t>
            </a:r>
            <a:r>
              <a:rPr lang="en-US" altLang="zh-TW" sz="2400" dirty="0"/>
              <a:t> is the</a:t>
            </a:r>
            <a:r>
              <a:rPr lang="zh-TW" altLang="en-US" sz="2400" dirty="0"/>
              <a:t> </a:t>
            </a:r>
            <a:r>
              <a:rPr lang="en-US" altLang="zh-TW" sz="2400" dirty="0"/>
              <a:t>time spent in state S during t. </a:t>
            </a:r>
            <a:r>
              <a:rPr lang="en-US" altLang="zh-TW" sz="2400" dirty="0" err="1"/>
              <a:t>t</a:t>
            </a:r>
            <a:r>
              <a:rPr lang="en-US" altLang="zh-TW" sz="2400" baseline="-25000" dirty="0" err="1"/>
              <a:t>S</a:t>
            </a:r>
            <a:r>
              <a:rPr lang="en-US" altLang="zh-TW" sz="2400" dirty="0"/>
              <a:t> comes from the analysis</a:t>
            </a:r>
            <a:r>
              <a:rPr lang="zh-TW" altLang="en-US" sz="2400" dirty="0"/>
              <a:t> </a:t>
            </a:r>
            <a:r>
              <a:rPr lang="en-US" altLang="zh-TW" sz="2400" dirty="0"/>
              <a:t>of the operation of each wireless technology presented in</a:t>
            </a:r>
            <a:r>
              <a:rPr lang="zh-TW" altLang="en-US" sz="2400" dirty="0"/>
              <a:t> </a:t>
            </a:r>
            <a:r>
              <a:rPr lang="en-US" altLang="zh-TW" sz="2400" dirty="0"/>
              <a:t>section II.</a:t>
            </a:r>
            <a:endParaRPr lang="zh-TW" altLang="en-US" sz="2400"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70</a:t>
            </a:fld>
            <a:endParaRPr lang="zh-TW" altLang="en-US" dirty="0"/>
          </a:p>
        </p:txBody>
      </p:sp>
      <p:sp>
        <p:nvSpPr>
          <p:cNvPr id="4" name="標題 3"/>
          <p:cNvSpPr>
            <a:spLocks noGrp="1"/>
          </p:cNvSpPr>
          <p:nvPr>
            <p:ph type="title"/>
          </p:nvPr>
        </p:nvSpPr>
        <p:spPr/>
        <p:txBody>
          <a:bodyPr/>
          <a:lstStyle/>
          <a:p>
            <a:r>
              <a:rPr lang="zh-TW" altLang="en-US" dirty="0" smtClean="0"/>
              <a:t>研究架構範例－模型</a:t>
            </a:r>
            <a:endParaRPr lang="zh-TW" altLang="en-US" dirty="0"/>
          </a:p>
        </p:txBody>
      </p:sp>
      <p:pic>
        <p:nvPicPr>
          <p:cNvPr id="5" name="圖片 4"/>
          <p:cNvPicPr>
            <a:picLocks noChangeAspect="1"/>
          </p:cNvPicPr>
          <p:nvPr/>
        </p:nvPicPr>
        <p:blipFill>
          <a:blip r:embed="rId3" cstate="print"/>
          <a:stretch>
            <a:fillRect/>
          </a:stretch>
        </p:blipFill>
        <p:spPr>
          <a:xfrm>
            <a:off x="1917743" y="2753078"/>
            <a:ext cx="7950114" cy="1103313"/>
          </a:xfrm>
          <a:prstGeom prst="rect">
            <a:avLst/>
          </a:prstGeom>
        </p:spPr>
      </p:pic>
      <p:sp>
        <p:nvSpPr>
          <p:cNvPr id="6" name="橢圓形圖說文字 5"/>
          <p:cNvSpPr/>
          <p:nvPr/>
        </p:nvSpPr>
        <p:spPr bwMode="auto">
          <a:xfrm>
            <a:off x="6423376" y="5433087"/>
            <a:ext cx="5373513" cy="826426"/>
          </a:xfrm>
          <a:prstGeom prst="wedgeEllipseCallout">
            <a:avLst>
              <a:gd name="adj1" fmla="val -42855"/>
              <a:gd name="adj2" fmla="val -135291"/>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必須將變數都說明清楚</a:t>
            </a:r>
            <a:endParaRPr lang="en-US" altLang="zh-TW" sz="2800" b="1" dirty="0" smtClean="0">
              <a:solidFill>
                <a:schemeClr val="bg1"/>
              </a:solidFill>
              <a:latin typeface="Arial" charset="0"/>
            </a:endParaRPr>
          </a:p>
        </p:txBody>
      </p:sp>
      <p:cxnSp>
        <p:nvCxnSpPr>
          <p:cNvPr id="8" name="直線單箭頭接點 7"/>
          <p:cNvCxnSpPr/>
          <p:nvPr/>
        </p:nvCxnSpPr>
        <p:spPr bwMode="auto">
          <a:xfrm flipH="1">
            <a:off x="1917743" y="3330222"/>
            <a:ext cx="2010790" cy="745067"/>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9" name="直線單箭頭接點 8"/>
          <p:cNvCxnSpPr/>
          <p:nvPr/>
        </p:nvCxnSpPr>
        <p:spPr bwMode="auto">
          <a:xfrm>
            <a:off x="4634089" y="3470693"/>
            <a:ext cx="2545644" cy="604596"/>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 name="直線單箭頭接點 10"/>
          <p:cNvCxnSpPr/>
          <p:nvPr/>
        </p:nvCxnSpPr>
        <p:spPr bwMode="auto">
          <a:xfrm>
            <a:off x="5237361" y="3361244"/>
            <a:ext cx="1186015" cy="714045"/>
          </a:xfrm>
          <a:prstGeom prst="straightConnector1">
            <a:avLst/>
          </a:prstGeom>
          <a:solidFill>
            <a:schemeClr val="accent1"/>
          </a:solidFill>
          <a:ln w="57150"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 name="橢圓形圖說文字 12"/>
          <p:cNvSpPr/>
          <p:nvPr/>
        </p:nvSpPr>
        <p:spPr bwMode="auto">
          <a:xfrm>
            <a:off x="7073171" y="2796282"/>
            <a:ext cx="4604501" cy="1263310"/>
          </a:xfrm>
          <a:prstGeom prst="wedgeEllipseCallout">
            <a:avLst>
              <a:gd name="adj1" fmla="val -42855"/>
              <a:gd name="adj2" fmla="val -135291"/>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自然科學常以研究模型來進行實驗</a:t>
            </a:r>
          </a:p>
        </p:txBody>
      </p:sp>
    </p:spTree>
    <p:extLst>
      <p:ext uri="{BB962C8B-B14F-4D97-AF65-F5344CB8AC3E}">
        <p14:creationId xmlns:p14="http://schemas.microsoft.com/office/powerpoint/2010/main" val="2718747756"/>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611313"/>
            <a:ext cx="6899276" cy="4648200"/>
          </a:xfrm>
        </p:spPr>
        <p:txBody>
          <a:bodyPr/>
          <a:lstStyle/>
          <a:p>
            <a:pPr marL="0" indent="0" algn="just">
              <a:buNone/>
            </a:pPr>
            <a:r>
              <a:rPr lang="en-US" altLang="zh-TW" dirty="0"/>
              <a:t>Based on the variables and the operation principles of each MAC layer (explained in Section III-A), we compute the energy consumption over one </a:t>
            </a:r>
            <a:r>
              <a:rPr lang="en-US" altLang="zh-TW" i="1" dirty="0"/>
              <a:t>t</a:t>
            </a:r>
            <a:r>
              <a:rPr lang="en-US" altLang="zh-TW" i="1" baseline="-25000" dirty="0"/>
              <a:t>a</a:t>
            </a:r>
            <a:r>
              <a:rPr lang="en-US" altLang="zh-TW" i="1" dirty="0"/>
              <a:t> </a:t>
            </a:r>
            <a:r>
              <a:rPr lang="en-US" altLang="zh-TW" dirty="0"/>
              <a:t>with Eq. 3, in which </a:t>
            </a:r>
            <a:r>
              <a:rPr lang="en-US" altLang="zh-TW" i="1" dirty="0"/>
              <a:t>P</a:t>
            </a:r>
            <a:r>
              <a:rPr lang="en-US" altLang="zh-TW" i="1" baseline="-25000" dirty="0"/>
              <a:t>S</a:t>
            </a:r>
            <a:r>
              <a:rPr lang="en-US" altLang="zh-TW" i="1" dirty="0"/>
              <a:t> </a:t>
            </a:r>
            <a:r>
              <a:rPr lang="en-US" altLang="zh-TW" dirty="0"/>
              <a:t>,the power consumption in state </a:t>
            </a:r>
            <a:r>
              <a:rPr lang="en-US" altLang="zh-TW" i="1" dirty="0"/>
              <a:t>S</a:t>
            </a:r>
            <a:r>
              <a:rPr lang="en-US" altLang="zh-TW" dirty="0"/>
              <a:t>, is multiplied by </a:t>
            </a:r>
            <a:r>
              <a:rPr lang="en-US" altLang="zh-TW" i="1" dirty="0" err="1"/>
              <a:t>t</a:t>
            </a:r>
            <a:r>
              <a:rPr lang="en-US" altLang="zh-TW" i="1" baseline="-25000" dirty="0" err="1"/>
              <a:t>S</a:t>
            </a:r>
            <a:r>
              <a:rPr lang="en-US" altLang="zh-TW" i="1" dirty="0"/>
              <a:t> </a:t>
            </a:r>
            <a:r>
              <a:rPr lang="en-US" altLang="zh-TW" dirty="0"/>
              <a:t>, the time spent in state </a:t>
            </a:r>
            <a:r>
              <a:rPr lang="en-US" altLang="zh-TW" i="1" dirty="0"/>
              <a:t>S </a:t>
            </a:r>
            <a:r>
              <a:rPr lang="en-US" altLang="zh-TW" dirty="0"/>
              <a:t>during one </a:t>
            </a:r>
            <a:r>
              <a:rPr lang="en-US" altLang="zh-TW" i="1" dirty="0"/>
              <a:t>t</a:t>
            </a:r>
            <a:r>
              <a:rPr lang="en-US" altLang="zh-TW" i="1" baseline="-25000" dirty="0"/>
              <a:t>a</a:t>
            </a:r>
            <a:r>
              <a:rPr lang="en-US" altLang="zh-TW" dirty="0"/>
              <a:t>. Our lifetime algorithm(see Fig. 13) computes the energy consumed per </a:t>
            </a:r>
            <a:r>
              <a:rPr lang="en-US" altLang="zh-TW" i="1" dirty="0"/>
              <a:t>t</a:t>
            </a:r>
            <a:r>
              <a:rPr lang="en-US" altLang="zh-TW" i="1" baseline="-25000" dirty="0"/>
              <a:t>a</a:t>
            </a:r>
            <a:r>
              <a:rPr lang="en-US" altLang="zh-TW" i="1" dirty="0"/>
              <a:t> </a:t>
            </a:r>
            <a:r>
              <a:rPr lang="en-US" altLang="zh-TW" dirty="0"/>
              <a:t>as a function of application throughput </a:t>
            </a:r>
            <a:r>
              <a:rPr lang="en-US" altLang="zh-TW" i="1" dirty="0" err="1"/>
              <a:t>r</a:t>
            </a:r>
            <a:r>
              <a:rPr lang="en-US" altLang="zh-TW" i="1" baseline="-25000" dirty="0" err="1"/>
              <a:t>a</a:t>
            </a:r>
            <a:r>
              <a:rPr lang="en-US" altLang="zh-TW" i="1" dirty="0"/>
              <a:t> </a:t>
            </a:r>
            <a:r>
              <a:rPr lang="en-US" altLang="zh-TW" dirty="0"/>
              <a:t>and derives </a:t>
            </a:r>
            <a:r>
              <a:rPr lang="en-US" altLang="zh-TW" i="1" dirty="0"/>
              <a:t>L</a:t>
            </a:r>
            <a:r>
              <a:rPr lang="en-US" altLang="zh-TW" i="1" baseline="-25000" dirty="0"/>
              <a:t>t</a:t>
            </a:r>
            <a:r>
              <a:rPr lang="en-US" altLang="zh-TW" i="1" dirty="0"/>
              <a:t> </a:t>
            </a:r>
            <a:r>
              <a:rPr lang="en-US" altLang="zh-TW" dirty="0"/>
              <a:t>, the life time of a node. </a:t>
            </a:r>
            <a:r>
              <a:rPr lang="en-US" altLang="zh-TW" i="1" dirty="0">
                <a:solidFill>
                  <a:srgbClr val="FF0000"/>
                </a:solidFill>
              </a:rPr>
              <a:t>L</a:t>
            </a:r>
            <a:r>
              <a:rPr lang="en-US" altLang="zh-TW" i="1" baseline="-25000" dirty="0">
                <a:solidFill>
                  <a:srgbClr val="FF0000"/>
                </a:solidFill>
              </a:rPr>
              <a:t>t</a:t>
            </a:r>
            <a:r>
              <a:rPr lang="en-US" altLang="zh-TW" i="1" dirty="0">
                <a:solidFill>
                  <a:srgbClr val="FF0000"/>
                </a:solidFill>
              </a:rPr>
              <a:t> </a:t>
            </a:r>
            <a:r>
              <a:rPr lang="en-US" altLang="zh-TW" dirty="0">
                <a:solidFill>
                  <a:srgbClr val="FF0000"/>
                </a:solidFill>
              </a:rPr>
              <a:t>is the number of </a:t>
            </a:r>
            <a:r>
              <a:rPr lang="en-US" altLang="zh-TW" i="1" dirty="0">
                <a:solidFill>
                  <a:srgbClr val="FF0000"/>
                </a:solidFill>
              </a:rPr>
              <a:t>t</a:t>
            </a:r>
            <a:r>
              <a:rPr lang="en-US" altLang="zh-TW" i="1" baseline="-25000" dirty="0">
                <a:solidFill>
                  <a:srgbClr val="FF0000"/>
                </a:solidFill>
              </a:rPr>
              <a:t>a</a:t>
            </a:r>
            <a:r>
              <a:rPr lang="en-US" altLang="zh-TW" i="1" dirty="0">
                <a:solidFill>
                  <a:srgbClr val="FF0000"/>
                </a:solidFill>
              </a:rPr>
              <a:t> </a:t>
            </a:r>
            <a:r>
              <a:rPr lang="en-US" altLang="zh-TW" dirty="0">
                <a:solidFill>
                  <a:srgbClr val="FF0000"/>
                </a:solidFill>
              </a:rPr>
              <a:t>a node can run until the initial energy </a:t>
            </a:r>
            <a:r>
              <a:rPr lang="en-US" altLang="zh-TW" i="1" dirty="0">
                <a:solidFill>
                  <a:srgbClr val="FF0000"/>
                </a:solidFill>
              </a:rPr>
              <a:t>E</a:t>
            </a:r>
            <a:r>
              <a:rPr lang="en-US" altLang="zh-TW" baseline="-25000" dirty="0">
                <a:solidFill>
                  <a:srgbClr val="FF0000"/>
                </a:solidFill>
              </a:rPr>
              <a:t>0</a:t>
            </a:r>
            <a:r>
              <a:rPr lang="en-US" altLang="zh-TW" dirty="0">
                <a:solidFill>
                  <a:srgbClr val="FF0000"/>
                </a:solidFill>
              </a:rPr>
              <a:t> is exhausted.</a:t>
            </a:r>
            <a:endParaRPr lang="zh-TW" altLang="zh-TW" dirty="0">
              <a:solidFill>
                <a:srgbClr val="FF0000"/>
              </a:solidFill>
            </a:endParaRPr>
          </a:p>
          <a:p>
            <a:pPr algn="just"/>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71</a:t>
            </a:fld>
            <a:endParaRPr lang="zh-TW" altLang="en-US" dirty="0"/>
          </a:p>
        </p:txBody>
      </p:sp>
      <p:sp>
        <p:nvSpPr>
          <p:cNvPr id="4" name="標題 3"/>
          <p:cNvSpPr>
            <a:spLocks noGrp="1"/>
          </p:cNvSpPr>
          <p:nvPr>
            <p:ph type="title"/>
          </p:nvPr>
        </p:nvSpPr>
        <p:spPr/>
        <p:txBody>
          <a:bodyPr/>
          <a:lstStyle/>
          <a:p>
            <a:r>
              <a:rPr lang="zh-TW" altLang="en-US" dirty="0" smtClean="0"/>
              <a:t>研究架構範例－模型</a:t>
            </a:r>
            <a:r>
              <a:rPr lang="en-US" altLang="zh-TW" dirty="0" smtClean="0"/>
              <a:t>(</a:t>
            </a:r>
            <a:r>
              <a:rPr lang="zh-TW" altLang="en-US" dirty="0" smtClean="0"/>
              <a:t>虛擬碼</a:t>
            </a:r>
            <a:r>
              <a:rPr lang="en-US" altLang="zh-TW" dirty="0" smtClean="0"/>
              <a:t>)</a:t>
            </a:r>
            <a:endParaRPr lang="zh-TW" altLang="en-US" dirty="0"/>
          </a:p>
        </p:txBody>
      </p:sp>
      <p:pic>
        <p:nvPicPr>
          <p:cNvPr id="5" name="圖片 4"/>
          <p:cNvPicPr>
            <a:picLocks noChangeAspect="1"/>
          </p:cNvPicPr>
          <p:nvPr/>
        </p:nvPicPr>
        <p:blipFill>
          <a:blip r:embed="rId3" cstate="print"/>
          <a:stretch>
            <a:fillRect/>
          </a:stretch>
        </p:blipFill>
        <p:spPr>
          <a:xfrm>
            <a:off x="7610476" y="1117599"/>
            <a:ext cx="4391025" cy="5110869"/>
          </a:xfrm>
          <a:prstGeom prst="rect">
            <a:avLst/>
          </a:prstGeom>
        </p:spPr>
      </p:pic>
      <p:sp>
        <p:nvSpPr>
          <p:cNvPr id="6" name="橢圓形圖說文字 5"/>
          <p:cNvSpPr/>
          <p:nvPr/>
        </p:nvSpPr>
        <p:spPr bwMode="auto">
          <a:xfrm>
            <a:off x="1992666" y="3957110"/>
            <a:ext cx="5933899" cy="682802"/>
          </a:xfrm>
          <a:prstGeom prst="wedgeEllipseCallout">
            <a:avLst>
              <a:gd name="adj1" fmla="val 28387"/>
              <a:gd name="adj2" fmla="val 94519"/>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虛擬碼也必須將變數說明</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220997666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研究工具的選用</a:t>
            </a:r>
            <a:endParaRPr lang="en-US" altLang="zh-TW" dirty="0" smtClean="0"/>
          </a:p>
          <a:p>
            <a:pPr lvl="1"/>
            <a:r>
              <a:rPr lang="zh-TW" altLang="en-US" dirty="0" smtClean="0"/>
              <a:t>參考相似文獻</a:t>
            </a:r>
            <a:endParaRPr lang="en-US" altLang="zh-TW" dirty="0" smtClean="0"/>
          </a:p>
          <a:p>
            <a:pPr lvl="1"/>
            <a:r>
              <a:rPr lang="zh-TW" altLang="en-US" dirty="0" smtClean="0"/>
              <a:t>自行設計</a:t>
            </a:r>
            <a:endParaRPr lang="en-US" altLang="zh-TW" dirty="0" smtClean="0"/>
          </a:p>
          <a:p>
            <a:r>
              <a:rPr lang="zh-TW" altLang="en-US" dirty="0" smtClean="0"/>
              <a:t>所使用的工具必須具有：</a:t>
            </a:r>
            <a:endParaRPr lang="en-US" altLang="zh-TW" dirty="0" smtClean="0"/>
          </a:p>
          <a:p>
            <a:pPr lvl="1"/>
            <a:r>
              <a:rPr lang="zh-TW" altLang="en-US" dirty="0" smtClean="0"/>
              <a:t>穩定度</a:t>
            </a:r>
            <a:endParaRPr lang="en-US" altLang="zh-TW" dirty="0" smtClean="0"/>
          </a:p>
          <a:p>
            <a:pPr lvl="1"/>
            <a:r>
              <a:rPr lang="zh-TW" altLang="en-US" dirty="0" smtClean="0"/>
              <a:t>可信度</a:t>
            </a:r>
            <a:endParaRPr lang="en-US" altLang="zh-TW" dirty="0" smtClean="0"/>
          </a:p>
          <a:p>
            <a:r>
              <a:rPr lang="zh-TW" altLang="en-US" dirty="0" smtClean="0"/>
              <a:t>操作時，須確保工具</a:t>
            </a:r>
            <a:r>
              <a:rPr lang="zh-TW" altLang="en-US" dirty="0" smtClean="0">
                <a:solidFill>
                  <a:srgbClr val="FF0000"/>
                </a:solidFill>
              </a:rPr>
              <a:t>狀態一致</a:t>
            </a:r>
            <a:endParaRPr lang="en-US" altLang="zh-TW" dirty="0" smtClean="0">
              <a:solidFill>
                <a:srgbClr val="FF0000"/>
              </a:solidFill>
            </a:endParaRPr>
          </a:p>
          <a:p>
            <a:r>
              <a:rPr lang="zh-TW" altLang="en-US" dirty="0" smtClean="0"/>
              <a:t>研究工具影響資料的</a:t>
            </a:r>
            <a:r>
              <a:rPr lang="zh-TW" altLang="en-US" dirty="0" smtClean="0">
                <a:solidFill>
                  <a:srgbClr val="FF0000"/>
                </a:solidFill>
              </a:rPr>
              <a:t>可信與否</a:t>
            </a:r>
            <a:endParaRPr lang="en-US" altLang="zh-TW" dirty="0" smtClean="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72</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smtClean="0"/>
              <a:t>研究方法</a:t>
            </a:r>
            <a:r>
              <a:rPr lang="en-US" altLang="zh-TW" dirty="0" smtClean="0"/>
              <a:t>-</a:t>
            </a:r>
            <a:r>
              <a:rPr lang="zh-TW" altLang="en-US" dirty="0" smtClean="0"/>
              <a:t>工具</a:t>
            </a:r>
            <a:endParaRPr lang="zh-TW" altLang="en-US" dirty="0"/>
          </a:p>
        </p:txBody>
      </p:sp>
      <p:sp>
        <p:nvSpPr>
          <p:cNvPr id="5" name="文字方塊 4"/>
          <p:cNvSpPr txBox="1"/>
          <p:nvPr/>
        </p:nvSpPr>
        <p:spPr>
          <a:xfrm>
            <a:off x="6298487" y="2115467"/>
            <a:ext cx="4801314" cy="2339102"/>
          </a:xfrm>
          <a:prstGeom prst="rect">
            <a:avLst/>
          </a:prstGeom>
        </p:spPr>
        <p:style>
          <a:lnRef idx="2">
            <a:schemeClr val="dk1"/>
          </a:lnRef>
          <a:fillRef idx="1">
            <a:schemeClr val="lt1"/>
          </a:fillRef>
          <a:effectRef idx="0">
            <a:schemeClr val="dk1"/>
          </a:effectRef>
          <a:fontRef idx="minor">
            <a:schemeClr val="dk1"/>
          </a:fontRef>
        </p:style>
        <p:txBody>
          <a:bodyPr wrap="none" rtlCol="0">
            <a:spAutoFit/>
          </a:bodyPr>
          <a:lstStyle/>
          <a:p>
            <a:pPr lvl="1" algn="ctr"/>
            <a:r>
              <a:rPr lang="zh-TW" altLang="en-US" sz="2000" b="1" dirty="0" smtClean="0">
                <a:latin typeface="標楷體" panose="03000509000000000000" pitchFamily="65" charset="-120"/>
                <a:ea typeface="標楷體" panose="03000509000000000000" pitchFamily="65" charset="-120"/>
              </a:rPr>
              <a:t>各類型研究常用之工具</a:t>
            </a:r>
            <a:endParaRPr lang="en-US" altLang="zh-TW" sz="2000" b="1"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實驗型</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儀器</a:t>
            </a:r>
            <a:r>
              <a:rPr lang="zh-TW" altLang="en-US" dirty="0">
                <a:latin typeface="標楷體" panose="03000509000000000000" pitchFamily="65" charset="-120"/>
                <a:ea typeface="標楷體" panose="03000509000000000000" pitchFamily="65" charset="-120"/>
              </a:rPr>
              <a:t>或器材</a:t>
            </a:r>
            <a:endParaRPr lang="en-US" altLang="zh-TW" dirty="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心理學</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測驗</a:t>
            </a:r>
            <a:endParaRPr lang="en-US" altLang="zh-TW" dirty="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評量</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評量</a:t>
            </a:r>
            <a:r>
              <a:rPr lang="zh-TW" altLang="en-US" dirty="0">
                <a:latin typeface="標楷體" panose="03000509000000000000" pitchFamily="65" charset="-120"/>
                <a:ea typeface="標楷體" panose="03000509000000000000" pitchFamily="65" charset="-120"/>
              </a:rPr>
              <a:t>表單</a:t>
            </a:r>
            <a:endParaRPr lang="en-US" altLang="zh-TW" dirty="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生物</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錄音</a:t>
            </a:r>
            <a:r>
              <a:rPr lang="zh-TW" altLang="en-US" dirty="0">
                <a:latin typeface="標楷體" panose="03000509000000000000" pitchFamily="65" charset="-120"/>
                <a:ea typeface="標楷體" panose="03000509000000000000" pitchFamily="65" charset="-120"/>
              </a:rPr>
              <a:t>、影設備</a:t>
            </a:r>
            <a:endParaRPr lang="en-US" altLang="zh-TW" dirty="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量化</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問卷</a:t>
            </a:r>
            <a:r>
              <a:rPr lang="zh-TW" altLang="en-US" dirty="0">
                <a:latin typeface="標楷體" panose="03000509000000000000" pitchFamily="65" charset="-120"/>
                <a:ea typeface="標楷體" panose="03000509000000000000" pitchFamily="65" charset="-120"/>
              </a:rPr>
              <a:t>、訪談或</a:t>
            </a:r>
            <a:r>
              <a:rPr lang="zh-TW" altLang="en-US" dirty="0" smtClean="0">
                <a:latin typeface="標楷體" panose="03000509000000000000" pitchFamily="65" charset="-120"/>
                <a:ea typeface="標楷體" panose="03000509000000000000" pitchFamily="65" charset="-120"/>
              </a:rPr>
              <a:t>測驗</a:t>
            </a:r>
            <a:endParaRPr lang="en-US" altLang="zh-TW" dirty="0" smtClean="0">
              <a:latin typeface="標楷體" panose="03000509000000000000" pitchFamily="65" charset="-120"/>
              <a:ea typeface="標楷體" panose="03000509000000000000" pitchFamily="65" charset="-120"/>
            </a:endParaRPr>
          </a:p>
          <a:p>
            <a:pPr lvl="1"/>
            <a:r>
              <a:rPr lang="zh-TW" altLang="en-US" dirty="0" smtClean="0">
                <a:latin typeface="標楷體" panose="03000509000000000000" pitchFamily="65" charset="-120"/>
                <a:ea typeface="標楷體" panose="03000509000000000000" pitchFamily="65" charset="-120"/>
              </a:rPr>
              <a:t>資訊</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a:t>
            </a:r>
            <a:r>
              <a:rPr lang="en-US" altLang="zh-TW" dirty="0" smtClean="0">
                <a:latin typeface="標楷體" panose="03000509000000000000" pitchFamily="65" charset="-120"/>
                <a:ea typeface="標楷體" panose="03000509000000000000" pitchFamily="65" charset="-120"/>
              </a:rPr>
              <a:t>	</a:t>
            </a:r>
            <a:r>
              <a:rPr lang="zh-TW" altLang="en-US" dirty="0" smtClean="0">
                <a:latin typeface="標楷體" panose="03000509000000000000" pitchFamily="65" charset="-120"/>
                <a:ea typeface="標楷體" panose="03000509000000000000" pitchFamily="65" charset="-120"/>
              </a:rPr>
              <a:t>電腦、軟體</a:t>
            </a:r>
            <a:endParaRPr lang="zh-TW" altLang="en-US" dirty="0">
              <a:latin typeface="標楷體" panose="03000509000000000000" pitchFamily="65" charset="-120"/>
              <a:ea typeface="標楷體" panose="03000509000000000000" pitchFamily="65" charset="-120"/>
            </a:endParaRPr>
          </a:p>
          <a:p>
            <a:endParaRPr lang="zh-TW" altLang="en-US" dirty="0"/>
          </a:p>
        </p:txBody>
      </p:sp>
    </p:spTree>
    <p:extLst>
      <p:ext uri="{BB962C8B-B14F-4D97-AF65-F5344CB8AC3E}">
        <p14:creationId xmlns:p14="http://schemas.microsoft.com/office/powerpoint/2010/main" val="395892562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a:t>一個理想的研究假設必須具備</a:t>
            </a:r>
            <a:r>
              <a:rPr lang="zh-TW" altLang="en-US" dirty="0" smtClean="0"/>
              <a:t>有</a:t>
            </a:r>
            <a:r>
              <a:rPr lang="zh-TW" altLang="en-US" dirty="0"/>
              <a:t>：</a:t>
            </a:r>
          </a:p>
          <a:p>
            <a:pPr lvl="1"/>
            <a:r>
              <a:rPr lang="zh-TW" altLang="en-US" dirty="0"/>
              <a:t>至少有</a:t>
            </a:r>
            <a:r>
              <a:rPr lang="zh-TW" altLang="en-US" dirty="0">
                <a:solidFill>
                  <a:srgbClr val="FF0000"/>
                </a:solidFill>
              </a:rPr>
              <a:t>兩個以上</a:t>
            </a:r>
            <a:r>
              <a:rPr lang="zh-TW" altLang="en-US" dirty="0"/>
              <a:t>的變項</a:t>
            </a:r>
          </a:p>
          <a:p>
            <a:pPr lvl="1"/>
            <a:r>
              <a:rPr lang="zh-TW" altLang="en-US" dirty="0"/>
              <a:t>須陳述變項之間的關係，通常都以</a:t>
            </a:r>
            <a:r>
              <a:rPr lang="zh-TW" altLang="en-US" dirty="0">
                <a:solidFill>
                  <a:srgbClr val="FF0000"/>
                </a:solidFill>
              </a:rPr>
              <a:t>對立</a:t>
            </a:r>
            <a:r>
              <a:rPr lang="zh-TW" altLang="en-US" dirty="0" smtClean="0">
                <a:solidFill>
                  <a:srgbClr val="FF0000"/>
                </a:solidFill>
              </a:rPr>
              <a:t>假設</a:t>
            </a:r>
            <a:r>
              <a:rPr lang="zh-TW" altLang="en-US" dirty="0" smtClean="0"/>
              <a:t>的</a:t>
            </a:r>
            <a:r>
              <a:rPr lang="zh-TW" altLang="en-US" dirty="0"/>
              <a:t>形式來</a:t>
            </a:r>
            <a:r>
              <a:rPr lang="zh-TW" altLang="en-US" dirty="0" smtClean="0"/>
              <a:t>呈現</a:t>
            </a:r>
            <a:endParaRPr lang="en-US" altLang="zh-TW" dirty="0" smtClean="0"/>
          </a:p>
          <a:p>
            <a:pPr lvl="2"/>
            <a:r>
              <a:rPr lang="zh-TW" altLang="en-US" dirty="0"/>
              <a:t>數學成績與國文成績有</a:t>
            </a:r>
            <a:r>
              <a:rPr lang="zh-TW" altLang="en-US" dirty="0">
                <a:solidFill>
                  <a:srgbClr val="FF0000"/>
                </a:solidFill>
              </a:rPr>
              <a:t>正相關</a:t>
            </a:r>
            <a:r>
              <a:rPr lang="zh-TW" altLang="en-US" dirty="0"/>
              <a:t>存在</a:t>
            </a:r>
          </a:p>
          <a:p>
            <a:pPr lvl="1"/>
            <a:r>
              <a:rPr lang="zh-TW" altLang="en-US" dirty="0"/>
              <a:t>能</a:t>
            </a:r>
            <a:r>
              <a:rPr lang="zh-TW" altLang="en-US" dirty="0">
                <a:solidFill>
                  <a:srgbClr val="FF0000"/>
                </a:solidFill>
              </a:rPr>
              <a:t>呈現</a:t>
            </a:r>
            <a:r>
              <a:rPr lang="zh-TW" altLang="en-US" dirty="0"/>
              <a:t>未來的</a:t>
            </a:r>
            <a:r>
              <a:rPr lang="zh-TW" altLang="en-US" dirty="0">
                <a:solidFill>
                  <a:srgbClr val="FF0000"/>
                </a:solidFill>
              </a:rPr>
              <a:t>預期研究成果</a:t>
            </a:r>
          </a:p>
          <a:p>
            <a:pPr lvl="1"/>
            <a:r>
              <a:rPr lang="zh-TW" altLang="en-US" dirty="0"/>
              <a:t>須依研究問題與理論</a:t>
            </a:r>
            <a:r>
              <a:rPr lang="zh-TW" altLang="en-US" dirty="0">
                <a:solidFill>
                  <a:srgbClr val="FF0000"/>
                </a:solidFill>
              </a:rPr>
              <a:t>推演而來</a:t>
            </a:r>
          </a:p>
          <a:p>
            <a:r>
              <a:rPr lang="zh-TW" altLang="en-US" dirty="0" smtClean="0"/>
              <a:t>單</a:t>
            </a:r>
            <a:r>
              <a:rPr lang="zh-TW" altLang="en-US" dirty="0"/>
              <a:t>變量</a:t>
            </a:r>
            <a:r>
              <a:rPr lang="en-US" altLang="zh-TW" dirty="0"/>
              <a:t>(univariate)</a:t>
            </a:r>
            <a:r>
              <a:rPr lang="zh-TW" altLang="en-US" dirty="0"/>
              <a:t>命題</a:t>
            </a:r>
            <a:r>
              <a:rPr lang="zh-TW" altLang="en-US" dirty="0" smtClean="0"/>
              <a:t>：</a:t>
            </a:r>
            <a:endParaRPr lang="en-US" altLang="zh-TW" dirty="0" smtClean="0"/>
          </a:p>
          <a:p>
            <a:pPr lvl="1"/>
            <a:r>
              <a:rPr lang="zh-TW" altLang="en-US" dirty="0" smtClean="0"/>
              <a:t>在</a:t>
            </a:r>
            <a:r>
              <a:rPr lang="zh-TW" altLang="en-US" dirty="0"/>
              <a:t>台灣的大學生中，每六個人就有一人有意報考研究所。</a:t>
            </a:r>
          </a:p>
          <a:p>
            <a:r>
              <a:rPr lang="zh-TW" altLang="en-US" dirty="0"/>
              <a:t>雙變量</a:t>
            </a:r>
            <a:r>
              <a:rPr lang="en-US" altLang="zh-TW" dirty="0"/>
              <a:t>(bivariate)</a:t>
            </a:r>
            <a:r>
              <a:rPr lang="zh-TW" altLang="en-US" dirty="0"/>
              <a:t>命題</a:t>
            </a:r>
            <a:r>
              <a:rPr lang="zh-TW" altLang="en-US" dirty="0" smtClean="0"/>
              <a:t>：</a:t>
            </a:r>
            <a:endParaRPr lang="en-US" altLang="zh-TW" dirty="0" smtClean="0"/>
          </a:p>
          <a:p>
            <a:pPr lvl="1"/>
            <a:r>
              <a:rPr lang="zh-TW" altLang="en-US" dirty="0" smtClean="0"/>
              <a:t>數學</a:t>
            </a:r>
            <a:r>
              <a:rPr lang="zh-TW" altLang="en-US" dirty="0"/>
              <a:t>成績越高，國文成績也越高。</a:t>
            </a:r>
          </a:p>
          <a:p>
            <a:r>
              <a:rPr lang="zh-TW" altLang="en-US" dirty="0"/>
              <a:t>多變量</a:t>
            </a:r>
            <a:r>
              <a:rPr lang="en-US" altLang="zh-TW" dirty="0"/>
              <a:t>(multivariate)</a:t>
            </a:r>
            <a:r>
              <a:rPr lang="zh-TW" altLang="en-US" dirty="0"/>
              <a:t>命題</a:t>
            </a:r>
            <a:r>
              <a:rPr lang="zh-TW" altLang="en-US" dirty="0" smtClean="0"/>
              <a:t>：</a:t>
            </a:r>
            <a:endParaRPr lang="en-US" altLang="zh-TW" dirty="0" smtClean="0"/>
          </a:p>
          <a:p>
            <a:pPr lvl="1"/>
            <a:r>
              <a:rPr lang="zh-TW" altLang="en-US" dirty="0" smtClean="0"/>
              <a:t>數學</a:t>
            </a:r>
            <a:r>
              <a:rPr lang="zh-TW" altLang="en-US" dirty="0"/>
              <a:t>成績越高，物理與化學的成績也越高。</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73</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smtClean="0"/>
              <a:t>研究方法</a:t>
            </a:r>
            <a:r>
              <a:rPr lang="en-US" altLang="zh-TW" dirty="0" smtClean="0"/>
              <a:t>-</a:t>
            </a:r>
            <a:r>
              <a:rPr lang="zh-TW" altLang="en-US" dirty="0" smtClean="0"/>
              <a:t>假設</a:t>
            </a:r>
            <a:endParaRPr lang="zh-TW" altLang="en-US" dirty="0"/>
          </a:p>
        </p:txBody>
      </p:sp>
    </p:spTree>
    <p:extLst>
      <p:ext uri="{BB962C8B-B14F-4D97-AF65-F5344CB8AC3E}">
        <p14:creationId xmlns:p14="http://schemas.microsoft.com/office/powerpoint/2010/main" val="224079595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為什麼要抽樣？</a:t>
            </a:r>
            <a:endParaRPr lang="en-US" altLang="zh-TW" dirty="0"/>
          </a:p>
          <a:p>
            <a:pPr lvl="1"/>
            <a:r>
              <a:rPr lang="zh-TW" altLang="en-US" dirty="0" smtClean="0"/>
              <a:t>研究母體</a:t>
            </a:r>
            <a:r>
              <a:rPr lang="zh-TW" altLang="en-US" dirty="0" smtClean="0">
                <a:solidFill>
                  <a:srgbClr val="FF0000"/>
                </a:solidFill>
              </a:rPr>
              <a:t>規模過大</a:t>
            </a:r>
            <a:r>
              <a:rPr lang="zh-TW" altLang="en-US" dirty="0" smtClean="0"/>
              <a:t>、無法測量</a:t>
            </a:r>
            <a:endParaRPr lang="en-US" altLang="zh-TW" dirty="0" smtClean="0"/>
          </a:p>
          <a:p>
            <a:r>
              <a:rPr lang="zh-TW" altLang="en-US" dirty="0"/>
              <a:t>抽</a:t>
            </a:r>
            <a:r>
              <a:rPr lang="zh-TW" altLang="en-US" dirty="0" smtClean="0"/>
              <a:t>樣時，樣本需具</a:t>
            </a:r>
            <a:r>
              <a:rPr lang="zh-TW" altLang="en-US" dirty="0">
                <a:solidFill>
                  <a:srgbClr val="FF0000"/>
                </a:solidFill>
              </a:rPr>
              <a:t>代表性</a:t>
            </a:r>
            <a:r>
              <a:rPr lang="zh-TW" altLang="en-US" dirty="0"/>
              <a:t>，</a:t>
            </a:r>
            <a:r>
              <a:rPr lang="zh-TW" altLang="en-US" dirty="0" smtClean="0"/>
              <a:t>推論時</a:t>
            </a:r>
            <a:r>
              <a:rPr lang="zh-TW" altLang="en-US" dirty="0"/>
              <a:t>才不致有太大的誤差</a:t>
            </a:r>
          </a:p>
          <a:p>
            <a:pPr lvl="1"/>
            <a:r>
              <a:rPr lang="zh-TW" altLang="en-US" dirty="0"/>
              <a:t>樣本的</a:t>
            </a:r>
            <a:r>
              <a:rPr lang="zh-TW" altLang="en-US" dirty="0">
                <a:solidFill>
                  <a:srgbClr val="FF0000"/>
                </a:solidFill>
              </a:rPr>
              <a:t>品質</a:t>
            </a:r>
            <a:r>
              <a:rPr lang="zh-TW" altLang="en-US" dirty="0"/>
              <a:t>與</a:t>
            </a:r>
            <a:r>
              <a:rPr lang="zh-TW" altLang="en-US" dirty="0">
                <a:solidFill>
                  <a:srgbClr val="FF0000"/>
                </a:solidFill>
              </a:rPr>
              <a:t>大小</a:t>
            </a:r>
            <a:r>
              <a:rPr lang="zh-TW" altLang="en-US" dirty="0"/>
              <a:t>同樣重要</a:t>
            </a:r>
          </a:p>
          <a:p>
            <a:pPr lvl="1"/>
            <a:r>
              <a:rPr lang="zh-TW" altLang="en-US" dirty="0"/>
              <a:t>選樣本的過程是關鍵</a:t>
            </a:r>
          </a:p>
          <a:p>
            <a:pPr lvl="2"/>
            <a:r>
              <a:rPr lang="zh-TW" altLang="en-US" dirty="0"/>
              <a:t>不偏：被選中的機會都一樣</a:t>
            </a:r>
          </a:p>
          <a:p>
            <a:pPr lvl="2"/>
            <a:r>
              <a:rPr lang="zh-TW" altLang="en-US" dirty="0"/>
              <a:t>獨立：一個個體被選中，不影響其他個體是否被選中</a:t>
            </a:r>
          </a:p>
          <a:p>
            <a:r>
              <a:rPr lang="zh-TW" altLang="en-US" dirty="0" smtClean="0"/>
              <a:t>抽樣的歷程</a:t>
            </a:r>
            <a:endParaRPr lang="en-US" altLang="zh-TW" dirty="0" smtClean="0"/>
          </a:p>
          <a:p>
            <a:pPr lvl="1">
              <a:lnSpc>
                <a:spcPct val="120000"/>
              </a:lnSpc>
            </a:pPr>
            <a:r>
              <a:rPr lang="zh-TW" altLang="en-US" dirty="0"/>
              <a:t>界定母群體 </a:t>
            </a:r>
            <a:r>
              <a:rPr lang="zh-TW" altLang="en-US" dirty="0" smtClean="0"/>
              <a:t>→收集</a:t>
            </a:r>
            <a:r>
              <a:rPr lang="zh-TW" altLang="en-US" dirty="0"/>
              <a:t>名單 </a:t>
            </a:r>
            <a:r>
              <a:rPr lang="zh-TW" altLang="en-US" dirty="0" smtClean="0"/>
              <a:t>→決定</a:t>
            </a:r>
            <a:r>
              <a:rPr lang="zh-TW" altLang="en-US" dirty="0"/>
              <a:t>樣本的</a:t>
            </a:r>
            <a:r>
              <a:rPr lang="zh-TW" altLang="en-US" dirty="0" smtClean="0"/>
              <a:t>大小→</a:t>
            </a:r>
            <a:r>
              <a:rPr lang="zh-TW" altLang="en-US" dirty="0"/>
              <a:t>設計抽樣方法 </a:t>
            </a:r>
          </a:p>
          <a:p>
            <a:pPr lvl="2">
              <a:lnSpc>
                <a:spcPct val="120000"/>
              </a:lnSpc>
            </a:pPr>
            <a:r>
              <a:rPr lang="zh-TW" altLang="en-US" dirty="0" smtClean="0"/>
              <a:t>容忍</a:t>
            </a:r>
            <a:r>
              <a:rPr lang="zh-TW" altLang="en-US" dirty="0"/>
              <a:t>的誤差愈小，樣本就要愈大</a:t>
            </a:r>
          </a:p>
          <a:p>
            <a:pPr lvl="2">
              <a:lnSpc>
                <a:spcPct val="120000"/>
              </a:lnSpc>
            </a:pPr>
            <a:r>
              <a:rPr lang="zh-TW" altLang="en-US" dirty="0"/>
              <a:t>付出的研究成本愈少，樣本就要酌量減少</a:t>
            </a: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74</a:t>
            </a:fld>
            <a:endParaRPr lang="zh-TW" altLang="en-US" dirty="0"/>
          </a:p>
        </p:txBody>
      </p:sp>
      <p:sp>
        <p:nvSpPr>
          <p:cNvPr id="4" name="標題 3"/>
          <p:cNvSpPr>
            <a:spLocks noGrp="1"/>
          </p:cNvSpPr>
          <p:nvPr>
            <p:ph type="title"/>
          </p:nvPr>
        </p:nvSpPr>
        <p:spPr/>
        <p:txBody>
          <a:bodyPr/>
          <a:lstStyle/>
          <a:p>
            <a:r>
              <a:rPr lang="zh-TW" altLang="en-US" dirty="0">
                <a:latin typeface="Arial" charset="0"/>
              </a:rPr>
              <a:t>社會科學</a:t>
            </a:r>
            <a:r>
              <a:rPr lang="zh-TW" altLang="en-US" dirty="0" smtClean="0"/>
              <a:t>研究方法</a:t>
            </a:r>
            <a:r>
              <a:rPr lang="en-US" altLang="zh-TW" dirty="0" smtClean="0"/>
              <a:t>-</a:t>
            </a:r>
            <a:r>
              <a:rPr lang="zh-TW" altLang="en-US" dirty="0" smtClean="0"/>
              <a:t>抽樣方</a:t>
            </a:r>
            <a:r>
              <a:rPr lang="zh-TW" altLang="en-US" dirty="0"/>
              <a:t>法</a:t>
            </a:r>
          </a:p>
        </p:txBody>
      </p:sp>
    </p:spTree>
    <p:extLst>
      <p:ext uri="{BB962C8B-B14F-4D97-AF65-F5344CB8AC3E}">
        <p14:creationId xmlns:p14="http://schemas.microsoft.com/office/powerpoint/2010/main" val="229438664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結論</a:t>
            </a:r>
            <a:endParaRPr lang="en-US" altLang="zh-TW" sz="4000" b="1" dirty="0" smtClean="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與建議</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8" name="摺角紙張 7"/>
          <p:cNvSpPr/>
          <p:nvPr/>
        </p:nvSpPr>
        <p:spPr bwMode="auto">
          <a:xfrm>
            <a:off x="7529368" y="3690463"/>
            <a:ext cx="2410691" cy="1364980"/>
          </a:xfrm>
          <a:prstGeom prst="foldedCorner">
            <a:avLst/>
          </a:prstGeom>
          <a:ln w="76200">
            <a:solidFill>
              <a:srgbClr val="FF0000"/>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背景及文獻探</a:t>
            </a:r>
            <a:r>
              <a:rPr lang="zh-TW" altLang="en-US" sz="4000" b="1" dirty="0">
                <a:solidFill>
                  <a:schemeClr val="tx2">
                    <a:lumMod val="50000"/>
                    <a:lumOff val="50000"/>
                  </a:schemeClr>
                </a:solidFill>
                <a:latin typeface="Arial" charset="0"/>
              </a:rPr>
              <a:t>討</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75</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lvl="1" indent="0" algn="ctr" eaLnBrk="0" fontAlgn="base" hangingPunct="0">
              <a:lnSpc>
                <a:spcPct val="100000"/>
              </a:lnSpc>
              <a:spcBef>
                <a:spcPct val="0"/>
              </a:spcBef>
              <a:spcAft>
                <a:spcPct val="0"/>
              </a:spcAft>
              <a:buClrTx/>
              <a:buSzTx/>
              <a:buFontTx/>
              <a:buNone/>
              <a:tabLst/>
            </a:pPr>
            <a:r>
              <a:rPr lang="zh-TW" altLang="en-US" sz="4000" b="1" dirty="0">
                <a:solidFill>
                  <a:schemeClr val="tx2">
                    <a:lumMod val="50000"/>
                    <a:lumOff val="50000"/>
                  </a:schemeClr>
                </a:solidFill>
                <a:latin typeface="Arial" charset="0"/>
              </a:rPr>
              <a:t>緒論</a:t>
            </a:r>
          </a:p>
        </p:txBody>
      </p:sp>
      <p:sp>
        <p:nvSpPr>
          <p:cNvPr id="11" name="直線圖說文字 1 10"/>
          <p:cNvSpPr/>
          <p:nvPr/>
        </p:nvSpPr>
        <p:spPr bwMode="auto">
          <a:xfrm>
            <a:off x="2374697" y="2805039"/>
            <a:ext cx="4073844" cy="2829951"/>
          </a:xfrm>
          <a:prstGeom prst="borderCallout1">
            <a:avLst>
              <a:gd name="adj1" fmla="val 51088"/>
              <a:gd name="adj2" fmla="val 99549"/>
              <a:gd name="adj3" fmla="val 46355"/>
              <a:gd name="adj4" fmla="val 157951"/>
            </a:avLst>
          </a:prstGeom>
          <a:solidFill>
            <a:schemeClr val="bg1"/>
          </a:solidFill>
          <a:ln w="76200" cap="flat" cmpd="sng" algn="ctr">
            <a:solidFill>
              <a:srgbClr val="FF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marL="457200" indent="-457200" eaLnBrk="0" fontAlgn="base" hangingPunct="0">
              <a:spcBef>
                <a:spcPct val="0"/>
              </a:spcBef>
              <a:spcAft>
                <a:spcPct val="0"/>
              </a:spcAft>
              <a:buFont typeface="Arial" panose="020B0604020202020204" pitchFamily="34" charset="0"/>
              <a:buChar char="•"/>
            </a:pPr>
            <a:r>
              <a:rPr lang="zh-TW" altLang="en-US" sz="3600" b="1" kern="0" dirty="0" smtClean="0"/>
              <a:t>設定</a:t>
            </a:r>
            <a:endParaRPr lang="en-US" altLang="zh-TW" sz="3600" b="1" kern="0" dirty="0" smtClean="0"/>
          </a:p>
          <a:p>
            <a:pPr marL="914400" lvl="1" indent="-457200" eaLnBrk="0" fontAlgn="base" hangingPunct="0">
              <a:spcBef>
                <a:spcPct val="0"/>
              </a:spcBef>
              <a:spcAft>
                <a:spcPct val="0"/>
              </a:spcAft>
              <a:buFont typeface="Arial" panose="020B0604020202020204" pitchFamily="34" charset="0"/>
              <a:buChar char="•"/>
            </a:pPr>
            <a:r>
              <a:rPr lang="zh-TW" altLang="en-US" sz="2800" kern="0" dirty="0" smtClean="0"/>
              <a:t>架構</a:t>
            </a:r>
            <a:endParaRPr kumimoji="0" lang="en-US" altLang="zh-TW" sz="2800" i="0" u="none" strike="noStrike" cap="none" normalizeH="0" baseline="0" dirty="0" smtClean="0">
              <a:ln>
                <a:noFill/>
              </a:ln>
              <a:solidFill>
                <a:schemeClr val="tx1"/>
              </a:solidFill>
              <a:effectLst/>
              <a:latin typeface="Arial" charset="0"/>
            </a:endParaRPr>
          </a:p>
          <a:p>
            <a:pPr marL="914400" lvl="1" indent="-457200" eaLnBrk="0" fontAlgn="base" hangingPunct="0">
              <a:spcBef>
                <a:spcPct val="0"/>
              </a:spcBef>
              <a:spcAft>
                <a:spcPct val="0"/>
              </a:spcAft>
              <a:buFont typeface="Arial" panose="020B0604020202020204" pitchFamily="34" charset="0"/>
              <a:buChar char="•"/>
            </a:pPr>
            <a:r>
              <a:rPr lang="zh-TW" altLang="en-US" sz="2800" kern="0" dirty="0"/>
              <a:t>比較對象</a:t>
            </a:r>
            <a:endParaRPr lang="en-US" altLang="zh-TW" sz="2800" kern="0" dirty="0"/>
          </a:p>
          <a:p>
            <a:pPr marL="914400" lvl="1" indent="-457200" eaLnBrk="0" fontAlgn="base" hangingPunct="0">
              <a:spcBef>
                <a:spcPct val="0"/>
              </a:spcBef>
              <a:spcAft>
                <a:spcPct val="0"/>
              </a:spcAft>
              <a:buFont typeface="Arial" panose="020B0604020202020204" pitchFamily="34" charset="0"/>
              <a:buChar char="•"/>
            </a:pPr>
            <a:r>
              <a:rPr lang="zh-TW" altLang="en-US" sz="2800" dirty="0" smtClean="0"/>
              <a:t>輸入</a:t>
            </a:r>
            <a:r>
              <a:rPr lang="zh-TW" altLang="en-US" sz="2800" dirty="0"/>
              <a:t>參數預設值</a:t>
            </a:r>
            <a:endParaRPr lang="en-US" altLang="zh-TW" sz="2800" dirty="0">
              <a:latin typeface="Arial" charset="0"/>
            </a:endParaRPr>
          </a:p>
          <a:p>
            <a:pPr marL="914400" lvl="1" indent="-457200" eaLnBrk="0" fontAlgn="base" hangingPunct="0">
              <a:spcBef>
                <a:spcPct val="0"/>
              </a:spcBef>
              <a:spcAft>
                <a:spcPct val="0"/>
              </a:spcAft>
              <a:buFont typeface="Arial" panose="020B0604020202020204" pitchFamily="34" charset="0"/>
              <a:buChar char="•"/>
            </a:pPr>
            <a:r>
              <a:rPr lang="zh-TW" altLang="en-US" sz="2800" kern="0" dirty="0" smtClean="0"/>
              <a:t>結果參數</a:t>
            </a:r>
            <a:endParaRPr lang="en-US" altLang="zh-TW" sz="2800" kern="0" dirty="0"/>
          </a:p>
          <a:p>
            <a:pPr marL="457200" indent="-457200" eaLnBrk="0" fontAlgn="base" hangingPunct="0">
              <a:spcBef>
                <a:spcPct val="0"/>
              </a:spcBef>
              <a:spcAft>
                <a:spcPct val="0"/>
              </a:spcAft>
              <a:buFont typeface="Arial" panose="020B0604020202020204" pitchFamily="34" charset="0"/>
              <a:buChar char="•"/>
            </a:pPr>
            <a:r>
              <a:rPr lang="zh-TW" altLang="en-US" sz="3600" b="1" kern="0" dirty="0" smtClean="0">
                <a:latin typeface="Arial" charset="0"/>
              </a:rPr>
              <a:t>結果</a:t>
            </a:r>
            <a:endParaRPr lang="en-US" altLang="zh-TW" sz="3600" b="1" dirty="0" smtClean="0">
              <a:latin typeface="Arial" charset="0"/>
            </a:endParaRPr>
          </a:p>
        </p:txBody>
      </p:sp>
    </p:spTree>
    <p:extLst>
      <p:ext uri="{BB962C8B-B14F-4D97-AF65-F5344CB8AC3E}">
        <p14:creationId xmlns:p14="http://schemas.microsoft.com/office/powerpoint/2010/main" val="314849904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smtClean="0"/>
              <a:t>實作</a:t>
            </a:r>
            <a:r>
              <a:rPr lang="en-US" altLang="zh-TW" sz="2800" dirty="0" smtClean="0"/>
              <a:t>/</a:t>
            </a:r>
            <a:r>
              <a:rPr lang="zh-TW" altLang="en-US" sz="2800" dirty="0" smtClean="0"/>
              <a:t>模擬</a:t>
            </a:r>
            <a:endParaRPr lang="en-US" altLang="zh-TW" sz="2800" dirty="0" smtClean="0"/>
          </a:p>
          <a:p>
            <a:pPr marL="742950" lvl="2" indent="-342900">
              <a:buSzPct val="65000"/>
              <a:buFont typeface="Wingdings" panose="05000000000000000000" pitchFamily="2" charset="2"/>
              <a:buChar char="v"/>
            </a:pPr>
            <a:r>
              <a:rPr lang="zh-TW" altLang="en-US" sz="2400" dirty="0" smtClean="0"/>
              <a:t>程式語言</a:t>
            </a:r>
            <a:endParaRPr lang="en-US" altLang="zh-TW" sz="2400" dirty="0" smtClean="0"/>
          </a:p>
          <a:p>
            <a:pPr marL="742950" lvl="2" indent="-342900">
              <a:buSzPct val="65000"/>
              <a:buFont typeface="Wingdings" panose="05000000000000000000" pitchFamily="2" charset="2"/>
              <a:buChar char="v"/>
            </a:pPr>
            <a:r>
              <a:rPr lang="zh-TW" altLang="en-US" sz="2400" dirty="0" smtClean="0"/>
              <a:t>工具</a:t>
            </a:r>
            <a:endParaRPr lang="en-US" altLang="zh-TW" sz="2400" dirty="0" smtClean="0"/>
          </a:p>
          <a:p>
            <a:pPr marL="742950" lvl="2" indent="-342900">
              <a:buSzPct val="65000"/>
              <a:buFont typeface="Wingdings" panose="05000000000000000000" pitchFamily="2" charset="2"/>
              <a:buChar char="v"/>
            </a:pPr>
            <a:r>
              <a:rPr lang="zh-TW" altLang="en-US" sz="2400" dirty="0" smtClean="0"/>
              <a:t>架構</a:t>
            </a:r>
            <a:r>
              <a:rPr lang="en-US" altLang="zh-TW" sz="2400" dirty="0" smtClean="0"/>
              <a:t>/</a:t>
            </a:r>
            <a:r>
              <a:rPr lang="zh-TW" altLang="en-US" sz="2400" dirty="0" smtClean="0"/>
              <a:t>拓樸：如</a:t>
            </a:r>
            <a:r>
              <a:rPr lang="en-US" altLang="zh-TW" sz="2400" i="1" dirty="0" smtClean="0"/>
              <a:t>n</a:t>
            </a:r>
            <a:r>
              <a:rPr lang="zh-TW" altLang="en-US" sz="2400" dirty="0" smtClean="0"/>
              <a:t>個節點網路、</a:t>
            </a:r>
            <a:r>
              <a:rPr lang="en-US" altLang="zh-TW" sz="2400" dirty="0" smtClean="0"/>
              <a:t>fat-tree</a:t>
            </a:r>
          </a:p>
          <a:p>
            <a:pPr marL="742950" lvl="2" indent="-342900">
              <a:buSzPct val="65000"/>
              <a:buFont typeface="Wingdings" panose="05000000000000000000" pitchFamily="2" charset="2"/>
              <a:buChar char="v"/>
            </a:pPr>
            <a:r>
              <a:rPr lang="zh-TW" altLang="en-US" sz="2400" dirty="0" smtClean="0">
                <a:latin typeface="Arial" charset="0"/>
              </a:rPr>
              <a:t>資料取得方式：如量測</a:t>
            </a:r>
            <a:r>
              <a:rPr lang="en-US" altLang="zh-TW" sz="2400" dirty="0" smtClean="0">
                <a:latin typeface="Arial" charset="0"/>
              </a:rPr>
              <a:t>/</a:t>
            </a:r>
            <a:r>
              <a:rPr lang="zh-TW" altLang="en-US" sz="2400" dirty="0" smtClean="0"/>
              <a:t>模擬</a:t>
            </a:r>
            <a:r>
              <a:rPr lang="en-US" altLang="zh-TW" sz="2400" dirty="0" smtClean="0"/>
              <a:t>100000</a:t>
            </a:r>
            <a:r>
              <a:rPr lang="zh-TW" altLang="en-US" sz="2400" dirty="0" smtClean="0"/>
              <a:t>次，取後</a:t>
            </a:r>
            <a:r>
              <a:rPr lang="en-US" altLang="zh-TW" sz="2400" dirty="0" smtClean="0"/>
              <a:t>90000</a:t>
            </a:r>
            <a:r>
              <a:rPr lang="zh-TW" altLang="en-US" sz="2400" dirty="0" smtClean="0"/>
              <a:t>次平均</a:t>
            </a:r>
            <a:endParaRPr lang="en-US" altLang="zh-TW" sz="2400" dirty="0" smtClean="0"/>
          </a:p>
          <a:p>
            <a:pPr marL="742950" lvl="2" indent="-342900">
              <a:buSzPct val="65000"/>
              <a:buFont typeface="Wingdings" panose="05000000000000000000" pitchFamily="2" charset="2"/>
              <a:buChar char="v"/>
            </a:pPr>
            <a:r>
              <a:rPr lang="zh-TW" altLang="en-US" sz="2400" dirty="0" smtClean="0"/>
              <a:t>資料集</a:t>
            </a:r>
            <a:endParaRPr lang="en-US" altLang="zh-TW" sz="2400" dirty="0" smtClean="0"/>
          </a:p>
          <a:p>
            <a:pPr marL="342900" lvl="1" indent="-342900">
              <a:buSzPct val="65000"/>
              <a:buFont typeface="Wingdings" panose="05000000000000000000" pitchFamily="2" charset="2"/>
              <a:buChar char="v"/>
            </a:pPr>
            <a:r>
              <a:rPr lang="zh-TW" altLang="en-US" sz="2800" dirty="0" smtClean="0"/>
              <a:t>範例</a:t>
            </a:r>
            <a:endParaRPr lang="en-US" altLang="zh-TW" sz="2800" dirty="0"/>
          </a:p>
          <a:p>
            <a:pPr marL="742950" lvl="2" indent="-342900">
              <a:buSzPct val="65000"/>
              <a:buFont typeface="Wingdings" panose="05000000000000000000" pitchFamily="2" charset="2"/>
              <a:buChar char="v"/>
            </a:pPr>
            <a:r>
              <a:rPr lang="en-US" altLang="zh-TW" dirty="0" smtClean="0">
                <a:hlinkClick r:id="rId3" action="ppaction://hlinkfile"/>
              </a:rPr>
              <a:t>modelling example.pdf</a:t>
            </a:r>
            <a:endParaRPr lang="en-US" altLang="zh-TW" dirty="0"/>
          </a:p>
          <a:p>
            <a:pPr marL="742950" lvl="2" indent="-342900">
              <a:buSzPct val="65000"/>
              <a:buFont typeface="Wingdings" panose="05000000000000000000" pitchFamily="2" charset="2"/>
              <a:buChar char="v"/>
            </a:pPr>
            <a:endParaRPr lang="en-US" altLang="zh-TW" sz="2400" dirty="0" smtClean="0"/>
          </a:p>
          <a:p>
            <a:pPr marL="742950" lvl="2" indent="-342900">
              <a:buSzPct val="65000"/>
              <a:buFont typeface="Wingdings" panose="05000000000000000000" pitchFamily="2" charset="2"/>
              <a:buChar char="v"/>
            </a:pPr>
            <a:endParaRPr lang="en-US" altLang="zh-TW" sz="2400" dirty="0"/>
          </a:p>
          <a:p>
            <a:pPr marL="742950" lvl="2" indent="-342900">
              <a:buSzPct val="65000"/>
              <a:buFont typeface="Wingdings" panose="05000000000000000000" pitchFamily="2" charset="2"/>
              <a:buChar char="v"/>
            </a:pPr>
            <a:endParaRPr lang="en-US" altLang="zh-TW" sz="2400" dirty="0" smtClean="0"/>
          </a:p>
          <a:p>
            <a:pPr marL="1200150" lvl="3" indent="-342900">
              <a:buSzPct val="65000"/>
              <a:buFont typeface="Wingdings" panose="05000000000000000000" pitchFamily="2" charset="2"/>
              <a:buChar char="v"/>
            </a:pPr>
            <a:endParaRPr lang="en-US" altLang="zh-TW" sz="2400" dirty="0" smtClean="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76</a:t>
            </a:fld>
            <a:endParaRPr lang="zh-TW" altLang="en-US" dirty="0"/>
          </a:p>
        </p:txBody>
      </p:sp>
      <p:sp>
        <p:nvSpPr>
          <p:cNvPr id="4" name="標題 3"/>
          <p:cNvSpPr>
            <a:spLocks noGrp="1"/>
          </p:cNvSpPr>
          <p:nvPr>
            <p:ph type="title"/>
          </p:nvPr>
        </p:nvSpPr>
        <p:spPr/>
        <p:txBody>
          <a:bodyPr/>
          <a:lstStyle/>
          <a:p>
            <a:r>
              <a:rPr lang="zh-TW" altLang="en-US" dirty="0" smtClean="0">
                <a:latin typeface="Arial" charset="0"/>
              </a:rPr>
              <a:t>設定</a:t>
            </a:r>
            <a:r>
              <a:rPr lang="en-US" altLang="zh-TW" dirty="0" smtClean="0">
                <a:latin typeface="Arial" charset="0"/>
              </a:rPr>
              <a:t>—</a:t>
            </a:r>
            <a:r>
              <a:rPr lang="zh-TW" altLang="en-US" dirty="0" smtClean="0">
                <a:latin typeface="Arial" charset="0"/>
              </a:rPr>
              <a:t>架構</a:t>
            </a:r>
            <a:endParaRPr lang="zh-TW" altLang="en-US" dirty="0"/>
          </a:p>
        </p:txBody>
      </p:sp>
    </p:spTree>
    <p:extLst>
      <p:ext uri="{BB962C8B-B14F-4D97-AF65-F5344CB8AC3E}">
        <p14:creationId xmlns:p14="http://schemas.microsoft.com/office/powerpoint/2010/main" val="412281490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711200" y="1508443"/>
            <a:ext cx="10363200" cy="4648200"/>
          </a:xfrm>
        </p:spPr>
        <p:txBody>
          <a:bodyPr/>
          <a:lstStyle/>
          <a:p>
            <a:pPr marL="342900" lvl="1" indent="-342900">
              <a:buSzPct val="65000"/>
              <a:buFont typeface="Wingdings" panose="05000000000000000000" pitchFamily="2" charset="2"/>
              <a:buChar char="v"/>
            </a:pPr>
            <a:r>
              <a:rPr lang="zh-TW" altLang="en-US" sz="2800" dirty="0" smtClean="0"/>
              <a:t>別人方法選擇方式</a:t>
            </a:r>
            <a:endParaRPr lang="en-US" altLang="zh-TW" sz="2800" dirty="0" smtClean="0"/>
          </a:p>
          <a:p>
            <a:pPr marL="742950" lvl="2" indent="-342900">
              <a:buSzPct val="65000"/>
              <a:buFont typeface="Wingdings" panose="05000000000000000000" pitchFamily="2" charset="2"/>
              <a:buChar char="v"/>
            </a:pPr>
            <a:r>
              <a:rPr lang="zh-TW" altLang="en-US" sz="2400" dirty="0" smtClean="0"/>
              <a:t>最晚期、最相關、最重要、效果最好、最好實行</a:t>
            </a:r>
            <a:endParaRPr lang="en-US" altLang="zh-TW" sz="2400" dirty="0" smtClean="0"/>
          </a:p>
          <a:p>
            <a:pPr marL="742950" lvl="2" indent="-342900">
              <a:buSzPct val="65000"/>
              <a:buFont typeface="Wingdings" panose="05000000000000000000" pitchFamily="2" charset="2"/>
              <a:buChar char="v"/>
            </a:pPr>
            <a:r>
              <a:rPr lang="zh-TW" altLang="en-US" sz="2400" dirty="0" smtClean="0"/>
              <a:t>說明選擇原因</a:t>
            </a:r>
            <a:endParaRPr lang="en-US" altLang="zh-TW" sz="2400" dirty="0" smtClean="0"/>
          </a:p>
          <a:p>
            <a:pPr marL="342900" lvl="1" indent="-342900">
              <a:buSzPct val="65000"/>
              <a:buFont typeface="Wingdings" panose="05000000000000000000" pitchFamily="2" charset="2"/>
              <a:buChar char="v"/>
            </a:pPr>
            <a:r>
              <a:rPr lang="zh-TW" altLang="en-US" sz="2800" dirty="0" smtClean="0"/>
              <a:t>需簡要說明其方法</a:t>
            </a:r>
            <a:endParaRPr lang="en-US" altLang="zh-TW" sz="2800" dirty="0" smtClean="0"/>
          </a:p>
          <a:p>
            <a:pPr marL="742950" lvl="2" indent="-342900">
              <a:buSzPct val="65000"/>
              <a:buFont typeface="Wingdings" panose="05000000000000000000" pitchFamily="2" charset="2"/>
              <a:buChar char="v"/>
            </a:pPr>
            <a:r>
              <a:rPr lang="zh-TW" altLang="en-US" sz="2400" dirty="0" smtClean="0"/>
              <a:t>最好文獻探討第二章有說明</a:t>
            </a:r>
            <a:endParaRPr lang="en-US" altLang="zh-TW" sz="2400" dirty="0" smtClean="0"/>
          </a:p>
          <a:p>
            <a:pPr marL="342900" lvl="1" indent="-342900">
              <a:buSzPct val="65000"/>
              <a:buFont typeface="Wingdings" panose="05000000000000000000" pitchFamily="2" charset="2"/>
              <a:buChar char="v"/>
            </a:pPr>
            <a:r>
              <a:rPr lang="zh-TW" altLang="en-US" sz="2800" dirty="0" smtClean="0"/>
              <a:t>勿</a:t>
            </a:r>
            <a:r>
              <a:rPr lang="zh-TW" altLang="en-US" sz="2800" dirty="0"/>
              <a:t>直接使用別人數據</a:t>
            </a:r>
            <a:endParaRPr lang="en-US" altLang="zh-TW" sz="2800" dirty="0"/>
          </a:p>
          <a:p>
            <a:pPr marL="742950" lvl="2" indent="-342900">
              <a:buSzPct val="65000"/>
              <a:buFont typeface="Wingdings" panose="05000000000000000000" pitchFamily="2" charset="2"/>
              <a:buChar char="v"/>
            </a:pPr>
            <a:r>
              <a:rPr lang="zh-TW" altLang="en-US" sz="2400" dirty="0" smtClean="0"/>
              <a:t>不公平，不正確</a:t>
            </a:r>
            <a:endParaRPr lang="en-US" altLang="zh-TW" sz="2400" dirty="0" smtClean="0"/>
          </a:p>
          <a:p>
            <a:pPr marL="342900" lvl="1" indent="-342900">
              <a:buSzPct val="65000"/>
              <a:buFont typeface="Wingdings" panose="05000000000000000000" pitchFamily="2" charset="2"/>
              <a:buChar char="v"/>
            </a:pPr>
            <a:r>
              <a:rPr lang="zh-TW" altLang="en-US" sz="2800" dirty="0" smtClean="0"/>
              <a:t>自己方法</a:t>
            </a:r>
            <a:endParaRPr lang="en-US" altLang="zh-TW" sz="2800" dirty="0" smtClean="0"/>
          </a:p>
          <a:p>
            <a:pPr marL="742950" lvl="2" indent="-342900">
              <a:buSzPct val="65000"/>
              <a:buFont typeface="Wingdings" panose="05000000000000000000" pitchFamily="2" charset="2"/>
              <a:buChar char="v"/>
            </a:pPr>
            <a:r>
              <a:rPr lang="zh-TW" altLang="en-US" sz="2400" dirty="0" smtClean="0"/>
              <a:t>縮減版</a:t>
            </a:r>
            <a:endParaRPr lang="en-US" altLang="zh-TW" sz="2400" dirty="0" smtClean="0"/>
          </a:p>
          <a:p>
            <a:pPr marL="742950" lvl="2" indent="-342900">
              <a:buSzPct val="65000"/>
              <a:buFont typeface="Wingdings" panose="05000000000000000000" pitchFamily="2" charset="2"/>
              <a:buChar char="v"/>
            </a:pPr>
            <a:r>
              <a:rPr lang="zh-TW" altLang="en-US" sz="2400" dirty="0" smtClean="0"/>
              <a:t>直覺版</a:t>
            </a:r>
            <a:endParaRPr lang="en-US" altLang="zh-TW" sz="2400" dirty="0" smtClean="0"/>
          </a:p>
          <a:p>
            <a:pPr marL="742950" lvl="2" indent="-342900">
              <a:buSzPct val="65000"/>
              <a:buFont typeface="Wingdings" panose="05000000000000000000" pitchFamily="2" charset="2"/>
              <a:buChar char="v"/>
            </a:pPr>
            <a:r>
              <a:rPr lang="zh-TW" altLang="en-US" sz="2400" dirty="0" smtClean="0"/>
              <a:t>極端版</a:t>
            </a:r>
            <a:r>
              <a:rPr lang="en-US" altLang="zh-TW" sz="2400" dirty="0" smtClean="0"/>
              <a:t>/</a:t>
            </a:r>
            <a:r>
              <a:rPr lang="zh-TW" altLang="en-US" sz="2400" dirty="0" smtClean="0"/>
              <a:t>最佳</a:t>
            </a:r>
            <a:r>
              <a:rPr lang="zh-TW" altLang="en-US" sz="2400" dirty="0"/>
              <a:t>版</a:t>
            </a:r>
            <a:endParaRPr lang="en-US" altLang="zh-TW" sz="2400" dirty="0" smtClean="0"/>
          </a:p>
          <a:p>
            <a:pPr marL="1200150" lvl="3" indent="-342900">
              <a:buSzPct val="65000"/>
              <a:buFont typeface="Wingdings" panose="05000000000000000000" pitchFamily="2" charset="2"/>
              <a:buChar char="v"/>
            </a:pPr>
            <a:endParaRPr lang="en-US" altLang="zh-TW" sz="2400" dirty="0" smtClean="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77</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smtClean="0">
                <a:latin typeface="Times New Roman" panose="02020603050405020304" pitchFamily="18" charset="0"/>
                <a:ea typeface="標楷體" panose="03000509000000000000" pitchFamily="65" charset="-120"/>
                <a:cs typeface="+mj-cs"/>
              </a:rPr>
              <a:t>—</a:t>
            </a:r>
            <a:r>
              <a:rPr lang="zh-TW" altLang="en-US" b="1" dirty="0" smtClean="0">
                <a:latin typeface="Times New Roman" panose="02020603050405020304" pitchFamily="18" charset="0"/>
                <a:ea typeface="標楷體" panose="03000509000000000000" pitchFamily="65" charset="-120"/>
                <a:cs typeface="+mj-cs"/>
              </a:rPr>
              <a:t>比較對象</a:t>
            </a:r>
            <a:endParaRPr lang="zh-TW" altLang="en-US" b="1" dirty="0">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790911235"/>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smtClean="0">
                <a:latin typeface="Arial" charset="0"/>
              </a:rPr>
              <a:t>可用表格</a:t>
            </a:r>
            <a:endParaRPr lang="en-US" altLang="zh-TW" sz="2800" dirty="0" smtClean="0">
              <a:latin typeface="Arial" charset="0"/>
            </a:endParaRPr>
          </a:p>
          <a:p>
            <a:pPr marL="342900" lvl="1" indent="-342900">
              <a:buSzPct val="65000"/>
              <a:buFont typeface="Wingdings" panose="05000000000000000000" pitchFamily="2" charset="2"/>
              <a:buChar char="v"/>
            </a:pPr>
            <a:r>
              <a:rPr lang="zh-TW" altLang="en-US" sz="2800" dirty="0" smtClean="0">
                <a:latin typeface="Arial" charset="0"/>
              </a:rPr>
              <a:t>要有單位</a:t>
            </a:r>
            <a:endParaRPr lang="en-US" altLang="zh-TW" sz="2800" dirty="0" smtClean="0">
              <a:latin typeface="Arial" charset="0"/>
            </a:endParaRPr>
          </a:p>
          <a:p>
            <a:pPr marL="342900" lvl="1" indent="-342900">
              <a:buSzPct val="65000"/>
              <a:buFont typeface="Wingdings" panose="05000000000000000000" pitchFamily="2" charset="2"/>
              <a:buChar char="v"/>
            </a:pPr>
            <a:r>
              <a:rPr lang="zh-TW" altLang="en-US" sz="2800" dirty="0" smtClean="0">
                <a:latin typeface="Arial" charset="0"/>
              </a:rPr>
              <a:t>要有依據</a:t>
            </a:r>
            <a:endParaRPr lang="en-US" altLang="zh-TW" sz="2800" dirty="0" smtClean="0">
              <a:latin typeface="Arial" charset="0"/>
            </a:endParaRPr>
          </a:p>
          <a:p>
            <a:pPr marL="742950" lvl="2" indent="-342900">
              <a:buSzPct val="65000"/>
              <a:buFont typeface="Wingdings" panose="05000000000000000000" pitchFamily="2" charset="2"/>
              <a:buChar char="v"/>
            </a:pPr>
            <a:r>
              <a:rPr lang="en-US" altLang="zh-TW" sz="2400" dirty="0">
                <a:latin typeface="Arial" charset="0"/>
              </a:rPr>
              <a:t>c</a:t>
            </a:r>
            <a:r>
              <a:rPr lang="en-US" altLang="zh-TW" sz="2400" dirty="0" smtClean="0">
                <a:latin typeface="Arial" charset="0"/>
              </a:rPr>
              <a:t>ite</a:t>
            </a:r>
            <a:r>
              <a:rPr lang="zh-TW" altLang="en-US" sz="2400" dirty="0" smtClean="0">
                <a:latin typeface="Arial" charset="0"/>
              </a:rPr>
              <a:t>其他文獻</a:t>
            </a:r>
            <a:endParaRPr lang="en-US" altLang="zh-TW" sz="2400" dirty="0" smtClean="0">
              <a:latin typeface="Arial" charset="0"/>
            </a:endParaRPr>
          </a:p>
          <a:p>
            <a:pPr marL="742950" lvl="2" indent="-342900">
              <a:buSzPct val="65000"/>
              <a:buFont typeface="Wingdings" panose="05000000000000000000" pitchFamily="2" charset="2"/>
              <a:buChar char="v"/>
            </a:pPr>
            <a:r>
              <a:rPr lang="zh-TW" altLang="en-US" sz="2400" dirty="0" smtClean="0">
                <a:latin typeface="Arial" charset="0"/>
              </a:rPr>
              <a:t>真實環境量測</a:t>
            </a:r>
            <a:r>
              <a:rPr lang="en-US" altLang="zh-TW" sz="2400" dirty="0" smtClean="0">
                <a:latin typeface="Arial" charset="0"/>
              </a:rPr>
              <a:t>/</a:t>
            </a:r>
            <a:r>
              <a:rPr lang="zh-TW" altLang="en-US" sz="2400" dirty="0" smtClean="0">
                <a:latin typeface="Arial" charset="0"/>
              </a:rPr>
              <a:t>相符合</a:t>
            </a:r>
            <a:endParaRPr lang="en-US" altLang="zh-TW" sz="2400" dirty="0" smtClean="0">
              <a:latin typeface="Arial" charset="0"/>
            </a:endParaRPr>
          </a:p>
          <a:p>
            <a:pPr marL="742950" lvl="2" indent="-342900">
              <a:buSzPct val="65000"/>
              <a:buFont typeface="Wingdings" panose="05000000000000000000" pitchFamily="2" charset="2"/>
              <a:buChar char="v"/>
            </a:pPr>
            <a:r>
              <a:rPr lang="en-US" altLang="zh-TW" sz="2400" dirty="0">
                <a:latin typeface="Arial" charset="0"/>
              </a:rPr>
              <a:t>r</a:t>
            </a:r>
            <a:r>
              <a:rPr lang="en-US" altLang="zh-TW" sz="2400" dirty="0" smtClean="0">
                <a:latin typeface="Arial" charset="0"/>
              </a:rPr>
              <a:t>eviewer</a:t>
            </a:r>
            <a:r>
              <a:rPr lang="zh-TW" altLang="en-US" sz="2400" dirty="0" smtClean="0">
                <a:latin typeface="Arial" charset="0"/>
              </a:rPr>
              <a:t>常問問題</a:t>
            </a:r>
            <a:endParaRPr lang="en-US" altLang="zh-TW" sz="2400" dirty="0" smtClean="0">
              <a:latin typeface="Arial" charset="0"/>
            </a:endParaRPr>
          </a:p>
          <a:p>
            <a:pPr marL="342900" lvl="1" indent="-342900">
              <a:buSzPct val="65000"/>
              <a:buFont typeface="Wingdings" panose="05000000000000000000" pitchFamily="2" charset="2"/>
              <a:buChar char="v"/>
            </a:pPr>
            <a:r>
              <a:rPr lang="zh-TW" altLang="en-US" sz="2800" dirty="0" smtClean="0">
                <a:latin typeface="Arial" charset="0"/>
              </a:rPr>
              <a:t>思考範圍</a:t>
            </a:r>
            <a:endParaRPr lang="en-US" altLang="zh-TW" sz="2800" dirty="0">
              <a:latin typeface="Arial" charset="0"/>
            </a:endParaRPr>
          </a:p>
          <a:p>
            <a:pPr marL="342900" lvl="1" indent="-342900">
              <a:buSzPct val="65000"/>
              <a:buFont typeface="Wingdings" panose="05000000000000000000" pitchFamily="2" charset="2"/>
              <a:buChar char="v"/>
            </a:pPr>
            <a:endParaRPr lang="en-US" altLang="zh-TW" sz="2800" dirty="0">
              <a:latin typeface="Arial" charset="0"/>
            </a:endParaRPr>
          </a:p>
          <a:p>
            <a:pPr marL="742950" lvl="2" indent="-342900">
              <a:buSzPct val="65000"/>
              <a:buFont typeface="Wingdings" panose="05000000000000000000" pitchFamily="2" charset="2"/>
              <a:buChar char="v"/>
            </a:pPr>
            <a:endParaRPr lang="en-US" altLang="zh-TW" sz="2400" dirty="0" smtClean="0">
              <a:latin typeface="Arial" charset="0"/>
            </a:endParaRPr>
          </a:p>
          <a:p>
            <a:pPr marL="742950" lvl="2" indent="-342900">
              <a:buSzPct val="65000"/>
              <a:buFont typeface="Wingdings" panose="05000000000000000000" pitchFamily="2" charset="2"/>
              <a:buChar char="v"/>
            </a:pPr>
            <a:endParaRPr lang="en-US" altLang="zh-TW" sz="2400" dirty="0" smtClean="0">
              <a:latin typeface="Arial" charset="0"/>
            </a:endParaRPr>
          </a:p>
          <a:p>
            <a:pPr marL="857250" lvl="3" indent="0">
              <a:buSzPct val="65000"/>
              <a:buNone/>
            </a:pPr>
            <a:r>
              <a:rPr lang="en-US" altLang="zh-TW" sz="2400" dirty="0" smtClean="0">
                <a:latin typeface="Arial" charset="0"/>
              </a:rPr>
              <a:t/>
            </a:r>
            <a:br>
              <a:rPr lang="en-US" altLang="zh-TW" sz="2400" dirty="0" smtClean="0">
                <a:latin typeface="Arial" charset="0"/>
              </a:rPr>
            </a:br>
            <a:endParaRPr lang="en-US" altLang="zh-TW" sz="2400" dirty="0" smtClean="0">
              <a:latin typeface="Arial" charset="0"/>
            </a:endParaRPr>
          </a:p>
          <a:p>
            <a:pPr marL="1200150" lvl="3" indent="-342900">
              <a:buSzPct val="65000"/>
              <a:buFont typeface="Wingdings" panose="05000000000000000000" pitchFamily="2" charset="2"/>
              <a:buChar char="v"/>
            </a:pPr>
            <a:endParaRPr lang="en-US" altLang="zh-TW" sz="2400" dirty="0" smtClean="0">
              <a:latin typeface="Arial" charset="0"/>
            </a:endParaRPr>
          </a:p>
          <a:p>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78</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a:latin typeface="Times New Roman" panose="02020603050405020304" pitchFamily="18" charset="0"/>
                <a:ea typeface="標楷體" panose="03000509000000000000" pitchFamily="65" charset="-120"/>
                <a:cs typeface="+mj-cs"/>
              </a:rPr>
              <a:t>—</a:t>
            </a:r>
            <a:r>
              <a:rPr lang="zh-TW" altLang="en-US" b="1" dirty="0">
                <a:latin typeface="Times New Roman" panose="02020603050405020304" pitchFamily="18" charset="0"/>
                <a:ea typeface="標楷體" panose="03000509000000000000" pitchFamily="65" charset="-120"/>
                <a:cs typeface="+mj-cs"/>
              </a:rPr>
              <a:t>輸入參數</a:t>
            </a:r>
            <a:r>
              <a:rPr lang="zh-TW" altLang="en-US" b="1" dirty="0" smtClean="0">
                <a:latin typeface="Times New Roman" panose="02020603050405020304" pitchFamily="18" charset="0"/>
                <a:ea typeface="標楷體" panose="03000509000000000000" pitchFamily="65" charset="-120"/>
                <a:cs typeface="+mj-cs"/>
              </a:rPr>
              <a:t>預設值</a:t>
            </a:r>
            <a:endParaRPr lang="zh-TW" altLang="en-US" b="1" dirty="0">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135487078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內容版面配置區 1"/>
              <p:cNvSpPr>
                <a:spLocks noGrp="1"/>
              </p:cNvSpPr>
              <p:nvPr>
                <p:ph idx="1"/>
              </p:nvPr>
            </p:nvSpPr>
            <p:spPr/>
            <p:txBody>
              <a:bodyPr/>
              <a:lstStyle/>
              <a:p>
                <a:pPr marL="342900" lvl="1" indent="-342900">
                  <a:buSzPct val="65000"/>
                  <a:buFont typeface="Wingdings" panose="05000000000000000000" pitchFamily="2" charset="2"/>
                  <a:buChar char="v"/>
                </a:pPr>
                <a:r>
                  <a:rPr lang="zh-TW" altLang="en-US" sz="2800" dirty="0" smtClean="0"/>
                  <a:t>一致性</a:t>
                </a:r>
                <a:endParaRPr lang="en-US" altLang="zh-TW" sz="2800" dirty="0" smtClean="0"/>
              </a:p>
              <a:p>
                <a:pPr marL="742950" lvl="2" indent="-342900">
                  <a:buSzPct val="65000"/>
                  <a:buFont typeface="Wingdings" panose="05000000000000000000" pitchFamily="2" charset="2"/>
                  <a:buChar char="v"/>
                </a:pPr>
                <a:r>
                  <a:rPr lang="zh-TW" altLang="en-US" sz="2400" dirty="0" smtClean="0"/>
                  <a:t>例：甲圖用</a:t>
                </a:r>
                <a:r>
                  <a:rPr lang="en-US" altLang="zh-TW" sz="2400" dirty="0" smtClean="0"/>
                  <a:t>A</a:t>
                </a:r>
                <a:r>
                  <a:rPr lang="zh-TW" altLang="en-US" sz="2400" dirty="0" smtClean="0"/>
                  <a:t>結果參數，乙圖用</a:t>
                </a:r>
                <a:r>
                  <a:rPr lang="en-US" altLang="zh-TW" sz="2400" dirty="0" smtClean="0"/>
                  <a:t>B</a:t>
                </a:r>
                <a:r>
                  <a:rPr lang="zh-TW" altLang="en-US" sz="2400" dirty="0" smtClean="0"/>
                  <a:t>結果參數</a:t>
                </a:r>
                <a:r>
                  <a:rPr lang="en-US" altLang="zh-TW" sz="2400" dirty="0">
                    <a:sym typeface="Wingdings" panose="05000000000000000000" pitchFamily="2" charset="2"/>
                  </a:rPr>
                  <a:t> </a:t>
                </a:r>
                <a:r>
                  <a:rPr lang="en-US" altLang="zh-TW" sz="2400" dirty="0" smtClean="0">
                    <a:sym typeface="Wingdings" panose="05000000000000000000" pitchFamily="2" charset="2"/>
                  </a:rPr>
                  <a:t>(</a:t>
                </a:r>
                <a:r>
                  <a:rPr lang="en-US" altLang="zh-TW" sz="2400" dirty="0" smtClean="0">
                    <a:solidFill>
                      <a:srgbClr val="FF0000"/>
                    </a:solidFill>
                    <a:sym typeface="Wingdings" panose="05000000000000000000" pitchFamily="2" charset="2"/>
                  </a:rPr>
                  <a:t>X</a:t>
                </a:r>
                <a:r>
                  <a:rPr lang="en-US" altLang="zh-TW" sz="2400" dirty="0" smtClean="0">
                    <a:sym typeface="Wingdings" panose="05000000000000000000" pitchFamily="2" charset="2"/>
                  </a:rPr>
                  <a:t>)</a:t>
                </a:r>
              </a:p>
              <a:p>
                <a:pPr marL="342900" lvl="1" indent="-342900">
                  <a:buSzPct val="65000"/>
                  <a:buFont typeface="Wingdings" panose="05000000000000000000" pitchFamily="2" charset="2"/>
                  <a:buChar char="v"/>
                </a:pPr>
                <a:r>
                  <a:rPr lang="zh-TW" altLang="en-US" sz="2800" dirty="0" smtClean="0"/>
                  <a:t>重要性</a:t>
                </a:r>
                <a:endParaRPr lang="en-US" altLang="zh-TW" sz="2800" dirty="0" smtClean="0"/>
              </a:p>
              <a:p>
                <a:pPr marL="342900" lvl="1" indent="-342900">
                  <a:buSzPct val="65000"/>
                  <a:buFont typeface="Wingdings" panose="05000000000000000000" pitchFamily="2" charset="2"/>
                  <a:buChar char="v"/>
                </a:pPr>
                <a:r>
                  <a:rPr lang="zh-TW" altLang="en-US" sz="2800" dirty="0" smtClean="0"/>
                  <a:t>清楚定義</a:t>
                </a:r>
                <a:endParaRPr lang="en-US" altLang="zh-TW" sz="2800" dirty="0" smtClean="0"/>
              </a:p>
              <a:p>
                <a:pPr marL="742950" lvl="2" indent="-342900">
                  <a:buSzPct val="65000"/>
                  <a:buFont typeface="Wingdings" panose="05000000000000000000" pitchFamily="2" charset="2"/>
                  <a:buChar char="v"/>
                </a:pPr>
                <a:r>
                  <a:rPr lang="zh-TW" altLang="en-US" sz="2400" dirty="0" smtClean="0"/>
                  <a:t>例：</a:t>
                </a:r>
                <a:r>
                  <a:rPr lang="en-US" altLang="zh-TW" sz="2400" dirty="0" smtClean="0"/>
                  <a:t>accuracy (</a:t>
                </a:r>
                <a:r>
                  <a:rPr lang="en-US" altLang="zh-TW" sz="2400" dirty="0" smtClean="0">
                    <a:solidFill>
                      <a:srgbClr val="FF0000"/>
                    </a:solidFill>
                  </a:rPr>
                  <a:t>X</a:t>
                </a:r>
                <a:r>
                  <a:rPr lang="en-US" altLang="zh-TW" sz="2400" dirty="0" smtClean="0"/>
                  <a:t>), </a:t>
                </a:r>
                <a14:m>
                  <m:oMath xmlns:m="http://schemas.openxmlformats.org/officeDocument/2006/math">
                    <m:r>
                      <a:rPr lang="en-US" altLang="zh-TW" sz="2400" i="1" smtClean="0">
                        <a:latin typeface="Cambria Math" panose="02040503050406030204" pitchFamily="18" charset="0"/>
                      </a:rPr>
                      <m:t>𝐴</m:t>
                    </m:r>
                    <m:r>
                      <a:rPr lang="en-US" altLang="zh-TW" sz="2400" b="1" i="1" smtClean="0">
                        <a:latin typeface="Cambria Math" panose="02040503050406030204" pitchFamily="18" charset="0"/>
                      </a:rPr>
                      <m:t>=</m:t>
                    </m:r>
                    <m:f>
                      <m:fPr>
                        <m:ctrlPr>
                          <a:rPr lang="en-US" altLang="zh-TW" sz="2400" b="1" i="1" smtClean="0">
                            <a:latin typeface="Cambria Math" panose="02040503050406030204" pitchFamily="18" charset="0"/>
                          </a:rPr>
                        </m:ctrlPr>
                      </m:fPr>
                      <m:num>
                        <m:r>
                          <a:rPr lang="en-US" altLang="zh-TW" sz="2400" i="1">
                            <a:latin typeface="Cambria Math" panose="02040503050406030204" pitchFamily="18" charset="0"/>
                          </a:rPr>
                          <m:t>#</m:t>
                        </m:r>
                        <m:r>
                          <a:rPr lang="zh-TW" altLang="en-US" sz="2400" i="1">
                            <a:latin typeface="Cambria Math" panose="02040503050406030204" pitchFamily="18" charset="0"/>
                          </a:rPr>
                          <m:t> </m:t>
                        </m:r>
                        <m:r>
                          <a:rPr lang="en-US" altLang="zh-TW" sz="2400" i="1">
                            <a:latin typeface="Cambria Math" panose="02040503050406030204" pitchFamily="18" charset="0"/>
                          </a:rPr>
                          <m:t>𝒐𝒇</m:t>
                        </m:r>
                        <m:r>
                          <a:rPr lang="en-US" altLang="zh-TW" sz="2400" i="1">
                            <a:latin typeface="Cambria Math" panose="02040503050406030204" pitchFamily="18" charset="0"/>
                          </a:rPr>
                          <m:t> </m:t>
                        </m:r>
                        <m:r>
                          <a:rPr lang="en-US" altLang="zh-TW" sz="2400" i="1">
                            <a:latin typeface="Cambria Math" panose="02040503050406030204" pitchFamily="18" charset="0"/>
                          </a:rPr>
                          <m:t>𝒄𝒐𝒓𝒓𝒆𝒄𝒕</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num>
                      <m:den>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𝒐𝒇</m:t>
                        </m:r>
                        <m:r>
                          <a:rPr lang="en-US" altLang="zh-TW" sz="2400" b="1" i="1" smtClean="0">
                            <a:latin typeface="Cambria Math" panose="02040503050406030204" pitchFamily="18" charset="0"/>
                          </a:rPr>
                          <m:t> </m:t>
                        </m:r>
                        <m:r>
                          <a:rPr lang="en-US" altLang="zh-TW" sz="2400" b="1" i="1" smtClean="0">
                            <a:latin typeface="Cambria Math" panose="02040503050406030204" pitchFamily="18" charset="0"/>
                          </a:rPr>
                          <m:t>𝒂𝒏𝒔𝒘𝒆𝒓𝒔</m:t>
                        </m:r>
                      </m:den>
                    </m:f>
                  </m:oMath>
                </a14:m>
                <a:r>
                  <a:rPr lang="en-US" altLang="zh-TW" sz="2400" dirty="0" smtClean="0"/>
                  <a:t> (</a:t>
                </a:r>
                <a:r>
                  <a:rPr lang="en-US" altLang="zh-TW" sz="2400" dirty="0" smtClean="0">
                    <a:solidFill>
                      <a:srgbClr val="FF0000"/>
                    </a:solidFill>
                  </a:rPr>
                  <a:t>O</a:t>
                </a:r>
                <a:r>
                  <a:rPr lang="en-US" altLang="zh-TW" sz="2400" dirty="0" smtClean="0"/>
                  <a:t>)</a:t>
                </a:r>
              </a:p>
              <a:p>
                <a:pPr marL="342900" lvl="1" indent="-342900">
                  <a:buSzPct val="65000"/>
                  <a:buFont typeface="Wingdings" panose="05000000000000000000" pitchFamily="2" charset="2"/>
                  <a:buChar char="v"/>
                </a:pPr>
                <a:r>
                  <a:rPr lang="zh-TW" altLang="en-US" sz="2800" dirty="0" smtClean="0"/>
                  <a:t>可用符號或縮寫</a:t>
                </a:r>
                <a:endParaRPr lang="en-US" altLang="zh-TW" sz="2800" dirty="0" smtClean="0"/>
              </a:p>
              <a:p>
                <a:pPr marL="742950" lvl="2" indent="-342900">
                  <a:buSzPct val="65000"/>
                  <a:buFont typeface="Wingdings" panose="05000000000000000000" pitchFamily="2" charset="2"/>
                  <a:buChar char="v"/>
                </a:pPr>
                <a:r>
                  <a:rPr lang="zh-TW" altLang="en-US" sz="2400" dirty="0" smtClean="0"/>
                  <a:t>例：</a:t>
                </a:r>
                <a:r>
                  <a:rPr lang="en-US" altLang="zh-TW" sz="2400" dirty="0" smtClean="0"/>
                  <a:t>QoS violation probability (QVP)</a:t>
                </a:r>
              </a:p>
              <a:p>
                <a:pPr marL="342900" lvl="1" indent="-342900">
                  <a:buSzPct val="65000"/>
                  <a:buFont typeface="Wingdings" panose="05000000000000000000" pitchFamily="2" charset="2"/>
                  <a:buChar char="v"/>
                </a:pPr>
                <a:r>
                  <a:rPr lang="zh-TW" altLang="en-US" sz="2800" dirty="0" smtClean="0"/>
                  <a:t>大家常用，</a:t>
                </a:r>
                <a:r>
                  <a:rPr lang="zh-TW" altLang="en-US" sz="2800" dirty="0"/>
                  <a:t>使</a:t>
                </a:r>
                <a:r>
                  <a:rPr lang="zh-TW" altLang="en-US" sz="2800" dirty="0" smtClean="0"/>
                  <a:t>用一樣的名詞</a:t>
                </a:r>
                <a:endParaRPr lang="en-US" altLang="zh-TW" sz="2800" dirty="0" smtClean="0"/>
              </a:p>
              <a:p>
                <a:pPr marL="742950" lvl="2" indent="-342900">
                  <a:buSzPct val="65000"/>
                  <a:buFont typeface="Wingdings" panose="05000000000000000000" pitchFamily="2" charset="2"/>
                  <a:buChar char="v"/>
                </a:pPr>
                <a:r>
                  <a:rPr lang="zh-TW" altLang="en-US" sz="2400" dirty="0" smtClean="0"/>
                  <a:t>例：</a:t>
                </a:r>
                <a:r>
                  <a:rPr lang="en-US" altLang="zh-TW" sz="2400" dirty="0" smtClean="0"/>
                  <a:t>F1-score, hit ratio</a:t>
                </a:r>
              </a:p>
              <a:p>
                <a:pPr marL="342900" lvl="1" indent="-342900">
                  <a:buSzPct val="65000"/>
                  <a:buFont typeface="Wingdings" panose="05000000000000000000" pitchFamily="2" charset="2"/>
                  <a:buChar char="v"/>
                </a:pPr>
                <a:r>
                  <a:rPr lang="zh-TW" altLang="en-US" sz="2800" dirty="0" smtClean="0"/>
                  <a:t>範例：</a:t>
                </a:r>
                <a:r>
                  <a:rPr lang="en-US" altLang="zh-TW" sz="2800" dirty="0" smtClean="0">
                    <a:hlinkClick r:id="rId3" action="ppaction://hlinkfile"/>
                  </a:rPr>
                  <a:t>sensors-yclai.pdf</a:t>
                </a:r>
                <a:endParaRPr lang="en-US" altLang="zh-TW" sz="2800" dirty="0" smtClean="0"/>
              </a:p>
              <a:p>
                <a:pPr marL="742950" lvl="2" indent="-342900">
                  <a:buSzPct val="65000"/>
                  <a:buFont typeface="Wingdings" panose="05000000000000000000" pitchFamily="2" charset="2"/>
                  <a:buChar char="v"/>
                </a:pPr>
                <a:endParaRPr lang="en-US" altLang="zh-TW" sz="2400" dirty="0" smtClean="0"/>
              </a:p>
              <a:p>
                <a:pPr marL="742950" lvl="2" indent="-342900">
                  <a:buSzPct val="65000"/>
                  <a:buFont typeface="Wingdings" panose="05000000000000000000" pitchFamily="2" charset="2"/>
                  <a:buChar char="v"/>
                </a:pPr>
                <a:endParaRPr lang="en-US" altLang="zh-TW" sz="2400" dirty="0" smtClean="0"/>
              </a:p>
              <a:p>
                <a:pPr marL="1200150" lvl="3" indent="-342900">
                  <a:buSzPct val="65000"/>
                  <a:buFont typeface="Wingdings" panose="05000000000000000000" pitchFamily="2" charset="2"/>
                  <a:buChar char="v"/>
                </a:pPr>
                <a:endParaRPr lang="en-US" altLang="zh-TW" sz="2400" dirty="0" smtClean="0">
                  <a:latin typeface="Arial" charset="0"/>
                </a:endParaRPr>
              </a:p>
              <a:p>
                <a:endParaRPr lang="zh-TW" altLang="en-US" dirty="0"/>
              </a:p>
            </p:txBody>
          </p:sp>
        </mc:Choice>
        <mc:Fallback xmlns="">
          <p:sp>
            <p:nvSpPr>
              <p:cNvPr id="2" name="內容版面配置區 1"/>
              <p:cNvSpPr>
                <a:spLocks noGrp="1" noRot="1" noChangeAspect="1" noMove="1" noResize="1" noEditPoints="1" noAdjustHandles="1" noChangeArrowheads="1" noChangeShapeType="1" noTextEdit="1"/>
              </p:cNvSpPr>
              <p:nvPr>
                <p:ph idx="1"/>
              </p:nvPr>
            </p:nvSpPr>
            <p:spPr>
              <a:blipFill>
                <a:blip r:embed="rId4"/>
                <a:stretch>
                  <a:fillRect l="-412" t="-2621" b="-4980"/>
                </a:stretch>
              </a:blipFill>
            </p:spPr>
            <p:txBody>
              <a:bodyPr/>
              <a:lstStyle/>
              <a:p>
                <a:r>
                  <a:rPr lang="zh-TW" altLang="en-US">
                    <a:noFill/>
                  </a:rPr>
                  <a:t> </a:t>
                </a:r>
              </a:p>
            </p:txBody>
          </p:sp>
        </mc:Fallback>
      </mc:AlternateContent>
      <p:sp>
        <p:nvSpPr>
          <p:cNvPr id="3" name="投影片編號版面配置區 2"/>
          <p:cNvSpPr>
            <a:spLocks noGrp="1"/>
          </p:cNvSpPr>
          <p:nvPr>
            <p:ph type="sldNum" sz="quarter" idx="11"/>
          </p:nvPr>
        </p:nvSpPr>
        <p:spPr/>
        <p:txBody>
          <a:bodyPr/>
          <a:lstStyle/>
          <a:p>
            <a:fld id="{18182BEB-C3EA-40AB-B02C-9E044A7FB21F}" type="slidenum">
              <a:rPr lang="zh-TW" altLang="en-US" smtClean="0"/>
              <a:pPr/>
              <a:t>79</a:t>
            </a:fld>
            <a:endParaRPr lang="zh-TW" altLang="en-US" dirty="0"/>
          </a:p>
        </p:txBody>
      </p:sp>
      <p:sp>
        <p:nvSpPr>
          <p:cNvPr id="4" name="標題 3"/>
          <p:cNvSpPr>
            <a:spLocks noGrp="1"/>
          </p:cNvSpPr>
          <p:nvPr>
            <p:ph type="title"/>
          </p:nvPr>
        </p:nvSpPr>
        <p:spPr/>
        <p:txBody>
          <a:bodyPr/>
          <a:lstStyle/>
          <a:p>
            <a:pPr lvl="1"/>
            <a:r>
              <a:rPr lang="zh-TW" altLang="en-US" b="1" dirty="0">
                <a:latin typeface="Times New Roman" panose="02020603050405020304" pitchFamily="18" charset="0"/>
                <a:ea typeface="標楷體" panose="03000509000000000000" pitchFamily="65" charset="-120"/>
                <a:cs typeface="+mj-cs"/>
              </a:rPr>
              <a:t>設定</a:t>
            </a:r>
            <a:r>
              <a:rPr lang="en-US" altLang="zh-TW" b="1" dirty="0" smtClean="0">
                <a:latin typeface="Times New Roman" panose="02020603050405020304" pitchFamily="18" charset="0"/>
                <a:ea typeface="標楷體" panose="03000509000000000000" pitchFamily="65" charset="-120"/>
                <a:cs typeface="+mj-cs"/>
              </a:rPr>
              <a:t>—</a:t>
            </a:r>
            <a:r>
              <a:rPr lang="zh-TW" altLang="en-US" b="1" dirty="0" smtClean="0">
                <a:latin typeface="Times New Roman" panose="02020603050405020304" pitchFamily="18" charset="0"/>
                <a:ea typeface="標楷體" panose="03000509000000000000" pitchFamily="65" charset="-120"/>
                <a:cs typeface="+mj-cs"/>
              </a:rPr>
              <a:t>結果參數</a:t>
            </a:r>
            <a:endParaRPr lang="zh-TW" altLang="en-US" b="1" dirty="0">
              <a:latin typeface="Times New Roman" panose="02020603050405020304" pitchFamily="18" charset="0"/>
              <a:ea typeface="標楷體" panose="03000509000000000000" pitchFamily="65" charset="-120"/>
              <a:cs typeface="+mj-cs"/>
            </a:endParaRPr>
          </a:p>
        </p:txBody>
      </p:sp>
    </p:spTree>
    <p:extLst>
      <p:ext uri="{BB962C8B-B14F-4D97-AF65-F5344CB8AC3E}">
        <p14:creationId xmlns:p14="http://schemas.microsoft.com/office/powerpoint/2010/main" val="31495170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論文封面」的圖片搜尋結果"/>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a:xfrm>
            <a:off x="1943145" y="1622426"/>
            <a:ext cx="3643183" cy="4648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 name="投影片編號版面配置區 2"/>
          <p:cNvSpPr>
            <a:spLocks noGrp="1"/>
          </p:cNvSpPr>
          <p:nvPr>
            <p:ph type="sldNum" sz="quarter" idx="11"/>
          </p:nvPr>
        </p:nvSpPr>
        <p:spPr/>
        <p:txBody>
          <a:bodyPr/>
          <a:lstStyle/>
          <a:p>
            <a:fld id="{18182BEB-C3EA-40AB-B02C-9E044A7FB21F}" type="slidenum">
              <a:rPr lang="zh-TW" altLang="en-US" smtClean="0"/>
              <a:pPr/>
              <a:t>8</a:t>
            </a:fld>
            <a:endParaRPr lang="zh-TW" altLang="en-US" dirty="0"/>
          </a:p>
        </p:txBody>
      </p:sp>
      <p:sp>
        <p:nvSpPr>
          <p:cNvPr id="4" name="標題 3"/>
          <p:cNvSpPr>
            <a:spLocks noGrp="1"/>
          </p:cNvSpPr>
          <p:nvPr>
            <p:ph type="title"/>
          </p:nvPr>
        </p:nvSpPr>
        <p:spPr/>
        <p:txBody>
          <a:bodyPr/>
          <a:lstStyle/>
          <a:p>
            <a:r>
              <a:rPr lang="zh-TW" altLang="en-US" smtClean="0"/>
              <a:t>封面範例</a:t>
            </a:r>
            <a:endParaRPr lang="zh-TW" altLang="en-US" dirty="0"/>
          </a:p>
        </p:txBody>
      </p:sp>
      <p:pic>
        <p:nvPicPr>
          <p:cNvPr id="1028" name="Picture 4" descr="「thesis cover page mit」的圖片搜尋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90571" y="1626272"/>
            <a:ext cx="3643183" cy="47135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cxnSp>
        <p:nvCxnSpPr>
          <p:cNvPr id="9" name="直線單箭頭接點 8"/>
          <p:cNvCxnSpPr/>
          <p:nvPr/>
        </p:nvCxnSpPr>
        <p:spPr bwMode="auto">
          <a:xfrm flipV="1">
            <a:off x="5219700" y="2638425"/>
            <a:ext cx="2209800" cy="485775"/>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14" name="直線單箭頭接點 13"/>
          <p:cNvCxnSpPr/>
          <p:nvPr/>
        </p:nvCxnSpPr>
        <p:spPr bwMode="auto">
          <a:xfrm>
            <a:off x="5219700" y="2431380"/>
            <a:ext cx="2209800" cy="1950120"/>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17" name="直線單箭頭接點 16"/>
          <p:cNvCxnSpPr/>
          <p:nvPr/>
        </p:nvCxnSpPr>
        <p:spPr bwMode="auto">
          <a:xfrm flipV="1">
            <a:off x="5219700" y="2638426"/>
            <a:ext cx="2209800" cy="1114424"/>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21" name="直線單箭頭接點 20"/>
          <p:cNvCxnSpPr/>
          <p:nvPr/>
        </p:nvCxnSpPr>
        <p:spPr bwMode="auto">
          <a:xfrm flipV="1">
            <a:off x="4552950" y="3195638"/>
            <a:ext cx="2876550" cy="1652587"/>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23" name="直線單箭頭接點 22"/>
          <p:cNvCxnSpPr/>
          <p:nvPr/>
        </p:nvCxnSpPr>
        <p:spPr bwMode="auto">
          <a:xfrm>
            <a:off x="4642547" y="5679157"/>
            <a:ext cx="2786953" cy="102271"/>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cxnSp>
        <p:nvCxnSpPr>
          <p:cNvPr id="26" name="直線單箭頭接點 25"/>
          <p:cNvCxnSpPr/>
          <p:nvPr/>
        </p:nvCxnSpPr>
        <p:spPr bwMode="auto">
          <a:xfrm>
            <a:off x="4552950" y="5136356"/>
            <a:ext cx="3286125" cy="41488"/>
          </a:xfrm>
          <a:prstGeom prst="straightConnector1">
            <a:avLst/>
          </a:prstGeom>
          <a:ln>
            <a:solidFill>
              <a:srgbClr val="FF0000"/>
            </a:solidFill>
            <a:headEnd type="triangle"/>
            <a:tailEnd type="triangle"/>
          </a:ln>
          <a:extLst/>
        </p:spPr>
        <p:style>
          <a:lnRef idx="3">
            <a:schemeClr val="accent4"/>
          </a:lnRef>
          <a:fillRef idx="0">
            <a:schemeClr val="accent4"/>
          </a:fillRef>
          <a:effectRef idx="2">
            <a:schemeClr val="accent4"/>
          </a:effectRef>
          <a:fontRef idx="minor">
            <a:schemeClr val="tx1"/>
          </a:fontRef>
        </p:style>
      </p:cxnSp>
      <p:sp>
        <p:nvSpPr>
          <p:cNvPr id="25" name="文字方塊 24"/>
          <p:cNvSpPr txBox="1"/>
          <p:nvPr/>
        </p:nvSpPr>
        <p:spPr>
          <a:xfrm>
            <a:off x="4883990" y="1605646"/>
            <a:ext cx="3204466" cy="64633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TW" altLang="en-US" dirty="0" smtClean="0">
                <a:latin typeface="標楷體" panose="03000509000000000000" pitchFamily="65" charset="-120"/>
                <a:ea typeface="標楷體" panose="03000509000000000000" pitchFamily="65" charset="-120"/>
              </a:rPr>
              <a:t>依照單位不同，版面有所差異</a:t>
            </a:r>
            <a:endParaRPr lang="en-US" altLang="zh-TW" dirty="0" smtClean="0">
              <a:latin typeface="標楷體" panose="03000509000000000000" pitchFamily="65" charset="-120"/>
              <a:ea typeface="標楷體" panose="03000509000000000000" pitchFamily="65" charset="-120"/>
            </a:endParaRPr>
          </a:p>
          <a:p>
            <a:pPr algn="ctr"/>
            <a:r>
              <a:rPr lang="zh-TW" altLang="en-US" dirty="0" smtClean="0">
                <a:latin typeface="標楷體" panose="03000509000000000000" pitchFamily="65" charset="-120"/>
                <a:ea typeface="標楷體" panose="03000509000000000000" pitchFamily="65" charset="-120"/>
              </a:rPr>
              <a:t>但基本要素不變</a:t>
            </a:r>
            <a:endParaRPr lang="zh-TW" altLang="en-US" dirty="0">
              <a:latin typeface="標楷體" panose="03000509000000000000" pitchFamily="65" charset="-120"/>
              <a:ea typeface="標楷體" panose="03000509000000000000" pitchFamily="65" charset="-120"/>
            </a:endParaRPr>
          </a:p>
        </p:txBody>
      </p:sp>
    </p:spTree>
    <p:extLst>
      <p:ext uri="{BB962C8B-B14F-4D97-AF65-F5344CB8AC3E}">
        <p14:creationId xmlns:p14="http://schemas.microsoft.com/office/powerpoint/2010/main" val="139399122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將蒐集到的資料，轉換為具有</a:t>
            </a:r>
            <a:r>
              <a:rPr lang="zh-TW" altLang="en-US" dirty="0" smtClean="0">
                <a:solidFill>
                  <a:srgbClr val="FF0000"/>
                </a:solidFill>
              </a:rPr>
              <a:t>特定意義</a:t>
            </a:r>
            <a:r>
              <a:rPr lang="zh-TW" altLang="en-US" dirty="0" smtClean="0"/>
              <a:t>與</a:t>
            </a:r>
            <a:r>
              <a:rPr lang="zh-TW" altLang="en-US" dirty="0" smtClean="0">
                <a:solidFill>
                  <a:srgbClr val="FF0000"/>
                </a:solidFill>
              </a:rPr>
              <a:t>參考價值</a:t>
            </a:r>
            <a:r>
              <a:rPr lang="zh-TW" altLang="en-US" dirty="0" smtClean="0"/>
              <a:t>的資訊</a:t>
            </a:r>
            <a:endParaRPr lang="en-US" altLang="zh-TW" dirty="0" smtClean="0"/>
          </a:p>
          <a:p>
            <a:r>
              <a:rPr lang="zh-TW" altLang="en-US" dirty="0" smtClean="0"/>
              <a:t>透過正確的解釋與解讀，賦予該研究價值與意義</a:t>
            </a:r>
            <a:endParaRPr lang="en-US" altLang="zh-TW" dirty="0" smtClean="0"/>
          </a:p>
          <a:p>
            <a:pPr lvl="1"/>
            <a:r>
              <a:rPr lang="zh-TW" altLang="en-US" dirty="0" smtClean="0"/>
              <a:t>列表</a:t>
            </a:r>
            <a:endParaRPr lang="en-US" altLang="zh-TW" dirty="0" smtClean="0"/>
          </a:p>
          <a:p>
            <a:pPr lvl="1"/>
            <a:r>
              <a:rPr lang="zh-TW" altLang="en-US" dirty="0" smtClean="0"/>
              <a:t>比較分析</a:t>
            </a:r>
            <a:endParaRPr lang="en-US" altLang="zh-TW" dirty="0" smtClean="0"/>
          </a:p>
          <a:p>
            <a:pPr lvl="1"/>
            <a:r>
              <a:rPr lang="zh-TW" altLang="en-US" dirty="0" smtClean="0"/>
              <a:t>說明細節</a:t>
            </a:r>
            <a:endParaRPr lang="en-US" altLang="zh-TW" dirty="0" smtClean="0"/>
          </a:p>
          <a:p>
            <a:pPr lvl="1"/>
            <a:r>
              <a:rPr lang="zh-TW" altLang="en-US" dirty="0" smtClean="0"/>
              <a:t>數據佐證、判別研究結果</a:t>
            </a:r>
            <a:endParaRPr lang="en-US" altLang="zh-TW" dirty="0" smtClean="0"/>
          </a:p>
          <a:p>
            <a:r>
              <a:rPr lang="zh-TW" altLang="en-US" dirty="0" smtClean="0"/>
              <a:t>讓讀者更容易掌握重點</a:t>
            </a:r>
            <a:endParaRPr lang="en-US" altLang="zh-TW" dirty="0" smtClean="0"/>
          </a:p>
          <a:p>
            <a:pPr lvl="1"/>
            <a:r>
              <a:rPr lang="zh-TW" altLang="en-US" dirty="0" smtClean="0"/>
              <a:t>多用圖、表輔助</a:t>
            </a:r>
            <a:endParaRPr lang="en-US" altLang="zh-TW" dirty="0" smtClean="0"/>
          </a:p>
          <a:p>
            <a:pPr lvl="1"/>
            <a:endParaRPr lang="en-US" altLang="zh-TW" dirty="0" smtClean="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80</a:t>
            </a:fld>
            <a:endParaRPr lang="zh-TW" altLang="en-US" dirty="0"/>
          </a:p>
        </p:txBody>
      </p:sp>
      <p:sp>
        <p:nvSpPr>
          <p:cNvPr id="4" name="標題 3"/>
          <p:cNvSpPr>
            <a:spLocks noGrp="1"/>
          </p:cNvSpPr>
          <p:nvPr>
            <p:ph type="title"/>
          </p:nvPr>
        </p:nvSpPr>
        <p:spPr/>
        <p:txBody>
          <a:bodyPr/>
          <a:lstStyle/>
          <a:p>
            <a:r>
              <a:rPr lang="zh-TW" altLang="en-US" dirty="0" smtClean="0"/>
              <a:t>結果</a:t>
            </a:r>
            <a:r>
              <a:rPr lang="en-US" altLang="zh-TW" dirty="0" smtClean="0"/>
              <a:t>—</a:t>
            </a:r>
            <a:r>
              <a:rPr lang="zh-TW" altLang="en-US" dirty="0" smtClean="0"/>
              <a:t>資料分析</a:t>
            </a:r>
            <a:endParaRPr lang="zh-TW" altLang="en-US" dirty="0"/>
          </a:p>
        </p:txBody>
      </p:sp>
    </p:spTree>
    <p:extLst>
      <p:ext uri="{BB962C8B-B14F-4D97-AF65-F5344CB8AC3E}">
        <p14:creationId xmlns:p14="http://schemas.microsoft.com/office/powerpoint/2010/main" val="62526863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說明三大重點</a:t>
            </a:r>
            <a:endParaRPr lang="en-US" altLang="zh-TW" dirty="0" smtClean="0"/>
          </a:p>
          <a:p>
            <a:pPr lvl="1"/>
            <a:r>
              <a:rPr lang="zh-TW" altLang="en-US" dirty="0" smtClean="0"/>
              <a:t>現象、理由、建議 </a:t>
            </a:r>
            <a:r>
              <a:rPr lang="en-US" altLang="zh-TW" dirty="0" smtClean="0"/>
              <a:t>(optional)</a:t>
            </a:r>
          </a:p>
          <a:p>
            <a:pPr lvl="1"/>
            <a:r>
              <a:rPr lang="zh-TW" altLang="en-US" dirty="0" smtClean="0"/>
              <a:t>文字至少比圖型的版面多</a:t>
            </a:r>
            <a:endParaRPr lang="en-US" altLang="zh-TW" dirty="0" smtClean="0"/>
          </a:p>
          <a:p>
            <a:r>
              <a:rPr lang="zh-TW" altLang="en-US" dirty="0" smtClean="0"/>
              <a:t>奇怪現象</a:t>
            </a:r>
            <a:r>
              <a:rPr lang="en-US" altLang="zh-TW" dirty="0" smtClean="0"/>
              <a:t>(</a:t>
            </a:r>
            <a:r>
              <a:rPr lang="zh-TW" altLang="en-US" dirty="0" smtClean="0"/>
              <a:t>例如突然</a:t>
            </a:r>
            <a:r>
              <a:rPr lang="zh-TW" altLang="en-US" dirty="0"/>
              <a:t>凸</a:t>
            </a:r>
            <a:r>
              <a:rPr lang="zh-TW" altLang="en-US" dirty="0" smtClean="0"/>
              <a:t>起、與常理不合等</a:t>
            </a:r>
            <a:r>
              <a:rPr lang="en-US" altLang="zh-TW" dirty="0" smtClean="0"/>
              <a:t>)</a:t>
            </a:r>
            <a:r>
              <a:rPr lang="en-US" altLang="zh-TW" dirty="0" smtClean="0">
                <a:sym typeface="Wingdings" panose="05000000000000000000" pitchFamily="2" charset="2"/>
              </a:rPr>
              <a:t></a:t>
            </a:r>
            <a:r>
              <a:rPr lang="zh-TW" altLang="en-US" dirty="0" smtClean="0">
                <a:sym typeface="Wingdings" panose="05000000000000000000" pitchFamily="2" charset="2"/>
              </a:rPr>
              <a:t>必解釋</a:t>
            </a:r>
            <a:endParaRPr lang="en-US" altLang="zh-TW" dirty="0" smtClean="0">
              <a:sym typeface="Wingdings" panose="05000000000000000000" pitchFamily="2" charset="2"/>
            </a:endParaRPr>
          </a:p>
          <a:p>
            <a:r>
              <a:rPr lang="zh-TW" altLang="en-US" dirty="0" smtClean="0">
                <a:sym typeface="Wingdings" panose="05000000000000000000" pitchFamily="2" charset="2"/>
              </a:rPr>
              <a:t>儘量</a:t>
            </a:r>
            <a:r>
              <a:rPr lang="en-US" altLang="zh-TW" dirty="0" smtClean="0">
                <a:sym typeface="Wingdings" panose="05000000000000000000" pitchFamily="2" charset="2"/>
              </a:rPr>
              <a:t>y</a:t>
            </a:r>
            <a:r>
              <a:rPr lang="zh-TW" altLang="en-US" dirty="0" smtClean="0">
                <a:sym typeface="Wingdings" panose="05000000000000000000" pitchFamily="2" charset="2"/>
              </a:rPr>
              <a:t>軸固定，變動</a:t>
            </a:r>
            <a:r>
              <a:rPr lang="en-US" altLang="zh-TW" dirty="0" smtClean="0">
                <a:sym typeface="Wingdings" panose="05000000000000000000" pitchFamily="2" charset="2"/>
              </a:rPr>
              <a:t>x</a:t>
            </a:r>
            <a:r>
              <a:rPr lang="zh-TW" altLang="en-US" dirty="0" smtClean="0">
                <a:sym typeface="Wingdings" panose="05000000000000000000" pitchFamily="2" charset="2"/>
              </a:rPr>
              <a:t>軸</a:t>
            </a:r>
            <a:endParaRPr lang="en-US" altLang="zh-TW" dirty="0" smtClean="0">
              <a:sym typeface="Wingdings" panose="05000000000000000000" pitchFamily="2" charset="2"/>
            </a:endParaRPr>
          </a:p>
          <a:p>
            <a:r>
              <a:rPr lang="zh-TW" altLang="en-US" dirty="0" smtClean="0">
                <a:sym typeface="Wingdings" panose="05000000000000000000" pitchFamily="2" charset="2"/>
              </a:rPr>
              <a:t>一次只變動一個參數的值，觀察其變化的影響</a:t>
            </a:r>
            <a:endParaRPr lang="en-US" altLang="zh-TW" dirty="0" smtClean="0">
              <a:sym typeface="Wingdings" panose="05000000000000000000" pitchFamily="2" charset="2"/>
            </a:endParaRPr>
          </a:p>
          <a:p>
            <a:r>
              <a:rPr lang="zh-TW" altLang="en-US" dirty="0" smtClean="0">
                <a:sym typeface="Wingdings" panose="05000000000000000000" pitchFamily="2" charset="2"/>
              </a:rPr>
              <a:t>順序：內部參數決定</a:t>
            </a:r>
            <a:r>
              <a:rPr lang="en-US" altLang="zh-TW" dirty="0" smtClean="0">
                <a:sym typeface="Wingdings" panose="05000000000000000000" pitchFamily="2" charset="2"/>
              </a:rPr>
              <a:t></a:t>
            </a:r>
            <a:r>
              <a:rPr lang="zh-TW" altLang="en-US" dirty="0" smtClean="0">
                <a:sym typeface="Wingdings" panose="05000000000000000000" pitchFamily="2" charset="2"/>
              </a:rPr>
              <a:t>外部參數影響</a:t>
            </a:r>
            <a:endParaRPr lang="en-US" altLang="zh-TW" dirty="0" smtClean="0">
              <a:sym typeface="Wingdings" panose="05000000000000000000" pitchFamily="2" charset="2"/>
            </a:endParaRPr>
          </a:p>
          <a:p>
            <a:r>
              <a:rPr lang="zh-TW" altLang="en-US" dirty="0" smtClean="0">
                <a:sym typeface="Wingdings" panose="05000000000000000000" pitchFamily="2" charset="2"/>
              </a:rPr>
              <a:t>不要一直重覆，故說明篇幅會縮小</a:t>
            </a:r>
            <a:endParaRPr lang="en-US" altLang="zh-TW" dirty="0" smtClean="0">
              <a:sym typeface="Wingdings" panose="05000000000000000000" pitchFamily="2" charset="2"/>
            </a:endParaRPr>
          </a:p>
          <a:p>
            <a:r>
              <a:rPr lang="zh-TW" altLang="en-US" dirty="0" smtClean="0">
                <a:sym typeface="Wingdings" panose="05000000000000000000" pitchFamily="2" charset="2"/>
              </a:rPr>
              <a:t>結果的一致性，不能自打嘴巴</a:t>
            </a:r>
            <a:endParaRPr lang="en-US" altLang="zh-TW" dirty="0" smtClean="0">
              <a:sym typeface="Wingdings" panose="05000000000000000000" pitchFamily="2" charset="2"/>
            </a:endParaRPr>
          </a:p>
          <a:p>
            <a:r>
              <a:rPr lang="zh-TW" altLang="en-US" dirty="0" smtClean="0">
                <a:sym typeface="Wingdings" panose="05000000000000000000" pitchFamily="2" charset="2"/>
              </a:rPr>
              <a:t>可用中間結果來輔助</a:t>
            </a:r>
            <a:r>
              <a:rPr lang="en-US" altLang="zh-TW" dirty="0" smtClean="0">
                <a:sym typeface="Wingdings" panose="05000000000000000000" pitchFamily="2" charset="2"/>
              </a:rPr>
              <a:t>/</a:t>
            </a:r>
            <a:r>
              <a:rPr lang="zh-TW" altLang="en-US" dirty="0" smtClean="0">
                <a:sym typeface="Wingdings" panose="05000000000000000000" pitchFamily="2" charset="2"/>
              </a:rPr>
              <a:t>證明最終結果</a:t>
            </a:r>
            <a:endParaRPr lang="en-US" altLang="zh-TW" dirty="0" smtClean="0">
              <a:sym typeface="Wingdings" panose="05000000000000000000" pitchFamily="2" charset="2"/>
            </a:endParaRPr>
          </a:p>
          <a:p>
            <a:r>
              <a:rPr lang="zh-TW" altLang="en-US" dirty="0" smtClean="0">
                <a:sym typeface="Wingdings" panose="05000000000000000000" pitchFamily="2" charset="2"/>
              </a:rPr>
              <a:t>範例：</a:t>
            </a:r>
            <a:r>
              <a:rPr lang="en-US" altLang="zh-TW" dirty="0" smtClean="0">
                <a:sym typeface="Wingdings" panose="05000000000000000000" pitchFamily="2" charset="2"/>
                <a:hlinkClick r:id="rId2" action="ppaction://hlinkfile"/>
              </a:rPr>
              <a:t>sensors-yclai.pdf</a:t>
            </a:r>
            <a:endParaRPr lang="en-US" altLang="zh-TW" dirty="0" smtClean="0">
              <a:sym typeface="Wingdings" panose="05000000000000000000" pitchFamily="2" charset="2"/>
            </a:endParaRPr>
          </a:p>
          <a:p>
            <a:endParaRPr lang="en-US" altLang="zh-TW" dirty="0" smtClean="0">
              <a:sym typeface="Wingdings" panose="05000000000000000000" pitchFamily="2" charset="2"/>
            </a:endParaRPr>
          </a:p>
          <a:p>
            <a:endParaRPr lang="en-US" altLang="zh-TW" dirty="0" smtClean="0">
              <a:sym typeface="Wingdings" panose="05000000000000000000" pitchFamily="2" charset="2"/>
            </a:endParaRPr>
          </a:p>
          <a:p>
            <a:pPr lvl="1"/>
            <a:endParaRPr lang="en-US" altLang="zh-TW" dirty="0" smtClean="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81</a:t>
            </a:fld>
            <a:endParaRPr lang="zh-TW" altLang="en-US" dirty="0"/>
          </a:p>
        </p:txBody>
      </p:sp>
      <p:sp>
        <p:nvSpPr>
          <p:cNvPr id="4" name="標題 3"/>
          <p:cNvSpPr>
            <a:spLocks noGrp="1"/>
          </p:cNvSpPr>
          <p:nvPr>
            <p:ph type="title"/>
          </p:nvPr>
        </p:nvSpPr>
        <p:spPr/>
        <p:txBody>
          <a:bodyPr/>
          <a:lstStyle/>
          <a:p>
            <a:r>
              <a:rPr lang="zh-TW" altLang="en-US" dirty="0" smtClean="0"/>
              <a:t>結果</a:t>
            </a:r>
            <a:r>
              <a:rPr lang="en-US" altLang="zh-TW" dirty="0" smtClean="0"/>
              <a:t>—</a:t>
            </a:r>
            <a:r>
              <a:rPr lang="zh-TW" altLang="en-US" dirty="0" smtClean="0"/>
              <a:t>資料分析</a:t>
            </a:r>
            <a:endParaRPr lang="zh-TW" altLang="en-US" dirty="0"/>
          </a:p>
        </p:txBody>
      </p:sp>
    </p:spTree>
    <p:extLst>
      <p:ext uri="{BB962C8B-B14F-4D97-AF65-F5344CB8AC3E}">
        <p14:creationId xmlns:p14="http://schemas.microsoft.com/office/powerpoint/2010/main" val="45784294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lgn="just">
              <a:buNone/>
            </a:pPr>
            <a:r>
              <a:rPr lang="en-US" altLang="zh-TW" dirty="0">
                <a:solidFill>
                  <a:srgbClr val="FF0000"/>
                </a:solidFill>
              </a:rPr>
              <a:t>Our results confirm the findings by Siekkinen et al. </a:t>
            </a:r>
            <a:r>
              <a:rPr lang="en-US" altLang="zh-TW" dirty="0"/>
              <a:t>[15]. They showed that, in the stationary phase, 802.15.4 transmits less data than BLE for the same amount of energy. Siekkinen et al. also obtained their results on a hardware platform equivalent to BLE and 802.15.4. BLE </a:t>
            </a:r>
            <a:r>
              <a:rPr lang="en-US" altLang="zh-TW" dirty="0">
                <a:solidFill>
                  <a:srgbClr val="FF0000"/>
                </a:solidFill>
              </a:rPr>
              <a:t>is thus the best technology in terms of the energy consumption for medium and high data rates</a:t>
            </a:r>
            <a:r>
              <a:rPr lang="en-US" altLang="zh-TW" dirty="0"/>
              <a:t>. Nevertheless, it suffers from capacity limitation for larger data sizes. Note that the case presented in Fig. 16ecorresponds for some technologies to always-on nodes, when operating at their maximum capacity (represented by the end of a curve).</a:t>
            </a:r>
            <a:endParaRPr lang="zh-TW" altLang="zh-TW" dirty="0"/>
          </a:p>
          <a:p>
            <a:pPr marL="0" indent="0">
              <a:buNone/>
            </a:pP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82</a:t>
            </a:fld>
            <a:endParaRPr lang="zh-TW" altLang="en-US" dirty="0"/>
          </a:p>
        </p:txBody>
      </p:sp>
      <p:sp>
        <p:nvSpPr>
          <p:cNvPr id="4" name="標題 3"/>
          <p:cNvSpPr>
            <a:spLocks noGrp="1"/>
          </p:cNvSpPr>
          <p:nvPr>
            <p:ph type="title"/>
          </p:nvPr>
        </p:nvSpPr>
        <p:spPr/>
        <p:txBody>
          <a:bodyPr/>
          <a:lstStyle/>
          <a:p>
            <a:r>
              <a:rPr lang="zh-TW" altLang="en-US" dirty="0" smtClean="0"/>
              <a:t>分析結果</a:t>
            </a:r>
            <a:endParaRPr lang="zh-TW" altLang="en-US" dirty="0"/>
          </a:p>
        </p:txBody>
      </p:sp>
      <p:sp>
        <p:nvSpPr>
          <p:cNvPr id="5" name="橢圓形圖說文字 4"/>
          <p:cNvSpPr/>
          <p:nvPr/>
        </p:nvSpPr>
        <p:spPr bwMode="auto">
          <a:xfrm>
            <a:off x="6451778" y="2400123"/>
            <a:ext cx="3832400" cy="682802"/>
          </a:xfrm>
          <a:prstGeom prst="wedgeEllipseCallout">
            <a:avLst>
              <a:gd name="adj1" fmla="val -41016"/>
              <a:gd name="adj2" fmla="val -12041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他人論點的支持</a:t>
            </a:r>
            <a:endParaRPr lang="en-US" altLang="zh-TW" sz="2800" b="1" dirty="0" smtClean="0">
              <a:solidFill>
                <a:schemeClr val="bg1"/>
              </a:solidFill>
              <a:latin typeface="Arial" charset="0"/>
            </a:endParaRPr>
          </a:p>
        </p:txBody>
      </p:sp>
      <p:sp>
        <p:nvSpPr>
          <p:cNvPr id="6" name="橢圓形圖說文字 5"/>
          <p:cNvSpPr/>
          <p:nvPr/>
        </p:nvSpPr>
        <p:spPr bwMode="auto">
          <a:xfrm>
            <a:off x="7208135" y="4533017"/>
            <a:ext cx="2613199" cy="1088849"/>
          </a:xfrm>
          <a:prstGeom prst="wedgeEllipseCallout">
            <a:avLst>
              <a:gd name="adj1" fmla="val -41016"/>
              <a:gd name="adj2" fmla="val -12041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結果顯示之結論</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385584866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摺角紙張 9"/>
          <p:cNvSpPr/>
          <p:nvPr/>
        </p:nvSpPr>
        <p:spPr bwMode="auto">
          <a:xfrm>
            <a:off x="6218628" y="5050399"/>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實作</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12" name="摺角紙張 11"/>
          <p:cNvSpPr/>
          <p:nvPr/>
        </p:nvSpPr>
        <p:spPr bwMode="auto">
          <a:xfrm>
            <a:off x="4634807" y="1479594"/>
            <a:ext cx="2410691" cy="1449480"/>
          </a:xfrm>
          <a:prstGeom prst="foldedCorner">
            <a:avLst/>
          </a:prstGeom>
          <a:ln>
            <a:prstDash val="sysDash"/>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lvl="1" algn="ctr" eaLnBrk="0" fontAlgn="base" hangingPunct="0">
              <a:spcBef>
                <a:spcPct val="0"/>
              </a:spcBef>
              <a:spcAft>
                <a:spcPct val="0"/>
              </a:spcAft>
            </a:pPr>
            <a:r>
              <a:rPr lang="zh-TW" altLang="en-US" sz="4000" b="1" dirty="0" smtClean="0">
                <a:solidFill>
                  <a:schemeClr val="tx2">
                    <a:lumMod val="50000"/>
                    <a:lumOff val="50000"/>
                  </a:schemeClr>
                </a:solidFill>
                <a:latin typeface="Arial" charset="0"/>
              </a:rPr>
              <a:t>模型</a:t>
            </a:r>
            <a:r>
              <a:rPr lang="zh-TW" altLang="en-US" sz="4000" b="1" dirty="0">
                <a:solidFill>
                  <a:schemeClr val="tx2">
                    <a:lumMod val="50000"/>
                    <a:lumOff val="50000"/>
                  </a:schemeClr>
                </a:solidFill>
                <a:latin typeface="Arial" charset="0"/>
              </a:rPr>
              <a:t>及問題陳述</a:t>
            </a:r>
            <a:endParaRPr lang="en-US" altLang="zh-TW" sz="4000" b="1" dirty="0">
              <a:solidFill>
                <a:schemeClr val="tx2">
                  <a:lumMod val="50000"/>
                  <a:lumOff val="50000"/>
                </a:schemeClr>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9" name="摺角紙張 8"/>
          <p:cNvSpPr/>
          <p:nvPr/>
        </p:nvSpPr>
        <p:spPr bwMode="auto">
          <a:xfrm>
            <a:off x="9729270" y="4205809"/>
            <a:ext cx="2410691" cy="1429181"/>
          </a:xfrm>
          <a:prstGeom prst="foldedCorner">
            <a:avLst/>
          </a:prstGeom>
          <a:ln w="76200">
            <a:solidFill>
              <a:srgbClr val="FF0000"/>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1"/>
                </a:solidFill>
                <a:latin typeface="Arial" charset="0"/>
              </a:rPr>
              <a:t>結論</a:t>
            </a:r>
            <a:endParaRPr lang="en-US" altLang="zh-TW" sz="4000" b="1" dirty="0" smtClean="0">
              <a:solidFill>
                <a:schemeClr val="tx1"/>
              </a:solidFill>
              <a:latin typeface="Arial" charset="0"/>
            </a:endParaRPr>
          </a:p>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1"/>
                </a:solidFill>
                <a:latin typeface="Arial" charset="0"/>
              </a:rPr>
              <a:t>與建議</a:t>
            </a:r>
            <a:endParaRPr kumimoji="0" lang="zh-TW" altLang="en-US" sz="4000" b="1" i="0" u="none" strike="noStrike" cap="none" normalizeH="0" baseline="0" dirty="0" smtClean="0">
              <a:ln>
                <a:noFill/>
              </a:ln>
              <a:solidFill>
                <a:schemeClr val="tx1"/>
              </a:solidFill>
              <a:effectLst/>
              <a:latin typeface="Arial" charset="0"/>
            </a:endParaRPr>
          </a:p>
        </p:txBody>
      </p:sp>
      <p:sp>
        <p:nvSpPr>
          <p:cNvPr id="8" name="摺角紙張 7"/>
          <p:cNvSpPr/>
          <p:nvPr/>
        </p:nvSpPr>
        <p:spPr bwMode="auto">
          <a:xfrm>
            <a:off x="7529368" y="3690463"/>
            <a:ext cx="2410691" cy="1364980"/>
          </a:xfrm>
          <a:prstGeom prst="foldedCorner">
            <a:avLst/>
          </a:prstGeom>
          <a:ln w="22225">
            <a:solidFill>
              <a:schemeClr val="tx1">
                <a:alpha val="99000"/>
              </a:schemeClr>
            </a:solidFill>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zh-TW" altLang="en-US" sz="4000" b="1" i="0" u="none" strike="noStrike" cap="none" normalizeH="0" baseline="0" dirty="0" smtClean="0">
                <a:ln>
                  <a:noFill/>
                </a:ln>
                <a:solidFill>
                  <a:schemeClr val="tx2">
                    <a:lumMod val="50000"/>
                    <a:lumOff val="50000"/>
                  </a:schemeClr>
                </a:solidFill>
                <a:effectLst/>
                <a:latin typeface="Arial" charset="0"/>
              </a:rPr>
              <a:t>評估</a:t>
            </a:r>
          </a:p>
        </p:txBody>
      </p:sp>
      <p:sp>
        <p:nvSpPr>
          <p:cNvPr id="7" name="摺角紙張 6"/>
          <p:cNvSpPr/>
          <p:nvPr/>
        </p:nvSpPr>
        <p:spPr bwMode="auto">
          <a:xfrm>
            <a:off x="5367713" y="3301967"/>
            <a:ext cx="2410691" cy="1415074"/>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研究方法</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6" name="摺角紙張 5"/>
          <p:cNvSpPr/>
          <p:nvPr/>
        </p:nvSpPr>
        <p:spPr bwMode="auto">
          <a:xfrm>
            <a:off x="3141749" y="2963565"/>
            <a:ext cx="2410691" cy="1368406"/>
          </a:xfrm>
          <a:prstGeom prst="foldedCorner">
            <a:avLst/>
          </a:prstGeom>
          <a:ln>
            <a:headEnd type="none" w="med" len="med"/>
            <a:tailEnd type="none" w="med" len="med"/>
          </a:ln>
          <a:extLst/>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zh-TW" altLang="en-US" sz="4000" b="1" dirty="0" smtClean="0">
                <a:solidFill>
                  <a:schemeClr val="tx2">
                    <a:lumMod val="50000"/>
                    <a:lumOff val="50000"/>
                  </a:schemeClr>
                </a:solidFill>
                <a:latin typeface="Arial" charset="0"/>
              </a:rPr>
              <a:t>背景及文獻探</a:t>
            </a:r>
            <a:r>
              <a:rPr lang="zh-TW" altLang="en-US" sz="4000" b="1" dirty="0">
                <a:solidFill>
                  <a:schemeClr val="tx2">
                    <a:lumMod val="50000"/>
                    <a:lumOff val="50000"/>
                  </a:schemeClr>
                </a:solidFill>
                <a:latin typeface="Arial" charset="0"/>
              </a:rPr>
              <a:t>討</a:t>
            </a:r>
            <a:endParaRPr kumimoji="0" lang="zh-TW" altLang="en-US" sz="4000" b="1" i="0" u="none" strike="noStrike" cap="none" normalizeH="0" baseline="0" dirty="0" smtClean="0">
              <a:ln>
                <a:noFill/>
              </a:ln>
              <a:solidFill>
                <a:schemeClr val="tx2">
                  <a:lumMod val="50000"/>
                  <a:lumOff val="50000"/>
                </a:schemeClr>
              </a:solidFill>
              <a:effectLst/>
              <a:latin typeface="Arial" charset="0"/>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83</a:t>
            </a:fld>
            <a:endParaRPr lang="zh-TW" altLang="en-US" dirty="0"/>
          </a:p>
        </p:txBody>
      </p:sp>
      <p:sp>
        <p:nvSpPr>
          <p:cNvPr id="4" name="標題 3"/>
          <p:cNvSpPr>
            <a:spLocks noGrp="1"/>
          </p:cNvSpPr>
          <p:nvPr>
            <p:ph type="title"/>
          </p:nvPr>
        </p:nvSpPr>
        <p:spPr>
          <a:xfrm>
            <a:off x="766418" y="302103"/>
            <a:ext cx="10363200" cy="1143000"/>
          </a:xfrm>
        </p:spPr>
        <p:txBody>
          <a:bodyPr/>
          <a:lstStyle/>
          <a:p>
            <a:r>
              <a:rPr lang="zh-TW" altLang="en-US" dirty="0" smtClean="0"/>
              <a:t>論文結構</a:t>
            </a:r>
            <a:endParaRPr lang="zh-TW" altLang="en-US" dirty="0"/>
          </a:p>
        </p:txBody>
      </p:sp>
      <p:sp>
        <p:nvSpPr>
          <p:cNvPr id="5" name="摺角紙張 4"/>
          <p:cNvSpPr/>
          <p:nvPr/>
        </p:nvSpPr>
        <p:spPr bwMode="auto">
          <a:xfrm>
            <a:off x="722281" y="2354581"/>
            <a:ext cx="2410691" cy="1634490"/>
          </a:xfrm>
          <a:prstGeom prst="foldedCorner">
            <a:avLst/>
          </a:prstGeom>
          <a:ln w="25400">
            <a:solidFill>
              <a:schemeClr val="tx1"/>
            </a:solidFill>
            <a:headEnd type="none" w="med" len="med"/>
            <a:tailEnd type="none" w="med" len="med"/>
          </a:ln>
          <a:ex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4000" b="1" dirty="0">
                <a:solidFill>
                  <a:schemeClr val="tx2">
                    <a:lumMod val="50000"/>
                    <a:lumOff val="50000"/>
                  </a:schemeClr>
                </a:solidFill>
                <a:latin typeface="Arial" charset="0"/>
              </a:rPr>
              <a:t>緒論</a:t>
            </a:r>
          </a:p>
        </p:txBody>
      </p:sp>
    </p:spTree>
    <p:extLst>
      <p:ext uri="{BB962C8B-B14F-4D97-AF65-F5344CB8AC3E}">
        <p14:creationId xmlns:p14="http://schemas.microsoft.com/office/powerpoint/2010/main" val="243781156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要與緒論相呼應</a:t>
            </a:r>
            <a:endParaRPr lang="en-US" altLang="zh-TW" dirty="0" smtClean="0"/>
          </a:p>
          <a:p>
            <a:r>
              <a:rPr lang="zh-TW" altLang="en-US" dirty="0" smtClean="0"/>
              <a:t>所提方法</a:t>
            </a:r>
            <a:endParaRPr lang="en-US" altLang="zh-TW" dirty="0" smtClean="0"/>
          </a:p>
          <a:p>
            <a:r>
              <a:rPr lang="zh-TW" altLang="en-US" dirty="0" smtClean="0"/>
              <a:t>結果綜整</a:t>
            </a:r>
            <a:endParaRPr lang="en-US" altLang="zh-TW" dirty="0" smtClean="0"/>
          </a:p>
          <a:p>
            <a:pPr lvl="1"/>
            <a:r>
              <a:rPr lang="zh-TW" altLang="en-US" dirty="0" smtClean="0">
                <a:solidFill>
                  <a:srgbClr val="FF0000"/>
                </a:solidFill>
              </a:rPr>
              <a:t>呈現的結果需在資料分析時出現</a:t>
            </a:r>
            <a:endParaRPr lang="en-US" altLang="zh-TW" dirty="0" smtClean="0">
              <a:solidFill>
                <a:srgbClr val="FF0000"/>
              </a:solidFill>
            </a:endParaRPr>
          </a:p>
          <a:p>
            <a:r>
              <a:rPr lang="zh-TW" altLang="en-US" dirty="0" smtClean="0"/>
              <a:t>研究的限制</a:t>
            </a:r>
            <a:endParaRPr lang="en-US" altLang="zh-TW" dirty="0" smtClean="0"/>
          </a:p>
          <a:p>
            <a:pPr lvl="1"/>
            <a:r>
              <a:rPr lang="zh-TW" altLang="en-US" dirty="0" smtClean="0">
                <a:solidFill>
                  <a:srgbClr val="FF0000"/>
                </a:solidFill>
              </a:rPr>
              <a:t>限制與未來方向息息相關</a:t>
            </a:r>
            <a:endParaRPr lang="en-US" altLang="zh-TW" dirty="0" smtClean="0">
              <a:solidFill>
                <a:srgbClr val="FF0000"/>
              </a:solidFill>
            </a:endParaRPr>
          </a:p>
          <a:p>
            <a:pPr lvl="2"/>
            <a:r>
              <a:rPr lang="zh-TW" altLang="en-US" dirty="0" smtClean="0"/>
              <a:t>突破限制</a:t>
            </a:r>
            <a:endParaRPr lang="en-US" altLang="zh-TW" dirty="0" smtClean="0"/>
          </a:p>
          <a:p>
            <a:pPr lvl="2"/>
            <a:r>
              <a:rPr lang="zh-TW" altLang="en-US" dirty="0" smtClean="0"/>
              <a:t>改變變項</a:t>
            </a:r>
          </a:p>
          <a:p>
            <a:r>
              <a:rPr lang="zh-TW" altLang="en-US" dirty="0" smtClean="0"/>
              <a:t>未來</a:t>
            </a:r>
            <a:r>
              <a:rPr lang="zh-TW" altLang="en-US" dirty="0"/>
              <a:t>可能的研究</a:t>
            </a:r>
            <a:r>
              <a:rPr lang="zh-TW" altLang="en-US" dirty="0" smtClean="0"/>
              <a:t>方向</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84</a:t>
            </a:fld>
            <a:endParaRPr lang="zh-TW" altLang="en-US" dirty="0"/>
          </a:p>
        </p:txBody>
      </p:sp>
      <p:sp>
        <p:nvSpPr>
          <p:cNvPr id="4" name="標題 3"/>
          <p:cNvSpPr>
            <a:spLocks noGrp="1"/>
          </p:cNvSpPr>
          <p:nvPr>
            <p:ph type="title"/>
          </p:nvPr>
        </p:nvSpPr>
        <p:spPr/>
        <p:txBody>
          <a:bodyPr/>
          <a:lstStyle/>
          <a:p>
            <a:r>
              <a:rPr lang="zh-TW" altLang="en-US" dirty="0" smtClean="0"/>
              <a:t>結論與建議</a:t>
            </a:r>
            <a:endParaRPr lang="zh-TW" altLang="en-US" dirty="0"/>
          </a:p>
        </p:txBody>
      </p:sp>
    </p:spTree>
    <p:extLst>
      <p:ext uri="{BB962C8B-B14F-4D97-AF65-F5344CB8AC3E}">
        <p14:creationId xmlns:p14="http://schemas.microsoft.com/office/powerpoint/2010/main" val="35294974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討論（</a:t>
            </a:r>
            <a:r>
              <a:rPr lang="en-US" altLang="zh-TW" dirty="0" smtClean="0"/>
              <a:t>Discussion</a:t>
            </a:r>
            <a:r>
              <a:rPr lang="zh-TW" altLang="en-US" dirty="0" smtClean="0"/>
              <a:t>）</a:t>
            </a:r>
            <a:endParaRPr lang="en-US" altLang="zh-TW" dirty="0" smtClean="0"/>
          </a:p>
          <a:p>
            <a:pPr lvl="1"/>
            <a:r>
              <a:rPr lang="zh-TW" altLang="en-US" dirty="0" smtClean="0"/>
              <a:t>研究結果與前人的研究有</a:t>
            </a:r>
            <a:r>
              <a:rPr lang="zh-TW" altLang="en-US" dirty="0" smtClean="0">
                <a:solidFill>
                  <a:srgbClr val="FF0000"/>
                </a:solidFill>
              </a:rPr>
              <a:t>顯著差異</a:t>
            </a:r>
            <a:r>
              <a:rPr lang="zh-TW" altLang="en-US" dirty="0" smtClean="0"/>
              <a:t>或者值得</a:t>
            </a:r>
            <a:r>
              <a:rPr lang="zh-TW" altLang="en-US" dirty="0" smtClean="0">
                <a:solidFill>
                  <a:srgbClr val="FF0000"/>
                </a:solidFill>
              </a:rPr>
              <a:t>相互稽證</a:t>
            </a:r>
            <a:r>
              <a:rPr lang="zh-TW" altLang="en-US" dirty="0" smtClean="0"/>
              <a:t>之處，或研究本身有</a:t>
            </a:r>
            <a:r>
              <a:rPr lang="zh-TW" altLang="en-US" dirty="0" smtClean="0">
                <a:solidFill>
                  <a:srgbClr val="FF0000"/>
                </a:solidFill>
              </a:rPr>
              <a:t>值得詳加論述</a:t>
            </a:r>
            <a:r>
              <a:rPr lang="zh-TW" altLang="en-US" dirty="0" smtClean="0"/>
              <a:t>之處，便可提出來討論。例如：</a:t>
            </a:r>
            <a:endParaRPr lang="en-US" altLang="zh-TW" dirty="0" smtClean="0"/>
          </a:p>
          <a:p>
            <a:pPr lvl="2"/>
            <a:r>
              <a:rPr lang="zh-TW" altLang="en-US" dirty="0" smtClean="0"/>
              <a:t>有關本</a:t>
            </a:r>
            <a:r>
              <a:rPr lang="zh-TW" altLang="en-US" dirty="0" smtClean="0">
                <a:solidFill>
                  <a:srgbClr val="FF0000"/>
                </a:solidFill>
              </a:rPr>
              <a:t>研究</a:t>
            </a:r>
            <a:r>
              <a:rPr lang="zh-TW" altLang="en-US" dirty="0" smtClean="0"/>
              <a:t>之</a:t>
            </a:r>
            <a:r>
              <a:rPr lang="en-US" altLang="zh-TW" dirty="0" smtClean="0"/>
              <a:t>confidence/reliability/validity</a:t>
            </a:r>
            <a:r>
              <a:rPr lang="zh-TW" altLang="en-US" dirty="0" smtClean="0"/>
              <a:t>之</a:t>
            </a:r>
            <a:r>
              <a:rPr lang="zh-TW" altLang="en-US" dirty="0" smtClean="0">
                <a:solidFill>
                  <a:srgbClr val="FF0000"/>
                </a:solidFill>
              </a:rPr>
              <a:t>限制</a:t>
            </a:r>
            <a:r>
              <a:rPr lang="zh-TW" altLang="en-US" dirty="0" smtClean="0"/>
              <a:t>。</a:t>
            </a:r>
          </a:p>
          <a:p>
            <a:pPr lvl="2"/>
            <a:r>
              <a:rPr lang="zh-TW" altLang="en-US" dirty="0" smtClean="0"/>
              <a:t>研究結果中</a:t>
            </a:r>
            <a:r>
              <a:rPr lang="zh-TW" altLang="en-US" dirty="0" smtClean="0">
                <a:solidFill>
                  <a:srgbClr val="FF0000"/>
                </a:solidFill>
              </a:rPr>
              <a:t>重要發現</a:t>
            </a:r>
            <a:r>
              <a:rPr lang="zh-TW" altLang="en-US" dirty="0" smtClean="0"/>
              <a:t>值得討論的地方。</a:t>
            </a:r>
          </a:p>
          <a:p>
            <a:pPr lvl="2"/>
            <a:r>
              <a:rPr lang="zh-TW" altLang="en-US" dirty="0" smtClean="0"/>
              <a:t>與前人研究（文獻）</a:t>
            </a:r>
            <a:r>
              <a:rPr lang="zh-TW" altLang="en-US" dirty="0" smtClean="0">
                <a:solidFill>
                  <a:srgbClr val="FF0000"/>
                </a:solidFill>
              </a:rPr>
              <a:t>相互稽證</a:t>
            </a:r>
            <a:r>
              <a:rPr lang="zh-TW" altLang="en-US" dirty="0" smtClean="0"/>
              <a:t>；</a:t>
            </a:r>
          </a:p>
          <a:p>
            <a:pPr lvl="2"/>
            <a:r>
              <a:rPr lang="zh-TW" altLang="en-US" dirty="0" smtClean="0"/>
              <a:t>研究發現在足夠證據</a:t>
            </a:r>
            <a:r>
              <a:rPr lang="zh-TW" altLang="en-US" dirty="0" smtClean="0">
                <a:solidFill>
                  <a:srgbClr val="FF0000"/>
                </a:solidFill>
              </a:rPr>
              <a:t>建立理論</a:t>
            </a:r>
            <a:r>
              <a:rPr lang="zh-TW" altLang="en-US" dirty="0" smtClean="0"/>
              <a:t>或重新構建問題。</a:t>
            </a:r>
          </a:p>
          <a:p>
            <a:pPr lvl="2"/>
            <a:r>
              <a:rPr lang="zh-TW" altLang="en-US" dirty="0" smtClean="0"/>
              <a:t>研究結果中任何</a:t>
            </a:r>
            <a:r>
              <a:rPr lang="zh-TW" altLang="en-US" dirty="0" smtClean="0">
                <a:solidFill>
                  <a:srgbClr val="FF0000"/>
                </a:solidFill>
              </a:rPr>
              <a:t>可疑可議</a:t>
            </a:r>
            <a:r>
              <a:rPr lang="zh-TW" altLang="en-US" dirty="0" smtClean="0"/>
              <a:t>之處。</a:t>
            </a:r>
            <a:endParaRPr lang="en-US" altLang="zh-TW" dirty="0" smtClean="0"/>
          </a:p>
          <a:p>
            <a:r>
              <a:rPr lang="zh-TW" altLang="en-US" dirty="0"/>
              <a:t>結論（</a:t>
            </a:r>
            <a:r>
              <a:rPr lang="en-US" altLang="zh-TW" dirty="0"/>
              <a:t>Conclusion</a:t>
            </a:r>
            <a:r>
              <a:rPr lang="zh-TW" altLang="en-US" dirty="0" smtClean="0"/>
              <a:t>）</a:t>
            </a:r>
            <a:endParaRPr lang="en-US" altLang="zh-TW" dirty="0" smtClean="0"/>
          </a:p>
          <a:p>
            <a:pPr lvl="1"/>
            <a:r>
              <a:rPr lang="zh-TW" altLang="en-US" dirty="0" smtClean="0">
                <a:solidFill>
                  <a:srgbClr val="FF0000"/>
                </a:solidFill>
              </a:rPr>
              <a:t>重述</a:t>
            </a:r>
            <a:r>
              <a:rPr lang="zh-TW" altLang="en-US" dirty="0"/>
              <a:t>研究問題，</a:t>
            </a:r>
            <a:r>
              <a:rPr lang="zh-TW" altLang="en-US" dirty="0">
                <a:solidFill>
                  <a:srgbClr val="FF0000"/>
                </a:solidFill>
              </a:rPr>
              <a:t>回應</a:t>
            </a:r>
            <a:r>
              <a:rPr lang="zh-TW" altLang="en-US" dirty="0"/>
              <a:t>研究目的，清楚告訴</a:t>
            </a:r>
            <a:r>
              <a:rPr lang="zh-TW" altLang="en-US" dirty="0" smtClean="0"/>
              <a:t>讀者</a:t>
            </a:r>
            <a:r>
              <a:rPr lang="zh-TW" altLang="en-US" dirty="0"/>
              <a:t>：</a:t>
            </a:r>
            <a:endParaRPr lang="en-US" altLang="zh-TW" dirty="0" smtClean="0"/>
          </a:p>
          <a:p>
            <a:pPr lvl="2"/>
            <a:r>
              <a:rPr lang="zh-TW" altLang="en-US" dirty="0" smtClean="0"/>
              <a:t>我</a:t>
            </a:r>
            <a:r>
              <a:rPr lang="zh-TW" altLang="en-US" dirty="0"/>
              <a:t>要做什麼研究，做好了，結果是什麼。</a:t>
            </a:r>
            <a:endParaRPr lang="zh-TW" altLang="en-US" dirty="0" smtClean="0"/>
          </a:p>
          <a:p>
            <a:pPr marL="0" indent="0">
              <a:buNone/>
            </a:pPr>
            <a:r>
              <a:rPr lang="zh-TW" altLang="en-US" dirty="0" smtClean="0"/>
              <a:t/>
            </a:r>
            <a:br>
              <a:rPr lang="zh-TW" altLang="en-US" dirty="0" smtClean="0"/>
            </a:b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85</a:t>
            </a:fld>
            <a:endParaRPr lang="zh-TW" altLang="en-US" dirty="0"/>
          </a:p>
        </p:txBody>
      </p:sp>
      <p:sp>
        <p:nvSpPr>
          <p:cNvPr id="4" name="標題 3"/>
          <p:cNvSpPr>
            <a:spLocks noGrp="1"/>
          </p:cNvSpPr>
          <p:nvPr>
            <p:ph type="title"/>
          </p:nvPr>
        </p:nvSpPr>
        <p:spPr/>
        <p:txBody>
          <a:bodyPr/>
          <a:lstStyle/>
          <a:p>
            <a:r>
              <a:rPr lang="zh-TW" altLang="en-US" dirty="0"/>
              <a:t>討論</a:t>
            </a:r>
            <a:r>
              <a:rPr lang="zh-TW" altLang="en-US" dirty="0" smtClean="0"/>
              <a:t>（</a:t>
            </a:r>
            <a:r>
              <a:rPr lang="en-US" altLang="zh-TW" dirty="0" smtClean="0"/>
              <a:t>Discussion</a:t>
            </a:r>
            <a:r>
              <a:rPr lang="zh-TW" altLang="en-US" dirty="0" smtClean="0"/>
              <a:t>）</a:t>
            </a:r>
            <a:r>
              <a:rPr lang="zh-TW" altLang="en-US" dirty="0"/>
              <a:t>與結論（</a:t>
            </a:r>
            <a:r>
              <a:rPr lang="en-US" altLang="zh-TW" dirty="0"/>
              <a:t>Conclusion</a:t>
            </a:r>
            <a:r>
              <a:rPr lang="zh-TW" altLang="en-US" dirty="0" smtClean="0"/>
              <a:t>）</a:t>
            </a:r>
            <a:endParaRPr lang="zh-TW" altLang="en-US" dirty="0"/>
          </a:p>
        </p:txBody>
      </p:sp>
    </p:spTree>
    <p:extLst>
      <p:ext uri="{BB962C8B-B14F-4D97-AF65-F5344CB8AC3E}">
        <p14:creationId xmlns:p14="http://schemas.microsoft.com/office/powerpoint/2010/main" val="419108976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zh-TW" altLang="zh-TW" dirty="0"/>
              <a:t>由圖</a:t>
            </a:r>
            <a:r>
              <a:rPr lang="en-US" altLang="zh-TW" dirty="0"/>
              <a:t>6-1</a:t>
            </a:r>
            <a:r>
              <a:rPr lang="zh-TW" altLang="zh-TW" dirty="0"/>
              <a:t>我們可知科技創業公司在發展過程中每階段之環境配適、內部配適及資源配適，並達到組織更新、效能改善及彈性。而本研究從科技創業導向之三構面來研究其在各配適階段之創新性、風險承擔性及預警性，</a:t>
            </a:r>
            <a:r>
              <a:rPr lang="zh-TW" altLang="zh-TW" dirty="0">
                <a:solidFill>
                  <a:srgbClr val="FF0000"/>
                </a:solidFill>
              </a:rPr>
              <a:t>發現了</a:t>
            </a:r>
            <a:r>
              <a:rPr lang="en-US" altLang="zh-TW" dirty="0">
                <a:solidFill>
                  <a:srgbClr val="FF0000"/>
                </a:solidFill>
              </a:rPr>
              <a:t>:</a:t>
            </a:r>
            <a:endParaRPr lang="zh-TW" altLang="zh-TW" dirty="0">
              <a:solidFill>
                <a:srgbClr val="FF0000"/>
              </a:solidFill>
            </a:endParaRPr>
          </a:p>
          <a:p>
            <a:pPr marL="0" indent="0">
              <a:buNone/>
            </a:pPr>
            <a:r>
              <a:rPr lang="en-US" altLang="zh-TW" dirty="0"/>
              <a:t>1. …</a:t>
            </a:r>
            <a:endParaRPr lang="zh-TW" altLang="zh-TW" dirty="0"/>
          </a:p>
          <a:p>
            <a:pPr marL="0" indent="0">
              <a:buNone/>
            </a:pPr>
            <a:r>
              <a:rPr lang="en-US" altLang="zh-TW" dirty="0"/>
              <a:t>2. …</a:t>
            </a:r>
            <a:endParaRPr lang="zh-TW" altLang="zh-TW" dirty="0"/>
          </a:p>
          <a:p>
            <a:pPr marL="0" indent="0">
              <a:buNone/>
            </a:pPr>
            <a:r>
              <a:rPr lang="en-US" altLang="zh-TW" dirty="0"/>
              <a:t>3. …</a:t>
            </a:r>
            <a:endParaRPr lang="zh-TW" altLang="zh-TW" dirty="0"/>
          </a:p>
          <a:p>
            <a:pPr marL="0" indent="0">
              <a:buNone/>
            </a:pPr>
            <a:r>
              <a:rPr lang="zh-TW" altLang="zh-TW" dirty="0">
                <a:solidFill>
                  <a:srgbClr val="FF0000"/>
                </a:solidFill>
              </a:rPr>
              <a:t>透過上述本研究發現</a:t>
            </a:r>
            <a:r>
              <a:rPr lang="zh-TW" altLang="zh-TW" dirty="0"/>
              <a:t>科技創業組織在各配適階段會先產生預警性之動作，之後開始創新，最後承擔創新的風險。</a:t>
            </a: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86</a:t>
            </a:fld>
            <a:endParaRPr lang="zh-TW" altLang="en-US" dirty="0"/>
          </a:p>
        </p:txBody>
      </p:sp>
      <p:sp>
        <p:nvSpPr>
          <p:cNvPr id="4" name="標題 3"/>
          <p:cNvSpPr>
            <a:spLocks noGrp="1"/>
          </p:cNvSpPr>
          <p:nvPr>
            <p:ph type="title"/>
          </p:nvPr>
        </p:nvSpPr>
        <p:spPr/>
        <p:txBody>
          <a:bodyPr/>
          <a:lstStyle/>
          <a:p>
            <a:r>
              <a:rPr lang="zh-TW" altLang="en-US" dirty="0"/>
              <a:t>結論與</a:t>
            </a:r>
            <a:r>
              <a:rPr lang="zh-TW" altLang="en-US" dirty="0" smtClean="0"/>
              <a:t>建議範例</a:t>
            </a:r>
            <a:r>
              <a:rPr lang="en-US" altLang="zh-TW" dirty="0" smtClean="0"/>
              <a:t>(1/2)</a:t>
            </a:r>
            <a:r>
              <a:rPr lang="zh-TW" altLang="en-US" dirty="0" smtClean="0"/>
              <a:t>－社會科學</a:t>
            </a:r>
            <a:endParaRPr lang="zh-TW" altLang="en-US" dirty="0"/>
          </a:p>
        </p:txBody>
      </p:sp>
      <p:sp>
        <p:nvSpPr>
          <p:cNvPr id="6" name="橢圓形圖說文字 5"/>
          <p:cNvSpPr/>
          <p:nvPr/>
        </p:nvSpPr>
        <p:spPr bwMode="auto">
          <a:xfrm>
            <a:off x="6319044" y="5369102"/>
            <a:ext cx="4145756" cy="1093612"/>
          </a:xfrm>
          <a:prstGeom prst="wedgeEllipseCallout">
            <a:avLst>
              <a:gd name="adj1" fmla="val -74690"/>
              <a:gd name="adj2" fmla="val -56535"/>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依據研究的結果得出的結論</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45270900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zh-TW" dirty="0"/>
              <a:t>最後本研究將多重配適的四個階段</a:t>
            </a:r>
            <a:r>
              <a:rPr lang="en-US" altLang="zh-TW" dirty="0"/>
              <a:t>:</a:t>
            </a:r>
            <a:r>
              <a:rPr lang="zh-TW" altLang="zh-TW" dirty="0"/>
              <a:t>環境配適、內部配適、資源配適及階段結果，結合科技創業導向構面產生了科技創業過程之多重配適模式，</a:t>
            </a:r>
            <a:r>
              <a:rPr lang="zh-TW" altLang="zh-TW" dirty="0">
                <a:solidFill>
                  <a:srgbClr val="FF0000"/>
                </a:solidFill>
              </a:rPr>
              <a:t>供</a:t>
            </a:r>
            <a:r>
              <a:rPr lang="zh-TW" altLang="zh-TW" dirty="0"/>
              <a:t>同樣想要在科技業中創業的組織在創業過程中選擇配適能力之</a:t>
            </a:r>
            <a:r>
              <a:rPr lang="zh-TW" altLang="zh-TW" dirty="0">
                <a:solidFill>
                  <a:srgbClr val="FF0000"/>
                </a:solidFill>
              </a:rPr>
              <a:t>參考</a:t>
            </a:r>
            <a:r>
              <a:rPr lang="zh-TW" altLang="zh-TW" dirty="0"/>
              <a:t>，也提供後續研究者在思考科技創業之問題時，另一延伸探究與驗證之</a:t>
            </a:r>
            <a:r>
              <a:rPr lang="zh-TW" altLang="zh-TW" dirty="0" smtClean="0"/>
              <a:t>途徑</a:t>
            </a:r>
            <a:r>
              <a:rPr lang="zh-TW" altLang="en-US" dirty="0" smtClean="0"/>
              <a:t>。</a:t>
            </a:r>
            <a:endParaRPr lang="en-US" altLang="zh-TW" dirty="0" smtClean="0"/>
          </a:p>
          <a:p>
            <a:pPr marL="0" indent="0">
              <a:buNone/>
            </a:pPr>
            <a:endParaRPr lang="en-US" altLang="zh-TW" dirty="0" smtClean="0"/>
          </a:p>
          <a:p>
            <a:pPr marL="0" indent="0">
              <a:buNone/>
            </a:pPr>
            <a:r>
              <a:rPr lang="zh-TW" altLang="en-US" dirty="0"/>
              <a:t>本研究之研究</a:t>
            </a:r>
            <a:r>
              <a:rPr lang="zh-TW" altLang="en-US" dirty="0">
                <a:solidFill>
                  <a:srgbClr val="FF0000"/>
                </a:solidFill>
              </a:rPr>
              <a:t>貢獻</a:t>
            </a:r>
            <a:r>
              <a:rPr lang="zh-TW" altLang="en-US" dirty="0"/>
              <a:t>如下：</a:t>
            </a:r>
          </a:p>
          <a:p>
            <a:pPr marL="0" indent="0">
              <a:buNone/>
            </a:pPr>
            <a:r>
              <a:rPr lang="en-US" altLang="zh-TW" dirty="0"/>
              <a:t>1. </a:t>
            </a:r>
            <a:r>
              <a:rPr lang="zh-TW" altLang="en-US" dirty="0">
                <a:solidFill>
                  <a:srgbClr val="FF0000"/>
                </a:solidFill>
              </a:rPr>
              <a:t>觀察</a:t>
            </a:r>
            <a:r>
              <a:rPr lang="zh-TW" altLang="en-US" dirty="0"/>
              <a:t>科技創業組織在發展過程中的各項配適能力及各配適能力之間的相關影響。</a:t>
            </a:r>
          </a:p>
          <a:p>
            <a:pPr marL="0" indent="0">
              <a:buNone/>
            </a:pPr>
            <a:r>
              <a:rPr lang="en-US" altLang="zh-TW" dirty="0"/>
              <a:t>2. </a:t>
            </a:r>
            <a:r>
              <a:rPr lang="zh-TW" altLang="en-US" dirty="0"/>
              <a:t>將此科技創業過程之多重配適模式</a:t>
            </a:r>
            <a:r>
              <a:rPr lang="zh-TW" altLang="en-US" dirty="0">
                <a:solidFill>
                  <a:srgbClr val="FF0000"/>
                </a:solidFill>
              </a:rPr>
              <a:t>應用</a:t>
            </a:r>
            <a:r>
              <a:rPr lang="zh-TW" altLang="en-US" dirty="0"/>
              <a:t>於同樣在科技創業的各組織。</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87</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smtClean="0"/>
              <a:t>(2/2)</a:t>
            </a:r>
            <a:r>
              <a:rPr lang="zh-TW" altLang="en-US" dirty="0"/>
              <a:t> －社會科學</a:t>
            </a:r>
          </a:p>
        </p:txBody>
      </p:sp>
      <p:sp>
        <p:nvSpPr>
          <p:cNvPr id="5" name="橢圓形圖說文字 4"/>
          <p:cNvSpPr/>
          <p:nvPr/>
        </p:nvSpPr>
        <p:spPr bwMode="auto">
          <a:xfrm>
            <a:off x="5562689" y="3156480"/>
            <a:ext cx="3299089" cy="738187"/>
          </a:xfrm>
          <a:prstGeom prst="wedgeEllipseCallout">
            <a:avLst>
              <a:gd name="adj1" fmla="val -75694"/>
              <a:gd name="adj2" fmla="val 80488"/>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符合研究</a:t>
            </a:r>
            <a:r>
              <a:rPr lang="zh-TW" altLang="en-US" sz="2800" b="1" dirty="0">
                <a:solidFill>
                  <a:schemeClr val="bg1"/>
                </a:solidFill>
                <a:latin typeface="Arial" charset="0"/>
              </a:rPr>
              <a:t>目的</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14494296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en-US" altLang="zh-TW" dirty="0"/>
              <a:t>With respect to the existing literature, our paper </a:t>
            </a:r>
            <a:r>
              <a:rPr lang="en-US" altLang="zh-TW" dirty="0" smtClean="0"/>
              <a:t>provides</a:t>
            </a:r>
            <a:r>
              <a:rPr lang="zh-TW" altLang="en-US" dirty="0"/>
              <a:t> </a:t>
            </a:r>
            <a:r>
              <a:rPr lang="en-US" altLang="zh-TW" dirty="0" smtClean="0"/>
              <a:t>a </a:t>
            </a:r>
            <a:r>
              <a:rPr lang="en-US" altLang="zh-TW" dirty="0"/>
              <a:t>unique </a:t>
            </a:r>
            <a:r>
              <a:rPr lang="en-US" altLang="zh-TW" dirty="0">
                <a:solidFill>
                  <a:srgbClr val="FF0000"/>
                </a:solidFill>
              </a:rPr>
              <a:t>contribution</a:t>
            </a:r>
            <a:r>
              <a:rPr lang="en-US" altLang="zh-TW" dirty="0"/>
              <a:t> in several aspects. First</a:t>
            </a:r>
            <a:r>
              <a:rPr lang="en-US" altLang="zh-TW" dirty="0" smtClean="0"/>
              <a:t>,</a:t>
            </a:r>
            <a:r>
              <a:rPr lang="zh-TW" altLang="en-US" dirty="0" smtClean="0"/>
              <a:t> </a:t>
            </a:r>
            <a:r>
              <a:rPr lang="en-US" altLang="zh-TW" dirty="0" smtClean="0"/>
              <a:t>…</a:t>
            </a:r>
            <a:r>
              <a:rPr lang="zh-TW" altLang="en-US" dirty="0" smtClean="0"/>
              <a:t> </a:t>
            </a:r>
            <a:r>
              <a:rPr lang="en-US" altLang="zh-TW" dirty="0" smtClean="0"/>
              <a:t>, Second, …. Moreover, …</a:t>
            </a:r>
          </a:p>
          <a:p>
            <a:pPr marL="0" indent="0">
              <a:buNone/>
            </a:pPr>
            <a:r>
              <a:rPr lang="zh-TW" altLang="en-US" dirty="0"/>
              <a:t> </a:t>
            </a:r>
            <a:r>
              <a:rPr lang="zh-TW" altLang="en-US" dirty="0" smtClean="0"/>
              <a:t>   </a:t>
            </a:r>
            <a:r>
              <a:rPr lang="en-US" altLang="zh-TW" dirty="0" smtClean="0">
                <a:solidFill>
                  <a:srgbClr val="FF0000"/>
                </a:solidFill>
              </a:rPr>
              <a:t>Finally</a:t>
            </a:r>
            <a:r>
              <a:rPr lang="en-US" altLang="zh-TW" dirty="0">
                <a:solidFill>
                  <a:srgbClr val="FF0000"/>
                </a:solidFill>
              </a:rPr>
              <a:t>, our analyzer represents another progress beyond the current state of the art</a:t>
            </a:r>
            <a:r>
              <a:rPr lang="en-US" altLang="zh-TW" dirty="0"/>
              <a:t>. It implements the energy consumption model for all technologies and takes into account several aspects missing in the previous studies: the overall overhead of IP connectivity, clock drift compensation mechanisms, and packet losses. It provides a means for quick estimation of the lifetime based on the most important parameters.</a:t>
            </a:r>
            <a:endParaRPr lang="zh-TW" altLang="zh-TW"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88</a:t>
            </a:fld>
            <a:endParaRPr lang="zh-TW" altLang="en-US" dirty="0"/>
          </a:p>
        </p:txBody>
      </p:sp>
      <p:sp>
        <p:nvSpPr>
          <p:cNvPr id="4" name="標題 3"/>
          <p:cNvSpPr>
            <a:spLocks noGrp="1"/>
          </p:cNvSpPr>
          <p:nvPr>
            <p:ph type="title"/>
          </p:nvPr>
        </p:nvSpPr>
        <p:spPr/>
        <p:txBody>
          <a:bodyPr/>
          <a:lstStyle/>
          <a:p>
            <a:r>
              <a:rPr lang="zh-TW" altLang="en-US" dirty="0"/>
              <a:t>結論與</a:t>
            </a:r>
            <a:r>
              <a:rPr lang="zh-TW" altLang="en-US" dirty="0" smtClean="0"/>
              <a:t>建議範例</a:t>
            </a:r>
            <a:r>
              <a:rPr lang="en-US" altLang="zh-TW" dirty="0" smtClean="0"/>
              <a:t>(1/2)</a:t>
            </a:r>
            <a:r>
              <a:rPr lang="zh-TW" altLang="en-US" dirty="0" smtClean="0"/>
              <a:t> －自然科學</a:t>
            </a:r>
            <a:endParaRPr lang="zh-TW" altLang="en-US" dirty="0"/>
          </a:p>
        </p:txBody>
      </p:sp>
      <p:sp>
        <p:nvSpPr>
          <p:cNvPr id="5" name="橢圓形圖說文字 4"/>
          <p:cNvSpPr/>
          <p:nvPr/>
        </p:nvSpPr>
        <p:spPr bwMode="auto">
          <a:xfrm>
            <a:off x="5461089" y="3935413"/>
            <a:ext cx="2678201" cy="1088849"/>
          </a:xfrm>
          <a:prstGeom prst="wedgeEllipseCallout">
            <a:avLst>
              <a:gd name="adj1" fmla="val -41016"/>
              <a:gd name="adj2" fmla="val -120413"/>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smtClean="0">
                <a:solidFill>
                  <a:schemeClr val="bg1"/>
                </a:solidFill>
                <a:latin typeface="Arial" charset="0"/>
              </a:rPr>
              <a:t>整篇論文</a:t>
            </a:r>
            <a:endParaRPr lang="en-US" altLang="zh-TW" sz="2800" b="1" dirty="0" smtClean="0">
              <a:solidFill>
                <a:schemeClr val="bg1"/>
              </a:solidFill>
              <a:latin typeface="Arial" charset="0"/>
            </a:endParaRPr>
          </a:p>
          <a:p>
            <a:pPr algn="ctr" eaLnBrk="0" fontAlgn="base" hangingPunct="0">
              <a:spcBef>
                <a:spcPct val="0"/>
              </a:spcBef>
              <a:spcAft>
                <a:spcPct val="0"/>
              </a:spcAft>
            </a:pPr>
            <a:r>
              <a:rPr lang="zh-TW" altLang="en-US" sz="2800" b="1" dirty="0" smtClean="0">
                <a:solidFill>
                  <a:schemeClr val="bg1"/>
                </a:solidFill>
                <a:latin typeface="Arial" charset="0"/>
              </a:rPr>
              <a:t>之貢獻</a:t>
            </a:r>
            <a:endParaRPr lang="en-US" altLang="zh-TW" sz="2800" b="1" dirty="0" smtClean="0">
              <a:solidFill>
                <a:schemeClr val="bg1"/>
              </a:solidFill>
              <a:latin typeface="Arial" charset="0"/>
            </a:endParaRPr>
          </a:p>
        </p:txBody>
      </p:sp>
    </p:spTree>
    <p:extLst>
      <p:ext uri="{BB962C8B-B14F-4D97-AF65-F5344CB8AC3E}">
        <p14:creationId xmlns:p14="http://schemas.microsoft.com/office/powerpoint/2010/main" val="248934116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pPr marL="0" indent="0">
              <a:buNone/>
            </a:pPr>
            <a:r>
              <a:rPr lang="zh-TW" altLang="en-US" dirty="0" smtClean="0"/>
              <a:t>    </a:t>
            </a:r>
            <a:r>
              <a:rPr lang="en-US" altLang="zh-TW" dirty="0" smtClean="0">
                <a:solidFill>
                  <a:srgbClr val="FF0000"/>
                </a:solidFill>
              </a:rPr>
              <a:t>Beyond the analysis presented in this paper</a:t>
            </a:r>
            <a:r>
              <a:rPr lang="en-US" altLang="zh-TW" dirty="0" smtClean="0"/>
              <a:t>, the comparison has also raised our interest in interoperability and mixing different technologies. We have shown that the cost of keeping an active connection, i.e. the synchronization cost, is sometimes </a:t>
            </a:r>
            <a:r>
              <a:rPr lang="en-US" altLang="zh-TW" dirty="0" smtClean="0">
                <a:solidFill>
                  <a:srgbClr val="FF0000"/>
                </a:solidFill>
              </a:rPr>
              <a:t>too high. </a:t>
            </a:r>
            <a:r>
              <a:rPr lang="en-US" altLang="zh-TW" dirty="0" smtClean="0"/>
              <a:t>Hence, interesting research issues to improve the device lifetime by proposing an adaptive scheme for time synchronization: BLE can transmit data in advertising packets, so it may be beneficial to disconnect from a master and operate in a non-connected mode for sparse traffic applications. </a:t>
            </a:r>
            <a:r>
              <a:rPr lang="en-US" altLang="zh-TW" dirty="0" smtClean="0">
                <a:solidFill>
                  <a:srgbClr val="FF0000"/>
                </a:solidFill>
              </a:rPr>
              <a:t>This approach can also lower energy consumption in other technologies</a:t>
            </a:r>
            <a:endParaRPr lang="zh-TW" altLang="en-US" dirty="0">
              <a:solidFill>
                <a:srgbClr val="FF0000"/>
              </a:solidFill>
            </a:endParaRPr>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89</a:t>
            </a:fld>
            <a:endParaRPr lang="zh-TW" altLang="en-US" dirty="0"/>
          </a:p>
        </p:txBody>
      </p:sp>
      <p:sp>
        <p:nvSpPr>
          <p:cNvPr id="4" name="標題 3"/>
          <p:cNvSpPr>
            <a:spLocks noGrp="1"/>
          </p:cNvSpPr>
          <p:nvPr>
            <p:ph type="title"/>
          </p:nvPr>
        </p:nvSpPr>
        <p:spPr/>
        <p:txBody>
          <a:bodyPr/>
          <a:lstStyle/>
          <a:p>
            <a:r>
              <a:rPr lang="zh-TW" altLang="en-US" dirty="0"/>
              <a:t>結論與建議範例</a:t>
            </a:r>
            <a:r>
              <a:rPr lang="en-US" altLang="zh-TW" dirty="0" smtClean="0"/>
              <a:t>(2/2)</a:t>
            </a:r>
            <a:r>
              <a:rPr lang="zh-TW" altLang="en-US" dirty="0" smtClean="0"/>
              <a:t> －自</a:t>
            </a:r>
            <a:r>
              <a:rPr lang="zh-TW" altLang="en-US" dirty="0"/>
              <a:t>然</a:t>
            </a:r>
            <a:r>
              <a:rPr lang="zh-TW" altLang="en-US" dirty="0" smtClean="0"/>
              <a:t>科學</a:t>
            </a:r>
            <a:endParaRPr lang="zh-TW" altLang="en-US" dirty="0"/>
          </a:p>
        </p:txBody>
      </p:sp>
      <p:sp>
        <p:nvSpPr>
          <p:cNvPr id="5" name="橢圓形圖說文字 4"/>
          <p:cNvSpPr/>
          <p:nvPr/>
        </p:nvSpPr>
        <p:spPr bwMode="auto">
          <a:xfrm>
            <a:off x="5518237" y="5317067"/>
            <a:ext cx="6143185" cy="1283759"/>
          </a:xfrm>
          <a:prstGeom prst="wedgeEllipseCallout">
            <a:avLst>
              <a:gd name="adj1" fmla="val -32238"/>
              <a:gd name="adj2" fmla="val -72280"/>
            </a:avLst>
          </a:prstGeom>
          <a:solidFill>
            <a:schemeClr val="tx2"/>
          </a:solidFill>
          <a:ln>
            <a:solidFill>
              <a:srgbClr val="FF0000"/>
            </a:solidFill>
            <a:headEnd type="none" w="med" len="med"/>
            <a:tailEnd type="none" w="med" len="med"/>
          </a:ln>
          <a:ex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algn="ctr" eaLnBrk="0" fontAlgn="base" hangingPunct="0">
              <a:spcBef>
                <a:spcPct val="0"/>
              </a:spcBef>
              <a:spcAft>
                <a:spcPct val="0"/>
              </a:spcAft>
            </a:pPr>
            <a:r>
              <a:rPr lang="zh-TW" altLang="en-US" sz="2800" b="1" dirty="0">
                <a:solidFill>
                  <a:schemeClr val="bg1"/>
                </a:solidFill>
                <a:latin typeface="Arial" charset="0"/>
              </a:rPr>
              <a:t>提出此篇研究”過程中”所發現的問題</a:t>
            </a:r>
            <a:r>
              <a:rPr lang="en-US" altLang="zh-TW" sz="2800" b="1" dirty="0">
                <a:solidFill>
                  <a:schemeClr val="bg1"/>
                </a:solidFill>
                <a:latin typeface="Arial" charset="0"/>
              </a:rPr>
              <a:t>, </a:t>
            </a:r>
            <a:r>
              <a:rPr lang="zh-TW" altLang="en-US" sz="2800" b="1" dirty="0">
                <a:solidFill>
                  <a:schemeClr val="bg1"/>
                </a:solidFill>
                <a:latin typeface="Arial" charset="0"/>
              </a:rPr>
              <a:t>並提出想法</a:t>
            </a:r>
          </a:p>
        </p:txBody>
      </p:sp>
    </p:spTree>
    <p:extLst>
      <p:ext uri="{BB962C8B-B14F-4D97-AF65-F5344CB8AC3E}">
        <p14:creationId xmlns:p14="http://schemas.microsoft.com/office/powerpoint/2010/main" val="36568968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solidFill>
                  <a:srgbClr val="FF0000"/>
                </a:solidFill>
              </a:rPr>
              <a:t>宣言型</a:t>
            </a:r>
            <a:r>
              <a:rPr lang="zh-TW" altLang="en-US" dirty="0" smtClean="0"/>
              <a:t>（</a:t>
            </a:r>
            <a:r>
              <a:rPr lang="en-US" altLang="zh-TW" dirty="0"/>
              <a:t>Declarative titles</a:t>
            </a:r>
            <a:r>
              <a:rPr lang="zh-TW" altLang="en-US" dirty="0" smtClean="0"/>
              <a:t>）→</a:t>
            </a:r>
            <a:r>
              <a:rPr lang="zh-TW" altLang="en-US" i="1" dirty="0" smtClean="0"/>
              <a:t>最清楚</a:t>
            </a:r>
            <a:endParaRPr lang="en-US" altLang="zh-TW" i="1" dirty="0" smtClean="0"/>
          </a:p>
          <a:p>
            <a:pPr lvl="1"/>
            <a:r>
              <a:rPr lang="zh-TW" altLang="en-US" dirty="0" smtClean="0"/>
              <a:t>說明</a:t>
            </a:r>
            <a:r>
              <a:rPr lang="zh-TW" altLang="en-US" dirty="0"/>
              <a:t>主要</a:t>
            </a:r>
            <a:r>
              <a:rPr lang="zh-TW" altLang="en-US" dirty="0" smtClean="0"/>
              <a:t>的研究</a:t>
            </a:r>
            <a:r>
              <a:rPr lang="zh-TW" altLang="en-US" dirty="0"/>
              <a:t>發現及</a:t>
            </a:r>
            <a:r>
              <a:rPr lang="zh-TW" altLang="en-US" dirty="0" smtClean="0"/>
              <a:t>結論</a:t>
            </a:r>
            <a:endParaRPr lang="en-US" altLang="zh-TW" dirty="0" smtClean="0"/>
          </a:p>
          <a:p>
            <a:pPr lvl="2"/>
            <a:r>
              <a:rPr lang="en-US" altLang="zh-TW" dirty="0" smtClean="0"/>
              <a:t>A </a:t>
            </a:r>
            <a:r>
              <a:rPr lang="en-US" altLang="zh-TW" dirty="0"/>
              <a:t>Three-Month Weight Loss Program Increases Self-Esteem in Adolescent Girls </a:t>
            </a:r>
            <a:r>
              <a:rPr lang="en-US" altLang="zh-TW" dirty="0" smtClean="0"/>
              <a:t> </a:t>
            </a:r>
          </a:p>
          <a:p>
            <a:r>
              <a:rPr lang="zh-TW" altLang="en-US" dirty="0" smtClean="0">
                <a:solidFill>
                  <a:srgbClr val="FF0000"/>
                </a:solidFill>
              </a:rPr>
              <a:t>描述型</a:t>
            </a:r>
            <a:r>
              <a:rPr lang="zh-TW" altLang="en-US" dirty="0" smtClean="0"/>
              <a:t>（</a:t>
            </a:r>
            <a:r>
              <a:rPr lang="en-US" altLang="zh-TW" dirty="0"/>
              <a:t>Descriptive titles</a:t>
            </a:r>
            <a:r>
              <a:rPr lang="zh-TW" altLang="en-US" dirty="0" smtClean="0"/>
              <a:t>）→</a:t>
            </a:r>
            <a:r>
              <a:rPr lang="zh-TW" altLang="en-US" i="1" dirty="0" smtClean="0"/>
              <a:t>最常見</a:t>
            </a:r>
            <a:endParaRPr lang="en-US" altLang="zh-TW" i="1" dirty="0" smtClean="0"/>
          </a:p>
          <a:p>
            <a:pPr lvl="1"/>
            <a:r>
              <a:rPr lang="zh-TW" altLang="en-US" dirty="0" smtClean="0"/>
              <a:t>僅</a:t>
            </a:r>
            <a:r>
              <a:rPr lang="zh-TW" altLang="en-US" dirty="0"/>
              <a:t>描述</a:t>
            </a:r>
            <a:r>
              <a:rPr lang="zh-TW" altLang="en-US" dirty="0" smtClean="0"/>
              <a:t>文章主題</a:t>
            </a:r>
            <a:r>
              <a:rPr lang="zh-TW" altLang="en-US" dirty="0"/>
              <a:t>而未說明</a:t>
            </a:r>
            <a:r>
              <a:rPr lang="zh-TW" altLang="en-US" dirty="0" smtClean="0"/>
              <a:t>結論</a:t>
            </a:r>
            <a:endParaRPr lang="en-US" altLang="zh-TW" dirty="0" smtClean="0"/>
          </a:p>
          <a:p>
            <a:pPr lvl="2"/>
            <a:r>
              <a:rPr lang="en-US" altLang="zh-TW" dirty="0" smtClean="0"/>
              <a:t>The </a:t>
            </a:r>
            <a:r>
              <a:rPr lang="en-US" altLang="zh-TW" dirty="0"/>
              <a:t>Effects of Family Support on Patients with Dementia </a:t>
            </a:r>
            <a:endParaRPr lang="en-US" altLang="zh-TW" dirty="0" smtClean="0"/>
          </a:p>
          <a:p>
            <a:r>
              <a:rPr lang="zh-TW" altLang="en-US" dirty="0" smtClean="0">
                <a:solidFill>
                  <a:srgbClr val="FF0000"/>
                </a:solidFill>
              </a:rPr>
              <a:t>疑問型</a:t>
            </a:r>
            <a:r>
              <a:rPr lang="zh-TW" altLang="en-US" dirty="0" smtClean="0"/>
              <a:t>（</a:t>
            </a:r>
            <a:r>
              <a:rPr lang="en-US" altLang="zh-TW" dirty="0"/>
              <a:t>Interrogative titles</a:t>
            </a:r>
            <a:r>
              <a:rPr lang="zh-TW" altLang="en-US" dirty="0" smtClean="0"/>
              <a:t>）→</a:t>
            </a:r>
            <a:r>
              <a:rPr lang="zh-TW" altLang="en-US" i="1" dirty="0" smtClean="0"/>
              <a:t>用於探討類型</a:t>
            </a:r>
            <a:endParaRPr lang="en-US" altLang="zh-TW" i="1" dirty="0" smtClean="0"/>
          </a:p>
          <a:p>
            <a:pPr lvl="1"/>
            <a:r>
              <a:rPr lang="zh-TW" altLang="en-US" dirty="0" smtClean="0"/>
              <a:t>以</a:t>
            </a:r>
            <a:r>
              <a:rPr lang="zh-TW" altLang="en-US" dirty="0"/>
              <a:t>問句</a:t>
            </a:r>
            <a:r>
              <a:rPr lang="zh-TW" altLang="en-US" dirty="0" smtClean="0"/>
              <a:t>的方式</a:t>
            </a:r>
            <a:r>
              <a:rPr lang="zh-TW" altLang="en-US" dirty="0"/>
              <a:t>引出</a:t>
            </a:r>
            <a:r>
              <a:rPr lang="zh-TW" altLang="en-US" dirty="0" smtClean="0"/>
              <a:t>主題</a:t>
            </a:r>
            <a:endParaRPr lang="en-US" altLang="zh-TW" dirty="0" smtClean="0"/>
          </a:p>
          <a:p>
            <a:pPr lvl="2"/>
            <a:r>
              <a:rPr lang="en-US" altLang="zh-TW" dirty="0" smtClean="0"/>
              <a:t>Does </a:t>
            </a:r>
            <a:r>
              <a:rPr lang="en-US" altLang="zh-TW" dirty="0"/>
              <a:t>Cognitive Training Improve Performance on Pattern Recognition Tasks?</a:t>
            </a:r>
            <a:endParaRPr lang="zh-TW" altLang="en-US" dirty="0"/>
          </a:p>
        </p:txBody>
      </p:sp>
      <p:sp>
        <p:nvSpPr>
          <p:cNvPr id="3" name="投影片編號版面配置區 2"/>
          <p:cNvSpPr>
            <a:spLocks noGrp="1"/>
          </p:cNvSpPr>
          <p:nvPr>
            <p:ph type="sldNum" sz="quarter" idx="11"/>
          </p:nvPr>
        </p:nvSpPr>
        <p:spPr/>
        <p:txBody>
          <a:bodyPr/>
          <a:lstStyle/>
          <a:p>
            <a:fld id="{18182BEB-C3EA-40AB-B02C-9E044A7FB21F}" type="slidenum">
              <a:rPr lang="zh-TW" altLang="en-US" smtClean="0"/>
              <a:pPr/>
              <a:t>9</a:t>
            </a:fld>
            <a:endParaRPr lang="zh-TW" altLang="en-US" dirty="0"/>
          </a:p>
        </p:txBody>
      </p:sp>
      <p:sp>
        <p:nvSpPr>
          <p:cNvPr id="4" name="標題 3"/>
          <p:cNvSpPr>
            <a:spLocks noGrp="1"/>
          </p:cNvSpPr>
          <p:nvPr>
            <p:ph type="title"/>
          </p:nvPr>
        </p:nvSpPr>
        <p:spPr/>
        <p:txBody>
          <a:bodyPr/>
          <a:lstStyle/>
          <a:p>
            <a:r>
              <a:rPr lang="zh-TW" altLang="en-US" dirty="0" smtClean="0"/>
              <a:t>標題的形式</a:t>
            </a:r>
            <a:endParaRPr lang="zh-TW" altLang="en-US" dirty="0"/>
          </a:p>
        </p:txBody>
      </p:sp>
    </p:spTree>
    <p:extLst>
      <p:ext uri="{BB962C8B-B14F-4D97-AF65-F5344CB8AC3E}">
        <p14:creationId xmlns:p14="http://schemas.microsoft.com/office/powerpoint/2010/main" val="408055191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endParaRPr lang="en-US" altLang="zh-TW" dirty="0" smtClean="0"/>
          </a:p>
        </p:txBody>
      </p:sp>
      <p:sp>
        <p:nvSpPr>
          <p:cNvPr id="3" name="投影片編號版面配置區 2"/>
          <p:cNvSpPr>
            <a:spLocks noGrp="1"/>
          </p:cNvSpPr>
          <p:nvPr>
            <p:ph type="sldNum" sz="quarter" idx="11"/>
          </p:nvPr>
        </p:nvSpPr>
        <p:spPr/>
        <p:txBody>
          <a:bodyPr/>
          <a:lstStyle/>
          <a:p>
            <a:fld id="{432EA678-2E59-430B-8562-B42553BB5B26}" type="slidenum">
              <a:rPr lang="zh-TW" altLang="en-US" smtClean="0"/>
              <a:pPr/>
              <a:t>90</a:t>
            </a:fld>
            <a:endParaRPr lang="zh-TW" altLang="en-US"/>
          </a:p>
        </p:txBody>
      </p:sp>
      <p:sp>
        <p:nvSpPr>
          <p:cNvPr id="4" name="標題 3"/>
          <p:cNvSpPr>
            <a:spLocks noGrp="1"/>
          </p:cNvSpPr>
          <p:nvPr>
            <p:ph type="title"/>
          </p:nvPr>
        </p:nvSpPr>
        <p:spPr/>
        <p:txBody>
          <a:bodyPr/>
          <a:lstStyle/>
          <a:p>
            <a:r>
              <a:rPr lang="zh-TW" altLang="en-US" dirty="0" smtClean="0"/>
              <a:t>摘要、緒論、結論</a:t>
            </a:r>
            <a:endParaRPr lang="zh-TW" altLang="en-US" dirty="0"/>
          </a:p>
        </p:txBody>
      </p:sp>
      <p:graphicFrame>
        <p:nvGraphicFramePr>
          <p:cNvPr id="6" name="表格 5"/>
          <p:cNvGraphicFramePr>
            <a:graphicFrameLocks noGrp="1"/>
          </p:cNvGraphicFramePr>
          <p:nvPr>
            <p:extLst>
              <p:ext uri="{D42A27DB-BD31-4B8C-83A1-F6EECF244321}">
                <p14:modId xmlns:p14="http://schemas.microsoft.com/office/powerpoint/2010/main" val="961571972"/>
              </p:ext>
            </p:extLst>
          </p:nvPr>
        </p:nvGraphicFramePr>
        <p:xfrm>
          <a:off x="830470" y="1770821"/>
          <a:ext cx="10248348" cy="4480560"/>
        </p:xfrm>
        <a:graphic>
          <a:graphicData uri="http://schemas.openxmlformats.org/drawingml/2006/table">
            <a:tbl>
              <a:tblPr firstRow="1" bandRow="1">
                <a:tableStyleId>{C083E6E3-FA7D-4D7B-A595-EF9225AFEA82}</a:tableStyleId>
              </a:tblPr>
              <a:tblGrid>
                <a:gridCol w="2452406">
                  <a:extLst>
                    <a:ext uri="{9D8B030D-6E8A-4147-A177-3AD203B41FA5}">
                      <a16:colId xmlns:a16="http://schemas.microsoft.com/office/drawing/2014/main" val="3788135791"/>
                    </a:ext>
                  </a:extLst>
                </a:gridCol>
                <a:gridCol w="2406155">
                  <a:extLst>
                    <a:ext uri="{9D8B030D-6E8A-4147-A177-3AD203B41FA5}">
                      <a16:colId xmlns:a16="http://schemas.microsoft.com/office/drawing/2014/main" val="1881622571"/>
                    </a:ext>
                  </a:extLst>
                </a:gridCol>
                <a:gridCol w="2189601">
                  <a:extLst>
                    <a:ext uri="{9D8B030D-6E8A-4147-A177-3AD203B41FA5}">
                      <a16:colId xmlns:a16="http://schemas.microsoft.com/office/drawing/2014/main" val="857881557"/>
                    </a:ext>
                  </a:extLst>
                </a:gridCol>
                <a:gridCol w="3200186">
                  <a:extLst>
                    <a:ext uri="{9D8B030D-6E8A-4147-A177-3AD203B41FA5}">
                      <a16:colId xmlns:a16="http://schemas.microsoft.com/office/drawing/2014/main" val="714085140"/>
                    </a:ext>
                  </a:extLst>
                </a:gridCol>
              </a:tblGrid>
              <a:tr h="427491">
                <a:tc>
                  <a:txBody>
                    <a:bodyPr/>
                    <a:lstStyle/>
                    <a:p>
                      <a:pPr algn="ct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zh-TW" altLang="en-US" sz="2800" dirty="0" smtClean="0">
                          <a:latin typeface="標楷體" pitchFamily="65" charset="-120"/>
                          <a:ea typeface="標楷體" pitchFamily="65" charset="-120"/>
                        </a:rPr>
                        <a:t>摘要</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smtClean="0">
                          <a:latin typeface="標楷體" pitchFamily="65" charset="-120"/>
                          <a:ea typeface="標楷體" pitchFamily="65" charset="-120"/>
                        </a:rPr>
                        <a:t>緒論</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en-US" sz="2800" dirty="0" smtClean="0">
                          <a:latin typeface="標楷體" pitchFamily="65" charset="-120"/>
                          <a:ea typeface="標楷體" pitchFamily="65" charset="-120"/>
                        </a:rPr>
                        <a:t>結論</a:t>
                      </a:r>
                      <a:endParaRPr lang="en-US" altLang="zh-TW" sz="28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562252801"/>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背景</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01018480"/>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動機</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0492273"/>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問題</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3472501"/>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方法</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27491">
                <a:tc>
                  <a:txBody>
                    <a:bodyPr/>
                    <a:lstStyle/>
                    <a:p>
                      <a:pPr algn="ctr"/>
                      <a:r>
                        <a:rPr lang="zh-TW" altLang="en-US" sz="2800" dirty="0" smtClean="0">
                          <a:latin typeface="標楷體" pitchFamily="65" charset="-120"/>
                          <a:ea typeface="標楷體" pitchFamily="65" charset="-120"/>
                          <a:cs typeface="Times New Roman" panose="02020603050405020304" pitchFamily="18" charset="0"/>
                        </a:rPr>
                        <a:t>結果</a:t>
                      </a:r>
                      <a:endParaRPr lang="zh-TW" altLang="en-US" sz="28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1728535"/>
                  </a:ext>
                </a:extLst>
              </a:tr>
              <a:tr h="4274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TW" altLang="en-US" sz="2800" dirty="0" smtClean="0">
                          <a:latin typeface="標楷體" pitchFamily="65" charset="-120"/>
                          <a:ea typeface="標楷體" pitchFamily="65" charset="-120"/>
                          <a:cs typeface="Times New Roman" panose="02020603050405020304" pitchFamily="18" charset="0"/>
                        </a:rPr>
                        <a:t>未來方向</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zh-TW" altLang="zh-TW" sz="4000" b="1" kern="1200" dirty="0" smtClean="0">
                          <a:solidFill>
                            <a:schemeClr val="tx1"/>
                          </a:solidFill>
                          <a:latin typeface="+mn-lt"/>
                          <a:ea typeface="+mn-ea"/>
                          <a:cs typeface="+mn-cs"/>
                        </a:rPr>
                        <a:t>□</a:t>
                      </a:r>
                      <a:endParaRPr lang="zh-TW" altLang="en-US" sz="4000" dirty="0" smtClean="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584200" rtl="0" eaLnBrk="1" fontAlgn="auto" latinLnBrk="0" hangingPunct="1">
                        <a:lnSpc>
                          <a:spcPct val="100000"/>
                        </a:lnSpc>
                        <a:spcBef>
                          <a:spcPts val="0"/>
                        </a:spcBef>
                        <a:spcAft>
                          <a:spcPts val="0"/>
                        </a:spcAft>
                        <a:buClrTx/>
                        <a:buSzTx/>
                        <a:buFontTx/>
                        <a:buNone/>
                        <a:tabLst/>
                        <a:defRPr/>
                      </a:pPr>
                      <a:r>
                        <a:rPr lang="en-US" altLang="zh-TW" sz="3200" kern="1200" dirty="0" smtClean="0">
                          <a:solidFill>
                            <a:schemeClr val="tx1"/>
                          </a:solidFill>
                          <a:latin typeface="+mn-lt"/>
                          <a:ea typeface="+mn-ea"/>
                          <a:cs typeface="+mn-cs"/>
                          <a:sym typeface="Wingdings"/>
                        </a:rPr>
                        <a:t></a:t>
                      </a:r>
                      <a:endParaRPr lang="zh-TW" altLang="en-US" sz="3200" dirty="0">
                        <a:latin typeface="標楷體" pitchFamily="65" charset="-120"/>
                        <a:ea typeface="標楷體" pitchFamily="65" charset="-12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79511935"/>
                  </a:ext>
                </a:extLst>
              </a:tr>
            </a:tbl>
          </a:graphicData>
        </a:graphic>
      </p:graphicFrame>
    </p:spTree>
    <p:extLst>
      <p:ext uri="{BB962C8B-B14F-4D97-AF65-F5344CB8AC3E}">
        <p14:creationId xmlns:p14="http://schemas.microsoft.com/office/powerpoint/2010/main" val="93824430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sz="quarter" idx="11"/>
          </p:nvPr>
        </p:nvSpPr>
        <p:spPr/>
        <p:txBody>
          <a:bodyPr/>
          <a:lstStyle/>
          <a:p>
            <a:fld id="{18182BEB-C3EA-40AB-B02C-9E044A7FB21F}" type="slidenum">
              <a:rPr lang="zh-TW" altLang="en-US" smtClean="0"/>
              <a:pPr/>
              <a:t>91</a:t>
            </a:fld>
            <a:endParaRPr lang="zh-TW" altLang="en-US" dirty="0"/>
          </a:p>
        </p:txBody>
      </p:sp>
      <p:sp>
        <p:nvSpPr>
          <p:cNvPr id="4" name="標題 3"/>
          <p:cNvSpPr>
            <a:spLocks noGrp="1"/>
          </p:cNvSpPr>
          <p:nvPr>
            <p:ph type="title"/>
          </p:nvPr>
        </p:nvSpPr>
        <p:spPr/>
        <p:txBody>
          <a:bodyPr/>
          <a:lstStyle/>
          <a:p>
            <a:r>
              <a:rPr lang="en-US" altLang="zh-TW" dirty="0" smtClean="0"/>
              <a:t>Homework</a:t>
            </a:r>
            <a:endParaRPr lang="zh-TW" altLang="en-US" dirty="0"/>
          </a:p>
        </p:txBody>
      </p:sp>
      <p:sp>
        <p:nvSpPr>
          <p:cNvPr id="6" name="內容版面配置區 1"/>
          <p:cNvSpPr>
            <a:spLocks noGrp="1"/>
          </p:cNvSpPr>
          <p:nvPr>
            <p:ph idx="1"/>
          </p:nvPr>
        </p:nvSpPr>
        <p:spPr/>
        <p:txBody>
          <a:bodyPr/>
          <a:lstStyle/>
          <a:p>
            <a:r>
              <a:rPr lang="zh-TW" altLang="en-US" dirty="0" smtClean="0"/>
              <a:t>請看下列五個影片，寫出一頁的心得</a:t>
            </a:r>
            <a:endParaRPr lang="en-US" altLang="zh-TW" dirty="0" smtClean="0"/>
          </a:p>
          <a:p>
            <a:r>
              <a:rPr lang="zh-TW" altLang="en-US" dirty="0" smtClean="0"/>
              <a:t>摘要</a:t>
            </a:r>
            <a:endParaRPr lang="en-US" altLang="zh-TW" dirty="0" smtClean="0"/>
          </a:p>
          <a:p>
            <a:pPr lvl="1"/>
            <a:r>
              <a:rPr lang="en-US" altLang="zh-TW" b="0" dirty="0">
                <a:hlinkClick r:id="rId2"/>
              </a:rPr>
              <a:t>https://www.youtube.com/watch?v=Mbe9WiHsimc</a:t>
            </a:r>
            <a:endParaRPr lang="en-US" altLang="zh-TW" b="0" dirty="0"/>
          </a:p>
          <a:p>
            <a:r>
              <a:rPr lang="zh-TW" altLang="en-US" dirty="0" smtClean="0"/>
              <a:t>緒論</a:t>
            </a:r>
            <a:endParaRPr lang="en-US" altLang="zh-TW" dirty="0" smtClean="0"/>
          </a:p>
          <a:p>
            <a:pPr lvl="1"/>
            <a:r>
              <a:rPr lang="en-US" altLang="zh-TW" b="0" dirty="0">
                <a:hlinkClick r:id="rId3"/>
              </a:rPr>
              <a:t>https://youtu.be/Yqt_kLFRVmo</a:t>
            </a:r>
            <a:endParaRPr lang="en-US" altLang="zh-TW" b="0" dirty="0"/>
          </a:p>
          <a:p>
            <a:pPr lvl="1"/>
            <a:r>
              <a:rPr lang="en-US" altLang="zh-TW" b="0" dirty="0">
                <a:hlinkClick r:id="rId4"/>
              </a:rPr>
              <a:t>https://www.youtube.com/watch?v=_vx1OHRw6To</a:t>
            </a:r>
            <a:endParaRPr lang="en-US" altLang="zh-TW" b="0" dirty="0"/>
          </a:p>
          <a:p>
            <a:pPr lvl="1"/>
            <a:r>
              <a:rPr lang="en-US" altLang="zh-TW" b="0" dirty="0">
                <a:hlinkClick r:id="rId5"/>
              </a:rPr>
              <a:t>https://www.youtube.com/watch?v=qRkO--eaYt4</a:t>
            </a:r>
            <a:endParaRPr lang="en-US" altLang="zh-TW" b="0" dirty="0"/>
          </a:p>
          <a:p>
            <a:r>
              <a:rPr lang="zh-TW" altLang="en-US" dirty="0" smtClean="0"/>
              <a:t>結論</a:t>
            </a:r>
            <a:endParaRPr lang="en-US" altLang="zh-TW" dirty="0" smtClean="0"/>
          </a:p>
          <a:p>
            <a:pPr lvl="1"/>
            <a:r>
              <a:rPr lang="en-US" altLang="zh-TW" b="0" dirty="0">
                <a:hlinkClick r:id="rId6"/>
              </a:rPr>
              <a:t>https://</a:t>
            </a:r>
            <a:r>
              <a:rPr lang="en-US" altLang="zh-TW" b="0" dirty="0" smtClean="0">
                <a:hlinkClick r:id="rId6"/>
              </a:rPr>
              <a:t>www.youtube.com/watch?v=kgV_zjnWpBU</a:t>
            </a:r>
            <a:endParaRPr lang="en-US" altLang="zh-TW" b="0" dirty="0" smtClean="0"/>
          </a:p>
          <a:p>
            <a:pPr lvl="1"/>
            <a:endParaRPr lang="en-US" altLang="zh-TW" b="0" dirty="0" smtClean="0">
              <a:solidFill>
                <a:srgbClr val="FF0000"/>
              </a:solidFill>
            </a:endParaRPr>
          </a:p>
        </p:txBody>
      </p:sp>
    </p:spTree>
    <p:extLst>
      <p:ext uri="{BB962C8B-B14F-4D97-AF65-F5344CB8AC3E}">
        <p14:creationId xmlns:p14="http://schemas.microsoft.com/office/powerpoint/2010/main" val="194813717"/>
      </p:ext>
    </p:extLst>
  </p:cSld>
  <p:clrMapOvr>
    <a:masterClrMapping/>
  </p:clrMapOvr>
  <p:timing>
    <p:tnLst>
      <p:par>
        <p:cTn id="1" dur="indefinite" restart="never" nodeType="tmRoot"/>
      </p:par>
    </p:tnLst>
  </p:timing>
</p:sld>
</file>

<file path=ppt/theme/theme1.xml><?xml version="1.0" encoding="utf-8"?>
<a:theme xmlns:a="http://schemas.openxmlformats.org/drawingml/2006/main" name="12_Default Design">
  <a:themeElements>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2_Default Design">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12_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2_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2_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2_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2_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2_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2_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apter_1_V6.1.ppt [相容模式]" id="{245DA3EA-555F-425F-BCB4-7D682C5943C7}" vid="{31512C40-67C4-4D41-818E-A244EC67F950}"/>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7959</TotalTime>
  <Words>5738</Words>
  <Application>Microsoft Office PowerPoint</Application>
  <PresentationFormat>寬螢幕</PresentationFormat>
  <Paragraphs>1078</Paragraphs>
  <Slides>91</Slides>
  <Notes>51</Notes>
  <HiddenSlides>4</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91</vt:i4>
      </vt:variant>
    </vt:vector>
  </HeadingPairs>
  <TitlesOfParts>
    <vt:vector size="104" baseType="lpstr">
      <vt:lpstr>22</vt:lpstr>
      <vt:lpstr>Helvetica Light</vt:lpstr>
      <vt:lpstr>ＭＳ Ｐゴシック</vt:lpstr>
      <vt:lpstr>新細明體</vt:lpstr>
      <vt:lpstr>標楷體</vt:lpstr>
      <vt:lpstr>Arial</vt:lpstr>
      <vt:lpstr>Calibri</vt:lpstr>
      <vt:lpstr>Cambria Math</vt:lpstr>
      <vt:lpstr>Gill Sans MT</vt:lpstr>
      <vt:lpstr>Tahoma</vt:lpstr>
      <vt:lpstr>Times New Roman</vt:lpstr>
      <vt:lpstr>Wingdings</vt:lpstr>
      <vt:lpstr>12_Default Design</vt:lpstr>
      <vt:lpstr>這是什麼？</vt:lpstr>
      <vt:lpstr>這是什麼？</vt:lpstr>
      <vt:lpstr>論文和樹</vt:lpstr>
      <vt:lpstr>論文寫作-論文架構</vt:lpstr>
      <vt:lpstr>大綱</vt:lpstr>
      <vt:lpstr>論文結構</vt:lpstr>
      <vt:lpstr>封面</vt:lpstr>
      <vt:lpstr>封面範例</vt:lpstr>
      <vt:lpstr>標題的形式</vt:lpstr>
      <vt:lpstr>標題的制定</vt:lpstr>
      <vt:lpstr>標題說明</vt:lpstr>
      <vt:lpstr>標題範例</vt:lpstr>
      <vt:lpstr>標題格式</vt:lpstr>
      <vt:lpstr>摘要(Abstract)</vt:lpstr>
      <vt:lpstr>摘要撰寫注意事項</vt:lpstr>
      <vt:lpstr>摘要範例</vt:lpstr>
      <vt:lpstr>摘要範例－社會科學(1/2)</vt:lpstr>
      <vt:lpstr>摘要範例－社會科學(2/2)</vt:lpstr>
      <vt:lpstr>摘要範例－自然科學</vt:lpstr>
      <vt:lpstr>摘要範例－碩一生</vt:lpstr>
      <vt:lpstr>摘要範例－碩一生</vt:lpstr>
      <vt:lpstr>摘要範例－碩一生</vt:lpstr>
      <vt:lpstr>論文結構</vt:lpstr>
      <vt:lpstr>緒論的功能</vt:lpstr>
      <vt:lpstr>緒論-研究背景</vt:lpstr>
      <vt:lpstr>研究背景範例－社會科學</vt:lpstr>
      <vt:lpstr>研究背景範例－自然科學</vt:lpstr>
      <vt:lpstr>緒論-研究動機</vt:lpstr>
      <vt:lpstr>緒論-研究動機架構圖</vt:lpstr>
      <vt:lpstr>研究動機範例－社會科學</vt:lpstr>
      <vt:lpstr>研究動機範例－自然科學</vt:lpstr>
      <vt:lpstr>緒論-研究問題</vt:lpstr>
      <vt:lpstr>研究問題範例－社會科學</vt:lpstr>
      <vt:lpstr>緒論-研究目的</vt:lpstr>
      <vt:lpstr>研究目的範例－社會科學</vt:lpstr>
      <vt:lpstr>研究目的範例－自然科學</vt:lpstr>
      <vt:lpstr>研究範圍與限制</vt:lpstr>
      <vt:lpstr>方法及貢獻</vt:lpstr>
      <vt:lpstr>貢獻的範例</vt:lpstr>
      <vt:lpstr>緒論123</vt:lpstr>
      <vt:lpstr>論文結構</vt:lpstr>
      <vt:lpstr>背景</vt:lpstr>
      <vt:lpstr>文獻探討(Literature Review)</vt:lpstr>
      <vt:lpstr>文獻探討的結構</vt:lpstr>
      <vt:lpstr>文獻探討的呈現</vt:lpstr>
      <vt:lpstr>文獻探討流程圖</vt:lpstr>
      <vt:lpstr>文獻探討範例-變數定義</vt:lpstr>
      <vt:lpstr>文獻探討範例-變數特徵</vt:lpstr>
      <vt:lpstr>文獻探討範例-現有衡量方法－社會科學</vt:lpstr>
      <vt:lpstr>文獻探討範例-現有衡量方法及變數</vt:lpstr>
      <vt:lpstr>文獻綜整範例-比較表</vt:lpstr>
      <vt:lpstr>文獻綜整範例</vt:lpstr>
      <vt:lpstr>文獻範例一</vt:lpstr>
      <vt:lpstr>文獻範例二</vt:lpstr>
      <vt:lpstr>文獻綜整表格 (同第一章內容)</vt:lpstr>
      <vt:lpstr>文獻探討123</vt:lpstr>
      <vt:lpstr>論文結構</vt:lpstr>
      <vt:lpstr>系統模型</vt:lpstr>
      <vt:lpstr>符號說明</vt:lpstr>
      <vt:lpstr>符號範例</vt:lpstr>
      <vt:lpstr>問題陳述</vt:lpstr>
      <vt:lpstr>研究問題陳述範例</vt:lpstr>
      <vt:lpstr>問題陳述123 (同第一章)</vt:lpstr>
      <vt:lpstr>議題</vt:lpstr>
      <vt:lpstr>論文結構</vt:lpstr>
      <vt:lpstr>資訊科學研究方法</vt:lpstr>
      <vt:lpstr>研究方法-架構/模型</vt:lpstr>
      <vt:lpstr>研究架構圖範例－社會科學</vt:lpstr>
      <vt:lpstr>研究架構圖範例－社會科學</vt:lpstr>
      <vt:lpstr>研究架構範例－模型</vt:lpstr>
      <vt:lpstr>研究架構範例－模型(虛擬碼)</vt:lpstr>
      <vt:lpstr>社會科學研究方法-工具</vt:lpstr>
      <vt:lpstr>社會科學研究方法-假設</vt:lpstr>
      <vt:lpstr>社會科學研究方法-抽樣方法</vt:lpstr>
      <vt:lpstr>論文結構</vt:lpstr>
      <vt:lpstr>設定—架構</vt:lpstr>
      <vt:lpstr>設定—比較對象</vt:lpstr>
      <vt:lpstr>設定—輸入參數預設值</vt:lpstr>
      <vt:lpstr>設定—結果參數</vt:lpstr>
      <vt:lpstr>結果—資料分析</vt:lpstr>
      <vt:lpstr>結果—資料分析</vt:lpstr>
      <vt:lpstr>分析結果</vt:lpstr>
      <vt:lpstr>論文結構</vt:lpstr>
      <vt:lpstr>結論與建議</vt:lpstr>
      <vt:lpstr>討論（Discussion）與結論（Conclusion）</vt:lpstr>
      <vt:lpstr>結論與建議範例(1/2)－社會科學</vt:lpstr>
      <vt:lpstr>結論與建議範例(2/2) －社會科學</vt:lpstr>
      <vt:lpstr>結論與建議範例(1/2) －自然科學</vt:lpstr>
      <vt:lpstr>結論與建議範例(2/2) －自然科學</vt:lpstr>
      <vt:lpstr>摘要、緒論、結論</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論文寫作-APA格式</dc:title>
  <dc:creator>YEN-WEN WANG</dc:creator>
  <cp:lastModifiedBy>YCL</cp:lastModifiedBy>
  <cp:revision>359</cp:revision>
  <dcterms:created xsi:type="dcterms:W3CDTF">2017-02-27T08:36:38Z</dcterms:created>
  <dcterms:modified xsi:type="dcterms:W3CDTF">2023-09-06T03:54:07Z</dcterms:modified>
</cp:coreProperties>
</file>