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64" r:id="rId1"/>
  </p:sldMasterIdLst>
  <p:notesMasterIdLst>
    <p:notesMasterId r:id="rId11"/>
  </p:notesMasterIdLst>
  <p:handoutMasterIdLst>
    <p:handoutMasterId r:id="rId12"/>
  </p:handoutMasterIdLst>
  <p:sldIdLst>
    <p:sldId id="257" r:id="rId2"/>
    <p:sldId id="258" r:id="rId3"/>
    <p:sldId id="261" r:id="rId4"/>
    <p:sldId id="263" r:id="rId5"/>
    <p:sldId id="264" r:id="rId6"/>
    <p:sldId id="265" r:id="rId7"/>
    <p:sldId id="266" r:id="rId8"/>
    <p:sldId id="268" r:id="rId9"/>
    <p:sldId id="262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FB6ACAF-8CFE-42F4-B86E-9598A890E890}">
          <p14:sldIdLst>
            <p14:sldId id="257"/>
            <p14:sldId id="258"/>
            <p14:sldId id="261"/>
            <p14:sldId id="263"/>
            <p14:sldId id="264"/>
            <p14:sldId id="265"/>
            <p14:sldId id="266"/>
            <p14:sldId id="268"/>
            <p14:sldId id="262"/>
          </p14:sldIdLst>
        </p14:section>
        <p14:section name="緒論" id="{0CCFD531-E77B-43BD-86AC-A8E775201DB3}">
          <p14:sldIdLst/>
        </p14:section>
        <p14:section name="文獻探討" id="{CD921490-E613-446D-918E-CDA1297CBC7D}">
          <p14:sldIdLst/>
        </p14:section>
        <p14:section name="研究方法" id="{831AC709-9D63-4F1F-B37F-907BF34EBEF2}">
          <p14:sldIdLst/>
        </p14:section>
        <p14:section name="資料分析" id="{9DA27245-886E-45EE-AAB1-260F0B80D60B}">
          <p14:sldIdLst/>
        </p14:section>
        <p14:section name="結論與建議" id="{79AC6A47-2A31-43E0-A89F-5CE84E14D90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0F93"/>
    <a:srgbClr val="7929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128" autoAdjust="0"/>
  </p:normalViewPr>
  <p:slideViewPr>
    <p:cSldViewPr snapToGrid="0">
      <p:cViewPr varScale="1">
        <p:scale>
          <a:sx n="54" d="100"/>
          <a:sy n="54" d="100"/>
        </p:scale>
        <p:origin x="135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1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58840-8EC7-4C21-A303-AC6CE2E849D0}" type="datetimeFigureOut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8ADB9-14A8-4C9D-B6B9-93EFF38EF34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38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7EAF7-AC0E-4270-8977-86C0333B8B02}" type="datetimeFigureOut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BE4F5-F18B-4D2C-9D11-3E6D941672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9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43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534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72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696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587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111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6E6824-C136-46B5-BBFD-EF575568A9FB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9970E0-4BA9-4262-8911-A329729D855E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DE7421-9970-4433-ACD1-9FCA31CDFF8B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5B8B-A799-4F97-8D8E-C184B5D23DA9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 userDrawn="1"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18182BEB-C3EA-40AB-B02C-9E044A7FB21F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14" name="文字方塊 13"/>
          <p:cNvSpPr txBox="1"/>
          <p:nvPr userDrawn="1"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High</a:t>
            </a:r>
            <a:r>
              <a:rPr lang="en-US" altLang="zh-TW" baseline="0" dirty="0" smtClean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4566C9-EA09-4D01-BD02-65B05559E2CE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5B0CE-B5F0-4DBA-896B-BDCC639F0B8E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CDEA7-8E7A-40E3-B1DA-163793030456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3045F4-CDC5-408E-B400-6F8C0E71B1AE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4C7EE8-E5D9-4E53-AACC-641BC2BCCB4A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77360-75DB-4198-B251-47AA158C3BAF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29A803-F72C-461B-9989-329D916014AE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文章結構</a:t>
            </a:r>
            <a:r>
              <a:rPr lang="en-US" altLang="zh-TW" smtClean="0"/>
              <a:t>_</a:t>
            </a:r>
            <a:r>
              <a:rPr lang="zh-TW" altLang="en-US" smtClean="0"/>
              <a:t>封面</a:t>
            </a:r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fld id="{BCDE7421-9970-4433-ACD1-9FCA31CDFF8B}" type="datetime1">
              <a:rPr lang="zh-TW" altLang="en-US" smtClean="0"/>
              <a:pPr/>
              <a:t>2023/9/6</a:t>
            </a:fld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5" r:id="rId1"/>
    <p:sldLayoutId id="2147484166" r:id="rId2"/>
    <p:sldLayoutId id="2147484167" r:id="rId3"/>
    <p:sldLayoutId id="2147484168" r:id="rId4"/>
    <p:sldLayoutId id="2147484169" r:id="rId5"/>
    <p:sldLayoutId id="2147484170" r:id="rId6"/>
    <p:sldLayoutId id="2147484171" r:id="rId7"/>
    <p:sldLayoutId id="2147484172" r:id="rId8"/>
    <p:sldLayoutId id="2147484173" r:id="rId9"/>
    <p:sldLayoutId id="2147484174" r:id="rId10"/>
    <p:sldLayoutId id="2147484175" r:id="rId11"/>
    <p:sldLayoutId id="2147484176" r:id="rId12"/>
    <p:sldLayoutId id="2147484177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outline%20example%201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outline%20example%206.pdf" TargetMode="External"/><Relationship Id="rId3" Type="http://schemas.openxmlformats.org/officeDocument/2006/relationships/hyperlink" Target="outline%20example%201.pdf" TargetMode="External"/><Relationship Id="rId7" Type="http://schemas.openxmlformats.org/officeDocument/2006/relationships/hyperlink" Target="outline%20example%205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outline%20example%204.pdf" TargetMode="External"/><Relationship Id="rId5" Type="http://schemas.openxmlformats.org/officeDocument/2006/relationships/hyperlink" Target="outline%20example%203.pdf" TargetMode="External"/><Relationship Id="rId4" Type="http://schemas.openxmlformats.org/officeDocument/2006/relationships/hyperlink" Target="outline%20example%202.pdf" TargetMode="External"/><Relationship Id="rId9" Type="http://schemas.openxmlformats.org/officeDocument/2006/relationships/hyperlink" Target="outline%20example%207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大綱寫作</a:t>
            </a:r>
            <a:endParaRPr lang="zh-TW" altLang="en-US" dirty="0"/>
          </a:p>
        </p:txBody>
      </p:sp>
      <p:sp>
        <p:nvSpPr>
          <p:cNvPr id="7" name="副標題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教師</a:t>
            </a:r>
            <a:r>
              <a:rPr lang="en-US" altLang="zh-TW" dirty="0" smtClean="0"/>
              <a:t>:</a:t>
            </a:r>
            <a:r>
              <a:rPr lang="zh-TW" altLang="en-US" dirty="0" smtClean="0"/>
              <a:t>賴源正</a:t>
            </a:r>
            <a:endParaRPr lang="zh-TW" altLang="en-US" dirty="0"/>
          </a:p>
        </p:txBody>
      </p:sp>
      <p:pic>
        <p:nvPicPr>
          <p:cNvPr id="2050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876" y="0"/>
            <a:ext cx="3997124" cy="571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4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en-US" altLang="zh-TW" dirty="0" smtClean="0"/>
          </a:p>
          <a:p>
            <a:r>
              <a:rPr lang="zh-TW" altLang="en-US" dirty="0" smtClean="0"/>
              <a:t>內容</a:t>
            </a:r>
            <a:endParaRPr lang="en-US" altLang="zh-TW" dirty="0" smtClean="0"/>
          </a:p>
          <a:p>
            <a:r>
              <a:rPr lang="zh-TW" altLang="en-US" dirty="0" smtClean="0"/>
              <a:t>範例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/>
              <a:t>大綱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1489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理由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</a:t>
            </a:r>
            <a:r>
              <a:rPr lang="en-US" altLang="zh-TW" dirty="0" smtClean="0"/>
              <a:t>-</a:t>
            </a:r>
            <a:r>
              <a:rPr lang="zh-TW" altLang="en-US" dirty="0" smtClean="0"/>
              <a:t>寫</a:t>
            </a:r>
            <a:r>
              <a:rPr lang="en-US" altLang="zh-TW" dirty="0" smtClean="0"/>
              <a:t>-</a:t>
            </a:r>
            <a:r>
              <a:rPr lang="zh-TW" altLang="en-US" dirty="0" smtClean="0"/>
              <a:t>文分開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編：大綱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寫：造句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文：修正字詞，文法</a:t>
            </a:r>
            <a:endParaRPr lang="en-US" altLang="zh-TW" dirty="0" smtClean="0"/>
          </a:p>
          <a:p>
            <a:r>
              <a:rPr lang="zh-TW" altLang="en-US" dirty="0" smtClean="0"/>
              <a:t>目標：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可寫出內容，不需再思考</a:t>
            </a:r>
            <a:endParaRPr lang="en-US" altLang="zh-TW" dirty="0" smtClean="0"/>
          </a:p>
          <a:p>
            <a:r>
              <a:rPr lang="zh-TW" altLang="en-US" dirty="0" smtClean="0"/>
              <a:t>撰寫最重要的部份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大幅簡化後續修改的負擔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說明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方式：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形式上的線型大綱</a:t>
            </a:r>
            <a:r>
              <a:rPr lang="en-US" altLang="zh-TW" dirty="0" smtClean="0"/>
              <a:t>/</a:t>
            </a:r>
            <a:r>
              <a:rPr lang="zh-TW" altLang="en-US" dirty="0" smtClean="0"/>
              <a:t>心智圖法的概念型大綱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垂直式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推論式、論辯式</a:t>
            </a:r>
            <a:r>
              <a:rPr lang="en-US" altLang="zh-TW" dirty="0" smtClean="0"/>
              <a:t>)/</a:t>
            </a:r>
            <a:r>
              <a:rPr lang="zh-TW" altLang="en-US" dirty="0" smtClean="0"/>
              <a:t>平行式</a:t>
            </a:r>
            <a:r>
              <a:rPr lang="en-US" altLang="zh-TW" dirty="0" smtClean="0"/>
              <a:t>(</a:t>
            </a:r>
            <a:r>
              <a:rPr lang="zh-TW" altLang="en-US" dirty="0" smtClean="0"/>
              <a:t>並列式、說明式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要有全局觀點</a:t>
            </a:r>
            <a:endParaRPr lang="en-US" altLang="zh-TW" dirty="0" smtClean="0"/>
          </a:p>
          <a:p>
            <a:r>
              <a:rPr lang="zh-TW" altLang="en-US" dirty="0" smtClean="0"/>
              <a:t>要有邏輯</a:t>
            </a:r>
            <a:r>
              <a:rPr lang="zh-TW" altLang="en-US" dirty="0"/>
              <a:t>陳述：</a:t>
            </a:r>
            <a:r>
              <a:rPr lang="zh-TW" altLang="en-US" dirty="0" smtClean="0">
                <a:solidFill>
                  <a:srgbClr val="FF0000"/>
                </a:solidFill>
              </a:rPr>
              <a:t>邏輯、邏輯、還是</a:t>
            </a:r>
            <a:r>
              <a:rPr lang="zh-TW" altLang="en-US" dirty="0">
                <a:solidFill>
                  <a:srgbClr val="FF0000"/>
                </a:solidFill>
              </a:rPr>
              <a:t>邏輯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/>
              <a:t>依循論文結構</a:t>
            </a:r>
            <a:endParaRPr lang="en-US" altLang="zh-TW" dirty="0" smtClean="0"/>
          </a:p>
          <a:p>
            <a:r>
              <a:rPr lang="zh-TW" altLang="en-US" dirty="0" smtClean="0"/>
              <a:t>樹幹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樹枝</a:t>
            </a:r>
            <a:r>
              <a:rPr lang="en-US" altLang="zh-TW" dirty="0" smtClean="0">
                <a:sym typeface="Wingdings" pitchFamily="2" charset="2"/>
              </a:rPr>
              <a:t></a:t>
            </a:r>
            <a:r>
              <a:rPr lang="zh-TW" altLang="en-US" dirty="0" smtClean="0">
                <a:sym typeface="Wingdings" pitchFamily="2" charset="2"/>
              </a:rPr>
              <a:t>樹葉，前兩者為大綱內容，要寫到樹枝</a:t>
            </a:r>
            <a:endParaRPr lang="en-US" altLang="zh-TW" dirty="0" smtClean="0">
              <a:sym typeface="Wingdings" pitchFamily="2" charset="2"/>
            </a:endParaRPr>
          </a:p>
          <a:p>
            <a:r>
              <a:rPr lang="zh-TW" altLang="en-US" dirty="0" smtClean="0"/>
              <a:t>用</a:t>
            </a:r>
            <a:r>
              <a:rPr lang="en-US" altLang="zh-TW" dirty="0" smtClean="0"/>
              <a:t>keyword</a:t>
            </a:r>
            <a:r>
              <a:rPr lang="zh-TW" altLang="en-US" dirty="0" smtClean="0"/>
              <a:t>陳述，而非造句</a:t>
            </a:r>
            <a:endParaRPr lang="en-US" altLang="zh-TW" dirty="0" smtClean="0"/>
          </a:p>
          <a:p>
            <a:r>
              <a:rPr lang="zh-TW" altLang="en-US" dirty="0" smtClean="0"/>
              <a:t>要有圖，表標題</a:t>
            </a:r>
            <a:r>
              <a:rPr lang="en-US" altLang="zh-TW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最好有想像圖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要有</a:t>
            </a:r>
            <a:r>
              <a:rPr lang="en-US" altLang="zh-TW" dirty="0" smtClean="0"/>
              <a:t>references</a:t>
            </a:r>
            <a:r>
              <a:rPr lang="zh-TW" altLang="en-US" dirty="0" smtClean="0"/>
              <a:t>及</a:t>
            </a:r>
            <a:r>
              <a:rPr lang="en-US" altLang="zh-TW" dirty="0" smtClean="0"/>
              <a:t>citation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內容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撰寫方式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以段為單位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先寫段的精神，後寫段的鋪陳</a:t>
            </a:r>
            <a:endParaRPr lang="en-US" altLang="zh-TW" dirty="0" smtClean="0"/>
          </a:p>
          <a:p>
            <a:pPr lvl="1"/>
            <a:r>
              <a:rPr lang="zh-TW" altLang="en-US" dirty="0"/>
              <a:t>段的</a:t>
            </a:r>
            <a:r>
              <a:rPr lang="zh-TW" altLang="en-US" dirty="0" smtClean="0"/>
              <a:t>精神</a:t>
            </a:r>
            <a:r>
              <a:rPr lang="en-US" altLang="zh-TW" dirty="0" smtClean="0"/>
              <a:t>(</a:t>
            </a:r>
            <a:r>
              <a:rPr lang="zh-TW" altLang="en-US" dirty="0" smtClean="0"/>
              <a:t>段間的邏輯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dirty="0"/>
              <a:t>段的</a:t>
            </a:r>
            <a:r>
              <a:rPr lang="zh-TW" altLang="en-US" dirty="0" smtClean="0"/>
              <a:t>鋪陳</a:t>
            </a:r>
            <a:r>
              <a:rPr lang="en-US" altLang="zh-TW" dirty="0" smtClean="0"/>
              <a:t>(</a:t>
            </a:r>
            <a:r>
              <a:rPr lang="zh-TW" altLang="en-US" dirty="0" smtClean="0"/>
              <a:t>段內的邏輯</a:t>
            </a:r>
            <a:r>
              <a:rPr lang="en-US" altLang="zh-TW" dirty="0" smtClean="0"/>
              <a:t>)</a:t>
            </a:r>
          </a:p>
          <a:p>
            <a:r>
              <a:rPr lang="en-US" altLang="zh-TW" dirty="0"/>
              <a:t>Section</a:t>
            </a:r>
          </a:p>
          <a:p>
            <a:pPr lvl="1"/>
            <a:r>
              <a:rPr lang="zh-TW" altLang="en-US" dirty="0"/>
              <a:t>第</a:t>
            </a:r>
            <a:r>
              <a:rPr lang="zh-TW" altLang="en-US" dirty="0" smtClean="0"/>
              <a:t>一段：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本段精神</a:t>
            </a:r>
            <a:r>
              <a:rPr lang="en-US" altLang="zh-TW" dirty="0" smtClean="0"/>
              <a:t>) A</a:t>
            </a:r>
            <a:r>
              <a:rPr lang="en-US" altLang="zh-TW" dirty="0">
                <a:sym typeface="Wingdings" panose="05000000000000000000" pitchFamily="2" charset="2"/>
              </a:rPr>
              <a:t>BCD</a:t>
            </a:r>
          </a:p>
          <a:p>
            <a:pPr lvl="1"/>
            <a:r>
              <a:rPr lang="zh-TW" altLang="en-US" dirty="0"/>
              <a:t>第二</a:t>
            </a:r>
            <a:r>
              <a:rPr lang="zh-TW" altLang="en-US" dirty="0" smtClean="0"/>
              <a:t>段</a:t>
            </a:r>
            <a:r>
              <a:rPr lang="zh-TW" altLang="en-US" dirty="0" smtClean="0">
                <a:sym typeface="Wingdings" panose="05000000000000000000" pitchFamily="2" charset="2"/>
              </a:rPr>
              <a:t>：</a:t>
            </a:r>
            <a:r>
              <a:rPr lang="en-US" altLang="zh-TW" dirty="0" smtClean="0">
                <a:sym typeface="Wingdings" panose="05000000000000000000" pitchFamily="2" charset="2"/>
              </a:rPr>
              <a:t>(</a:t>
            </a:r>
            <a:r>
              <a:rPr lang="zh-TW" altLang="en-US" dirty="0"/>
              <a:t>本段精神</a:t>
            </a:r>
            <a:r>
              <a:rPr lang="en-US" altLang="zh-TW" dirty="0" smtClean="0">
                <a:sym typeface="Wingdings" panose="05000000000000000000" pitchFamily="2" charset="2"/>
              </a:rPr>
              <a:t>) </a:t>
            </a:r>
            <a:r>
              <a:rPr lang="en-US" altLang="zh-TW" dirty="0" smtClean="0"/>
              <a:t>E</a:t>
            </a:r>
            <a:r>
              <a:rPr lang="en-US" altLang="zh-TW" dirty="0">
                <a:sym typeface="Wingdings" panose="05000000000000000000" pitchFamily="2" charset="2"/>
              </a:rPr>
              <a:t>FG</a:t>
            </a:r>
            <a:endParaRPr lang="en-US" altLang="zh-TW" dirty="0">
              <a:hlinkClick r:id="rId3" action="ppaction://hlinkfile"/>
            </a:endParaRPr>
          </a:p>
          <a:p>
            <a:pPr lvl="1"/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展現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185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自己寫</a:t>
            </a:r>
            <a:endParaRPr lang="en-US" altLang="zh-TW" dirty="0" smtClean="0"/>
          </a:p>
          <a:p>
            <a:r>
              <a:rPr lang="en-US" altLang="zh-TW" dirty="0" err="1" smtClean="0"/>
              <a:t>ChatGPT</a:t>
            </a:r>
            <a:endParaRPr lang="en-US" altLang="zh-TW" dirty="0" smtClean="0"/>
          </a:p>
          <a:p>
            <a:pPr lvl="1"/>
            <a:r>
              <a:rPr lang="zh-TW" altLang="en-US" dirty="0" smtClean="0">
                <a:sym typeface="Wingdings" panose="05000000000000000000" pitchFamily="2" charset="2"/>
              </a:rPr>
              <a:t>自己再改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樹葉產生方式 </a:t>
            </a:r>
            <a:r>
              <a:rPr lang="en-US" altLang="zh-TW" dirty="0" smtClean="0"/>
              <a:t>(1/3)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738" y="1371600"/>
            <a:ext cx="8594913" cy="526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2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樹葉產生方式 </a:t>
            </a:r>
            <a:r>
              <a:rPr lang="en-US" altLang="zh-TW" dirty="0" smtClean="0"/>
              <a:t>(2/3)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209366"/>
            <a:ext cx="10058400" cy="3984977"/>
          </a:xfrm>
          <a:prstGeom prst="rect">
            <a:avLst/>
          </a:prstGeom>
        </p:spPr>
      </p:pic>
      <p:sp>
        <p:nvSpPr>
          <p:cNvPr id="9" name="內容版面配置區 1"/>
          <p:cNvSpPr txBox="1">
            <a:spLocks/>
          </p:cNvSpPr>
          <p:nvPr/>
        </p:nvSpPr>
        <p:spPr bwMode="auto">
          <a:xfrm>
            <a:off x="460375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 b="1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kern="0" dirty="0" smtClean="0"/>
              <a:t>重覆多次</a:t>
            </a:r>
            <a:endParaRPr lang="en-US" altLang="zh-TW" kern="0" dirty="0" smtClean="0"/>
          </a:p>
          <a:p>
            <a:pPr lvl="1"/>
            <a:endParaRPr lang="zh-TW" altLang="en-US" kern="0" dirty="0"/>
          </a:p>
        </p:txBody>
      </p:sp>
    </p:spTree>
    <p:extLst>
      <p:ext uri="{BB962C8B-B14F-4D97-AF65-F5344CB8AC3E}">
        <p14:creationId xmlns:p14="http://schemas.microsoft.com/office/powerpoint/2010/main" val="219756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樹葉產生方式 </a:t>
            </a:r>
            <a:r>
              <a:rPr lang="en-US" altLang="zh-TW" dirty="0" smtClean="0"/>
              <a:t>(3/3)</a:t>
            </a:r>
            <a:endParaRPr lang="zh-TW" altLang="en-US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953046"/>
            <a:ext cx="10939282" cy="39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5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3" action="ppaction://hlinkfile"/>
              </a:rPr>
              <a:t>範例</a:t>
            </a:r>
            <a:r>
              <a:rPr lang="zh-TW" altLang="en-US" dirty="0" smtClean="0">
                <a:hlinkClick r:id="rId3" action="ppaction://hlinkfile"/>
              </a:rPr>
              <a:t>一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file"/>
              </a:rPr>
              <a:t>範例二</a:t>
            </a:r>
            <a:endParaRPr lang="en-US" altLang="zh-TW" dirty="0" smtClean="0"/>
          </a:p>
          <a:p>
            <a:r>
              <a:rPr lang="zh-TW" altLang="en-US" dirty="0" smtClean="0">
                <a:hlinkClick r:id="rId5" action="ppaction://hlinkfile"/>
              </a:rPr>
              <a:t>範例三</a:t>
            </a:r>
            <a:endParaRPr lang="en-US" altLang="zh-TW" dirty="0" smtClean="0"/>
          </a:p>
          <a:p>
            <a:r>
              <a:rPr lang="zh-TW" altLang="en-US" dirty="0">
                <a:hlinkClick r:id="rId6" action="ppaction://hlinkfile"/>
              </a:rPr>
              <a:t>範例</a:t>
            </a:r>
            <a:r>
              <a:rPr lang="zh-TW" altLang="en-US" dirty="0" smtClean="0">
                <a:hlinkClick r:id="rId6" action="ppaction://hlinkfile"/>
              </a:rPr>
              <a:t>四</a:t>
            </a:r>
            <a:r>
              <a:rPr lang="en-US" altLang="zh-TW" dirty="0" smtClean="0"/>
              <a:t>: better</a:t>
            </a:r>
            <a:endParaRPr lang="en-US" altLang="zh-TW" dirty="0"/>
          </a:p>
          <a:p>
            <a:r>
              <a:rPr lang="zh-TW" altLang="en-US" dirty="0" smtClean="0">
                <a:hlinkClick r:id="rId7" action="ppaction://hlinkfile"/>
              </a:rPr>
              <a:t>範例五</a:t>
            </a:r>
            <a:endParaRPr lang="en-US" altLang="zh-TW" dirty="0" smtClean="0"/>
          </a:p>
          <a:p>
            <a:r>
              <a:rPr lang="zh-TW" altLang="en-US" dirty="0" smtClean="0">
                <a:hlinkClick r:id="rId8" action="ppaction://hlinkfile"/>
              </a:rPr>
              <a:t>範例六</a:t>
            </a:r>
            <a:r>
              <a:rPr lang="en-US" altLang="zh-TW" dirty="0" smtClean="0"/>
              <a:t>: typical </a:t>
            </a:r>
            <a:r>
              <a:rPr lang="en-US" altLang="zh-TW" dirty="0" smtClean="0"/>
              <a:t>example</a:t>
            </a:r>
          </a:p>
          <a:p>
            <a:r>
              <a:rPr lang="zh-TW" altLang="en-US" dirty="0" smtClean="0">
                <a:hlinkClick r:id="rId9" action="ppaction://hlinkfile"/>
              </a:rPr>
              <a:t>範例七</a:t>
            </a:r>
            <a:r>
              <a:rPr lang="zh-TW" altLang="en-US" dirty="0" smtClean="0"/>
              <a:t>：</a:t>
            </a:r>
            <a:r>
              <a:rPr lang="en-US" altLang="zh-TW" dirty="0"/>
              <a:t> typical </a:t>
            </a:r>
            <a:r>
              <a:rPr lang="en-US" altLang="zh-TW" dirty="0" smtClean="0"/>
              <a:t>example (Detail)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182BEB-C3EA-40AB-B02C-9E044A7FB21F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0309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7125</TotalTime>
  <Words>280</Words>
  <Application>Microsoft Office PowerPoint</Application>
  <PresentationFormat>寬螢幕</PresentationFormat>
  <Paragraphs>73</Paragraphs>
  <Slides>9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ＭＳ Ｐゴシック</vt:lpstr>
      <vt:lpstr>新細明體</vt:lpstr>
      <vt:lpstr>標楷體</vt:lpstr>
      <vt:lpstr>Arial</vt:lpstr>
      <vt:lpstr>Calibri</vt:lpstr>
      <vt:lpstr>Gill Sans MT</vt:lpstr>
      <vt:lpstr>Tahoma</vt:lpstr>
      <vt:lpstr>Times New Roman</vt:lpstr>
      <vt:lpstr>Wingdings</vt:lpstr>
      <vt:lpstr>12_Default Design</vt:lpstr>
      <vt:lpstr>大綱寫作</vt:lpstr>
      <vt:lpstr>大綱</vt:lpstr>
      <vt:lpstr>說明</vt:lpstr>
      <vt:lpstr>內容</vt:lpstr>
      <vt:lpstr>展現方式</vt:lpstr>
      <vt:lpstr>樹葉產生方式 (1/3)</vt:lpstr>
      <vt:lpstr>樹葉產生方式 (2/3)</vt:lpstr>
      <vt:lpstr>樹葉產生方式 (3/3)</vt:lpstr>
      <vt:lpstr>範例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論文寫作-APA格式</dc:title>
  <dc:creator>YEN-WEN WANG</dc:creator>
  <cp:lastModifiedBy>YCL</cp:lastModifiedBy>
  <cp:revision>290</cp:revision>
  <dcterms:created xsi:type="dcterms:W3CDTF">2017-02-27T08:36:38Z</dcterms:created>
  <dcterms:modified xsi:type="dcterms:W3CDTF">2023-09-06T03:21:36Z</dcterms:modified>
</cp:coreProperties>
</file>