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4"/>
  </p:notesMasterIdLst>
  <p:handoutMasterIdLst>
    <p:handoutMasterId r:id="rId35"/>
  </p:handoutMasterIdLst>
  <p:sldIdLst>
    <p:sldId id="256" r:id="rId3"/>
    <p:sldId id="283" r:id="rId4"/>
    <p:sldId id="257" r:id="rId5"/>
    <p:sldId id="258" r:id="rId6"/>
    <p:sldId id="261" r:id="rId7"/>
    <p:sldId id="259" r:id="rId8"/>
    <p:sldId id="260" r:id="rId9"/>
    <p:sldId id="262" r:id="rId10"/>
    <p:sldId id="263" r:id="rId11"/>
    <p:sldId id="265" r:id="rId12"/>
    <p:sldId id="278" r:id="rId13"/>
    <p:sldId id="280" r:id="rId14"/>
    <p:sldId id="281" r:id="rId15"/>
    <p:sldId id="266" r:id="rId16"/>
    <p:sldId id="267" r:id="rId17"/>
    <p:sldId id="268" r:id="rId18"/>
    <p:sldId id="284" r:id="rId19"/>
    <p:sldId id="282" r:id="rId20"/>
    <p:sldId id="286" r:id="rId21"/>
    <p:sldId id="269" r:id="rId22"/>
    <p:sldId id="270" r:id="rId23"/>
    <p:sldId id="272" r:id="rId24"/>
    <p:sldId id="273" r:id="rId25"/>
    <p:sldId id="274" r:id="rId26"/>
    <p:sldId id="275" r:id="rId27"/>
    <p:sldId id="271" r:id="rId28"/>
    <p:sldId id="276" r:id="rId29"/>
    <p:sldId id="277" r:id="rId30"/>
    <p:sldId id="287" r:id="rId31"/>
    <p:sldId id="288" r:id="rId32"/>
    <p:sldId id="289"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684ACA8-672C-46E6-A68D-CC04A8CF397D}">
          <p14:sldIdLst>
            <p14:sldId id="256"/>
            <p14:sldId id="283"/>
          </p14:sldIdLst>
        </p14:section>
        <p14:section name="前言" id="{F7BF935E-EB87-42AA-ACC0-D12919823EF9}">
          <p14:sldIdLst>
            <p14:sldId id="257"/>
            <p14:sldId id="258"/>
            <p14:sldId id="261"/>
          </p14:sldIdLst>
        </p14:section>
        <p14:section name="Index介紹與搜尋方法" id="{0ECA40DE-0ACD-4EC0-94F1-0E5E9AF8D6E7}">
          <p14:sldIdLst>
            <p14:sldId id="259"/>
            <p14:sldId id="260"/>
            <p14:sldId id="262"/>
            <p14:sldId id="263"/>
            <p14:sldId id="265"/>
            <p14:sldId id="278"/>
            <p14:sldId id="280"/>
            <p14:sldId id="281"/>
            <p14:sldId id="266"/>
            <p14:sldId id="267"/>
            <p14:sldId id="268"/>
            <p14:sldId id="284"/>
            <p14:sldId id="282"/>
            <p14:sldId id="286"/>
          </p14:sldIdLst>
        </p14:section>
        <p14:section name="科技研討會論文撰寫與報告方式" id="{24451604-3443-4BA0-948B-8CA39BF9D212}">
          <p14:sldIdLst>
            <p14:sldId id="269"/>
            <p14:sldId id="270"/>
            <p14:sldId id="272"/>
            <p14:sldId id="273"/>
            <p14:sldId id="274"/>
          </p14:sldIdLst>
        </p14:section>
        <p14:section name="英文期刊投稿說明" id="{317672D1-322D-4DC5-ACC3-A5C048CEAEC3}">
          <p14:sldIdLst>
            <p14:sldId id="275"/>
            <p14:sldId id="271"/>
            <p14:sldId id="276"/>
            <p14:sldId id="277"/>
            <p14:sldId id="287"/>
            <p14:sldId id="288"/>
            <p14:sldId id="2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ce" initials="b" lastIdx="0" clrIdx="0">
    <p:extLst>
      <p:ext uri="{19B8F6BF-5375-455C-9EA6-DF929625EA0E}">
        <p15:presenceInfo xmlns:p15="http://schemas.microsoft.com/office/powerpoint/2012/main" userId="bru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433" autoAdjust="0"/>
  </p:normalViewPr>
  <p:slideViewPr>
    <p:cSldViewPr snapToGrid="0">
      <p:cViewPr varScale="1">
        <p:scale>
          <a:sx n="74" d="100"/>
          <a:sy n="74" d="100"/>
        </p:scale>
        <p:origin x="552" y="7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73"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7B535D-8BD0-404E-96D6-D5C611C59A2C}" type="datetimeFigureOut">
              <a:rPr lang="zh-TW" altLang="en-US" smtClean="0"/>
              <a:t>2019/11/10</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1E35F1-E60D-47B8-BF6A-D897AA13A32A}" type="slidenum">
              <a:rPr lang="zh-TW" altLang="en-US" smtClean="0"/>
              <a:t>‹#›</a:t>
            </a:fld>
            <a:endParaRPr lang="zh-TW" altLang="en-US"/>
          </a:p>
        </p:txBody>
      </p:sp>
    </p:spTree>
    <p:extLst>
      <p:ext uri="{BB962C8B-B14F-4D97-AF65-F5344CB8AC3E}">
        <p14:creationId xmlns:p14="http://schemas.microsoft.com/office/powerpoint/2010/main" val="764506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138D5D-92D2-4EB1-8778-0DDC1EE16406}" type="datetimeFigureOut">
              <a:rPr lang="zh-TW" altLang="en-US" smtClean="0"/>
              <a:t>2019/11/10</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DBA1A-AC7B-45DC-A751-2B0A9550FCA9}" type="slidenum">
              <a:rPr lang="zh-TW" altLang="en-US" smtClean="0"/>
              <a:t>‹#›</a:t>
            </a:fld>
            <a:endParaRPr lang="zh-TW" altLang="en-US"/>
          </a:p>
        </p:txBody>
      </p:sp>
    </p:spTree>
    <p:extLst>
      <p:ext uri="{BB962C8B-B14F-4D97-AF65-F5344CB8AC3E}">
        <p14:creationId xmlns:p14="http://schemas.microsoft.com/office/powerpoint/2010/main" val="249064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t>SCI</a:t>
            </a:r>
            <a:r>
              <a:rPr lang="zh-TW" altLang="en-US" b="1" dirty="0" smtClean="0"/>
              <a:t>：</a:t>
            </a:r>
            <a:r>
              <a:rPr lang="en-US" altLang="zh-TW" dirty="0" smtClean="0"/>
              <a:t>http://science.thomsonreuters.com/cgi-bin/jrnlst/jlresults.cgi?PC=K</a:t>
            </a:r>
          </a:p>
          <a:p>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6</a:t>
            </a:fld>
            <a:endParaRPr lang="zh-TW" altLang="en-US"/>
          </a:p>
        </p:txBody>
      </p:sp>
    </p:spTree>
    <p:extLst>
      <p:ext uri="{BB962C8B-B14F-4D97-AF65-F5344CB8AC3E}">
        <p14:creationId xmlns:p14="http://schemas.microsoft.com/office/powerpoint/2010/main" val="7324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SCIE</a:t>
            </a:r>
            <a:r>
              <a:rPr lang="zh-TW" altLang="en-US" b="1" dirty="0" smtClean="0"/>
              <a:t>：</a:t>
            </a:r>
            <a:r>
              <a:rPr lang="en-US" altLang="zh-TW" dirty="0" smtClean="0"/>
              <a:t>http://science.thomsonreuters.com/cgi-bin/jrnlst/jlresults.cgi?PC=D</a:t>
            </a:r>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7</a:t>
            </a:fld>
            <a:endParaRPr lang="zh-TW" altLang="en-US"/>
          </a:p>
        </p:txBody>
      </p:sp>
    </p:spTree>
    <p:extLst>
      <p:ext uri="{BB962C8B-B14F-4D97-AF65-F5344CB8AC3E}">
        <p14:creationId xmlns:p14="http://schemas.microsoft.com/office/powerpoint/2010/main" val="185920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SSCI</a:t>
            </a:r>
            <a:r>
              <a:rPr lang="zh-TW" altLang="en-US" b="1" dirty="0" smtClean="0"/>
              <a:t>：</a:t>
            </a:r>
            <a:r>
              <a:rPr lang="en-US" altLang="zh-TW" dirty="0" smtClean="0"/>
              <a:t>http://ip-science.thomsonreuters.com/cgi-bin/jrnlst/jloptions.cgi?PC=SS</a:t>
            </a:r>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8</a:t>
            </a:fld>
            <a:endParaRPr lang="zh-TW" altLang="en-US"/>
          </a:p>
        </p:txBody>
      </p:sp>
    </p:spTree>
    <p:extLst>
      <p:ext uri="{BB962C8B-B14F-4D97-AF65-F5344CB8AC3E}">
        <p14:creationId xmlns:p14="http://schemas.microsoft.com/office/powerpoint/2010/main" val="220104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A&amp;HCI</a:t>
            </a:r>
            <a:r>
              <a:rPr lang="zh-TW" altLang="en-US" b="1" dirty="0" smtClean="0"/>
              <a:t>：</a:t>
            </a:r>
            <a:r>
              <a:rPr lang="en-US" altLang="zh-TW" dirty="0" smtClean="0"/>
              <a:t>http://ip-science.thomsonreuters.com/cgi-bin/jrnlst/jloptions.cgi?PC=H</a:t>
            </a:r>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9</a:t>
            </a:fld>
            <a:endParaRPr lang="zh-TW" altLang="en-US"/>
          </a:p>
        </p:txBody>
      </p:sp>
    </p:spTree>
    <p:extLst>
      <p:ext uri="{BB962C8B-B14F-4D97-AF65-F5344CB8AC3E}">
        <p14:creationId xmlns:p14="http://schemas.microsoft.com/office/powerpoint/2010/main" val="3617443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EI</a:t>
            </a:r>
            <a:r>
              <a:rPr lang="zh-TW" altLang="en-US" b="1" dirty="0" smtClean="0"/>
              <a:t>：</a:t>
            </a:r>
            <a:r>
              <a:rPr lang="en-US" altLang="zh-TW" dirty="0" smtClean="0"/>
              <a:t>http://www.engineeringvillage2.org/</a:t>
            </a:r>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10</a:t>
            </a:fld>
            <a:endParaRPr lang="zh-TW" altLang="en-US"/>
          </a:p>
        </p:txBody>
      </p:sp>
    </p:spTree>
    <p:extLst>
      <p:ext uri="{BB962C8B-B14F-4D97-AF65-F5344CB8AC3E}">
        <p14:creationId xmlns:p14="http://schemas.microsoft.com/office/powerpoint/2010/main" val="98351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JCR</a:t>
            </a:r>
            <a:r>
              <a:rPr lang="zh-TW" altLang="en-US" b="1" dirty="0" smtClean="0"/>
              <a:t>：</a:t>
            </a:r>
            <a:r>
              <a:rPr lang="en-US" altLang="zh-TW" dirty="0" smtClean="0"/>
              <a:t>http://clarivate.com/?product=journal-citation-reports</a:t>
            </a:r>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14</a:t>
            </a:fld>
            <a:endParaRPr lang="zh-TW" altLang="en-US"/>
          </a:p>
        </p:txBody>
      </p:sp>
    </p:spTree>
    <p:extLst>
      <p:ext uri="{BB962C8B-B14F-4D97-AF65-F5344CB8AC3E}">
        <p14:creationId xmlns:p14="http://schemas.microsoft.com/office/powerpoint/2010/main" val="274933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i="0" kern="1200" dirty="0" smtClean="0">
                <a:solidFill>
                  <a:schemeClr val="tx1"/>
                </a:solidFill>
                <a:effectLst/>
                <a:latin typeface="+mn-lt"/>
                <a:ea typeface="+mn-ea"/>
                <a:cs typeface="+mn-cs"/>
              </a:rPr>
              <a:t>查詢期刊之</a:t>
            </a:r>
            <a:r>
              <a:rPr lang="en-US" altLang="zh-TW" sz="1200" b="1" i="0" kern="1200" dirty="0" smtClean="0">
                <a:solidFill>
                  <a:schemeClr val="tx1"/>
                </a:solidFill>
                <a:effectLst/>
                <a:latin typeface="+mn-lt"/>
                <a:ea typeface="+mn-ea"/>
                <a:cs typeface="+mn-cs"/>
              </a:rPr>
              <a:t>Impact Factor</a:t>
            </a:r>
            <a:r>
              <a:rPr lang="zh-TW" altLang="en-US" sz="1200" b="1" i="0" kern="1200" dirty="0" smtClean="0">
                <a:solidFill>
                  <a:schemeClr val="tx1"/>
                </a:solidFill>
                <a:effectLst/>
                <a:latin typeface="+mn-lt"/>
                <a:ea typeface="+mn-ea"/>
                <a:cs typeface="+mn-cs"/>
              </a:rPr>
              <a:t>可參考：</a:t>
            </a:r>
            <a:r>
              <a:rPr lang="en-US" altLang="zh-TW" dirty="0" smtClean="0"/>
              <a:t>http://tul.blog.ntu.edu.tw/archives/1831</a:t>
            </a:r>
          </a:p>
          <a:p>
            <a:pPr algn="just"/>
            <a:r>
              <a:rPr lang="zh-TW" altLang="en-US" dirty="0" smtClean="0"/>
              <a:t>如何知道某一期刊的影響因子？</a:t>
            </a:r>
            <a:endParaRPr lang="en-US" altLang="zh-TW" dirty="0" smtClean="0"/>
          </a:p>
          <a:p>
            <a:pPr lvl="1" algn="just"/>
            <a:r>
              <a:rPr lang="zh-TW" altLang="en-US" dirty="0" smtClean="0"/>
              <a:t>可利用</a:t>
            </a:r>
            <a:r>
              <a:rPr lang="en-US" altLang="zh-TW" dirty="0" smtClean="0"/>
              <a:t>JCR</a:t>
            </a:r>
            <a:r>
              <a:rPr lang="zh-TW" altLang="en-US" dirty="0" smtClean="0"/>
              <a:t>資料庫，每年</a:t>
            </a:r>
            <a:r>
              <a:rPr lang="en-US" altLang="zh-TW" dirty="0" smtClean="0"/>
              <a:t>6</a:t>
            </a:r>
            <a:r>
              <a:rPr lang="zh-TW" altLang="en-US" dirty="0" smtClean="0"/>
              <a:t>月後，</a:t>
            </a:r>
            <a:r>
              <a:rPr lang="en-US" altLang="zh-TW" dirty="0" smtClean="0"/>
              <a:t>JCR</a:t>
            </a:r>
            <a:r>
              <a:rPr lang="zh-TW" altLang="en-US" dirty="0" smtClean="0"/>
              <a:t>資料庫才會提供前一年的期刊影響指數及排名資料。</a:t>
            </a:r>
            <a:r>
              <a:rPr lang="en-US" altLang="zh-TW" dirty="0" smtClean="0"/>
              <a:t>(</a:t>
            </a:r>
            <a:r>
              <a:rPr lang="zh-TW" altLang="en-US" dirty="0" smtClean="0"/>
              <a:t>例如：</a:t>
            </a:r>
            <a:r>
              <a:rPr lang="en-US" altLang="zh-TW" dirty="0" smtClean="0"/>
              <a:t>2017</a:t>
            </a:r>
            <a:r>
              <a:rPr lang="zh-TW" altLang="en-US" dirty="0" smtClean="0"/>
              <a:t>年</a:t>
            </a:r>
            <a:r>
              <a:rPr lang="en-US" altLang="zh-TW" dirty="0" smtClean="0"/>
              <a:t>6</a:t>
            </a:r>
            <a:r>
              <a:rPr lang="zh-TW" altLang="en-US" dirty="0" smtClean="0"/>
              <a:t>月後，才可查到 </a:t>
            </a:r>
            <a:r>
              <a:rPr lang="en-US" altLang="zh-TW" dirty="0" smtClean="0"/>
              <a:t>2016 </a:t>
            </a:r>
            <a:r>
              <a:rPr lang="zh-TW" altLang="en-US" dirty="0" smtClean="0"/>
              <a:t>年的資料</a:t>
            </a:r>
            <a:r>
              <a:rPr lang="en-US" altLang="zh-TW" dirty="0" smtClean="0"/>
              <a:t>)</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15</a:t>
            </a:fld>
            <a:endParaRPr lang="zh-TW" altLang="en-US"/>
          </a:p>
        </p:txBody>
      </p:sp>
    </p:spTree>
    <p:extLst>
      <p:ext uri="{BB962C8B-B14F-4D97-AF65-F5344CB8AC3E}">
        <p14:creationId xmlns:p14="http://schemas.microsoft.com/office/powerpoint/2010/main" val="162520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內容參考：</a:t>
            </a:r>
            <a:r>
              <a:rPr lang="en-US" altLang="zh-TW" dirty="0" smtClean="0"/>
              <a:t>http://blog.xuite.net/hsiehf/biopesticides/100582522</a:t>
            </a:r>
          </a:p>
          <a:p>
            <a:r>
              <a:rPr lang="zh-TW" altLang="en-US" dirty="0" smtClean="0"/>
              <a:t>但是一本期刊中每篇論文被引用的次數多寡其實存有很大的差異。</a:t>
            </a:r>
            <a:endParaRPr lang="en-US" altLang="zh-TW" dirty="0" smtClean="0"/>
          </a:p>
          <a:p>
            <a:r>
              <a:rPr lang="zh-TW" altLang="en-US" dirty="0" smtClean="0"/>
              <a:t>以</a:t>
            </a:r>
            <a:r>
              <a:rPr lang="en-US" altLang="zh-TW" dirty="0" smtClean="0"/>
              <a:t>Andrew Fire</a:t>
            </a:r>
            <a:r>
              <a:rPr lang="zh-TW" altLang="en-US" dirty="0" smtClean="0"/>
              <a:t>和</a:t>
            </a:r>
            <a:r>
              <a:rPr lang="en-US" altLang="zh-TW" dirty="0" smtClean="0"/>
              <a:t>Craig Mello</a:t>
            </a:r>
            <a:r>
              <a:rPr lang="zh-TW" altLang="en-US" dirty="0" smtClean="0"/>
              <a:t>於</a:t>
            </a:r>
            <a:r>
              <a:rPr lang="en-US" altLang="zh-TW" dirty="0" smtClean="0"/>
              <a:t>1998</a:t>
            </a:r>
            <a:r>
              <a:rPr lang="zh-TW" altLang="en-US" dirty="0" smtClean="0"/>
              <a:t>年發表在</a:t>
            </a:r>
            <a:r>
              <a:rPr lang="en-US" altLang="zh-TW" dirty="0" smtClean="0"/>
              <a:t>Nature</a:t>
            </a:r>
            <a:r>
              <a:rPr lang="zh-TW" altLang="en-US" dirty="0" smtClean="0"/>
              <a:t>有關 </a:t>
            </a:r>
            <a:r>
              <a:rPr lang="en-US" altLang="zh-TW" dirty="0" err="1" smtClean="0"/>
              <a:t>RNAi</a:t>
            </a:r>
            <a:r>
              <a:rPr lang="zh-TW" altLang="en-US" dirty="0" smtClean="0"/>
              <a:t> 的論文而言，</a:t>
            </a:r>
            <a:r>
              <a:rPr lang="en-US" altLang="zh-TW" dirty="0" smtClean="0"/>
              <a:t>11</a:t>
            </a:r>
            <a:r>
              <a:rPr lang="zh-TW" altLang="en-US" dirty="0" smtClean="0"/>
              <a:t>年間被引用了</a:t>
            </a:r>
            <a:r>
              <a:rPr lang="en-US" altLang="zh-TW" dirty="0" smtClean="0"/>
              <a:t>6700</a:t>
            </a:r>
            <a:r>
              <a:rPr lang="zh-TW" altLang="en-US" dirty="0" smtClean="0"/>
              <a:t>次，也就是說，這篇論文的實際</a:t>
            </a:r>
            <a:r>
              <a:rPr lang="en-US" altLang="zh-TW" dirty="0" smtClean="0"/>
              <a:t>IF</a:t>
            </a:r>
            <a:r>
              <a:rPr lang="zh-TW" altLang="en-US" dirty="0" smtClean="0"/>
              <a:t>高達</a:t>
            </a:r>
            <a:r>
              <a:rPr lang="en-US" altLang="zh-TW" dirty="0" smtClean="0"/>
              <a:t>600</a:t>
            </a:r>
            <a:r>
              <a:rPr lang="zh-TW" altLang="en-US" dirty="0" smtClean="0"/>
              <a:t>以上，是一般</a:t>
            </a:r>
            <a:r>
              <a:rPr lang="en-US" altLang="zh-TW" dirty="0" smtClean="0"/>
              <a:t>Nature</a:t>
            </a:r>
            <a:r>
              <a:rPr lang="zh-TW" altLang="en-US" dirty="0" smtClean="0"/>
              <a:t>論文的</a:t>
            </a:r>
            <a:r>
              <a:rPr lang="en-US" altLang="zh-TW" dirty="0" smtClean="0"/>
              <a:t>20</a:t>
            </a:r>
            <a:r>
              <a:rPr lang="zh-TW" altLang="en-US" dirty="0" smtClean="0"/>
              <a:t>倍。</a:t>
            </a:r>
            <a:endParaRPr lang="en-US" altLang="zh-TW" dirty="0" smtClean="0"/>
          </a:p>
          <a:p>
            <a:r>
              <a:rPr lang="zh-TW" altLang="en-US" dirty="0" smtClean="0"/>
              <a:t>既然有這種引用次數超高的論文，當然也有引用次數寥寥無幾的根據統計，所有發表在</a:t>
            </a:r>
            <a:r>
              <a:rPr lang="en-US" altLang="zh-TW" dirty="0" smtClean="0"/>
              <a:t>Nature</a:t>
            </a:r>
            <a:r>
              <a:rPr lang="zh-TW" altLang="en-US" dirty="0" smtClean="0"/>
              <a:t>的論文當中，有百分之五從未被其他論文引用過。</a:t>
            </a:r>
            <a:endParaRPr lang="en-US" altLang="zh-TW" dirty="0" smtClean="0"/>
          </a:p>
          <a:p>
            <a:r>
              <a:rPr lang="zh-TW" altLang="en-US" dirty="0" smtClean="0"/>
              <a:t>也就是說，儘管發表在如此重量級的期刊上，但是該研究結果卻未能成為其他研究者撰寫論文時的資料來源或理論依據</a:t>
            </a:r>
          </a:p>
          <a:p>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16</a:t>
            </a:fld>
            <a:endParaRPr lang="zh-TW" altLang="en-US"/>
          </a:p>
        </p:txBody>
      </p:sp>
    </p:spTree>
    <p:extLst>
      <p:ext uri="{BB962C8B-B14F-4D97-AF65-F5344CB8AC3E}">
        <p14:creationId xmlns:p14="http://schemas.microsoft.com/office/powerpoint/2010/main" val="309421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一小時的演說，可能只要準備一小時；</a:t>
            </a:r>
            <a:r>
              <a:rPr lang="en-US" altLang="zh-TW" dirty="0" smtClean="0"/>
              <a:t>10</a:t>
            </a:r>
            <a:r>
              <a:rPr lang="zh-TW" altLang="en-US" dirty="0" smtClean="0"/>
              <a:t>分鐘的精闢報告，可能花上一星期的時間作準備</a:t>
            </a:r>
          </a:p>
          <a:p>
            <a:endParaRPr lang="zh-TW" altLang="en-US" dirty="0"/>
          </a:p>
        </p:txBody>
      </p:sp>
      <p:sp>
        <p:nvSpPr>
          <p:cNvPr id="4" name="投影片編號版面配置區 3"/>
          <p:cNvSpPr>
            <a:spLocks noGrp="1"/>
          </p:cNvSpPr>
          <p:nvPr>
            <p:ph type="sldNum" sz="quarter" idx="10"/>
          </p:nvPr>
        </p:nvSpPr>
        <p:spPr/>
        <p:txBody>
          <a:bodyPr/>
          <a:lstStyle/>
          <a:p>
            <a:fld id="{C7BDBA1A-AC7B-45DC-A751-2B0A9550FCA9}" type="slidenum">
              <a:rPr lang="zh-TW" altLang="en-US" smtClean="0"/>
              <a:t>22</a:t>
            </a:fld>
            <a:endParaRPr lang="zh-TW" altLang="en-US"/>
          </a:p>
        </p:txBody>
      </p:sp>
    </p:spTree>
    <p:extLst>
      <p:ext uri="{BB962C8B-B14F-4D97-AF65-F5344CB8AC3E}">
        <p14:creationId xmlns:p14="http://schemas.microsoft.com/office/powerpoint/2010/main" val="34750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TW" altLang="en-US" smtClean="0"/>
              <a:t>按一下以編輯母片標題樣式</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en-US"/>
          </a:p>
        </p:txBody>
      </p:sp>
      <p:sp>
        <p:nvSpPr>
          <p:cNvPr id="4" name="Rectangle 4"/>
          <p:cNvSpPr>
            <a:spLocks noGrp="1" noChangeArrowheads="1"/>
          </p:cNvSpPr>
          <p:nvPr>
            <p:ph type="dt" sz="half" idx="10"/>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12961202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24234857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1"/>
            <a:ext cx="2590800" cy="6030913"/>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711200" y="228601"/>
            <a:ext cx="7569200" cy="603091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38140176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quarter" idx="2"/>
          </p:nvPr>
        </p:nvSpPr>
        <p:spPr>
          <a:xfrm>
            <a:off x="5994400" y="1611313"/>
            <a:ext cx="5080000" cy="22479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Content Placeholder 4"/>
          <p:cNvSpPr>
            <a:spLocks noGrp="1"/>
          </p:cNvSpPr>
          <p:nvPr>
            <p:ph sz="quarter" idx="3"/>
          </p:nvPr>
        </p:nvSpPr>
        <p:spPr>
          <a:xfrm>
            <a:off x="5994400" y="4011613"/>
            <a:ext cx="5080000" cy="22479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Date Placeholder 5"/>
          <p:cNvSpPr>
            <a:spLocks noGrp="1"/>
          </p:cNvSpPr>
          <p:nvPr>
            <p:ph type="dt" sz="half" idx="10"/>
          </p:nvPr>
        </p:nvSpPr>
        <p:spPr/>
        <p:txBody>
          <a:bodyPr/>
          <a:lstStyle>
            <a:lvl1pPr>
              <a:defRPr/>
            </a:lvl1pPr>
          </a:lstStyle>
          <a:p>
            <a:endParaRPr lang="zh-TW" altLang="en-US"/>
          </a:p>
        </p:txBody>
      </p:sp>
      <p:sp>
        <p:nvSpPr>
          <p:cNvPr id="7" name="Footer Placeholder 6"/>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8" name="Slide Number Placeholder 7"/>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14513904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lang="en-US" sz="4400" dirty="0">
                <a:solidFill>
                  <a:srgbClr val="000099"/>
                </a:solidFill>
                <a:latin typeface="標楷體" panose="03000509000000000000" pitchFamily="65" charset="-120"/>
                <a:ea typeface="標楷體" panose="03000509000000000000" pitchFamily="65" charset="-120"/>
                <a:cs typeface="+mj-cs"/>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p>
            <a:endParaRPr lang="zh-TW" altLang="en-US"/>
          </a:p>
        </p:txBody>
      </p:sp>
      <p:sp>
        <p:nvSpPr>
          <p:cNvPr id="11" name="投影片編號版面配置區 5"/>
          <p:cNvSpPr txBox="1">
            <a:spLocks/>
          </p:cNvSpPr>
          <p:nvPr/>
        </p:nvSpPr>
        <p:spPr>
          <a:xfrm>
            <a:off x="9339943"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23926132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latin typeface="Times New Roman" panose="02020603050405020304" pitchFamily="18" charset="0"/>
                <a:cs typeface="Times New Roman" panose="02020603050405020304" pitchFamily="18" charset="0"/>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en-US"/>
          </a:p>
        </p:txBody>
      </p:sp>
      <p:sp>
        <p:nvSpPr>
          <p:cNvPr id="6"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dirty="0"/>
          </a:p>
        </p:txBody>
      </p:sp>
      <p:pic>
        <p:nvPicPr>
          <p:cNvPr id="1026" name="Picture 2" descr="「台科大」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09607" y="-2338388"/>
            <a:ext cx="365182" cy="374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台科大」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p:nvSpPr>
        <p:spPr>
          <a:xfrm>
            <a:off x="537881" y="6369607"/>
            <a:ext cx="2554097" cy="369332"/>
          </a:xfrm>
          <a:prstGeom prst="rect">
            <a:avLst/>
          </a:prstGeom>
          <a:noFill/>
        </p:spPr>
        <p:txBody>
          <a:bodyPr wrap="none" rtlCol="0">
            <a:spAutoFit/>
          </a:bodyPr>
          <a:lstStyle/>
          <a:p>
            <a:r>
              <a:rPr lang="en-US" altLang="zh-TW" dirty="0" smtClean="0"/>
              <a:t>High</a:t>
            </a:r>
            <a:r>
              <a:rPr lang="zh-TW" altLang="en-US" dirty="0" smtClean="0"/>
              <a:t> </a:t>
            </a:r>
            <a:r>
              <a:rPr lang="en-US" altLang="zh-TW" baseline="0" dirty="0" smtClean="0"/>
              <a:t>Speed</a:t>
            </a:r>
            <a:r>
              <a:rPr lang="zh-TW" altLang="en-US" baseline="0" dirty="0" smtClean="0"/>
              <a:t> </a:t>
            </a:r>
            <a:r>
              <a:rPr lang="en-US" altLang="zh-TW" baseline="0" dirty="0" smtClean="0"/>
              <a:t>Network</a:t>
            </a:r>
            <a:r>
              <a:rPr lang="zh-TW" altLang="en-US" baseline="0" dirty="0" smtClean="0"/>
              <a:t> </a:t>
            </a:r>
            <a:r>
              <a:rPr lang="en-US" altLang="zh-TW" baseline="0" dirty="0" smtClean="0"/>
              <a:t>Lab</a:t>
            </a:r>
            <a:endParaRPr lang="zh-TW" altLang="en-US" dirty="0"/>
          </a:p>
        </p:txBody>
      </p:sp>
    </p:spTree>
    <p:extLst>
      <p:ext uri="{BB962C8B-B14F-4D97-AF65-F5344CB8AC3E}">
        <p14:creationId xmlns:p14="http://schemas.microsoft.com/office/powerpoint/2010/main" val="30791844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標題及物件＿結構">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1" baseline="0">
                <a:latin typeface="Times New Roman" panose="02020603050405020304" pitchFamily="18" charset="0"/>
                <a:ea typeface="標楷體" panose="03000509000000000000" pitchFamily="65" charset="-120"/>
              </a:defRPr>
            </a:lvl1pPr>
            <a:lvl2pPr>
              <a:defRPr b="1" baseline="0">
                <a:latin typeface="Times New Roman" panose="02020603050405020304" pitchFamily="18" charset="0"/>
                <a:ea typeface="標楷體" panose="03000509000000000000" pitchFamily="65" charset="-120"/>
              </a:defRPr>
            </a:lvl2pPr>
            <a:lvl3pPr>
              <a:defRPr b="1" baseline="0">
                <a:latin typeface="Times New Roman" panose="02020603050405020304" pitchFamily="18" charset="0"/>
                <a:ea typeface="標楷體" panose="03000509000000000000" pitchFamily="65" charset="-120"/>
              </a:defRPr>
            </a:lvl3pPr>
            <a:lvl4pPr>
              <a:defRPr b="1" baseline="0">
                <a:latin typeface="Times New Roman" panose="02020603050405020304" pitchFamily="18" charset="0"/>
                <a:ea typeface="標楷體" panose="03000509000000000000" pitchFamily="65" charset="-120"/>
              </a:defRPr>
            </a:lvl4pPr>
            <a:lvl5pPr>
              <a:defRPr b="1" baseline="0">
                <a:latin typeface="Times New Roman" panose="02020603050405020304" pitchFamily="18" charset="0"/>
                <a:ea typeface="標楷體" panose="03000509000000000000" pitchFamily="65" charset="-12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cxnSp>
        <p:nvCxnSpPr>
          <p:cNvPr id="7" name="直線接點 6"/>
          <p:cNvCxnSpPr/>
          <p:nvPr/>
        </p:nvCxnSpPr>
        <p:spPr>
          <a:xfrm>
            <a:off x="838200" y="1412582"/>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9" name="Picture 4" descr="「台科大」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10"/>
          <p:cNvSpPr>
            <a:spLocks noGrp="1"/>
          </p:cNvSpPr>
          <p:nvPr>
            <p:ph type="sldNum"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600" b="1">
                <a:latin typeface="Times New Roman" panose="02020603050405020304" pitchFamily="18" charset="0"/>
                <a:cs typeface="Times New Roman" panose="02020603050405020304" pitchFamily="18" charset="0"/>
              </a:defRPr>
            </a:lvl1pPr>
          </a:lstStyle>
          <a:p>
            <a:fld id="{455104A0-FBBA-457A-A960-88D7301F92DC}" type="slidenum">
              <a:rPr lang="zh-TW" altLang="en-US" smtClean="0"/>
              <a:pPr/>
              <a:t>‹#›</a:t>
            </a:fld>
            <a:endParaRPr lang="zh-TW" altLang="en-US" dirty="0" smtClean="0"/>
          </a:p>
          <a:p>
            <a:endParaRPr lang="zh-TW" altLang="en-US" dirty="0"/>
          </a:p>
        </p:txBody>
      </p:sp>
      <p:sp>
        <p:nvSpPr>
          <p:cNvPr id="13" name="標題 12"/>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TW" altLang="en-US" dirty="0" smtClean="0"/>
              <a:t>按一下以編輯母片標題樣式</a:t>
            </a:r>
            <a:endParaRPr lang="zh-TW" altLang="en-US" dirty="0"/>
          </a:p>
        </p:txBody>
      </p:sp>
      <p:sp>
        <p:nvSpPr>
          <p:cNvPr id="14" name="文字方塊 13"/>
          <p:cNvSpPr txBox="1"/>
          <p:nvPr/>
        </p:nvSpPr>
        <p:spPr>
          <a:xfrm>
            <a:off x="537881" y="6369607"/>
            <a:ext cx="2554097" cy="369332"/>
          </a:xfrm>
          <a:prstGeom prst="rect">
            <a:avLst/>
          </a:prstGeom>
          <a:noFill/>
        </p:spPr>
        <p:txBody>
          <a:bodyPr wrap="none" rtlCol="0">
            <a:spAutoFit/>
          </a:bodyPr>
          <a:lstStyle/>
          <a:p>
            <a:r>
              <a:rPr lang="en-US" altLang="zh-TW" dirty="0" smtClean="0"/>
              <a:t>High</a:t>
            </a:r>
            <a:r>
              <a:rPr lang="zh-TW" altLang="en-US" dirty="0" smtClean="0"/>
              <a:t> </a:t>
            </a:r>
            <a:r>
              <a:rPr lang="en-US" altLang="zh-TW" baseline="0" dirty="0" smtClean="0"/>
              <a:t>Speed</a:t>
            </a:r>
            <a:r>
              <a:rPr lang="zh-TW" altLang="en-US" baseline="0" dirty="0" smtClean="0"/>
              <a:t> </a:t>
            </a:r>
            <a:r>
              <a:rPr lang="en-US" altLang="zh-TW" baseline="0" dirty="0" smtClean="0"/>
              <a:t>Network</a:t>
            </a:r>
            <a:r>
              <a:rPr lang="zh-TW" altLang="en-US" baseline="0" dirty="0" smtClean="0"/>
              <a:t> </a:t>
            </a:r>
            <a:r>
              <a:rPr lang="en-US" altLang="zh-TW" baseline="0" dirty="0" smtClean="0"/>
              <a:t>Lab</a:t>
            </a:r>
            <a:endParaRPr lang="zh-TW" altLang="en-US" dirty="0"/>
          </a:p>
        </p:txBody>
      </p:sp>
    </p:spTree>
    <p:extLst>
      <p:ext uri="{BB962C8B-B14F-4D97-AF65-F5344CB8AC3E}">
        <p14:creationId xmlns:p14="http://schemas.microsoft.com/office/powerpoint/2010/main" val="22472142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endParaRPr lang="zh-TW" altLang="en-US"/>
          </a:p>
        </p:txBody>
      </p:sp>
      <p:sp>
        <p:nvSpPr>
          <p:cNvPr id="5"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dirty="0"/>
          </a:p>
        </p:txBody>
      </p:sp>
    </p:spTree>
    <p:extLst>
      <p:ext uri="{BB962C8B-B14F-4D97-AF65-F5344CB8AC3E}">
        <p14:creationId xmlns:p14="http://schemas.microsoft.com/office/powerpoint/2010/main" val="5495360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59944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4"/>
          <p:cNvSpPr>
            <a:spLocks noGrp="1" noChangeArrowheads="1"/>
          </p:cNvSpPr>
          <p:nvPr>
            <p:ph type="dt" sz="half" idx="10"/>
          </p:nvPr>
        </p:nvSpPr>
        <p:spPr>
          <a:ln/>
        </p:spPr>
        <p:txBody>
          <a:bodyPr/>
          <a:lstStyle>
            <a:lvl1pPr>
              <a:defRPr/>
            </a:lvl1pPr>
          </a:lstStyle>
          <a:p>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13525529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Rectangle 4"/>
          <p:cNvSpPr>
            <a:spLocks noGrp="1" noChangeArrowheads="1"/>
          </p:cNvSpPr>
          <p:nvPr>
            <p:ph type="dt" sz="half" idx="10"/>
          </p:nvPr>
        </p:nvSpPr>
        <p:spPr>
          <a:ln/>
        </p:spPr>
        <p:txBody>
          <a:bodyPr/>
          <a:lstStyle>
            <a:lvl1pPr>
              <a:defRPr/>
            </a:lvl1pPr>
          </a:lstStyle>
          <a:p>
            <a:endParaRPr lang="zh-TW" altLang="en-US"/>
          </a:p>
        </p:txBody>
      </p:sp>
      <p:sp>
        <p:nvSpPr>
          <p:cNvPr id="8"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342871369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endParaRPr lang="zh-TW" altLang="en-US"/>
          </a:p>
        </p:txBody>
      </p:sp>
      <p:sp>
        <p:nvSpPr>
          <p:cNvPr id="4"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36169648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結構">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標楷體" panose="03000509000000000000" pitchFamily="65" charset="-120"/>
                <a:ea typeface="標楷體" panose="03000509000000000000" pitchFamily="65" charset="-12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zh-TW" altLang="en-US"/>
          </a:p>
        </p:txBody>
      </p:sp>
      <p:sp>
        <p:nvSpPr>
          <p:cNvPr id="5" name="Rectangle 5"/>
          <p:cNvSpPr>
            <a:spLocks noGrp="1" noChangeArrowheads="1"/>
          </p:cNvSpPr>
          <p:nvPr>
            <p:ph type="ftr" sz="quarter" idx="11"/>
          </p:nvPr>
        </p:nvSpPr>
        <p:spPr>
          <a:xfrm>
            <a:off x="3867898" y="6355557"/>
            <a:ext cx="3860800" cy="287338"/>
          </a:xfrm>
          <a:prstGeom prst="rect">
            <a:avLst/>
          </a:prstGeom>
          <a:ln/>
        </p:spPr>
        <p:txBody>
          <a:bodyPr/>
          <a:lstStyle>
            <a:lvl1pPr>
              <a:defRPr/>
            </a:lvl1pPr>
          </a:lstStyle>
          <a:p>
            <a:endParaRPr lang="zh-TW" altLang="en-US"/>
          </a:p>
        </p:txBody>
      </p:sp>
      <p:sp>
        <p:nvSpPr>
          <p:cNvPr id="6" name="Rectangle 6"/>
          <p:cNvSpPr>
            <a:spLocks noGrp="1" noChangeArrowheads="1"/>
          </p:cNvSpPr>
          <p:nvPr>
            <p:ph type="sldNum" sz="quarter" idx="12"/>
          </p:nvPr>
        </p:nvSpPr>
        <p:spPr>
          <a:xfrm>
            <a:off x="9651252" y="6263995"/>
            <a:ext cx="1423148" cy="276225"/>
          </a:xfrm>
          <a:ln/>
        </p:spPr>
        <p:txBody>
          <a:bodyPr/>
          <a:lstStyle>
            <a:lvl1pPr algn="r">
              <a:defRPr sz="1600"/>
            </a:lvl1pPr>
          </a:lstStyle>
          <a:p>
            <a:fld id="{455104A0-FBBA-457A-A960-88D7301F92DC}" type="slidenum">
              <a:rPr lang="zh-TW" altLang="en-US" smtClean="0"/>
              <a:t>‹#›</a:t>
            </a:fld>
            <a:endParaRPr lang="zh-TW" altLang="en-US"/>
          </a:p>
        </p:txBody>
      </p:sp>
      <p:cxnSp>
        <p:nvCxnSpPr>
          <p:cNvPr id="7" name="直線接點 6"/>
          <p:cNvCxnSpPr/>
          <p:nvPr/>
        </p:nvCxnSpPr>
        <p:spPr>
          <a:xfrm>
            <a:off x="838200" y="1412582"/>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9116955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TW" altLang="en-US"/>
          </a:p>
        </p:txBody>
      </p:sp>
      <p:sp>
        <p:nvSpPr>
          <p:cNvPr id="3" name="Footer Placeholder 2"/>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4" name="Slide Number Placeholder 3"/>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36577026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85484" y="380626"/>
            <a:ext cx="4011084" cy="1510927"/>
          </a:xfrm>
        </p:spPr>
        <p:txBody>
          <a:bodyPr anchor="b"/>
          <a:lstStyle>
            <a:lvl1pPr algn="l">
              <a:defRPr sz="44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lvl1pPr>
              <a:defRPr/>
            </a:lvl1pPr>
          </a:lstStyle>
          <a:p>
            <a:endParaRPr lang="zh-TW" altLang="en-US"/>
          </a:p>
        </p:txBody>
      </p:sp>
      <p:sp>
        <p:nvSpPr>
          <p:cNvPr id="6" name="Footer Placeholder 5"/>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7" name="Slide Number Placeholder 6"/>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22422986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9581179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20109134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1"/>
            <a:ext cx="2590800" cy="6030913"/>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711200" y="228601"/>
            <a:ext cx="7569200" cy="603091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11892115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quarter" idx="2"/>
          </p:nvPr>
        </p:nvSpPr>
        <p:spPr>
          <a:xfrm>
            <a:off x="5994400" y="1611313"/>
            <a:ext cx="5080000" cy="2247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Content Placeholder 4"/>
          <p:cNvSpPr>
            <a:spLocks noGrp="1"/>
          </p:cNvSpPr>
          <p:nvPr>
            <p:ph sz="quarter" idx="3"/>
          </p:nvPr>
        </p:nvSpPr>
        <p:spPr>
          <a:xfrm>
            <a:off x="5994400" y="4011613"/>
            <a:ext cx="5080000" cy="2247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Date Placeholder 5"/>
          <p:cNvSpPr>
            <a:spLocks noGrp="1"/>
          </p:cNvSpPr>
          <p:nvPr>
            <p:ph type="dt" sz="half" idx="10"/>
          </p:nvPr>
        </p:nvSpPr>
        <p:spPr/>
        <p:txBody>
          <a:bodyPr/>
          <a:lstStyle>
            <a:lvl1pPr>
              <a:defRPr/>
            </a:lvl1pPr>
          </a:lstStyle>
          <a:p>
            <a:endParaRPr lang="zh-TW" altLang="en-US"/>
          </a:p>
        </p:txBody>
      </p:sp>
      <p:sp>
        <p:nvSpPr>
          <p:cNvPr id="7" name="Footer Placeholder 6"/>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8" name="Slide Number Placeholder 7"/>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309589767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lang="en-US" sz="4400" dirty="0">
                <a:solidFill>
                  <a:srgbClr val="000099"/>
                </a:solidFill>
                <a:latin typeface="標楷體" panose="03000509000000000000" pitchFamily="65" charset="-120"/>
                <a:ea typeface="標楷體" panose="03000509000000000000" pitchFamily="65" charset="-120"/>
                <a:cs typeface="+mj-cs"/>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p>
            <a:endParaRPr lang="zh-TW" altLang="en-US"/>
          </a:p>
        </p:txBody>
      </p:sp>
      <p:sp>
        <p:nvSpPr>
          <p:cNvPr id="11" name="投影片編號版面配置區 5"/>
          <p:cNvSpPr txBox="1">
            <a:spLocks/>
          </p:cNvSpPr>
          <p:nvPr/>
        </p:nvSpPr>
        <p:spPr>
          <a:xfrm>
            <a:off x="9339943"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36692952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編輯母片文字樣式</a:t>
            </a:r>
          </a:p>
        </p:txBody>
      </p:sp>
      <p:sp>
        <p:nvSpPr>
          <p:cNvPr id="4" name="Rectangle 4"/>
          <p:cNvSpPr>
            <a:spLocks noGrp="1" noChangeArrowheads="1"/>
          </p:cNvSpPr>
          <p:nvPr>
            <p:ph type="dt" sz="half" idx="10"/>
          </p:nvPr>
        </p:nvSpPr>
        <p:spPr>
          <a:ln/>
        </p:spPr>
        <p:txBody>
          <a:bodyPr/>
          <a:lstStyle>
            <a:lvl1pPr>
              <a:defRPr/>
            </a:lvl1pPr>
          </a:lstStyle>
          <a:p>
            <a:endParaRPr lang="zh-TW" altLang="en-US"/>
          </a:p>
        </p:txBody>
      </p:sp>
      <p:sp>
        <p:nvSpPr>
          <p:cNvPr id="5"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2448023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59944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4"/>
          <p:cNvSpPr>
            <a:spLocks noGrp="1" noChangeArrowheads="1"/>
          </p:cNvSpPr>
          <p:nvPr>
            <p:ph type="dt" sz="half" idx="10"/>
          </p:nvPr>
        </p:nvSpPr>
        <p:spPr>
          <a:ln/>
        </p:spPr>
        <p:txBody>
          <a:bodyPr/>
          <a:lstStyle>
            <a:lvl1pPr>
              <a:defRPr/>
            </a:lvl1pPr>
          </a:lstStyle>
          <a:p>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7305557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Rectangle 4"/>
          <p:cNvSpPr>
            <a:spLocks noGrp="1" noChangeArrowheads="1"/>
          </p:cNvSpPr>
          <p:nvPr>
            <p:ph type="dt" sz="half" idx="10"/>
          </p:nvPr>
        </p:nvSpPr>
        <p:spPr>
          <a:ln/>
        </p:spPr>
        <p:txBody>
          <a:bodyPr/>
          <a:lstStyle>
            <a:lvl1pPr>
              <a:defRPr/>
            </a:lvl1pPr>
          </a:lstStyle>
          <a:p>
            <a:endParaRPr lang="zh-TW" altLang="en-US"/>
          </a:p>
        </p:txBody>
      </p:sp>
      <p:sp>
        <p:nvSpPr>
          <p:cNvPr id="8"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986729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endParaRPr lang="zh-TW" altLang="en-US"/>
          </a:p>
        </p:txBody>
      </p:sp>
      <p:sp>
        <p:nvSpPr>
          <p:cNvPr id="4"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4253461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TW" altLang="en-US"/>
          </a:p>
        </p:txBody>
      </p:sp>
      <p:sp>
        <p:nvSpPr>
          <p:cNvPr id="3" name="Footer Placeholder 2"/>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4" name="Slide Number Placeholder 3"/>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40859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85484" y="380626"/>
            <a:ext cx="4011084" cy="1510927"/>
          </a:xfrm>
        </p:spPr>
        <p:txBody>
          <a:bodyPr anchor="b"/>
          <a:lstStyle>
            <a:lvl1pPr algn="l">
              <a:defRPr sz="44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lvl1pPr>
              <a:defRPr/>
            </a:lvl1pPr>
          </a:lstStyle>
          <a:p>
            <a:endParaRPr lang="zh-TW" altLang="en-US"/>
          </a:p>
        </p:txBody>
      </p:sp>
      <p:sp>
        <p:nvSpPr>
          <p:cNvPr id="6" name="Footer Placeholder 5"/>
          <p:cNvSpPr>
            <a:spLocks noGrp="1"/>
          </p:cNvSpPr>
          <p:nvPr>
            <p:ph type="ftr" sz="quarter" idx="11"/>
          </p:nvPr>
        </p:nvSpPr>
        <p:spPr>
          <a:xfrm>
            <a:off x="5696698" y="6418262"/>
            <a:ext cx="3860800" cy="287338"/>
          </a:xfrm>
          <a:prstGeom prst="rect">
            <a:avLst/>
          </a:prstGeom>
        </p:spPr>
        <p:txBody>
          <a:bodyPr/>
          <a:lstStyle>
            <a:lvl1pPr>
              <a:defRPr/>
            </a:lvl1pPr>
          </a:lstStyle>
          <a:p>
            <a:endParaRPr lang="zh-TW" altLang="en-US"/>
          </a:p>
        </p:txBody>
      </p:sp>
      <p:sp>
        <p:nvSpPr>
          <p:cNvPr id="7" name="Slide Number Placeholder 6"/>
          <p:cNvSpPr>
            <a:spLocks noGrp="1"/>
          </p:cNvSpPr>
          <p:nvPr>
            <p:ph type="sldNum" sz="quarter" idx="12"/>
          </p:nvPr>
        </p:nvSpPr>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29958221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Rectangle 4"/>
          <p:cNvSpPr>
            <a:spLocks noGrp="1" noChangeArrowheads="1"/>
          </p:cNvSpPr>
          <p:nvPr>
            <p:ph type="dt" sz="half" idx="10"/>
          </p:nvPr>
        </p:nvSpPr>
        <p:spPr>
          <a:ln/>
        </p:spPr>
        <p:txBody>
          <a:bodyPr/>
          <a:lstStyle>
            <a:lvl1pPr>
              <a:defRPr/>
            </a:lvl1pPr>
          </a:lstStyle>
          <a:p>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2449354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endParaRPr lang="en-US" altLang="zh-TW" dirty="0" smtClean="0"/>
          </a:p>
        </p:txBody>
      </p:sp>
      <p:sp>
        <p:nvSpPr>
          <p:cNvPr id="1027" name="Rectangle 3"/>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altLang="zh-TW" dirty="0" smtClean="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endParaRPr lang="zh-TW" altLang="en-US"/>
          </a:p>
        </p:txBody>
      </p:sp>
      <p:sp>
        <p:nvSpPr>
          <p:cNvPr id="195590" name="Rectangle 6"/>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1306060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rgbClr val="000099"/>
          </a:solidFill>
          <a:latin typeface="標楷體" panose="03000509000000000000" pitchFamily="65" charset="-120"/>
          <a:ea typeface="標楷體" panose="03000509000000000000" pitchFamily="65" charset="-120"/>
          <a:cs typeface="+mj-cs"/>
        </a:defRPr>
      </a:lvl1pPr>
      <a:lvl2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eaLnBrk="1" fontAlgn="base" hangingPunct="1">
        <a:spcBef>
          <a:spcPct val="0"/>
        </a:spcBef>
        <a:spcAft>
          <a:spcPct val="0"/>
        </a:spcAft>
        <a:defRPr sz="4400">
          <a:solidFill>
            <a:srgbClr val="000099"/>
          </a:solidFill>
          <a:latin typeface="Gill Sans MT" pitchFamily="34" charset="0"/>
          <a:cs typeface="Arial" charset="0"/>
        </a:defRPr>
      </a:lvl6pPr>
      <a:lvl7pPr marL="914400" algn="l" rtl="0" eaLnBrk="1" fontAlgn="base" hangingPunct="1">
        <a:spcBef>
          <a:spcPct val="0"/>
        </a:spcBef>
        <a:spcAft>
          <a:spcPct val="0"/>
        </a:spcAft>
        <a:defRPr sz="4400">
          <a:solidFill>
            <a:srgbClr val="000099"/>
          </a:solidFill>
          <a:latin typeface="Gill Sans MT" pitchFamily="34" charset="0"/>
          <a:cs typeface="Arial" charset="0"/>
        </a:defRPr>
      </a:lvl7pPr>
      <a:lvl8pPr marL="1371600" algn="l" rtl="0" eaLnBrk="1" fontAlgn="base" hangingPunct="1">
        <a:spcBef>
          <a:spcPct val="0"/>
        </a:spcBef>
        <a:spcAft>
          <a:spcPct val="0"/>
        </a:spcAft>
        <a:defRPr sz="4400">
          <a:solidFill>
            <a:srgbClr val="000099"/>
          </a:solidFill>
          <a:latin typeface="Gill Sans MT" pitchFamily="34" charset="0"/>
          <a:cs typeface="Arial" charset="0"/>
        </a:defRPr>
      </a:lvl8pPr>
      <a:lvl9pPr marL="1828800" algn="l" rtl="0" eaLnBrk="1" fontAlgn="base" hangingPunct="1">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endParaRPr lang="en-US" altLang="zh-TW" dirty="0" smtClean="0"/>
          </a:p>
        </p:txBody>
      </p:sp>
      <p:sp>
        <p:nvSpPr>
          <p:cNvPr id="1027" name="Rectangle 3"/>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altLang="zh-TW" dirty="0" smtClean="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endParaRPr lang="zh-TW" altLang="en-US"/>
          </a:p>
        </p:txBody>
      </p:sp>
      <p:sp>
        <p:nvSpPr>
          <p:cNvPr id="195590" name="Rectangle 6"/>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atin typeface="Tahoma" panose="020B0604030504040204" pitchFamily="34" charset="0"/>
              </a:defRPr>
            </a:lvl1pPr>
          </a:lstStyle>
          <a:p>
            <a:fld id="{455104A0-FBBA-457A-A960-88D7301F92DC}" type="slidenum">
              <a:rPr lang="zh-TW" altLang="en-US" smtClean="0"/>
              <a:t>‹#›</a:t>
            </a:fld>
            <a:endParaRPr lang="zh-TW" altLang="en-US"/>
          </a:p>
        </p:txBody>
      </p:sp>
    </p:spTree>
    <p:extLst>
      <p:ext uri="{BB962C8B-B14F-4D97-AF65-F5344CB8AC3E}">
        <p14:creationId xmlns:p14="http://schemas.microsoft.com/office/powerpoint/2010/main" val="958298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rgbClr val="000099"/>
          </a:solidFill>
          <a:latin typeface="標楷體" panose="03000509000000000000" pitchFamily="65" charset="-120"/>
          <a:ea typeface="標楷體" panose="03000509000000000000" pitchFamily="65" charset="-120"/>
          <a:cs typeface="+mj-cs"/>
        </a:defRPr>
      </a:lvl1pPr>
      <a:lvl2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eaLnBrk="1" fontAlgn="base" hangingPunct="1">
        <a:spcBef>
          <a:spcPct val="0"/>
        </a:spcBef>
        <a:spcAft>
          <a:spcPct val="0"/>
        </a:spcAft>
        <a:defRPr sz="4400">
          <a:solidFill>
            <a:srgbClr val="000099"/>
          </a:solidFill>
          <a:latin typeface="Gill Sans MT" pitchFamily="34" charset="0"/>
          <a:cs typeface="Arial" charset="0"/>
        </a:defRPr>
      </a:lvl6pPr>
      <a:lvl7pPr marL="914400" algn="l" rtl="0" eaLnBrk="1" fontAlgn="base" hangingPunct="1">
        <a:spcBef>
          <a:spcPct val="0"/>
        </a:spcBef>
        <a:spcAft>
          <a:spcPct val="0"/>
        </a:spcAft>
        <a:defRPr sz="4400">
          <a:solidFill>
            <a:srgbClr val="000099"/>
          </a:solidFill>
          <a:latin typeface="Gill Sans MT" pitchFamily="34" charset="0"/>
          <a:cs typeface="Arial" charset="0"/>
        </a:defRPr>
      </a:lvl7pPr>
      <a:lvl8pPr marL="1371600" algn="l" rtl="0" eaLnBrk="1" fontAlgn="base" hangingPunct="1">
        <a:spcBef>
          <a:spcPct val="0"/>
        </a:spcBef>
        <a:spcAft>
          <a:spcPct val="0"/>
        </a:spcAft>
        <a:defRPr sz="4400">
          <a:solidFill>
            <a:srgbClr val="000099"/>
          </a:solidFill>
          <a:latin typeface="Gill Sans MT" pitchFamily="34" charset="0"/>
          <a:cs typeface="Arial" charset="0"/>
        </a:defRPr>
      </a:lvl8pPr>
      <a:lvl9pPr marL="1828800" algn="l" rtl="0" eaLnBrk="1" fontAlgn="base" hangingPunct="1">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ebofknowledge.com/wos"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ip-science.thomsonreuters.com/mjl/"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elsevier.com/solutions/engineering-village"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hyperlink" Target="http://0-jcr.incites.thomsonreuters.com.millennium.lib.ntust.edu.tw/" TargetMode="External"/><Relationship Id="rId2" Type="http://schemas.openxmlformats.org/officeDocument/2006/relationships/hyperlink" Target="http://www.webofknowledge.com/wos" TargetMode="Externa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Computer%20Communications/CoverLetter.doc"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Computer%20Communications/Efficient%20Time-Oriented%20Anti-Collision%20Protocol_20170518.doc" TargetMode="External"/><Relationship Id="rId2" Type="http://schemas.openxmlformats.org/officeDocument/2006/relationships/hyperlink" Target="Computer%20Communications/responseletter_yclai_201705018.doc"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期刊、期刊投稿、各</a:t>
            </a:r>
            <a:r>
              <a:rPr lang="en-US" altLang="zh-TW" dirty="0" smtClean="0"/>
              <a:t>index</a:t>
            </a:r>
            <a:r>
              <a:rPr lang="zh-TW" altLang="en-US" dirty="0"/>
              <a:t>說明</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901393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49381" y="1611313"/>
            <a:ext cx="11780323" cy="4648200"/>
          </a:xfrm>
        </p:spPr>
        <p:txBody>
          <a:bodyPr numCol="2" spcCol="360000"/>
          <a:lstStyle/>
          <a:p>
            <a:pPr algn="just"/>
            <a:r>
              <a:rPr lang="en-US" altLang="zh-TW" dirty="0"/>
              <a:t>EI (</a:t>
            </a:r>
            <a:r>
              <a:rPr lang="zh-TW" altLang="en-US" dirty="0"/>
              <a:t>工程索引，</a:t>
            </a:r>
            <a:r>
              <a:rPr lang="en-US" altLang="zh-TW" dirty="0"/>
              <a:t>Engineering Index</a:t>
            </a:r>
            <a:r>
              <a:rPr lang="en-US" altLang="zh-TW" dirty="0" smtClean="0"/>
              <a:t>)</a:t>
            </a:r>
          </a:p>
          <a:p>
            <a:pPr lvl="1" algn="just"/>
            <a:r>
              <a:rPr lang="zh-TW" altLang="en-US" dirty="0" smtClean="0"/>
              <a:t>由</a:t>
            </a:r>
            <a:r>
              <a:rPr lang="zh-TW" altLang="en-US" dirty="0">
                <a:solidFill>
                  <a:srgbClr val="FF0000"/>
                </a:solidFill>
              </a:rPr>
              <a:t>美國工程信息公司</a:t>
            </a:r>
            <a:r>
              <a:rPr lang="en-US" altLang="zh-TW" dirty="0">
                <a:solidFill>
                  <a:srgbClr val="FF0000"/>
                </a:solidFill>
              </a:rPr>
              <a:t>(Engineering information Inc.)</a:t>
            </a:r>
            <a:r>
              <a:rPr lang="zh-TW" altLang="en-US" dirty="0"/>
              <a:t>編輯</a:t>
            </a:r>
            <a:r>
              <a:rPr lang="zh-TW" altLang="en-US" dirty="0" smtClean="0"/>
              <a:t>出版</a:t>
            </a:r>
            <a:endParaRPr lang="en-US" altLang="zh-TW" dirty="0" smtClean="0"/>
          </a:p>
          <a:p>
            <a:pPr lvl="1" algn="just"/>
            <a:r>
              <a:rPr lang="zh-TW" altLang="en-US" u="sng" dirty="0" smtClean="0"/>
              <a:t>歷史上</a:t>
            </a:r>
            <a:r>
              <a:rPr lang="zh-TW" altLang="en-US" u="sng" dirty="0"/>
              <a:t>最悠久</a:t>
            </a:r>
            <a:r>
              <a:rPr lang="zh-TW" altLang="en-US" dirty="0" smtClean="0"/>
              <a:t>的大型綜合性索引</a:t>
            </a:r>
            <a:endParaRPr lang="en-US" altLang="zh-TW" dirty="0" smtClean="0"/>
          </a:p>
          <a:p>
            <a:pPr lvl="1" algn="just"/>
            <a:r>
              <a:rPr lang="zh-TW" altLang="en-US" dirty="0" smtClean="0"/>
              <a:t>目前</a:t>
            </a:r>
            <a:r>
              <a:rPr lang="zh-TW" altLang="en-US" dirty="0"/>
              <a:t>主要有三個版本</a:t>
            </a:r>
            <a:r>
              <a:rPr lang="en-US" altLang="zh-TW" dirty="0"/>
              <a:t>:</a:t>
            </a:r>
          </a:p>
          <a:p>
            <a:pPr lvl="2" algn="just"/>
            <a:r>
              <a:rPr lang="en-US" altLang="zh-TW" b="0" dirty="0" err="1" smtClean="0"/>
              <a:t>Ei</a:t>
            </a:r>
            <a:r>
              <a:rPr lang="en-US" altLang="zh-TW" b="0" dirty="0" smtClean="0"/>
              <a:t> </a:t>
            </a:r>
            <a:r>
              <a:rPr lang="en-US" altLang="zh-TW" b="0" dirty="0" err="1" smtClean="0"/>
              <a:t>Compendex</a:t>
            </a:r>
            <a:r>
              <a:rPr lang="zh-TW" altLang="en-US" b="0" dirty="0" smtClean="0"/>
              <a:t>光碟資料庫</a:t>
            </a:r>
          </a:p>
          <a:p>
            <a:pPr lvl="2" algn="just"/>
            <a:r>
              <a:rPr lang="en-US" altLang="zh-TW" b="0" dirty="0" err="1" smtClean="0"/>
              <a:t>Ei</a:t>
            </a:r>
            <a:r>
              <a:rPr lang="en-US" altLang="zh-TW" b="0" dirty="0" smtClean="0"/>
              <a:t> </a:t>
            </a:r>
            <a:r>
              <a:rPr lang="en-US" altLang="zh-TW" b="0" dirty="0" err="1" smtClean="0"/>
              <a:t>Compendex</a:t>
            </a:r>
            <a:r>
              <a:rPr lang="en-US" altLang="zh-TW" b="0" dirty="0" smtClean="0"/>
              <a:t> Web</a:t>
            </a:r>
            <a:r>
              <a:rPr lang="zh-TW" altLang="en-US" b="0" dirty="0" smtClean="0"/>
              <a:t>資料庫</a:t>
            </a:r>
          </a:p>
          <a:p>
            <a:pPr lvl="2" algn="just"/>
            <a:r>
              <a:rPr lang="en-US" altLang="zh-TW" b="0" dirty="0" smtClean="0"/>
              <a:t>Engineering Village 2</a:t>
            </a:r>
          </a:p>
          <a:p>
            <a:pPr lvl="1" algn="just"/>
            <a:r>
              <a:rPr lang="zh-TW" altLang="en-US" dirty="0" smtClean="0"/>
              <a:t>每月</a:t>
            </a:r>
            <a:r>
              <a:rPr lang="zh-TW" altLang="en-US" dirty="0"/>
              <a:t>出版</a:t>
            </a:r>
            <a:r>
              <a:rPr lang="en-US" altLang="zh-TW" dirty="0"/>
              <a:t>1</a:t>
            </a:r>
            <a:r>
              <a:rPr lang="zh-TW" altLang="en-US" dirty="0"/>
              <a:t>期，文摘</a:t>
            </a:r>
            <a:r>
              <a:rPr lang="en-US" altLang="zh-TW" dirty="0"/>
              <a:t>1.3</a:t>
            </a:r>
            <a:r>
              <a:rPr lang="zh-TW" altLang="en-US" dirty="0"/>
              <a:t>萬至</a:t>
            </a:r>
            <a:r>
              <a:rPr lang="en-US" altLang="zh-TW" dirty="0"/>
              <a:t>1.4</a:t>
            </a:r>
            <a:r>
              <a:rPr lang="zh-TW" altLang="en-US" dirty="0"/>
              <a:t>萬</a:t>
            </a:r>
            <a:r>
              <a:rPr lang="zh-TW" altLang="en-US" dirty="0" smtClean="0"/>
              <a:t>條資料庫</a:t>
            </a:r>
            <a:r>
              <a:rPr lang="zh-TW" altLang="en-US" dirty="0"/>
              <a:t>每年</a:t>
            </a:r>
            <a:r>
              <a:rPr lang="zh-TW" altLang="en-US" dirty="0" smtClean="0"/>
              <a:t>新增</a:t>
            </a:r>
            <a:r>
              <a:rPr lang="en-US" altLang="zh-TW" dirty="0" smtClean="0"/>
              <a:t>50</a:t>
            </a:r>
            <a:r>
              <a:rPr lang="zh-TW" altLang="en-US" dirty="0" smtClean="0"/>
              <a:t>萬條</a:t>
            </a:r>
            <a:r>
              <a:rPr lang="zh-TW" altLang="en-US" dirty="0"/>
              <a:t>工程類文獻，數據來自</a:t>
            </a:r>
            <a:r>
              <a:rPr lang="en-US" altLang="zh-TW" dirty="0"/>
              <a:t>5100</a:t>
            </a:r>
            <a:r>
              <a:rPr lang="zh-TW" altLang="en-US" dirty="0"/>
              <a:t>種工程類期刊、會議論文和技術</a:t>
            </a:r>
            <a:r>
              <a:rPr lang="zh-TW" altLang="en-US" dirty="0" smtClean="0"/>
              <a:t>報告</a:t>
            </a:r>
            <a:endParaRPr lang="en-US" altLang="zh-TW" dirty="0" smtClean="0"/>
          </a:p>
          <a:p>
            <a:pPr lvl="1" algn="just"/>
            <a:r>
              <a:rPr lang="zh-TW" altLang="en-US" dirty="0" smtClean="0"/>
              <a:t>原始</a:t>
            </a:r>
            <a:r>
              <a:rPr lang="zh-TW" altLang="en-US" dirty="0"/>
              <a:t>文獻來自</a:t>
            </a:r>
            <a:r>
              <a:rPr lang="en-US" altLang="zh-TW" dirty="0"/>
              <a:t>40</a:t>
            </a:r>
            <a:r>
              <a:rPr lang="zh-TW" altLang="en-US" dirty="0"/>
              <a:t>餘個國家，涉及的語言多達</a:t>
            </a:r>
            <a:r>
              <a:rPr lang="en-US" altLang="zh-TW" dirty="0"/>
              <a:t>39</a:t>
            </a:r>
            <a:r>
              <a:rPr lang="zh-TW" altLang="en-US" dirty="0" smtClean="0"/>
              <a:t>種，年</a:t>
            </a:r>
            <a:r>
              <a:rPr lang="zh-TW" altLang="en-US" dirty="0"/>
              <a:t>報導文獻量</a:t>
            </a:r>
            <a:r>
              <a:rPr lang="en-US" altLang="zh-TW" dirty="0"/>
              <a:t>16</a:t>
            </a:r>
            <a:r>
              <a:rPr lang="zh-TW" altLang="en-US" dirty="0"/>
              <a:t>萬餘</a:t>
            </a:r>
            <a:r>
              <a:rPr lang="zh-TW" altLang="en-US" dirty="0" smtClean="0"/>
              <a:t>條</a:t>
            </a:r>
            <a:endParaRPr lang="en-US" altLang="zh-TW" dirty="0" smtClean="0"/>
          </a:p>
          <a:p>
            <a:pPr lvl="1" algn="just"/>
            <a:r>
              <a:rPr lang="zh-TW" altLang="en-US" dirty="0" smtClean="0"/>
              <a:t>收錄</a:t>
            </a:r>
            <a:r>
              <a:rPr lang="zh-TW" altLang="en-US" dirty="0"/>
              <a:t>文獻涉及的領域：</a:t>
            </a:r>
          </a:p>
          <a:p>
            <a:pPr lvl="2" algn="just"/>
            <a:r>
              <a:rPr lang="zh-TW" altLang="en-US" b="0" dirty="0"/>
              <a:t>機械工程、機電工程、船舶工程、製造技術等；</a:t>
            </a:r>
          </a:p>
          <a:p>
            <a:pPr lvl="2" algn="just"/>
            <a:r>
              <a:rPr lang="zh-TW" altLang="en-US" b="0" dirty="0"/>
              <a:t>礦業、冶金、材料工程、金屬材料、有色金屬、陶瓷、塑料及聚合物工程等；</a:t>
            </a:r>
          </a:p>
          <a:p>
            <a:pPr lvl="2" algn="just"/>
            <a:r>
              <a:rPr lang="zh-TW" altLang="en-US" b="0" dirty="0"/>
              <a:t>土木工程、建築工程、結構工程、海洋工程、水利工程等；</a:t>
            </a:r>
          </a:p>
          <a:p>
            <a:pPr lvl="2" algn="just"/>
            <a:r>
              <a:rPr lang="zh-TW" altLang="en-US" b="0" dirty="0"/>
              <a:t>電氣工程、電廠、電子工程、通訊、自動控制、計算機、計算技術、軟體、</a:t>
            </a:r>
            <a:r>
              <a:rPr lang="zh-TW" altLang="en-US" b="0" dirty="0" smtClean="0"/>
              <a:t>航空</a:t>
            </a:r>
            <a:r>
              <a:rPr lang="zh-TW" altLang="en-US" b="0" dirty="0"/>
              <a:t>航天技術</a:t>
            </a:r>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10</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EI</a:t>
            </a:r>
            <a:r>
              <a:rPr lang="zh-TW" altLang="en-US" dirty="0" smtClean="0"/>
              <a:t> </a:t>
            </a:r>
            <a:r>
              <a:rPr lang="en-US" altLang="zh-TW" dirty="0" smtClean="0"/>
              <a:t>(Engineering Index)</a:t>
            </a:r>
            <a:endParaRPr lang="zh-TW" altLang="en-US" dirty="0"/>
          </a:p>
        </p:txBody>
      </p:sp>
    </p:spTree>
    <p:extLst>
      <p:ext uri="{BB962C8B-B14F-4D97-AF65-F5344CB8AC3E}">
        <p14:creationId xmlns:p14="http://schemas.microsoft.com/office/powerpoint/2010/main" val="280998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757376" y="1611313"/>
            <a:ext cx="4317023" cy="4648200"/>
          </a:xfrm>
        </p:spPr>
        <p:txBody>
          <a:bodyPr/>
          <a:lstStyle/>
          <a:p>
            <a:r>
              <a:rPr lang="en-US" altLang="zh-TW" dirty="0" smtClean="0"/>
              <a:t>WOS</a:t>
            </a:r>
            <a:endParaRPr lang="en-US" altLang="zh-TW" dirty="0" smtClean="0">
              <a:hlinkClick r:id="rId2"/>
            </a:endParaRPr>
          </a:p>
          <a:p>
            <a:pPr lvl="1"/>
            <a:r>
              <a:rPr lang="zh-TW" altLang="en-US" dirty="0" smtClean="0">
                <a:hlinkClick r:id="rId2"/>
              </a:rPr>
              <a:t>超連結</a:t>
            </a:r>
            <a:endParaRPr lang="en-US" altLang="zh-TW" dirty="0" smtClean="0"/>
          </a:p>
          <a:p>
            <a:pPr lvl="1"/>
            <a:endParaRPr lang="en-US" altLang="zh-TW" dirty="0"/>
          </a:p>
          <a:p>
            <a:pPr marL="514350" indent="-457200">
              <a:buFont typeface="Wingdings" pitchFamily="2" charset="2"/>
              <a:buAutoNum type="circleNumWdWhitePlain"/>
            </a:pPr>
            <a:r>
              <a:rPr lang="zh-TW" altLang="en-US" dirty="0" smtClean="0"/>
              <a:t>輸入關鍵字</a:t>
            </a:r>
            <a:endParaRPr lang="en-US" altLang="zh-TW" dirty="0" smtClean="0"/>
          </a:p>
          <a:p>
            <a:pPr marL="514350" indent="-457200">
              <a:buFont typeface="Wingdings" pitchFamily="2" charset="2"/>
              <a:buAutoNum type="circleNumWdWhitePlain"/>
            </a:pPr>
            <a:r>
              <a:rPr lang="zh-TW" altLang="en-US" dirty="0"/>
              <a:t>可以選擇</a:t>
            </a:r>
            <a:r>
              <a:rPr lang="zh-TW" altLang="en-US" dirty="0" smtClean="0"/>
              <a:t>年份</a:t>
            </a:r>
            <a:endParaRPr lang="en-US" altLang="zh-TW" dirty="0" smtClean="0"/>
          </a:p>
          <a:p>
            <a:pPr marL="514350" indent="-457200">
              <a:buFont typeface="Wingdings" pitchFamily="2" charset="2"/>
              <a:buAutoNum type="circleNumWdWhitePlain"/>
            </a:pPr>
            <a:r>
              <a:rPr lang="zh-TW" altLang="en-US" dirty="0" smtClean="0"/>
              <a:t>可選擇</a:t>
            </a:r>
            <a:r>
              <a:rPr lang="en-US" altLang="zh-TW" dirty="0" smtClean="0"/>
              <a:t>SCIE</a:t>
            </a:r>
            <a:r>
              <a:rPr lang="zh-TW" altLang="en-US" dirty="0" smtClean="0"/>
              <a:t>、</a:t>
            </a:r>
            <a:r>
              <a:rPr lang="en-US" altLang="zh-TW" dirty="0" smtClean="0"/>
              <a:t>SSCI</a:t>
            </a:r>
          </a:p>
          <a:p>
            <a:endParaRPr lang="en-US" altLang="zh-TW" dirty="0" smtClean="0"/>
          </a:p>
          <a:p>
            <a:endParaRPr lang="en-US" altLang="zh-TW" dirty="0"/>
          </a:p>
          <a:p>
            <a:endParaRPr lang="en-US" altLang="zh-TW" dirty="0" smtClean="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11</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索引搜尋方法</a:t>
            </a:r>
            <a:r>
              <a:rPr lang="en-US" altLang="zh-TW" dirty="0" smtClean="0"/>
              <a:t>(1/3)</a:t>
            </a:r>
            <a:endParaRPr lang="zh-TW" altLang="en-US" dirty="0"/>
          </a:p>
        </p:txBody>
      </p:sp>
      <p:grpSp>
        <p:nvGrpSpPr>
          <p:cNvPr id="6" name="群組 5"/>
          <p:cNvGrpSpPr/>
          <p:nvPr/>
        </p:nvGrpSpPr>
        <p:grpSpPr>
          <a:xfrm>
            <a:off x="0" y="1591293"/>
            <a:ext cx="6757377" cy="4601687"/>
            <a:chOff x="0" y="1591293"/>
            <a:chExt cx="6757377" cy="4601687"/>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1293"/>
              <a:ext cx="6757377" cy="46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08758" y="2731324"/>
              <a:ext cx="4678878" cy="712519"/>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439386" y="4631378"/>
              <a:ext cx="2565071" cy="427510"/>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8" name="橢圓 7"/>
            <p:cNvSpPr/>
            <p:nvPr/>
          </p:nvSpPr>
          <p:spPr>
            <a:xfrm>
              <a:off x="151354" y="2582226"/>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
          <p:nvSpPr>
            <p:cNvPr id="9" name="橢圓 8"/>
            <p:cNvSpPr/>
            <p:nvPr/>
          </p:nvSpPr>
          <p:spPr>
            <a:xfrm>
              <a:off x="188492" y="4558991"/>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3</a:t>
              </a:r>
              <a:endParaRPr lang="zh-TW" altLang="en-US" dirty="0"/>
            </a:p>
          </p:txBody>
        </p:sp>
        <p:sp>
          <p:nvSpPr>
            <p:cNvPr id="11" name="矩形 10"/>
            <p:cNvSpPr/>
            <p:nvPr/>
          </p:nvSpPr>
          <p:spPr bwMode="auto">
            <a:xfrm>
              <a:off x="343916" y="3786392"/>
              <a:ext cx="2660541" cy="548102"/>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0" name="橢圓 9"/>
            <p:cNvSpPr/>
            <p:nvPr/>
          </p:nvSpPr>
          <p:spPr>
            <a:xfrm>
              <a:off x="164742" y="3676112"/>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grpSp>
    </p:spTree>
    <p:extLst>
      <p:ext uri="{BB962C8B-B14F-4D97-AF65-F5344CB8AC3E}">
        <p14:creationId xmlns:p14="http://schemas.microsoft.com/office/powerpoint/2010/main" val="2444314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757376" y="1611313"/>
            <a:ext cx="5545460" cy="4648200"/>
          </a:xfrm>
        </p:spPr>
        <p:txBody>
          <a:bodyPr/>
          <a:lstStyle/>
          <a:p>
            <a:pPr marL="342900" lvl="1" indent="-342900">
              <a:buSzPct val="65000"/>
              <a:buFont typeface="Wingdings" panose="05000000000000000000" pitchFamily="2" charset="2"/>
              <a:buChar char="v"/>
            </a:pPr>
            <a:r>
              <a:rPr lang="en-US" altLang="zh-TW" sz="2800" dirty="0"/>
              <a:t> Clarivate Analytics</a:t>
            </a:r>
          </a:p>
          <a:p>
            <a:pPr lvl="1"/>
            <a:r>
              <a:rPr lang="zh-TW" altLang="en-US" dirty="0" smtClean="0">
                <a:hlinkClick r:id="rId2"/>
              </a:rPr>
              <a:t>超連結</a:t>
            </a:r>
            <a:endParaRPr lang="en-US" altLang="zh-TW" dirty="0" smtClean="0"/>
          </a:p>
          <a:p>
            <a:pPr lvl="1"/>
            <a:endParaRPr lang="en-US" altLang="zh-TW" dirty="0"/>
          </a:p>
          <a:p>
            <a:pPr marL="514350" indent="-457200">
              <a:buFont typeface="Wingdings" pitchFamily="2" charset="2"/>
              <a:buAutoNum type="circleNumWdWhitePlain"/>
            </a:pPr>
            <a:r>
              <a:rPr lang="zh-TW" altLang="en-US" dirty="0" smtClean="0"/>
              <a:t>可選擇含</a:t>
            </a:r>
            <a:r>
              <a:rPr lang="en-US" altLang="zh-TW" dirty="0" smtClean="0"/>
              <a:t>A&amp;HCI</a:t>
            </a:r>
            <a:r>
              <a:rPr lang="zh-TW" altLang="en-US" dirty="0" smtClean="0"/>
              <a:t>、</a:t>
            </a:r>
            <a:r>
              <a:rPr lang="en-US" altLang="zh-TW" dirty="0" smtClean="0"/>
              <a:t>SCIE</a:t>
            </a:r>
            <a:r>
              <a:rPr lang="zh-TW" altLang="en-US" dirty="0" smtClean="0"/>
              <a:t>、</a:t>
            </a:r>
            <a:r>
              <a:rPr lang="en-US" altLang="zh-TW" dirty="0" smtClean="0"/>
              <a:t>SSCI</a:t>
            </a:r>
          </a:p>
          <a:p>
            <a:pPr marL="514350" indent="-457200">
              <a:buFont typeface="Wingdings" pitchFamily="2" charset="2"/>
              <a:buAutoNum type="circleNumWdWhitePlain"/>
            </a:pPr>
            <a:r>
              <a:rPr lang="en-US" altLang="zh-TW" dirty="0" smtClean="0"/>
              <a:t>SCI</a:t>
            </a:r>
          </a:p>
          <a:p>
            <a:endParaRPr lang="en-US" altLang="zh-TW" dirty="0" smtClean="0"/>
          </a:p>
          <a:p>
            <a:endParaRPr lang="en-US" altLang="zh-TW" dirty="0"/>
          </a:p>
          <a:p>
            <a:endParaRPr lang="en-US" altLang="zh-TW" dirty="0" smtClean="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12</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索引搜尋</a:t>
            </a:r>
            <a:r>
              <a:rPr lang="zh-TW" altLang="en-US" dirty="0"/>
              <a:t>方法</a:t>
            </a:r>
            <a:r>
              <a:rPr lang="en-US" altLang="zh-TW" dirty="0" smtClean="0"/>
              <a:t>(2/3)</a:t>
            </a:r>
            <a:endParaRPr lang="zh-TW" altLang="en-US" dirty="0"/>
          </a:p>
        </p:txBody>
      </p:sp>
      <p:grpSp>
        <p:nvGrpSpPr>
          <p:cNvPr id="13" name="群組 12"/>
          <p:cNvGrpSpPr/>
          <p:nvPr/>
        </p:nvGrpSpPr>
        <p:grpSpPr>
          <a:xfrm>
            <a:off x="1629187" y="1732808"/>
            <a:ext cx="3433976" cy="4685496"/>
            <a:chOff x="212234" y="1732808"/>
            <a:chExt cx="3433976" cy="468549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50" y="1732808"/>
              <a:ext cx="3289960" cy="468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bwMode="auto">
            <a:xfrm>
              <a:off x="417904" y="2427767"/>
              <a:ext cx="1440182" cy="422311"/>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6" name="橢圓 15"/>
            <p:cNvSpPr/>
            <p:nvPr/>
          </p:nvSpPr>
          <p:spPr>
            <a:xfrm>
              <a:off x="229401" y="2211743"/>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
          <p:nvSpPr>
            <p:cNvPr id="17" name="矩形 16"/>
            <p:cNvSpPr/>
            <p:nvPr/>
          </p:nvSpPr>
          <p:spPr bwMode="auto">
            <a:xfrm>
              <a:off x="417904" y="5344978"/>
              <a:ext cx="1440182" cy="129600"/>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8" name="橢圓 17"/>
            <p:cNvSpPr/>
            <p:nvPr/>
          </p:nvSpPr>
          <p:spPr>
            <a:xfrm>
              <a:off x="212234" y="5181302"/>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2</a:t>
              </a:r>
              <a:endParaRPr lang="zh-TW" altLang="en-US" dirty="0"/>
            </a:p>
          </p:txBody>
        </p:sp>
      </p:grpSp>
    </p:spTree>
    <p:extLst>
      <p:ext uri="{BB962C8B-B14F-4D97-AF65-F5344CB8AC3E}">
        <p14:creationId xmlns:p14="http://schemas.microsoft.com/office/powerpoint/2010/main" val="418670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757376" y="1611313"/>
            <a:ext cx="5545460" cy="4648200"/>
          </a:xfrm>
        </p:spPr>
        <p:txBody>
          <a:bodyPr/>
          <a:lstStyle/>
          <a:p>
            <a:r>
              <a:rPr lang="en-US" altLang="zh-TW" dirty="0" smtClean="0"/>
              <a:t> </a:t>
            </a:r>
            <a:r>
              <a:rPr lang="en-US" altLang="zh-TW" dirty="0"/>
              <a:t>Engineering Village</a:t>
            </a:r>
            <a:endParaRPr lang="en-US" altLang="zh-TW" dirty="0" smtClean="0"/>
          </a:p>
          <a:p>
            <a:pPr lvl="1"/>
            <a:r>
              <a:rPr lang="zh-TW" altLang="en-US" dirty="0" smtClean="0">
                <a:hlinkClick r:id="rId2"/>
              </a:rPr>
              <a:t>超連結</a:t>
            </a:r>
            <a:endParaRPr lang="en-US" altLang="zh-TW" dirty="0" smtClean="0"/>
          </a:p>
          <a:p>
            <a:pPr lvl="1"/>
            <a:endParaRPr lang="en-US" altLang="zh-TW" dirty="0"/>
          </a:p>
          <a:p>
            <a:pPr marL="514350" indent="-457200">
              <a:buFont typeface="Wingdings" pitchFamily="2" charset="2"/>
              <a:buAutoNum type="circleNumWdWhitePlain"/>
            </a:pPr>
            <a:r>
              <a:rPr lang="zh-TW" altLang="en-US" dirty="0" smtClean="0"/>
              <a:t>搜尋</a:t>
            </a:r>
            <a:r>
              <a:rPr lang="en-US" altLang="zh-TW" dirty="0" smtClean="0"/>
              <a:t>EI</a:t>
            </a:r>
            <a:r>
              <a:rPr lang="zh-TW" altLang="en-US" dirty="0" smtClean="0"/>
              <a:t>的期刊</a:t>
            </a:r>
            <a:endParaRPr lang="en-US" altLang="zh-TW" dirty="0" smtClean="0"/>
          </a:p>
          <a:p>
            <a:endParaRPr lang="en-US" altLang="zh-TW" dirty="0"/>
          </a:p>
          <a:p>
            <a:endParaRPr lang="en-US" altLang="zh-TW" dirty="0" smtClean="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13</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索引搜尋</a:t>
            </a:r>
            <a:r>
              <a:rPr lang="zh-TW" altLang="en-US" dirty="0"/>
              <a:t>方法</a:t>
            </a:r>
            <a:r>
              <a:rPr lang="en-US" altLang="zh-TW" dirty="0" smtClean="0"/>
              <a:t>(3/3)</a:t>
            </a:r>
            <a:endParaRPr lang="zh-TW"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5" y="2343733"/>
            <a:ext cx="6759146" cy="281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bwMode="auto">
          <a:xfrm>
            <a:off x="944207" y="2850078"/>
            <a:ext cx="5230962" cy="570016"/>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4" name="橢圓 13"/>
          <p:cNvSpPr/>
          <p:nvPr/>
        </p:nvSpPr>
        <p:spPr>
          <a:xfrm>
            <a:off x="755704" y="2634054"/>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Tree>
    <p:extLst>
      <p:ext uri="{BB962C8B-B14F-4D97-AF65-F5344CB8AC3E}">
        <p14:creationId xmlns:p14="http://schemas.microsoft.com/office/powerpoint/2010/main" val="1042684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66255" y="1611313"/>
            <a:ext cx="11780322" cy="4801362"/>
          </a:xfrm>
        </p:spPr>
        <p:txBody>
          <a:bodyPr numCol="2" spcCol="360000"/>
          <a:lstStyle/>
          <a:p>
            <a:pPr algn="just"/>
            <a:r>
              <a:rPr lang="en-US" altLang="zh-TW" dirty="0"/>
              <a:t>JCR</a:t>
            </a:r>
            <a:r>
              <a:rPr lang="zh-TW" altLang="en-US" dirty="0"/>
              <a:t> </a:t>
            </a:r>
            <a:r>
              <a:rPr lang="en-US" altLang="zh-TW" dirty="0" smtClean="0"/>
              <a:t>(</a:t>
            </a:r>
            <a:r>
              <a:rPr lang="zh-TW" altLang="en-US" dirty="0"/>
              <a:t>期刊引用</a:t>
            </a:r>
            <a:r>
              <a:rPr lang="zh-TW" altLang="en-US" dirty="0" smtClean="0"/>
              <a:t>報告，</a:t>
            </a:r>
            <a:r>
              <a:rPr lang="en-US" altLang="zh-TW" dirty="0" smtClean="0"/>
              <a:t>Journal </a:t>
            </a:r>
            <a:r>
              <a:rPr lang="en-US" altLang="zh-TW" dirty="0"/>
              <a:t>Citation Report</a:t>
            </a:r>
            <a:r>
              <a:rPr lang="en-US" altLang="zh-TW" dirty="0" smtClean="0"/>
              <a:t>)</a:t>
            </a:r>
          </a:p>
          <a:p>
            <a:pPr lvl="1" algn="just"/>
            <a:r>
              <a:rPr lang="en-US" altLang="zh-TW" dirty="0"/>
              <a:t>JCR</a:t>
            </a:r>
            <a:r>
              <a:rPr lang="zh-TW" altLang="en-US" dirty="0"/>
              <a:t>由</a:t>
            </a:r>
            <a:r>
              <a:rPr lang="zh-TW" altLang="en-US" dirty="0" smtClean="0"/>
              <a:t>美國科學</a:t>
            </a:r>
            <a:r>
              <a:rPr lang="zh-TW" altLang="en-US" dirty="0"/>
              <a:t>資訊</a:t>
            </a:r>
            <a:r>
              <a:rPr lang="zh-TW" altLang="en-US" dirty="0" smtClean="0"/>
              <a:t>研究院</a:t>
            </a:r>
            <a:r>
              <a:rPr lang="en-US" altLang="zh-TW" dirty="0" smtClean="0"/>
              <a:t>(ISI)</a:t>
            </a:r>
            <a:r>
              <a:rPr lang="zh-TW" altLang="en-US" dirty="0" smtClean="0"/>
              <a:t>出版</a:t>
            </a:r>
            <a:endParaRPr lang="en-US" altLang="zh-TW" dirty="0" smtClean="0"/>
          </a:p>
          <a:p>
            <a:pPr lvl="1" algn="just"/>
            <a:r>
              <a:rPr lang="zh-TW" altLang="en-US" dirty="0" smtClean="0"/>
              <a:t>評估</a:t>
            </a:r>
            <a:r>
              <a:rPr lang="zh-TW" altLang="en-US" dirty="0"/>
              <a:t>科技論文期刊</a:t>
            </a:r>
            <a:r>
              <a:rPr lang="zh-TW" altLang="en-US" dirty="0">
                <a:solidFill>
                  <a:srgbClr val="FF0000"/>
                </a:solidFill>
              </a:rPr>
              <a:t>最基本</a:t>
            </a:r>
            <a:r>
              <a:rPr lang="zh-TW" altLang="en-US" dirty="0"/>
              <a:t>、</a:t>
            </a:r>
            <a:r>
              <a:rPr lang="zh-TW" altLang="en-US" dirty="0">
                <a:solidFill>
                  <a:srgbClr val="FF0000"/>
                </a:solidFill>
              </a:rPr>
              <a:t>最完整</a:t>
            </a:r>
            <a:r>
              <a:rPr lang="zh-TW" altLang="en-US" dirty="0"/>
              <a:t>、</a:t>
            </a:r>
            <a:r>
              <a:rPr lang="zh-TW" altLang="en-US" dirty="0">
                <a:solidFill>
                  <a:srgbClr val="FF0000"/>
                </a:solidFill>
              </a:rPr>
              <a:t>最獨特</a:t>
            </a:r>
            <a:r>
              <a:rPr lang="zh-TW" altLang="en-US" dirty="0"/>
              <a:t>的</a:t>
            </a:r>
            <a:r>
              <a:rPr lang="zh-TW" altLang="en-US" dirty="0" smtClean="0"/>
              <a:t>工具：</a:t>
            </a:r>
            <a:endParaRPr lang="en-US" altLang="zh-TW" dirty="0" smtClean="0"/>
          </a:p>
          <a:p>
            <a:pPr lvl="2" algn="just"/>
            <a:r>
              <a:rPr lang="zh-TW" altLang="en-US" dirty="0" smtClean="0"/>
              <a:t>最基本：</a:t>
            </a:r>
            <a:r>
              <a:rPr lang="zh-TW" altLang="en-US" b="0" dirty="0" smtClean="0"/>
              <a:t>超過</a:t>
            </a:r>
            <a:r>
              <a:rPr lang="en-US" altLang="zh-TW" b="0" dirty="0" smtClean="0"/>
              <a:t>7000</a:t>
            </a:r>
            <a:r>
              <a:rPr lang="zh-TW" altLang="en-US" b="0" dirty="0"/>
              <a:t>多種</a:t>
            </a:r>
            <a:r>
              <a:rPr lang="zh-TW" altLang="en-US" b="0" dirty="0" smtClean="0"/>
              <a:t>國際主要</a:t>
            </a:r>
            <a:r>
              <a:rPr lang="zh-TW" altLang="en-US" b="0" dirty="0"/>
              <a:t>期刊的</a:t>
            </a:r>
            <a:r>
              <a:rPr lang="zh-TW" altLang="en-US" b="0" dirty="0" smtClean="0"/>
              <a:t>最新消息</a:t>
            </a:r>
            <a:endParaRPr lang="en-US" altLang="zh-TW" b="0" dirty="0" smtClean="0"/>
          </a:p>
          <a:p>
            <a:pPr lvl="2" algn="just"/>
            <a:r>
              <a:rPr lang="zh-TW" altLang="en-US" dirty="0" smtClean="0"/>
              <a:t>最完整：</a:t>
            </a:r>
            <a:r>
              <a:rPr lang="zh-TW" altLang="en-US" b="0" dirty="0" smtClean="0"/>
              <a:t>涵蓋</a:t>
            </a:r>
            <a:r>
              <a:rPr lang="zh-TW" altLang="en-US" b="0" dirty="0"/>
              <a:t>各不同專業領域及各國的研究</a:t>
            </a:r>
            <a:r>
              <a:rPr lang="zh-TW" altLang="en-US" b="0" dirty="0" smtClean="0"/>
              <a:t>發表</a:t>
            </a:r>
            <a:endParaRPr lang="en-US" altLang="zh-TW" b="0" dirty="0" smtClean="0"/>
          </a:p>
          <a:p>
            <a:pPr lvl="2" algn="just"/>
            <a:r>
              <a:rPr lang="zh-TW" altLang="en-US" dirty="0" smtClean="0"/>
              <a:t>最獨特：</a:t>
            </a:r>
            <a:r>
              <a:rPr lang="zh-TW" altLang="en-US" b="0" dirty="0" smtClean="0"/>
              <a:t>期刊</a:t>
            </a:r>
            <a:r>
              <a:rPr lang="zh-TW" altLang="en-US" b="0" dirty="0"/>
              <a:t>文獻引用的唯一資料</a:t>
            </a:r>
            <a:r>
              <a:rPr lang="zh-TW" altLang="en-US" b="0" dirty="0" smtClean="0"/>
              <a:t>，以</a:t>
            </a:r>
            <a:r>
              <a:rPr lang="zh-TW" altLang="en-US" b="0" dirty="0"/>
              <a:t>量化方式提供</a:t>
            </a:r>
            <a:r>
              <a:rPr lang="zh-TW" altLang="en-US" b="0" dirty="0" smtClean="0"/>
              <a:t>期刊排名</a:t>
            </a:r>
            <a:r>
              <a:rPr lang="zh-TW" altLang="en-US" b="0" dirty="0"/>
              <a:t>、</a:t>
            </a:r>
            <a:r>
              <a:rPr lang="zh-TW" altLang="en-US" b="0" dirty="0" smtClean="0"/>
              <a:t>評估分類比較</a:t>
            </a:r>
            <a:endParaRPr lang="en-US" altLang="zh-TW" b="0" dirty="0" smtClean="0"/>
          </a:p>
          <a:p>
            <a:pPr lvl="1" algn="just"/>
            <a:endParaRPr lang="en-US" altLang="zh-TW" dirty="0" smtClean="0"/>
          </a:p>
          <a:p>
            <a:pPr lvl="1" algn="just"/>
            <a:endParaRPr lang="en-US" altLang="zh-TW" dirty="0"/>
          </a:p>
          <a:p>
            <a:pPr lvl="1" algn="just"/>
            <a:r>
              <a:rPr lang="zh-TW" altLang="en-US" dirty="0" smtClean="0"/>
              <a:t>查詢</a:t>
            </a:r>
            <a:r>
              <a:rPr lang="zh-TW" altLang="en-US" dirty="0">
                <a:solidFill>
                  <a:srgbClr val="FF0000"/>
                </a:solidFill>
              </a:rPr>
              <a:t>某期刊的總排名與分科排名</a:t>
            </a:r>
            <a:r>
              <a:rPr lang="zh-TW" altLang="en-US" dirty="0"/>
              <a:t>，也提供了</a:t>
            </a:r>
            <a:r>
              <a:rPr lang="zh-TW" altLang="en-US" dirty="0">
                <a:solidFill>
                  <a:srgbClr val="FF0000"/>
                </a:solidFill>
              </a:rPr>
              <a:t>期刊引用與被引用</a:t>
            </a:r>
            <a:r>
              <a:rPr lang="zh-TW" altLang="en-US" dirty="0"/>
              <a:t>的</a:t>
            </a:r>
            <a:r>
              <a:rPr lang="zh-TW" altLang="en-US" dirty="0" smtClean="0"/>
              <a:t>情形</a:t>
            </a:r>
            <a:endParaRPr lang="en-US" altLang="zh-TW" dirty="0" smtClean="0"/>
          </a:p>
          <a:p>
            <a:pPr lvl="1" algn="just"/>
            <a:endParaRPr lang="en-US" altLang="zh-TW" dirty="0" smtClean="0"/>
          </a:p>
          <a:p>
            <a:pPr lvl="1" algn="just"/>
            <a:r>
              <a:rPr lang="en-US" altLang="zh-TW" dirty="0" smtClean="0"/>
              <a:t>JCR</a:t>
            </a:r>
            <a:r>
              <a:rPr lang="zh-TW" altLang="en-US" dirty="0"/>
              <a:t>能</a:t>
            </a:r>
            <a:r>
              <a:rPr lang="zh-TW" altLang="en-US" dirty="0" smtClean="0"/>
              <a:t>提供：</a:t>
            </a:r>
            <a:endParaRPr lang="en-US" altLang="zh-TW" dirty="0"/>
          </a:p>
          <a:p>
            <a:pPr lvl="2" algn="just"/>
            <a:r>
              <a:rPr lang="zh-TW" altLang="en-US" b="0" dirty="0" smtClean="0"/>
              <a:t>哪些</a:t>
            </a:r>
            <a:r>
              <a:rPr lang="zh-TW" altLang="en-US" b="0" dirty="0"/>
              <a:t>期刊發表論文</a:t>
            </a:r>
            <a:r>
              <a:rPr lang="zh-TW" altLang="en-US" b="0" dirty="0" smtClean="0"/>
              <a:t>最多？</a:t>
            </a:r>
            <a:endParaRPr lang="en-US" altLang="zh-TW" b="0" dirty="0" smtClean="0"/>
          </a:p>
          <a:p>
            <a:pPr lvl="2" algn="just"/>
            <a:r>
              <a:rPr lang="zh-TW" altLang="en-US" b="0" dirty="0"/>
              <a:t>哪</a:t>
            </a:r>
            <a:r>
              <a:rPr lang="zh-TW" altLang="en-US" b="0" dirty="0" smtClean="0"/>
              <a:t>些</a:t>
            </a:r>
            <a:r>
              <a:rPr lang="zh-TW" altLang="en-US" b="0" dirty="0"/>
              <a:t>期刊最常被</a:t>
            </a:r>
            <a:r>
              <a:rPr lang="zh-TW" altLang="en-US" b="0" dirty="0" smtClean="0"/>
              <a:t>使用？</a:t>
            </a:r>
            <a:endParaRPr lang="en-US" altLang="zh-TW" b="0" dirty="0" smtClean="0"/>
          </a:p>
          <a:p>
            <a:pPr lvl="2" algn="just"/>
            <a:r>
              <a:rPr lang="zh-TW" altLang="en-US" b="0" dirty="0"/>
              <a:t>哪</a:t>
            </a:r>
            <a:r>
              <a:rPr lang="zh-TW" altLang="en-US" b="0" dirty="0" smtClean="0"/>
              <a:t>些</a:t>
            </a:r>
            <a:r>
              <a:rPr lang="zh-TW" altLang="en-US" b="0" dirty="0"/>
              <a:t>期刊最</a:t>
            </a:r>
            <a:r>
              <a:rPr lang="zh-TW" altLang="en-US" b="0" dirty="0" smtClean="0"/>
              <a:t>熱門？</a:t>
            </a:r>
            <a:endParaRPr lang="en-US" altLang="zh-TW" b="0" dirty="0" smtClean="0"/>
          </a:p>
          <a:p>
            <a:pPr lvl="2" algn="just"/>
            <a:r>
              <a:rPr lang="zh-TW" altLang="en-US" b="0" dirty="0"/>
              <a:t>哪</a:t>
            </a:r>
            <a:r>
              <a:rPr lang="zh-TW" altLang="en-US" b="0" dirty="0" smtClean="0"/>
              <a:t>些</a:t>
            </a:r>
            <a:r>
              <a:rPr lang="zh-TW" altLang="en-US" b="0" dirty="0"/>
              <a:t>期刊影響指數</a:t>
            </a:r>
            <a:r>
              <a:rPr lang="zh-TW" altLang="en-US" b="0" dirty="0" smtClean="0"/>
              <a:t>最高？</a:t>
            </a:r>
            <a:endParaRPr lang="en-US" altLang="zh-TW" b="0" dirty="0" smtClean="0"/>
          </a:p>
          <a:p>
            <a:pPr lvl="2" algn="just"/>
            <a:r>
              <a:rPr lang="zh-TW" altLang="en-US" b="0" dirty="0"/>
              <a:t>哪</a:t>
            </a:r>
            <a:r>
              <a:rPr lang="zh-TW" altLang="en-US" b="0" dirty="0" smtClean="0"/>
              <a:t>些</a:t>
            </a:r>
            <a:r>
              <a:rPr lang="zh-TW" altLang="en-US" b="0" dirty="0"/>
              <a:t>期刊常引用某些特定期刊或常被某些特定期刊</a:t>
            </a:r>
            <a:r>
              <a:rPr lang="zh-TW" altLang="en-US" b="0" dirty="0" smtClean="0"/>
              <a:t>引用？</a:t>
            </a:r>
            <a:endParaRPr lang="en-US" altLang="zh-TW" b="0" dirty="0" smtClean="0"/>
          </a:p>
          <a:p>
            <a:pPr lvl="2" algn="just"/>
            <a:endParaRPr lang="zh-TW" altLang="en-US" b="0" dirty="0"/>
          </a:p>
          <a:p>
            <a:pPr lvl="1" algn="just"/>
            <a:r>
              <a:rPr lang="en-US" altLang="zh-TW" dirty="0" smtClean="0"/>
              <a:t>JCR</a:t>
            </a:r>
            <a:r>
              <a:rPr lang="zh-TW" altLang="en-US" dirty="0" smtClean="0"/>
              <a:t>可</a:t>
            </a:r>
            <a:r>
              <a:rPr lang="zh-TW" altLang="en-US" dirty="0"/>
              <a:t>瞭解某一期刊在某一主題、年度或國家之整體學術</a:t>
            </a:r>
            <a:r>
              <a:rPr lang="zh-TW" altLang="en-US" dirty="0" smtClean="0"/>
              <a:t>表現</a:t>
            </a:r>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14</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JCR</a:t>
            </a:r>
            <a:r>
              <a:rPr lang="zh-TW" altLang="en-US" dirty="0" smtClean="0"/>
              <a:t> </a:t>
            </a:r>
            <a:r>
              <a:rPr lang="en-US" altLang="zh-TW" dirty="0"/>
              <a:t>(Journal Citation Report)</a:t>
            </a:r>
            <a:endParaRPr lang="zh-TW" altLang="en-US" dirty="0"/>
          </a:p>
        </p:txBody>
      </p:sp>
    </p:spTree>
    <p:extLst>
      <p:ext uri="{BB962C8B-B14F-4D97-AF65-F5344CB8AC3E}">
        <p14:creationId xmlns:p14="http://schemas.microsoft.com/office/powerpoint/2010/main" val="1934636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201881" y="1611313"/>
                <a:ext cx="11839698" cy="4648200"/>
              </a:xfrm>
            </p:spPr>
            <p:txBody>
              <a:bodyPr numCol="1" spcCol="360000"/>
              <a:lstStyle/>
              <a:p>
                <a:pPr algn="just"/>
                <a:r>
                  <a:rPr lang="zh-TW" altLang="en-US" dirty="0"/>
                  <a:t>期刊的</a:t>
                </a:r>
                <a:r>
                  <a:rPr lang="zh-TW" altLang="en-US" dirty="0" smtClean="0"/>
                  <a:t>影響因</a:t>
                </a:r>
                <a:r>
                  <a:rPr lang="zh-TW" altLang="en-US" dirty="0"/>
                  <a:t>子</a:t>
                </a:r>
                <a:endParaRPr lang="en-US" altLang="zh-TW" dirty="0" smtClean="0"/>
              </a:p>
              <a:p>
                <a:pPr lvl="1" algn="just"/>
                <a:r>
                  <a:rPr lang="zh-TW" altLang="en-US" dirty="0" smtClean="0"/>
                  <a:t>計算</a:t>
                </a:r>
                <a:r>
                  <a:rPr lang="zh-TW" altLang="en-US" dirty="0"/>
                  <a:t>某一期刊於某一年被引用之</a:t>
                </a:r>
                <a:r>
                  <a:rPr lang="zh-TW" altLang="en-US" dirty="0" smtClean="0"/>
                  <a:t>頻率</a:t>
                </a:r>
                <a:endParaRPr lang="en-US" altLang="zh-TW" dirty="0" smtClean="0"/>
              </a:p>
              <a:p>
                <a:pPr lvl="1" algn="just"/>
                <a:r>
                  <a:rPr lang="zh-TW" altLang="en-US" dirty="0" smtClean="0"/>
                  <a:t>評量</a:t>
                </a:r>
                <a:r>
                  <a:rPr lang="zh-TW" altLang="en-US" dirty="0"/>
                  <a:t>該期刊於某一學科領域內之相對</a:t>
                </a:r>
                <a:r>
                  <a:rPr lang="zh-TW" altLang="en-US" dirty="0" smtClean="0">
                    <a:solidFill>
                      <a:srgbClr val="FF0000"/>
                    </a:solidFill>
                  </a:rPr>
                  <a:t>重要性</a:t>
                </a:r>
                <a:endParaRPr lang="en-US" altLang="zh-TW" dirty="0"/>
              </a:p>
              <a:p>
                <a:pPr lvl="1" algn="just"/>
                <a:r>
                  <a:rPr lang="zh-TW" altLang="en-US" dirty="0" smtClean="0"/>
                  <a:t>影響</a:t>
                </a:r>
                <a:r>
                  <a:rPr lang="zh-TW" altLang="en-US" dirty="0"/>
                  <a:t>因子的</a:t>
                </a:r>
                <a:r>
                  <a:rPr lang="zh-TW" altLang="en-US" dirty="0" smtClean="0"/>
                  <a:t>計算方法：</a:t>
                </a:r>
                <a:endParaRPr lang="en-US" altLang="zh-TW" dirty="0" smtClean="0"/>
              </a:p>
              <a:p>
                <a:pPr lvl="2" algn="just"/>
                <a14:m>
                  <m:oMath xmlns:m="http://schemas.openxmlformats.org/officeDocument/2006/math">
                    <m:f>
                      <m:fPr>
                        <m:ctrlPr>
                          <a:rPr lang="en-US" altLang="zh-TW" i="1" smtClean="0">
                            <a:latin typeface="Cambria Math" panose="02040503050406030204" pitchFamily="18" charset="0"/>
                          </a:rPr>
                        </m:ctrlPr>
                      </m:fPr>
                      <m:num>
                        <m:r>
                          <m:rPr>
                            <m:nor/>
                          </m:rPr>
                          <a:rPr lang="zh-TW" altLang="en-US" dirty="0"/>
                          <m:t>某期刊於前兩年中出版之論文於今年被引用之總數</m:t>
                        </m:r>
                      </m:num>
                      <m:den>
                        <m:r>
                          <m:rPr>
                            <m:nor/>
                          </m:rPr>
                          <a:rPr lang="zh-TW" altLang="en-US" dirty="0"/>
                          <m:t>某期刊於前二年中出版之論文總數</m:t>
                        </m:r>
                      </m:den>
                    </m:f>
                  </m:oMath>
                </a14:m>
                <a:endParaRPr lang="en-US" altLang="zh-TW" dirty="0" smtClean="0"/>
              </a:p>
              <a:p>
                <a:pPr lvl="2" algn="just"/>
                <a:endParaRPr lang="en-US" altLang="zh-TW" dirty="0" smtClean="0"/>
              </a:p>
              <a:p>
                <a:pPr lvl="1" algn="just"/>
                <a:r>
                  <a:rPr lang="zh-TW" altLang="en-US" dirty="0" smtClean="0">
                    <a:solidFill>
                      <a:srgbClr val="FF0000"/>
                    </a:solidFill>
                  </a:rPr>
                  <a:t>評量</a:t>
                </a:r>
                <a:r>
                  <a:rPr lang="zh-TW" altLang="en-US" dirty="0">
                    <a:solidFill>
                      <a:srgbClr val="FF0000"/>
                    </a:solidFill>
                  </a:rPr>
                  <a:t>期刊價值及引用頻率的</a:t>
                </a:r>
                <a:r>
                  <a:rPr lang="zh-TW" altLang="en-US" dirty="0" smtClean="0">
                    <a:solidFill>
                      <a:srgbClr val="FF0000"/>
                    </a:solidFill>
                  </a:rPr>
                  <a:t>指標</a:t>
                </a:r>
                <a:endParaRPr lang="en-US" altLang="zh-TW" dirty="0" smtClean="0"/>
              </a:p>
              <a:p>
                <a:pPr lvl="1" algn="just"/>
                <a:r>
                  <a:rPr lang="zh-TW" altLang="en-US" dirty="0" smtClean="0"/>
                  <a:t>有助於</a:t>
                </a:r>
                <a:r>
                  <a:rPr lang="zh-TW" altLang="en-US" dirty="0"/>
                  <a:t>評量期刊於某一學科領域中和其他期刊的相對</a:t>
                </a:r>
                <a:r>
                  <a:rPr lang="zh-TW" altLang="en-US" dirty="0" smtClean="0"/>
                  <a:t>重要性</a:t>
                </a:r>
                <a:endParaRPr lang="en-US" altLang="zh-TW" dirty="0"/>
              </a:p>
              <a:p>
                <a:pPr lvl="1" algn="just"/>
                <a:r>
                  <a:rPr lang="zh-TW" altLang="en-US" dirty="0" smtClean="0"/>
                  <a:t>同一</a:t>
                </a:r>
                <a:r>
                  <a:rPr lang="zh-TW" altLang="en-US" dirty="0"/>
                  <a:t>學科領</a:t>
                </a:r>
                <a:r>
                  <a:rPr lang="zh-TW" altLang="en-US" dirty="0" smtClean="0"/>
                  <a:t>堿，</a:t>
                </a:r>
                <a:r>
                  <a:rPr lang="zh-TW" altLang="en-US" dirty="0" smtClean="0">
                    <a:solidFill>
                      <a:srgbClr val="FF0000"/>
                    </a:solidFill>
                  </a:rPr>
                  <a:t>影響</a:t>
                </a:r>
                <a:r>
                  <a:rPr lang="zh-TW" altLang="en-US" dirty="0">
                    <a:solidFill>
                      <a:srgbClr val="FF0000"/>
                    </a:solidFill>
                  </a:rPr>
                  <a:t>因子</a:t>
                </a:r>
                <a:r>
                  <a:rPr lang="zh-TW" altLang="en-US" dirty="0" smtClean="0">
                    <a:solidFill>
                      <a:srgbClr val="FF0000"/>
                    </a:solidFill>
                  </a:rPr>
                  <a:t>值</a:t>
                </a:r>
                <a:r>
                  <a:rPr lang="zh-TW" altLang="en-US" dirty="0">
                    <a:solidFill>
                      <a:srgbClr val="FF0000"/>
                    </a:solidFill>
                  </a:rPr>
                  <a:t>越大</a:t>
                </a:r>
                <a:r>
                  <a:rPr lang="zh-TW" altLang="en-US" dirty="0"/>
                  <a:t>，表示該期刊的</a:t>
                </a:r>
                <a:r>
                  <a:rPr lang="zh-TW" altLang="en-US" dirty="0">
                    <a:solidFill>
                      <a:srgbClr val="FF0000"/>
                    </a:solidFill>
                  </a:rPr>
                  <a:t>重要性越</a:t>
                </a:r>
                <a:r>
                  <a:rPr lang="zh-TW" altLang="en-US" dirty="0" smtClean="0">
                    <a:solidFill>
                      <a:srgbClr val="FF0000"/>
                    </a:solidFill>
                  </a:rPr>
                  <a:t>高</a:t>
                </a:r>
                <a:endParaRPr lang="en-US" altLang="zh-TW" dirty="0" smtClean="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201881" y="1611313"/>
                <a:ext cx="11839698" cy="4648200"/>
              </a:xfrm>
              <a:blipFill rotWithShape="1">
                <a:blip r:embed="rId3"/>
                <a:stretch>
                  <a:fillRect l="-309" t="-2621"/>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1"/>
          </p:nvPr>
        </p:nvSpPr>
        <p:spPr/>
        <p:txBody>
          <a:bodyPr/>
          <a:lstStyle/>
          <a:p>
            <a:fld id="{455104A0-FBBA-457A-A960-88D7301F92DC}" type="slidenum">
              <a:rPr lang="zh-TW" altLang="en-US" smtClean="0"/>
              <a:pPr/>
              <a:t>15</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影響因子 </a:t>
            </a:r>
            <a:r>
              <a:rPr lang="en-US" altLang="zh-TW" dirty="0" smtClean="0"/>
              <a:t>(Impact Factor, IF)</a:t>
            </a:r>
            <a:endParaRPr lang="zh-TW" altLang="en-US" dirty="0"/>
          </a:p>
        </p:txBody>
      </p:sp>
    </p:spTree>
    <p:extLst>
      <p:ext uri="{BB962C8B-B14F-4D97-AF65-F5344CB8AC3E}">
        <p14:creationId xmlns:p14="http://schemas.microsoft.com/office/powerpoint/2010/main" val="1502763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96883" y="1611313"/>
            <a:ext cx="11293434" cy="4648200"/>
          </a:xfrm>
        </p:spPr>
        <p:txBody>
          <a:bodyPr/>
          <a:lstStyle/>
          <a:p>
            <a:pPr algn="just"/>
            <a:r>
              <a:rPr lang="en-US" altLang="zh-TW" dirty="0" smtClean="0"/>
              <a:t>IF</a:t>
            </a:r>
            <a:r>
              <a:rPr lang="zh-TW" altLang="en-US" dirty="0" smtClean="0"/>
              <a:t>是</a:t>
            </a:r>
            <a:r>
              <a:rPr lang="zh-TW" altLang="en-US" dirty="0"/>
              <a:t>計算某期刊中所刊載的研究論文，被其他論文引用次數的一個</a:t>
            </a:r>
            <a:r>
              <a:rPr lang="zh-TW" altLang="en-US" dirty="0" smtClean="0"/>
              <a:t>平均值</a:t>
            </a:r>
            <a:endParaRPr lang="en-US" altLang="zh-TW" dirty="0" smtClean="0"/>
          </a:p>
          <a:p>
            <a:pPr algn="just"/>
            <a:r>
              <a:rPr lang="en-US" altLang="zh-TW" dirty="0" smtClean="0"/>
              <a:t>IF</a:t>
            </a:r>
            <a:r>
              <a:rPr lang="zh-TW" altLang="en-US" dirty="0"/>
              <a:t>越高，代表這本期刊內的論文引用平均次數越</a:t>
            </a:r>
            <a:r>
              <a:rPr lang="zh-TW" altLang="en-US" dirty="0" smtClean="0"/>
              <a:t>多</a:t>
            </a:r>
            <a:endParaRPr lang="en-US" altLang="zh-TW" dirty="0" smtClean="0"/>
          </a:p>
          <a:p>
            <a:pPr algn="just"/>
            <a:r>
              <a:rPr lang="zh-TW" altLang="en-US" dirty="0" smtClean="0"/>
              <a:t>以下為</a:t>
            </a:r>
            <a:r>
              <a:rPr lang="en-US" altLang="zh-TW" dirty="0" smtClean="0"/>
              <a:t>IF</a:t>
            </a:r>
            <a:r>
              <a:rPr lang="zh-TW" altLang="en-US" dirty="0" smtClean="0"/>
              <a:t>計算之範例：</a:t>
            </a:r>
            <a:endParaRPr lang="en-US" altLang="zh-TW" dirty="0" smtClean="0"/>
          </a:p>
          <a:p>
            <a:pPr lvl="1" algn="just"/>
            <a:r>
              <a:rPr lang="zh-TW" altLang="en-US" dirty="0" smtClean="0"/>
              <a:t>假如一年中有一期刊一共</a:t>
            </a:r>
            <a:r>
              <a:rPr lang="zh-TW" altLang="en-US" dirty="0"/>
              <a:t>刊載了</a:t>
            </a:r>
            <a:r>
              <a:rPr lang="en-US" altLang="zh-TW" dirty="0"/>
              <a:t>500</a:t>
            </a:r>
            <a:r>
              <a:rPr lang="zh-TW" altLang="en-US" dirty="0"/>
              <a:t>篇</a:t>
            </a:r>
            <a:r>
              <a:rPr lang="zh-TW" altLang="en-US" dirty="0" smtClean="0"/>
              <a:t>論文</a:t>
            </a:r>
            <a:endParaRPr lang="en-US" altLang="zh-TW" dirty="0" smtClean="0"/>
          </a:p>
          <a:p>
            <a:pPr lvl="1" algn="just"/>
            <a:r>
              <a:rPr lang="en-US" altLang="zh-TW" dirty="0" smtClean="0"/>
              <a:t>500</a:t>
            </a:r>
            <a:r>
              <a:rPr lang="zh-TW" altLang="en-US" dirty="0"/>
              <a:t>篇論文在下一年當中合計被引用了</a:t>
            </a:r>
            <a:r>
              <a:rPr lang="en-US" altLang="zh-TW" dirty="0"/>
              <a:t>15,000</a:t>
            </a:r>
            <a:r>
              <a:rPr lang="zh-TW" altLang="en-US" dirty="0" smtClean="0"/>
              <a:t>次</a:t>
            </a:r>
            <a:endParaRPr lang="en-US" altLang="zh-TW" dirty="0" smtClean="0"/>
          </a:p>
          <a:p>
            <a:pPr lvl="1" algn="just"/>
            <a:r>
              <a:rPr lang="zh-TW" altLang="en-US" dirty="0" smtClean="0"/>
              <a:t>平均</a:t>
            </a:r>
            <a:r>
              <a:rPr lang="zh-TW" altLang="en-US" dirty="0"/>
              <a:t>每一篇期刊的論文在</a:t>
            </a:r>
            <a:r>
              <a:rPr lang="zh-TW" altLang="en-US" dirty="0">
                <a:solidFill>
                  <a:srgbClr val="FF0000"/>
                </a:solidFill>
              </a:rPr>
              <a:t>一年內會被引用</a:t>
            </a:r>
            <a:r>
              <a:rPr lang="en-US" altLang="zh-TW" dirty="0">
                <a:solidFill>
                  <a:srgbClr val="FF0000"/>
                </a:solidFill>
              </a:rPr>
              <a:t>(15,000/500 = )30</a:t>
            </a:r>
            <a:r>
              <a:rPr lang="zh-TW" altLang="en-US" dirty="0" smtClean="0">
                <a:solidFill>
                  <a:srgbClr val="FF0000"/>
                </a:solidFill>
              </a:rPr>
              <a:t>次</a:t>
            </a:r>
            <a:endParaRPr lang="en-US" altLang="zh-TW" dirty="0" smtClean="0"/>
          </a:p>
          <a:p>
            <a:pPr lvl="1" algn="just"/>
            <a:r>
              <a:rPr lang="zh-TW" altLang="en-US" dirty="0" smtClean="0"/>
              <a:t>所以該期刊在</a:t>
            </a:r>
            <a:r>
              <a:rPr lang="zh-TW" altLang="en-US" dirty="0"/>
              <a:t>這個年度的</a:t>
            </a:r>
            <a:r>
              <a:rPr lang="en-US" altLang="zh-TW" dirty="0" smtClean="0"/>
              <a:t>IF=30</a:t>
            </a:r>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16</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a:t>影響因子</a:t>
            </a:r>
            <a:r>
              <a:rPr lang="en-US" altLang="zh-TW" dirty="0" smtClean="0"/>
              <a:t>(IF)</a:t>
            </a:r>
            <a:r>
              <a:rPr lang="zh-TW" altLang="en-US" dirty="0" smtClean="0"/>
              <a:t>之範例</a:t>
            </a:r>
            <a:endParaRPr lang="zh-TW" altLang="en-US" dirty="0"/>
          </a:p>
        </p:txBody>
      </p:sp>
    </p:spTree>
    <p:extLst>
      <p:ext uri="{BB962C8B-B14F-4D97-AF65-F5344CB8AC3E}">
        <p14:creationId xmlns:p14="http://schemas.microsoft.com/office/powerpoint/2010/main" val="1378269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可了解該期刊在各領域的排名情形</a:t>
            </a:r>
          </a:p>
          <a:p>
            <a:r>
              <a:rPr lang="zh-TW" altLang="en-US" dirty="0" smtClean="0"/>
              <a:t>根據</a:t>
            </a:r>
            <a:r>
              <a:rPr lang="zh-TW" altLang="en-US" dirty="0"/>
              <a:t>各領域之期刊影響</a:t>
            </a:r>
            <a:r>
              <a:rPr lang="zh-TW" altLang="en-US" dirty="0" smtClean="0"/>
              <a:t>因子</a:t>
            </a:r>
            <a:r>
              <a:rPr lang="en-US" altLang="zh-TW" dirty="0" smtClean="0"/>
              <a:t>(</a:t>
            </a:r>
            <a:r>
              <a:rPr lang="en-US" altLang="zh-TW" dirty="0"/>
              <a:t>Impact Factor)</a:t>
            </a:r>
            <a:r>
              <a:rPr lang="zh-TW" altLang="en-US" dirty="0"/>
              <a:t>排序後，所得的名次</a:t>
            </a:r>
          </a:p>
          <a:p>
            <a:r>
              <a:rPr lang="zh-TW" altLang="en-US" dirty="0"/>
              <a:t>若該期刊屬多個領域，則有不同的名次</a:t>
            </a:r>
          </a:p>
          <a:p>
            <a:r>
              <a:rPr lang="zh-TW" altLang="en-US" dirty="0"/>
              <a:t>除實際名次外，可知該期刊於該領域的四分位百分比</a:t>
            </a:r>
            <a:r>
              <a:rPr lang="zh-TW" altLang="en-US" dirty="0" smtClean="0"/>
              <a:t>，</a:t>
            </a:r>
            <a:endParaRPr lang="en-US" altLang="zh-TW" dirty="0" smtClean="0"/>
          </a:p>
          <a:p>
            <a:pPr lvl="1"/>
            <a:r>
              <a:rPr lang="en-US" altLang="zh-TW" dirty="0" smtClean="0"/>
              <a:t>Q1</a:t>
            </a:r>
            <a:r>
              <a:rPr lang="zh-TW" altLang="en-US" dirty="0"/>
              <a:t>為該領域影響因子名次前</a:t>
            </a:r>
            <a:r>
              <a:rPr lang="en-US" altLang="zh-TW" dirty="0" smtClean="0"/>
              <a:t>25%</a:t>
            </a:r>
          </a:p>
          <a:p>
            <a:pPr lvl="1"/>
            <a:r>
              <a:rPr lang="en-US" altLang="zh-TW" dirty="0" smtClean="0"/>
              <a:t>Q2</a:t>
            </a:r>
            <a:r>
              <a:rPr lang="zh-TW" altLang="en-US" dirty="0"/>
              <a:t>為</a:t>
            </a:r>
            <a:r>
              <a:rPr lang="en-US" altLang="zh-TW" dirty="0"/>
              <a:t>25%‐</a:t>
            </a:r>
            <a:r>
              <a:rPr lang="en-US" altLang="zh-TW" dirty="0" smtClean="0"/>
              <a:t>50%</a:t>
            </a:r>
          </a:p>
          <a:p>
            <a:pPr lvl="1"/>
            <a:r>
              <a:rPr lang="en-US" altLang="zh-TW" dirty="0" smtClean="0"/>
              <a:t>Q3</a:t>
            </a:r>
            <a:r>
              <a:rPr lang="zh-TW" altLang="en-US" dirty="0"/>
              <a:t>為</a:t>
            </a:r>
            <a:r>
              <a:rPr lang="en-US" altLang="zh-TW" dirty="0"/>
              <a:t>50%‐</a:t>
            </a:r>
            <a:r>
              <a:rPr lang="en-US" altLang="zh-TW" dirty="0" smtClean="0"/>
              <a:t>75%</a:t>
            </a:r>
          </a:p>
          <a:p>
            <a:pPr lvl="1"/>
            <a:r>
              <a:rPr lang="en-US" altLang="zh-TW" dirty="0" smtClean="0"/>
              <a:t>Q4</a:t>
            </a:r>
            <a:r>
              <a:rPr lang="zh-TW" altLang="en-US" dirty="0" smtClean="0"/>
              <a:t>為</a:t>
            </a:r>
            <a:r>
              <a:rPr lang="zh-TW" altLang="en-US" dirty="0"/>
              <a:t>後</a:t>
            </a:r>
            <a:r>
              <a:rPr lang="en-US" altLang="zh-TW" dirty="0"/>
              <a:t>75%</a:t>
            </a:r>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17</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JCR</a:t>
            </a:r>
            <a:r>
              <a:rPr lang="zh-TW" altLang="en-US" dirty="0" smtClean="0"/>
              <a:t>之排名</a:t>
            </a:r>
            <a:endParaRPr lang="zh-TW" altLang="en-US" dirty="0"/>
          </a:p>
        </p:txBody>
      </p:sp>
    </p:spTree>
    <p:extLst>
      <p:ext uri="{BB962C8B-B14F-4D97-AF65-F5344CB8AC3E}">
        <p14:creationId xmlns:p14="http://schemas.microsoft.com/office/powerpoint/2010/main" val="1100368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757376" y="1611313"/>
            <a:ext cx="4317023" cy="4648200"/>
          </a:xfrm>
        </p:spPr>
        <p:txBody>
          <a:bodyPr/>
          <a:lstStyle/>
          <a:p>
            <a:r>
              <a:rPr lang="en-US" altLang="zh-TW" dirty="0" smtClean="0"/>
              <a:t>JCR</a:t>
            </a:r>
            <a:endParaRPr lang="en-US" altLang="zh-TW" dirty="0" smtClean="0">
              <a:hlinkClick r:id="rId2"/>
            </a:endParaRPr>
          </a:p>
          <a:p>
            <a:pPr lvl="1"/>
            <a:r>
              <a:rPr lang="zh-TW" altLang="en-US" dirty="0" smtClean="0">
                <a:hlinkClick r:id="rId3"/>
              </a:rPr>
              <a:t>超連結</a:t>
            </a:r>
            <a:endParaRPr lang="en-US" altLang="zh-TW" dirty="0" smtClean="0"/>
          </a:p>
          <a:p>
            <a:pPr lvl="1"/>
            <a:endParaRPr lang="en-US" altLang="zh-TW" dirty="0"/>
          </a:p>
          <a:p>
            <a:pPr marL="514350" indent="-457200">
              <a:buFont typeface="Wingdings" pitchFamily="2" charset="2"/>
              <a:buAutoNum type="circleNumWdWhitePlain"/>
            </a:pPr>
            <a:r>
              <a:rPr lang="zh-TW" altLang="en-US" dirty="0" smtClean="0"/>
              <a:t>輸入期刊名</a:t>
            </a:r>
            <a:endParaRPr lang="en-US" altLang="zh-TW" dirty="0" smtClean="0"/>
          </a:p>
          <a:p>
            <a:pPr marL="514350" indent="-457200">
              <a:buFont typeface="Wingdings" pitchFamily="2" charset="2"/>
              <a:buAutoNum type="circleNumWdWhitePlain"/>
            </a:pPr>
            <a:r>
              <a:rPr lang="zh-TW" altLang="en-US" dirty="0"/>
              <a:t>針對該</a:t>
            </a:r>
            <a:r>
              <a:rPr lang="zh-TW" altLang="en-US" dirty="0" smtClean="0"/>
              <a:t>期刊有許多數值</a:t>
            </a:r>
            <a:r>
              <a:rPr lang="en-US" altLang="zh-TW" dirty="0" smtClean="0"/>
              <a:t>(</a:t>
            </a:r>
            <a:r>
              <a:rPr lang="zh-TW" altLang="en-US" dirty="0" smtClean="0"/>
              <a:t>含</a:t>
            </a:r>
            <a:r>
              <a:rPr lang="en-US" altLang="zh-TW" dirty="0" smtClean="0"/>
              <a:t>IF</a:t>
            </a:r>
            <a:r>
              <a:rPr lang="zh-TW" altLang="en-US" dirty="0" smtClean="0"/>
              <a:t>值</a:t>
            </a:r>
            <a:r>
              <a:rPr lang="en-US" altLang="zh-TW" dirty="0" smtClean="0"/>
              <a:t>)</a:t>
            </a:r>
            <a:r>
              <a:rPr lang="zh-TW" altLang="en-US" dirty="0" smtClean="0"/>
              <a:t>供參考</a:t>
            </a:r>
            <a:endParaRPr lang="en-US" altLang="zh-TW" dirty="0" smtClean="0"/>
          </a:p>
          <a:p>
            <a:pPr marL="514350" indent="-457200" algn="just">
              <a:buFont typeface="Wingdings" pitchFamily="2" charset="2"/>
              <a:buAutoNum type="circleNumWdWhitePlain"/>
            </a:pPr>
            <a:r>
              <a:rPr lang="zh-TW" altLang="en-US" dirty="0" smtClean="0"/>
              <a:t>可</a:t>
            </a:r>
            <a:r>
              <a:rPr lang="zh-TW" altLang="en-US" dirty="0"/>
              <a:t>看到該期刊的所屬領域，以及各年度之 </a:t>
            </a:r>
            <a:r>
              <a:rPr lang="en-US" altLang="zh-TW" dirty="0"/>
              <a:t>Impact Factor </a:t>
            </a:r>
            <a:r>
              <a:rPr lang="zh-TW" altLang="en-US" dirty="0"/>
              <a:t>於該領域中的排名與等級 </a:t>
            </a:r>
            <a:r>
              <a:rPr lang="en-US" altLang="zh-TW" dirty="0"/>
              <a:t>(Q1-Q4</a:t>
            </a:r>
            <a:r>
              <a:rPr lang="en-US" altLang="zh-TW" dirty="0" smtClean="0"/>
              <a:t>)</a:t>
            </a:r>
          </a:p>
          <a:p>
            <a:pPr marL="514350" indent="-457200">
              <a:buFont typeface="Wingdings" pitchFamily="2" charset="2"/>
              <a:buAutoNum type="circleNumWdWhitePlain"/>
            </a:pPr>
            <a:endParaRPr lang="en-US" altLang="zh-TW" dirty="0" smtClean="0"/>
          </a:p>
          <a:p>
            <a:endParaRPr lang="en-US" altLang="zh-TW" dirty="0" smtClean="0"/>
          </a:p>
          <a:p>
            <a:endParaRPr lang="en-US" altLang="zh-TW" dirty="0"/>
          </a:p>
          <a:p>
            <a:endParaRPr lang="en-US" altLang="zh-TW" dirty="0" smtClean="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18</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JCR</a:t>
            </a:r>
            <a:r>
              <a:rPr lang="zh-TW" altLang="en-US" dirty="0" smtClean="0"/>
              <a:t>使用</a:t>
            </a:r>
            <a:r>
              <a:rPr lang="en-US" altLang="zh-TW" dirty="0" smtClean="0"/>
              <a:t>(1/2)</a:t>
            </a:r>
            <a:endParaRPr lang="zh-TW" altLang="en-US" dirty="0"/>
          </a:p>
        </p:txBody>
      </p:sp>
      <p:grpSp>
        <p:nvGrpSpPr>
          <p:cNvPr id="5" name="群組 4"/>
          <p:cNvGrpSpPr/>
          <p:nvPr/>
        </p:nvGrpSpPr>
        <p:grpSpPr>
          <a:xfrm>
            <a:off x="97045" y="1532350"/>
            <a:ext cx="6624389" cy="4876655"/>
            <a:chOff x="97045" y="1532350"/>
            <a:chExt cx="6624389" cy="4876655"/>
          </a:xfrm>
        </p:grpSpPr>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0048" y="1663847"/>
              <a:ext cx="4820578" cy="474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45" y="1789154"/>
              <a:ext cx="14763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肘形接點 15"/>
            <p:cNvCxnSpPr>
              <a:endCxn id="4098" idx="1"/>
            </p:cNvCxnSpPr>
            <p:nvPr/>
          </p:nvCxnSpPr>
          <p:spPr bwMode="auto">
            <a:xfrm rot="16200000" flipH="1">
              <a:off x="565692" y="2892069"/>
              <a:ext cx="1413897" cy="874816"/>
            </a:xfrm>
            <a:prstGeom prst="bentConnector2">
              <a:avLst/>
            </a:prstGeom>
            <a:ln>
              <a:headEnd type="none" w="med" len="med"/>
              <a:tailEnd type="arrow"/>
            </a:ln>
            <a:extLst/>
          </p:spPr>
          <p:style>
            <a:lnRef idx="1">
              <a:schemeClr val="accent6"/>
            </a:lnRef>
            <a:fillRef idx="0">
              <a:schemeClr val="accent6"/>
            </a:fillRef>
            <a:effectRef idx="0">
              <a:schemeClr val="accent6"/>
            </a:effectRef>
            <a:fontRef idx="minor">
              <a:schemeClr val="tx1"/>
            </a:fontRef>
          </p:style>
        </p:cxnSp>
        <p:sp>
          <p:nvSpPr>
            <p:cNvPr id="25" name="矩形 24"/>
            <p:cNvSpPr/>
            <p:nvPr/>
          </p:nvSpPr>
          <p:spPr bwMode="auto">
            <a:xfrm>
              <a:off x="1805048" y="1681141"/>
              <a:ext cx="4916385" cy="2451471"/>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26" name="橢圓 25"/>
            <p:cNvSpPr/>
            <p:nvPr/>
          </p:nvSpPr>
          <p:spPr>
            <a:xfrm>
              <a:off x="1620923" y="1532350"/>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2</a:t>
              </a:r>
              <a:endParaRPr lang="zh-TW" altLang="en-US" dirty="0"/>
            </a:p>
          </p:txBody>
        </p:sp>
        <p:sp>
          <p:nvSpPr>
            <p:cNvPr id="30" name="矩形 29"/>
            <p:cNvSpPr/>
            <p:nvPr/>
          </p:nvSpPr>
          <p:spPr bwMode="auto">
            <a:xfrm>
              <a:off x="1710050" y="4452835"/>
              <a:ext cx="5011384" cy="1956170"/>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29" name="橢圓 28"/>
            <p:cNvSpPr/>
            <p:nvPr/>
          </p:nvSpPr>
          <p:spPr>
            <a:xfrm>
              <a:off x="1476907" y="4344823"/>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3</a:t>
              </a:r>
              <a:endParaRPr lang="zh-TW" altLang="en-US" dirty="0"/>
            </a:p>
          </p:txBody>
        </p:sp>
      </p:grpSp>
    </p:spTree>
    <p:extLst>
      <p:ext uri="{BB962C8B-B14F-4D97-AF65-F5344CB8AC3E}">
        <p14:creationId xmlns:p14="http://schemas.microsoft.com/office/powerpoint/2010/main" val="2497831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757376" y="1611313"/>
            <a:ext cx="4796449" cy="4648200"/>
          </a:xfrm>
        </p:spPr>
        <p:txBody>
          <a:bodyPr/>
          <a:lstStyle/>
          <a:p>
            <a:pPr marL="514350" indent="-457200">
              <a:buFont typeface="Wingdings" pitchFamily="2" charset="2"/>
              <a:buAutoNum type="circleNumWdWhitePlain"/>
            </a:pPr>
            <a:endParaRPr lang="en-US" altLang="zh-TW" dirty="0" smtClean="0"/>
          </a:p>
          <a:p>
            <a:pPr marL="571500" indent="-514350">
              <a:buFont typeface="Wingdings" panose="05000000000000000000" pitchFamily="2" charset="2"/>
              <a:buAutoNum type="circleNumWdWhitePlain" startAt="4"/>
            </a:pPr>
            <a:r>
              <a:rPr lang="zh-TW" altLang="en-US" dirty="0" smtClean="0"/>
              <a:t>搜尋某領域類別期刊排名</a:t>
            </a:r>
            <a:endParaRPr lang="en-US" altLang="zh-TW" dirty="0" smtClean="0"/>
          </a:p>
          <a:p>
            <a:pPr marL="514350" indent="-457200">
              <a:buFont typeface="Wingdings" pitchFamily="2" charset="2"/>
              <a:buAutoNum type="circleNumWdWhitePlain" startAt="4"/>
            </a:pPr>
            <a:endParaRPr lang="en-US" altLang="zh-TW" dirty="0" smtClean="0"/>
          </a:p>
          <a:p>
            <a:pPr marL="514350" indent="-457200">
              <a:buFont typeface="Wingdings" pitchFamily="2" charset="2"/>
              <a:buAutoNum type="circleNumWdWhitePlain" startAt="4"/>
            </a:pPr>
            <a:r>
              <a:rPr lang="zh-TW" altLang="en-US" dirty="0" smtClean="0"/>
              <a:t>點選後可勾選類別</a:t>
            </a:r>
            <a:endParaRPr lang="en-US" altLang="zh-TW" dirty="0" smtClean="0"/>
          </a:p>
          <a:p>
            <a:pPr marL="514350" indent="-457200" algn="just">
              <a:buFont typeface="Wingdings" pitchFamily="2" charset="2"/>
              <a:buAutoNum type="circleNumWdWhitePlain" startAt="4"/>
            </a:pPr>
            <a:endParaRPr lang="en-US" altLang="zh-TW" dirty="0" smtClean="0"/>
          </a:p>
          <a:p>
            <a:pPr marL="514350" indent="-457200" algn="just">
              <a:buFont typeface="Wingdings" pitchFamily="2" charset="2"/>
              <a:buAutoNum type="circleNumWdWhitePlain" startAt="4"/>
            </a:pPr>
            <a:r>
              <a:rPr lang="zh-TW" altLang="en-US" dirty="0" smtClean="0"/>
              <a:t>選擇年份</a:t>
            </a:r>
            <a:endParaRPr lang="en-US" altLang="zh-TW" dirty="0" smtClean="0"/>
          </a:p>
          <a:p>
            <a:endParaRPr lang="en-US" altLang="zh-TW" dirty="0" smtClean="0"/>
          </a:p>
          <a:p>
            <a:endParaRPr lang="en-US" altLang="zh-TW" dirty="0"/>
          </a:p>
          <a:p>
            <a:endParaRPr lang="en-US" altLang="zh-TW" dirty="0" smtClean="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19</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JCR</a:t>
            </a:r>
            <a:r>
              <a:rPr lang="zh-TW" altLang="en-US" dirty="0" smtClean="0"/>
              <a:t>使用</a:t>
            </a:r>
            <a:r>
              <a:rPr lang="en-US" altLang="zh-TW" dirty="0" smtClean="0"/>
              <a:t>(2/2)</a:t>
            </a:r>
            <a:endParaRPr lang="zh-TW" altLang="en-US" dirty="0"/>
          </a:p>
        </p:txBody>
      </p:sp>
      <p:pic>
        <p:nvPicPr>
          <p:cNvPr id="5" name="圖片 4"/>
          <p:cNvPicPr>
            <a:picLocks noChangeAspect="1"/>
          </p:cNvPicPr>
          <p:nvPr/>
        </p:nvPicPr>
        <p:blipFill>
          <a:blip r:embed="rId2"/>
          <a:stretch>
            <a:fillRect/>
          </a:stretch>
        </p:blipFill>
        <p:spPr>
          <a:xfrm>
            <a:off x="853440" y="1540125"/>
            <a:ext cx="5903936" cy="4876869"/>
          </a:xfrm>
          <a:prstGeom prst="rect">
            <a:avLst/>
          </a:prstGeom>
        </p:spPr>
      </p:pic>
      <p:sp>
        <p:nvSpPr>
          <p:cNvPr id="13" name="橢圓 12"/>
          <p:cNvSpPr/>
          <p:nvPr/>
        </p:nvSpPr>
        <p:spPr>
          <a:xfrm>
            <a:off x="3416179" y="2775103"/>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4</a:t>
            </a:r>
            <a:endParaRPr lang="zh-TW" altLang="en-US" dirty="0"/>
          </a:p>
        </p:txBody>
      </p:sp>
      <p:sp>
        <p:nvSpPr>
          <p:cNvPr id="14" name="橢圓 13"/>
          <p:cNvSpPr/>
          <p:nvPr/>
        </p:nvSpPr>
        <p:spPr>
          <a:xfrm>
            <a:off x="1042567" y="3719389"/>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5</a:t>
            </a:r>
            <a:endParaRPr lang="zh-TW" altLang="en-US" dirty="0"/>
          </a:p>
        </p:txBody>
      </p:sp>
      <p:sp>
        <p:nvSpPr>
          <p:cNvPr id="15" name="橢圓 14"/>
          <p:cNvSpPr/>
          <p:nvPr/>
        </p:nvSpPr>
        <p:spPr>
          <a:xfrm>
            <a:off x="1042567" y="4103938"/>
            <a:ext cx="288032"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6</a:t>
            </a:r>
            <a:endParaRPr lang="zh-TW" altLang="en-US" dirty="0"/>
          </a:p>
        </p:txBody>
      </p:sp>
    </p:spTree>
    <p:extLst>
      <p:ext uri="{BB962C8B-B14F-4D97-AF65-F5344CB8AC3E}">
        <p14:creationId xmlns:p14="http://schemas.microsoft.com/office/powerpoint/2010/main" val="3144708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numCol="2"/>
          <a:lstStyle/>
          <a:p>
            <a:r>
              <a:rPr lang="zh-TW" altLang="en-US" dirty="0" smtClean="0"/>
              <a:t>期刊</a:t>
            </a:r>
            <a:endParaRPr lang="en-US" altLang="zh-TW" dirty="0" smtClean="0"/>
          </a:p>
          <a:p>
            <a:pPr lvl="1"/>
            <a:r>
              <a:rPr lang="zh-TW" altLang="en-US" dirty="0" smtClean="0"/>
              <a:t>期刊介</a:t>
            </a:r>
            <a:r>
              <a:rPr lang="zh-TW" altLang="en-US" dirty="0"/>
              <a:t>紹</a:t>
            </a:r>
            <a:endParaRPr lang="en-US" altLang="zh-TW" dirty="0" smtClean="0"/>
          </a:p>
          <a:p>
            <a:pPr lvl="1"/>
            <a:r>
              <a:rPr lang="en-US" altLang="zh-TW" dirty="0" smtClean="0"/>
              <a:t>ISI</a:t>
            </a:r>
          </a:p>
          <a:p>
            <a:pPr lvl="1"/>
            <a:r>
              <a:rPr lang="it-IT" altLang="zh-TW" dirty="0"/>
              <a:t>SCI</a:t>
            </a:r>
          </a:p>
          <a:p>
            <a:pPr lvl="1"/>
            <a:r>
              <a:rPr lang="it-IT" altLang="zh-TW" dirty="0"/>
              <a:t>SCIE</a:t>
            </a:r>
          </a:p>
          <a:p>
            <a:pPr lvl="1"/>
            <a:r>
              <a:rPr lang="it-IT" altLang="zh-TW" dirty="0"/>
              <a:t>SSCI</a:t>
            </a:r>
          </a:p>
          <a:p>
            <a:pPr lvl="1"/>
            <a:r>
              <a:rPr lang="it-IT" altLang="zh-TW" dirty="0"/>
              <a:t>A&amp;HCI</a:t>
            </a:r>
          </a:p>
          <a:p>
            <a:pPr lvl="1"/>
            <a:r>
              <a:rPr lang="it-IT" altLang="zh-TW" dirty="0" smtClean="0"/>
              <a:t>EI</a:t>
            </a:r>
          </a:p>
          <a:p>
            <a:pPr lvl="1"/>
            <a:r>
              <a:rPr lang="zh-TW" altLang="en-US" dirty="0" smtClean="0"/>
              <a:t>搜尋方法</a:t>
            </a:r>
            <a:endParaRPr lang="en-US" altLang="zh-TW" dirty="0" smtClean="0"/>
          </a:p>
          <a:p>
            <a:pPr lvl="1"/>
            <a:r>
              <a:rPr lang="en-US" altLang="zh-TW" dirty="0" smtClean="0"/>
              <a:t>JCR</a:t>
            </a:r>
          </a:p>
          <a:p>
            <a:pPr lvl="1"/>
            <a:r>
              <a:rPr lang="en-US" altLang="zh-TW" dirty="0" smtClean="0"/>
              <a:t>IF</a:t>
            </a:r>
          </a:p>
          <a:p>
            <a:r>
              <a:rPr lang="zh-TW" altLang="en-US" dirty="0"/>
              <a:t>科技研討會論文撰寫與報告方式</a:t>
            </a:r>
          </a:p>
          <a:p>
            <a:pPr lvl="1"/>
            <a:r>
              <a:rPr lang="zh-TW" altLang="en-US" dirty="0"/>
              <a:t>國內寫作格式</a:t>
            </a:r>
          </a:p>
          <a:p>
            <a:pPr lvl="1"/>
            <a:r>
              <a:rPr lang="zh-TW" altLang="en-US" dirty="0"/>
              <a:t>口頭報告方式及架構</a:t>
            </a:r>
          </a:p>
          <a:p>
            <a:pPr lvl="1"/>
            <a:r>
              <a:rPr lang="zh-TW" altLang="en-US" dirty="0"/>
              <a:t>海報</a:t>
            </a:r>
          </a:p>
          <a:p>
            <a:pPr lvl="1"/>
            <a:endParaRPr lang="zh-TW" altLang="en-US" dirty="0"/>
          </a:p>
          <a:p>
            <a:r>
              <a:rPr lang="zh-TW" altLang="en-US" dirty="0"/>
              <a:t>英文期刊投稿說明</a:t>
            </a:r>
          </a:p>
          <a:p>
            <a:pPr lvl="1"/>
            <a:r>
              <a:rPr lang="zh-TW" altLang="en-US" dirty="0"/>
              <a:t>投稿須知</a:t>
            </a:r>
          </a:p>
          <a:p>
            <a:pPr lvl="1"/>
            <a:r>
              <a:rPr lang="zh-TW" altLang="en-US" dirty="0"/>
              <a:t>英文期刊撰寫</a:t>
            </a:r>
            <a:endParaRPr lang="en-US" altLang="zh-TW" dirty="0" smtClean="0"/>
          </a:p>
          <a:p>
            <a:pPr lvl="1"/>
            <a:endParaRPr lang="en-US" altLang="zh-TW" dirty="0" smtClean="0"/>
          </a:p>
          <a:p>
            <a:pPr lvl="1"/>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大綱</a:t>
            </a:r>
            <a:endParaRPr lang="zh-TW" altLang="en-US" dirty="0"/>
          </a:p>
        </p:txBody>
      </p:sp>
    </p:spTree>
    <p:extLst>
      <p:ext uri="{BB962C8B-B14F-4D97-AF65-F5344CB8AC3E}">
        <p14:creationId xmlns:p14="http://schemas.microsoft.com/office/powerpoint/2010/main" val="790498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邀稿或徵稿</a:t>
            </a:r>
            <a:r>
              <a:rPr lang="en-US" altLang="zh-TW" dirty="0"/>
              <a:t>(Call for paper)—Conference or </a:t>
            </a:r>
            <a:r>
              <a:rPr lang="en-US" altLang="zh-TW" dirty="0" smtClean="0"/>
              <a:t>Journal</a:t>
            </a:r>
          </a:p>
          <a:p>
            <a:pPr lvl="1"/>
            <a:r>
              <a:rPr lang="zh-TW" altLang="en-US" dirty="0"/>
              <a:t>國內科技研討會邀稿大致上會包括以下幾項標題：</a:t>
            </a:r>
          </a:p>
          <a:p>
            <a:pPr marL="1371600" lvl="2" indent="-514350"/>
            <a:r>
              <a:rPr lang="zh-TW" altLang="en-US" b="0" dirty="0"/>
              <a:t>研討會名稱</a:t>
            </a:r>
          </a:p>
          <a:p>
            <a:pPr marL="1371600" lvl="2" indent="-514350"/>
            <a:r>
              <a:rPr lang="zh-TW" altLang="en-US" b="0" dirty="0"/>
              <a:t>目的</a:t>
            </a:r>
          </a:p>
          <a:p>
            <a:pPr marL="1371600" lvl="2" indent="-514350"/>
            <a:r>
              <a:rPr lang="zh-TW" altLang="en-US" b="0" dirty="0"/>
              <a:t>相關主題</a:t>
            </a:r>
          </a:p>
          <a:p>
            <a:pPr marL="1371600" lvl="2" indent="-514350"/>
            <a:r>
              <a:rPr lang="zh-TW" altLang="en-US" b="0" dirty="0"/>
              <a:t>時間與地點</a:t>
            </a:r>
          </a:p>
          <a:p>
            <a:pPr marL="1371600" lvl="2" indent="-514350"/>
            <a:r>
              <a:rPr lang="zh-TW" altLang="en-US" b="0" dirty="0"/>
              <a:t>撰寫格式與頁數</a:t>
            </a:r>
          </a:p>
          <a:p>
            <a:pPr marL="1371600" lvl="2" indent="-514350"/>
            <a:r>
              <a:rPr lang="zh-TW" altLang="en-US" b="0" dirty="0"/>
              <a:t>主辦與協辦單位</a:t>
            </a:r>
          </a:p>
          <a:p>
            <a:pPr marL="1371600" lvl="2" indent="-514350"/>
            <a:r>
              <a:rPr lang="zh-TW" altLang="en-US" b="0" dirty="0"/>
              <a:t>聯絡地址與電話</a:t>
            </a:r>
          </a:p>
          <a:p>
            <a:pPr marL="1371600" lvl="2" indent="-514350"/>
            <a:r>
              <a:rPr lang="zh-TW" altLang="en-US" b="0" dirty="0"/>
              <a:t>其他</a:t>
            </a:r>
          </a:p>
          <a:p>
            <a:pPr lvl="1"/>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20</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a:t>科技研討會</a:t>
            </a:r>
            <a:r>
              <a:rPr lang="zh-TW" altLang="en-US" dirty="0" smtClean="0"/>
              <a:t>論文撰寫</a:t>
            </a:r>
            <a:r>
              <a:rPr lang="zh-TW" altLang="en-US" dirty="0"/>
              <a:t>與報告方式</a:t>
            </a:r>
          </a:p>
        </p:txBody>
      </p:sp>
    </p:spTree>
    <p:extLst>
      <p:ext uri="{BB962C8B-B14F-4D97-AF65-F5344CB8AC3E}">
        <p14:creationId xmlns:p14="http://schemas.microsoft.com/office/powerpoint/2010/main" val="3408992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gn="just"/>
            <a:r>
              <a:rPr lang="zh-TW" altLang="en-US" dirty="0"/>
              <a:t>首頁題目、作者、摘要、關鍵字、作者服務單位等項目為</a:t>
            </a:r>
            <a:r>
              <a:rPr lang="zh-TW" altLang="en-US" dirty="0">
                <a:solidFill>
                  <a:srgbClr val="FF0000"/>
                </a:solidFill>
              </a:rPr>
              <a:t>單欄</a:t>
            </a:r>
            <a:r>
              <a:rPr lang="zh-TW" altLang="en-US" dirty="0" smtClean="0"/>
              <a:t>格式</a:t>
            </a:r>
            <a:endParaRPr lang="zh-TW" altLang="en-US" dirty="0"/>
          </a:p>
          <a:p>
            <a:pPr algn="just"/>
            <a:r>
              <a:rPr lang="zh-TW" altLang="en-US" dirty="0"/>
              <a:t>有些研討會會要求撰寫</a:t>
            </a:r>
            <a:r>
              <a:rPr lang="zh-TW" altLang="en-US" dirty="0">
                <a:solidFill>
                  <a:srgbClr val="FF0000"/>
                </a:solidFill>
              </a:rPr>
              <a:t>中、英文</a:t>
            </a:r>
            <a:r>
              <a:rPr lang="zh-TW" altLang="en-US" dirty="0" smtClean="0">
                <a:solidFill>
                  <a:srgbClr val="FF0000"/>
                </a:solidFill>
              </a:rPr>
              <a:t>摘要</a:t>
            </a:r>
            <a:endParaRPr lang="zh-TW" altLang="en-US" dirty="0">
              <a:solidFill>
                <a:srgbClr val="FF0000"/>
              </a:solidFill>
            </a:endParaRPr>
          </a:p>
          <a:p>
            <a:pPr algn="just"/>
            <a:r>
              <a:rPr lang="zh-TW" altLang="en-US" dirty="0"/>
              <a:t>本文內容一般為</a:t>
            </a:r>
            <a:r>
              <a:rPr lang="zh-TW" altLang="en-US" dirty="0">
                <a:solidFill>
                  <a:srgbClr val="FF0000"/>
                </a:solidFill>
              </a:rPr>
              <a:t>雙欄</a:t>
            </a:r>
            <a:r>
              <a:rPr lang="zh-TW" altLang="en-US" dirty="0" smtClean="0"/>
              <a:t>格式</a:t>
            </a:r>
            <a:endParaRPr lang="zh-TW" altLang="en-US" dirty="0"/>
          </a:p>
          <a:p>
            <a:pPr algn="just"/>
            <a:r>
              <a:rPr lang="zh-TW" altLang="en-US" dirty="0"/>
              <a:t>一般</a:t>
            </a:r>
            <a:r>
              <a:rPr lang="zh-TW" altLang="en-US" dirty="0">
                <a:solidFill>
                  <a:srgbClr val="FF0000"/>
                </a:solidFill>
              </a:rPr>
              <a:t>中文</a:t>
            </a:r>
            <a:r>
              <a:rPr lang="zh-TW" altLang="en-US" dirty="0" smtClean="0"/>
              <a:t>使用</a:t>
            </a:r>
            <a:r>
              <a:rPr lang="zh-TW" altLang="en-US" dirty="0" smtClean="0">
                <a:solidFill>
                  <a:srgbClr val="FF0000"/>
                </a:solidFill>
              </a:rPr>
              <a:t>標楷體</a:t>
            </a:r>
            <a:r>
              <a:rPr lang="zh-TW" altLang="en-US" dirty="0" smtClean="0"/>
              <a:t>字型</a:t>
            </a:r>
            <a:r>
              <a:rPr lang="zh-TW" altLang="en-US" dirty="0"/>
              <a:t>、</a:t>
            </a:r>
            <a:r>
              <a:rPr lang="zh-TW" altLang="en-US" dirty="0">
                <a:solidFill>
                  <a:srgbClr val="FF0000"/>
                </a:solidFill>
              </a:rPr>
              <a:t>英文</a:t>
            </a:r>
            <a:r>
              <a:rPr lang="zh-TW" altLang="en-US" dirty="0" smtClean="0"/>
              <a:t>使用</a:t>
            </a:r>
            <a:r>
              <a:rPr lang="en-US" altLang="zh-TW" dirty="0" smtClean="0">
                <a:solidFill>
                  <a:srgbClr val="FF0000"/>
                </a:solidFill>
                <a:cs typeface="Times New Roman" panose="02020603050405020304" pitchFamily="18" charset="0"/>
              </a:rPr>
              <a:t>Times </a:t>
            </a:r>
            <a:r>
              <a:rPr lang="en-US" altLang="zh-TW" dirty="0">
                <a:solidFill>
                  <a:srgbClr val="FF0000"/>
                </a:solidFill>
                <a:cs typeface="Times New Roman" panose="02020603050405020304" pitchFamily="18" charset="0"/>
              </a:rPr>
              <a:t>New </a:t>
            </a:r>
            <a:r>
              <a:rPr lang="en-US" altLang="zh-TW" dirty="0" smtClean="0">
                <a:solidFill>
                  <a:srgbClr val="FF0000"/>
                </a:solidFill>
                <a:cs typeface="Times New Roman" panose="02020603050405020304" pitchFamily="18" charset="0"/>
              </a:rPr>
              <a:t>Roman</a:t>
            </a:r>
            <a:r>
              <a:rPr lang="zh-TW" altLang="en-US" dirty="0" smtClean="0"/>
              <a:t>字型</a:t>
            </a:r>
            <a:endParaRPr lang="zh-TW" altLang="en-US" dirty="0"/>
          </a:p>
          <a:p>
            <a:pPr algn="just"/>
            <a:r>
              <a:rPr lang="zh-TW" altLang="en-US" dirty="0">
                <a:solidFill>
                  <a:srgbClr val="FF0000"/>
                </a:solidFill>
              </a:rPr>
              <a:t>表標題在上，圖標題</a:t>
            </a:r>
            <a:r>
              <a:rPr lang="zh-TW" altLang="en-US" dirty="0" smtClean="0">
                <a:solidFill>
                  <a:srgbClr val="FF0000"/>
                </a:solidFill>
              </a:rPr>
              <a:t>在下</a:t>
            </a:r>
            <a:endParaRPr lang="zh-TW" altLang="en-US" dirty="0">
              <a:solidFill>
                <a:srgbClr val="FF0000"/>
              </a:solidFill>
            </a:endParaRPr>
          </a:p>
          <a:p>
            <a:pPr algn="just"/>
            <a:r>
              <a:rPr lang="zh-TW" altLang="en-US" dirty="0"/>
              <a:t>一般計量單位使用</a:t>
            </a:r>
            <a:r>
              <a:rPr lang="zh-TW" altLang="en-US" dirty="0">
                <a:solidFill>
                  <a:srgbClr val="FF0000"/>
                </a:solidFill>
              </a:rPr>
              <a:t>公制單位</a:t>
            </a:r>
            <a:r>
              <a:rPr lang="en-US" altLang="zh-TW" dirty="0">
                <a:solidFill>
                  <a:srgbClr val="FF0000"/>
                </a:solidFill>
              </a:rPr>
              <a:t>(</a:t>
            </a:r>
            <a:r>
              <a:rPr lang="en-US" altLang="zh-TW" dirty="0">
                <a:solidFill>
                  <a:srgbClr val="FF0000"/>
                </a:solidFill>
                <a:cs typeface="Times New Roman" panose="02020603050405020304" pitchFamily="18" charset="0"/>
              </a:rPr>
              <a:t>SI units</a:t>
            </a:r>
            <a:r>
              <a:rPr lang="en-US" altLang="zh-TW" dirty="0" smtClean="0">
                <a:solidFill>
                  <a:srgbClr val="FF0000"/>
                </a:solidFill>
              </a:rPr>
              <a:t>)</a:t>
            </a:r>
            <a:endParaRPr lang="zh-TW" altLang="en-US" dirty="0">
              <a:solidFill>
                <a:srgbClr val="FF0000"/>
              </a:solidFill>
            </a:endParaRPr>
          </a:p>
          <a:p>
            <a:pPr algn="just"/>
            <a:r>
              <a:rPr lang="zh-TW" altLang="en-US" dirty="0"/>
              <a:t>參考文獻寫法視各研討會規定，一般使用</a:t>
            </a:r>
            <a:r>
              <a:rPr lang="zh-TW" altLang="en-US" dirty="0">
                <a:solidFill>
                  <a:srgbClr val="FF0000"/>
                </a:solidFill>
              </a:rPr>
              <a:t>姓氏筆畫或英文字母</a:t>
            </a:r>
            <a:r>
              <a:rPr lang="zh-TW" altLang="en-US" dirty="0" smtClean="0">
                <a:solidFill>
                  <a:srgbClr val="FF0000"/>
                </a:solidFill>
              </a:rPr>
              <a:t>排列</a:t>
            </a:r>
            <a:endParaRPr lang="zh-TW" altLang="en-US" dirty="0">
              <a:solidFill>
                <a:srgbClr val="FF0000"/>
              </a:solidFill>
            </a:endParaRPr>
          </a:p>
          <a:p>
            <a:pPr algn="just"/>
            <a:r>
              <a:rPr lang="zh-TW" altLang="en-US" dirty="0"/>
              <a:t>一般頁數大致</a:t>
            </a:r>
            <a:r>
              <a:rPr lang="zh-TW" altLang="en-US" dirty="0">
                <a:solidFill>
                  <a:srgbClr val="FF0000"/>
                </a:solidFill>
              </a:rPr>
              <a:t>規定於</a:t>
            </a:r>
            <a:r>
              <a:rPr lang="en-US" altLang="zh-TW" dirty="0">
                <a:solidFill>
                  <a:srgbClr val="FF0000"/>
                </a:solidFill>
              </a:rPr>
              <a:t>10</a:t>
            </a:r>
            <a:r>
              <a:rPr lang="zh-TW" altLang="en-US" dirty="0">
                <a:solidFill>
                  <a:srgbClr val="FF0000"/>
                </a:solidFill>
              </a:rPr>
              <a:t>頁</a:t>
            </a:r>
            <a:r>
              <a:rPr lang="zh-TW" altLang="en-US" dirty="0" smtClean="0">
                <a:solidFill>
                  <a:srgbClr val="FF0000"/>
                </a:solidFill>
              </a:rPr>
              <a:t>左右</a:t>
            </a:r>
            <a:endParaRPr lang="zh-TW" altLang="en-US" dirty="0"/>
          </a:p>
          <a:p>
            <a:pPr algn="just"/>
            <a:r>
              <a:rPr lang="zh-TW" altLang="en-US" dirty="0" smtClean="0"/>
              <a:t>其他</a:t>
            </a:r>
            <a:endParaRPr lang="zh-TW" altLang="en-US" dirty="0"/>
          </a:p>
          <a:p>
            <a:pPr algn="just"/>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21</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a:t>國內一般科技研討會寫作格式</a:t>
            </a:r>
          </a:p>
        </p:txBody>
      </p:sp>
    </p:spTree>
    <p:extLst>
      <p:ext uri="{BB962C8B-B14F-4D97-AF65-F5344CB8AC3E}">
        <p14:creationId xmlns:p14="http://schemas.microsoft.com/office/powerpoint/2010/main" val="2891292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一般研討會的口頭報告時間均很短，大約</a:t>
            </a:r>
            <a:r>
              <a:rPr lang="en-US" altLang="zh-TW" dirty="0"/>
              <a:t>10~20</a:t>
            </a:r>
            <a:r>
              <a:rPr lang="zh-TW" altLang="en-US" dirty="0" smtClean="0"/>
              <a:t>分鐘</a:t>
            </a:r>
            <a:endParaRPr lang="en-US" altLang="zh-TW" dirty="0" smtClean="0"/>
          </a:p>
          <a:p>
            <a:r>
              <a:rPr lang="zh-TW" altLang="en-US" dirty="0" smtClean="0"/>
              <a:t>短</a:t>
            </a:r>
            <a:r>
              <a:rPr lang="zh-TW" altLang="en-US" dirty="0"/>
              <a:t>時間之內充分表達研究內容與成果，確實需下一番</a:t>
            </a:r>
            <a:r>
              <a:rPr lang="zh-TW" altLang="en-US" dirty="0" smtClean="0"/>
              <a:t>苦工</a:t>
            </a:r>
            <a:endParaRPr lang="zh-TW" altLang="en-US" dirty="0"/>
          </a:p>
          <a:p>
            <a:r>
              <a:rPr lang="zh-TW" altLang="en-US" dirty="0"/>
              <a:t>常言道：台上一分鐘，台下十年</a:t>
            </a:r>
            <a:r>
              <a:rPr lang="zh-TW" altLang="en-US" dirty="0" smtClean="0"/>
              <a:t>功</a:t>
            </a:r>
            <a:endParaRPr lang="zh-TW" altLang="en-US" dirty="0"/>
          </a:p>
          <a:p>
            <a:r>
              <a:rPr lang="zh-TW" altLang="en-US" dirty="0" smtClean="0"/>
              <a:t>演說時間　≠　準備時間</a:t>
            </a:r>
            <a:endParaRPr lang="en-US" altLang="zh-TW" dirty="0" smtClean="0"/>
          </a:p>
          <a:p>
            <a:r>
              <a:rPr lang="zh-TW" altLang="en-US" dirty="0" smtClean="0"/>
              <a:t>臨場</a:t>
            </a:r>
            <a:r>
              <a:rPr lang="zh-TW" altLang="en-US" dirty="0"/>
              <a:t>表現與表達方式通常是一般學生較為恐懼與經驗不足之</a:t>
            </a:r>
            <a:r>
              <a:rPr lang="zh-TW" altLang="en-US" dirty="0" smtClean="0"/>
              <a:t>處</a:t>
            </a:r>
            <a:endParaRPr lang="zh-TW" altLang="en-US" dirty="0"/>
          </a:p>
          <a:p>
            <a:r>
              <a:rPr lang="zh-TW" altLang="en-US" dirty="0"/>
              <a:t>克服怯場最好的方式</a:t>
            </a:r>
            <a:r>
              <a:rPr lang="en-US" altLang="zh-TW" dirty="0"/>
              <a:t>—</a:t>
            </a:r>
            <a:r>
              <a:rPr lang="zh-TW" altLang="en-US" dirty="0"/>
              <a:t>練習、練習、再</a:t>
            </a:r>
            <a:r>
              <a:rPr lang="zh-TW" altLang="en-US" dirty="0" smtClean="0"/>
              <a:t>練習</a:t>
            </a:r>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22</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口頭報告</a:t>
            </a:r>
            <a:endParaRPr lang="zh-TW" altLang="en-US" dirty="0"/>
          </a:p>
        </p:txBody>
      </p:sp>
    </p:spTree>
    <p:extLst>
      <p:ext uri="{BB962C8B-B14F-4D97-AF65-F5344CB8AC3E}">
        <p14:creationId xmlns:p14="http://schemas.microsoft.com/office/powerpoint/2010/main" val="1296690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題目、報告者、</a:t>
            </a:r>
            <a:r>
              <a:rPr lang="zh-TW" altLang="en-US" dirty="0" smtClean="0"/>
              <a:t>日期</a:t>
            </a:r>
            <a:endParaRPr lang="zh-TW" altLang="en-US" dirty="0"/>
          </a:p>
          <a:p>
            <a:r>
              <a:rPr lang="zh-TW" altLang="en-US" dirty="0"/>
              <a:t>報告</a:t>
            </a:r>
            <a:r>
              <a:rPr lang="zh-TW" altLang="en-US" dirty="0" smtClean="0"/>
              <a:t>大綱</a:t>
            </a:r>
            <a:endParaRPr lang="zh-TW" altLang="en-US" dirty="0"/>
          </a:p>
          <a:p>
            <a:pPr lvl="1"/>
            <a:r>
              <a:rPr lang="zh-TW" altLang="en-US" dirty="0"/>
              <a:t>前言</a:t>
            </a:r>
          </a:p>
          <a:p>
            <a:pPr lvl="1"/>
            <a:r>
              <a:rPr lang="zh-TW" altLang="en-US" dirty="0"/>
              <a:t>研究緣起</a:t>
            </a:r>
          </a:p>
          <a:p>
            <a:pPr lvl="1"/>
            <a:r>
              <a:rPr lang="zh-TW" altLang="en-US" dirty="0"/>
              <a:t>研究內容與目的</a:t>
            </a:r>
          </a:p>
          <a:p>
            <a:pPr lvl="1"/>
            <a:r>
              <a:rPr lang="zh-TW" altLang="en-US" dirty="0"/>
              <a:t>研究設計與方法</a:t>
            </a:r>
          </a:p>
          <a:p>
            <a:pPr lvl="1"/>
            <a:r>
              <a:rPr lang="zh-TW" altLang="en-US" dirty="0"/>
              <a:t>結果與討論</a:t>
            </a:r>
          </a:p>
          <a:p>
            <a:pPr lvl="1"/>
            <a:r>
              <a:rPr lang="zh-TW" altLang="en-US" dirty="0"/>
              <a:t>結論與建議</a:t>
            </a:r>
          </a:p>
          <a:p>
            <a:pPr lvl="1"/>
            <a:r>
              <a:rPr lang="zh-TW" altLang="en-US" dirty="0"/>
              <a:t>誌謝</a:t>
            </a:r>
            <a:r>
              <a:rPr lang="en-US" altLang="zh-TW" dirty="0"/>
              <a:t>(</a:t>
            </a:r>
            <a:r>
              <a:rPr lang="zh-TW" altLang="en-US" dirty="0"/>
              <a:t>可有可無</a:t>
            </a:r>
            <a:r>
              <a:rPr lang="en-US" altLang="zh-TW" dirty="0"/>
              <a:t>)</a:t>
            </a:r>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23</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a:t>口頭報告之</a:t>
            </a:r>
            <a:r>
              <a:rPr lang="zh-TW" altLang="en-US" dirty="0" smtClean="0"/>
              <a:t>架構</a:t>
            </a:r>
            <a:endParaRPr lang="zh-TW" altLang="en-US" dirty="0"/>
          </a:p>
        </p:txBody>
      </p:sp>
    </p:spTree>
    <p:extLst>
      <p:ext uri="{BB962C8B-B14F-4D97-AF65-F5344CB8AC3E}">
        <p14:creationId xmlns:p14="http://schemas.microsoft.com/office/powerpoint/2010/main" val="816566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numCol="2" spcCol="360000"/>
          <a:lstStyle/>
          <a:p>
            <a:r>
              <a:rPr lang="zh-TW" altLang="en-US" dirty="0" smtClean="0"/>
              <a:t>海報</a:t>
            </a:r>
            <a:r>
              <a:rPr lang="zh-TW" altLang="en-US" dirty="0"/>
              <a:t>論文發表已漸漸</a:t>
            </a:r>
            <a:r>
              <a:rPr lang="zh-TW" altLang="en-US" dirty="0" smtClean="0"/>
              <a:t>被大家使用</a:t>
            </a:r>
          </a:p>
          <a:p>
            <a:r>
              <a:rPr lang="zh-TW" altLang="en-US" dirty="0" smtClean="0"/>
              <a:t>組織架構</a:t>
            </a:r>
            <a:r>
              <a:rPr lang="en-US" altLang="zh-TW" dirty="0" smtClean="0"/>
              <a:t>(Organization) — IMRAD</a:t>
            </a:r>
          </a:p>
          <a:p>
            <a:pPr lvl="1"/>
            <a:r>
              <a:rPr lang="zh-TW" altLang="en-US" sz="2800" dirty="0" smtClean="0"/>
              <a:t>前言</a:t>
            </a:r>
            <a:r>
              <a:rPr lang="en-US" altLang="zh-TW" sz="2800" dirty="0"/>
              <a:t>(Introduction)</a:t>
            </a:r>
          </a:p>
          <a:p>
            <a:pPr lvl="1"/>
            <a:r>
              <a:rPr lang="zh-TW" altLang="en-US" sz="2800" dirty="0"/>
              <a:t>研究方法</a:t>
            </a:r>
            <a:r>
              <a:rPr lang="en-US" altLang="zh-TW" sz="2800" dirty="0"/>
              <a:t>(Methods)</a:t>
            </a:r>
          </a:p>
          <a:p>
            <a:pPr lvl="1"/>
            <a:r>
              <a:rPr lang="zh-TW" altLang="en-US" sz="2800" dirty="0"/>
              <a:t>研究結果</a:t>
            </a:r>
            <a:r>
              <a:rPr lang="en-US" altLang="zh-TW" sz="2800" dirty="0"/>
              <a:t>(Results)</a:t>
            </a:r>
          </a:p>
          <a:p>
            <a:pPr lvl="1"/>
            <a:r>
              <a:rPr lang="zh-TW" altLang="en-US" sz="2800" dirty="0"/>
              <a:t>討論</a:t>
            </a:r>
            <a:r>
              <a:rPr lang="en-US" altLang="zh-TW" sz="2800" dirty="0"/>
              <a:t>(Discussion)</a:t>
            </a:r>
          </a:p>
          <a:p>
            <a:r>
              <a:rPr lang="zh-TW" altLang="en-US" dirty="0"/>
              <a:t>內文應很少，盡量以</a:t>
            </a:r>
            <a:r>
              <a:rPr lang="zh-TW" altLang="en-US" dirty="0">
                <a:solidFill>
                  <a:srgbClr val="FF0000"/>
                </a:solidFill>
              </a:rPr>
              <a:t>圖表</a:t>
            </a:r>
            <a:r>
              <a:rPr lang="zh-TW" altLang="en-US" dirty="0" smtClean="0">
                <a:solidFill>
                  <a:srgbClr val="FF0000"/>
                </a:solidFill>
              </a:rPr>
              <a:t>顯示</a:t>
            </a:r>
            <a:endParaRPr lang="en-US" altLang="zh-TW" dirty="0" smtClean="0">
              <a:solidFill>
                <a:srgbClr val="FF0000"/>
              </a:solidFill>
            </a:endParaRPr>
          </a:p>
          <a:p>
            <a:r>
              <a:rPr lang="zh-TW" altLang="en-US" dirty="0"/>
              <a:t>壁報論文</a:t>
            </a:r>
            <a:r>
              <a:rPr lang="zh-TW" altLang="en-US" dirty="0" smtClean="0"/>
              <a:t>製作</a:t>
            </a:r>
            <a:endParaRPr lang="en-US" altLang="zh-TW" dirty="0" smtClean="0"/>
          </a:p>
          <a:p>
            <a:pPr lvl="1"/>
            <a:r>
              <a:rPr lang="zh-TW" altLang="en-US" dirty="0"/>
              <a:t>標題要</a:t>
            </a:r>
            <a:r>
              <a:rPr lang="zh-TW" altLang="en-US" dirty="0">
                <a:solidFill>
                  <a:srgbClr val="FF0000"/>
                </a:solidFill>
              </a:rPr>
              <a:t>精簡</a:t>
            </a:r>
            <a:r>
              <a:rPr lang="zh-TW" altLang="en-US" dirty="0" smtClean="0">
                <a:solidFill>
                  <a:srgbClr val="FF0000"/>
                </a:solidFill>
              </a:rPr>
              <a:t>明顯</a:t>
            </a:r>
            <a:endParaRPr lang="zh-TW" altLang="en-US" dirty="0">
              <a:solidFill>
                <a:srgbClr val="FF0000"/>
              </a:solidFill>
            </a:endParaRPr>
          </a:p>
          <a:p>
            <a:pPr lvl="1"/>
            <a:r>
              <a:rPr lang="zh-TW" altLang="en-US" dirty="0"/>
              <a:t>盡量使用</a:t>
            </a:r>
            <a:r>
              <a:rPr lang="zh-TW" altLang="en-US" dirty="0">
                <a:solidFill>
                  <a:srgbClr val="FF0000"/>
                </a:solidFill>
              </a:rPr>
              <a:t>黑色粗體字</a:t>
            </a:r>
            <a:r>
              <a:rPr lang="zh-TW" altLang="en-US" dirty="0"/>
              <a:t>，內文標題或文字，以</a:t>
            </a:r>
            <a:r>
              <a:rPr lang="zh-TW" altLang="en-US" dirty="0">
                <a:solidFill>
                  <a:srgbClr val="FF0000"/>
                </a:solidFill>
              </a:rPr>
              <a:t>清晰、易懂</a:t>
            </a:r>
            <a:r>
              <a:rPr lang="zh-TW" altLang="en-US" dirty="0"/>
              <a:t>為</a:t>
            </a:r>
            <a:r>
              <a:rPr lang="zh-TW" altLang="en-US" dirty="0" smtClean="0"/>
              <a:t>原則</a:t>
            </a:r>
          </a:p>
          <a:p>
            <a:pPr lvl="1"/>
            <a:r>
              <a:rPr lang="zh-TW" altLang="en-US" dirty="0" smtClean="0"/>
              <a:t>內容切忌雜亂無章，力求</a:t>
            </a:r>
            <a:r>
              <a:rPr lang="zh-TW" altLang="en-US" dirty="0" smtClean="0">
                <a:solidFill>
                  <a:srgbClr val="FF0000"/>
                </a:solidFill>
              </a:rPr>
              <a:t>簡明扼要</a:t>
            </a:r>
          </a:p>
          <a:p>
            <a:pPr lvl="1"/>
            <a:r>
              <a:rPr lang="zh-TW" altLang="en-US" dirty="0" smtClean="0"/>
              <a:t>一</a:t>
            </a:r>
            <a:r>
              <a:rPr lang="zh-TW" altLang="en-US" dirty="0"/>
              <a:t>份好的壁報論文，可以將好幾個研究重點傳達給</a:t>
            </a:r>
            <a:r>
              <a:rPr lang="zh-TW" altLang="en-US" dirty="0" smtClean="0"/>
              <a:t>觀眾</a:t>
            </a:r>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24</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海報</a:t>
            </a:r>
            <a:endParaRPr lang="zh-TW" altLang="en-US" dirty="0"/>
          </a:p>
        </p:txBody>
      </p:sp>
    </p:spTree>
    <p:extLst>
      <p:ext uri="{BB962C8B-B14F-4D97-AF65-F5344CB8AC3E}">
        <p14:creationId xmlns:p14="http://schemas.microsoft.com/office/powerpoint/2010/main" val="935090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sz="3200" dirty="0" smtClean="0"/>
              <a:t>何種</a:t>
            </a:r>
            <a:r>
              <a:rPr lang="zh-TW" altLang="en-US" sz="3200" dirty="0"/>
              <a:t>期刊</a:t>
            </a:r>
          </a:p>
          <a:p>
            <a:pPr algn="just"/>
            <a:r>
              <a:rPr lang="zh-TW" altLang="en-US" sz="3200" dirty="0" smtClean="0"/>
              <a:t>何種類型</a:t>
            </a:r>
            <a:r>
              <a:rPr lang="en-US" altLang="zh-TW" sz="3200" dirty="0" smtClean="0"/>
              <a:t>(regular paper, survey paper, specific issue)</a:t>
            </a:r>
            <a:endParaRPr lang="zh-TW" altLang="en-US" sz="3200" dirty="0"/>
          </a:p>
          <a:p>
            <a:r>
              <a:rPr lang="zh-TW" altLang="en-US" sz="3200" dirty="0" smtClean="0"/>
              <a:t>閱讀</a:t>
            </a:r>
            <a:r>
              <a:rPr lang="zh-TW" altLang="en-US" sz="3200" dirty="0"/>
              <a:t>投稿</a:t>
            </a:r>
            <a:r>
              <a:rPr lang="zh-TW" altLang="en-US" sz="3200" dirty="0" smtClean="0"/>
              <a:t>須知</a:t>
            </a:r>
            <a:r>
              <a:rPr lang="en-US" altLang="zh-TW" sz="3200" dirty="0"/>
              <a:t>(Information for </a:t>
            </a:r>
            <a:r>
              <a:rPr lang="en-US" altLang="zh-TW" sz="3200" dirty="0" smtClean="0"/>
              <a:t>authors)</a:t>
            </a:r>
          </a:p>
          <a:p>
            <a:pPr lvl="1"/>
            <a:r>
              <a:rPr lang="zh-TW" altLang="en-US" dirty="0" smtClean="0"/>
              <a:t>格式</a:t>
            </a:r>
            <a:endParaRPr lang="en-US" altLang="zh-TW" dirty="0" smtClean="0"/>
          </a:p>
          <a:p>
            <a:pPr lvl="1"/>
            <a:r>
              <a:rPr lang="zh-TW" altLang="en-US" dirty="0" smtClean="0"/>
              <a:t>頁數</a:t>
            </a:r>
            <a:endParaRPr lang="en-US" altLang="zh-TW" dirty="0" smtClean="0"/>
          </a:p>
          <a:p>
            <a:pPr lvl="1"/>
            <a:r>
              <a:rPr lang="zh-TW" altLang="en-US" dirty="0" smtClean="0"/>
              <a:t>費用</a:t>
            </a:r>
            <a:r>
              <a:rPr lang="en-US" altLang="zh-TW" dirty="0" smtClean="0"/>
              <a:t>(open access)</a:t>
            </a:r>
          </a:p>
          <a:p>
            <a:pPr lvl="1"/>
            <a:endParaRPr lang="en-US" altLang="zh-TW" dirty="0" smtClean="0"/>
          </a:p>
          <a:p>
            <a:pPr lvl="1"/>
            <a:endParaRPr lang="en-US" altLang="zh-TW" dirty="0" smtClean="0">
              <a:solidFill>
                <a:srgbClr val="FF0000"/>
              </a:solidFill>
            </a:endParaRPr>
          </a:p>
          <a:p>
            <a:endParaRPr lang="en-US" altLang="zh-TW" dirty="0"/>
          </a:p>
          <a:p>
            <a:pPr marL="971550" lvl="1" indent="-514350">
              <a:buFont typeface="+mj-lt"/>
              <a:buAutoNum type="arabicPeriod"/>
            </a:pPr>
            <a:endParaRPr lang="zh-TW" altLang="en-US" sz="2800" dirty="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25</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期刊</a:t>
            </a:r>
            <a:r>
              <a:rPr lang="zh-TW" altLang="en-US" dirty="0" smtClean="0"/>
              <a:t>投稿</a:t>
            </a:r>
            <a:r>
              <a:rPr lang="zh-TW" altLang="en-US" dirty="0" smtClean="0"/>
              <a:t>說明</a:t>
            </a:r>
            <a:endParaRPr lang="zh-TW" altLang="en-US" dirty="0"/>
          </a:p>
        </p:txBody>
      </p:sp>
    </p:spTree>
    <p:extLst>
      <p:ext uri="{BB962C8B-B14F-4D97-AF65-F5344CB8AC3E}">
        <p14:creationId xmlns:p14="http://schemas.microsoft.com/office/powerpoint/2010/main" val="2745001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gn="just"/>
            <a:r>
              <a:rPr lang="zh-TW" altLang="en-US" dirty="0">
                <a:cs typeface="Times New Roman" panose="02020603050405020304" pitchFamily="18" charset="0"/>
              </a:rPr>
              <a:t>英文科技論文撰寫不比國內研討會論文簡單，不僅</a:t>
            </a:r>
            <a:r>
              <a:rPr lang="zh-TW" altLang="en-US" dirty="0">
                <a:solidFill>
                  <a:srgbClr val="FF0000"/>
                </a:solidFill>
                <a:cs typeface="Times New Roman" panose="02020603050405020304" pitchFamily="18" charset="0"/>
              </a:rPr>
              <a:t>要求嚴謹、格式繁瑣</a:t>
            </a:r>
            <a:r>
              <a:rPr lang="zh-TW" altLang="en-US" dirty="0">
                <a:cs typeface="Times New Roman" panose="02020603050405020304" pitchFamily="18" charset="0"/>
              </a:rPr>
              <a:t>，且各個期刊內容、格式多少都有</a:t>
            </a:r>
            <a:r>
              <a:rPr lang="zh-TW" altLang="en-US" dirty="0" smtClean="0">
                <a:cs typeface="Times New Roman" panose="02020603050405020304" pitchFamily="18" charset="0"/>
              </a:rPr>
              <a:t>差異</a:t>
            </a:r>
            <a:endParaRPr lang="zh-TW" altLang="en-US" dirty="0">
              <a:cs typeface="Times New Roman" panose="02020603050405020304" pitchFamily="18" charset="0"/>
            </a:endParaRPr>
          </a:p>
          <a:p>
            <a:pPr algn="just"/>
            <a:r>
              <a:rPr lang="zh-TW" altLang="en-US" dirty="0">
                <a:cs typeface="Times New Roman" panose="02020603050405020304" pitchFamily="18" charset="0"/>
              </a:rPr>
              <a:t>撰寫英文科技論文之前，一定得先找出該份期刊的投稿須知</a:t>
            </a:r>
            <a:r>
              <a:rPr lang="en-US" altLang="zh-TW" dirty="0">
                <a:cs typeface="Times New Roman" panose="02020603050405020304" pitchFamily="18" charset="0"/>
              </a:rPr>
              <a:t>(Information for Authors</a:t>
            </a:r>
            <a:r>
              <a:rPr lang="en-US" altLang="zh-TW" dirty="0" smtClean="0">
                <a:cs typeface="Times New Roman" panose="02020603050405020304" pitchFamily="18" charset="0"/>
              </a:rPr>
              <a:t>)</a:t>
            </a:r>
            <a:endParaRPr lang="zh-TW" altLang="en-US" dirty="0">
              <a:cs typeface="Times New Roman" panose="02020603050405020304" pitchFamily="18" charset="0"/>
            </a:endParaRPr>
          </a:p>
          <a:p>
            <a:pPr algn="just"/>
            <a:r>
              <a:rPr lang="zh-TW" altLang="en-US" dirty="0">
                <a:cs typeface="Times New Roman" panose="02020603050405020304" pitchFamily="18" charset="0"/>
              </a:rPr>
              <a:t>投稿文章</a:t>
            </a:r>
            <a:r>
              <a:rPr lang="en-US" altLang="zh-TW" dirty="0">
                <a:cs typeface="Times New Roman" panose="02020603050405020304" pitchFamily="18" charset="0"/>
              </a:rPr>
              <a:t>(</a:t>
            </a:r>
            <a:r>
              <a:rPr lang="zh-TW" altLang="en-US" dirty="0">
                <a:cs typeface="Times New Roman" panose="02020603050405020304" pitchFamily="18" charset="0"/>
              </a:rPr>
              <a:t>尚未接受之前</a:t>
            </a:r>
            <a:r>
              <a:rPr lang="en-US" altLang="zh-TW" dirty="0">
                <a:cs typeface="Times New Roman" panose="02020603050405020304" pitchFamily="18" charset="0"/>
              </a:rPr>
              <a:t>)</a:t>
            </a:r>
            <a:r>
              <a:rPr lang="zh-TW" altLang="en-US" dirty="0">
                <a:cs typeface="Times New Roman" panose="02020603050405020304" pitchFamily="18" charset="0"/>
              </a:rPr>
              <a:t>一般</a:t>
            </a:r>
            <a:r>
              <a:rPr lang="zh-TW" altLang="en-US" dirty="0">
                <a:solidFill>
                  <a:srgbClr val="FF0000"/>
                </a:solidFill>
                <a:cs typeface="Times New Roman" panose="02020603050405020304" pitchFamily="18" charset="0"/>
              </a:rPr>
              <a:t>行距為</a:t>
            </a:r>
            <a:r>
              <a:rPr lang="en-US" altLang="zh-TW" dirty="0">
                <a:solidFill>
                  <a:srgbClr val="FF0000"/>
                </a:solidFill>
                <a:cs typeface="Times New Roman" panose="02020603050405020304" pitchFamily="18" charset="0"/>
              </a:rPr>
              <a:t>Double </a:t>
            </a:r>
            <a:r>
              <a:rPr lang="en-US" altLang="zh-TW" dirty="0" smtClean="0">
                <a:solidFill>
                  <a:srgbClr val="FF0000"/>
                </a:solidFill>
                <a:cs typeface="Times New Roman" panose="02020603050405020304" pitchFamily="18" charset="0"/>
              </a:rPr>
              <a:t>space </a:t>
            </a:r>
            <a:r>
              <a:rPr lang="en-US" altLang="zh-TW" dirty="0" smtClean="0">
                <a:solidFill>
                  <a:schemeClr val="accent2"/>
                </a:solidFill>
                <a:cs typeface="Times New Roman" panose="02020603050405020304" pitchFamily="18" charset="0"/>
              </a:rPr>
              <a:t>(</a:t>
            </a:r>
            <a:r>
              <a:rPr lang="zh-TW" altLang="en-US" dirty="0" smtClean="0">
                <a:solidFill>
                  <a:schemeClr val="accent2"/>
                </a:solidFill>
                <a:cs typeface="Times New Roman" panose="02020603050405020304" pitchFamily="18" charset="0"/>
              </a:rPr>
              <a:t>現在大都不需要</a:t>
            </a:r>
            <a:r>
              <a:rPr lang="en-US" altLang="zh-TW" dirty="0" smtClean="0">
                <a:solidFill>
                  <a:schemeClr val="accent2"/>
                </a:solidFill>
                <a:cs typeface="Times New Roman" panose="02020603050405020304" pitchFamily="18" charset="0"/>
              </a:rPr>
              <a:t>)</a:t>
            </a:r>
            <a:endParaRPr lang="zh-TW" altLang="en-US" dirty="0">
              <a:solidFill>
                <a:schemeClr val="accent2"/>
              </a:solidFill>
              <a:cs typeface="Times New Roman" panose="02020603050405020304" pitchFamily="18" charset="0"/>
            </a:endParaRPr>
          </a:p>
          <a:p>
            <a:pPr algn="just"/>
            <a:r>
              <a:rPr lang="zh-TW" altLang="en-US" dirty="0">
                <a:cs typeface="Times New Roman" panose="02020603050405020304" pitchFamily="18" charset="0"/>
              </a:rPr>
              <a:t>內文中沒有圖、表，圖、表置於</a:t>
            </a:r>
            <a:r>
              <a:rPr lang="zh-TW" altLang="en-US" dirty="0">
                <a:solidFill>
                  <a:srgbClr val="FF0000"/>
                </a:solidFill>
                <a:cs typeface="Times New Roman" panose="02020603050405020304" pitchFamily="18" charset="0"/>
              </a:rPr>
              <a:t>內文</a:t>
            </a:r>
            <a:r>
              <a:rPr lang="zh-TW" altLang="en-US" dirty="0" smtClean="0">
                <a:solidFill>
                  <a:srgbClr val="FF0000"/>
                </a:solidFill>
                <a:cs typeface="Times New Roman" panose="02020603050405020304" pitchFamily="18" charset="0"/>
              </a:rPr>
              <a:t>之後 </a:t>
            </a:r>
            <a:r>
              <a:rPr lang="en-US" altLang="zh-TW" dirty="0" smtClean="0">
                <a:solidFill>
                  <a:schemeClr val="accent2"/>
                </a:solidFill>
                <a:cs typeface="Times New Roman" panose="02020603050405020304" pitchFamily="18" charset="0"/>
              </a:rPr>
              <a:t>(</a:t>
            </a:r>
            <a:r>
              <a:rPr lang="zh-TW" altLang="en-US" dirty="0" smtClean="0">
                <a:solidFill>
                  <a:schemeClr val="accent2"/>
                </a:solidFill>
                <a:cs typeface="Times New Roman" panose="02020603050405020304" pitchFamily="18" charset="0"/>
              </a:rPr>
              <a:t>現在大都不需要</a:t>
            </a:r>
            <a:r>
              <a:rPr lang="en-US" altLang="zh-TW" dirty="0" smtClean="0">
                <a:solidFill>
                  <a:schemeClr val="accent2"/>
                </a:solidFill>
                <a:cs typeface="Times New Roman" panose="02020603050405020304" pitchFamily="18" charset="0"/>
              </a:rPr>
              <a:t>)</a:t>
            </a:r>
            <a:endParaRPr lang="zh-TW" altLang="en-US" dirty="0">
              <a:solidFill>
                <a:schemeClr val="accent2"/>
              </a:solidFill>
              <a:cs typeface="Times New Roman" panose="02020603050405020304" pitchFamily="18" charset="0"/>
            </a:endParaRPr>
          </a:p>
          <a:p>
            <a:pPr algn="just"/>
            <a:r>
              <a:rPr lang="zh-TW" altLang="en-US" dirty="0">
                <a:cs typeface="Times New Roman" panose="02020603050405020304" pitchFamily="18" charset="0"/>
              </a:rPr>
              <a:t>字型一律為</a:t>
            </a:r>
            <a:r>
              <a:rPr lang="en-US" altLang="zh-TW" dirty="0">
                <a:solidFill>
                  <a:srgbClr val="FF0000"/>
                </a:solidFill>
                <a:cs typeface="Times New Roman" pitchFamily="18" charset="0"/>
              </a:rPr>
              <a:t>Times New </a:t>
            </a:r>
            <a:r>
              <a:rPr lang="en-US" altLang="zh-TW" dirty="0" smtClean="0">
                <a:solidFill>
                  <a:srgbClr val="FF0000"/>
                </a:solidFill>
                <a:cs typeface="Times New Roman" pitchFamily="18" charset="0"/>
              </a:rPr>
              <a:t>Roman</a:t>
            </a:r>
            <a:r>
              <a:rPr lang="en-US" altLang="zh-TW" dirty="0" smtClean="0">
                <a:solidFill>
                  <a:schemeClr val="accent2"/>
                </a:solidFill>
                <a:cs typeface="Times New Roman" pitchFamily="18" charset="0"/>
              </a:rPr>
              <a:t>(</a:t>
            </a:r>
            <a:r>
              <a:rPr lang="zh-TW" altLang="en-US" dirty="0" smtClean="0">
                <a:solidFill>
                  <a:schemeClr val="accent2"/>
                </a:solidFill>
                <a:cs typeface="Times New Roman" pitchFamily="18" charset="0"/>
              </a:rPr>
              <a:t>特別注意不要用到中文字體</a:t>
            </a:r>
            <a:r>
              <a:rPr lang="en-US" altLang="zh-TW" dirty="0" smtClean="0">
                <a:solidFill>
                  <a:schemeClr val="accent2"/>
                </a:solidFill>
                <a:cs typeface="Times New Roman" pitchFamily="18" charset="0"/>
              </a:rPr>
              <a:t>)</a:t>
            </a:r>
            <a:endParaRPr lang="zh-TW" altLang="en-US" dirty="0">
              <a:solidFill>
                <a:schemeClr val="accent2"/>
              </a:solidFill>
              <a:cs typeface="Times New Roman" pitchFamily="18" charset="0"/>
            </a:endParaRPr>
          </a:p>
          <a:p>
            <a:pPr algn="just"/>
            <a:r>
              <a:rPr lang="zh-TW" altLang="en-US" dirty="0">
                <a:cs typeface="Times New Roman" panose="02020603050405020304" pitchFamily="18" charset="0"/>
              </a:rPr>
              <a:t>內文標題大致都是</a:t>
            </a:r>
            <a:r>
              <a:rPr lang="zh-TW" altLang="en-US" dirty="0">
                <a:solidFill>
                  <a:srgbClr val="FF0000"/>
                </a:solidFill>
                <a:cs typeface="Times New Roman" panose="02020603050405020304" pitchFamily="18" charset="0"/>
              </a:rPr>
              <a:t>靠左</a:t>
            </a:r>
            <a:r>
              <a:rPr lang="zh-TW" altLang="en-US" dirty="0" smtClean="0">
                <a:solidFill>
                  <a:srgbClr val="FF0000"/>
                </a:solidFill>
                <a:cs typeface="Times New Roman" panose="02020603050405020304" pitchFamily="18" charset="0"/>
              </a:rPr>
              <a:t>對齊</a:t>
            </a:r>
            <a:endParaRPr lang="zh-TW" altLang="en-US" dirty="0">
              <a:solidFill>
                <a:srgbClr val="FF0000"/>
              </a:solidFill>
              <a:cs typeface="Times New Roman" panose="02020603050405020304" pitchFamily="18" charset="0"/>
            </a:endParaRPr>
          </a:p>
          <a:p>
            <a:pPr algn="just"/>
            <a:r>
              <a:rPr lang="zh-TW" altLang="en-US" dirty="0">
                <a:cs typeface="Times New Roman" panose="02020603050405020304" pitchFamily="18" charset="0"/>
              </a:rPr>
              <a:t>參考文獻大部分都是採</a:t>
            </a:r>
            <a:r>
              <a:rPr lang="zh-TW" altLang="en-US" dirty="0">
                <a:solidFill>
                  <a:srgbClr val="FF0000"/>
                </a:solidFill>
                <a:cs typeface="Times New Roman" panose="02020603050405020304" pitchFamily="18" charset="0"/>
              </a:rPr>
              <a:t>字母排列</a:t>
            </a:r>
            <a:r>
              <a:rPr lang="zh-TW" altLang="en-US" dirty="0" smtClean="0">
                <a:solidFill>
                  <a:srgbClr val="FF0000"/>
                </a:solidFill>
                <a:cs typeface="Times New Roman" panose="02020603050405020304" pitchFamily="18" charset="0"/>
              </a:rPr>
              <a:t>方式</a:t>
            </a:r>
            <a:r>
              <a:rPr lang="zh-TW" altLang="en-US" dirty="0" smtClean="0">
                <a:cs typeface="Times New Roman" panose="02020603050405020304" pitchFamily="18" charset="0"/>
              </a:rPr>
              <a:t>或是</a:t>
            </a:r>
            <a:r>
              <a:rPr lang="zh-TW" altLang="en-US" dirty="0" smtClean="0">
                <a:solidFill>
                  <a:srgbClr val="FF0000"/>
                </a:solidFill>
                <a:cs typeface="Times New Roman" panose="02020603050405020304" pitchFamily="18" charset="0"/>
              </a:rPr>
              <a:t>出現順序</a:t>
            </a:r>
            <a:endParaRPr lang="zh-TW" altLang="en-US" dirty="0">
              <a:cs typeface="Times New Roman" panose="02020603050405020304" pitchFamily="18" charset="0"/>
            </a:endParaRPr>
          </a:p>
          <a:p>
            <a:pPr algn="just"/>
            <a:r>
              <a:rPr lang="zh-TW" altLang="en-US" dirty="0">
                <a:cs typeface="Times New Roman" panose="02020603050405020304" pitchFamily="18" charset="0"/>
              </a:rPr>
              <a:t>內文計量單位都使用</a:t>
            </a:r>
            <a:r>
              <a:rPr lang="zh-TW" altLang="en-US" dirty="0">
                <a:solidFill>
                  <a:srgbClr val="FF0000"/>
                </a:solidFill>
                <a:cs typeface="Times New Roman" panose="02020603050405020304" pitchFamily="18" charset="0"/>
              </a:rPr>
              <a:t>公制單位</a:t>
            </a:r>
            <a:r>
              <a:rPr lang="en-US" altLang="zh-TW" dirty="0">
                <a:solidFill>
                  <a:srgbClr val="FF0000"/>
                </a:solidFill>
                <a:cs typeface="Times New Roman" panose="02020603050405020304" pitchFamily="18" charset="0"/>
              </a:rPr>
              <a:t>(SI units</a:t>
            </a:r>
            <a:r>
              <a:rPr lang="en-US" altLang="zh-TW" dirty="0" smtClean="0">
                <a:solidFill>
                  <a:srgbClr val="FF0000"/>
                </a:solidFill>
                <a:cs typeface="Times New Roman" panose="02020603050405020304" pitchFamily="18" charset="0"/>
              </a:rPr>
              <a:t>)</a:t>
            </a:r>
            <a:endParaRPr lang="zh-TW" altLang="en-US" dirty="0">
              <a:solidFill>
                <a:srgbClr val="FF0000"/>
              </a:solidFill>
              <a:cs typeface="Times New Roman" panose="02020603050405020304" pitchFamily="18" charset="0"/>
            </a:endParaRPr>
          </a:p>
          <a:p>
            <a:pPr algn="just"/>
            <a:r>
              <a:rPr lang="zh-TW" altLang="en-US" dirty="0" smtClean="0">
                <a:cs typeface="Times New Roman" panose="02020603050405020304" pitchFamily="18" charset="0"/>
              </a:rPr>
              <a:t>其他</a:t>
            </a:r>
            <a:endParaRPr lang="zh-TW" altLang="en-US" dirty="0">
              <a:cs typeface="Times New Roman" panose="02020603050405020304" pitchFamily="18" charset="0"/>
            </a:endParaRPr>
          </a:p>
          <a:p>
            <a:pPr algn="just"/>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26</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a:t>英文期刊撰寫及投稿</a:t>
            </a:r>
          </a:p>
        </p:txBody>
      </p:sp>
    </p:spTree>
    <p:extLst>
      <p:ext uri="{BB962C8B-B14F-4D97-AF65-F5344CB8AC3E}">
        <p14:creationId xmlns:p14="http://schemas.microsoft.com/office/powerpoint/2010/main" val="2693284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文章所投非處，可能會發生</a:t>
            </a:r>
            <a:r>
              <a:rPr lang="zh-TW" altLang="en-US" dirty="0" smtClean="0"/>
              <a:t>以下四種</a:t>
            </a:r>
            <a:r>
              <a:rPr lang="zh-TW" altLang="en-US" dirty="0"/>
              <a:t>負面影響：</a:t>
            </a:r>
          </a:p>
          <a:p>
            <a:pPr lvl="1"/>
            <a:r>
              <a:rPr lang="zh-TW" altLang="en-US" sz="2800" dirty="0" smtClean="0"/>
              <a:t>「</a:t>
            </a:r>
            <a:r>
              <a:rPr lang="zh-TW" altLang="en-US" sz="2800" dirty="0" smtClean="0"/>
              <a:t>不</a:t>
            </a:r>
            <a:r>
              <a:rPr lang="zh-TW" altLang="en-US" sz="2800" dirty="0"/>
              <a:t>適合本</a:t>
            </a:r>
            <a:r>
              <a:rPr lang="zh-TW" altLang="en-US" sz="2800" dirty="0" smtClean="0"/>
              <a:t>期刊」而</a:t>
            </a:r>
            <a:r>
              <a:rPr lang="zh-TW" altLang="en-US" sz="2800" dirty="0"/>
              <a:t>被</a:t>
            </a:r>
            <a:r>
              <a:rPr lang="zh-TW" altLang="en-US" sz="2800" dirty="0" smtClean="0"/>
              <a:t>退回</a:t>
            </a:r>
            <a:endParaRPr lang="zh-TW" altLang="en-US" sz="2800" dirty="0"/>
          </a:p>
          <a:p>
            <a:pPr lvl="1"/>
            <a:r>
              <a:rPr lang="zh-TW" altLang="en-US" sz="2800" dirty="0" smtClean="0"/>
              <a:t>雖</a:t>
            </a:r>
            <a:r>
              <a:rPr lang="zh-TW" altLang="en-US" sz="2800" dirty="0"/>
              <a:t>與該份期刊領域有些許契合，但大部分都沾不</a:t>
            </a:r>
            <a:r>
              <a:rPr lang="zh-TW" altLang="en-US" sz="2800" dirty="0" smtClean="0"/>
              <a:t>上邊</a:t>
            </a:r>
            <a:endParaRPr lang="en-US" altLang="zh-TW" sz="2800" dirty="0" smtClean="0"/>
          </a:p>
          <a:p>
            <a:pPr lvl="1"/>
            <a:r>
              <a:rPr lang="zh-TW" altLang="en-US" sz="2800" dirty="0" smtClean="0"/>
              <a:t>會</a:t>
            </a:r>
            <a:r>
              <a:rPr lang="zh-TW" altLang="en-US" sz="2800" dirty="0"/>
              <a:t>被編輯要求做大幅度修改，如果修改之後編輯們還是覺得落差太大</a:t>
            </a:r>
            <a:r>
              <a:rPr lang="zh-TW" altLang="en-US" sz="2800" dirty="0" smtClean="0"/>
              <a:t>，則仍可能</a:t>
            </a:r>
            <a:r>
              <a:rPr lang="zh-TW" altLang="en-US" sz="2800" dirty="0"/>
              <a:t>被</a:t>
            </a:r>
            <a:r>
              <a:rPr lang="zh-TW" altLang="en-US" sz="2800" dirty="0" smtClean="0"/>
              <a:t>退回</a:t>
            </a:r>
            <a:endParaRPr lang="zh-TW" altLang="en-US" sz="2800" dirty="0"/>
          </a:p>
          <a:p>
            <a:pPr lvl="1"/>
            <a:r>
              <a:rPr lang="zh-TW" altLang="en-US" sz="2800" dirty="0" smtClean="0"/>
              <a:t>即使接受，</a:t>
            </a:r>
            <a:r>
              <a:rPr lang="zh-TW" altLang="en-US" sz="2800" dirty="0"/>
              <a:t>但有可能從此被「打入冷宮</a:t>
            </a:r>
            <a:r>
              <a:rPr lang="zh-TW" altLang="en-US" sz="2800" dirty="0" smtClean="0"/>
              <a:t>」</a:t>
            </a:r>
            <a:endParaRPr lang="zh-TW" altLang="en-US" sz="2800" dirty="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27</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a:t>適得其所</a:t>
            </a:r>
          </a:p>
        </p:txBody>
      </p:sp>
    </p:spTree>
    <p:extLst>
      <p:ext uri="{BB962C8B-B14F-4D97-AF65-F5344CB8AC3E}">
        <p14:creationId xmlns:p14="http://schemas.microsoft.com/office/powerpoint/2010/main" val="3747591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25631" y="1611313"/>
            <a:ext cx="11257808" cy="4648200"/>
          </a:xfrm>
        </p:spPr>
        <p:txBody>
          <a:bodyPr numCol="2" spcCol="360000"/>
          <a:lstStyle/>
          <a:p>
            <a:r>
              <a:rPr lang="zh-TW" altLang="en-US" dirty="0"/>
              <a:t>期刊等級與</a:t>
            </a:r>
            <a:r>
              <a:rPr lang="zh-TW" altLang="en-US" dirty="0" smtClean="0"/>
              <a:t>聲譽</a:t>
            </a:r>
            <a:endParaRPr lang="en-US" altLang="zh-TW" dirty="0"/>
          </a:p>
          <a:p>
            <a:pPr lvl="1"/>
            <a:r>
              <a:rPr lang="zh-TW" altLang="en-US" dirty="0" smtClean="0"/>
              <a:t>一篇</a:t>
            </a:r>
            <a:r>
              <a:rPr lang="en-US" altLang="zh-TW" dirty="0"/>
              <a:t>A</a:t>
            </a:r>
            <a:r>
              <a:rPr lang="zh-TW" altLang="en-US" dirty="0"/>
              <a:t>級期刊勝於十幾篇的次等</a:t>
            </a:r>
            <a:r>
              <a:rPr lang="zh-TW" altLang="en-US" dirty="0" smtClean="0"/>
              <a:t>期刊</a:t>
            </a:r>
            <a:endParaRPr lang="en-US" altLang="zh-TW" dirty="0" smtClean="0"/>
          </a:p>
          <a:p>
            <a:pPr lvl="1"/>
            <a:r>
              <a:rPr lang="zh-TW" altLang="en-US" dirty="0" smtClean="0"/>
              <a:t>在</a:t>
            </a:r>
            <a:r>
              <a:rPr lang="zh-TW" altLang="en-US" dirty="0"/>
              <a:t>學界，能投上聲名卓著的期刊是一種榮耀與地位的</a:t>
            </a:r>
            <a:r>
              <a:rPr lang="zh-TW" altLang="en-US" dirty="0" smtClean="0"/>
              <a:t>提升</a:t>
            </a:r>
            <a:endParaRPr lang="en-US" altLang="zh-TW" dirty="0"/>
          </a:p>
          <a:p>
            <a:pPr lvl="1"/>
            <a:r>
              <a:rPr lang="en-US" altLang="zh-TW" dirty="0" smtClean="0"/>
              <a:t>A</a:t>
            </a:r>
            <a:r>
              <a:rPr lang="zh-TW" altLang="en-US" dirty="0"/>
              <a:t>級、</a:t>
            </a:r>
            <a:r>
              <a:rPr lang="en-US" altLang="zh-TW" dirty="0"/>
              <a:t>B</a:t>
            </a:r>
            <a:r>
              <a:rPr lang="zh-TW" altLang="en-US" dirty="0"/>
              <a:t>級、</a:t>
            </a:r>
            <a:r>
              <a:rPr lang="en-US" altLang="zh-TW" dirty="0"/>
              <a:t>C</a:t>
            </a:r>
            <a:r>
              <a:rPr lang="zh-TW" altLang="en-US" dirty="0"/>
              <a:t>級期刊</a:t>
            </a:r>
            <a:r>
              <a:rPr lang="zh-TW" altLang="en-US" dirty="0" smtClean="0"/>
              <a:t>區分</a:t>
            </a:r>
            <a:endParaRPr lang="en-US" altLang="zh-TW" dirty="0" smtClean="0"/>
          </a:p>
          <a:p>
            <a:r>
              <a:rPr lang="zh-TW" altLang="en-US" dirty="0"/>
              <a:t>期刊評鑑的權威</a:t>
            </a:r>
            <a:r>
              <a:rPr lang="zh-TW" altLang="en-US" dirty="0" smtClean="0"/>
              <a:t>工具</a:t>
            </a:r>
            <a:r>
              <a:rPr lang="en-US" altLang="zh-TW" dirty="0" smtClean="0"/>
              <a:t>(</a:t>
            </a:r>
            <a:r>
              <a:rPr lang="en-US" altLang="zh-TW" dirty="0"/>
              <a:t>Journal Citation </a:t>
            </a:r>
            <a:r>
              <a:rPr lang="en-US" altLang="zh-TW" dirty="0" smtClean="0"/>
              <a:t>Report, JCR)</a:t>
            </a:r>
          </a:p>
          <a:p>
            <a:pPr lvl="1"/>
            <a:r>
              <a:rPr lang="en-US" altLang="zh-TW" dirty="0"/>
              <a:t>JCR </a:t>
            </a:r>
            <a:r>
              <a:rPr lang="zh-TW" altLang="en-US" dirty="0"/>
              <a:t>是期刊評鑑的</a:t>
            </a:r>
            <a:r>
              <a:rPr lang="zh-TW" altLang="en-US" dirty="0">
                <a:solidFill>
                  <a:srgbClr val="FF0000"/>
                </a:solidFill>
              </a:rPr>
              <a:t>必備參考工具</a:t>
            </a:r>
            <a:r>
              <a:rPr lang="zh-TW" altLang="en-US" dirty="0"/>
              <a:t>，具完整性與獨特</a:t>
            </a:r>
            <a:r>
              <a:rPr lang="zh-TW" altLang="en-US" dirty="0" smtClean="0"/>
              <a:t>性</a:t>
            </a:r>
            <a:endParaRPr lang="en-US" altLang="zh-TW" dirty="0" smtClean="0"/>
          </a:p>
          <a:p>
            <a:pPr lvl="1"/>
            <a:r>
              <a:rPr lang="zh-TW" altLang="en-US" dirty="0" smtClean="0"/>
              <a:t>提供期刊</a:t>
            </a:r>
            <a:r>
              <a:rPr lang="zh-TW" altLang="en-US" dirty="0"/>
              <a:t>引用</a:t>
            </a:r>
            <a:r>
              <a:rPr lang="zh-TW" altLang="en-US" dirty="0" smtClean="0"/>
              <a:t>文獻</a:t>
            </a:r>
            <a:r>
              <a:rPr lang="en-US" altLang="zh-TW" dirty="0" smtClean="0"/>
              <a:t>(Citation)</a:t>
            </a:r>
            <a:r>
              <a:rPr lang="zh-TW" altLang="en-US" dirty="0" smtClean="0"/>
              <a:t>數據</a:t>
            </a:r>
            <a:r>
              <a:rPr lang="zh-TW" altLang="en-US" dirty="0"/>
              <a:t>的</a:t>
            </a:r>
            <a:r>
              <a:rPr lang="zh-TW" altLang="en-US" dirty="0" smtClean="0"/>
              <a:t>來源</a:t>
            </a:r>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r>
              <a:rPr lang="zh-TW" altLang="en-US" dirty="0" smtClean="0"/>
              <a:t>透過</a:t>
            </a:r>
            <a:r>
              <a:rPr lang="en-US" altLang="zh-TW" dirty="0"/>
              <a:t>JCR</a:t>
            </a:r>
            <a:r>
              <a:rPr lang="zh-TW" altLang="en-US" dirty="0"/>
              <a:t>，可以得知許多相關訊息</a:t>
            </a:r>
            <a:r>
              <a:rPr lang="zh-TW" altLang="en-US" dirty="0" smtClean="0"/>
              <a:t>：</a:t>
            </a:r>
            <a:endParaRPr lang="en-US" altLang="zh-TW" dirty="0" smtClean="0"/>
          </a:p>
          <a:p>
            <a:pPr lvl="2"/>
            <a:r>
              <a:rPr lang="zh-TW" altLang="en-US" b="0" dirty="0" smtClean="0"/>
              <a:t>哪</a:t>
            </a:r>
            <a:r>
              <a:rPr lang="zh-TW" altLang="en-US" b="0" dirty="0"/>
              <a:t>些期刊最具影響力</a:t>
            </a:r>
            <a:r>
              <a:rPr lang="zh-TW" altLang="en-US" b="0" dirty="0" smtClean="0"/>
              <a:t>？</a:t>
            </a:r>
            <a:endParaRPr lang="en-US" altLang="zh-TW" b="0" dirty="0" smtClean="0"/>
          </a:p>
          <a:p>
            <a:pPr lvl="2"/>
            <a:r>
              <a:rPr lang="zh-TW" altLang="en-US" b="0" dirty="0" smtClean="0"/>
              <a:t>哪</a:t>
            </a:r>
            <a:r>
              <a:rPr lang="zh-TW" altLang="en-US" b="0" dirty="0"/>
              <a:t>些期刊最常被使用</a:t>
            </a:r>
            <a:r>
              <a:rPr lang="zh-TW" altLang="en-US" b="0" dirty="0" smtClean="0"/>
              <a:t>？</a:t>
            </a:r>
            <a:endParaRPr lang="en-US" altLang="zh-TW" b="0" dirty="0" smtClean="0"/>
          </a:p>
          <a:p>
            <a:pPr lvl="2"/>
            <a:r>
              <a:rPr lang="zh-TW" altLang="en-US" b="0" dirty="0" smtClean="0"/>
              <a:t>哪</a:t>
            </a:r>
            <a:r>
              <a:rPr lang="zh-TW" altLang="en-US" b="0" dirty="0"/>
              <a:t>些期刊最熱門</a:t>
            </a:r>
            <a:r>
              <a:rPr lang="zh-TW" altLang="en-US" b="0" dirty="0" smtClean="0"/>
              <a:t>？</a:t>
            </a:r>
            <a:endParaRPr lang="en-US" altLang="zh-TW" b="0" dirty="0" smtClean="0"/>
          </a:p>
          <a:p>
            <a:pPr lvl="2"/>
            <a:r>
              <a:rPr lang="zh-TW" altLang="en-US" b="0" dirty="0" smtClean="0"/>
              <a:t>哪</a:t>
            </a:r>
            <a:r>
              <a:rPr lang="zh-TW" altLang="en-US" b="0" dirty="0"/>
              <a:t>些期刊出版量最大</a:t>
            </a:r>
            <a:r>
              <a:rPr lang="zh-TW" altLang="en-US" b="0" dirty="0" smtClean="0"/>
              <a:t>？</a:t>
            </a:r>
            <a:endParaRPr lang="en-US" altLang="zh-TW" b="0" dirty="0" smtClean="0"/>
          </a:p>
          <a:p>
            <a:pPr lvl="2"/>
            <a:r>
              <a:rPr lang="zh-TW" altLang="en-US" b="0" dirty="0" smtClean="0"/>
              <a:t>哪</a:t>
            </a:r>
            <a:r>
              <a:rPr lang="zh-TW" altLang="en-US" b="0" dirty="0"/>
              <a:t>些期刊最常被引用</a:t>
            </a:r>
            <a:r>
              <a:rPr lang="zh-TW" altLang="en-US" b="0" dirty="0" smtClean="0"/>
              <a:t>？</a:t>
            </a:r>
            <a:endParaRPr lang="en-US" altLang="zh-TW" b="0" dirty="0" smtClean="0"/>
          </a:p>
          <a:p>
            <a:pPr lvl="2"/>
            <a:r>
              <a:rPr lang="zh-TW" altLang="en-US" b="0" dirty="0"/>
              <a:t>某</a:t>
            </a:r>
            <a:r>
              <a:rPr lang="zh-TW" altLang="en-US" b="0" dirty="0" smtClean="0"/>
              <a:t>期刊</a:t>
            </a:r>
            <a:r>
              <a:rPr lang="en-US" altLang="zh-TW" b="0" dirty="0"/>
              <a:t>"</a:t>
            </a:r>
            <a:r>
              <a:rPr lang="zh-TW" altLang="en-US" b="0" dirty="0" smtClean="0"/>
              <a:t>點數</a:t>
            </a:r>
            <a:r>
              <a:rPr lang="en-US" altLang="zh-TW" b="0" dirty="0" smtClean="0"/>
              <a:t>"</a:t>
            </a:r>
            <a:r>
              <a:rPr lang="zh-TW" altLang="en-US" b="0" dirty="0" smtClean="0"/>
              <a:t>（即影響</a:t>
            </a:r>
            <a:r>
              <a:rPr lang="zh-TW" altLang="en-US" b="0" dirty="0"/>
              <a:t>因子</a:t>
            </a:r>
            <a:r>
              <a:rPr lang="en-US" altLang="zh-TW" b="0" dirty="0" smtClean="0"/>
              <a:t>Impact </a:t>
            </a:r>
            <a:r>
              <a:rPr lang="en-US" altLang="zh-TW" b="0" dirty="0"/>
              <a:t>Factor</a:t>
            </a:r>
            <a:r>
              <a:rPr lang="zh-TW" altLang="en-US" b="0" dirty="0"/>
              <a:t>）高或低？</a:t>
            </a:r>
          </a:p>
          <a:p>
            <a:pPr lvl="2"/>
            <a:r>
              <a:rPr lang="zh-TW" altLang="en-US" b="0" dirty="0"/>
              <a:t>哪些期刊的</a:t>
            </a:r>
            <a:r>
              <a:rPr lang="en-US" altLang="zh-TW" b="0" dirty="0"/>
              <a:t>"</a:t>
            </a:r>
            <a:r>
              <a:rPr lang="zh-TW" altLang="en-US" b="0" dirty="0"/>
              <a:t>立即引用率</a:t>
            </a:r>
            <a:r>
              <a:rPr lang="en-US" altLang="zh-TW" b="0" dirty="0"/>
              <a:t>"</a:t>
            </a:r>
            <a:r>
              <a:rPr lang="zh-TW" altLang="en-US" b="0" dirty="0"/>
              <a:t>（</a:t>
            </a:r>
            <a:r>
              <a:rPr lang="en-US" altLang="zh-TW" b="0" dirty="0"/>
              <a:t>Immediacy Index</a:t>
            </a:r>
            <a:r>
              <a:rPr lang="zh-TW" altLang="en-US" b="0" dirty="0"/>
              <a:t>）最高？</a:t>
            </a:r>
          </a:p>
          <a:p>
            <a:pPr lvl="2"/>
            <a:r>
              <a:rPr lang="zh-TW" altLang="en-US" b="0" dirty="0"/>
              <a:t>某期刊引用及被引用的情形？</a:t>
            </a:r>
          </a:p>
          <a:p>
            <a:pPr lvl="2"/>
            <a:r>
              <a:rPr lang="zh-TW" altLang="en-US" b="0" dirty="0"/>
              <a:t>收錄期刊之詳細出版訊息。</a:t>
            </a:r>
          </a:p>
          <a:p>
            <a:pPr lvl="2"/>
            <a:r>
              <a:rPr lang="zh-TW" altLang="en-US" b="0" dirty="0"/>
              <a:t>收錄期刊之刊名改變情形</a:t>
            </a:r>
            <a:r>
              <a:rPr lang="zh-TW" altLang="en-US" b="0" dirty="0" smtClean="0"/>
              <a:t>。</a:t>
            </a:r>
            <a:endParaRPr lang="zh-TW" altLang="en-US" b="0" dirty="0"/>
          </a:p>
          <a:p>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28</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a:t>Journal Impact Factor</a:t>
            </a:r>
            <a:endParaRPr lang="zh-TW" altLang="en-US" dirty="0"/>
          </a:p>
        </p:txBody>
      </p:sp>
    </p:spTree>
    <p:extLst>
      <p:ext uri="{BB962C8B-B14F-4D97-AF65-F5344CB8AC3E}">
        <p14:creationId xmlns:p14="http://schemas.microsoft.com/office/powerpoint/2010/main" val="939076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29</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投稿需知</a:t>
            </a:r>
            <a:endParaRPr lang="zh-TW" altLang="en-US" dirty="0"/>
          </a:p>
        </p:txBody>
      </p:sp>
      <p:sp>
        <p:nvSpPr>
          <p:cNvPr id="5" name="內容版面配置區 4"/>
          <p:cNvSpPr>
            <a:spLocks noGrp="1"/>
          </p:cNvSpPr>
          <p:nvPr>
            <p:ph idx="1"/>
          </p:nvPr>
        </p:nvSpPr>
        <p:spPr/>
        <p:txBody>
          <a:bodyPr/>
          <a:lstStyle/>
          <a:p>
            <a:r>
              <a:rPr lang="en-US" altLang="zh-TW" dirty="0" smtClean="0"/>
              <a:t>Basic Information</a:t>
            </a:r>
          </a:p>
          <a:p>
            <a:pPr lvl="1"/>
            <a:r>
              <a:rPr lang="en-US" altLang="zh-TW" dirty="0" smtClean="0"/>
              <a:t>Paper title</a:t>
            </a:r>
          </a:p>
          <a:p>
            <a:pPr lvl="1"/>
            <a:r>
              <a:rPr lang="en-US" altLang="zh-TW" dirty="0" smtClean="0"/>
              <a:t>Abstract</a:t>
            </a:r>
          </a:p>
          <a:p>
            <a:pPr lvl="1"/>
            <a:r>
              <a:rPr lang="en-US" altLang="zh-TW" dirty="0" smtClean="0"/>
              <a:t>Keyword</a:t>
            </a:r>
          </a:p>
          <a:p>
            <a:pPr lvl="1"/>
            <a:r>
              <a:rPr lang="en-US" altLang="zh-TW" dirty="0" smtClean="0"/>
              <a:t>Category</a:t>
            </a:r>
          </a:p>
          <a:p>
            <a:pPr lvl="1"/>
            <a:r>
              <a:rPr lang="en-US" altLang="zh-TW" dirty="0" smtClean="0"/>
              <a:t>Author</a:t>
            </a:r>
          </a:p>
          <a:p>
            <a:r>
              <a:rPr lang="en-US" altLang="zh-TW" dirty="0" smtClean="0"/>
              <a:t>Uploaded Files</a:t>
            </a:r>
          </a:p>
          <a:p>
            <a:pPr lvl="1"/>
            <a:r>
              <a:rPr lang="en-US" altLang="zh-TW" dirty="0" smtClean="0"/>
              <a:t>Cover Letter </a:t>
            </a:r>
            <a:r>
              <a:rPr lang="en-US" altLang="zh-TW" dirty="0" smtClean="0">
                <a:hlinkClick r:id="rId2" action="ppaction://hlinkfile"/>
              </a:rPr>
              <a:t>Computer Communications\CoverLetter.doc</a:t>
            </a:r>
            <a:endParaRPr lang="en-US" altLang="zh-TW" dirty="0" smtClean="0"/>
          </a:p>
          <a:p>
            <a:pPr lvl="1"/>
            <a:r>
              <a:rPr lang="en-US" altLang="zh-TW" dirty="0" smtClean="0"/>
              <a:t>Main text (</a:t>
            </a:r>
            <a:r>
              <a:rPr lang="en-US" altLang="zh-TW" dirty="0"/>
              <a:t>Word, Latex, PDF)</a:t>
            </a:r>
            <a:endParaRPr lang="en-US" altLang="zh-TW" dirty="0" smtClean="0"/>
          </a:p>
          <a:p>
            <a:r>
              <a:rPr lang="en-US" altLang="zh-TW" dirty="0" smtClean="0"/>
              <a:t>Suggested reviewers</a:t>
            </a:r>
            <a:r>
              <a:rPr lang="zh-TW" altLang="en-US" dirty="0" smtClean="0"/>
              <a:t> </a:t>
            </a:r>
            <a:r>
              <a:rPr lang="en-US" altLang="zh-TW" dirty="0" smtClean="0"/>
              <a:t>&amp; Opposite reviewers </a:t>
            </a:r>
          </a:p>
          <a:p>
            <a:r>
              <a:rPr lang="en-US" altLang="zh-TW" dirty="0" smtClean="0"/>
              <a:t>Check generated PDF</a:t>
            </a:r>
            <a:endParaRPr lang="zh-TW" altLang="en-US" dirty="0"/>
          </a:p>
        </p:txBody>
      </p:sp>
    </p:spTree>
    <p:extLst>
      <p:ext uri="{BB962C8B-B14F-4D97-AF65-F5344CB8AC3E}">
        <p14:creationId xmlns:p14="http://schemas.microsoft.com/office/powerpoint/2010/main" val="1631644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numCol="2" spcCol="540000"/>
          <a:lstStyle/>
          <a:p>
            <a:pPr algn="just"/>
            <a:r>
              <a:rPr lang="zh-TW" altLang="en-US" dirty="0" smtClean="0"/>
              <a:t>期刊</a:t>
            </a:r>
            <a:r>
              <a:rPr lang="en-US" altLang="zh-TW" dirty="0" smtClean="0"/>
              <a:t>(Journal)</a:t>
            </a:r>
          </a:p>
          <a:p>
            <a:pPr lvl="1" algn="just"/>
            <a:r>
              <a:rPr lang="zh-TW" altLang="en-US" dirty="0" smtClean="0"/>
              <a:t>有一定刊期，</a:t>
            </a:r>
            <a:r>
              <a:rPr lang="zh-TW" altLang="en-US" dirty="0" smtClean="0">
                <a:solidFill>
                  <a:srgbClr val="FF0000"/>
                </a:solidFill>
              </a:rPr>
              <a:t>號數連續不斷</a:t>
            </a:r>
            <a:endParaRPr lang="en-US" altLang="zh-TW" dirty="0" smtClean="0">
              <a:solidFill>
                <a:srgbClr val="FF0000"/>
              </a:solidFill>
            </a:endParaRPr>
          </a:p>
          <a:p>
            <a:pPr lvl="1" algn="just"/>
            <a:r>
              <a:rPr lang="zh-TW" altLang="en-US" dirty="0" smtClean="0"/>
              <a:t>集合</a:t>
            </a:r>
            <a:r>
              <a:rPr lang="zh-TW" altLang="en-US" dirty="0" smtClean="0">
                <a:solidFill>
                  <a:srgbClr val="FF0000"/>
                </a:solidFill>
              </a:rPr>
              <a:t>多人</a:t>
            </a:r>
            <a:r>
              <a:rPr lang="zh-TW" altLang="en-US" dirty="0" smtClean="0"/>
              <a:t>創作，以</a:t>
            </a:r>
            <a:r>
              <a:rPr lang="zh-TW" altLang="en-US" dirty="0" smtClean="0">
                <a:solidFill>
                  <a:srgbClr val="FF0000"/>
                </a:solidFill>
              </a:rPr>
              <a:t>固定編排方式</a:t>
            </a:r>
            <a:endParaRPr lang="en-US" altLang="zh-TW" dirty="0" smtClean="0">
              <a:solidFill>
                <a:srgbClr val="FF0000"/>
              </a:solidFill>
            </a:endParaRPr>
          </a:p>
          <a:p>
            <a:pPr lvl="1" algn="just"/>
            <a:r>
              <a:rPr lang="zh-TW" altLang="en-US" dirty="0" smtClean="0"/>
              <a:t>無限期出版之連續刊行的出版品</a:t>
            </a:r>
            <a:endParaRPr lang="en-US" altLang="zh-TW" dirty="0" smtClean="0"/>
          </a:p>
          <a:p>
            <a:pPr lvl="1" algn="just"/>
            <a:r>
              <a:rPr lang="zh-TW" altLang="en-US" dirty="0" smtClean="0"/>
              <a:t>內容</a:t>
            </a:r>
            <a:r>
              <a:rPr lang="zh-TW" altLang="en-US" dirty="0" smtClean="0">
                <a:solidFill>
                  <a:srgbClr val="FF0000"/>
                </a:solidFill>
              </a:rPr>
              <a:t>新穎</a:t>
            </a:r>
            <a:endParaRPr lang="en-US" altLang="zh-TW" dirty="0" smtClean="0"/>
          </a:p>
          <a:p>
            <a:pPr lvl="1" algn="just"/>
            <a:r>
              <a:rPr lang="zh-TW" altLang="en-US" dirty="0" smtClean="0"/>
              <a:t>許多</a:t>
            </a:r>
            <a:r>
              <a:rPr lang="zh-TW" altLang="en-US" dirty="0" smtClean="0">
                <a:solidFill>
                  <a:srgbClr val="FF0000"/>
                </a:solidFill>
              </a:rPr>
              <a:t>創新的理論</a:t>
            </a:r>
            <a:r>
              <a:rPr lang="zh-TW" altLang="en-US" dirty="0" smtClean="0"/>
              <a:t>及</a:t>
            </a:r>
            <a:r>
              <a:rPr lang="zh-TW" altLang="en-US" dirty="0" smtClean="0">
                <a:solidFill>
                  <a:srgbClr val="FF0000"/>
                </a:solidFill>
              </a:rPr>
              <a:t>新科技</a:t>
            </a:r>
            <a:r>
              <a:rPr lang="zh-TW" altLang="en-US" dirty="0" smtClean="0"/>
              <a:t>的發明</a:t>
            </a:r>
            <a:endParaRPr lang="en-US" altLang="zh-TW" dirty="0" smtClean="0"/>
          </a:p>
          <a:p>
            <a:pPr lvl="1" algn="just"/>
            <a:r>
              <a:rPr lang="zh-TW" altLang="en-US" dirty="0" smtClean="0">
                <a:solidFill>
                  <a:srgbClr val="FF0000"/>
                </a:solidFill>
              </a:rPr>
              <a:t>科學實驗</a:t>
            </a:r>
            <a:r>
              <a:rPr lang="zh-TW" altLang="en-US" dirty="0" smtClean="0"/>
              <a:t>與</a:t>
            </a:r>
            <a:r>
              <a:rPr lang="zh-TW" altLang="en-US" dirty="0" smtClean="0">
                <a:solidFill>
                  <a:srgbClr val="FF0000"/>
                </a:solidFill>
              </a:rPr>
              <a:t>新的研究方法</a:t>
            </a:r>
            <a:r>
              <a:rPr lang="zh-TW" altLang="en-US" dirty="0" smtClean="0"/>
              <a:t>，常以</a:t>
            </a:r>
            <a:r>
              <a:rPr lang="zh-TW" altLang="en-US" dirty="0" smtClean="0">
                <a:solidFill>
                  <a:srgbClr val="FF0000"/>
                </a:solidFill>
              </a:rPr>
              <a:t>短篇論著</a:t>
            </a:r>
            <a:r>
              <a:rPr lang="zh-TW" altLang="en-US" dirty="0" smtClean="0"/>
              <a:t>呈現在期刊中</a:t>
            </a:r>
            <a:endParaRPr lang="en-US" altLang="zh-TW" dirty="0" smtClean="0"/>
          </a:p>
          <a:p>
            <a:pPr lvl="1" algn="just"/>
            <a:r>
              <a:rPr lang="zh-TW" altLang="en-US" dirty="0" smtClean="0"/>
              <a:t>許多事件的報導、學術研究成果、大眾關切的議題討論</a:t>
            </a:r>
            <a:endParaRPr lang="en-US" altLang="zh-TW" dirty="0" smtClean="0"/>
          </a:p>
          <a:p>
            <a:pPr lvl="1" algn="just"/>
            <a:r>
              <a:rPr lang="zh-TW" altLang="en-US" dirty="0" smtClean="0"/>
              <a:t>登載</a:t>
            </a:r>
            <a:r>
              <a:rPr lang="zh-TW" altLang="en-US" dirty="0"/>
              <a:t>著</a:t>
            </a:r>
            <a:r>
              <a:rPr lang="zh-TW" altLang="en-US" dirty="0" smtClean="0">
                <a:solidFill>
                  <a:srgbClr val="FF0000"/>
                </a:solidFill>
              </a:rPr>
              <a:t>個人獨到的觀察與見解</a:t>
            </a:r>
            <a:endParaRPr lang="en-US" altLang="zh-TW" dirty="0" smtClean="0">
              <a:solidFill>
                <a:srgbClr val="FF0000"/>
              </a:solidFill>
            </a:endParaRPr>
          </a:p>
          <a:p>
            <a:pPr algn="just"/>
            <a:endParaRPr lang="en-US" altLang="zh-TW" dirty="0" smtClean="0"/>
          </a:p>
          <a:p>
            <a:pPr algn="just"/>
            <a:r>
              <a:rPr lang="zh-TW" altLang="en-US" dirty="0" smtClean="0"/>
              <a:t>欲掌握</a:t>
            </a:r>
            <a:r>
              <a:rPr lang="zh-TW" altLang="en-US" dirty="0" smtClean="0">
                <a:solidFill>
                  <a:srgbClr val="FF0000"/>
                </a:solidFill>
              </a:rPr>
              <a:t>特定學科領域</a:t>
            </a:r>
            <a:r>
              <a:rPr lang="zh-TW" altLang="en-US" dirty="0" smtClean="0"/>
              <a:t>或</a:t>
            </a:r>
            <a:r>
              <a:rPr lang="zh-TW" altLang="en-US" dirty="0" smtClean="0">
                <a:solidFill>
                  <a:srgbClr val="FF0000"/>
                </a:solidFill>
              </a:rPr>
              <a:t>主題之現況</a:t>
            </a:r>
            <a:r>
              <a:rPr lang="zh-TW" altLang="en-US" dirty="0" smtClean="0"/>
              <a:t>、</a:t>
            </a:r>
            <a:r>
              <a:rPr lang="zh-TW" altLang="en-US" dirty="0" smtClean="0">
                <a:solidFill>
                  <a:srgbClr val="FF0000"/>
                </a:solidFill>
              </a:rPr>
              <a:t>最新研究成果</a:t>
            </a:r>
            <a:r>
              <a:rPr lang="zh-TW" altLang="en-US" dirty="0" smtClean="0"/>
              <a:t>和</a:t>
            </a:r>
            <a:r>
              <a:rPr lang="zh-TW" altLang="en-US" dirty="0" smtClean="0">
                <a:solidFill>
                  <a:srgbClr val="FF0000"/>
                </a:solidFill>
              </a:rPr>
              <a:t>未來發展趨勢</a:t>
            </a:r>
            <a:r>
              <a:rPr lang="zh-TW" altLang="en-US" dirty="0" smtClean="0"/>
              <a:t>，期刊是相當重要的資訊資源，尤以</a:t>
            </a:r>
            <a:r>
              <a:rPr lang="zh-TW" altLang="en-US" dirty="0" smtClean="0">
                <a:solidFill>
                  <a:srgbClr val="FF0000"/>
                </a:solidFill>
              </a:rPr>
              <a:t>學術性期刊</a:t>
            </a:r>
            <a:r>
              <a:rPr lang="zh-TW" altLang="en-US" dirty="0" smtClean="0"/>
              <a:t>為最</a:t>
            </a:r>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3</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期刊</a:t>
            </a:r>
            <a:endParaRPr lang="zh-TW" altLang="en-US" dirty="0"/>
          </a:p>
        </p:txBody>
      </p:sp>
    </p:spTree>
    <p:extLst>
      <p:ext uri="{BB962C8B-B14F-4D97-AF65-F5344CB8AC3E}">
        <p14:creationId xmlns:p14="http://schemas.microsoft.com/office/powerpoint/2010/main" val="2758346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30</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修改步</a:t>
            </a:r>
            <a:r>
              <a:rPr lang="zh-TW" altLang="en-US" dirty="0"/>
              <a:t>驟</a:t>
            </a:r>
          </a:p>
        </p:txBody>
      </p:sp>
      <p:sp>
        <p:nvSpPr>
          <p:cNvPr id="6" name="內容版面配置區 1"/>
          <p:cNvSpPr>
            <a:spLocks noGrp="1"/>
          </p:cNvSpPr>
          <p:nvPr>
            <p:ph idx="1"/>
          </p:nvPr>
        </p:nvSpPr>
        <p:spPr>
          <a:xfrm>
            <a:off x="711200" y="1667874"/>
            <a:ext cx="10363200" cy="4648200"/>
          </a:xfrm>
        </p:spPr>
        <p:txBody>
          <a:bodyPr/>
          <a:lstStyle/>
          <a:p>
            <a:r>
              <a:rPr lang="zh-TW" altLang="en-US" dirty="0" smtClean="0"/>
              <a:t>仔細</a:t>
            </a:r>
            <a:r>
              <a:rPr lang="zh-TW" altLang="en-US" dirty="0"/>
              <a:t>閱讀</a:t>
            </a:r>
            <a:r>
              <a:rPr lang="zh-TW" altLang="en-US" dirty="0" smtClean="0"/>
              <a:t>信件</a:t>
            </a:r>
            <a:endParaRPr lang="en-US" altLang="zh-TW" dirty="0" smtClean="0"/>
          </a:p>
          <a:p>
            <a:r>
              <a:rPr lang="zh-TW" altLang="en-US" dirty="0"/>
              <a:t>建立</a:t>
            </a:r>
            <a:r>
              <a:rPr lang="en-US" altLang="zh-TW" dirty="0" smtClean="0"/>
              <a:t>Excel/Word</a:t>
            </a:r>
            <a:r>
              <a:rPr lang="zh-TW" altLang="en-US" dirty="0" smtClean="0"/>
              <a:t>檔</a:t>
            </a:r>
            <a:r>
              <a:rPr lang="zh-TW" altLang="en-US" dirty="0"/>
              <a:t>，列出修改</a:t>
            </a:r>
            <a:r>
              <a:rPr lang="zh-TW" altLang="en-US" dirty="0" smtClean="0"/>
              <a:t>內容</a:t>
            </a:r>
            <a:endParaRPr lang="en-US" altLang="zh-TW" dirty="0" smtClean="0"/>
          </a:p>
          <a:p>
            <a:r>
              <a:rPr lang="zh-TW" altLang="en-US" dirty="0"/>
              <a:t>將審閱者與編輯給的意見整理貼</a:t>
            </a:r>
            <a:r>
              <a:rPr lang="zh-TW" altLang="en-US" dirty="0" smtClean="0"/>
              <a:t>上</a:t>
            </a:r>
            <a:endParaRPr lang="en-US" altLang="zh-TW" dirty="0" smtClean="0"/>
          </a:p>
          <a:p>
            <a:r>
              <a:rPr lang="zh-TW" altLang="en-US" dirty="0"/>
              <a:t>將審查建議整理出一套邏輯</a:t>
            </a:r>
            <a:r>
              <a:rPr lang="zh-TW" altLang="en-US" dirty="0" smtClean="0"/>
              <a:t>脈絡</a:t>
            </a:r>
            <a:endParaRPr lang="en-US" altLang="zh-TW" dirty="0" smtClean="0"/>
          </a:p>
          <a:p>
            <a:r>
              <a:rPr lang="zh-TW" altLang="en-US" dirty="0"/>
              <a:t>決定如何回覆</a:t>
            </a:r>
            <a:r>
              <a:rPr lang="zh-TW" altLang="en-US" dirty="0" smtClean="0"/>
              <a:t>建議</a:t>
            </a:r>
            <a:endParaRPr lang="en-US" altLang="zh-TW" dirty="0" smtClean="0"/>
          </a:p>
          <a:p>
            <a:r>
              <a:rPr lang="zh-TW" altLang="en-US" dirty="0"/>
              <a:t>按部就班完成</a:t>
            </a:r>
            <a:r>
              <a:rPr lang="zh-TW" altLang="en-US" dirty="0" smtClean="0"/>
              <a:t>修改</a:t>
            </a:r>
            <a:endParaRPr lang="en-US" altLang="zh-TW" dirty="0" smtClean="0"/>
          </a:p>
          <a:p>
            <a:r>
              <a:rPr lang="zh-TW" altLang="en-US" dirty="0"/>
              <a:t>使用您建立的</a:t>
            </a:r>
            <a:r>
              <a:rPr lang="en-US" altLang="zh-TW" dirty="0" smtClean="0"/>
              <a:t>Excel/Word</a:t>
            </a:r>
            <a:r>
              <a:rPr lang="en-US" altLang="zh-TW" dirty="0"/>
              <a:t> </a:t>
            </a:r>
            <a:r>
              <a:rPr lang="zh-TW" altLang="en-US" dirty="0"/>
              <a:t>檔來撰寫給編輯</a:t>
            </a:r>
            <a:r>
              <a:rPr lang="zh-TW" altLang="en-US" dirty="0" smtClean="0"/>
              <a:t>的</a:t>
            </a:r>
            <a:r>
              <a:rPr lang="zh-TW" altLang="en-US" dirty="0" smtClean="0">
                <a:solidFill>
                  <a:srgbClr val="FF0000"/>
                </a:solidFill>
              </a:rPr>
              <a:t>回覆</a:t>
            </a:r>
            <a:endParaRPr lang="en-US" altLang="zh-TW" dirty="0" smtClean="0">
              <a:solidFill>
                <a:srgbClr val="FF0000"/>
              </a:solidFill>
            </a:endParaRPr>
          </a:p>
          <a:p>
            <a:r>
              <a:rPr lang="zh-TW" altLang="en-US" dirty="0"/>
              <a:t>再次</a:t>
            </a:r>
            <a:r>
              <a:rPr lang="zh-TW" altLang="en-US" dirty="0" smtClean="0"/>
              <a:t>檢查</a:t>
            </a:r>
            <a:endParaRPr lang="en-US" altLang="zh-TW" dirty="0" smtClean="0"/>
          </a:p>
          <a:p>
            <a:r>
              <a:rPr lang="zh-TW" altLang="en-US" dirty="0"/>
              <a:t>最後徹底</a:t>
            </a:r>
            <a:r>
              <a:rPr lang="zh-TW" altLang="en-US" dirty="0" smtClean="0"/>
              <a:t>檢查</a:t>
            </a:r>
            <a:endParaRPr lang="en-US" altLang="zh-TW" dirty="0" smtClean="0"/>
          </a:p>
          <a:p>
            <a:r>
              <a:rPr lang="zh-TW" altLang="en-US" dirty="0"/>
              <a:t>重新</a:t>
            </a:r>
            <a:r>
              <a:rPr lang="zh-TW" altLang="en-US" dirty="0" smtClean="0"/>
              <a:t>投稿</a:t>
            </a:r>
            <a:endParaRPr lang="zh-TW" altLang="en-US" dirty="0" smtClean="0">
              <a:solidFill>
                <a:srgbClr val="FF0000"/>
              </a:solidFill>
            </a:endParaRPr>
          </a:p>
        </p:txBody>
      </p:sp>
    </p:spTree>
    <p:extLst>
      <p:ext uri="{BB962C8B-B14F-4D97-AF65-F5344CB8AC3E}">
        <p14:creationId xmlns:p14="http://schemas.microsoft.com/office/powerpoint/2010/main" val="18236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31</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修改</a:t>
            </a:r>
            <a:r>
              <a:rPr lang="en-US" altLang="zh-TW" dirty="0" smtClean="0"/>
              <a:t>123</a:t>
            </a:r>
            <a:endParaRPr lang="zh-TW" altLang="en-US" dirty="0"/>
          </a:p>
        </p:txBody>
      </p:sp>
      <p:sp>
        <p:nvSpPr>
          <p:cNvPr id="6" name="內容版面配置區 1"/>
          <p:cNvSpPr>
            <a:spLocks noGrp="1"/>
          </p:cNvSpPr>
          <p:nvPr>
            <p:ph idx="1"/>
          </p:nvPr>
        </p:nvSpPr>
        <p:spPr>
          <a:xfrm>
            <a:off x="711199" y="1667874"/>
            <a:ext cx="10582111" cy="4648200"/>
          </a:xfrm>
        </p:spPr>
        <p:txBody>
          <a:bodyPr/>
          <a:lstStyle/>
          <a:p>
            <a:r>
              <a:rPr lang="en-US" altLang="zh-TW" dirty="0" smtClean="0">
                <a:solidFill>
                  <a:srgbClr val="00B050"/>
                </a:solidFill>
              </a:rPr>
              <a:t>Accept</a:t>
            </a:r>
            <a:r>
              <a:rPr lang="en-US" altLang="zh-TW" dirty="0" smtClean="0">
                <a:solidFill>
                  <a:srgbClr val="00B050"/>
                </a:solidFill>
              </a:rPr>
              <a:t>, Major revision, Minor revision</a:t>
            </a:r>
            <a:r>
              <a:rPr lang="en-US" altLang="zh-TW" dirty="0" smtClean="0"/>
              <a:t>, </a:t>
            </a:r>
            <a:r>
              <a:rPr lang="en-US" altLang="zh-TW" dirty="0" smtClean="0">
                <a:solidFill>
                  <a:srgbClr val="FF0000"/>
                </a:solidFill>
              </a:rPr>
              <a:t>Reject and Resubmission, Reject</a:t>
            </a:r>
          </a:p>
          <a:p>
            <a:r>
              <a:rPr lang="zh-TW" altLang="en-US" dirty="0" smtClean="0"/>
              <a:t>注意</a:t>
            </a:r>
            <a:r>
              <a:rPr lang="zh-TW" altLang="en-US" dirty="0"/>
              <a:t>結束</a:t>
            </a:r>
            <a:r>
              <a:rPr lang="zh-TW" altLang="en-US" dirty="0" smtClean="0"/>
              <a:t>日期</a:t>
            </a:r>
            <a:r>
              <a:rPr lang="en-US" altLang="zh-TW" dirty="0" smtClean="0"/>
              <a:t>(1~3</a:t>
            </a:r>
            <a:r>
              <a:rPr lang="zh-TW" altLang="en-US" dirty="0" smtClean="0"/>
              <a:t>個月</a:t>
            </a:r>
            <a:r>
              <a:rPr lang="en-US" altLang="zh-TW" dirty="0" smtClean="0"/>
              <a:t>)</a:t>
            </a:r>
          </a:p>
          <a:p>
            <a:r>
              <a:rPr lang="zh-TW" altLang="en-US" dirty="0" smtClean="0"/>
              <a:t>不可僅在回覆信上說明，亦需於論文上說明，反之亦然。</a:t>
            </a:r>
            <a:endParaRPr lang="en-US" altLang="zh-TW" dirty="0" smtClean="0"/>
          </a:p>
          <a:p>
            <a:r>
              <a:rPr lang="zh-TW" altLang="en-US" dirty="0" smtClean="0"/>
              <a:t>區別必改</a:t>
            </a:r>
            <a:r>
              <a:rPr lang="zh-TW" altLang="en-US" dirty="0"/>
              <a:t>及</a:t>
            </a:r>
            <a:r>
              <a:rPr lang="zh-TW" altLang="en-US" dirty="0" smtClean="0"/>
              <a:t>建議改</a:t>
            </a:r>
            <a:endParaRPr lang="en-US" altLang="zh-TW" dirty="0" smtClean="0"/>
          </a:p>
          <a:p>
            <a:r>
              <a:rPr lang="zh-TW" altLang="en-US" dirty="0" smtClean="0"/>
              <a:t>能改盡量改，不能改要說明理由，且採打帶跑</a:t>
            </a:r>
            <a:r>
              <a:rPr lang="zh-TW" altLang="en-US" dirty="0" smtClean="0"/>
              <a:t>作法</a:t>
            </a:r>
            <a:endParaRPr lang="en-US" altLang="zh-TW" dirty="0" smtClean="0"/>
          </a:p>
          <a:p>
            <a:r>
              <a:rPr lang="zh-TW" altLang="en-US" dirty="0" smtClean="0"/>
              <a:t>論文修改處用紅字或底線</a:t>
            </a:r>
            <a:r>
              <a:rPr lang="en-US" altLang="zh-TW" dirty="0" smtClean="0"/>
              <a:t>(</a:t>
            </a:r>
            <a:r>
              <a:rPr lang="zh-TW" altLang="en-US" dirty="0" smtClean="0"/>
              <a:t>若允許</a:t>
            </a:r>
            <a:r>
              <a:rPr lang="en-US" altLang="zh-TW" dirty="0" smtClean="0"/>
              <a:t>)</a:t>
            </a:r>
            <a:r>
              <a:rPr lang="zh-TW" altLang="en-US" dirty="0" smtClean="0"/>
              <a:t>，</a:t>
            </a:r>
            <a:r>
              <a:rPr lang="zh-TW" altLang="en-US" dirty="0"/>
              <a:t>回覆</a:t>
            </a:r>
            <a:r>
              <a:rPr lang="zh-TW" altLang="en-US" dirty="0" smtClean="0"/>
              <a:t>信上註記頁碼</a:t>
            </a:r>
            <a:endParaRPr lang="en-US" altLang="zh-TW" dirty="0" smtClean="0"/>
          </a:p>
          <a:p>
            <a:r>
              <a:rPr lang="zh-TW" altLang="en-US" dirty="0" smtClean="0"/>
              <a:t>範例</a:t>
            </a:r>
            <a:endParaRPr lang="en-US" altLang="zh-TW" dirty="0" smtClean="0"/>
          </a:p>
          <a:p>
            <a:pPr lvl="1"/>
            <a:r>
              <a:rPr lang="zh-TW" altLang="en-US" dirty="0" smtClean="0"/>
              <a:t>回覆</a:t>
            </a:r>
            <a:r>
              <a:rPr lang="zh-TW" altLang="en-US" dirty="0" smtClean="0"/>
              <a:t>信 </a:t>
            </a:r>
            <a:r>
              <a:rPr lang="en-US" altLang="zh-TW" dirty="0" smtClean="0">
                <a:hlinkClick r:id="rId2" action="ppaction://hlinkfile"/>
              </a:rPr>
              <a:t>Computer Communications\responseletter_yclai_201705018.doc</a:t>
            </a:r>
            <a:endParaRPr lang="en-US" altLang="zh-TW" dirty="0" smtClean="0"/>
          </a:p>
          <a:p>
            <a:pPr lvl="1"/>
            <a:r>
              <a:rPr lang="zh-TW" altLang="en-US" dirty="0" smtClean="0"/>
              <a:t>本文</a:t>
            </a:r>
            <a:r>
              <a:rPr lang="en-US" altLang="zh-TW" dirty="0" smtClean="0">
                <a:hlinkClick r:id="rId3" action="ppaction://hlinkfile"/>
              </a:rPr>
              <a:t>Computer Communications\Efficient Time-Oriented Anti-Collision Protocol_20170518.doc</a:t>
            </a:r>
            <a:endParaRPr lang="en-US" altLang="zh-TW" dirty="0" smtClean="0"/>
          </a:p>
        </p:txBody>
      </p:sp>
    </p:spTree>
    <p:extLst>
      <p:ext uri="{BB962C8B-B14F-4D97-AF65-F5344CB8AC3E}">
        <p14:creationId xmlns:p14="http://schemas.microsoft.com/office/powerpoint/2010/main" val="1280989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numCol="1" spcCol="360000"/>
          <a:lstStyle/>
          <a:p>
            <a:r>
              <a:rPr lang="zh-TW" altLang="en-US" dirty="0"/>
              <a:t>搜尋期刊</a:t>
            </a:r>
            <a:r>
              <a:rPr lang="zh-TW" altLang="en-US" dirty="0" smtClean="0"/>
              <a:t>論文</a:t>
            </a:r>
            <a:endParaRPr lang="en-US" altLang="zh-TW" dirty="0" smtClean="0"/>
          </a:p>
          <a:p>
            <a:pPr lvl="1"/>
            <a:r>
              <a:rPr lang="zh-TW" altLang="en-US" dirty="0" smtClean="0"/>
              <a:t>查詢圖書館</a:t>
            </a:r>
            <a:r>
              <a:rPr lang="zh-TW" altLang="en-US" dirty="0"/>
              <a:t>是否典藏該期刊及所需的卷</a:t>
            </a:r>
            <a:r>
              <a:rPr lang="zh-TW" altLang="en-US" dirty="0" smtClean="0"/>
              <a:t>期</a:t>
            </a:r>
            <a:endParaRPr lang="en-US" altLang="zh-TW" dirty="0" smtClean="0"/>
          </a:p>
          <a:p>
            <a:pPr lvl="1"/>
            <a:r>
              <a:rPr lang="zh-TW" altLang="en-US" dirty="0" smtClean="0"/>
              <a:t>利用</a:t>
            </a:r>
            <a:r>
              <a:rPr lang="zh-TW" altLang="en-US" dirty="0"/>
              <a:t>期刊索引摘要</a:t>
            </a:r>
            <a:r>
              <a:rPr lang="zh-TW" altLang="en-US" dirty="0" smtClean="0"/>
              <a:t>工具</a:t>
            </a:r>
            <a:endParaRPr lang="en-US" altLang="zh-TW" dirty="0" smtClean="0"/>
          </a:p>
          <a:p>
            <a:pPr marL="0" indent="0">
              <a:buNone/>
            </a:pPr>
            <a:endParaRPr lang="en-US" altLang="zh-TW" dirty="0" smtClean="0"/>
          </a:p>
          <a:p>
            <a:r>
              <a:rPr lang="zh-TW" altLang="en-US" dirty="0" smtClean="0"/>
              <a:t>期刊索引</a:t>
            </a:r>
            <a:r>
              <a:rPr lang="en-US" altLang="zh-TW" dirty="0"/>
              <a:t>(Journal Index)</a:t>
            </a:r>
            <a:endParaRPr lang="en-US" altLang="zh-TW" dirty="0" smtClean="0"/>
          </a:p>
          <a:p>
            <a:pPr lvl="1"/>
            <a:r>
              <a:rPr lang="zh-TW" altLang="en-US" dirty="0" smtClean="0"/>
              <a:t>彙集</a:t>
            </a:r>
            <a:r>
              <a:rPr lang="zh-TW" altLang="en-US" dirty="0"/>
              <a:t>期刊文獻，著錄篇名、作者、期刊刊名、卷期、發表年月、起迄頁次等</a:t>
            </a:r>
            <a:r>
              <a:rPr lang="zh-TW" altLang="en-US" dirty="0" smtClean="0"/>
              <a:t>資料</a:t>
            </a:r>
            <a:endParaRPr lang="en-US" altLang="zh-TW" dirty="0" smtClean="0"/>
          </a:p>
          <a:p>
            <a:pPr lvl="1"/>
            <a:r>
              <a:rPr lang="zh-TW" altLang="en-US" dirty="0" smtClean="0"/>
              <a:t>進行</a:t>
            </a:r>
            <a:r>
              <a:rPr lang="zh-TW" altLang="en-US" dirty="0"/>
              <a:t>主題分析，對各篇文章賦予分類號、標題、關鍵詞等，以提升檢索的深度與</a:t>
            </a:r>
            <a:r>
              <a:rPr lang="zh-TW" altLang="en-US" dirty="0" smtClean="0"/>
              <a:t>準確性</a:t>
            </a:r>
            <a:endParaRPr lang="en-US" altLang="zh-TW" dirty="0" smtClean="0"/>
          </a:p>
          <a:p>
            <a:pPr lvl="1"/>
            <a:r>
              <a:rPr lang="zh-TW" altLang="en-US" dirty="0" smtClean="0"/>
              <a:t>期刊</a:t>
            </a:r>
            <a:r>
              <a:rPr lang="zh-TW" altLang="en-US" dirty="0"/>
              <a:t>論文</a:t>
            </a:r>
            <a:r>
              <a:rPr lang="zh-TW" altLang="en-US" dirty="0" smtClean="0"/>
              <a:t>摘要</a:t>
            </a:r>
            <a:r>
              <a:rPr lang="en-US" altLang="zh-TW" dirty="0" smtClean="0"/>
              <a:t>(Abstract)</a:t>
            </a:r>
            <a:r>
              <a:rPr lang="zh-TW" altLang="en-US" dirty="0" smtClean="0"/>
              <a:t>則</a:t>
            </a:r>
            <a:r>
              <a:rPr lang="zh-TW" altLang="en-US" dirty="0"/>
              <a:t>比索引多了文章內容的摘述資料，兩者皆為</a:t>
            </a:r>
            <a:r>
              <a:rPr lang="zh-TW" altLang="en-US" dirty="0">
                <a:solidFill>
                  <a:srgbClr val="FF0000"/>
                </a:solidFill>
              </a:rPr>
              <a:t>蒐集期刊論文</a:t>
            </a:r>
            <a:r>
              <a:rPr lang="zh-TW" altLang="en-US" dirty="0"/>
              <a:t>的重要</a:t>
            </a:r>
            <a:r>
              <a:rPr lang="zh-TW" altLang="en-US" dirty="0" smtClean="0"/>
              <a:t>工具</a:t>
            </a:r>
            <a:endParaRPr lang="en-US" altLang="zh-TW" dirty="0" smtClean="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4</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a:t>搜尋</a:t>
            </a:r>
            <a:r>
              <a:rPr lang="zh-TW" altLang="en-US" dirty="0" smtClean="0"/>
              <a:t>期刊與期刊索引</a:t>
            </a:r>
            <a:endParaRPr lang="zh-TW" altLang="en-US" dirty="0"/>
          </a:p>
        </p:txBody>
      </p:sp>
    </p:spTree>
    <p:extLst>
      <p:ext uri="{BB962C8B-B14F-4D97-AF65-F5344CB8AC3E}">
        <p14:creationId xmlns:p14="http://schemas.microsoft.com/office/powerpoint/2010/main" val="2285077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gn="just"/>
            <a:r>
              <a:rPr lang="en-US" altLang="zh-TW" dirty="0" smtClean="0"/>
              <a:t>ISI(</a:t>
            </a:r>
            <a:r>
              <a:rPr lang="zh-TW" altLang="en-US" dirty="0" smtClean="0"/>
              <a:t>美國</a:t>
            </a:r>
            <a:r>
              <a:rPr lang="zh-TW" altLang="en-US" dirty="0"/>
              <a:t>科學資訊</a:t>
            </a:r>
            <a:r>
              <a:rPr lang="zh-TW" altLang="en-US" dirty="0" smtClean="0"/>
              <a:t>研究院，</a:t>
            </a:r>
            <a:r>
              <a:rPr lang="en-US" altLang="zh-TW" dirty="0" smtClean="0"/>
              <a:t>Institute </a:t>
            </a:r>
            <a:r>
              <a:rPr lang="en-US" altLang="zh-TW" dirty="0"/>
              <a:t>for Scientific </a:t>
            </a:r>
            <a:r>
              <a:rPr lang="en-US" altLang="zh-TW" dirty="0" smtClean="0"/>
              <a:t>Information)</a:t>
            </a:r>
            <a:r>
              <a:rPr lang="zh-TW" altLang="en-US" dirty="0" smtClean="0"/>
              <a:t>：</a:t>
            </a:r>
            <a:endParaRPr lang="en-US" altLang="zh-TW" dirty="0" smtClean="0"/>
          </a:p>
          <a:p>
            <a:pPr lvl="1" algn="just"/>
            <a:r>
              <a:rPr lang="zh-TW" altLang="en-US" dirty="0"/>
              <a:t>位於美國費城，為加菲爾博士 </a:t>
            </a:r>
            <a:r>
              <a:rPr lang="en-US" altLang="zh-TW" dirty="0"/>
              <a:t>(Dr. Eugene Garfield) </a:t>
            </a:r>
            <a:r>
              <a:rPr lang="zh-TW" altLang="en-US" dirty="0"/>
              <a:t>於 </a:t>
            </a:r>
            <a:r>
              <a:rPr lang="en-US" altLang="zh-TW" dirty="0"/>
              <a:t>1958 </a:t>
            </a:r>
            <a:r>
              <a:rPr lang="zh-TW" altLang="en-US" dirty="0"/>
              <a:t>年所</a:t>
            </a:r>
            <a:r>
              <a:rPr lang="zh-TW" altLang="en-US" dirty="0" smtClean="0"/>
              <a:t>創立</a:t>
            </a:r>
            <a:endParaRPr lang="en-US" altLang="zh-TW" dirty="0" smtClean="0"/>
          </a:p>
          <a:p>
            <a:pPr lvl="1" algn="just"/>
            <a:r>
              <a:rPr lang="zh-TW" altLang="en-US" dirty="0" smtClean="0"/>
              <a:t>屬於</a:t>
            </a:r>
            <a:r>
              <a:rPr lang="zh-TW" altLang="en-US" dirty="0" smtClean="0">
                <a:solidFill>
                  <a:srgbClr val="FF0000"/>
                </a:solidFill>
              </a:rPr>
              <a:t>湯</a:t>
            </a:r>
            <a:r>
              <a:rPr lang="zh-TW" altLang="en-US" dirty="0">
                <a:solidFill>
                  <a:srgbClr val="FF0000"/>
                </a:solidFill>
              </a:rPr>
              <a:t>森路透公司</a:t>
            </a:r>
            <a:r>
              <a:rPr lang="en-US" altLang="zh-TW" dirty="0">
                <a:solidFill>
                  <a:srgbClr val="FF0000"/>
                </a:solidFill>
              </a:rPr>
              <a:t>(Thomson Reuters Corporation)</a:t>
            </a:r>
            <a:r>
              <a:rPr lang="zh-TW" altLang="en-US" dirty="0" smtClean="0"/>
              <a:t>旗下，現改為</a:t>
            </a:r>
            <a:r>
              <a:rPr lang="en-US" altLang="zh-TW" dirty="0" smtClean="0"/>
              <a:t>Clarivate Analytics</a:t>
            </a:r>
          </a:p>
          <a:p>
            <a:pPr lvl="1" algn="just"/>
            <a:r>
              <a:rPr lang="zh-TW" altLang="en-US" dirty="0" smtClean="0"/>
              <a:t>建置</a:t>
            </a:r>
            <a:r>
              <a:rPr lang="zh-TW" altLang="en-US" dirty="0"/>
              <a:t>有全世界</a:t>
            </a:r>
            <a:r>
              <a:rPr lang="zh-TW" altLang="en-US" dirty="0">
                <a:solidFill>
                  <a:srgbClr val="FF0000"/>
                </a:solidFill>
              </a:rPr>
              <a:t>最完整的各種跨學科領域之書目</a:t>
            </a:r>
            <a:r>
              <a:rPr lang="zh-TW" altLang="en-US" dirty="0" smtClean="0">
                <a:solidFill>
                  <a:srgbClr val="FF0000"/>
                </a:solidFill>
              </a:rPr>
              <a:t>資料庫</a:t>
            </a:r>
            <a:endParaRPr lang="en-US" altLang="zh-TW" dirty="0" smtClean="0">
              <a:solidFill>
                <a:srgbClr val="FF0000"/>
              </a:solidFill>
            </a:endParaRPr>
          </a:p>
          <a:p>
            <a:pPr lvl="2" algn="just"/>
            <a:r>
              <a:rPr lang="zh-TW" altLang="en-US" dirty="0" smtClean="0"/>
              <a:t>共收錄超過</a:t>
            </a:r>
            <a:r>
              <a:rPr lang="en-US" altLang="zh-TW" dirty="0" smtClean="0"/>
              <a:t>16,000</a:t>
            </a:r>
            <a:r>
              <a:rPr lang="zh-TW" altLang="en-US" dirty="0" smtClean="0"/>
              <a:t>種</a:t>
            </a:r>
            <a:r>
              <a:rPr lang="zh-TW" altLang="en-US" dirty="0"/>
              <a:t>全球科技、社會科學及藝術人文等方面重要期刊、圖書、會議論文</a:t>
            </a:r>
            <a:r>
              <a:rPr lang="zh-TW" altLang="en-US" dirty="0" smtClean="0"/>
              <a:t>等</a:t>
            </a:r>
            <a:endParaRPr lang="en-US" altLang="zh-TW" dirty="0" smtClean="0"/>
          </a:p>
          <a:p>
            <a:pPr lvl="1" algn="just"/>
            <a:r>
              <a:rPr lang="zh-TW" altLang="en-US" dirty="0" smtClean="0">
                <a:solidFill>
                  <a:srgbClr val="FF0000"/>
                </a:solidFill>
              </a:rPr>
              <a:t>選錄</a:t>
            </a:r>
            <a:r>
              <a:rPr lang="zh-TW" altLang="en-US" dirty="0">
                <a:solidFill>
                  <a:srgbClr val="FF0000"/>
                </a:solidFill>
              </a:rPr>
              <a:t>期刊</a:t>
            </a:r>
            <a:r>
              <a:rPr lang="zh-TW" altLang="en-US" dirty="0"/>
              <a:t>過程採淘汰遞補方式進行，標準相當</a:t>
            </a:r>
            <a:r>
              <a:rPr lang="zh-TW" altLang="en-US" dirty="0" smtClean="0"/>
              <a:t>嚴格</a:t>
            </a:r>
            <a:endParaRPr lang="en-US" altLang="zh-TW" dirty="0" smtClean="0"/>
          </a:p>
          <a:p>
            <a:pPr lvl="1" algn="just"/>
            <a:r>
              <a:rPr lang="en-US" altLang="zh-TW" dirty="0" smtClean="0"/>
              <a:t>ISI </a:t>
            </a:r>
            <a:r>
              <a:rPr lang="zh-TW" altLang="en-US" dirty="0"/>
              <a:t>出版其著名之</a:t>
            </a:r>
            <a:r>
              <a:rPr lang="zh-TW" altLang="en-US" dirty="0">
                <a:solidFill>
                  <a:srgbClr val="FF0000"/>
                </a:solidFill>
              </a:rPr>
              <a:t>引用文獻</a:t>
            </a:r>
            <a:r>
              <a:rPr lang="zh-TW" altLang="en-US" dirty="0" smtClean="0">
                <a:solidFill>
                  <a:srgbClr val="FF0000"/>
                </a:solidFill>
              </a:rPr>
              <a:t>資料庫</a:t>
            </a:r>
            <a:r>
              <a:rPr lang="en-US" altLang="zh-TW" dirty="0" smtClean="0">
                <a:solidFill>
                  <a:srgbClr val="FF0000"/>
                </a:solidFill>
              </a:rPr>
              <a:t>(</a:t>
            </a:r>
            <a:r>
              <a:rPr lang="en-US" altLang="zh-TW" dirty="0">
                <a:solidFill>
                  <a:srgbClr val="FF0000"/>
                </a:solidFill>
              </a:rPr>
              <a:t>ISI Citation Index</a:t>
            </a:r>
            <a:r>
              <a:rPr lang="en-US" altLang="zh-TW" dirty="0" smtClean="0">
                <a:solidFill>
                  <a:srgbClr val="FF0000"/>
                </a:solidFill>
              </a:rPr>
              <a:t>)</a:t>
            </a:r>
          </a:p>
          <a:p>
            <a:pPr lvl="1" algn="just"/>
            <a:r>
              <a:rPr lang="en-US" altLang="zh-TW" dirty="0" smtClean="0"/>
              <a:t>ISI </a:t>
            </a:r>
            <a:r>
              <a:rPr lang="zh-TW" altLang="en-US" dirty="0"/>
              <a:t>通過它嚴格的選刊標準和評估程式挑選刊源，而且每年略有</a:t>
            </a:r>
            <a:r>
              <a:rPr lang="zh-TW" altLang="en-US" dirty="0" smtClean="0"/>
              <a:t>增減</a:t>
            </a:r>
            <a:endParaRPr lang="en-US" altLang="zh-TW" dirty="0" smtClean="0"/>
          </a:p>
          <a:p>
            <a:pPr lvl="1" algn="just"/>
            <a:r>
              <a:rPr lang="zh-TW" altLang="en-US" dirty="0" smtClean="0"/>
              <a:t>其</a:t>
            </a:r>
            <a:r>
              <a:rPr lang="zh-TW" altLang="en-US" dirty="0"/>
              <a:t>收錄的</a:t>
            </a:r>
            <a:r>
              <a:rPr lang="zh-TW" altLang="en-US" dirty="0" smtClean="0"/>
              <a:t>文獻</a:t>
            </a:r>
            <a:r>
              <a:rPr lang="zh-TW" altLang="en-US" dirty="0"/>
              <a:t>能全面覆蓋全世界最重要、最有影響力的研究</a:t>
            </a:r>
            <a:r>
              <a:rPr lang="zh-TW" altLang="en-US" dirty="0" smtClean="0"/>
              <a:t>成果</a:t>
            </a:r>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5</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ISI</a:t>
            </a:r>
            <a:r>
              <a:rPr lang="zh-TW" altLang="en-US" dirty="0" smtClean="0"/>
              <a:t> </a:t>
            </a:r>
            <a:r>
              <a:rPr lang="en-US" altLang="zh-TW" dirty="0"/>
              <a:t>(Institute for Scientific Information)</a:t>
            </a:r>
            <a:endParaRPr lang="zh-TW" altLang="en-US" dirty="0"/>
          </a:p>
        </p:txBody>
      </p:sp>
    </p:spTree>
    <p:extLst>
      <p:ext uri="{BB962C8B-B14F-4D97-AF65-F5344CB8AC3E}">
        <p14:creationId xmlns:p14="http://schemas.microsoft.com/office/powerpoint/2010/main" val="2182186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81891" y="1611313"/>
            <a:ext cx="10492509" cy="4648200"/>
          </a:xfrm>
        </p:spPr>
        <p:txBody>
          <a:bodyPr numCol="2" spcCol="360000"/>
          <a:lstStyle/>
          <a:p>
            <a:pPr algn="just"/>
            <a:r>
              <a:rPr lang="en-US" altLang="zh-TW" dirty="0" smtClean="0"/>
              <a:t>SCI(</a:t>
            </a:r>
            <a:r>
              <a:rPr lang="zh-TW" altLang="en-US" dirty="0" smtClean="0"/>
              <a:t>科學引文索引，</a:t>
            </a:r>
            <a:r>
              <a:rPr lang="en-US" altLang="zh-TW" dirty="0" smtClean="0"/>
              <a:t>Science </a:t>
            </a:r>
            <a:r>
              <a:rPr lang="en-US" altLang="zh-TW" dirty="0"/>
              <a:t>Citation Index</a:t>
            </a:r>
            <a:r>
              <a:rPr lang="en-US" altLang="zh-TW" dirty="0" smtClean="0"/>
              <a:t>)</a:t>
            </a:r>
          </a:p>
          <a:p>
            <a:pPr lvl="1" algn="just"/>
            <a:r>
              <a:rPr lang="zh-TW" altLang="en-US" dirty="0"/>
              <a:t>創刊於</a:t>
            </a:r>
            <a:r>
              <a:rPr lang="en-US" altLang="zh-TW" dirty="0" smtClean="0"/>
              <a:t>1963</a:t>
            </a:r>
            <a:r>
              <a:rPr lang="zh-TW" altLang="en-US" dirty="0" smtClean="0"/>
              <a:t>年，由</a:t>
            </a:r>
            <a:r>
              <a:rPr lang="zh-TW" altLang="en-US" dirty="0" smtClean="0">
                <a:solidFill>
                  <a:srgbClr val="FF0000"/>
                </a:solidFill>
              </a:rPr>
              <a:t>美國</a:t>
            </a:r>
            <a:r>
              <a:rPr lang="zh-TW" altLang="en-US" dirty="0">
                <a:solidFill>
                  <a:srgbClr val="FF0000"/>
                </a:solidFill>
              </a:rPr>
              <a:t>科學資訊</a:t>
            </a:r>
            <a:r>
              <a:rPr lang="zh-TW" altLang="en-US" dirty="0" smtClean="0">
                <a:solidFill>
                  <a:srgbClr val="FF0000"/>
                </a:solidFill>
              </a:rPr>
              <a:t>研究所</a:t>
            </a:r>
            <a:r>
              <a:rPr lang="en-US" altLang="zh-TW" dirty="0" smtClean="0">
                <a:solidFill>
                  <a:srgbClr val="FF0000"/>
                </a:solidFill>
              </a:rPr>
              <a:t>(ISI)</a:t>
            </a:r>
            <a:r>
              <a:rPr lang="zh-TW" altLang="en-US" dirty="0" smtClean="0"/>
              <a:t>出版</a:t>
            </a:r>
            <a:endParaRPr lang="en-US" altLang="zh-TW" dirty="0" smtClean="0"/>
          </a:p>
          <a:p>
            <a:pPr lvl="1" algn="just"/>
            <a:r>
              <a:rPr lang="en-US" altLang="zh-TW" dirty="0" smtClean="0"/>
              <a:t>SCI</a:t>
            </a:r>
            <a:r>
              <a:rPr lang="zh-TW" altLang="en-US" dirty="0"/>
              <a:t>收錄全世界出版的數、理、化、農、林、醫、生命科學、天文、地理、環境、材料、工程技術等自然科學各學科的核心期刊</a:t>
            </a:r>
            <a:r>
              <a:rPr lang="zh-TW" altLang="en-US" dirty="0" smtClean="0"/>
              <a:t>約</a:t>
            </a:r>
            <a:r>
              <a:rPr lang="en-US" altLang="zh-TW" dirty="0" smtClean="0"/>
              <a:t>3,700 </a:t>
            </a:r>
            <a:r>
              <a:rPr lang="zh-TW" altLang="en-US" dirty="0" smtClean="0"/>
              <a:t>種</a:t>
            </a:r>
            <a:endParaRPr lang="en-US" altLang="zh-TW" dirty="0" smtClean="0"/>
          </a:p>
          <a:p>
            <a:pPr lvl="1" algn="just"/>
            <a:r>
              <a:rPr lang="zh-TW" altLang="en-US" dirty="0" smtClean="0"/>
              <a:t>擴充版</a:t>
            </a:r>
            <a:r>
              <a:rPr lang="en-US" altLang="zh-TW" dirty="0" smtClean="0"/>
              <a:t>(SCIE)</a:t>
            </a:r>
            <a:r>
              <a:rPr lang="zh-TW" altLang="en-US" dirty="0" smtClean="0"/>
              <a:t>收錄期刊 </a:t>
            </a:r>
            <a:r>
              <a:rPr lang="en-US" altLang="zh-TW" dirty="0" smtClean="0"/>
              <a:t>8,800 </a:t>
            </a:r>
            <a:r>
              <a:rPr lang="zh-TW" altLang="en-US" dirty="0" smtClean="0"/>
              <a:t>餘種</a:t>
            </a:r>
            <a:endParaRPr lang="en-US" altLang="zh-TW" dirty="0" smtClean="0"/>
          </a:p>
          <a:p>
            <a:pPr algn="just"/>
            <a:endParaRPr lang="en-US" altLang="zh-TW" dirty="0" smtClean="0"/>
          </a:p>
          <a:p>
            <a:pPr algn="just"/>
            <a:r>
              <a:rPr lang="zh-TW" altLang="en-US" dirty="0" smtClean="0"/>
              <a:t>最有</a:t>
            </a:r>
            <a:r>
              <a:rPr lang="zh-TW" altLang="en-US" dirty="0"/>
              <a:t>影響力的研究</a:t>
            </a:r>
            <a:r>
              <a:rPr lang="zh-TW" altLang="en-US" dirty="0" smtClean="0"/>
              <a:t>成果</a:t>
            </a:r>
            <a:endParaRPr lang="en-US" altLang="zh-TW" dirty="0" smtClean="0"/>
          </a:p>
          <a:p>
            <a:pPr lvl="1" algn="just"/>
            <a:r>
              <a:rPr lang="zh-TW" altLang="en-US" dirty="0" smtClean="0"/>
              <a:t>指這些文獻</a:t>
            </a:r>
            <a:r>
              <a:rPr lang="zh-TW" altLang="en-US" dirty="0"/>
              <a:t>大量地被其他文獻</a:t>
            </a:r>
            <a:r>
              <a:rPr lang="zh-TW" altLang="en-US" dirty="0" smtClean="0"/>
              <a:t>引用</a:t>
            </a:r>
            <a:endParaRPr lang="en-US" altLang="zh-TW" dirty="0" smtClean="0"/>
          </a:p>
          <a:p>
            <a:pPr lvl="1" algn="just"/>
            <a:r>
              <a:rPr lang="en-US" altLang="zh-TW" dirty="0" smtClean="0"/>
              <a:t>SCI</a:t>
            </a:r>
            <a:r>
              <a:rPr lang="zh-TW" altLang="en-US" dirty="0" smtClean="0"/>
              <a:t>不僅是</a:t>
            </a:r>
            <a:r>
              <a:rPr lang="zh-TW" altLang="en-US" dirty="0" smtClean="0">
                <a:solidFill>
                  <a:srgbClr val="FF0000"/>
                </a:solidFill>
              </a:rPr>
              <a:t>文獻</a:t>
            </a:r>
            <a:r>
              <a:rPr lang="zh-TW" altLang="en-US" dirty="0">
                <a:solidFill>
                  <a:srgbClr val="FF0000"/>
                </a:solidFill>
              </a:rPr>
              <a:t>檢索</a:t>
            </a:r>
            <a:r>
              <a:rPr lang="zh-TW" altLang="en-US" dirty="0" smtClean="0">
                <a:solidFill>
                  <a:srgbClr val="FF0000"/>
                </a:solidFill>
              </a:rPr>
              <a:t>工具</a:t>
            </a:r>
            <a:r>
              <a:rPr lang="zh-TW" altLang="en-US" dirty="0" smtClean="0"/>
              <a:t>，亦是對</a:t>
            </a:r>
            <a:r>
              <a:rPr lang="zh-TW" altLang="en-US" dirty="0"/>
              <a:t>科學研究進行評價</a:t>
            </a:r>
            <a:r>
              <a:rPr lang="zh-TW" altLang="en-US" dirty="0" smtClean="0"/>
              <a:t>的依據</a:t>
            </a:r>
            <a:endParaRPr lang="en-US" altLang="zh-TW" dirty="0" smtClean="0"/>
          </a:p>
          <a:p>
            <a:pPr lvl="1" algn="just"/>
            <a:r>
              <a:rPr lang="zh-TW" altLang="en-US" dirty="0" smtClean="0"/>
              <a:t>研究機構</a:t>
            </a:r>
            <a:r>
              <a:rPr lang="zh-TW" altLang="en-US" dirty="0"/>
              <a:t>被</a:t>
            </a:r>
            <a:r>
              <a:rPr lang="en-US" altLang="zh-TW" dirty="0" smtClean="0"/>
              <a:t>SCI</a:t>
            </a:r>
            <a:r>
              <a:rPr lang="zh-TW" altLang="en-US" dirty="0" smtClean="0"/>
              <a:t>收錄</a:t>
            </a:r>
            <a:r>
              <a:rPr lang="zh-TW" altLang="en-US" dirty="0"/>
              <a:t>的論文總量</a:t>
            </a:r>
            <a:r>
              <a:rPr lang="zh-TW" altLang="en-US" dirty="0" smtClean="0"/>
              <a:t>，反映</a:t>
            </a:r>
            <a:r>
              <a:rPr lang="zh-TW" altLang="en-US" dirty="0"/>
              <a:t>出整個學術團體的</a:t>
            </a:r>
            <a:r>
              <a:rPr lang="zh-TW" altLang="en-US" dirty="0">
                <a:solidFill>
                  <a:srgbClr val="FF0000"/>
                </a:solidFill>
              </a:rPr>
              <a:t>研究</a:t>
            </a:r>
            <a:r>
              <a:rPr lang="zh-TW" altLang="en-US" dirty="0" smtClean="0">
                <a:solidFill>
                  <a:srgbClr val="FF0000"/>
                </a:solidFill>
              </a:rPr>
              <a:t>水平</a:t>
            </a:r>
            <a:endParaRPr lang="en-US" altLang="zh-TW" dirty="0" smtClean="0">
              <a:solidFill>
                <a:srgbClr val="FF0000"/>
              </a:solidFill>
            </a:endParaRPr>
          </a:p>
          <a:p>
            <a:pPr lvl="1" algn="just"/>
            <a:r>
              <a:rPr lang="zh-TW" altLang="en-US" dirty="0" smtClean="0"/>
              <a:t>個人</a:t>
            </a:r>
            <a:r>
              <a:rPr lang="zh-TW" altLang="en-US" dirty="0"/>
              <a:t>的論文被</a:t>
            </a:r>
            <a:r>
              <a:rPr lang="en-US" altLang="zh-TW" dirty="0" smtClean="0"/>
              <a:t>SCI</a:t>
            </a:r>
            <a:r>
              <a:rPr lang="zh-TW" altLang="en-US" dirty="0" smtClean="0"/>
              <a:t>收錄</a:t>
            </a:r>
            <a:r>
              <a:rPr lang="zh-TW" altLang="en-US" dirty="0"/>
              <a:t>的</a:t>
            </a:r>
            <a:r>
              <a:rPr lang="zh-TW" altLang="en-US" dirty="0">
                <a:solidFill>
                  <a:srgbClr val="FF0000"/>
                </a:solidFill>
              </a:rPr>
              <a:t>數量</a:t>
            </a:r>
            <a:r>
              <a:rPr lang="zh-TW" altLang="en-US" dirty="0"/>
              <a:t>及</a:t>
            </a:r>
            <a:r>
              <a:rPr lang="zh-TW" altLang="en-US" dirty="0">
                <a:solidFill>
                  <a:srgbClr val="FF0000"/>
                </a:solidFill>
              </a:rPr>
              <a:t>被引用</a:t>
            </a:r>
            <a:r>
              <a:rPr lang="zh-TW" altLang="en-US" dirty="0" smtClean="0">
                <a:solidFill>
                  <a:srgbClr val="FF0000"/>
                </a:solidFill>
              </a:rPr>
              <a:t>次數</a:t>
            </a:r>
            <a:r>
              <a:rPr lang="zh-TW" altLang="en-US" dirty="0"/>
              <a:t>，反映出個人的</a:t>
            </a:r>
            <a:r>
              <a:rPr lang="zh-TW" altLang="en-US" dirty="0">
                <a:solidFill>
                  <a:srgbClr val="FF0000"/>
                </a:solidFill>
              </a:rPr>
              <a:t>研究能力</a:t>
            </a:r>
            <a:r>
              <a:rPr lang="zh-TW" altLang="en-US" dirty="0"/>
              <a:t>與</a:t>
            </a:r>
            <a:r>
              <a:rPr lang="zh-TW" altLang="en-US" dirty="0">
                <a:solidFill>
                  <a:srgbClr val="FF0000"/>
                </a:solidFill>
              </a:rPr>
              <a:t>學術</a:t>
            </a:r>
            <a:r>
              <a:rPr lang="zh-TW" altLang="en-US" dirty="0" smtClean="0">
                <a:solidFill>
                  <a:srgbClr val="FF0000"/>
                </a:solidFill>
              </a:rPr>
              <a:t>水平</a:t>
            </a:r>
            <a:endParaRPr lang="zh-TW" altLang="en-US" dirty="0"/>
          </a:p>
          <a:p>
            <a:pPr algn="just"/>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SCI (Science </a:t>
            </a:r>
            <a:r>
              <a:rPr lang="en-US" altLang="zh-TW" dirty="0"/>
              <a:t>Citation Index)</a:t>
            </a:r>
            <a:endParaRPr lang="zh-TW" altLang="en-US" dirty="0"/>
          </a:p>
        </p:txBody>
      </p:sp>
    </p:spTree>
    <p:extLst>
      <p:ext uri="{BB962C8B-B14F-4D97-AF65-F5344CB8AC3E}">
        <p14:creationId xmlns:p14="http://schemas.microsoft.com/office/powerpoint/2010/main" val="349143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697535" cy="4648200"/>
          </a:xfrm>
        </p:spPr>
        <p:txBody>
          <a:bodyPr numCol="1" spcCol="360000"/>
          <a:lstStyle/>
          <a:p>
            <a:pPr algn="just"/>
            <a:r>
              <a:rPr lang="en-US" altLang="zh-TW" dirty="0"/>
              <a:t>SCIE(Science Citation </a:t>
            </a:r>
            <a:r>
              <a:rPr lang="en-US" altLang="zh-TW" dirty="0" smtClean="0"/>
              <a:t>Index</a:t>
            </a:r>
            <a:r>
              <a:rPr lang="zh-TW" altLang="en-US" dirty="0" smtClean="0"/>
              <a:t> </a:t>
            </a:r>
            <a:r>
              <a:rPr lang="en-US" altLang="zh-TW" dirty="0" smtClean="0">
                <a:solidFill>
                  <a:srgbClr val="FF0000"/>
                </a:solidFill>
              </a:rPr>
              <a:t>Expanded</a:t>
            </a:r>
            <a:r>
              <a:rPr lang="en-US" altLang="zh-TW" dirty="0" smtClean="0"/>
              <a:t>)</a:t>
            </a:r>
          </a:p>
          <a:p>
            <a:pPr lvl="1" algn="just"/>
            <a:r>
              <a:rPr lang="zh-TW" altLang="en-US" dirty="0" smtClean="0"/>
              <a:t>「</a:t>
            </a:r>
            <a:r>
              <a:rPr lang="en-US" altLang="zh-TW" dirty="0" smtClean="0"/>
              <a:t>SCI</a:t>
            </a:r>
            <a:r>
              <a:rPr lang="zh-TW" altLang="en-US" dirty="0" smtClean="0"/>
              <a:t>」是產品</a:t>
            </a:r>
            <a:r>
              <a:rPr lang="zh-TW" altLang="en-US" dirty="0"/>
              <a:t>早期紙本與光碟版時代的</a:t>
            </a:r>
            <a:r>
              <a:rPr lang="zh-TW" altLang="en-US" dirty="0" smtClean="0"/>
              <a:t>名稱</a:t>
            </a:r>
            <a:endParaRPr lang="en-US" altLang="zh-TW" dirty="0"/>
          </a:p>
          <a:p>
            <a:pPr lvl="1" algn="just"/>
            <a:r>
              <a:rPr lang="zh-TW" altLang="en-US" dirty="0" smtClean="0"/>
              <a:t>現改為</a:t>
            </a:r>
            <a:r>
              <a:rPr lang="zh-TW" altLang="en-US" dirty="0"/>
              <a:t>線上版後，由於收錄期刊數增加，而更名為「</a:t>
            </a:r>
            <a:r>
              <a:rPr lang="en-US" altLang="zh-TW" dirty="0"/>
              <a:t>SCIE</a:t>
            </a:r>
            <a:r>
              <a:rPr lang="zh-TW" altLang="en-US" dirty="0" smtClean="0"/>
              <a:t>」</a:t>
            </a:r>
            <a:endParaRPr lang="en-US" altLang="zh-TW" dirty="0" smtClean="0"/>
          </a:p>
          <a:p>
            <a:pPr lvl="1" algn="just"/>
            <a:endParaRPr lang="en-US" altLang="zh-TW" dirty="0" smtClean="0"/>
          </a:p>
          <a:p>
            <a:pPr algn="just"/>
            <a:r>
              <a:rPr lang="en-US" altLang="zh-TW" dirty="0" smtClean="0"/>
              <a:t>SCI</a:t>
            </a:r>
            <a:r>
              <a:rPr lang="zh-TW" altLang="en-US" dirty="0" smtClean="0"/>
              <a:t>與</a:t>
            </a:r>
            <a:r>
              <a:rPr lang="en-US" altLang="zh-TW" dirty="0" smtClean="0"/>
              <a:t>SCIE</a:t>
            </a:r>
            <a:r>
              <a:rPr lang="zh-TW" altLang="en-US" dirty="0" smtClean="0"/>
              <a:t>收錄內容的差異</a:t>
            </a:r>
            <a:endParaRPr lang="en-US" altLang="zh-TW" dirty="0" smtClean="0"/>
          </a:p>
          <a:p>
            <a:pPr lvl="1" algn="just"/>
            <a:r>
              <a:rPr lang="zh-TW" altLang="en-US" dirty="0"/>
              <a:t>根據產品出版社湯森路透</a:t>
            </a:r>
            <a:r>
              <a:rPr lang="zh-TW" altLang="en-US" dirty="0" smtClean="0"/>
              <a:t>公司</a:t>
            </a:r>
            <a:r>
              <a:rPr lang="en-US" altLang="zh-TW" dirty="0"/>
              <a:t>(Thomson Reuters </a:t>
            </a:r>
            <a:r>
              <a:rPr lang="en-US" altLang="zh-TW" dirty="0" smtClean="0"/>
              <a:t>Corporation)</a:t>
            </a:r>
            <a:r>
              <a:rPr lang="zh-TW" altLang="en-US" dirty="0" smtClean="0"/>
              <a:t>的說法：</a:t>
            </a:r>
            <a:endParaRPr lang="en-US" altLang="zh-TW" dirty="0" smtClean="0"/>
          </a:p>
          <a:p>
            <a:pPr lvl="2" algn="just"/>
            <a:r>
              <a:rPr lang="zh-TW" altLang="en-US" dirty="0" smtClean="0"/>
              <a:t>對於</a:t>
            </a:r>
            <a:r>
              <a:rPr lang="en-US" altLang="zh-TW" dirty="0" smtClean="0"/>
              <a:t>SCIE</a:t>
            </a:r>
            <a:r>
              <a:rPr lang="zh-TW" altLang="en-US" dirty="0" smtClean="0"/>
              <a:t>與</a:t>
            </a:r>
            <a:r>
              <a:rPr lang="en-US" altLang="zh-TW" dirty="0" smtClean="0"/>
              <a:t>SCI</a:t>
            </a:r>
            <a:r>
              <a:rPr lang="zh-TW" altLang="en-US" dirty="0" smtClean="0"/>
              <a:t>的</a:t>
            </a:r>
            <a:r>
              <a:rPr lang="zh-TW" altLang="en-US" dirty="0"/>
              <a:t>期刊評選和期刊收錄皆</a:t>
            </a:r>
            <a:r>
              <a:rPr lang="zh-TW" altLang="en-US" dirty="0">
                <a:solidFill>
                  <a:srgbClr val="FF0000"/>
                </a:solidFill>
              </a:rPr>
              <a:t>採用一致的</a:t>
            </a:r>
            <a:r>
              <a:rPr lang="zh-TW" altLang="en-US" dirty="0" smtClean="0">
                <a:solidFill>
                  <a:srgbClr val="FF0000"/>
                </a:solidFill>
              </a:rPr>
              <a:t>標準</a:t>
            </a:r>
            <a:endParaRPr lang="en-US" altLang="zh-TW" dirty="0" smtClean="0"/>
          </a:p>
          <a:p>
            <a:pPr lvl="2" algn="just"/>
            <a:r>
              <a:rPr lang="en-US" altLang="zh-TW" dirty="0" smtClean="0"/>
              <a:t>SCIE</a:t>
            </a:r>
            <a:r>
              <a:rPr lang="zh-TW" altLang="en-US" dirty="0" smtClean="0"/>
              <a:t>與</a:t>
            </a:r>
            <a:r>
              <a:rPr lang="en-US" altLang="zh-TW" dirty="0" smtClean="0"/>
              <a:t>SCI</a:t>
            </a:r>
            <a:r>
              <a:rPr lang="zh-TW" altLang="en-US" dirty="0" smtClean="0"/>
              <a:t>的</a:t>
            </a:r>
            <a:r>
              <a:rPr lang="zh-TW" altLang="en-US" dirty="0"/>
              <a:t>主要不同在於</a:t>
            </a:r>
            <a:r>
              <a:rPr lang="zh-TW" altLang="en-US" dirty="0">
                <a:solidFill>
                  <a:srgbClr val="FF0000"/>
                </a:solidFill>
              </a:rPr>
              <a:t>載體形</a:t>
            </a:r>
            <a:r>
              <a:rPr lang="zh-TW" altLang="en-US" dirty="0" smtClean="0">
                <a:solidFill>
                  <a:srgbClr val="FF0000"/>
                </a:solidFill>
              </a:rPr>
              <a:t>式</a:t>
            </a:r>
            <a:endParaRPr lang="en-US" altLang="zh-TW" dirty="0" smtClean="0"/>
          </a:p>
          <a:p>
            <a:pPr lvl="2" algn="just"/>
            <a:r>
              <a:rPr lang="en-US" altLang="zh-TW" dirty="0" smtClean="0"/>
              <a:t>SCI</a:t>
            </a:r>
            <a:r>
              <a:rPr lang="zh-TW" altLang="en-US" dirty="0" smtClean="0"/>
              <a:t>以</a:t>
            </a:r>
            <a:r>
              <a:rPr lang="zh-TW" altLang="en-US" dirty="0">
                <a:solidFill>
                  <a:srgbClr val="FF0000"/>
                </a:solidFill>
              </a:rPr>
              <a:t>實體光碟</a:t>
            </a:r>
            <a:r>
              <a:rPr lang="zh-TW" altLang="en-US" dirty="0"/>
              <a:t>發行，</a:t>
            </a:r>
            <a:r>
              <a:rPr lang="zh-TW" altLang="en-US" dirty="0" smtClean="0"/>
              <a:t>而</a:t>
            </a:r>
            <a:r>
              <a:rPr lang="en-US" altLang="zh-TW" dirty="0" smtClean="0"/>
              <a:t>SCIE</a:t>
            </a:r>
            <a:r>
              <a:rPr lang="zh-TW" altLang="en-US" dirty="0" smtClean="0"/>
              <a:t>為</a:t>
            </a:r>
            <a:r>
              <a:rPr lang="zh-TW" altLang="en-US" dirty="0">
                <a:solidFill>
                  <a:srgbClr val="FF0000"/>
                </a:solidFill>
              </a:rPr>
              <a:t>網路</a:t>
            </a:r>
            <a:r>
              <a:rPr lang="zh-TW" altLang="en-US" dirty="0" smtClean="0">
                <a:solidFill>
                  <a:srgbClr val="FF0000"/>
                </a:solidFill>
              </a:rPr>
              <a:t>版本</a:t>
            </a:r>
            <a:endParaRPr lang="en-US" altLang="zh-TW" dirty="0" smtClean="0">
              <a:solidFill>
                <a:srgbClr val="FF0000"/>
              </a:solidFill>
            </a:endParaRPr>
          </a:p>
          <a:p>
            <a:pPr lvl="2" algn="just"/>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7</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SCI</a:t>
            </a:r>
            <a:r>
              <a:rPr lang="zh-TW" altLang="en-US" dirty="0" smtClean="0"/>
              <a:t>與</a:t>
            </a:r>
            <a:r>
              <a:rPr lang="en-US" altLang="zh-TW" dirty="0" smtClean="0"/>
              <a:t>SCIE</a:t>
            </a:r>
            <a:endParaRPr lang="zh-TW" altLang="en-US" dirty="0"/>
          </a:p>
        </p:txBody>
      </p:sp>
    </p:spTree>
    <p:extLst>
      <p:ext uri="{BB962C8B-B14F-4D97-AF65-F5344CB8AC3E}">
        <p14:creationId xmlns:p14="http://schemas.microsoft.com/office/powerpoint/2010/main" val="137033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SSCI(</a:t>
            </a:r>
            <a:r>
              <a:rPr lang="zh-TW" altLang="en-US" dirty="0" smtClean="0"/>
              <a:t>社會科學</a:t>
            </a:r>
            <a:r>
              <a:rPr lang="zh-TW" altLang="en-US" dirty="0"/>
              <a:t>引文</a:t>
            </a:r>
            <a:r>
              <a:rPr lang="zh-TW" altLang="en-US" dirty="0" smtClean="0"/>
              <a:t>索引，</a:t>
            </a:r>
            <a:r>
              <a:rPr lang="fr-FR" altLang="zh-TW" dirty="0" smtClean="0"/>
              <a:t>Social </a:t>
            </a:r>
            <a:r>
              <a:rPr lang="fr-FR" altLang="zh-TW" dirty="0"/>
              <a:t>Science Citation Index</a:t>
            </a:r>
            <a:r>
              <a:rPr lang="fr-FR" altLang="zh-TW" dirty="0" smtClean="0"/>
              <a:t>)</a:t>
            </a:r>
          </a:p>
          <a:p>
            <a:pPr lvl="1"/>
            <a:r>
              <a:rPr lang="zh-TW" altLang="en-US" dirty="0"/>
              <a:t>由美國科學資訊研究所</a:t>
            </a:r>
            <a:r>
              <a:rPr lang="en-US" altLang="zh-TW" dirty="0"/>
              <a:t>(ISI)</a:t>
            </a:r>
            <a:r>
              <a:rPr lang="zh-TW" altLang="en-US" dirty="0" smtClean="0"/>
              <a:t>所</a:t>
            </a:r>
            <a:r>
              <a:rPr lang="zh-TW" altLang="en-US" dirty="0"/>
              <a:t>發展</a:t>
            </a:r>
            <a:endParaRPr lang="en-US" altLang="zh-TW" dirty="0" smtClean="0"/>
          </a:p>
          <a:p>
            <a:pPr lvl="1"/>
            <a:r>
              <a:rPr lang="zh-TW" altLang="en-US" dirty="0" smtClean="0"/>
              <a:t>為</a:t>
            </a:r>
            <a:r>
              <a:rPr lang="zh-TW" altLang="en-US" dirty="0"/>
              <a:t>湯森路</a:t>
            </a:r>
            <a:r>
              <a:rPr lang="zh-TW" altLang="en-US" dirty="0" smtClean="0"/>
              <a:t>透</a:t>
            </a:r>
            <a:r>
              <a:rPr lang="en-US" altLang="zh-TW" dirty="0" smtClean="0"/>
              <a:t>(Thomson Reuters)</a:t>
            </a:r>
            <a:r>
              <a:rPr lang="zh-TW" altLang="en-US" dirty="0" smtClean="0"/>
              <a:t>的產品</a:t>
            </a:r>
            <a:endParaRPr lang="zh-TW" altLang="en-US" dirty="0"/>
          </a:p>
          <a:p>
            <a:pPr lvl="1"/>
            <a:r>
              <a:rPr lang="zh-TW" altLang="en-US" dirty="0" smtClean="0"/>
              <a:t>目前</a:t>
            </a:r>
            <a:r>
              <a:rPr lang="zh-TW" altLang="en-US" dirty="0"/>
              <a:t>社會科學領域中最有影響力的研究</a:t>
            </a:r>
            <a:r>
              <a:rPr lang="zh-TW" altLang="en-US" dirty="0" smtClean="0"/>
              <a:t>成果</a:t>
            </a:r>
            <a:endParaRPr lang="en-US" altLang="zh-TW" dirty="0" smtClean="0"/>
          </a:p>
          <a:p>
            <a:pPr lvl="1"/>
            <a:r>
              <a:rPr lang="zh-TW" altLang="en-US" smtClean="0"/>
              <a:t>說明</a:t>
            </a:r>
            <a:r>
              <a:rPr lang="zh-TW" altLang="en-US" dirty="0"/>
              <a:t>相關性及先前文獻對當前文獻的</a:t>
            </a:r>
            <a:r>
              <a:rPr lang="zh-TW" altLang="en-US" dirty="0" smtClean="0"/>
              <a:t>影響力</a:t>
            </a:r>
            <a:endParaRPr lang="en-US" altLang="zh-TW" dirty="0" smtClean="0"/>
          </a:p>
          <a:p>
            <a:pPr lvl="1"/>
            <a:r>
              <a:rPr lang="zh-TW" altLang="en-US" dirty="0" smtClean="0"/>
              <a:t>包含</a:t>
            </a:r>
            <a:r>
              <a:rPr lang="zh-TW" altLang="en-US" dirty="0"/>
              <a:t>世界上主流的社會科學學術期刊，共有</a:t>
            </a:r>
            <a:r>
              <a:rPr lang="en-US" altLang="zh-TW" dirty="0" smtClean="0"/>
              <a:t>2,400</a:t>
            </a:r>
            <a:r>
              <a:rPr lang="zh-TW" altLang="en-US" dirty="0" smtClean="0"/>
              <a:t>餘種期刊</a:t>
            </a:r>
            <a:endParaRPr lang="en-US" altLang="zh-TW" dirty="0" smtClean="0"/>
          </a:p>
          <a:p>
            <a:pPr lvl="1"/>
            <a:r>
              <a:rPr lang="zh-TW" altLang="en-US" dirty="0" smtClean="0"/>
              <a:t>橫跨</a:t>
            </a:r>
            <a:r>
              <a:rPr lang="zh-TW" altLang="en-US" dirty="0"/>
              <a:t>約</a:t>
            </a:r>
            <a:r>
              <a:rPr lang="en-US" altLang="zh-TW" dirty="0" smtClean="0"/>
              <a:t>50 </a:t>
            </a:r>
            <a:r>
              <a:rPr lang="zh-TW" altLang="en-US" dirty="0" smtClean="0"/>
              <a:t>種</a:t>
            </a:r>
            <a:r>
              <a:rPr lang="zh-TW" altLang="en-US" dirty="0"/>
              <a:t>的</a:t>
            </a:r>
            <a:r>
              <a:rPr lang="zh-TW" altLang="en-US" dirty="0" smtClean="0"/>
              <a:t>學科</a:t>
            </a:r>
            <a:endParaRPr lang="zh-TW" altLang="en-US"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8</a:t>
            </a:fld>
            <a:endParaRPr lang="zh-TW" altLang="en-US" smtClean="0"/>
          </a:p>
          <a:p>
            <a:endParaRPr lang="zh-TW" altLang="en-US" dirty="0"/>
          </a:p>
        </p:txBody>
      </p:sp>
      <p:sp>
        <p:nvSpPr>
          <p:cNvPr id="4" name="標題 3"/>
          <p:cNvSpPr>
            <a:spLocks noGrp="1"/>
          </p:cNvSpPr>
          <p:nvPr>
            <p:ph type="title"/>
          </p:nvPr>
        </p:nvSpPr>
        <p:spPr/>
        <p:txBody>
          <a:bodyPr/>
          <a:lstStyle/>
          <a:p>
            <a:r>
              <a:rPr lang="en-US" altLang="zh-TW" dirty="0" smtClean="0"/>
              <a:t>SSCI</a:t>
            </a:r>
            <a:r>
              <a:rPr lang="zh-TW" altLang="en-US" dirty="0" smtClean="0"/>
              <a:t> </a:t>
            </a:r>
            <a:r>
              <a:rPr lang="en-US" altLang="zh-TW" dirty="0" smtClean="0"/>
              <a:t>(Social </a:t>
            </a:r>
            <a:r>
              <a:rPr lang="en-US" altLang="zh-TW" dirty="0"/>
              <a:t>Science Citation </a:t>
            </a:r>
            <a:r>
              <a:rPr lang="en-US" altLang="zh-TW" dirty="0" smtClean="0"/>
              <a:t>Index</a:t>
            </a:r>
            <a:r>
              <a:rPr lang="en-US" altLang="zh-TW" dirty="0"/>
              <a:t>)</a:t>
            </a:r>
            <a:endParaRPr lang="zh-TW" altLang="en-US" dirty="0"/>
          </a:p>
        </p:txBody>
      </p:sp>
    </p:spTree>
    <p:extLst>
      <p:ext uri="{BB962C8B-B14F-4D97-AF65-F5344CB8AC3E}">
        <p14:creationId xmlns:p14="http://schemas.microsoft.com/office/powerpoint/2010/main" val="2065637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gn="just"/>
            <a:r>
              <a:rPr lang="en-US" altLang="zh-TW" dirty="0"/>
              <a:t>A&amp;HCI (</a:t>
            </a:r>
            <a:r>
              <a:rPr lang="zh-TW" altLang="en-US" dirty="0" smtClean="0"/>
              <a:t>藝術</a:t>
            </a:r>
            <a:r>
              <a:rPr lang="zh-TW" altLang="en-US" dirty="0"/>
              <a:t>人文引文</a:t>
            </a:r>
            <a:r>
              <a:rPr lang="zh-TW" altLang="en-US" dirty="0" smtClean="0"/>
              <a:t>索引，</a:t>
            </a:r>
            <a:r>
              <a:rPr lang="en-US" altLang="zh-TW" dirty="0" smtClean="0"/>
              <a:t>Arts </a:t>
            </a:r>
            <a:r>
              <a:rPr lang="en-US" altLang="zh-TW" dirty="0"/>
              <a:t>and Humanities Citation </a:t>
            </a:r>
            <a:r>
              <a:rPr lang="en-US" altLang="zh-TW" dirty="0" smtClean="0"/>
              <a:t>Index)</a:t>
            </a:r>
            <a:endParaRPr lang="en-US" altLang="zh-TW" dirty="0"/>
          </a:p>
          <a:p>
            <a:pPr lvl="1" algn="just"/>
            <a:r>
              <a:rPr lang="zh-TW" altLang="en-US" dirty="0"/>
              <a:t>收錄藝術人文類期刊</a:t>
            </a:r>
            <a:r>
              <a:rPr lang="zh-TW" altLang="en-US" dirty="0" smtClean="0"/>
              <a:t>計</a:t>
            </a:r>
            <a:r>
              <a:rPr lang="en-US" altLang="zh-TW" dirty="0" smtClean="0"/>
              <a:t>1,700 </a:t>
            </a:r>
            <a:r>
              <a:rPr lang="zh-TW" altLang="en-US" dirty="0"/>
              <a:t>餘</a:t>
            </a:r>
            <a:r>
              <a:rPr lang="zh-TW" altLang="en-US" dirty="0" smtClean="0"/>
              <a:t>種</a:t>
            </a:r>
            <a:endParaRPr lang="en-US" altLang="zh-TW" dirty="0" smtClean="0"/>
          </a:p>
          <a:p>
            <a:pPr lvl="1" algn="just"/>
            <a:r>
              <a:rPr lang="zh-TW" altLang="en-US" dirty="0" smtClean="0"/>
              <a:t>從</a:t>
            </a:r>
            <a:r>
              <a:rPr lang="zh-TW" altLang="en-US" dirty="0"/>
              <a:t>近</a:t>
            </a:r>
            <a:r>
              <a:rPr lang="en-US" altLang="zh-TW" dirty="0" smtClean="0"/>
              <a:t>7,000 </a:t>
            </a:r>
            <a:r>
              <a:rPr lang="zh-TW" altLang="en-US" dirty="0" smtClean="0"/>
              <a:t>種</a:t>
            </a:r>
            <a:r>
              <a:rPr lang="zh-TW" altLang="en-US" dirty="0"/>
              <a:t>科學和社會科學類期刊中挑選相關資料</a:t>
            </a:r>
            <a:r>
              <a:rPr lang="zh-TW" altLang="en-US" dirty="0" smtClean="0"/>
              <a:t>收錄</a:t>
            </a:r>
            <a:endParaRPr lang="en-US" altLang="zh-TW" dirty="0" smtClean="0"/>
          </a:p>
          <a:p>
            <a:pPr lvl="1" algn="just"/>
            <a:r>
              <a:rPr lang="zh-TW" altLang="en-US" dirty="0" smtClean="0"/>
              <a:t>主題</a:t>
            </a:r>
            <a:r>
              <a:rPr lang="zh-TW" altLang="en-US" dirty="0"/>
              <a:t>涵括藝展評論、戲劇音樂及舞蹈表演、電視廣播</a:t>
            </a:r>
            <a:r>
              <a:rPr lang="zh-TW" altLang="en-US" dirty="0" smtClean="0"/>
              <a:t>等</a:t>
            </a:r>
            <a:endParaRPr lang="en-US" altLang="zh-TW" dirty="0" smtClean="0"/>
          </a:p>
          <a:p>
            <a:pPr lvl="1" algn="just"/>
            <a:r>
              <a:rPr lang="zh-TW" altLang="en-US" dirty="0" smtClean="0"/>
              <a:t>收錄</a:t>
            </a:r>
            <a:r>
              <a:rPr lang="zh-TW" altLang="en-US" dirty="0"/>
              <a:t>年限自</a:t>
            </a:r>
            <a:r>
              <a:rPr lang="en-US" altLang="zh-TW" dirty="0" smtClean="0"/>
              <a:t>1975</a:t>
            </a:r>
            <a:r>
              <a:rPr lang="zh-TW" altLang="en-US" dirty="0" smtClean="0"/>
              <a:t>年</a:t>
            </a:r>
            <a:r>
              <a:rPr lang="zh-TW" altLang="en-US" dirty="0"/>
              <a:t>起，</a:t>
            </a:r>
            <a:r>
              <a:rPr lang="en-US" altLang="zh-TW" dirty="0" smtClean="0"/>
              <a:t>1999</a:t>
            </a:r>
            <a:r>
              <a:rPr lang="zh-TW" altLang="en-US" dirty="0" smtClean="0"/>
              <a:t>年</a:t>
            </a:r>
            <a:r>
              <a:rPr lang="zh-TW" altLang="en-US" dirty="0"/>
              <a:t>起之資料含有作者摘要，各使用單位依其訂購年限別</a:t>
            </a:r>
            <a:r>
              <a:rPr lang="zh-TW" altLang="en-US" dirty="0" smtClean="0"/>
              <a:t>使用</a:t>
            </a:r>
            <a:endParaRPr lang="en-US" altLang="zh-TW" dirty="0" smtClean="0"/>
          </a:p>
          <a:p>
            <a:pPr lvl="1" algn="just"/>
            <a:r>
              <a:rPr lang="zh-TW" altLang="en-US" dirty="0"/>
              <a:t>內容</a:t>
            </a:r>
            <a:r>
              <a:rPr lang="zh-TW" altLang="en-US" dirty="0" smtClean="0"/>
              <a:t>包括：</a:t>
            </a:r>
            <a:endParaRPr lang="en-US" altLang="zh-TW" dirty="0" smtClean="0"/>
          </a:p>
          <a:p>
            <a:pPr lvl="2" algn="just"/>
            <a:r>
              <a:rPr lang="zh-TW" altLang="en-US" dirty="0" smtClean="0"/>
              <a:t>考古學 </a:t>
            </a:r>
            <a:r>
              <a:rPr lang="en-US" altLang="zh-TW" dirty="0" smtClean="0"/>
              <a:t>Archaeology</a:t>
            </a:r>
            <a:r>
              <a:rPr lang="zh-TW" altLang="en-US" dirty="0" smtClean="0"/>
              <a:t>、建築學 </a:t>
            </a:r>
            <a:r>
              <a:rPr lang="en-US" altLang="zh-TW" dirty="0"/>
              <a:t>Architecture</a:t>
            </a:r>
            <a:r>
              <a:rPr lang="zh-TW" altLang="en-US" dirty="0"/>
              <a:t>、藝術 </a:t>
            </a:r>
            <a:r>
              <a:rPr lang="en-US" altLang="zh-TW" dirty="0"/>
              <a:t>Arts</a:t>
            </a:r>
            <a:r>
              <a:rPr lang="zh-TW" altLang="en-US" dirty="0"/>
              <a:t>、哲學 </a:t>
            </a:r>
            <a:r>
              <a:rPr lang="en-US" altLang="zh-TW" dirty="0"/>
              <a:t>Philosophy</a:t>
            </a:r>
            <a:r>
              <a:rPr lang="zh-TW" altLang="en-US" dirty="0"/>
              <a:t>、宗教 </a:t>
            </a:r>
            <a:r>
              <a:rPr lang="en-US" altLang="zh-TW" dirty="0"/>
              <a:t>Religion</a:t>
            </a:r>
            <a:r>
              <a:rPr lang="zh-TW" altLang="en-US" dirty="0"/>
              <a:t>、歷史 </a:t>
            </a:r>
            <a:r>
              <a:rPr lang="en-US" altLang="zh-TW" dirty="0"/>
              <a:t>History</a:t>
            </a:r>
            <a:r>
              <a:rPr lang="zh-TW" altLang="en-US" dirty="0"/>
              <a:t>等社會科學領域</a:t>
            </a:r>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9</a:t>
            </a:fld>
            <a:endParaRPr lang="zh-TW" altLang="en-US" smtClean="0"/>
          </a:p>
          <a:p>
            <a:endParaRPr lang="zh-TW" altLang="en-US" dirty="0"/>
          </a:p>
        </p:txBody>
      </p:sp>
      <p:sp>
        <p:nvSpPr>
          <p:cNvPr id="4" name="標題 3"/>
          <p:cNvSpPr>
            <a:spLocks noGrp="1"/>
          </p:cNvSpPr>
          <p:nvPr>
            <p:ph type="title"/>
          </p:nvPr>
        </p:nvSpPr>
        <p:spPr>
          <a:xfrm>
            <a:off x="711199" y="228600"/>
            <a:ext cx="10807865" cy="1143000"/>
          </a:xfrm>
        </p:spPr>
        <p:txBody>
          <a:bodyPr/>
          <a:lstStyle/>
          <a:p>
            <a:r>
              <a:rPr lang="en-US" altLang="zh-TW" dirty="0" smtClean="0"/>
              <a:t>A&amp;HCI (Arts </a:t>
            </a:r>
            <a:r>
              <a:rPr lang="en-US" altLang="zh-TW" dirty="0"/>
              <a:t>and Humanities Citation </a:t>
            </a:r>
            <a:r>
              <a:rPr lang="en-US" altLang="zh-TW" dirty="0" smtClean="0"/>
              <a:t>Index)</a:t>
            </a:r>
            <a:endParaRPr lang="zh-TW" altLang="en-US" dirty="0"/>
          </a:p>
        </p:txBody>
      </p:sp>
    </p:spTree>
    <p:extLst>
      <p:ext uri="{BB962C8B-B14F-4D97-AF65-F5344CB8AC3E}">
        <p14:creationId xmlns:p14="http://schemas.microsoft.com/office/powerpoint/2010/main" val="3725858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_1_V6.1.ppt [相容模式]" id="{245DA3EA-555F-425F-BCB4-7D682C5943C7}" vid="{31512C40-67C4-4D41-818E-A244EC67F950}"/>
    </a:ext>
  </a:extLst>
</a:theme>
</file>

<file path=ppt/theme/theme2.xml><?xml version="1.0" encoding="utf-8"?>
<a:theme xmlns:a="http://schemas.openxmlformats.org/drawingml/2006/main" name="13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_1_V6.1.ppt [相容模式]" id="{245DA3EA-555F-425F-BCB4-7D682C5943C7}" vid="{31512C40-67C4-4D41-818E-A244EC67F950}"/>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APA</Template>
  <TotalTime>1945</TotalTime>
  <Words>2770</Words>
  <Application>Microsoft Office PowerPoint</Application>
  <PresentationFormat>寬螢幕</PresentationFormat>
  <Paragraphs>390</Paragraphs>
  <Slides>31</Slides>
  <Notes>9</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31</vt:i4>
      </vt:variant>
    </vt:vector>
  </HeadingPairs>
  <TitlesOfParts>
    <vt:vector size="43" baseType="lpstr">
      <vt:lpstr>ＭＳ Ｐゴシック</vt:lpstr>
      <vt:lpstr>新細明體</vt:lpstr>
      <vt:lpstr>標楷體</vt:lpstr>
      <vt:lpstr>Arial</vt:lpstr>
      <vt:lpstr>Calibri</vt:lpstr>
      <vt:lpstr>Cambria Math</vt:lpstr>
      <vt:lpstr>Gill Sans MT</vt:lpstr>
      <vt:lpstr>Tahoma</vt:lpstr>
      <vt:lpstr>Times New Roman</vt:lpstr>
      <vt:lpstr>Wingdings</vt:lpstr>
      <vt:lpstr>12_Default Design</vt:lpstr>
      <vt:lpstr>13_Default Design</vt:lpstr>
      <vt:lpstr>期刊、期刊投稿、各index說明</vt:lpstr>
      <vt:lpstr>大綱</vt:lpstr>
      <vt:lpstr>期刊</vt:lpstr>
      <vt:lpstr>搜尋期刊與期刊索引</vt:lpstr>
      <vt:lpstr>ISI (Institute for Scientific Information)</vt:lpstr>
      <vt:lpstr>SCI (Science Citation Index)</vt:lpstr>
      <vt:lpstr>SCI與SCIE</vt:lpstr>
      <vt:lpstr>SSCI (Social Science Citation Index)</vt:lpstr>
      <vt:lpstr>A&amp;HCI (Arts and Humanities Citation Index)</vt:lpstr>
      <vt:lpstr>EI (Engineering Index)</vt:lpstr>
      <vt:lpstr>索引搜尋方法(1/3)</vt:lpstr>
      <vt:lpstr>索引搜尋方法(2/3)</vt:lpstr>
      <vt:lpstr>索引搜尋方法(3/3)</vt:lpstr>
      <vt:lpstr>JCR (Journal Citation Report)</vt:lpstr>
      <vt:lpstr>影響因子 (Impact Factor, IF)</vt:lpstr>
      <vt:lpstr>影響因子(IF)之範例</vt:lpstr>
      <vt:lpstr>JCR之排名</vt:lpstr>
      <vt:lpstr>JCR使用(1/2)</vt:lpstr>
      <vt:lpstr>JCR使用(2/2)</vt:lpstr>
      <vt:lpstr>科技研討會論文撰寫與報告方式</vt:lpstr>
      <vt:lpstr>國內一般科技研討會寫作格式</vt:lpstr>
      <vt:lpstr>口頭報告</vt:lpstr>
      <vt:lpstr>口頭報告之架構</vt:lpstr>
      <vt:lpstr>海報</vt:lpstr>
      <vt:lpstr>期刊投稿說明</vt:lpstr>
      <vt:lpstr>英文期刊撰寫及投稿</vt:lpstr>
      <vt:lpstr>適得其所</vt:lpstr>
      <vt:lpstr>Journal Impact Factor</vt:lpstr>
      <vt:lpstr>投稿需知</vt:lpstr>
      <vt:lpstr>修改步驟</vt:lpstr>
      <vt:lpstr>修改123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bruce</dc:creator>
  <cp:lastModifiedBy>YCL</cp:lastModifiedBy>
  <cp:revision>305</cp:revision>
  <dcterms:created xsi:type="dcterms:W3CDTF">2017-03-30T08:38:57Z</dcterms:created>
  <dcterms:modified xsi:type="dcterms:W3CDTF">2019-11-10T09:44:58Z</dcterms:modified>
</cp:coreProperties>
</file>