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65"/>
  </p:notesMasterIdLst>
  <p:handoutMasterIdLst>
    <p:handoutMasterId r:id="rId66"/>
  </p:handoutMasterIdLst>
  <p:sldIdLst>
    <p:sldId id="256" r:id="rId2"/>
    <p:sldId id="573" r:id="rId3"/>
    <p:sldId id="570" r:id="rId4"/>
    <p:sldId id="571" r:id="rId5"/>
    <p:sldId id="572" r:id="rId6"/>
    <p:sldId id="262" r:id="rId7"/>
    <p:sldId id="263" r:id="rId8"/>
    <p:sldId id="264" r:id="rId9"/>
    <p:sldId id="360" r:id="rId10"/>
    <p:sldId id="265" r:id="rId11"/>
    <p:sldId id="266" r:id="rId12"/>
    <p:sldId id="267" r:id="rId13"/>
    <p:sldId id="268" r:id="rId14"/>
    <p:sldId id="564" r:id="rId15"/>
    <p:sldId id="343" r:id="rId16"/>
    <p:sldId id="270" r:id="rId17"/>
    <p:sldId id="271" r:id="rId18"/>
    <p:sldId id="345" r:id="rId19"/>
    <p:sldId id="346" r:id="rId20"/>
    <p:sldId id="273" r:id="rId21"/>
    <p:sldId id="354" r:id="rId22"/>
    <p:sldId id="355" r:id="rId23"/>
    <p:sldId id="274" r:id="rId24"/>
    <p:sldId id="347" r:id="rId25"/>
    <p:sldId id="348" r:id="rId26"/>
    <p:sldId id="349" r:id="rId27"/>
    <p:sldId id="350" r:id="rId28"/>
    <p:sldId id="351" r:id="rId29"/>
    <p:sldId id="352" r:id="rId30"/>
    <p:sldId id="290" r:id="rId31"/>
    <p:sldId id="356" r:id="rId32"/>
    <p:sldId id="357" r:id="rId33"/>
    <p:sldId id="359" r:id="rId34"/>
    <p:sldId id="358" r:id="rId35"/>
    <p:sldId id="296" r:id="rId36"/>
    <p:sldId id="278" r:id="rId37"/>
    <p:sldId id="298" r:id="rId38"/>
    <p:sldId id="565" r:id="rId39"/>
    <p:sldId id="299" r:id="rId40"/>
    <p:sldId id="567" r:id="rId41"/>
    <p:sldId id="568" r:id="rId42"/>
    <p:sldId id="569" r:id="rId43"/>
    <p:sldId id="301" r:id="rId44"/>
    <p:sldId id="302" r:id="rId45"/>
    <p:sldId id="279" r:id="rId46"/>
    <p:sldId id="566" r:id="rId47"/>
    <p:sldId id="297" r:id="rId48"/>
    <p:sldId id="319" r:id="rId49"/>
    <p:sldId id="320" r:id="rId50"/>
    <p:sldId id="321" r:id="rId51"/>
    <p:sldId id="328" r:id="rId52"/>
    <p:sldId id="327" r:id="rId53"/>
    <p:sldId id="563" r:id="rId54"/>
    <p:sldId id="342" r:id="rId55"/>
    <p:sldId id="330" r:id="rId56"/>
    <p:sldId id="331" r:id="rId57"/>
    <p:sldId id="332" r:id="rId58"/>
    <p:sldId id="333" r:id="rId59"/>
    <p:sldId id="334" r:id="rId60"/>
    <p:sldId id="335" r:id="rId61"/>
    <p:sldId id="337" r:id="rId62"/>
    <p:sldId id="338" r:id="rId63"/>
    <p:sldId id="339" r:id="rId6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43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2" autoAdjust="0"/>
    <p:restoredTop sz="85000" autoAdjust="0"/>
  </p:normalViewPr>
  <p:slideViewPr>
    <p:cSldViewPr snapToGrid="0">
      <p:cViewPr varScale="1">
        <p:scale>
          <a:sx n="73" d="100"/>
          <a:sy n="73" d="100"/>
        </p:scale>
        <p:origin x="414" y="-6"/>
      </p:cViewPr>
      <p:guideLst/>
    </p:cSldViewPr>
  </p:slideViewPr>
  <p:notesTextViewPr>
    <p:cViewPr>
      <p:scale>
        <a:sx n="1" d="1"/>
        <a:sy n="1" d="1"/>
      </p:scale>
      <p:origin x="0" y="0"/>
    </p:cViewPr>
  </p:notesTextViewPr>
  <p:sorterViewPr>
    <p:cViewPr>
      <p:scale>
        <a:sx n="100" d="100"/>
        <a:sy n="100" d="100"/>
      </p:scale>
      <p:origin x="0" y="-72516"/>
    </p:cViewPr>
  </p:sorterViewPr>
  <p:notesViewPr>
    <p:cSldViewPr snapToGrid="0">
      <p:cViewPr varScale="1">
        <p:scale>
          <a:sx n="86" d="100"/>
          <a:sy n="86" d="100"/>
        </p:scale>
        <p:origin x="3864"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B7B16F8-599A-40DC-BB23-B503591038F4}" type="datetimeFigureOut">
              <a:rPr lang="en-US" smtClean="0"/>
              <a:t>11/15/2023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91C2C2B-36C8-4FF1-93F2-7F6E8E838725}" type="slidenum">
              <a:rPr lang="en-US" smtClean="0"/>
              <a:t>‹#›</a:t>
            </a:fld>
            <a:endParaRPr lang="en-US"/>
          </a:p>
        </p:txBody>
      </p:sp>
    </p:spTree>
    <p:extLst>
      <p:ext uri="{BB962C8B-B14F-4D97-AF65-F5344CB8AC3E}">
        <p14:creationId xmlns:p14="http://schemas.microsoft.com/office/powerpoint/2010/main" val="240637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EE333E2-4A79-4FEC-9264-E68418D1CE0A}" type="datetimeFigureOut">
              <a:rPr lang="en-US" smtClean="0"/>
              <a:t>11/15/2023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943C5C-033F-4529-9A2C-FE0DCD965631}" type="slidenum">
              <a:rPr lang="en-US" smtClean="0"/>
              <a:t>‹#›</a:t>
            </a:fld>
            <a:endParaRPr lang="en-US"/>
          </a:p>
        </p:txBody>
      </p:sp>
    </p:spTree>
    <p:extLst>
      <p:ext uri="{BB962C8B-B14F-4D97-AF65-F5344CB8AC3E}">
        <p14:creationId xmlns:p14="http://schemas.microsoft.com/office/powerpoint/2010/main" val="3787603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943C5C-033F-4529-9A2C-FE0DCD965631}" type="slidenum">
              <a:rPr lang="en-US" smtClean="0"/>
              <a:t>57</a:t>
            </a:fld>
            <a:endParaRPr lang="en-US"/>
          </a:p>
        </p:txBody>
      </p:sp>
    </p:spTree>
    <p:extLst>
      <p:ext uri="{BB962C8B-B14F-4D97-AF65-F5344CB8AC3E}">
        <p14:creationId xmlns:p14="http://schemas.microsoft.com/office/powerpoint/2010/main" val="37597908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F63A3B-78C7-47BE-AE5E-E10140E04643}" type="slidenum">
              <a:rPr lang="en-US" smtClean="0"/>
              <a:t>‹#›</a:t>
            </a:fld>
            <a:endParaRPr lang="en-US" dirty="0"/>
          </a:p>
        </p:txBody>
      </p:sp>
      <p:grpSp>
        <p:nvGrpSpPr>
          <p:cNvPr id="13" name="群組 31">
            <a:extLst>
              <a:ext uri="{FF2B5EF4-FFF2-40B4-BE49-F238E27FC236}">
                <a16:creationId xmlns:a16="http://schemas.microsoft.com/office/drawing/2014/main" id="{BE940527-4AA9-4BE3-8AC4-C53160FAC0D7}"/>
              </a:ext>
            </a:extLst>
          </p:cNvPr>
          <p:cNvGrpSpPr>
            <a:grpSpLocks noChangeAspect="1"/>
          </p:cNvGrpSpPr>
          <p:nvPr userDrawn="1"/>
        </p:nvGrpSpPr>
        <p:grpSpPr>
          <a:xfrm>
            <a:off x="-201348" y="198559"/>
            <a:ext cx="4870941" cy="6568502"/>
            <a:chOff x="827088" y="11113"/>
            <a:chExt cx="3897313" cy="5143501"/>
          </a:xfrm>
        </p:grpSpPr>
        <p:sp>
          <p:nvSpPr>
            <p:cNvPr id="14" name="Freeform 52">
              <a:extLst>
                <a:ext uri="{FF2B5EF4-FFF2-40B4-BE49-F238E27FC236}">
                  <a16:creationId xmlns:a16="http://schemas.microsoft.com/office/drawing/2014/main" id="{40B455F3-20E2-496D-B51F-BFE6DB773876}"/>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53">
              <a:extLst>
                <a:ext uri="{FF2B5EF4-FFF2-40B4-BE49-F238E27FC236}">
                  <a16:creationId xmlns:a16="http://schemas.microsoft.com/office/drawing/2014/main" id="{426886DC-ED52-43AD-B20D-D067E9AA689C}"/>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54">
              <a:extLst>
                <a:ext uri="{FF2B5EF4-FFF2-40B4-BE49-F238E27FC236}">
                  <a16:creationId xmlns:a16="http://schemas.microsoft.com/office/drawing/2014/main" id="{DE114CBC-3395-4AA1-8089-F00CD901C037}"/>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55">
              <a:extLst>
                <a:ext uri="{FF2B5EF4-FFF2-40B4-BE49-F238E27FC236}">
                  <a16:creationId xmlns:a16="http://schemas.microsoft.com/office/drawing/2014/main" id="{21A01F6E-4097-4AFB-BA70-4587E246A497}"/>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56">
              <a:extLst>
                <a:ext uri="{FF2B5EF4-FFF2-40B4-BE49-F238E27FC236}">
                  <a16:creationId xmlns:a16="http://schemas.microsoft.com/office/drawing/2014/main" id="{CA259DCE-7227-4039-90DF-D7BC229FBE7A}"/>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57">
              <a:extLst>
                <a:ext uri="{FF2B5EF4-FFF2-40B4-BE49-F238E27FC236}">
                  <a16:creationId xmlns:a16="http://schemas.microsoft.com/office/drawing/2014/main" id="{361C942E-748C-4E2F-8D5E-7C2052A23767}"/>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58">
              <a:extLst>
                <a:ext uri="{FF2B5EF4-FFF2-40B4-BE49-F238E27FC236}">
                  <a16:creationId xmlns:a16="http://schemas.microsoft.com/office/drawing/2014/main" id="{5F96B381-EB2A-480E-85B9-06F850A6B611}"/>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59">
              <a:extLst>
                <a:ext uri="{FF2B5EF4-FFF2-40B4-BE49-F238E27FC236}">
                  <a16:creationId xmlns:a16="http://schemas.microsoft.com/office/drawing/2014/main" id="{7867447B-ED01-4A4F-B7DF-FC79F839B64B}"/>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60">
              <a:extLst>
                <a:ext uri="{FF2B5EF4-FFF2-40B4-BE49-F238E27FC236}">
                  <a16:creationId xmlns:a16="http://schemas.microsoft.com/office/drawing/2014/main" id="{C11CA345-468A-4D27-9D32-2E300E2B0EAD}"/>
                </a:ext>
              </a:extLst>
            </p:cNvPr>
            <p:cNvSpPr>
              <a:spLocks/>
            </p:cNvSpPr>
            <p:nvPr/>
          </p:nvSpPr>
          <p:spPr bwMode="auto">
            <a:xfrm>
              <a:off x="2011363" y="3421063"/>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61">
              <a:extLst>
                <a:ext uri="{FF2B5EF4-FFF2-40B4-BE49-F238E27FC236}">
                  <a16:creationId xmlns:a16="http://schemas.microsoft.com/office/drawing/2014/main" id="{E3E2BA57-6A26-4181-9A7E-FA0FE5AC48E2}"/>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65">
              <a:extLst>
                <a:ext uri="{FF2B5EF4-FFF2-40B4-BE49-F238E27FC236}">
                  <a16:creationId xmlns:a16="http://schemas.microsoft.com/office/drawing/2014/main" id="{2149A9D1-1ED6-46B9-ADEB-225BF193341A}"/>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74">
              <a:extLst>
                <a:ext uri="{FF2B5EF4-FFF2-40B4-BE49-F238E27FC236}">
                  <a16:creationId xmlns:a16="http://schemas.microsoft.com/office/drawing/2014/main" id="{619881F6-B4F6-4089-AE0C-822A3CA14AD3}"/>
                </a:ext>
              </a:extLst>
            </p:cNvPr>
            <p:cNvSpPr>
              <a:spLocks/>
            </p:cNvSpPr>
            <p:nvPr/>
          </p:nvSpPr>
          <p:spPr bwMode="auto">
            <a:xfrm>
              <a:off x="3478213" y="2135188"/>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4">
              <a:extLst>
                <a:ext uri="{FF2B5EF4-FFF2-40B4-BE49-F238E27FC236}">
                  <a16:creationId xmlns:a16="http://schemas.microsoft.com/office/drawing/2014/main" id="{AB864BD0-AFF8-4FE8-86A8-D35464BC7221}"/>
                </a:ext>
              </a:extLst>
            </p:cNvPr>
            <p:cNvSpPr>
              <a:spLocks/>
            </p:cNvSpPr>
            <p:nvPr/>
          </p:nvSpPr>
          <p:spPr bwMode="auto">
            <a:xfrm>
              <a:off x="988214" y="294972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4">
              <a:extLst>
                <a:ext uri="{FF2B5EF4-FFF2-40B4-BE49-F238E27FC236}">
                  <a16:creationId xmlns:a16="http://schemas.microsoft.com/office/drawing/2014/main" id="{360C4C46-76E3-4AA9-9689-EF42179D2236}"/>
                </a:ext>
              </a:extLst>
            </p:cNvPr>
            <p:cNvSpPr>
              <a:spLocks/>
            </p:cNvSpPr>
            <p:nvPr/>
          </p:nvSpPr>
          <p:spPr bwMode="auto">
            <a:xfrm>
              <a:off x="2455941" y="4322835"/>
              <a:ext cx="466336" cy="465617"/>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006470">
                <a:alpha val="50196"/>
              </a:srgbClr>
            </a:solid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28" name="Date Placeholder 2">
            <a:extLst>
              <a:ext uri="{FF2B5EF4-FFF2-40B4-BE49-F238E27FC236}">
                <a16:creationId xmlns:a16="http://schemas.microsoft.com/office/drawing/2014/main" id="{64902638-1A08-41B8-949D-1FE363568FE9}"/>
              </a:ext>
            </a:extLst>
          </p:cNvPr>
          <p:cNvSpPr txBox="1">
            <a:spLocks/>
          </p:cNvSpPr>
          <p:nvPr userDrawn="1"/>
        </p:nvSpPr>
        <p:spPr>
          <a:xfrm>
            <a:off x="886846" y="6336672"/>
            <a:ext cx="2694554" cy="416916"/>
          </a:xfrm>
          <a:prstGeom prst="rect">
            <a:avLst/>
          </a:prstGeom>
          <a:ln>
            <a:solidFill>
              <a:schemeClr val="bg1"/>
            </a:solid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1800" dirty="0">
                <a:solidFill>
                  <a:srgbClr val="0070C0"/>
                </a:solidFill>
                <a:latin typeface="Times New Roman" panose="02020603050405020304" pitchFamily="18" charset="0"/>
                <a:cs typeface="Times New Roman" panose="02020603050405020304" pitchFamily="18" charset="0"/>
              </a:rPr>
              <a:t>High Speed Network Lab</a:t>
            </a:r>
            <a:endParaRPr lang="zh-TW" altLang="en-US" sz="1800" dirty="0">
              <a:solidFill>
                <a:srgbClr val="0070C0"/>
              </a:solidFill>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91B2FB42-B509-40F4-A36F-3019A3414C1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4078" y="6112477"/>
            <a:ext cx="652744" cy="654584"/>
          </a:xfrm>
          <a:prstGeom prst="rect">
            <a:avLst/>
          </a:prstGeom>
        </p:spPr>
      </p:pic>
      <p:sp>
        <p:nvSpPr>
          <p:cNvPr id="30" name="Slide Number Placeholder 5">
            <a:extLst>
              <a:ext uri="{FF2B5EF4-FFF2-40B4-BE49-F238E27FC236}">
                <a16:creationId xmlns:a16="http://schemas.microsoft.com/office/drawing/2014/main" id="{898F1A3C-F113-40E6-A514-661413F99340}"/>
              </a:ext>
            </a:extLst>
          </p:cNvPr>
          <p:cNvSpPr txBox="1">
            <a:spLocks/>
          </p:cNvSpPr>
          <p:nvPr userDrawn="1"/>
        </p:nvSpPr>
        <p:spPr>
          <a:xfrm>
            <a:off x="11287742" y="5936918"/>
            <a:ext cx="698716" cy="692145"/>
          </a:xfrm>
          <a:prstGeom prst="rect">
            <a:avLst/>
          </a:prstGeom>
        </p:spPr>
        <p:txBody>
          <a:bodyPr vert="horz" lIns="91440" tIns="45720" rIns="91440" bIns="45720" rtlCol="0" anchor="ctr"/>
          <a:lstStyle>
            <a:defPPr>
              <a:defRPr lang="zh-TW"/>
            </a:defPPr>
            <a:lvl1pPr marL="0" algn="ctr" defTabSz="914400" rtl="0" eaLnBrk="1" latinLnBrk="0" hangingPunct="1">
              <a:defRPr sz="3200" b="1" kern="1200">
                <a:solidFill>
                  <a:schemeClr val="accent4">
                    <a:lumMod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TW" altLang="en-US" dirty="0">
              <a:solidFill>
                <a:schemeClr val="bg1"/>
              </a:solidFill>
            </a:endParaRPr>
          </a:p>
        </p:txBody>
      </p:sp>
      <p:grpSp>
        <p:nvGrpSpPr>
          <p:cNvPr id="31" name="群組 38">
            <a:extLst>
              <a:ext uri="{FF2B5EF4-FFF2-40B4-BE49-F238E27FC236}">
                <a16:creationId xmlns:a16="http://schemas.microsoft.com/office/drawing/2014/main" id="{C72D61D7-55DF-4614-947A-C7837B744212}"/>
              </a:ext>
            </a:extLst>
          </p:cNvPr>
          <p:cNvGrpSpPr>
            <a:grpSpLocks noChangeAspect="1"/>
          </p:cNvGrpSpPr>
          <p:nvPr userDrawn="1"/>
        </p:nvGrpSpPr>
        <p:grpSpPr>
          <a:xfrm>
            <a:off x="9654746" y="60561"/>
            <a:ext cx="2433117" cy="1762049"/>
            <a:chOff x="7386369" y="223497"/>
            <a:chExt cx="1537252" cy="1125085"/>
          </a:xfrm>
        </p:grpSpPr>
        <p:sp>
          <p:nvSpPr>
            <p:cNvPr id="32" name="Freeform 60">
              <a:extLst>
                <a:ext uri="{FF2B5EF4-FFF2-40B4-BE49-F238E27FC236}">
                  <a16:creationId xmlns:a16="http://schemas.microsoft.com/office/drawing/2014/main" id="{A25E039F-5EFF-473A-8920-672FD0788B9E}"/>
                </a:ext>
              </a:extLst>
            </p:cNvPr>
            <p:cNvSpPr>
              <a:spLocks/>
            </p:cNvSpPr>
            <p:nvPr/>
          </p:nvSpPr>
          <p:spPr bwMode="auto">
            <a:xfrm>
              <a:off x="7386369" y="702469"/>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74">
              <a:extLst>
                <a:ext uri="{FF2B5EF4-FFF2-40B4-BE49-F238E27FC236}">
                  <a16:creationId xmlns:a16="http://schemas.microsoft.com/office/drawing/2014/main" id="{BBB83CAB-1CCB-42F1-956F-B59519DCB7ED}"/>
                </a:ext>
              </a:extLst>
            </p:cNvPr>
            <p:cNvSpPr>
              <a:spLocks/>
            </p:cNvSpPr>
            <p:nvPr/>
          </p:nvSpPr>
          <p:spPr bwMode="auto">
            <a:xfrm>
              <a:off x="7893333" y="223497"/>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alpha val="50196"/>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4" name="矩形 43">
            <a:extLst>
              <a:ext uri="{FF2B5EF4-FFF2-40B4-BE49-F238E27FC236}">
                <a16:creationId xmlns:a16="http://schemas.microsoft.com/office/drawing/2014/main" id="{6CDDCC80-986B-404C-8638-69CCF1085B60}"/>
              </a:ext>
            </a:extLst>
          </p:cNvPr>
          <p:cNvSpPr/>
          <p:nvPr userDrawn="1"/>
        </p:nvSpPr>
        <p:spPr>
          <a:xfrm>
            <a:off x="4829494" y="5140226"/>
            <a:ext cx="6351583" cy="112346"/>
          </a:xfrm>
          <a:prstGeom prst="rect">
            <a:avLst/>
          </a:prstGeom>
          <a:solidFill>
            <a:srgbClr val="043F42">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accent2">
                  <a:lumMod val="50000"/>
                </a:schemeClr>
              </a:solidFill>
            </a:endParaRPr>
          </a:p>
        </p:txBody>
      </p:sp>
    </p:spTree>
    <p:extLst>
      <p:ext uri="{BB962C8B-B14F-4D97-AF65-F5344CB8AC3E}">
        <p14:creationId xmlns:p14="http://schemas.microsoft.com/office/powerpoint/2010/main" val="134103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55593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8827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及物件＿結構">
    <p:spTree>
      <p:nvGrpSpPr>
        <p:cNvPr id="1" name=""/>
        <p:cNvGrpSpPr/>
        <p:nvPr/>
      </p:nvGrpSpPr>
      <p:grpSpPr>
        <a:xfrm>
          <a:off x="0" y="0"/>
          <a:ext cx="0" cy="0"/>
          <a:chOff x="0" y="0"/>
          <a:chExt cx="0" cy="0"/>
        </a:xfrm>
      </p:grpSpPr>
      <p:cxnSp>
        <p:nvCxnSpPr>
          <p:cNvPr id="7" name="直線接點 6"/>
          <p:cNvCxnSpPr/>
          <p:nvPr/>
        </p:nvCxnSpPr>
        <p:spPr>
          <a:xfrm>
            <a:off x="838200" y="1451361"/>
            <a:ext cx="10515600" cy="0"/>
          </a:xfrm>
          <a:prstGeom prst="line">
            <a:avLst/>
          </a:prstGeom>
          <a:ln w="57150"/>
        </p:spPr>
        <p:style>
          <a:lnRef idx="2">
            <a:schemeClr val="accent5"/>
          </a:lnRef>
          <a:fillRef idx="0">
            <a:schemeClr val="accent5"/>
          </a:fillRef>
          <a:effectRef idx="1">
            <a:schemeClr val="accent5"/>
          </a:effectRef>
          <a:fontRef idx="minor">
            <a:schemeClr val="tx1"/>
          </a:fontRef>
        </p:style>
      </p:cxnSp>
      <p:sp>
        <p:nvSpPr>
          <p:cNvPr id="17" name="Slide Number Placeholder 5">
            <a:extLst>
              <a:ext uri="{FF2B5EF4-FFF2-40B4-BE49-F238E27FC236}">
                <a16:creationId xmlns:a16="http://schemas.microsoft.com/office/drawing/2014/main" id="{6633186D-538D-4A38-804A-8061D9A90243}"/>
              </a:ext>
            </a:extLst>
          </p:cNvPr>
          <p:cNvSpPr txBox="1">
            <a:spLocks/>
          </p:cNvSpPr>
          <p:nvPr userDrawn="1"/>
        </p:nvSpPr>
        <p:spPr>
          <a:xfrm>
            <a:off x="10937319" y="5970963"/>
            <a:ext cx="1319470" cy="692145"/>
          </a:xfrm>
          <a:prstGeom prst="rect">
            <a:avLst/>
          </a:prstGeom>
        </p:spPr>
        <p:txBody>
          <a:bodyPr vert="horz" lIns="91440" tIns="45720" rIns="91440" bIns="45720" rtlCol="0" anchor="ctr"/>
          <a:lstStyle>
            <a:defPPr>
              <a:defRPr lang="zh-TW"/>
            </a:defPPr>
            <a:lvl1pPr marL="0" algn="ctr" defTabSz="914400" rtl="0" eaLnBrk="1" latinLnBrk="0" hangingPunct="1">
              <a:defRPr sz="3200" b="1" kern="1200">
                <a:solidFill>
                  <a:schemeClr val="accent4">
                    <a:lumMod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94430DD-3C10-7241-ADF3-C7B967A2AEC2}" type="slidenum">
              <a:rPr lang="zh-TW" altLang="en-US" smtClean="0">
                <a:solidFill>
                  <a:schemeClr val="bg1"/>
                </a:solidFill>
              </a:rPr>
              <a:pPr algn="ctr"/>
              <a:t>‹#›</a:t>
            </a:fld>
            <a:endParaRPr lang="zh-TW" altLang="en-US" dirty="0">
              <a:solidFill>
                <a:schemeClr val="bg1"/>
              </a:solidFill>
            </a:endParaRPr>
          </a:p>
        </p:txBody>
      </p:sp>
      <p:sp>
        <p:nvSpPr>
          <p:cNvPr id="22" name="Title 1">
            <a:extLst>
              <a:ext uri="{FF2B5EF4-FFF2-40B4-BE49-F238E27FC236}">
                <a16:creationId xmlns:a16="http://schemas.microsoft.com/office/drawing/2014/main" id="{6DBEF143-B354-42B6-B51A-7EB7BC58DE7C}"/>
              </a:ext>
            </a:extLst>
          </p:cNvPr>
          <p:cNvSpPr>
            <a:spLocks noGrp="1"/>
          </p:cNvSpPr>
          <p:nvPr>
            <p:ph type="title"/>
          </p:nvPr>
        </p:nvSpPr>
        <p:spPr>
          <a:xfrm>
            <a:off x="838200" y="365125"/>
            <a:ext cx="10515600" cy="1325563"/>
          </a:xfrm>
        </p:spPr>
        <p:txBody>
          <a:bodyPr>
            <a:normAutofit/>
          </a:bodyPr>
          <a:lstStyle>
            <a:lvl1pPr>
              <a:defRPr sz="4800">
                <a:solidFill>
                  <a:srgbClr val="0070C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23" name="Content Placeholder 2">
            <a:extLst>
              <a:ext uri="{FF2B5EF4-FFF2-40B4-BE49-F238E27FC236}">
                <a16:creationId xmlns:a16="http://schemas.microsoft.com/office/drawing/2014/main" id="{8537B64C-2F0C-4D87-B5C0-61C467355BE5}"/>
              </a:ext>
            </a:extLst>
          </p:cNvPr>
          <p:cNvSpPr>
            <a:spLocks noGrp="1"/>
          </p:cNvSpPr>
          <p:nvPr>
            <p:ph idx="1" hasCustomPrompt="1"/>
          </p:nvPr>
        </p:nvSpPr>
        <p:spPr>
          <a:xfrm>
            <a:off x="838200" y="1825625"/>
            <a:ext cx="10515600" cy="4351338"/>
          </a:xfrm>
        </p:spPr>
        <p:txBody>
          <a:bodyPr/>
          <a:lstStyle>
            <a:lvl1pPr marL="228600" indent="-228600">
              <a:buClr>
                <a:srgbClr val="0070C0"/>
              </a:buClr>
              <a:buFont typeface="Wingdings" panose="05000000000000000000" pitchFamily="2" charset="2"/>
              <a:buChar char="v"/>
              <a:defRPr>
                <a:solidFill>
                  <a:schemeClr val="tx1"/>
                </a:solidFill>
                <a:latin typeface="Times New Roman" panose="02020603050405020304" pitchFamily="18" charset="0"/>
                <a:cs typeface="Times New Roman" panose="02020603050405020304" pitchFamily="18" charset="0"/>
              </a:defRPr>
            </a:lvl1pPr>
            <a:lvl2pPr marL="685800" indent="-228600">
              <a:buClr>
                <a:srgbClr val="0070C0"/>
              </a:buClr>
              <a:buFont typeface="Wingdings" pitchFamily="2" charset="2"/>
              <a:buChar char="Ø"/>
              <a:defRPr>
                <a:solidFill>
                  <a:schemeClr val="tx1"/>
                </a:solidFill>
                <a:latin typeface="Times New Roman" panose="02020603050405020304" pitchFamily="18" charset="0"/>
                <a:cs typeface="Times New Roman" panose="02020603050405020304" pitchFamily="18" charset="0"/>
              </a:defRPr>
            </a:lvl2pPr>
            <a:lvl3pPr marL="1143000" indent="-228600">
              <a:buClr>
                <a:srgbClr val="0070C0"/>
              </a:buClr>
              <a:buFont typeface="Wingdings" pitchFamily="2" charset="2"/>
              <a:buChar char="ü"/>
              <a:defRPr>
                <a:solidFill>
                  <a:schemeClr val="tx1"/>
                </a:solidFill>
                <a:latin typeface="Times New Roman" panose="02020603050405020304" pitchFamily="18" charset="0"/>
                <a:cs typeface="Times New Roman" panose="02020603050405020304" pitchFamily="18" charset="0"/>
              </a:defRPr>
            </a:lvl3pPr>
            <a:lvl4pPr marL="1600200" indent="-228600">
              <a:buClr>
                <a:srgbClr val="0070C0"/>
              </a:buClr>
              <a:buFont typeface="Courier New" panose="02070309020205020404" pitchFamily="49" charset="0"/>
              <a:buChar char="o"/>
              <a:defRPr>
                <a:solidFill>
                  <a:schemeClr val="tx1"/>
                </a:solidFill>
                <a:latin typeface="Times New Roman" panose="02020603050405020304" pitchFamily="18" charset="0"/>
                <a:cs typeface="Times New Roman" panose="02020603050405020304" pitchFamily="18" charset="0"/>
              </a:defRPr>
            </a:lvl4pPr>
            <a:lvl5pPr marL="2057400" indent="-228600">
              <a:buClr>
                <a:srgbClr val="0070C0"/>
              </a:buClr>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stStyle>
          <a:p>
            <a:pPr lvl="0"/>
            <a:r>
              <a:rPr lang="en-US" dirty="0"/>
              <a:t>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24" name="Date Placeholder 2">
            <a:extLst>
              <a:ext uri="{FF2B5EF4-FFF2-40B4-BE49-F238E27FC236}">
                <a16:creationId xmlns:a16="http://schemas.microsoft.com/office/drawing/2014/main" id="{6107F350-93BD-4576-B686-AE9CF0F45DD1}"/>
              </a:ext>
            </a:extLst>
          </p:cNvPr>
          <p:cNvSpPr txBox="1">
            <a:spLocks/>
          </p:cNvSpPr>
          <p:nvPr userDrawn="1"/>
        </p:nvSpPr>
        <p:spPr>
          <a:xfrm>
            <a:off x="886845" y="6336672"/>
            <a:ext cx="3034366" cy="416916"/>
          </a:xfrm>
          <a:prstGeom prst="rect">
            <a:avLst/>
          </a:prstGeom>
          <a:ln>
            <a:solidFill>
              <a:schemeClr val="bg1"/>
            </a:solid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TW" sz="2000" dirty="0">
                <a:solidFill>
                  <a:srgbClr val="0070C0"/>
                </a:solidFill>
                <a:latin typeface="Times New Roman" panose="02020603050405020304" pitchFamily="18" charset="0"/>
                <a:cs typeface="Times New Roman" panose="02020603050405020304" pitchFamily="18" charset="0"/>
              </a:rPr>
              <a:t>High Speed Network Lab</a:t>
            </a:r>
            <a:endParaRPr lang="zh-TW" altLang="en-US" sz="2000" dirty="0">
              <a:solidFill>
                <a:srgbClr val="0070C0"/>
              </a:solidFill>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2B27F433-0EAB-4199-93A3-7B791118AE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4078" y="6112477"/>
            <a:ext cx="652744" cy="654584"/>
          </a:xfrm>
          <a:prstGeom prst="rect">
            <a:avLst/>
          </a:prstGeom>
        </p:spPr>
      </p:pic>
      <p:sp>
        <p:nvSpPr>
          <p:cNvPr id="26" name="Freeform 60">
            <a:extLst>
              <a:ext uri="{FF2B5EF4-FFF2-40B4-BE49-F238E27FC236}">
                <a16:creationId xmlns:a16="http://schemas.microsoft.com/office/drawing/2014/main" id="{5BE8A1FF-FB97-48AD-A924-4BFB0CDAF1BA}"/>
              </a:ext>
            </a:extLst>
          </p:cNvPr>
          <p:cNvSpPr>
            <a:spLocks/>
          </p:cNvSpPr>
          <p:nvPr userDrawn="1"/>
        </p:nvSpPr>
        <p:spPr bwMode="auto">
          <a:xfrm rot="21436623">
            <a:off x="10787706" y="6485323"/>
            <a:ext cx="682244" cy="682244"/>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74">
            <a:extLst>
              <a:ext uri="{FF2B5EF4-FFF2-40B4-BE49-F238E27FC236}">
                <a16:creationId xmlns:a16="http://schemas.microsoft.com/office/drawing/2014/main" id="{C57134CD-98F4-4FFD-BC70-02E6E0D93AFB}"/>
              </a:ext>
            </a:extLst>
          </p:cNvPr>
          <p:cNvSpPr>
            <a:spLocks/>
          </p:cNvSpPr>
          <p:nvPr userDrawn="1"/>
        </p:nvSpPr>
        <p:spPr bwMode="auto">
          <a:xfrm>
            <a:off x="11007969" y="5750169"/>
            <a:ext cx="1178170" cy="1107831"/>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Slide Number Placeholder 5">
            <a:extLst>
              <a:ext uri="{FF2B5EF4-FFF2-40B4-BE49-F238E27FC236}">
                <a16:creationId xmlns:a16="http://schemas.microsoft.com/office/drawing/2014/main" id="{E18A4E01-8E86-4AD3-90E8-F0D6685ADCF8}"/>
              </a:ext>
            </a:extLst>
          </p:cNvPr>
          <p:cNvSpPr txBox="1">
            <a:spLocks/>
          </p:cNvSpPr>
          <p:nvPr userDrawn="1"/>
        </p:nvSpPr>
        <p:spPr>
          <a:xfrm>
            <a:off x="10937319" y="5970963"/>
            <a:ext cx="1319470" cy="692145"/>
          </a:xfrm>
          <a:prstGeom prst="rect">
            <a:avLst/>
          </a:prstGeom>
        </p:spPr>
        <p:txBody>
          <a:bodyPr vert="horz" lIns="91440" tIns="45720" rIns="91440" bIns="45720" rtlCol="0" anchor="ctr"/>
          <a:lstStyle>
            <a:defPPr>
              <a:defRPr lang="zh-TW"/>
            </a:defPPr>
            <a:lvl1pPr marL="0" algn="ctr" defTabSz="914400" rtl="0" eaLnBrk="1" latinLnBrk="0" hangingPunct="1">
              <a:defRPr sz="3200" b="1" kern="1200">
                <a:solidFill>
                  <a:schemeClr val="accent4">
                    <a:lumMod val="75000"/>
                  </a:schemeClr>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94430DD-3C10-7241-ADF3-C7B967A2AEC2}" type="slidenum">
              <a:rPr lang="zh-TW" altLang="en-US" smtClean="0">
                <a:solidFill>
                  <a:schemeClr val="bg1"/>
                </a:solidFill>
              </a:rPr>
              <a:pPr algn="ctr"/>
              <a:t>‹#›</a:t>
            </a:fld>
            <a:endParaRPr lang="zh-TW" altLang="en-US" dirty="0">
              <a:solidFill>
                <a:schemeClr val="bg1"/>
              </a:solidFill>
            </a:endParaRPr>
          </a:p>
        </p:txBody>
      </p:sp>
      <p:grpSp>
        <p:nvGrpSpPr>
          <p:cNvPr id="29" name="组合 1">
            <a:extLst>
              <a:ext uri="{FF2B5EF4-FFF2-40B4-BE49-F238E27FC236}">
                <a16:creationId xmlns:a16="http://schemas.microsoft.com/office/drawing/2014/main" id="{FF7472EC-2445-4D39-8CD3-BF4158C64B55}"/>
              </a:ext>
            </a:extLst>
          </p:cNvPr>
          <p:cNvGrpSpPr>
            <a:grpSpLocks noChangeAspect="1"/>
          </p:cNvGrpSpPr>
          <p:nvPr userDrawn="1"/>
        </p:nvGrpSpPr>
        <p:grpSpPr>
          <a:xfrm>
            <a:off x="-1" y="-181836"/>
            <a:ext cx="1391979" cy="1633197"/>
            <a:chOff x="827088" y="11113"/>
            <a:chExt cx="3898900" cy="5143501"/>
          </a:xfrm>
        </p:grpSpPr>
        <p:sp>
          <p:nvSpPr>
            <p:cNvPr id="30" name="AutoShape 50">
              <a:extLst>
                <a:ext uri="{FF2B5EF4-FFF2-40B4-BE49-F238E27FC236}">
                  <a16:creationId xmlns:a16="http://schemas.microsoft.com/office/drawing/2014/main" id="{BE742A84-8216-48E9-BB56-1EC46C727F64}"/>
                </a:ext>
              </a:extLst>
            </p:cNvPr>
            <p:cNvSpPr>
              <a:spLocks noChangeAspect="1" noChangeArrowheads="1" noTextEdit="1"/>
            </p:cNvSpPr>
            <p:nvPr/>
          </p:nvSpPr>
          <p:spPr bwMode="auto">
            <a:xfrm>
              <a:off x="827088" y="11113"/>
              <a:ext cx="38989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52">
              <a:extLst>
                <a:ext uri="{FF2B5EF4-FFF2-40B4-BE49-F238E27FC236}">
                  <a16:creationId xmlns:a16="http://schemas.microsoft.com/office/drawing/2014/main" id="{2E2E940C-618D-43ED-A6F2-6AA96A23432F}"/>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close/>
                </a:path>
              </a:pathLst>
            </a:custGeom>
            <a:solidFill>
              <a:srgbClr val="00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53">
              <a:extLst>
                <a:ext uri="{FF2B5EF4-FFF2-40B4-BE49-F238E27FC236}">
                  <a16:creationId xmlns:a16="http://schemas.microsoft.com/office/drawing/2014/main" id="{328CCAC4-9214-4468-B39D-A348ABDFB7E3}"/>
                </a:ext>
              </a:extLst>
            </p:cNvPr>
            <p:cNvSpPr>
              <a:spLocks/>
            </p:cNvSpPr>
            <p:nvPr/>
          </p:nvSpPr>
          <p:spPr bwMode="auto">
            <a:xfrm>
              <a:off x="1055688" y="1230313"/>
              <a:ext cx="1646238" cy="1646238"/>
            </a:xfrm>
            <a:custGeom>
              <a:avLst/>
              <a:gdLst>
                <a:gd name="T0" fmla="*/ 1037 w 1037"/>
                <a:gd name="T1" fmla="*/ 519 h 1037"/>
                <a:gd name="T2" fmla="*/ 518 w 1037"/>
                <a:gd name="T3" fmla="*/ 1037 h 1037"/>
                <a:gd name="T4" fmla="*/ 0 w 1037"/>
                <a:gd name="T5" fmla="*/ 519 h 1037"/>
                <a:gd name="T6" fmla="*/ 518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8" y="1037"/>
                  </a:lnTo>
                  <a:lnTo>
                    <a:pt x="0" y="519"/>
                  </a:lnTo>
                  <a:lnTo>
                    <a:pt x="518"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4">
              <a:extLst>
                <a:ext uri="{FF2B5EF4-FFF2-40B4-BE49-F238E27FC236}">
                  <a16:creationId xmlns:a16="http://schemas.microsoft.com/office/drawing/2014/main" id="{DEB27C00-027F-4F9B-A67D-8367B3FD914D}"/>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5">
              <a:extLst>
                <a:ext uri="{FF2B5EF4-FFF2-40B4-BE49-F238E27FC236}">
                  <a16:creationId xmlns:a16="http://schemas.microsoft.com/office/drawing/2014/main" id="{CF208A4E-E4D7-4905-B1CF-FFB7BD99E461}"/>
                </a:ext>
              </a:extLst>
            </p:cNvPr>
            <p:cNvSpPr>
              <a:spLocks/>
            </p:cNvSpPr>
            <p:nvPr/>
          </p:nvSpPr>
          <p:spPr bwMode="auto">
            <a:xfrm>
              <a:off x="1878013" y="406401"/>
              <a:ext cx="1646238" cy="1646238"/>
            </a:xfrm>
            <a:custGeom>
              <a:avLst/>
              <a:gdLst>
                <a:gd name="T0" fmla="*/ 1037 w 1037"/>
                <a:gd name="T1" fmla="*/ 519 h 1037"/>
                <a:gd name="T2" fmla="*/ 519 w 1037"/>
                <a:gd name="T3" fmla="*/ 1037 h 1037"/>
                <a:gd name="T4" fmla="*/ 0 w 1037"/>
                <a:gd name="T5" fmla="*/ 519 h 1037"/>
                <a:gd name="T6" fmla="*/ 519 w 1037"/>
                <a:gd name="T7" fmla="*/ 0 h 1037"/>
                <a:gd name="T8" fmla="*/ 1037 w 1037"/>
                <a:gd name="T9" fmla="*/ 519 h 1037"/>
              </a:gdLst>
              <a:ahLst/>
              <a:cxnLst>
                <a:cxn ang="0">
                  <a:pos x="T0" y="T1"/>
                </a:cxn>
                <a:cxn ang="0">
                  <a:pos x="T2" y="T3"/>
                </a:cxn>
                <a:cxn ang="0">
                  <a:pos x="T4" y="T5"/>
                </a:cxn>
                <a:cxn ang="0">
                  <a:pos x="T6" y="T7"/>
                </a:cxn>
                <a:cxn ang="0">
                  <a:pos x="T8" y="T9"/>
                </a:cxn>
              </a:cxnLst>
              <a:rect l="0" t="0" r="r" b="b"/>
              <a:pathLst>
                <a:path w="1037" h="1037">
                  <a:moveTo>
                    <a:pt x="1037" y="519"/>
                  </a:moveTo>
                  <a:lnTo>
                    <a:pt x="519" y="1037"/>
                  </a:lnTo>
                  <a:lnTo>
                    <a:pt x="0" y="519"/>
                  </a:lnTo>
                  <a:lnTo>
                    <a:pt x="519" y="0"/>
                  </a:lnTo>
                  <a:lnTo>
                    <a:pt x="1037" y="5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6">
              <a:extLst>
                <a:ext uri="{FF2B5EF4-FFF2-40B4-BE49-F238E27FC236}">
                  <a16:creationId xmlns:a16="http://schemas.microsoft.com/office/drawing/2014/main" id="{5F938FD6-4683-4E0E-B8B2-C8D3904C1413}"/>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7">
              <a:extLst>
                <a:ext uri="{FF2B5EF4-FFF2-40B4-BE49-F238E27FC236}">
                  <a16:creationId xmlns:a16="http://schemas.microsoft.com/office/drawing/2014/main" id="{CB743588-8583-4240-9452-B56E5CE1FB92}"/>
                </a:ext>
              </a:extLst>
            </p:cNvPr>
            <p:cNvSpPr>
              <a:spLocks/>
            </p:cNvSpPr>
            <p:nvPr/>
          </p:nvSpPr>
          <p:spPr bwMode="auto">
            <a:xfrm>
              <a:off x="923926" y="476251"/>
              <a:ext cx="962025" cy="962025"/>
            </a:xfrm>
            <a:custGeom>
              <a:avLst/>
              <a:gdLst>
                <a:gd name="T0" fmla="*/ 606 w 606"/>
                <a:gd name="T1" fmla="*/ 303 h 606"/>
                <a:gd name="T2" fmla="*/ 303 w 606"/>
                <a:gd name="T3" fmla="*/ 606 h 606"/>
                <a:gd name="T4" fmla="*/ 0 w 606"/>
                <a:gd name="T5" fmla="*/ 303 h 606"/>
                <a:gd name="T6" fmla="*/ 303 w 606"/>
                <a:gd name="T7" fmla="*/ 0 h 606"/>
                <a:gd name="T8" fmla="*/ 606 w 606"/>
                <a:gd name="T9" fmla="*/ 303 h 606"/>
              </a:gdLst>
              <a:ahLst/>
              <a:cxnLst>
                <a:cxn ang="0">
                  <a:pos x="T0" y="T1"/>
                </a:cxn>
                <a:cxn ang="0">
                  <a:pos x="T2" y="T3"/>
                </a:cxn>
                <a:cxn ang="0">
                  <a:pos x="T4" y="T5"/>
                </a:cxn>
                <a:cxn ang="0">
                  <a:pos x="T6" y="T7"/>
                </a:cxn>
                <a:cxn ang="0">
                  <a:pos x="T8" y="T9"/>
                </a:cxn>
              </a:cxnLst>
              <a:rect l="0" t="0" r="r" b="b"/>
              <a:pathLst>
                <a:path w="606" h="606">
                  <a:moveTo>
                    <a:pt x="606" y="303"/>
                  </a:moveTo>
                  <a:lnTo>
                    <a:pt x="303" y="606"/>
                  </a:lnTo>
                  <a:lnTo>
                    <a:pt x="0" y="303"/>
                  </a:lnTo>
                  <a:lnTo>
                    <a:pt x="303" y="0"/>
                  </a:lnTo>
                  <a:lnTo>
                    <a:pt x="606" y="3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58">
              <a:extLst>
                <a:ext uri="{FF2B5EF4-FFF2-40B4-BE49-F238E27FC236}">
                  <a16:creationId xmlns:a16="http://schemas.microsoft.com/office/drawing/2014/main" id="{029D030C-5814-470E-8C3B-BAEBFF8F698A}"/>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close/>
                </a:path>
              </a:pathLst>
            </a:custGeom>
            <a:solidFill>
              <a:srgbClr val="0095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59">
              <a:extLst>
                <a:ext uri="{FF2B5EF4-FFF2-40B4-BE49-F238E27FC236}">
                  <a16:creationId xmlns:a16="http://schemas.microsoft.com/office/drawing/2014/main" id="{B5F7DBEF-D871-47B0-8006-A0AEE72FC16E}"/>
                </a:ext>
              </a:extLst>
            </p:cNvPr>
            <p:cNvSpPr>
              <a:spLocks/>
            </p:cNvSpPr>
            <p:nvPr/>
          </p:nvSpPr>
          <p:spPr bwMode="auto">
            <a:xfrm>
              <a:off x="1878013" y="2054226"/>
              <a:ext cx="1646238" cy="1644650"/>
            </a:xfrm>
            <a:custGeom>
              <a:avLst/>
              <a:gdLst>
                <a:gd name="T0" fmla="*/ 1037 w 1037"/>
                <a:gd name="T1" fmla="*/ 518 h 1036"/>
                <a:gd name="T2" fmla="*/ 519 w 1037"/>
                <a:gd name="T3" fmla="*/ 1036 h 1036"/>
                <a:gd name="T4" fmla="*/ 0 w 1037"/>
                <a:gd name="T5" fmla="*/ 518 h 1036"/>
                <a:gd name="T6" fmla="*/ 519 w 1037"/>
                <a:gd name="T7" fmla="*/ 0 h 1036"/>
                <a:gd name="T8" fmla="*/ 1037 w 1037"/>
                <a:gd name="T9" fmla="*/ 518 h 1036"/>
              </a:gdLst>
              <a:ahLst/>
              <a:cxnLst>
                <a:cxn ang="0">
                  <a:pos x="T0" y="T1"/>
                </a:cxn>
                <a:cxn ang="0">
                  <a:pos x="T2" y="T3"/>
                </a:cxn>
                <a:cxn ang="0">
                  <a:pos x="T4" y="T5"/>
                </a:cxn>
                <a:cxn ang="0">
                  <a:pos x="T6" y="T7"/>
                </a:cxn>
                <a:cxn ang="0">
                  <a:pos x="T8" y="T9"/>
                </a:cxn>
              </a:cxnLst>
              <a:rect l="0" t="0" r="r" b="b"/>
              <a:pathLst>
                <a:path w="1037" h="1036">
                  <a:moveTo>
                    <a:pt x="1037" y="518"/>
                  </a:moveTo>
                  <a:lnTo>
                    <a:pt x="519" y="1036"/>
                  </a:lnTo>
                  <a:lnTo>
                    <a:pt x="0" y="518"/>
                  </a:lnTo>
                  <a:lnTo>
                    <a:pt x="519" y="0"/>
                  </a:lnTo>
                  <a:lnTo>
                    <a:pt x="1037" y="5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60">
              <a:extLst>
                <a:ext uri="{FF2B5EF4-FFF2-40B4-BE49-F238E27FC236}">
                  <a16:creationId xmlns:a16="http://schemas.microsoft.com/office/drawing/2014/main" id="{628B09A2-7965-40D0-BA05-EB4BC5569EF8}"/>
                </a:ext>
              </a:extLst>
            </p:cNvPr>
            <p:cNvSpPr>
              <a:spLocks/>
            </p:cNvSpPr>
            <p:nvPr/>
          </p:nvSpPr>
          <p:spPr bwMode="auto">
            <a:xfrm>
              <a:off x="2011363" y="3421063"/>
              <a:ext cx="646113" cy="646113"/>
            </a:xfrm>
            <a:custGeom>
              <a:avLst/>
              <a:gdLst>
                <a:gd name="T0" fmla="*/ 407 w 407"/>
                <a:gd name="T1" fmla="*/ 203 h 407"/>
                <a:gd name="T2" fmla="*/ 203 w 407"/>
                <a:gd name="T3" fmla="*/ 407 h 407"/>
                <a:gd name="T4" fmla="*/ 0 w 407"/>
                <a:gd name="T5" fmla="*/ 203 h 407"/>
                <a:gd name="T6" fmla="*/ 203 w 407"/>
                <a:gd name="T7" fmla="*/ 0 h 407"/>
                <a:gd name="T8" fmla="*/ 407 w 407"/>
                <a:gd name="T9" fmla="*/ 203 h 407"/>
              </a:gdLst>
              <a:ahLst/>
              <a:cxnLst>
                <a:cxn ang="0">
                  <a:pos x="T0" y="T1"/>
                </a:cxn>
                <a:cxn ang="0">
                  <a:pos x="T2" y="T3"/>
                </a:cxn>
                <a:cxn ang="0">
                  <a:pos x="T4" y="T5"/>
                </a:cxn>
                <a:cxn ang="0">
                  <a:pos x="T6" y="T7"/>
                </a:cxn>
                <a:cxn ang="0">
                  <a:pos x="T8" y="T9"/>
                </a:cxn>
              </a:cxnLst>
              <a:rect l="0" t="0" r="r" b="b"/>
              <a:pathLst>
                <a:path w="407" h="407">
                  <a:moveTo>
                    <a:pt x="407" y="203"/>
                  </a:moveTo>
                  <a:lnTo>
                    <a:pt x="203" y="407"/>
                  </a:lnTo>
                  <a:lnTo>
                    <a:pt x="0" y="203"/>
                  </a:lnTo>
                  <a:lnTo>
                    <a:pt x="203" y="0"/>
                  </a:lnTo>
                  <a:lnTo>
                    <a:pt x="407" y="203"/>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61">
              <a:extLst>
                <a:ext uri="{FF2B5EF4-FFF2-40B4-BE49-F238E27FC236}">
                  <a16:creationId xmlns:a16="http://schemas.microsoft.com/office/drawing/2014/main" id="{2AE77774-905C-466D-9672-553D37C1F7DB}"/>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close/>
                  <a:moveTo>
                    <a:pt x="478" y="0"/>
                  </a:moveTo>
                  <a:lnTo>
                    <a:pt x="469" y="0"/>
                  </a:lnTo>
                  <a:lnTo>
                    <a:pt x="52" y="417"/>
                  </a:lnTo>
                  <a:lnTo>
                    <a:pt x="56" y="421"/>
                  </a:lnTo>
                  <a:lnTo>
                    <a:pt x="478"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62">
              <a:extLst>
                <a:ext uri="{FF2B5EF4-FFF2-40B4-BE49-F238E27FC236}">
                  <a16:creationId xmlns:a16="http://schemas.microsoft.com/office/drawing/2014/main" id="{0A7662D7-2BF2-4DF2-B5B7-B9B10BD4F8EC}"/>
                </a:ext>
              </a:extLst>
            </p:cNvPr>
            <p:cNvSpPr>
              <a:spLocks noEditPoints="1"/>
            </p:cNvSpPr>
            <p:nvPr/>
          </p:nvSpPr>
          <p:spPr bwMode="auto">
            <a:xfrm>
              <a:off x="2884488" y="11113"/>
              <a:ext cx="1839913" cy="3322638"/>
            </a:xfrm>
            <a:custGeom>
              <a:avLst/>
              <a:gdLst>
                <a:gd name="T0" fmla="*/ 4 w 1159"/>
                <a:gd name="T1" fmla="*/ 1166 h 2093"/>
                <a:gd name="T2" fmla="*/ 0 w 1159"/>
                <a:gd name="T3" fmla="*/ 1171 h 2093"/>
                <a:gd name="T4" fmla="*/ 921 w 1159"/>
                <a:gd name="T5" fmla="*/ 2093 h 2093"/>
                <a:gd name="T6" fmla="*/ 1159 w 1159"/>
                <a:gd name="T7" fmla="*/ 1855 h 2093"/>
                <a:gd name="T8" fmla="*/ 1159 w 1159"/>
                <a:gd name="T9" fmla="*/ 1846 h 2093"/>
                <a:gd name="T10" fmla="*/ 921 w 1159"/>
                <a:gd name="T11" fmla="*/ 2084 h 2093"/>
                <a:gd name="T12" fmla="*/ 4 w 1159"/>
                <a:gd name="T13" fmla="*/ 1166 h 2093"/>
                <a:gd name="T14" fmla="*/ 478 w 1159"/>
                <a:gd name="T15" fmla="*/ 0 h 2093"/>
                <a:gd name="T16" fmla="*/ 469 w 1159"/>
                <a:gd name="T17" fmla="*/ 0 h 2093"/>
                <a:gd name="T18" fmla="*/ 52 w 1159"/>
                <a:gd name="T19" fmla="*/ 417 h 2093"/>
                <a:gd name="T20" fmla="*/ 56 w 1159"/>
                <a:gd name="T21" fmla="*/ 421 h 2093"/>
                <a:gd name="T22" fmla="*/ 478 w 1159"/>
                <a:gd name="T23" fmla="*/ 0 h 2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9" h="2093">
                  <a:moveTo>
                    <a:pt x="4" y="1166"/>
                  </a:moveTo>
                  <a:lnTo>
                    <a:pt x="0" y="1171"/>
                  </a:lnTo>
                  <a:lnTo>
                    <a:pt x="921" y="2093"/>
                  </a:lnTo>
                  <a:lnTo>
                    <a:pt x="1159" y="1855"/>
                  </a:lnTo>
                  <a:lnTo>
                    <a:pt x="1159" y="1846"/>
                  </a:lnTo>
                  <a:lnTo>
                    <a:pt x="921" y="2084"/>
                  </a:lnTo>
                  <a:lnTo>
                    <a:pt x="4" y="1166"/>
                  </a:lnTo>
                  <a:moveTo>
                    <a:pt x="478" y="0"/>
                  </a:moveTo>
                  <a:lnTo>
                    <a:pt x="469" y="0"/>
                  </a:lnTo>
                  <a:lnTo>
                    <a:pt x="52" y="417"/>
                  </a:lnTo>
                  <a:lnTo>
                    <a:pt x="56" y="421"/>
                  </a:lnTo>
                  <a:lnTo>
                    <a:pt x="4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63">
              <a:extLst>
                <a:ext uri="{FF2B5EF4-FFF2-40B4-BE49-F238E27FC236}">
                  <a16:creationId xmlns:a16="http://schemas.microsoft.com/office/drawing/2014/main" id="{E26CC3EE-BCF5-43DC-A310-5B50943098BF}"/>
                </a:ext>
              </a:extLst>
            </p:cNvPr>
            <p:cNvSpPr>
              <a:spLocks/>
            </p:cNvSpPr>
            <p:nvPr/>
          </p:nvSpPr>
          <p:spPr bwMode="auto">
            <a:xfrm>
              <a:off x="2327276" y="673101"/>
              <a:ext cx="646113" cy="1196975"/>
            </a:xfrm>
            <a:custGeom>
              <a:avLst/>
              <a:gdLst>
                <a:gd name="T0" fmla="*/ 403 w 407"/>
                <a:gd name="T1" fmla="*/ 0 h 754"/>
                <a:gd name="T2" fmla="*/ 2 w 407"/>
                <a:gd name="T3" fmla="*/ 401 h 754"/>
                <a:gd name="T4" fmla="*/ 0 w 407"/>
                <a:gd name="T5" fmla="*/ 403 h 754"/>
                <a:gd name="T6" fmla="*/ 351 w 407"/>
                <a:gd name="T7" fmla="*/ 754 h 754"/>
                <a:gd name="T8" fmla="*/ 355 w 407"/>
                <a:gd name="T9" fmla="*/ 749 h 754"/>
                <a:gd name="T10" fmla="*/ 9 w 407"/>
                <a:gd name="T11" fmla="*/ 403 h 754"/>
                <a:gd name="T12" fmla="*/ 407 w 407"/>
                <a:gd name="T13" fmla="*/ 4 h 754"/>
                <a:gd name="T14" fmla="*/ 403 w 407"/>
                <a:gd name="T15" fmla="*/ 0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754">
                  <a:moveTo>
                    <a:pt x="403" y="0"/>
                  </a:moveTo>
                  <a:lnTo>
                    <a:pt x="2" y="401"/>
                  </a:lnTo>
                  <a:lnTo>
                    <a:pt x="0" y="403"/>
                  </a:lnTo>
                  <a:lnTo>
                    <a:pt x="351" y="754"/>
                  </a:lnTo>
                  <a:lnTo>
                    <a:pt x="355" y="749"/>
                  </a:lnTo>
                  <a:lnTo>
                    <a:pt x="9" y="403"/>
                  </a:lnTo>
                  <a:lnTo>
                    <a:pt x="407" y="4"/>
                  </a:lnTo>
                  <a:lnTo>
                    <a:pt x="403"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64">
              <a:extLst>
                <a:ext uri="{FF2B5EF4-FFF2-40B4-BE49-F238E27FC236}">
                  <a16:creationId xmlns:a16="http://schemas.microsoft.com/office/drawing/2014/main" id="{C49F2AA4-E37C-4683-929D-BBB274107E64}"/>
                </a:ext>
              </a:extLst>
            </p:cNvPr>
            <p:cNvSpPr>
              <a:spLocks/>
            </p:cNvSpPr>
            <p:nvPr/>
          </p:nvSpPr>
          <p:spPr bwMode="auto">
            <a:xfrm>
              <a:off x="2327276" y="673101"/>
              <a:ext cx="646113" cy="1196975"/>
            </a:xfrm>
            <a:custGeom>
              <a:avLst/>
              <a:gdLst>
                <a:gd name="T0" fmla="*/ 403 w 407"/>
                <a:gd name="T1" fmla="*/ 0 h 754"/>
                <a:gd name="T2" fmla="*/ 2 w 407"/>
                <a:gd name="T3" fmla="*/ 401 h 754"/>
                <a:gd name="T4" fmla="*/ 0 w 407"/>
                <a:gd name="T5" fmla="*/ 403 h 754"/>
                <a:gd name="T6" fmla="*/ 351 w 407"/>
                <a:gd name="T7" fmla="*/ 754 h 754"/>
                <a:gd name="T8" fmla="*/ 355 w 407"/>
                <a:gd name="T9" fmla="*/ 749 h 754"/>
                <a:gd name="T10" fmla="*/ 9 w 407"/>
                <a:gd name="T11" fmla="*/ 403 h 754"/>
                <a:gd name="T12" fmla="*/ 407 w 407"/>
                <a:gd name="T13" fmla="*/ 4 h 754"/>
                <a:gd name="T14" fmla="*/ 403 w 407"/>
                <a:gd name="T15" fmla="*/ 0 h 7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7" h="754">
                  <a:moveTo>
                    <a:pt x="403" y="0"/>
                  </a:moveTo>
                  <a:lnTo>
                    <a:pt x="2" y="401"/>
                  </a:lnTo>
                  <a:lnTo>
                    <a:pt x="0" y="403"/>
                  </a:lnTo>
                  <a:lnTo>
                    <a:pt x="351" y="754"/>
                  </a:lnTo>
                  <a:lnTo>
                    <a:pt x="355" y="749"/>
                  </a:lnTo>
                  <a:lnTo>
                    <a:pt x="9" y="403"/>
                  </a:lnTo>
                  <a:lnTo>
                    <a:pt x="407" y="4"/>
                  </a:lnTo>
                  <a:lnTo>
                    <a:pt x="40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65">
              <a:extLst>
                <a:ext uri="{FF2B5EF4-FFF2-40B4-BE49-F238E27FC236}">
                  <a16:creationId xmlns:a16="http://schemas.microsoft.com/office/drawing/2014/main" id="{8376C765-27DD-4051-AADB-52395811C5CA}"/>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close/>
                  <a:moveTo>
                    <a:pt x="518" y="518"/>
                  </a:moveTo>
                  <a:lnTo>
                    <a:pt x="513" y="523"/>
                  </a:lnTo>
                  <a:lnTo>
                    <a:pt x="597" y="606"/>
                  </a:lnTo>
                  <a:lnTo>
                    <a:pt x="602" y="602"/>
                  </a:lnTo>
                  <a:lnTo>
                    <a:pt x="518" y="518"/>
                  </a:lnTo>
                  <a:close/>
                  <a:moveTo>
                    <a:pt x="0" y="0"/>
                  </a:moveTo>
                  <a:lnTo>
                    <a:pt x="0" y="0"/>
                  </a:lnTo>
                  <a:lnTo>
                    <a:pt x="0" y="9"/>
                  </a:lnTo>
                  <a:lnTo>
                    <a:pt x="0" y="9"/>
                  </a:lnTo>
                  <a:lnTo>
                    <a:pt x="211" y="219"/>
                  </a:lnTo>
                  <a:lnTo>
                    <a:pt x="215" y="215"/>
                  </a:lnTo>
                  <a:lnTo>
                    <a:pt x="3" y="2"/>
                  </a:lnTo>
                  <a:lnTo>
                    <a:pt x="0" y="0"/>
                  </a:lnTo>
                  <a:close/>
                </a:path>
              </a:pathLst>
            </a:custGeom>
            <a:solidFill>
              <a:srgbClr val="99DD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66">
              <a:extLst>
                <a:ext uri="{FF2B5EF4-FFF2-40B4-BE49-F238E27FC236}">
                  <a16:creationId xmlns:a16="http://schemas.microsoft.com/office/drawing/2014/main" id="{FF097C4E-A3C5-4581-AE5F-B26FCF16914D}"/>
                </a:ext>
              </a:extLst>
            </p:cNvPr>
            <p:cNvSpPr>
              <a:spLocks noEditPoints="1"/>
            </p:cNvSpPr>
            <p:nvPr/>
          </p:nvSpPr>
          <p:spPr bwMode="auto">
            <a:xfrm>
              <a:off x="827088" y="371476"/>
              <a:ext cx="2776538" cy="4783138"/>
            </a:xfrm>
            <a:custGeom>
              <a:avLst/>
              <a:gdLst>
                <a:gd name="T0" fmla="*/ 1638 w 1749"/>
                <a:gd name="T1" fmla="*/ 1639 h 3013"/>
                <a:gd name="T2" fmla="*/ 1634 w 1749"/>
                <a:gd name="T3" fmla="*/ 1643 h 3013"/>
                <a:gd name="T4" fmla="*/ 1740 w 1749"/>
                <a:gd name="T5" fmla="*/ 1749 h 3013"/>
                <a:gd name="T6" fmla="*/ 477 w 1749"/>
                <a:gd name="T7" fmla="*/ 3013 h 3013"/>
                <a:gd name="T8" fmla="*/ 486 w 1749"/>
                <a:gd name="T9" fmla="*/ 3013 h 3013"/>
                <a:gd name="T10" fmla="*/ 1749 w 1749"/>
                <a:gd name="T11" fmla="*/ 1749 h 3013"/>
                <a:gd name="T12" fmla="*/ 1638 w 1749"/>
                <a:gd name="T13" fmla="*/ 1639 h 3013"/>
                <a:gd name="T14" fmla="*/ 518 w 1749"/>
                <a:gd name="T15" fmla="*/ 518 h 3013"/>
                <a:gd name="T16" fmla="*/ 513 w 1749"/>
                <a:gd name="T17" fmla="*/ 523 h 3013"/>
                <a:gd name="T18" fmla="*/ 597 w 1749"/>
                <a:gd name="T19" fmla="*/ 606 h 3013"/>
                <a:gd name="T20" fmla="*/ 602 w 1749"/>
                <a:gd name="T21" fmla="*/ 602 h 3013"/>
                <a:gd name="T22" fmla="*/ 518 w 1749"/>
                <a:gd name="T23" fmla="*/ 518 h 3013"/>
                <a:gd name="T24" fmla="*/ 0 w 1749"/>
                <a:gd name="T25" fmla="*/ 0 h 3013"/>
                <a:gd name="T26" fmla="*/ 0 w 1749"/>
                <a:gd name="T27" fmla="*/ 0 h 3013"/>
                <a:gd name="T28" fmla="*/ 0 w 1749"/>
                <a:gd name="T29" fmla="*/ 9 h 3013"/>
                <a:gd name="T30" fmla="*/ 0 w 1749"/>
                <a:gd name="T31" fmla="*/ 9 h 3013"/>
                <a:gd name="T32" fmla="*/ 211 w 1749"/>
                <a:gd name="T33" fmla="*/ 219 h 3013"/>
                <a:gd name="T34" fmla="*/ 215 w 1749"/>
                <a:gd name="T35" fmla="*/ 215 h 3013"/>
                <a:gd name="T36" fmla="*/ 3 w 1749"/>
                <a:gd name="T37" fmla="*/ 2 h 3013"/>
                <a:gd name="T38" fmla="*/ 0 w 1749"/>
                <a:gd name="T39" fmla="*/ 0 h 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49" h="3013">
                  <a:moveTo>
                    <a:pt x="1638" y="1639"/>
                  </a:moveTo>
                  <a:lnTo>
                    <a:pt x="1634" y="1643"/>
                  </a:lnTo>
                  <a:lnTo>
                    <a:pt x="1740" y="1749"/>
                  </a:lnTo>
                  <a:lnTo>
                    <a:pt x="477" y="3013"/>
                  </a:lnTo>
                  <a:lnTo>
                    <a:pt x="486" y="3013"/>
                  </a:lnTo>
                  <a:lnTo>
                    <a:pt x="1749" y="1749"/>
                  </a:lnTo>
                  <a:lnTo>
                    <a:pt x="1638" y="1639"/>
                  </a:lnTo>
                  <a:moveTo>
                    <a:pt x="518" y="518"/>
                  </a:moveTo>
                  <a:lnTo>
                    <a:pt x="513" y="523"/>
                  </a:lnTo>
                  <a:lnTo>
                    <a:pt x="597" y="606"/>
                  </a:lnTo>
                  <a:lnTo>
                    <a:pt x="602" y="602"/>
                  </a:lnTo>
                  <a:lnTo>
                    <a:pt x="518" y="518"/>
                  </a:lnTo>
                  <a:moveTo>
                    <a:pt x="0" y="0"/>
                  </a:moveTo>
                  <a:lnTo>
                    <a:pt x="0" y="0"/>
                  </a:lnTo>
                  <a:lnTo>
                    <a:pt x="0" y="9"/>
                  </a:lnTo>
                  <a:lnTo>
                    <a:pt x="0" y="9"/>
                  </a:lnTo>
                  <a:lnTo>
                    <a:pt x="211" y="219"/>
                  </a:lnTo>
                  <a:lnTo>
                    <a:pt x="215" y="215"/>
                  </a:lnTo>
                  <a:lnTo>
                    <a:pt x="3"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67">
              <a:extLst>
                <a:ext uri="{FF2B5EF4-FFF2-40B4-BE49-F238E27FC236}">
                  <a16:creationId xmlns:a16="http://schemas.microsoft.com/office/drawing/2014/main" id="{CBB20D32-2708-4877-A299-2F920045104A}"/>
                </a:ext>
              </a:extLst>
            </p:cNvPr>
            <p:cNvSpPr>
              <a:spLocks/>
            </p:cNvSpPr>
            <p:nvPr/>
          </p:nvSpPr>
          <p:spPr bwMode="auto">
            <a:xfrm>
              <a:off x="1774826" y="1327151"/>
              <a:ext cx="830263" cy="830263"/>
            </a:xfrm>
            <a:custGeom>
              <a:avLst/>
              <a:gdLst>
                <a:gd name="T0" fmla="*/ 5 w 523"/>
                <a:gd name="T1" fmla="*/ 0 h 523"/>
                <a:gd name="T2" fmla="*/ 0 w 523"/>
                <a:gd name="T3" fmla="*/ 4 h 523"/>
                <a:gd name="T4" fmla="*/ 519 w 523"/>
                <a:gd name="T5" fmla="*/ 523 h 523"/>
                <a:gd name="T6" fmla="*/ 523 w 523"/>
                <a:gd name="T7" fmla="*/ 518 h 523"/>
                <a:gd name="T8" fmla="*/ 5 w 523"/>
                <a:gd name="T9" fmla="*/ 0 h 523"/>
              </a:gdLst>
              <a:ahLst/>
              <a:cxnLst>
                <a:cxn ang="0">
                  <a:pos x="T0" y="T1"/>
                </a:cxn>
                <a:cxn ang="0">
                  <a:pos x="T2" y="T3"/>
                </a:cxn>
                <a:cxn ang="0">
                  <a:pos x="T4" y="T5"/>
                </a:cxn>
                <a:cxn ang="0">
                  <a:pos x="T6" y="T7"/>
                </a:cxn>
                <a:cxn ang="0">
                  <a:pos x="T8" y="T9"/>
                </a:cxn>
              </a:cxnLst>
              <a:rect l="0" t="0" r="r" b="b"/>
              <a:pathLst>
                <a:path w="523" h="523">
                  <a:moveTo>
                    <a:pt x="5" y="0"/>
                  </a:moveTo>
                  <a:lnTo>
                    <a:pt x="0" y="4"/>
                  </a:lnTo>
                  <a:lnTo>
                    <a:pt x="519" y="523"/>
                  </a:lnTo>
                  <a:lnTo>
                    <a:pt x="523" y="518"/>
                  </a:lnTo>
                  <a:lnTo>
                    <a:pt x="5" y="0"/>
                  </a:lnTo>
                  <a:close/>
                </a:path>
              </a:pathLst>
            </a:custGeom>
            <a:solidFill>
              <a:srgbClr val="0080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68">
              <a:extLst>
                <a:ext uri="{FF2B5EF4-FFF2-40B4-BE49-F238E27FC236}">
                  <a16:creationId xmlns:a16="http://schemas.microsoft.com/office/drawing/2014/main" id="{192F59A6-9AEA-46EA-AC29-458EAB0439D4}"/>
                </a:ext>
              </a:extLst>
            </p:cNvPr>
            <p:cNvSpPr>
              <a:spLocks/>
            </p:cNvSpPr>
            <p:nvPr/>
          </p:nvSpPr>
          <p:spPr bwMode="auto">
            <a:xfrm>
              <a:off x="1774826" y="1327151"/>
              <a:ext cx="830263" cy="830263"/>
            </a:xfrm>
            <a:custGeom>
              <a:avLst/>
              <a:gdLst>
                <a:gd name="T0" fmla="*/ 5 w 523"/>
                <a:gd name="T1" fmla="*/ 0 h 523"/>
                <a:gd name="T2" fmla="*/ 0 w 523"/>
                <a:gd name="T3" fmla="*/ 4 h 523"/>
                <a:gd name="T4" fmla="*/ 519 w 523"/>
                <a:gd name="T5" fmla="*/ 523 h 523"/>
                <a:gd name="T6" fmla="*/ 523 w 523"/>
                <a:gd name="T7" fmla="*/ 518 h 523"/>
                <a:gd name="T8" fmla="*/ 5 w 523"/>
                <a:gd name="T9" fmla="*/ 0 h 523"/>
              </a:gdLst>
              <a:ahLst/>
              <a:cxnLst>
                <a:cxn ang="0">
                  <a:pos x="T0" y="T1"/>
                </a:cxn>
                <a:cxn ang="0">
                  <a:pos x="T2" y="T3"/>
                </a:cxn>
                <a:cxn ang="0">
                  <a:pos x="T4" y="T5"/>
                </a:cxn>
                <a:cxn ang="0">
                  <a:pos x="T6" y="T7"/>
                </a:cxn>
                <a:cxn ang="0">
                  <a:pos x="T8" y="T9"/>
                </a:cxn>
              </a:cxnLst>
              <a:rect l="0" t="0" r="r" b="b"/>
              <a:pathLst>
                <a:path w="523" h="523">
                  <a:moveTo>
                    <a:pt x="5" y="0"/>
                  </a:moveTo>
                  <a:lnTo>
                    <a:pt x="0" y="4"/>
                  </a:lnTo>
                  <a:lnTo>
                    <a:pt x="519" y="523"/>
                  </a:lnTo>
                  <a:lnTo>
                    <a:pt x="523" y="518"/>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69">
              <a:extLst>
                <a:ext uri="{FF2B5EF4-FFF2-40B4-BE49-F238E27FC236}">
                  <a16:creationId xmlns:a16="http://schemas.microsoft.com/office/drawing/2014/main" id="{4104A01F-B05A-41E0-B023-B72BBA1BBC97}"/>
                </a:ext>
              </a:extLst>
            </p:cNvPr>
            <p:cNvSpPr>
              <a:spLocks/>
            </p:cNvSpPr>
            <p:nvPr/>
          </p:nvSpPr>
          <p:spPr bwMode="auto">
            <a:xfrm>
              <a:off x="1162051" y="712788"/>
              <a:ext cx="487363" cy="488950"/>
            </a:xfrm>
            <a:custGeom>
              <a:avLst/>
              <a:gdLst>
                <a:gd name="T0" fmla="*/ 4 w 307"/>
                <a:gd name="T1" fmla="*/ 0 h 308"/>
                <a:gd name="T2" fmla="*/ 0 w 307"/>
                <a:gd name="T3" fmla="*/ 4 h 308"/>
                <a:gd name="T4" fmla="*/ 302 w 307"/>
                <a:gd name="T5" fmla="*/ 308 h 308"/>
                <a:gd name="T6" fmla="*/ 307 w 307"/>
                <a:gd name="T7" fmla="*/ 303 h 308"/>
                <a:gd name="T8" fmla="*/ 4 w 307"/>
                <a:gd name="T9" fmla="*/ 0 h 308"/>
              </a:gdLst>
              <a:ahLst/>
              <a:cxnLst>
                <a:cxn ang="0">
                  <a:pos x="T0" y="T1"/>
                </a:cxn>
                <a:cxn ang="0">
                  <a:pos x="T2" y="T3"/>
                </a:cxn>
                <a:cxn ang="0">
                  <a:pos x="T4" y="T5"/>
                </a:cxn>
                <a:cxn ang="0">
                  <a:pos x="T6" y="T7"/>
                </a:cxn>
                <a:cxn ang="0">
                  <a:pos x="T8" y="T9"/>
                </a:cxn>
              </a:cxnLst>
              <a:rect l="0" t="0" r="r" b="b"/>
              <a:pathLst>
                <a:path w="307" h="308">
                  <a:moveTo>
                    <a:pt x="4" y="0"/>
                  </a:moveTo>
                  <a:lnTo>
                    <a:pt x="0" y="4"/>
                  </a:lnTo>
                  <a:lnTo>
                    <a:pt x="302" y="308"/>
                  </a:lnTo>
                  <a:lnTo>
                    <a:pt x="307" y="303"/>
                  </a:lnTo>
                  <a:lnTo>
                    <a:pt x="4" y="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70">
              <a:extLst>
                <a:ext uri="{FF2B5EF4-FFF2-40B4-BE49-F238E27FC236}">
                  <a16:creationId xmlns:a16="http://schemas.microsoft.com/office/drawing/2014/main" id="{45CDF15D-BDB2-481F-85B6-2A8130624D3F}"/>
                </a:ext>
              </a:extLst>
            </p:cNvPr>
            <p:cNvSpPr>
              <a:spLocks/>
            </p:cNvSpPr>
            <p:nvPr/>
          </p:nvSpPr>
          <p:spPr bwMode="auto">
            <a:xfrm>
              <a:off x="1162051" y="712788"/>
              <a:ext cx="487363" cy="488950"/>
            </a:xfrm>
            <a:custGeom>
              <a:avLst/>
              <a:gdLst>
                <a:gd name="T0" fmla="*/ 4 w 307"/>
                <a:gd name="T1" fmla="*/ 0 h 308"/>
                <a:gd name="T2" fmla="*/ 0 w 307"/>
                <a:gd name="T3" fmla="*/ 4 h 308"/>
                <a:gd name="T4" fmla="*/ 302 w 307"/>
                <a:gd name="T5" fmla="*/ 308 h 308"/>
                <a:gd name="T6" fmla="*/ 307 w 307"/>
                <a:gd name="T7" fmla="*/ 303 h 308"/>
                <a:gd name="T8" fmla="*/ 4 w 307"/>
                <a:gd name="T9" fmla="*/ 0 h 308"/>
              </a:gdLst>
              <a:ahLst/>
              <a:cxnLst>
                <a:cxn ang="0">
                  <a:pos x="T0" y="T1"/>
                </a:cxn>
                <a:cxn ang="0">
                  <a:pos x="T2" y="T3"/>
                </a:cxn>
                <a:cxn ang="0">
                  <a:pos x="T4" y="T5"/>
                </a:cxn>
                <a:cxn ang="0">
                  <a:pos x="T6" y="T7"/>
                </a:cxn>
                <a:cxn ang="0">
                  <a:pos x="T8" y="T9"/>
                </a:cxn>
              </a:cxnLst>
              <a:rect l="0" t="0" r="r" b="b"/>
              <a:pathLst>
                <a:path w="307" h="308">
                  <a:moveTo>
                    <a:pt x="4" y="0"/>
                  </a:moveTo>
                  <a:lnTo>
                    <a:pt x="0" y="4"/>
                  </a:lnTo>
                  <a:lnTo>
                    <a:pt x="302" y="308"/>
                  </a:lnTo>
                  <a:lnTo>
                    <a:pt x="307" y="30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71">
              <a:extLst>
                <a:ext uri="{FF2B5EF4-FFF2-40B4-BE49-F238E27FC236}">
                  <a16:creationId xmlns:a16="http://schemas.microsoft.com/office/drawing/2014/main" id="{F2AA774C-785D-40FA-B65A-12195AC45D67}"/>
                </a:ext>
              </a:extLst>
            </p:cNvPr>
            <p:cNvSpPr>
              <a:spLocks/>
            </p:cNvSpPr>
            <p:nvPr/>
          </p:nvSpPr>
          <p:spPr bwMode="auto">
            <a:xfrm>
              <a:off x="2598738" y="2149476"/>
              <a:ext cx="828675" cy="830263"/>
            </a:xfrm>
            <a:custGeom>
              <a:avLst/>
              <a:gdLst>
                <a:gd name="T0" fmla="*/ 4 w 522"/>
                <a:gd name="T1" fmla="*/ 0 h 523"/>
                <a:gd name="T2" fmla="*/ 0 w 522"/>
                <a:gd name="T3" fmla="*/ 5 h 523"/>
                <a:gd name="T4" fmla="*/ 518 w 522"/>
                <a:gd name="T5" fmla="*/ 523 h 523"/>
                <a:gd name="T6" fmla="*/ 522 w 522"/>
                <a:gd name="T7" fmla="*/ 519 h 523"/>
                <a:gd name="T8" fmla="*/ 4 w 522"/>
                <a:gd name="T9" fmla="*/ 0 h 523"/>
              </a:gdLst>
              <a:ahLst/>
              <a:cxnLst>
                <a:cxn ang="0">
                  <a:pos x="T0" y="T1"/>
                </a:cxn>
                <a:cxn ang="0">
                  <a:pos x="T2" y="T3"/>
                </a:cxn>
                <a:cxn ang="0">
                  <a:pos x="T4" y="T5"/>
                </a:cxn>
                <a:cxn ang="0">
                  <a:pos x="T6" y="T7"/>
                </a:cxn>
                <a:cxn ang="0">
                  <a:pos x="T8" y="T9"/>
                </a:cxn>
              </a:cxnLst>
              <a:rect l="0" t="0" r="r" b="b"/>
              <a:pathLst>
                <a:path w="522" h="523">
                  <a:moveTo>
                    <a:pt x="4" y="0"/>
                  </a:moveTo>
                  <a:lnTo>
                    <a:pt x="0" y="5"/>
                  </a:lnTo>
                  <a:lnTo>
                    <a:pt x="518" y="523"/>
                  </a:lnTo>
                  <a:lnTo>
                    <a:pt x="522" y="519"/>
                  </a:lnTo>
                  <a:lnTo>
                    <a:pt x="4" y="0"/>
                  </a:lnTo>
                  <a:close/>
                </a:path>
              </a:pathLst>
            </a:custGeom>
            <a:solidFill>
              <a:srgbClr val="009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72">
              <a:extLst>
                <a:ext uri="{FF2B5EF4-FFF2-40B4-BE49-F238E27FC236}">
                  <a16:creationId xmlns:a16="http://schemas.microsoft.com/office/drawing/2014/main" id="{2243425C-414D-4663-9E48-1E40F7D7CB8E}"/>
                </a:ext>
              </a:extLst>
            </p:cNvPr>
            <p:cNvSpPr>
              <a:spLocks/>
            </p:cNvSpPr>
            <p:nvPr/>
          </p:nvSpPr>
          <p:spPr bwMode="auto">
            <a:xfrm>
              <a:off x="2598738" y="2149476"/>
              <a:ext cx="828675" cy="830263"/>
            </a:xfrm>
            <a:custGeom>
              <a:avLst/>
              <a:gdLst>
                <a:gd name="T0" fmla="*/ 4 w 522"/>
                <a:gd name="T1" fmla="*/ 0 h 523"/>
                <a:gd name="T2" fmla="*/ 0 w 522"/>
                <a:gd name="T3" fmla="*/ 5 h 523"/>
                <a:gd name="T4" fmla="*/ 518 w 522"/>
                <a:gd name="T5" fmla="*/ 523 h 523"/>
                <a:gd name="T6" fmla="*/ 522 w 522"/>
                <a:gd name="T7" fmla="*/ 519 h 523"/>
                <a:gd name="T8" fmla="*/ 4 w 522"/>
                <a:gd name="T9" fmla="*/ 0 h 523"/>
              </a:gdLst>
              <a:ahLst/>
              <a:cxnLst>
                <a:cxn ang="0">
                  <a:pos x="T0" y="T1"/>
                </a:cxn>
                <a:cxn ang="0">
                  <a:pos x="T2" y="T3"/>
                </a:cxn>
                <a:cxn ang="0">
                  <a:pos x="T4" y="T5"/>
                </a:cxn>
                <a:cxn ang="0">
                  <a:pos x="T6" y="T7"/>
                </a:cxn>
                <a:cxn ang="0">
                  <a:pos x="T8" y="T9"/>
                </a:cxn>
              </a:cxnLst>
              <a:rect l="0" t="0" r="r" b="b"/>
              <a:pathLst>
                <a:path w="522" h="523">
                  <a:moveTo>
                    <a:pt x="4" y="0"/>
                  </a:moveTo>
                  <a:lnTo>
                    <a:pt x="0" y="5"/>
                  </a:lnTo>
                  <a:lnTo>
                    <a:pt x="518" y="523"/>
                  </a:lnTo>
                  <a:lnTo>
                    <a:pt x="522" y="519"/>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73">
              <a:extLst>
                <a:ext uri="{FF2B5EF4-FFF2-40B4-BE49-F238E27FC236}">
                  <a16:creationId xmlns:a16="http://schemas.microsoft.com/office/drawing/2014/main" id="{9A41567A-E153-4600-BA88-A380CE14AE42}"/>
                </a:ext>
              </a:extLst>
            </p:cNvPr>
            <p:cNvSpPr>
              <a:spLocks/>
            </p:cNvSpPr>
            <p:nvPr/>
          </p:nvSpPr>
          <p:spPr bwMode="auto">
            <a:xfrm>
              <a:off x="1492251" y="846138"/>
              <a:ext cx="2413000" cy="2414588"/>
            </a:xfrm>
            <a:custGeom>
              <a:avLst/>
              <a:gdLst>
                <a:gd name="T0" fmla="*/ 1520 w 1520"/>
                <a:gd name="T1" fmla="*/ 761 h 1521"/>
                <a:gd name="T2" fmla="*/ 760 w 1520"/>
                <a:gd name="T3" fmla="*/ 1521 h 1521"/>
                <a:gd name="T4" fmla="*/ 0 w 1520"/>
                <a:gd name="T5" fmla="*/ 761 h 1521"/>
                <a:gd name="T6" fmla="*/ 760 w 1520"/>
                <a:gd name="T7" fmla="*/ 0 h 1521"/>
                <a:gd name="T8" fmla="*/ 1520 w 1520"/>
                <a:gd name="T9" fmla="*/ 761 h 1521"/>
              </a:gdLst>
              <a:ahLst/>
              <a:cxnLst>
                <a:cxn ang="0">
                  <a:pos x="T0" y="T1"/>
                </a:cxn>
                <a:cxn ang="0">
                  <a:pos x="T2" y="T3"/>
                </a:cxn>
                <a:cxn ang="0">
                  <a:pos x="T4" y="T5"/>
                </a:cxn>
                <a:cxn ang="0">
                  <a:pos x="T6" y="T7"/>
                </a:cxn>
                <a:cxn ang="0">
                  <a:pos x="T8" y="T9"/>
                </a:cxn>
              </a:cxnLst>
              <a:rect l="0" t="0" r="r" b="b"/>
              <a:pathLst>
                <a:path w="1520" h="1521">
                  <a:moveTo>
                    <a:pt x="1520" y="761"/>
                  </a:moveTo>
                  <a:lnTo>
                    <a:pt x="760" y="1521"/>
                  </a:lnTo>
                  <a:lnTo>
                    <a:pt x="0" y="761"/>
                  </a:lnTo>
                  <a:lnTo>
                    <a:pt x="760" y="0"/>
                  </a:lnTo>
                  <a:lnTo>
                    <a:pt x="1520" y="761"/>
                  </a:lnTo>
                  <a:close/>
                </a:path>
              </a:pathLst>
            </a:custGeom>
            <a:solidFill>
              <a:srgbClr val="FFFFFF"/>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74">
              <a:extLst>
                <a:ext uri="{FF2B5EF4-FFF2-40B4-BE49-F238E27FC236}">
                  <a16:creationId xmlns:a16="http://schemas.microsoft.com/office/drawing/2014/main" id="{1F6C9A5E-C9E8-4BCF-A892-59398DFC6450}"/>
                </a:ext>
              </a:extLst>
            </p:cNvPr>
            <p:cNvSpPr>
              <a:spLocks/>
            </p:cNvSpPr>
            <p:nvPr/>
          </p:nvSpPr>
          <p:spPr bwMode="auto">
            <a:xfrm>
              <a:off x="3478213" y="2135188"/>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74">
              <a:extLst>
                <a:ext uri="{FF2B5EF4-FFF2-40B4-BE49-F238E27FC236}">
                  <a16:creationId xmlns:a16="http://schemas.microsoft.com/office/drawing/2014/main" id="{8359CA93-9AF9-4462-84AD-5FEC10C5BAFB}"/>
                </a:ext>
              </a:extLst>
            </p:cNvPr>
            <p:cNvSpPr>
              <a:spLocks/>
            </p:cNvSpPr>
            <p:nvPr/>
          </p:nvSpPr>
          <p:spPr bwMode="auto">
            <a:xfrm>
              <a:off x="988214" y="2949729"/>
              <a:ext cx="1030288" cy="1028700"/>
            </a:xfrm>
            <a:custGeom>
              <a:avLst/>
              <a:gdLst>
                <a:gd name="T0" fmla="*/ 649 w 649"/>
                <a:gd name="T1" fmla="*/ 324 h 648"/>
                <a:gd name="T2" fmla="*/ 325 w 649"/>
                <a:gd name="T3" fmla="*/ 648 h 648"/>
                <a:gd name="T4" fmla="*/ 0 w 649"/>
                <a:gd name="T5" fmla="*/ 324 h 648"/>
                <a:gd name="T6" fmla="*/ 325 w 649"/>
                <a:gd name="T7" fmla="*/ 0 h 648"/>
                <a:gd name="T8" fmla="*/ 649 w 649"/>
                <a:gd name="T9" fmla="*/ 324 h 648"/>
              </a:gdLst>
              <a:ahLst/>
              <a:cxnLst>
                <a:cxn ang="0">
                  <a:pos x="T0" y="T1"/>
                </a:cxn>
                <a:cxn ang="0">
                  <a:pos x="T2" y="T3"/>
                </a:cxn>
                <a:cxn ang="0">
                  <a:pos x="T4" y="T5"/>
                </a:cxn>
                <a:cxn ang="0">
                  <a:pos x="T6" y="T7"/>
                </a:cxn>
                <a:cxn ang="0">
                  <a:pos x="T8" y="T9"/>
                </a:cxn>
              </a:cxnLst>
              <a:rect l="0" t="0" r="r" b="b"/>
              <a:pathLst>
                <a:path w="649" h="648">
                  <a:moveTo>
                    <a:pt x="649" y="324"/>
                  </a:moveTo>
                  <a:lnTo>
                    <a:pt x="325" y="648"/>
                  </a:lnTo>
                  <a:lnTo>
                    <a:pt x="0" y="324"/>
                  </a:lnTo>
                  <a:lnTo>
                    <a:pt x="325" y="0"/>
                  </a:lnTo>
                  <a:lnTo>
                    <a:pt x="649" y="324"/>
                  </a:lnTo>
                  <a:close/>
                </a:path>
              </a:pathLst>
            </a:custGeom>
            <a:solidFill>
              <a:srgbClr val="49BA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5" name="Rectangle 54">
            <a:extLst>
              <a:ext uri="{FF2B5EF4-FFF2-40B4-BE49-F238E27FC236}">
                <a16:creationId xmlns:a16="http://schemas.microsoft.com/office/drawing/2014/main" id="{5A6097D7-FC6F-48F0-87AE-E8F0368EE4B8}"/>
              </a:ext>
            </a:extLst>
          </p:cNvPr>
          <p:cNvSpPr/>
          <p:nvPr userDrawn="1"/>
        </p:nvSpPr>
        <p:spPr>
          <a:xfrm>
            <a:off x="8880761" y="6367401"/>
            <a:ext cx="2135830" cy="400110"/>
          </a:xfrm>
          <a:prstGeom prst="rect">
            <a:avLst/>
          </a:prstGeom>
        </p:spPr>
        <p:txBody>
          <a:bodyPr wrap="square">
            <a:spAutoFit/>
          </a:bodyPr>
          <a:lstStyle/>
          <a:p>
            <a:pPr marL="12700" algn="ctr">
              <a:lnSpc>
                <a:spcPct val="100000"/>
              </a:lnSpc>
              <a:spcBef>
                <a:spcPts val="100"/>
              </a:spcBef>
            </a:pPr>
            <a:r>
              <a:rPr lang="en-US" sz="2000" i="0" kern="1200" dirty="0">
                <a:solidFill>
                  <a:srgbClr val="0070C0"/>
                </a:solidFill>
                <a:latin typeface="Times New Roman" panose="02020603050405020304" pitchFamily="18" charset="0"/>
                <a:ea typeface="+mn-ea"/>
                <a:cs typeface="Times New Roman" panose="02020603050405020304" pitchFamily="18" charset="0"/>
              </a:rPr>
              <a:t>Academic Writing</a:t>
            </a:r>
          </a:p>
        </p:txBody>
      </p:sp>
    </p:spTree>
    <p:extLst>
      <p:ext uri="{BB962C8B-B14F-4D97-AF65-F5344CB8AC3E}">
        <p14:creationId xmlns:p14="http://schemas.microsoft.com/office/powerpoint/2010/main" val="242525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655046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86078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193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61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3687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0773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306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0533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764DE79-268F-4C1A-8933-263129D2AF90}" type="datetimeFigureOut">
              <a:rPr lang="en-US" smtClean="0"/>
              <a:t>11/15/2023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2246402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95149" y="1531337"/>
            <a:ext cx="10183529" cy="2929246"/>
          </a:xfrm>
        </p:spPr>
        <p:txBody>
          <a:bodyPr>
            <a:noAutofit/>
          </a:bodyPr>
          <a:lstStyle/>
          <a:p>
            <a:pPr algn="ctr"/>
            <a:r>
              <a:rPr lang="pl-PL" altLang="en-US" sz="5400" dirty="0">
                <a:solidFill>
                  <a:srgbClr val="002060"/>
                </a:solidFill>
                <a:latin typeface="Times New Roman" panose="02020603050405020304" pitchFamily="18" charset="0"/>
                <a:cs typeface="Times New Roman" panose="02020603050405020304" pitchFamily="18" charset="0"/>
              </a:rPr>
              <a:t>Basic</a:t>
            </a:r>
            <a:r>
              <a:rPr lang="en-US" altLang="en-US" sz="5400" dirty="0">
                <a:solidFill>
                  <a:srgbClr val="002060"/>
                </a:solidFill>
                <a:latin typeface="Times New Roman" panose="02020603050405020304" pitchFamily="18" charset="0"/>
                <a:cs typeface="Times New Roman" panose="02020603050405020304" pitchFamily="18" charset="0"/>
              </a:rPr>
              <a:t> </a:t>
            </a:r>
            <a:r>
              <a:rPr lang="pl-PL" altLang="en-US" sz="5400" dirty="0">
                <a:solidFill>
                  <a:srgbClr val="002060"/>
                </a:solidFill>
                <a:latin typeface="Times New Roman" panose="02020603050405020304" pitchFamily="18" charset="0"/>
                <a:cs typeface="Times New Roman" panose="02020603050405020304" pitchFamily="18" charset="0"/>
              </a:rPr>
              <a:t>English Grammar</a:t>
            </a:r>
            <a:r>
              <a:rPr lang="en-US" altLang="en-US" sz="5400" dirty="0">
                <a:solidFill>
                  <a:srgbClr val="002060"/>
                </a:solidFill>
                <a:latin typeface="Times New Roman" panose="02020603050405020304" pitchFamily="18" charset="0"/>
                <a:cs typeface="Times New Roman" panose="02020603050405020304" pitchFamily="18" charset="0"/>
              </a:rPr>
              <a:t/>
            </a:r>
            <a:br>
              <a:rPr lang="en-US" altLang="en-US" sz="5400" dirty="0">
                <a:solidFill>
                  <a:srgbClr val="002060"/>
                </a:solidFill>
                <a:latin typeface="Times New Roman" panose="02020603050405020304" pitchFamily="18" charset="0"/>
                <a:cs typeface="Times New Roman" panose="02020603050405020304" pitchFamily="18" charset="0"/>
              </a:rPr>
            </a:br>
            <a:r>
              <a:rPr lang="en-US" altLang="en-US" sz="5400" dirty="0">
                <a:solidFill>
                  <a:srgbClr val="002060"/>
                </a:solidFill>
                <a:latin typeface="Times New Roman" panose="02020603050405020304" pitchFamily="18" charset="0"/>
                <a:cs typeface="Times New Roman" panose="02020603050405020304" pitchFamily="18" charset="0"/>
              </a:rPr>
              <a:t>for  </a:t>
            </a:r>
            <a:br>
              <a:rPr lang="en-US" altLang="en-US" sz="5400" dirty="0">
                <a:solidFill>
                  <a:srgbClr val="002060"/>
                </a:solidFill>
                <a:latin typeface="Times New Roman" panose="02020603050405020304" pitchFamily="18" charset="0"/>
                <a:cs typeface="Times New Roman" panose="02020603050405020304" pitchFamily="18" charset="0"/>
              </a:rPr>
            </a:br>
            <a:r>
              <a:rPr lang="en-US" sz="5400" dirty="0">
                <a:solidFill>
                  <a:srgbClr val="002060"/>
                </a:solidFill>
                <a:latin typeface="Times New Roman" panose="02020603050405020304" pitchFamily="18" charset="0"/>
                <a:cs typeface="Times New Roman" panose="02020603050405020304" pitchFamily="18" charset="0"/>
              </a:rPr>
              <a:t>Academic Writing</a:t>
            </a:r>
          </a:p>
        </p:txBody>
      </p:sp>
    </p:spTree>
    <p:extLst>
      <p:ext uri="{BB962C8B-B14F-4D97-AF65-F5344CB8AC3E}">
        <p14:creationId xmlns:p14="http://schemas.microsoft.com/office/powerpoint/2010/main" val="388822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11200" y="2482508"/>
            <a:ext cx="2829287" cy="101429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FF0000"/>
                </a:solidFill>
                <a:latin typeface="Times New Roman" panose="02020603050405020304" pitchFamily="18" charset="0"/>
                <a:cs typeface="Times New Roman" panose="02020603050405020304" pitchFamily="18" charset="0"/>
              </a:rPr>
              <a:t>Simple</a:t>
            </a:r>
            <a:r>
              <a:rPr lang="en-GB" sz="2800" b="1" dirty="0">
                <a:solidFill>
                  <a:srgbClr val="EEECE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One</a:t>
            </a:r>
            <a:r>
              <a:rPr lang="en-GB" sz="2800" b="1" dirty="0">
                <a:solidFill>
                  <a:srgbClr val="FFFF00"/>
                </a:solidFill>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clause.</a:t>
            </a:r>
          </a:p>
        </p:txBody>
      </p:sp>
      <p:sp>
        <p:nvSpPr>
          <p:cNvPr id="6" name="Rounded Rectangle 5"/>
          <p:cNvSpPr/>
          <p:nvPr/>
        </p:nvSpPr>
        <p:spPr>
          <a:xfrm>
            <a:off x="6481625" y="2552380"/>
            <a:ext cx="4765497" cy="944425"/>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FF0000"/>
                </a:solidFill>
                <a:latin typeface="Times New Roman" panose="02020603050405020304" pitchFamily="18" charset="0"/>
                <a:cs typeface="Times New Roman" panose="02020603050405020304" pitchFamily="18" charset="0"/>
              </a:rPr>
              <a:t>Compound/Complex</a:t>
            </a:r>
            <a:r>
              <a:rPr lang="en-GB" sz="2800" b="1" dirty="0">
                <a:solidFill>
                  <a:srgbClr val="EEECE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Two</a:t>
            </a:r>
            <a:r>
              <a:rPr lang="en-GB" sz="2800" b="1" dirty="0">
                <a:solidFill>
                  <a:srgbClr val="EEECE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or more </a:t>
            </a:r>
            <a:r>
              <a:rPr lang="en-GB" sz="2800" b="1" dirty="0">
                <a:solidFill>
                  <a:srgbClr val="FF0000"/>
                </a:solidFill>
                <a:latin typeface="Times New Roman" panose="02020603050405020304" pitchFamily="18" charset="0"/>
                <a:cs typeface="Times New Roman" panose="02020603050405020304" pitchFamily="18" charset="0"/>
              </a:rPr>
              <a:t>Simple</a:t>
            </a:r>
            <a:r>
              <a:rPr lang="en-GB" sz="2800" b="1" dirty="0">
                <a:solidFill>
                  <a:srgbClr val="EEECE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sentences</a:t>
            </a:r>
          </a:p>
        </p:txBody>
      </p:sp>
      <p:sp>
        <p:nvSpPr>
          <p:cNvPr id="7" name="Rounded Rectangle 6"/>
          <p:cNvSpPr/>
          <p:nvPr/>
        </p:nvSpPr>
        <p:spPr>
          <a:xfrm>
            <a:off x="3254685" y="3769470"/>
            <a:ext cx="5000600" cy="1014296"/>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Times New Roman" panose="02020603050405020304" pitchFamily="18" charset="0"/>
                <a:cs typeface="Times New Roman" panose="02020603050405020304" pitchFamily="18" charset="0"/>
              </a:rPr>
              <a:t>Most simple [sentence] </a:t>
            </a:r>
            <a:r>
              <a:rPr lang="en-GB" sz="2800" b="1" dirty="0">
                <a:solidFill>
                  <a:srgbClr val="FFFF00"/>
                </a:solidFill>
                <a:latin typeface="Times New Roman" panose="02020603050405020304" pitchFamily="18" charset="0"/>
                <a:cs typeface="Times New Roman" panose="02020603050405020304" pitchFamily="18" charset="0"/>
              </a:rPr>
              <a:t> </a:t>
            </a:r>
          </a:p>
          <a:p>
            <a:pPr algn="ctr"/>
            <a:r>
              <a:rPr lang="en-GB" sz="2800" b="1" dirty="0">
                <a:solidFill>
                  <a:srgbClr val="FF0000"/>
                </a:solidFill>
                <a:latin typeface="Times New Roman" panose="02020603050405020304" pitchFamily="18" charset="0"/>
                <a:cs typeface="Times New Roman" panose="02020603050405020304" pitchFamily="18" charset="0"/>
              </a:rPr>
              <a:t>Subject</a:t>
            </a:r>
            <a:r>
              <a:rPr lang="en-GB" sz="2800" b="1" dirty="0">
                <a:solidFill>
                  <a:srgbClr val="FFFF00"/>
                </a:solidFill>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Verb</a:t>
            </a:r>
          </a:p>
        </p:txBody>
      </p:sp>
      <p:grpSp>
        <p:nvGrpSpPr>
          <p:cNvPr id="15" name="Group 14"/>
          <p:cNvGrpSpPr/>
          <p:nvPr/>
        </p:nvGrpSpPr>
        <p:grpSpPr>
          <a:xfrm>
            <a:off x="1205515" y="1496291"/>
            <a:ext cx="7819012" cy="1041538"/>
            <a:chOff x="1092508" y="432634"/>
            <a:chExt cx="8557050" cy="1109130"/>
          </a:xfrm>
        </p:grpSpPr>
        <p:sp>
          <p:nvSpPr>
            <p:cNvPr id="4" name="Rounded Rectangle 3"/>
            <p:cNvSpPr/>
            <p:nvPr/>
          </p:nvSpPr>
          <p:spPr>
            <a:xfrm>
              <a:off x="3346540" y="432634"/>
              <a:ext cx="3624648" cy="91622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Times New Roman" panose="02020603050405020304" pitchFamily="18" charset="0"/>
                  <a:cs typeface="Times New Roman" panose="02020603050405020304" pitchFamily="18" charset="0"/>
                </a:rPr>
                <a:t>All sentences contain</a:t>
              </a:r>
              <a:r>
                <a:rPr lang="en-GB" sz="2800" b="1" dirty="0">
                  <a:solidFill>
                    <a:srgbClr val="FFFF00"/>
                  </a:solidFill>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clauses.</a:t>
              </a:r>
            </a:p>
          </p:txBody>
        </p:sp>
        <p:sp>
          <p:nvSpPr>
            <p:cNvPr id="8" name="Bent-Up Arrow 7"/>
            <p:cNvSpPr/>
            <p:nvPr/>
          </p:nvSpPr>
          <p:spPr>
            <a:xfrm rot="10800000">
              <a:off x="1092508" y="571336"/>
              <a:ext cx="2242592" cy="910003"/>
            </a:xfrm>
            <a:prstGeom prst="ben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9" name="Bent-Up Arrow 8"/>
            <p:cNvSpPr/>
            <p:nvPr/>
          </p:nvSpPr>
          <p:spPr>
            <a:xfrm rot="10800000" flipH="1">
              <a:off x="6982630" y="636902"/>
              <a:ext cx="2666928" cy="904862"/>
            </a:xfrm>
            <a:prstGeom prst="ben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10" name="Bent-Up Arrow 9"/>
          <p:cNvSpPr/>
          <p:nvPr/>
        </p:nvSpPr>
        <p:spPr>
          <a:xfrm rot="5400000">
            <a:off x="1828248" y="2998237"/>
            <a:ext cx="927869" cy="1925003"/>
          </a:xfrm>
          <a:prstGeom prst="bentUpArrow">
            <a:avLst>
              <a:gd name="adj1" fmla="val 25000"/>
              <a:gd name="adj2" fmla="val 26136"/>
              <a:gd name="adj3" fmla="val 25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1" name="Rectangle 10"/>
          <p:cNvSpPr/>
          <p:nvPr/>
        </p:nvSpPr>
        <p:spPr>
          <a:xfrm>
            <a:off x="409635" y="4868416"/>
            <a:ext cx="10648603" cy="954107"/>
          </a:xfrm>
          <a:prstGeom prst="rect">
            <a:avLst/>
          </a:prstGeom>
        </p:spPr>
        <p:txBody>
          <a:bodyPr wrap="square">
            <a:spAutoFit/>
          </a:bodyPr>
          <a:lstStyle/>
          <a:p>
            <a:r>
              <a:rPr lang="en-GB" sz="2800" b="1" dirty="0">
                <a:latin typeface="Times New Roman" panose="02020603050405020304" pitchFamily="18" charset="0"/>
                <a:cs typeface="Times New Roman" panose="02020603050405020304" pitchFamily="18" charset="0"/>
              </a:rPr>
              <a:t>The</a:t>
            </a:r>
            <a:r>
              <a:rPr lang="en-GB" sz="2800" b="1" dirty="0">
                <a:solidFill>
                  <a:srgbClr val="FFFF00"/>
                </a:solidFill>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subject</a:t>
            </a:r>
            <a:r>
              <a:rPr lang="en-GB" sz="2800" b="1" dirty="0">
                <a:solidFill>
                  <a:srgbClr val="FFFF00"/>
                </a:solidFill>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in a sentence is the person or thing carrying out an action</a:t>
            </a:r>
            <a:r>
              <a:rPr lang="en-GB" sz="2800" b="1" dirty="0">
                <a:solidFill>
                  <a:prstClr val="black"/>
                </a:solidFill>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(verb). </a:t>
            </a:r>
          </a:p>
        </p:txBody>
      </p:sp>
      <p:grpSp>
        <p:nvGrpSpPr>
          <p:cNvPr id="16" name="Group 15"/>
          <p:cNvGrpSpPr/>
          <p:nvPr/>
        </p:nvGrpSpPr>
        <p:grpSpPr>
          <a:xfrm>
            <a:off x="2869534" y="5741189"/>
            <a:ext cx="7186583" cy="897876"/>
            <a:chOff x="2904430" y="5092384"/>
            <a:chExt cx="7834022" cy="961113"/>
          </a:xfrm>
        </p:grpSpPr>
        <p:sp>
          <p:nvSpPr>
            <p:cNvPr id="12" name="Rectangle 11"/>
            <p:cNvSpPr/>
            <p:nvPr/>
          </p:nvSpPr>
          <p:spPr>
            <a:xfrm>
              <a:off x="2904430" y="5092384"/>
              <a:ext cx="7834022" cy="560070"/>
            </a:xfrm>
            <a:prstGeom prst="rect">
              <a:avLst/>
            </a:prstGeom>
            <a:ln>
              <a:solidFill>
                <a:schemeClr val="accent2"/>
              </a:solidFill>
            </a:ln>
          </p:spPr>
          <p:txBody>
            <a:bodyPr wrap="square">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Example:</a:t>
              </a:r>
              <a:r>
                <a:rPr lang="en-US" sz="2800" b="1" dirty="0">
                  <a:solidFill>
                    <a:schemeClr val="accent2"/>
                  </a:solidFill>
                  <a:latin typeface="Times New Roman" panose="02020603050405020304" pitchFamily="18" charset="0"/>
                  <a:cs typeface="Times New Roman" panose="02020603050405020304" pitchFamily="18" charset="0"/>
                </a:rPr>
                <a:t> “The Student Browse”</a:t>
              </a:r>
              <a:endParaRPr lang="en-GB" sz="2800" b="1" dirty="0">
                <a:solidFill>
                  <a:schemeClr val="accent2"/>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6821440" y="5658153"/>
              <a:ext cx="970166" cy="395344"/>
            </a:xfrm>
            <a:prstGeom prst="rect">
              <a:avLst/>
            </a:prstGeom>
            <a:ln>
              <a:solidFill>
                <a:schemeClr val="accent2"/>
              </a:solidFill>
            </a:ln>
          </p:spPr>
          <p:txBody>
            <a:bodyPr wrap="none">
              <a:spAutoFit/>
            </a:bodyPr>
            <a:lstStyle/>
            <a:p>
              <a:r>
                <a:rPr lang="en-GB" b="1" dirty="0">
                  <a:solidFill>
                    <a:srgbClr val="FF0000"/>
                  </a:solidFill>
                  <a:latin typeface="Times New Roman" panose="02020603050405020304" pitchFamily="18" charset="0"/>
                  <a:cs typeface="Times New Roman" panose="02020603050405020304" pitchFamily="18" charset="0"/>
                </a:rPr>
                <a:t>subject</a:t>
              </a:r>
            </a:p>
          </p:txBody>
        </p:sp>
        <p:sp>
          <p:nvSpPr>
            <p:cNvPr id="14" name="Rectangle 13"/>
            <p:cNvSpPr/>
            <p:nvPr/>
          </p:nvSpPr>
          <p:spPr>
            <a:xfrm>
              <a:off x="8696581" y="5656859"/>
              <a:ext cx="690580" cy="395344"/>
            </a:xfrm>
            <a:prstGeom prst="rect">
              <a:avLst/>
            </a:prstGeom>
            <a:ln>
              <a:solidFill>
                <a:schemeClr val="accent2"/>
              </a:solidFill>
            </a:ln>
          </p:spPr>
          <p:txBody>
            <a:bodyPr wrap="none">
              <a:spAutoFit/>
            </a:bodyPr>
            <a:lstStyle/>
            <a:p>
              <a:r>
                <a:rPr lang="en-GB" b="1" dirty="0">
                  <a:solidFill>
                    <a:srgbClr val="FF0000"/>
                  </a:solidFill>
                  <a:latin typeface="Times New Roman" panose="02020603050405020304" pitchFamily="18" charset="0"/>
                  <a:cs typeface="Times New Roman" panose="02020603050405020304" pitchFamily="18" charset="0"/>
                </a:rPr>
                <a:t>verb</a:t>
              </a:r>
              <a:endParaRPr lang="en-GB" dirty="0">
                <a:solidFill>
                  <a:srgbClr val="FF0000"/>
                </a:solidFill>
                <a:latin typeface="Times New Roman" panose="02020603050405020304" pitchFamily="18" charset="0"/>
                <a:cs typeface="Times New Roman" panose="02020603050405020304" pitchFamily="18" charset="0"/>
              </a:endParaRPr>
            </a:p>
          </p:txBody>
        </p:sp>
      </p:grpSp>
      <p:sp>
        <p:nvSpPr>
          <p:cNvPr id="26" name="Title 25"/>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Sentence construction</a:t>
            </a:r>
            <a:endParaRPr lang="en-US" dirty="0"/>
          </a:p>
        </p:txBody>
      </p:sp>
    </p:spTree>
    <p:extLst>
      <p:ext uri="{BB962C8B-B14F-4D97-AF65-F5344CB8AC3E}">
        <p14:creationId xmlns:p14="http://schemas.microsoft.com/office/powerpoint/2010/main" val="415914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409911" y="3420856"/>
            <a:ext cx="5472608" cy="108012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Times New Roman" panose="02020603050405020304" pitchFamily="18" charset="0"/>
                <a:cs typeface="Times New Roman" panose="02020603050405020304" pitchFamily="18" charset="0"/>
              </a:rPr>
              <a:t>Sentences contain</a:t>
            </a:r>
            <a:r>
              <a:rPr lang="en-GB" sz="2800" b="1" dirty="0">
                <a:solidFill>
                  <a:srgbClr val="FFFF00"/>
                </a:solidFill>
                <a:latin typeface="Arial" panose="020B0604020202020204" pitchFamily="34" charset="0"/>
                <a:cs typeface="Arial" panose="020B0604020202020204" pitchFamily="34" charset="0"/>
              </a:rPr>
              <a:t> </a:t>
            </a:r>
          </a:p>
          <a:p>
            <a:pPr algn="ctr"/>
            <a:r>
              <a:rPr lang="en-GB" sz="2800" b="1" dirty="0">
                <a:solidFill>
                  <a:srgbClr val="FF0000"/>
                </a:solidFill>
                <a:latin typeface="Times New Roman" panose="02020603050405020304" pitchFamily="18" charset="0"/>
                <a:cs typeface="Times New Roman" panose="02020603050405020304" pitchFamily="18" charset="0"/>
              </a:rPr>
              <a:t>Subject</a:t>
            </a:r>
            <a:r>
              <a:rPr lang="en-GB" sz="2800" b="1" dirty="0">
                <a:solidFill>
                  <a:srgbClr val="FFFF00"/>
                </a:solidFill>
                <a:latin typeface="Arial" panose="020B0604020202020204" pitchFamily="34" charset="0"/>
                <a:cs typeface="Arial" panose="020B0604020202020204" pitchFamily="34" charset="0"/>
              </a:rPr>
              <a:t>   </a:t>
            </a:r>
            <a:r>
              <a:rPr lang="en-GB" sz="2800" b="1" dirty="0">
                <a:solidFill>
                  <a:srgbClr val="FF0000"/>
                </a:solidFill>
                <a:latin typeface="Times New Roman" panose="02020603050405020304" pitchFamily="18" charset="0"/>
                <a:cs typeface="Times New Roman" panose="02020603050405020304" pitchFamily="18" charset="0"/>
              </a:rPr>
              <a:t>Verb</a:t>
            </a:r>
            <a:r>
              <a:rPr lang="en-GB" sz="2800" b="1" dirty="0">
                <a:solidFill>
                  <a:srgbClr val="FFFF00"/>
                </a:solidFill>
                <a:latin typeface="Arial" panose="020B0604020202020204" pitchFamily="34" charset="0"/>
                <a:cs typeface="Arial" panose="020B0604020202020204" pitchFamily="34" charset="0"/>
              </a:rPr>
              <a:t>   </a:t>
            </a:r>
            <a:r>
              <a:rPr lang="en-GB" sz="2800" b="1" dirty="0">
                <a:solidFill>
                  <a:srgbClr val="FF0000"/>
                </a:solidFill>
                <a:latin typeface="Times New Roman" panose="02020603050405020304" pitchFamily="18" charset="0"/>
                <a:cs typeface="Times New Roman" panose="02020603050405020304" pitchFamily="18" charset="0"/>
              </a:rPr>
              <a:t>Object</a:t>
            </a:r>
          </a:p>
        </p:txBody>
      </p:sp>
      <p:sp>
        <p:nvSpPr>
          <p:cNvPr id="5" name="Rounded Rectangle 4"/>
          <p:cNvSpPr/>
          <p:nvPr/>
        </p:nvSpPr>
        <p:spPr>
          <a:xfrm>
            <a:off x="187761" y="2492319"/>
            <a:ext cx="3278644" cy="77098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Times New Roman" panose="02020603050405020304" pitchFamily="18" charset="0"/>
                <a:cs typeface="Times New Roman" panose="02020603050405020304" pitchFamily="18" charset="0"/>
              </a:rPr>
              <a:t>Simple:</a:t>
            </a:r>
            <a:r>
              <a:rPr lang="en-GB" sz="2800" b="1" dirty="0">
                <a:solidFill>
                  <a:srgbClr val="EEECE1"/>
                </a:solidFill>
                <a:latin typeface="Arial" panose="020B0604020202020204" pitchFamily="34" charset="0"/>
                <a:cs typeface="Arial" panose="020B0604020202020204" pitchFamily="34" charset="0"/>
              </a:rPr>
              <a:t> </a:t>
            </a:r>
            <a:r>
              <a:rPr lang="en-GB" sz="2800" b="1" dirty="0">
                <a:solidFill>
                  <a:schemeClr val="tx1"/>
                </a:solidFill>
                <a:latin typeface="Times New Roman" panose="02020603050405020304" pitchFamily="18" charset="0"/>
                <a:cs typeface="Times New Roman" panose="02020603050405020304" pitchFamily="18" charset="0"/>
              </a:rPr>
              <a:t>One</a:t>
            </a:r>
            <a:r>
              <a:rPr lang="en-GB" sz="2800" b="1" dirty="0">
                <a:solidFill>
                  <a:srgbClr val="FFFF00"/>
                </a:solidFill>
                <a:latin typeface="Arial" panose="020B0604020202020204" pitchFamily="34" charset="0"/>
                <a:cs typeface="Arial" panose="020B0604020202020204" pitchFamily="34" charset="0"/>
              </a:rPr>
              <a:t> </a:t>
            </a:r>
            <a:r>
              <a:rPr lang="en-GB" sz="2800" b="1" dirty="0">
                <a:solidFill>
                  <a:srgbClr val="FF0000"/>
                </a:solidFill>
                <a:latin typeface="Times New Roman" panose="02020603050405020304" pitchFamily="18" charset="0"/>
                <a:cs typeface="Times New Roman" panose="02020603050405020304" pitchFamily="18" charset="0"/>
              </a:rPr>
              <a:t>clause.</a:t>
            </a:r>
          </a:p>
        </p:txBody>
      </p:sp>
      <p:sp>
        <p:nvSpPr>
          <p:cNvPr id="6" name="Rounded Rectangle 5"/>
          <p:cNvSpPr/>
          <p:nvPr/>
        </p:nvSpPr>
        <p:spPr>
          <a:xfrm>
            <a:off x="6719875" y="2504567"/>
            <a:ext cx="5081933" cy="77098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Times New Roman" panose="02020603050405020304" pitchFamily="18" charset="0"/>
                <a:cs typeface="Times New Roman" panose="02020603050405020304" pitchFamily="18" charset="0"/>
              </a:rPr>
              <a:t>Compound/Complex:</a:t>
            </a:r>
          </a:p>
          <a:p>
            <a:pPr algn="ctr"/>
            <a:r>
              <a:rPr lang="en-GB" sz="2800" b="1" dirty="0">
                <a:solidFill>
                  <a:schemeClr val="tx1"/>
                </a:solidFill>
                <a:latin typeface="Times New Roman" panose="02020603050405020304" pitchFamily="18" charset="0"/>
                <a:cs typeface="Times New Roman" panose="02020603050405020304" pitchFamily="18" charset="0"/>
              </a:rPr>
              <a:t>Two or more</a:t>
            </a:r>
            <a:r>
              <a:rPr lang="en-GB" sz="2800" b="1" dirty="0">
                <a:solidFill>
                  <a:srgbClr val="EEECE1"/>
                </a:solidFill>
                <a:latin typeface="Arial" panose="020B0604020202020204" pitchFamily="34" charset="0"/>
                <a:cs typeface="Arial" panose="020B0604020202020204" pitchFamily="34" charset="0"/>
              </a:rPr>
              <a:t> </a:t>
            </a:r>
            <a:r>
              <a:rPr lang="en-GB" sz="2800" b="1" dirty="0">
                <a:solidFill>
                  <a:srgbClr val="FF0000"/>
                </a:solidFill>
                <a:latin typeface="Times New Roman" panose="02020603050405020304" pitchFamily="18" charset="0"/>
                <a:cs typeface="Times New Roman" panose="02020603050405020304" pitchFamily="18" charset="0"/>
              </a:rPr>
              <a:t>Simple</a:t>
            </a:r>
            <a:r>
              <a:rPr lang="en-GB" sz="2800" b="1" dirty="0">
                <a:solidFill>
                  <a:srgbClr val="EEECE1"/>
                </a:solidFill>
                <a:latin typeface="Arial" panose="020B0604020202020204" pitchFamily="34" charset="0"/>
                <a:cs typeface="Arial" panose="020B0604020202020204" pitchFamily="34" charset="0"/>
              </a:rPr>
              <a:t> </a:t>
            </a:r>
            <a:r>
              <a:rPr lang="en-GB" sz="2800" b="1" dirty="0">
                <a:solidFill>
                  <a:schemeClr val="tx1"/>
                </a:solidFill>
                <a:latin typeface="Times New Roman" panose="02020603050405020304" pitchFamily="18" charset="0"/>
                <a:cs typeface="Times New Roman" panose="02020603050405020304" pitchFamily="18" charset="0"/>
              </a:rPr>
              <a:t>sentences</a:t>
            </a:r>
          </a:p>
        </p:txBody>
      </p:sp>
      <p:sp>
        <p:nvSpPr>
          <p:cNvPr id="10" name="Rounded Rectangle 9"/>
          <p:cNvSpPr/>
          <p:nvPr/>
        </p:nvSpPr>
        <p:spPr>
          <a:xfrm>
            <a:off x="3775377" y="1481788"/>
            <a:ext cx="3261678" cy="77098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latin typeface="Times New Roman" panose="02020603050405020304" pitchFamily="18" charset="0"/>
                <a:cs typeface="Times New Roman" panose="02020603050405020304" pitchFamily="18" charset="0"/>
              </a:rPr>
              <a:t>All</a:t>
            </a:r>
            <a:r>
              <a:rPr lang="en-GB" sz="2800" b="1" dirty="0">
                <a:solidFill>
                  <a:srgbClr val="EEECE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sentences</a:t>
            </a:r>
            <a:r>
              <a:rPr lang="en-GB" sz="2800" b="1" dirty="0">
                <a:solidFill>
                  <a:srgbClr val="EEECE1"/>
                </a:solidFill>
                <a:latin typeface="Times New Roman" panose="02020603050405020304" pitchFamily="18" charset="0"/>
                <a:cs typeface="Times New Roman" panose="02020603050405020304" pitchFamily="18" charset="0"/>
              </a:rPr>
              <a:t> </a:t>
            </a:r>
            <a:r>
              <a:rPr lang="en-GB" sz="2800" b="1" dirty="0">
                <a:solidFill>
                  <a:schemeClr val="tx1"/>
                </a:solidFill>
                <a:latin typeface="Times New Roman" panose="02020603050405020304" pitchFamily="18" charset="0"/>
                <a:cs typeface="Times New Roman" panose="02020603050405020304" pitchFamily="18" charset="0"/>
              </a:rPr>
              <a:t>contain</a:t>
            </a:r>
            <a:r>
              <a:rPr lang="en-GB" sz="2800" b="1" dirty="0">
                <a:solidFill>
                  <a:srgbClr val="FFFF00"/>
                </a:solidFill>
                <a:latin typeface="Times New Roman" panose="02020603050405020304" pitchFamily="18" charset="0"/>
                <a:cs typeface="Times New Roman" panose="02020603050405020304" pitchFamily="18" charset="0"/>
              </a:rPr>
              <a:t> </a:t>
            </a:r>
            <a:r>
              <a:rPr lang="en-GB" sz="2800" b="1" dirty="0">
                <a:solidFill>
                  <a:srgbClr val="FF0000"/>
                </a:solidFill>
                <a:latin typeface="Times New Roman" panose="02020603050405020304" pitchFamily="18" charset="0"/>
                <a:cs typeface="Times New Roman" panose="02020603050405020304" pitchFamily="18" charset="0"/>
              </a:rPr>
              <a:t>clauses.</a:t>
            </a:r>
          </a:p>
        </p:txBody>
      </p:sp>
      <p:sp>
        <p:nvSpPr>
          <p:cNvPr id="11" name="Bent-Up Arrow 10"/>
          <p:cNvSpPr/>
          <p:nvPr/>
        </p:nvSpPr>
        <p:spPr>
          <a:xfrm rot="10800000">
            <a:off x="1413038" y="1781051"/>
            <a:ext cx="2362339" cy="706451"/>
          </a:xfrm>
          <a:prstGeom prst="ben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Bent-Up Arrow 11"/>
          <p:cNvSpPr/>
          <p:nvPr/>
        </p:nvSpPr>
        <p:spPr>
          <a:xfrm rot="10800000" flipH="1">
            <a:off x="7037054" y="1781051"/>
            <a:ext cx="2563404" cy="711268"/>
          </a:xfrm>
          <a:prstGeom prst="ben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9" name="Bent-Up Arrow 8"/>
          <p:cNvSpPr/>
          <p:nvPr/>
        </p:nvSpPr>
        <p:spPr>
          <a:xfrm rot="5400000">
            <a:off x="1517536" y="3237613"/>
            <a:ext cx="866685" cy="918065"/>
          </a:xfrm>
          <a:prstGeom prst="bentUpArrow">
            <a:avLst>
              <a:gd name="adj1" fmla="val 25000"/>
              <a:gd name="adj2" fmla="val 26136"/>
              <a:gd name="adj3" fmla="val 25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5" name="Rectangle 14"/>
          <p:cNvSpPr/>
          <p:nvPr/>
        </p:nvSpPr>
        <p:spPr>
          <a:xfrm>
            <a:off x="187761" y="4490768"/>
            <a:ext cx="11813741" cy="1200329"/>
          </a:xfrm>
          <a:prstGeom prst="rect">
            <a:avLst/>
          </a:prstGeom>
        </p:spPr>
        <p:txBody>
          <a:bodyPr wrap="square">
            <a:spAutoFit/>
          </a:bodyPr>
          <a:lstStyle/>
          <a:p>
            <a:r>
              <a:rPr lang="en-GB" sz="2400" b="1" dirty="0">
                <a:latin typeface="Times New Roman" panose="02020603050405020304" pitchFamily="18" charset="0"/>
                <a:cs typeface="Times New Roman" panose="02020603050405020304" pitchFamily="18" charset="0"/>
              </a:rPr>
              <a:t>The</a:t>
            </a:r>
            <a:r>
              <a:rPr lang="en-GB" sz="2400" b="1" dirty="0">
                <a:solidFill>
                  <a:prstClr val="black"/>
                </a:solidFill>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subject</a:t>
            </a:r>
            <a:r>
              <a:rPr lang="en-GB" sz="2400" b="1" dirty="0">
                <a:solidFill>
                  <a:prstClr val="black"/>
                </a:solidFill>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in a sentence is the person or thing carrying out an action </a:t>
            </a:r>
            <a:r>
              <a:rPr lang="en-GB" sz="2400" b="1" dirty="0">
                <a:solidFill>
                  <a:srgbClr val="FF0000"/>
                </a:solidFill>
                <a:latin typeface="Times New Roman" panose="02020603050405020304" pitchFamily="18" charset="0"/>
                <a:cs typeface="Times New Roman" panose="02020603050405020304" pitchFamily="18" charset="0"/>
              </a:rPr>
              <a:t>(verb). </a:t>
            </a:r>
            <a:r>
              <a:rPr lang="en-GB" sz="2400" b="1" dirty="0">
                <a:latin typeface="Times New Roman" panose="02020603050405020304" pitchFamily="18" charset="0"/>
                <a:cs typeface="Times New Roman" panose="02020603050405020304" pitchFamily="18" charset="0"/>
              </a:rPr>
              <a:t>The</a:t>
            </a:r>
            <a:r>
              <a:rPr lang="en-GB" sz="2400" b="1" dirty="0">
                <a:solidFill>
                  <a:prstClr val="black"/>
                </a:solidFill>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object</a:t>
            </a:r>
            <a:r>
              <a:rPr lang="en-GB" sz="2400" b="1" dirty="0">
                <a:solidFill>
                  <a:prstClr val="black"/>
                </a:solidFill>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in a sentence is involved in an action </a:t>
            </a:r>
            <a:r>
              <a:rPr lang="en-GB" sz="2400" b="1" dirty="0">
                <a:solidFill>
                  <a:srgbClr val="FF0000"/>
                </a:solidFill>
                <a:latin typeface="Times New Roman" panose="02020603050405020304" pitchFamily="18" charset="0"/>
                <a:cs typeface="Times New Roman" panose="02020603050405020304" pitchFamily="18" charset="0"/>
              </a:rPr>
              <a:t>(verb) </a:t>
            </a:r>
            <a:r>
              <a:rPr lang="en-GB" sz="2400" b="1" dirty="0">
                <a:latin typeface="Times New Roman" panose="02020603050405020304" pitchFamily="18" charset="0"/>
                <a:cs typeface="Times New Roman" panose="02020603050405020304" pitchFamily="18" charset="0"/>
              </a:rPr>
              <a:t>but does not carry it out, the </a:t>
            </a:r>
            <a:r>
              <a:rPr lang="en-GB" sz="2400" b="1" dirty="0">
                <a:solidFill>
                  <a:srgbClr val="FF0000"/>
                </a:solidFill>
                <a:latin typeface="Times New Roman" panose="02020603050405020304" pitchFamily="18" charset="0"/>
                <a:cs typeface="Times New Roman" panose="02020603050405020304" pitchFamily="18" charset="0"/>
              </a:rPr>
              <a:t>object </a:t>
            </a:r>
            <a:r>
              <a:rPr lang="en-GB" sz="2400" b="1" dirty="0">
                <a:latin typeface="Times New Roman" panose="02020603050405020304" pitchFamily="18" charset="0"/>
                <a:cs typeface="Times New Roman" panose="02020603050405020304" pitchFamily="18" charset="0"/>
              </a:rPr>
              <a:t>comes after the </a:t>
            </a:r>
            <a:r>
              <a:rPr lang="en-GB" sz="2400" b="1" dirty="0">
                <a:solidFill>
                  <a:srgbClr val="FF0000"/>
                </a:solidFill>
                <a:latin typeface="Times New Roman" panose="02020603050405020304" pitchFamily="18" charset="0"/>
                <a:cs typeface="Times New Roman" panose="02020603050405020304" pitchFamily="18" charset="0"/>
              </a:rPr>
              <a:t>verb.</a:t>
            </a:r>
          </a:p>
        </p:txBody>
      </p:sp>
      <p:grpSp>
        <p:nvGrpSpPr>
          <p:cNvPr id="22" name="Group 21"/>
          <p:cNvGrpSpPr/>
          <p:nvPr/>
        </p:nvGrpSpPr>
        <p:grpSpPr>
          <a:xfrm>
            <a:off x="2238563" y="5669059"/>
            <a:ext cx="7834022" cy="892552"/>
            <a:chOff x="2093090" y="5860374"/>
            <a:chExt cx="7834022" cy="892552"/>
          </a:xfrm>
        </p:grpSpPr>
        <p:grpSp>
          <p:nvGrpSpPr>
            <p:cNvPr id="21" name="Group 20"/>
            <p:cNvGrpSpPr/>
            <p:nvPr/>
          </p:nvGrpSpPr>
          <p:grpSpPr>
            <a:xfrm>
              <a:off x="2093090" y="5860374"/>
              <a:ext cx="7834022" cy="892552"/>
              <a:chOff x="2093090" y="5860374"/>
              <a:chExt cx="7834022" cy="892552"/>
            </a:xfrm>
          </p:grpSpPr>
          <p:sp>
            <p:nvSpPr>
              <p:cNvPr id="17" name="Rectangle 16"/>
              <p:cNvSpPr/>
              <p:nvPr/>
            </p:nvSpPr>
            <p:spPr>
              <a:xfrm>
                <a:off x="2093090" y="5860374"/>
                <a:ext cx="7834022" cy="523220"/>
              </a:xfrm>
              <a:prstGeom prst="rect">
                <a:avLst/>
              </a:prstGeom>
              <a:ln>
                <a:solidFill>
                  <a:schemeClr val="accent2"/>
                </a:solidFill>
              </a:ln>
            </p:spPr>
            <p:txBody>
              <a:bodyPr wrap="square">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Example:</a:t>
                </a:r>
                <a:r>
                  <a:rPr lang="en-US" sz="2800" b="1" dirty="0">
                    <a:solidFill>
                      <a:schemeClr val="accent2"/>
                    </a:solidFill>
                    <a:latin typeface="Times New Roman" panose="02020603050405020304" pitchFamily="18" charset="0"/>
                    <a:cs typeface="Times New Roman" panose="02020603050405020304" pitchFamily="18" charset="0"/>
                  </a:rPr>
                  <a:t> “The Student Browse Information”</a:t>
                </a:r>
                <a:endParaRPr lang="en-GB" sz="2800" b="1" dirty="0">
                  <a:solidFill>
                    <a:schemeClr val="accent2"/>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5002206" y="6383594"/>
                <a:ext cx="889987" cy="369332"/>
              </a:xfrm>
              <a:prstGeom prst="rect">
                <a:avLst/>
              </a:prstGeom>
              <a:ln>
                <a:solidFill>
                  <a:schemeClr val="accent2"/>
                </a:solidFill>
              </a:ln>
            </p:spPr>
            <p:txBody>
              <a:bodyPr wrap="none">
                <a:spAutoFit/>
              </a:bodyPr>
              <a:lstStyle/>
              <a:p>
                <a:r>
                  <a:rPr lang="en-GB" b="1" dirty="0">
                    <a:solidFill>
                      <a:srgbClr val="FF0000"/>
                    </a:solidFill>
                    <a:latin typeface="Times New Roman" panose="02020603050405020304" pitchFamily="18" charset="0"/>
                    <a:cs typeface="Times New Roman" panose="02020603050405020304" pitchFamily="18" charset="0"/>
                  </a:rPr>
                  <a:t>subject</a:t>
                </a:r>
              </a:p>
            </p:txBody>
          </p:sp>
          <p:sp>
            <p:nvSpPr>
              <p:cNvPr id="19" name="Rectangle 18"/>
              <p:cNvSpPr/>
              <p:nvPr/>
            </p:nvSpPr>
            <p:spPr>
              <a:xfrm>
                <a:off x="6509992" y="6383594"/>
                <a:ext cx="633507" cy="369332"/>
              </a:xfrm>
              <a:prstGeom prst="rect">
                <a:avLst/>
              </a:prstGeom>
              <a:ln>
                <a:solidFill>
                  <a:schemeClr val="accent2"/>
                </a:solidFill>
              </a:ln>
            </p:spPr>
            <p:txBody>
              <a:bodyPr wrap="none">
                <a:spAutoFit/>
              </a:bodyPr>
              <a:lstStyle/>
              <a:p>
                <a:r>
                  <a:rPr lang="en-GB" b="1" dirty="0">
                    <a:solidFill>
                      <a:srgbClr val="FF0000"/>
                    </a:solidFill>
                    <a:latin typeface="Times New Roman" panose="02020603050405020304" pitchFamily="18" charset="0"/>
                    <a:cs typeface="Times New Roman" panose="02020603050405020304" pitchFamily="18" charset="0"/>
                  </a:rPr>
                  <a:t>verb</a:t>
                </a:r>
              </a:p>
            </p:txBody>
          </p:sp>
        </p:grpSp>
        <p:sp>
          <p:nvSpPr>
            <p:cNvPr id="20" name="Rectangle 19"/>
            <p:cNvSpPr/>
            <p:nvPr/>
          </p:nvSpPr>
          <p:spPr>
            <a:xfrm>
              <a:off x="8450969" y="6383594"/>
              <a:ext cx="787395" cy="369332"/>
            </a:xfrm>
            <a:prstGeom prst="rect">
              <a:avLst/>
            </a:prstGeom>
            <a:ln>
              <a:solidFill>
                <a:schemeClr val="accent2"/>
              </a:solidFill>
            </a:ln>
          </p:spPr>
          <p:txBody>
            <a:bodyPr wrap="none">
              <a:spAutoFit/>
            </a:bodyPr>
            <a:lstStyle/>
            <a:p>
              <a:r>
                <a:rPr lang="en-GB" b="1" dirty="0">
                  <a:solidFill>
                    <a:srgbClr val="FF0000"/>
                  </a:solidFill>
                  <a:latin typeface="Times New Roman" panose="02020603050405020304" pitchFamily="18" charset="0"/>
                  <a:cs typeface="Times New Roman" panose="02020603050405020304" pitchFamily="18" charset="0"/>
                </a:rPr>
                <a:t>object</a:t>
              </a:r>
            </a:p>
          </p:txBody>
        </p:sp>
      </p:grpSp>
      <p:sp>
        <p:nvSpPr>
          <p:cNvPr id="27" name="Title 26"/>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Sentence construction</a:t>
            </a:r>
            <a:endParaRPr lang="en-US" dirty="0"/>
          </a:p>
        </p:txBody>
      </p:sp>
    </p:spTree>
    <p:extLst>
      <p:ext uri="{BB962C8B-B14F-4D97-AF65-F5344CB8AC3E}">
        <p14:creationId xmlns:p14="http://schemas.microsoft.com/office/powerpoint/2010/main" val="125593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P spid="10" grpId="0" animBg="1"/>
      <p:bldP spid="11" grpId="0" animBg="1"/>
      <p:bldP spid="12" grpId="0" animBg="1"/>
      <p:bldP spid="9"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8047" y="2795010"/>
            <a:ext cx="4873174" cy="523220"/>
          </a:xfrm>
          <a:prstGeom prst="rect">
            <a:avLst/>
          </a:prstGeom>
        </p:spPr>
        <p:txBody>
          <a:bodyPr wrap="square">
            <a:spAutoFit/>
          </a:bodyPr>
          <a:lstStyle/>
          <a:p>
            <a:pPr algn="ctr"/>
            <a:r>
              <a:rPr lang="en-GB" sz="2800" b="1" dirty="0">
                <a:latin typeface="Times New Roman" panose="02020603050405020304" pitchFamily="18" charset="0"/>
                <a:ea typeface="標楷體" panose="03000509000000000000" pitchFamily="65" charset="-120"/>
                <a:cs typeface="Times New Roman" panose="02020603050405020304" pitchFamily="18" charset="0"/>
              </a:rPr>
              <a:t>My</a:t>
            </a:r>
            <a:r>
              <a:rPr lang="en-GB" sz="2800" b="1" dirty="0">
                <a:solidFill>
                  <a:srgbClr val="0000FF"/>
                </a:solidFill>
                <a:latin typeface="Arial" panose="020B0604020202020204" pitchFamily="34" charset="0"/>
                <a:cs typeface="Arial" panose="020B0604020202020204" pitchFamily="34" charset="0"/>
              </a:rPr>
              <a:t>  </a:t>
            </a:r>
            <a:r>
              <a:rPr lang="en-GB" sz="2800" b="1" dirty="0">
                <a:latin typeface="Times New Roman" panose="02020603050405020304" pitchFamily="18" charset="0"/>
                <a:ea typeface="標楷體" panose="03000509000000000000" pitchFamily="65" charset="-120"/>
                <a:cs typeface="Times New Roman" panose="02020603050405020304" pitchFamily="18" charset="0"/>
              </a:rPr>
              <a:t>Professor </a:t>
            </a:r>
            <a:r>
              <a:rPr lang="en-GB" sz="2800" b="1" dirty="0">
                <a:solidFill>
                  <a:srgbClr val="0000FF"/>
                </a:solidFill>
                <a:latin typeface="Arial" panose="020B0604020202020204" pitchFamily="34" charset="0"/>
                <a:cs typeface="Arial" panose="020B0604020202020204" pitchFamily="34" charset="0"/>
              </a:rPr>
              <a:t>          </a:t>
            </a:r>
            <a:r>
              <a:rPr lang="en-GB" sz="2800" b="1" dirty="0">
                <a:latin typeface="Times New Roman" panose="02020603050405020304" pitchFamily="18" charset="0"/>
                <a:ea typeface="標楷體" panose="03000509000000000000" pitchFamily="65" charset="-120"/>
                <a:cs typeface="Times New Roman" panose="02020603050405020304" pitchFamily="18" charset="0"/>
              </a:rPr>
              <a:t>loves</a:t>
            </a:r>
          </a:p>
        </p:txBody>
      </p:sp>
      <p:sp>
        <p:nvSpPr>
          <p:cNvPr id="9" name="TextBox 8"/>
          <p:cNvSpPr txBox="1"/>
          <p:nvPr/>
        </p:nvSpPr>
        <p:spPr>
          <a:xfrm>
            <a:off x="1889067" y="2257067"/>
            <a:ext cx="1343638"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Subject</a:t>
            </a:r>
            <a:endParaRPr lang="en-GB"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TextBox 9"/>
          <p:cNvSpPr txBox="1"/>
          <p:nvPr/>
        </p:nvSpPr>
        <p:spPr>
          <a:xfrm>
            <a:off x="4507671" y="2251802"/>
            <a:ext cx="929165"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Verb</a:t>
            </a:r>
            <a:endParaRPr lang="en-GB"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Rectangle 10"/>
          <p:cNvSpPr/>
          <p:nvPr/>
        </p:nvSpPr>
        <p:spPr>
          <a:xfrm>
            <a:off x="1737892" y="2796550"/>
            <a:ext cx="164598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p:nvSpPr>
        <p:spPr>
          <a:xfrm>
            <a:off x="4165749" y="2796550"/>
            <a:ext cx="1389452"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 name="Rectangle 12"/>
          <p:cNvSpPr/>
          <p:nvPr/>
        </p:nvSpPr>
        <p:spPr>
          <a:xfrm>
            <a:off x="6080374" y="2696110"/>
            <a:ext cx="3244799" cy="523220"/>
          </a:xfrm>
          <a:prstGeom prst="rect">
            <a:avLst/>
          </a:prstGeom>
        </p:spPr>
        <p:txBody>
          <a:bodyPr wrap="none">
            <a:spAutoFit/>
          </a:bodyPr>
          <a:lstStyle/>
          <a:p>
            <a:r>
              <a:rPr lang="en-GB" sz="2800" b="1" dirty="0">
                <a:solidFill>
                  <a:schemeClr val="accent2"/>
                </a:solidFill>
                <a:latin typeface="Times New Roman" panose="02020603050405020304" pitchFamily="18" charset="0"/>
                <a:ea typeface="標楷體" panose="03000509000000000000" pitchFamily="65" charset="-120"/>
                <a:cs typeface="Times New Roman" panose="02020603050405020304" pitchFamily="18" charset="0"/>
              </a:rPr>
              <a:t>incomplete sentence</a:t>
            </a:r>
          </a:p>
        </p:txBody>
      </p:sp>
      <p:grpSp>
        <p:nvGrpSpPr>
          <p:cNvPr id="23" name="Group 22"/>
          <p:cNvGrpSpPr/>
          <p:nvPr/>
        </p:nvGrpSpPr>
        <p:grpSpPr>
          <a:xfrm>
            <a:off x="902986" y="3962887"/>
            <a:ext cx="9459576" cy="1067440"/>
            <a:chOff x="1026914" y="2357886"/>
            <a:chExt cx="9459576" cy="1067440"/>
          </a:xfrm>
        </p:grpSpPr>
        <p:sp>
          <p:nvSpPr>
            <p:cNvPr id="15" name="Rectangle 14"/>
            <p:cNvSpPr/>
            <p:nvPr/>
          </p:nvSpPr>
          <p:spPr>
            <a:xfrm>
              <a:off x="1026914" y="2357886"/>
              <a:ext cx="6187848" cy="523220"/>
            </a:xfrm>
            <a:prstGeom prst="rect">
              <a:avLst/>
            </a:prstGeom>
          </p:spPr>
          <p:txBody>
            <a:bodyPr wrap="none">
              <a:spAutoFit/>
            </a:bodyPr>
            <a:lstStyle/>
            <a:p>
              <a:r>
                <a:rPr lang="en-GB" sz="2800" b="1" dirty="0">
                  <a:latin typeface="Times New Roman" panose="02020603050405020304" pitchFamily="18" charset="0"/>
                  <a:ea typeface="標楷體" panose="03000509000000000000" pitchFamily="65" charset="-120"/>
                  <a:cs typeface="Times New Roman" panose="02020603050405020304" pitchFamily="18" charset="0"/>
                </a:rPr>
                <a:t>My</a:t>
              </a:r>
              <a:r>
                <a:rPr lang="en-GB" sz="2800" b="1" dirty="0">
                  <a:solidFill>
                    <a:srgbClr val="0000FF"/>
                  </a:solidFill>
                  <a:latin typeface="Arial" panose="020B0604020202020204" pitchFamily="34" charset="0"/>
                  <a:cs typeface="Arial" panose="020B0604020202020204" pitchFamily="34" charset="0"/>
                </a:rPr>
                <a:t>    </a:t>
              </a:r>
              <a:r>
                <a:rPr lang="en-GB" sz="2800" b="1" dirty="0">
                  <a:latin typeface="Times New Roman" panose="02020603050405020304" pitchFamily="18" charset="0"/>
                  <a:ea typeface="標楷體" panose="03000509000000000000" pitchFamily="65" charset="-120"/>
                  <a:cs typeface="Times New Roman" panose="02020603050405020304" pitchFamily="18" charset="0"/>
                </a:rPr>
                <a:t>Professor</a:t>
              </a:r>
              <a:r>
                <a:rPr lang="en-GB" sz="2800" b="1" dirty="0">
                  <a:solidFill>
                    <a:srgbClr val="0000FF"/>
                  </a:solidFill>
                  <a:latin typeface="Arial" panose="020B0604020202020204" pitchFamily="34" charset="0"/>
                  <a:cs typeface="Arial" panose="020B0604020202020204" pitchFamily="34" charset="0"/>
                </a:rPr>
                <a:t>         </a:t>
              </a:r>
              <a:r>
                <a:rPr lang="en-GB" sz="2800" b="1" dirty="0">
                  <a:latin typeface="Times New Roman" panose="02020603050405020304" pitchFamily="18" charset="0"/>
                  <a:ea typeface="標楷體" panose="03000509000000000000" pitchFamily="65" charset="-120"/>
                  <a:cs typeface="Times New Roman" panose="02020603050405020304" pitchFamily="18" charset="0"/>
                </a:rPr>
                <a:t>loves</a:t>
              </a:r>
              <a:r>
                <a:rPr lang="en-GB" sz="2800" b="1" dirty="0">
                  <a:latin typeface="Arial" panose="020B0604020202020204" pitchFamily="34" charset="0"/>
                  <a:cs typeface="Arial" panose="020B0604020202020204" pitchFamily="34" charset="0"/>
                </a:rPr>
                <a:t>          </a:t>
              </a:r>
              <a:r>
                <a:rPr lang="en-GB" sz="2800" b="1" dirty="0">
                  <a:latin typeface="Times New Roman" panose="02020603050405020304" pitchFamily="18" charset="0"/>
                  <a:ea typeface="標楷體" panose="03000509000000000000" pitchFamily="65" charset="-120"/>
                  <a:cs typeface="Times New Roman" panose="02020603050405020304" pitchFamily="18" charset="0"/>
                </a:rPr>
                <a:t>pizza</a:t>
              </a:r>
            </a:p>
          </p:txBody>
        </p:sp>
        <p:sp>
          <p:nvSpPr>
            <p:cNvPr id="16" name="Rectangle 15"/>
            <p:cNvSpPr/>
            <p:nvPr/>
          </p:nvSpPr>
          <p:spPr>
            <a:xfrm>
              <a:off x="4291060" y="2444906"/>
              <a:ext cx="98281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7" name="Rectangle 16"/>
            <p:cNvSpPr/>
            <p:nvPr/>
          </p:nvSpPr>
          <p:spPr>
            <a:xfrm>
              <a:off x="1942422" y="2412098"/>
              <a:ext cx="164598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8" name="Rectangle 17"/>
            <p:cNvSpPr/>
            <p:nvPr/>
          </p:nvSpPr>
          <p:spPr>
            <a:xfrm>
              <a:off x="7541453" y="2357886"/>
              <a:ext cx="2945037" cy="523220"/>
            </a:xfrm>
            <a:prstGeom prst="rect">
              <a:avLst/>
            </a:prstGeom>
          </p:spPr>
          <p:txBody>
            <a:bodyPr wrap="none">
              <a:spAutoFit/>
            </a:bodyPr>
            <a:lstStyle/>
            <a:p>
              <a:r>
                <a:rPr lang="en-GB" sz="2800" b="1" dirty="0">
                  <a:solidFill>
                    <a:schemeClr val="accent2"/>
                  </a:solidFill>
                  <a:latin typeface="Times New Roman" panose="02020603050405020304" pitchFamily="18" charset="0"/>
                  <a:ea typeface="標楷體" panose="03000509000000000000" pitchFamily="65" charset="-120"/>
                  <a:cs typeface="Times New Roman" panose="02020603050405020304" pitchFamily="18" charset="0"/>
                </a:rPr>
                <a:t>complete sentence</a:t>
              </a:r>
            </a:p>
          </p:txBody>
        </p:sp>
        <p:sp>
          <p:nvSpPr>
            <p:cNvPr id="19" name="TextBox 18"/>
            <p:cNvSpPr txBox="1"/>
            <p:nvPr/>
          </p:nvSpPr>
          <p:spPr>
            <a:xfrm>
              <a:off x="1901200" y="2873470"/>
              <a:ext cx="1343638"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Subject</a:t>
              </a:r>
              <a:endParaRPr lang="en-GB" sz="2800" b="1"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0" name="TextBox 19"/>
            <p:cNvSpPr txBox="1"/>
            <p:nvPr/>
          </p:nvSpPr>
          <p:spPr>
            <a:xfrm>
              <a:off x="4289677" y="2902106"/>
              <a:ext cx="929165" cy="523220"/>
            </a:xfrm>
            <a:prstGeom prst="rect">
              <a:avLst/>
            </a:prstGeom>
            <a:noFill/>
          </p:spPr>
          <p:txBody>
            <a:bodyPr wrap="none" rtlCol="0">
              <a:spAutoFit/>
            </a:bodyPr>
            <a:lstStyle>
              <a:defPPr>
                <a:defRPr lang="zh-TW"/>
              </a:defPPr>
              <a:lvl1pPr>
                <a:defRPr sz="2800" b="1">
                  <a:solidFill>
                    <a:srgbClr val="FF0000"/>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en-US" dirty="0"/>
                <a:t>Verb</a:t>
              </a:r>
              <a:endParaRPr lang="en-GB" dirty="0"/>
            </a:p>
          </p:txBody>
        </p:sp>
        <p:sp>
          <p:nvSpPr>
            <p:cNvPr id="21" name="TextBox 20"/>
            <p:cNvSpPr txBox="1"/>
            <p:nvPr/>
          </p:nvSpPr>
          <p:spPr>
            <a:xfrm>
              <a:off x="5904468" y="2877288"/>
              <a:ext cx="1221809" cy="523220"/>
            </a:xfrm>
            <a:prstGeom prst="rect">
              <a:avLst/>
            </a:prstGeom>
            <a:noFill/>
          </p:spPr>
          <p:txBody>
            <a:bodyPr wrap="none" rtlCol="0">
              <a:spAutoFit/>
            </a:bodyPr>
            <a:lstStyle>
              <a:defPPr>
                <a:defRPr lang="zh-TW"/>
              </a:defPPr>
              <a:lvl1pPr>
                <a:defRPr sz="2800" b="1">
                  <a:solidFill>
                    <a:srgbClr val="FF0000"/>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en-US" dirty="0"/>
                <a:t>Object</a:t>
              </a:r>
              <a:endParaRPr lang="en-GB" dirty="0"/>
            </a:p>
          </p:txBody>
        </p:sp>
        <p:sp>
          <p:nvSpPr>
            <p:cNvPr id="22" name="Rectangle 21"/>
            <p:cNvSpPr/>
            <p:nvPr/>
          </p:nvSpPr>
          <p:spPr>
            <a:xfrm>
              <a:off x="6022685" y="2423906"/>
              <a:ext cx="982818"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grpSp>
        <p:nvGrpSpPr>
          <p:cNvPr id="29" name="Group 28"/>
          <p:cNvGrpSpPr/>
          <p:nvPr/>
        </p:nvGrpSpPr>
        <p:grpSpPr>
          <a:xfrm>
            <a:off x="1792673" y="5156208"/>
            <a:ext cx="7365191" cy="523220"/>
            <a:chOff x="1993059" y="3859476"/>
            <a:chExt cx="7365191" cy="523220"/>
          </a:xfrm>
        </p:grpSpPr>
        <p:sp>
          <p:nvSpPr>
            <p:cNvPr id="24" name="Rectangle 23"/>
            <p:cNvSpPr/>
            <p:nvPr/>
          </p:nvSpPr>
          <p:spPr>
            <a:xfrm>
              <a:off x="1993059" y="3859476"/>
              <a:ext cx="3659976" cy="523220"/>
            </a:xfrm>
            <a:prstGeom prst="rect">
              <a:avLst/>
            </a:prstGeom>
          </p:spPr>
          <p:txBody>
            <a:bodyPr wrap="none">
              <a:spAutoFit/>
            </a:bodyPr>
            <a:lstStyle/>
            <a:p>
              <a:r>
                <a:rPr lang="en-US" sz="2800" b="1" dirty="0">
                  <a:latin typeface="Arial" panose="020B0604020202020204" pitchFamily="34" charset="0"/>
                  <a:cs typeface="Arial" panose="020B0604020202020204" pitchFamily="34" charset="0"/>
                </a:rPr>
                <a:t>The Student Browse</a:t>
              </a:r>
              <a:endParaRPr lang="en-US" sz="2800" dirty="0"/>
            </a:p>
          </p:txBody>
        </p:sp>
        <p:sp>
          <p:nvSpPr>
            <p:cNvPr id="25" name="Rectangle 24"/>
            <p:cNvSpPr/>
            <p:nvPr/>
          </p:nvSpPr>
          <p:spPr>
            <a:xfrm>
              <a:off x="6113451" y="3859476"/>
              <a:ext cx="3244799" cy="523220"/>
            </a:xfrm>
            <a:prstGeom prst="rect">
              <a:avLst/>
            </a:prstGeom>
          </p:spPr>
          <p:txBody>
            <a:bodyPr wrap="none">
              <a:spAutoFit/>
            </a:bodyPr>
            <a:lstStyle/>
            <a:p>
              <a:r>
                <a:rPr lang="en-GB" sz="2800" b="1" dirty="0">
                  <a:solidFill>
                    <a:schemeClr val="accent2"/>
                  </a:solidFill>
                  <a:latin typeface="Times New Roman" panose="02020603050405020304" pitchFamily="18" charset="0"/>
                  <a:ea typeface="標楷體" panose="03000509000000000000" pitchFamily="65" charset="-120"/>
                  <a:cs typeface="Times New Roman" panose="02020603050405020304" pitchFamily="18" charset="0"/>
                </a:rPr>
                <a:t>incomplete sentence</a:t>
              </a:r>
            </a:p>
          </p:txBody>
        </p:sp>
      </p:grpSp>
      <p:grpSp>
        <p:nvGrpSpPr>
          <p:cNvPr id="30" name="Group 29"/>
          <p:cNvGrpSpPr/>
          <p:nvPr/>
        </p:nvGrpSpPr>
        <p:grpSpPr>
          <a:xfrm>
            <a:off x="1803577" y="5787536"/>
            <a:ext cx="9226213" cy="540993"/>
            <a:chOff x="1803577" y="5787536"/>
            <a:chExt cx="9226213" cy="540993"/>
          </a:xfrm>
        </p:grpSpPr>
        <p:sp>
          <p:nvSpPr>
            <p:cNvPr id="26" name="Rectangle 25"/>
            <p:cNvSpPr/>
            <p:nvPr/>
          </p:nvSpPr>
          <p:spPr>
            <a:xfrm>
              <a:off x="1803577" y="5805309"/>
              <a:ext cx="5735866" cy="523220"/>
            </a:xfrm>
            <a:prstGeom prst="rect">
              <a:avLst/>
            </a:prstGeom>
          </p:spPr>
          <p:txBody>
            <a:bodyPr wrap="none">
              <a:spAutoFit/>
            </a:bodyPr>
            <a:lstStyle/>
            <a:p>
              <a:r>
                <a:rPr lang="en-US" sz="2800" b="1" dirty="0">
                  <a:latin typeface="Arial" panose="020B0604020202020204" pitchFamily="34" charset="0"/>
                  <a:cs typeface="Arial" panose="020B0604020202020204" pitchFamily="34" charset="0"/>
                </a:rPr>
                <a:t>The Student Browse Information</a:t>
              </a:r>
              <a:endParaRPr lang="en-US" sz="2800" dirty="0"/>
            </a:p>
          </p:txBody>
        </p:sp>
        <p:sp>
          <p:nvSpPr>
            <p:cNvPr id="28" name="Rectangle 27"/>
            <p:cNvSpPr/>
            <p:nvPr/>
          </p:nvSpPr>
          <p:spPr>
            <a:xfrm>
              <a:off x="8084753" y="5787536"/>
              <a:ext cx="2945037" cy="523220"/>
            </a:xfrm>
            <a:prstGeom prst="rect">
              <a:avLst/>
            </a:prstGeom>
          </p:spPr>
          <p:txBody>
            <a:bodyPr wrap="none">
              <a:spAutoFit/>
            </a:bodyPr>
            <a:lstStyle/>
            <a:p>
              <a:r>
                <a:rPr lang="en-GB" sz="2800" b="1" dirty="0">
                  <a:solidFill>
                    <a:schemeClr val="accent2"/>
                  </a:solidFill>
                  <a:latin typeface="Times New Roman" panose="02020603050405020304" pitchFamily="18" charset="0"/>
                  <a:ea typeface="標楷體" panose="03000509000000000000" pitchFamily="65" charset="-120"/>
                  <a:cs typeface="Times New Roman" panose="02020603050405020304" pitchFamily="18" charset="0"/>
                </a:rPr>
                <a:t>complete sentence</a:t>
              </a:r>
            </a:p>
          </p:txBody>
        </p:sp>
      </p:grpSp>
      <p:sp>
        <p:nvSpPr>
          <p:cNvPr id="2" name="Title 1"/>
          <p:cNvSpPr>
            <a:spLocks noGrp="1"/>
          </p:cNvSpPr>
          <p:nvPr>
            <p:ph type="title"/>
          </p:nvPr>
        </p:nvSpPr>
        <p:spPr>
          <a:xfrm>
            <a:off x="914400" y="511769"/>
            <a:ext cx="10363200" cy="1143000"/>
          </a:xfrm>
        </p:spPr>
        <p:txBody>
          <a:bodyPr/>
          <a:lstStyle/>
          <a:p>
            <a:r>
              <a:rPr lang="en-US" dirty="0">
                <a:solidFill>
                  <a:schemeClr val="accent6"/>
                </a:solidFill>
                <a:latin typeface="Times New Roman" panose="02020603050405020304" pitchFamily="18" charset="0"/>
                <a:cs typeface="Times New Roman" panose="02020603050405020304" pitchFamily="18" charset="0"/>
              </a:rPr>
              <a:t>Clause</a:t>
            </a:r>
          </a:p>
        </p:txBody>
      </p:sp>
      <p:sp>
        <p:nvSpPr>
          <p:cNvPr id="3" name="Content Placeholder 2"/>
          <p:cNvSpPr>
            <a:spLocks noGrp="1"/>
          </p:cNvSpPr>
          <p:nvPr>
            <p:ph idx="1"/>
          </p:nvPr>
        </p:nvSpPr>
        <p:spPr>
          <a:xfrm>
            <a:off x="751137" y="1483169"/>
            <a:ext cx="10363200" cy="638804"/>
          </a:xfrm>
        </p:spPr>
        <p:txBody>
          <a:bodyPr>
            <a:normAutofit fontScale="92500" lnSpcReduction="10000"/>
          </a:bodyPr>
          <a:lstStyle/>
          <a:p>
            <a:r>
              <a:rPr lang="en-US" sz="2200" dirty="0">
                <a:solidFill>
                  <a:schemeClr val="accent2"/>
                </a:solidFill>
                <a:cs typeface="Times New Roman" panose="02020603050405020304" pitchFamily="18" charset="0"/>
              </a:rPr>
              <a:t>Clause</a:t>
            </a:r>
            <a:r>
              <a:rPr lang="en-US" sz="2200" dirty="0">
                <a:solidFill>
                  <a:srgbClr val="FFFF00"/>
                </a:solidFill>
                <a:latin typeface="Arial" panose="020B0604020202020204" pitchFamily="34" charset="0"/>
                <a:cs typeface="Arial" panose="020B0604020202020204" pitchFamily="34" charset="0"/>
              </a:rPr>
              <a:t> </a:t>
            </a:r>
            <a:r>
              <a:rPr lang="en-US" altLang="en-US" sz="2200" dirty="0">
                <a:cs typeface="Times New Roman" panose="02020603050405020304" pitchFamily="18" charset="0"/>
              </a:rPr>
              <a:t>is</a:t>
            </a:r>
            <a:r>
              <a:rPr lang="en-US" altLang="en-US" sz="2200" dirty="0">
                <a:latin typeface="Arial" panose="020B0604020202020204" pitchFamily="34" charset="0"/>
                <a:cs typeface="Arial" panose="020B0604020202020204" pitchFamily="34" charset="0"/>
              </a:rPr>
              <a:t> </a:t>
            </a:r>
            <a:r>
              <a:rPr lang="en-US" altLang="en-US" sz="2200" dirty="0">
                <a:cs typeface="Times New Roman" panose="02020603050405020304" pitchFamily="18" charset="0"/>
              </a:rPr>
              <a:t>a</a:t>
            </a:r>
            <a:r>
              <a:rPr lang="en-US" altLang="en-US" sz="2200" dirty="0">
                <a:latin typeface="Arial" panose="020B0604020202020204" pitchFamily="34" charset="0"/>
                <a:cs typeface="Arial" panose="020B0604020202020204" pitchFamily="34" charset="0"/>
              </a:rPr>
              <a:t> </a:t>
            </a:r>
            <a:r>
              <a:rPr lang="en-US" altLang="en-US" sz="2200" dirty="0">
                <a:solidFill>
                  <a:srgbClr val="FF0000"/>
                </a:solidFill>
                <a:cs typeface="Times New Roman" panose="02020603050405020304" pitchFamily="18" charset="0"/>
              </a:rPr>
              <a:t>subject</a:t>
            </a:r>
            <a:r>
              <a:rPr lang="en-US" altLang="en-US" sz="2200" dirty="0">
                <a:solidFill>
                  <a:prstClr val="black"/>
                </a:solidFill>
                <a:latin typeface="Arial" panose="020B0604020202020204" pitchFamily="34" charset="0"/>
                <a:cs typeface="Arial" panose="020B0604020202020204" pitchFamily="34" charset="0"/>
              </a:rPr>
              <a:t> </a:t>
            </a:r>
            <a:r>
              <a:rPr lang="en-US" altLang="en-US" sz="2200" dirty="0">
                <a:cs typeface="Times New Roman" panose="02020603050405020304" pitchFamily="18" charset="0"/>
              </a:rPr>
              <a:t>and a</a:t>
            </a:r>
            <a:r>
              <a:rPr lang="en-US" altLang="en-US" sz="2200" dirty="0">
                <a:latin typeface="Arial" panose="020B0604020202020204" pitchFamily="34" charset="0"/>
                <a:cs typeface="Arial" panose="020B0604020202020204" pitchFamily="34" charset="0"/>
              </a:rPr>
              <a:t> </a:t>
            </a:r>
            <a:r>
              <a:rPr lang="en-US" altLang="en-US" sz="2200" dirty="0">
                <a:solidFill>
                  <a:srgbClr val="FF0000"/>
                </a:solidFill>
                <a:cs typeface="Times New Roman" panose="02020603050405020304" pitchFamily="18" charset="0"/>
              </a:rPr>
              <a:t>verb.</a:t>
            </a:r>
            <a:r>
              <a:rPr lang="en-US" altLang="en-US" sz="2200" dirty="0">
                <a:solidFill>
                  <a:srgbClr val="FFFF00"/>
                </a:solidFill>
                <a:latin typeface="Arial" panose="020B0604020202020204" pitchFamily="34" charset="0"/>
                <a:cs typeface="Arial" panose="020B0604020202020204" pitchFamily="34" charset="0"/>
              </a:rPr>
              <a:t> </a:t>
            </a:r>
            <a:r>
              <a:rPr lang="en-US" altLang="en-US" sz="2200" dirty="0">
                <a:cs typeface="Times New Roman" panose="02020603050405020304" pitchFamily="18" charset="0"/>
              </a:rPr>
              <a:t>Incomplete sentence</a:t>
            </a:r>
          </a:p>
          <a:p>
            <a:pPr lvl="1"/>
            <a:r>
              <a:rPr lang="en-US" altLang="en-US" sz="1900" dirty="0">
                <a:solidFill>
                  <a:srgbClr val="0070C0"/>
                </a:solidFill>
                <a:cs typeface="Times New Roman" panose="02020603050405020304" pitchFamily="18" charset="0"/>
              </a:rPr>
              <a:t>Example:</a:t>
            </a:r>
          </a:p>
          <a:p>
            <a:pPr marL="0" indent="0">
              <a:buNone/>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797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647570" y="1439332"/>
            <a:ext cx="6166229" cy="1557867"/>
            <a:chOff x="1468136" y="103204"/>
            <a:chExt cx="6344225" cy="1891229"/>
          </a:xfrm>
        </p:grpSpPr>
        <p:sp>
          <p:nvSpPr>
            <p:cNvPr id="7" name="Rounded Rectangle 6"/>
            <p:cNvSpPr/>
            <p:nvPr/>
          </p:nvSpPr>
          <p:spPr>
            <a:xfrm>
              <a:off x="3480254" y="103204"/>
              <a:ext cx="2088233" cy="72008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cs typeface="Times New Roman" panose="02020603050405020304" pitchFamily="18" charset="0"/>
                </a:rPr>
                <a:t>Analysis</a:t>
              </a:r>
              <a:endParaRPr lang="en-GB" sz="2800" b="1" dirty="0">
                <a:solidFill>
                  <a:schemeClr val="tx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1468136" y="1262422"/>
              <a:ext cx="1512167" cy="72008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Times New Roman" panose="02020603050405020304" pitchFamily="18" charset="0"/>
                  <a:cs typeface="Times New Roman" panose="02020603050405020304" pitchFamily="18" charset="0"/>
                </a:rPr>
                <a:t>Verb</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3281932" y="1262422"/>
              <a:ext cx="2088233" cy="72008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Times New Roman" panose="02020603050405020304" pitchFamily="18" charset="0"/>
                  <a:cs typeface="Times New Roman" panose="02020603050405020304" pitchFamily="18" charset="0"/>
                </a:rPr>
                <a:t>Subject</a:t>
              </a:r>
            </a:p>
          </p:txBody>
        </p:sp>
        <p:sp>
          <p:nvSpPr>
            <p:cNvPr id="10" name="Rounded Rectangle 9"/>
            <p:cNvSpPr/>
            <p:nvPr/>
          </p:nvSpPr>
          <p:spPr>
            <a:xfrm>
              <a:off x="5724128" y="1274353"/>
              <a:ext cx="2088233" cy="720080"/>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Times New Roman" panose="02020603050405020304" pitchFamily="18" charset="0"/>
                  <a:cs typeface="Times New Roman" panose="02020603050405020304" pitchFamily="18" charset="0"/>
                </a:rPr>
                <a:t>Object</a:t>
              </a:r>
            </a:p>
          </p:txBody>
        </p:sp>
        <p:sp>
          <p:nvSpPr>
            <p:cNvPr id="11" name="Down Arrow 10"/>
            <p:cNvSpPr/>
            <p:nvPr/>
          </p:nvSpPr>
          <p:spPr>
            <a:xfrm rot="3750646">
              <a:off x="2692117" y="598450"/>
              <a:ext cx="484632" cy="978408"/>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Down Arrow 11"/>
            <p:cNvSpPr/>
            <p:nvPr/>
          </p:nvSpPr>
          <p:spPr>
            <a:xfrm rot="18312797">
              <a:off x="5865581" y="614511"/>
              <a:ext cx="484632" cy="978408"/>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 name="Down Arrow 12"/>
            <p:cNvSpPr/>
            <p:nvPr/>
          </p:nvSpPr>
          <p:spPr>
            <a:xfrm>
              <a:off x="4211960" y="823285"/>
              <a:ext cx="484632" cy="589491"/>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0" name="Rectangle 19"/>
          <p:cNvSpPr/>
          <p:nvPr/>
        </p:nvSpPr>
        <p:spPr>
          <a:xfrm>
            <a:off x="4514693" y="4849430"/>
            <a:ext cx="284052" cy="523220"/>
          </a:xfrm>
          <a:prstGeom prst="rect">
            <a:avLst/>
          </a:prstGeom>
        </p:spPr>
        <p:txBody>
          <a:bodyPr wrap="none">
            <a:spAutoFit/>
          </a:bodyPr>
          <a:lstStyle/>
          <a:p>
            <a:r>
              <a:rPr lang="en-GB" sz="2800" b="1" dirty="0">
                <a:solidFill>
                  <a:srgbClr val="C00000"/>
                </a:solidFill>
              </a:rPr>
              <a:t> </a:t>
            </a:r>
            <a:endParaRPr lang="en-GB" sz="2800" dirty="0">
              <a:solidFill>
                <a:prstClr val="black"/>
              </a:solidFill>
            </a:endParaRPr>
          </a:p>
        </p:txBody>
      </p:sp>
      <p:sp>
        <p:nvSpPr>
          <p:cNvPr id="2" name="Title 1"/>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Sentence construction</a:t>
            </a:r>
          </a:p>
        </p:txBody>
      </p:sp>
      <p:sp>
        <p:nvSpPr>
          <p:cNvPr id="3" name="Content Placeholder 2"/>
          <p:cNvSpPr>
            <a:spLocks noGrp="1"/>
          </p:cNvSpPr>
          <p:nvPr>
            <p:ph idx="1"/>
          </p:nvPr>
        </p:nvSpPr>
        <p:spPr>
          <a:xfrm>
            <a:off x="595015" y="3120119"/>
            <a:ext cx="6940318" cy="1401114"/>
          </a:xfrm>
        </p:spPr>
        <p:txBody>
          <a:bodyPr>
            <a:normAutofit/>
          </a:bodyPr>
          <a:lstStyle/>
          <a:p>
            <a:pPr marL="457200" indent="-457200">
              <a:buFontTx/>
              <a:buAutoNum type="arabicPeriod"/>
            </a:pPr>
            <a:r>
              <a:rPr lang="en-GB" dirty="0"/>
              <a:t>Determine the </a:t>
            </a:r>
            <a:r>
              <a:rPr lang="en-GB" kern="1200" dirty="0">
                <a:solidFill>
                  <a:srgbClr val="FF0000"/>
                </a:solidFill>
                <a:ea typeface="+mn-ea"/>
                <a:cs typeface="Times New Roman" panose="02020603050405020304" pitchFamily="18" charset="0"/>
              </a:rPr>
              <a:t>Verb</a:t>
            </a:r>
          </a:p>
          <a:p>
            <a:pPr marL="457200" indent="-457200">
              <a:buFontTx/>
              <a:buAutoNum type="arabicPeriod"/>
            </a:pPr>
            <a:r>
              <a:rPr lang="en-GB" dirty="0"/>
              <a:t>Ask a</a:t>
            </a:r>
            <a:r>
              <a:rPr lang="en-GB" dirty="0">
                <a:solidFill>
                  <a:prstClr val="black"/>
                </a:solidFill>
              </a:rPr>
              <a:t> </a:t>
            </a:r>
            <a:r>
              <a:rPr lang="en-GB" kern="1200" dirty="0">
                <a:solidFill>
                  <a:srgbClr val="FF0000"/>
                </a:solidFill>
                <a:ea typeface="+mn-ea"/>
                <a:cs typeface="Times New Roman" panose="02020603050405020304" pitchFamily="18" charset="0"/>
              </a:rPr>
              <a:t>what, who..?</a:t>
            </a:r>
            <a:r>
              <a:rPr lang="en-GB" dirty="0">
                <a:solidFill>
                  <a:prstClr val="black"/>
                </a:solidFill>
              </a:rPr>
              <a:t> </a:t>
            </a:r>
            <a:r>
              <a:rPr lang="en-GB" dirty="0"/>
              <a:t>question of the </a:t>
            </a:r>
            <a:r>
              <a:rPr lang="en-GB" kern="1200" dirty="0">
                <a:solidFill>
                  <a:srgbClr val="FF0000"/>
                </a:solidFill>
                <a:ea typeface="+mn-ea"/>
                <a:cs typeface="Times New Roman" panose="02020603050405020304" pitchFamily="18" charset="0"/>
              </a:rPr>
              <a:t>Verb. </a:t>
            </a:r>
          </a:p>
          <a:p>
            <a:pPr marL="457200" indent="-457200">
              <a:buFontTx/>
              <a:buAutoNum type="arabicPeriod"/>
            </a:pPr>
            <a:r>
              <a:rPr lang="en-GB" dirty="0"/>
              <a:t>This will locate the </a:t>
            </a:r>
            <a:r>
              <a:rPr lang="en-GB" kern="1200" dirty="0">
                <a:solidFill>
                  <a:srgbClr val="FF0000"/>
                </a:solidFill>
                <a:ea typeface="+mn-ea"/>
                <a:cs typeface="Times New Roman" panose="02020603050405020304" pitchFamily="18" charset="0"/>
              </a:rPr>
              <a:t>Subject(s)</a:t>
            </a:r>
          </a:p>
          <a:p>
            <a:pPr marL="0" indent="0">
              <a:buNone/>
            </a:pPr>
            <a:endParaRPr lang="en-GB" kern="1200" dirty="0">
              <a:solidFill>
                <a:srgbClr val="FF0000"/>
              </a:solidFill>
              <a:ea typeface="+mn-ea"/>
              <a:cs typeface="Times New Roman" panose="02020603050405020304" pitchFamily="18" charset="0"/>
            </a:endParaRPr>
          </a:p>
        </p:txBody>
      </p:sp>
      <p:sp>
        <p:nvSpPr>
          <p:cNvPr id="21" name="Rectangle 20"/>
          <p:cNvSpPr/>
          <p:nvPr/>
        </p:nvSpPr>
        <p:spPr>
          <a:xfrm>
            <a:off x="2120261" y="4521233"/>
            <a:ext cx="6995592" cy="461665"/>
          </a:xfrm>
          <a:prstGeom prst="rect">
            <a:avLst/>
          </a:prstGeom>
        </p:spPr>
        <p:txBody>
          <a:bodyPr wrap="square">
            <a:spAutoFit/>
          </a:bodyPr>
          <a:lstStyle/>
          <a:p>
            <a:pPr algn="ctr"/>
            <a:r>
              <a:rPr lang="en-GB" sz="2400" b="1" dirty="0">
                <a:solidFill>
                  <a:srgbClr val="008000"/>
                </a:solidFill>
                <a:latin typeface="Times New Roman" panose="02020603050405020304" pitchFamily="18" charset="0"/>
                <a:cs typeface="Times New Roman" panose="02020603050405020304" pitchFamily="18" charset="0"/>
              </a:rPr>
              <a:t>“The student </a:t>
            </a:r>
            <a:r>
              <a:rPr lang="en-GB" sz="2400" b="1" dirty="0">
                <a:solidFill>
                  <a:srgbClr val="FF0000"/>
                </a:solidFill>
                <a:latin typeface="Times New Roman" panose="02020603050405020304" pitchFamily="18" charset="0"/>
                <a:cs typeface="Times New Roman" panose="02020603050405020304" pitchFamily="18" charset="0"/>
              </a:rPr>
              <a:t>Delete</a:t>
            </a:r>
            <a:r>
              <a:rPr lang="en-GB" sz="2400" b="1" dirty="0">
                <a:solidFill>
                  <a:srgbClr val="00B050"/>
                </a:solidFill>
                <a:latin typeface="Times New Roman" panose="02020603050405020304" pitchFamily="18" charset="0"/>
                <a:cs typeface="Times New Roman" panose="02020603050405020304" pitchFamily="18" charset="0"/>
              </a:rPr>
              <a:t> </a:t>
            </a:r>
            <a:r>
              <a:rPr lang="en-GB" sz="2400" b="1" dirty="0">
                <a:solidFill>
                  <a:srgbClr val="008000"/>
                </a:solidFill>
                <a:latin typeface="Times New Roman" panose="02020603050405020304" pitchFamily="18" charset="0"/>
                <a:cs typeface="Times New Roman" panose="02020603050405020304" pitchFamily="18" charset="0"/>
              </a:rPr>
              <a:t>the File”</a:t>
            </a:r>
          </a:p>
        </p:txBody>
      </p:sp>
      <p:grpSp>
        <p:nvGrpSpPr>
          <p:cNvPr id="23" name="Group 22"/>
          <p:cNvGrpSpPr/>
          <p:nvPr/>
        </p:nvGrpSpPr>
        <p:grpSpPr>
          <a:xfrm>
            <a:off x="2960418" y="4982898"/>
            <a:ext cx="7429181" cy="473665"/>
            <a:chOff x="2478993" y="3730269"/>
            <a:chExt cx="7429181" cy="473665"/>
          </a:xfrm>
        </p:grpSpPr>
        <p:sp>
          <p:nvSpPr>
            <p:cNvPr id="24" name="Rectangle 23"/>
            <p:cNvSpPr/>
            <p:nvPr/>
          </p:nvSpPr>
          <p:spPr>
            <a:xfrm>
              <a:off x="6831691" y="3742269"/>
              <a:ext cx="3076483" cy="461665"/>
            </a:xfrm>
            <a:prstGeom prst="rect">
              <a:avLst/>
            </a:prstGeom>
          </p:spPr>
          <p:txBody>
            <a:bodyPr wrap="none">
              <a:spAutoFit/>
            </a:bodyPr>
            <a:lstStyle/>
            <a:p>
              <a:r>
                <a:rPr lang="en-GB" sz="2400" b="1" dirty="0">
                  <a:solidFill>
                    <a:srgbClr val="008000"/>
                  </a:solidFill>
                  <a:latin typeface="Times New Roman" panose="02020603050405020304" pitchFamily="18" charset="0"/>
                  <a:cs typeface="Times New Roman" panose="02020603050405020304" pitchFamily="18" charset="0"/>
                </a:rPr>
                <a:t>Student</a:t>
              </a:r>
              <a:r>
                <a:rPr lang="en-GB" sz="2400" b="1" dirty="0">
                  <a:solidFill>
                    <a:srgbClr val="C00000"/>
                  </a:solidFill>
                  <a:latin typeface="Times New Roman" panose="02020603050405020304" pitchFamily="18" charset="0"/>
                  <a:cs typeface="Times New Roman" panose="02020603050405020304" pitchFamily="18" charset="0"/>
                </a:rPr>
                <a:t> </a:t>
              </a:r>
              <a:r>
                <a:rPr lang="en-GB" sz="2400" b="1" dirty="0">
                  <a:solidFill>
                    <a:srgbClr val="0000FF"/>
                  </a:solidFill>
                  <a:latin typeface="Times New Roman" panose="02020603050405020304" pitchFamily="18" charset="0"/>
                  <a:cs typeface="Times New Roman" panose="02020603050405020304" pitchFamily="18" charset="0"/>
                </a:rPr>
                <a:t>is the subject.</a:t>
              </a:r>
            </a:p>
          </p:txBody>
        </p:sp>
        <p:sp>
          <p:nvSpPr>
            <p:cNvPr id="25" name="Rectangle 24"/>
            <p:cNvSpPr/>
            <p:nvPr/>
          </p:nvSpPr>
          <p:spPr>
            <a:xfrm>
              <a:off x="2478993" y="3730269"/>
              <a:ext cx="1899110" cy="461665"/>
            </a:xfrm>
            <a:prstGeom prst="rect">
              <a:avLst/>
            </a:prstGeom>
          </p:spPr>
          <p:txBody>
            <a:bodyPr wrap="none">
              <a:spAutoFit/>
            </a:bodyPr>
            <a:lstStyle/>
            <a:p>
              <a:r>
                <a:rPr lang="en-GB" sz="2400" b="1" dirty="0">
                  <a:solidFill>
                    <a:srgbClr val="C00000"/>
                  </a:solidFill>
                  <a:latin typeface="Times New Roman" panose="02020603050405020304" pitchFamily="18" charset="0"/>
                  <a:cs typeface="Times New Roman" panose="02020603050405020304" pitchFamily="18" charset="0"/>
                </a:rPr>
                <a:t> </a:t>
              </a:r>
              <a:r>
                <a:rPr lang="en-GB" sz="2400" b="1" dirty="0">
                  <a:solidFill>
                    <a:srgbClr val="0000FF"/>
                  </a:solidFill>
                  <a:latin typeface="Times New Roman" panose="02020603050405020304" pitchFamily="18" charset="0"/>
                  <a:cs typeface="Times New Roman" panose="02020603050405020304" pitchFamily="18" charset="0"/>
                </a:rPr>
                <a:t>The student </a:t>
              </a:r>
            </a:p>
          </p:txBody>
        </p:sp>
      </p:grpSp>
      <p:sp>
        <p:nvSpPr>
          <p:cNvPr id="26" name="Rectangle 25"/>
          <p:cNvSpPr/>
          <p:nvPr/>
        </p:nvSpPr>
        <p:spPr>
          <a:xfrm>
            <a:off x="516855" y="5040484"/>
            <a:ext cx="2252540" cy="461665"/>
          </a:xfrm>
          <a:prstGeom prst="rect">
            <a:avLst/>
          </a:prstGeom>
        </p:spPr>
        <p:txBody>
          <a:bodyPr wrap="none">
            <a:spAutoFit/>
          </a:bodyPr>
          <a:lstStyle/>
          <a:p>
            <a:r>
              <a:rPr lang="en-GB" sz="2400" b="1" dirty="0">
                <a:solidFill>
                  <a:srgbClr val="C00000"/>
                </a:solidFill>
                <a:latin typeface="Times New Roman" panose="02020603050405020304" pitchFamily="18" charset="0"/>
                <a:cs typeface="Times New Roman" panose="02020603050405020304" pitchFamily="18" charset="0"/>
              </a:rPr>
              <a:t>Who “Delete”? </a:t>
            </a:r>
            <a:endParaRPr lang="en-GB" sz="2400" b="1" dirty="0">
              <a:solidFill>
                <a:srgbClr val="0000FF"/>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42918" y="4465345"/>
            <a:ext cx="1661032" cy="523220"/>
          </a:xfrm>
          <a:prstGeom prst="rect">
            <a:avLst/>
          </a:prstGeom>
          <a:noFill/>
        </p:spPr>
        <p:txBody>
          <a:bodyPr wrap="none" rtlCol="0">
            <a:spAutoFit/>
          </a:bodyPr>
          <a:lstStyle/>
          <a:p>
            <a:r>
              <a:rPr lang="en-US" sz="2800" b="1" dirty="0">
                <a:solidFill>
                  <a:srgbClr val="0070C0"/>
                </a:solidFill>
                <a:latin typeface="Times New Roman" panose="02020603050405020304" pitchFamily="18" charset="0"/>
                <a:cs typeface="Times New Roman" panose="02020603050405020304" pitchFamily="18" charset="0"/>
              </a:rPr>
              <a:t>Example:</a:t>
            </a:r>
          </a:p>
        </p:txBody>
      </p:sp>
      <p:sp>
        <p:nvSpPr>
          <p:cNvPr id="18" name="Rectangle 17"/>
          <p:cNvSpPr/>
          <p:nvPr/>
        </p:nvSpPr>
        <p:spPr>
          <a:xfrm>
            <a:off x="3648991" y="5436869"/>
            <a:ext cx="5254965" cy="461665"/>
          </a:xfrm>
          <a:prstGeom prst="rect">
            <a:avLst/>
          </a:prstGeom>
        </p:spPr>
        <p:txBody>
          <a:bodyPr wrap="none">
            <a:spAutoFit/>
          </a:bodyPr>
          <a:lstStyle/>
          <a:p>
            <a:r>
              <a:rPr lang="en-GB" sz="2400" b="1" dirty="0">
                <a:solidFill>
                  <a:srgbClr val="008000"/>
                </a:solidFill>
                <a:latin typeface="Times New Roman" panose="02020603050405020304" pitchFamily="18" charset="0"/>
                <a:cs typeface="Times New Roman" panose="02020603050405020304" pitchFamily="18" charset="0"/>
              </a:rPr>
              <a:t>“Networking  </a:t>
            </a:r>
            <a:r>
              <a:rPr lang="en-GB" sz="2400" b="1" dirty="0">
                <a:solidFill>
                  <a:srgbClr val="FF0000"/>
                </a:solidFill>
                <a:latin typeface="Times New Roman" panose="02020603050405020304" pitchFamily="18" charset="0"/>
                <a:cs typeface="Times New Roman" panose="02020603050405020304" pitchFamily="18" charset="0"/>
              </a:rPr>
              <a:t>is</a:t>
            </a:r>
            <a:r>
              <a:rPr lang="en-GB" sz="2400" b="1" dirty="0">
                <a:solidFill>
                  <a:srgbClr val="00B050"/>
                </a:solidFill>
                <a:latin typeface="Times New Roman" panose="02020603050405020304" pitchFamily="18" charset="0"/>
                <a:cs typeface="Times New Roman" panose="02020603050405020304" pitchFamily="18" charset="0"/>
              </a:rPr>
              <a:t> </a:t>
            </a:r>
            <a:r>
              <a:rPr lang="en-GB" sz="2400" b="1" dirty="0">
                <a:solidFill>
                  <a:srgbClr val="008000"/>
                </a:solidFill>
                <a:latin typeface="Times New Roman" panose="02020603050405020304" pitchFamily="18" charset="0"/>
                <a:cs typeface="Times New Roman" panose="02020603050405020304" pitchFamily="18" charset="0"/>
              </a:rPr>
              <a:t>my favourite Subject”</a:t>
            </a:r>
            <a:endParaRPr lang="en-GB" sz="2400" b="1" dirty="0">
              <a:solidFill>
                <a:srgbClr val="00B050"/>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542730" y="5906228"/>
            <a:ext cx="1741182" cy="461665"/>
          </a:xfrm>
          <a:prstGeom prst="rect">
            <a:avLst/>
          </a:prstGeom>
        </p:spPr>
        <p:txBody>
          <a:bodyPr wrap="none">
            <a:spAutoFit/>
          </a:bodyPr>
          <a:lstStyle/>
          <a:p>
            <a:r>
              <a:rPr lang="en-GB" sz="2400" b="1" dirty="0">
                <a:solidFill>
                  <a:srgbClr val="C00000"/>
                </a:solidFill>
                <a:latin typeface="Times New Roman" panose="02020603050405020304" pitchFamily="18" charset="0"/>
                <a:cs typeface="Times New Roman" panose="02020603050405020304" pitchFamily="18" charset="0"/>
              </a:rPr>
              <a:t>What “is”? </a:t>
            </a:r>
          </a:p>
        </p:txBody>
      </p:sp>
      <p:sp>
        <p:nvSpPr>
          <p:cNvPr id="29" name="Rectangle 28"/>
          <p:cNvSpPr/>
          <p:nvPr/>
        </p:nvSpPr>
        <p:spPr>
          <a:xfrm>
            <a:off x="3083474" y="5906228"/>
            <a:ext cx="1741182" cy="461665"/>
          </a:xfrm>
          <a:prstGeom prst="rect">
            <a:avLst/>
          </a:prstGeom>
        </p:spPr>
        <p:txBody>
          <a:bodyPr wrap="none">
            <a:spAutoFit/>
          </a:bodyPr>
          <a:lstStyle/>
          <a:p>
            <a:r>
              <a:rPr lang="en-GB" sz="2400" b="1" dirty="0">
                <a:solidFill>
                  <a:srgbClr val="0000FF"/>
                </a:solidFill>
                <a:latin typeface="Times New Roman" panose="02020603050405020304" pitchFamily="18" charset="0"/>
                <a:cs typeface="Times New Roman" panose="02020603050405020304" pitchFamily="18" charset="0"/>
              </a:rPr>
              <a:t>Networking</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30" name="Rectangle 29"/>
          <p:cNvSpPr/>
          <p:nvPr/>
        </p:nvSpPr>
        <p:spPr>
          <a:xfrm>
            <a:off x="7313116" y="5911311"/>
            <a:ext cx="3605474" cy="461665"/>
          </a:xfrm>
          <a:prstGeom prst="rect">
            <a:avLst/>
          </a:prstGeom>
        </p:spPr>
        <p:txBody>
          <a:bodyPr wrap="none">
            <a:spAutoFit/>
          </a:bodyPr>
          <a:lstStyle/>
          <a:p>
            <a:r>
              <a:rPr lang="en-GB" sz="2400" b="1" dirty="0">
                <a:solidFill>
                  <a:srgbClr val="008000"/>
                </a:solidFill>
                <a:latin typeface="Times New Roman" panose="02020603050405020304" pitchFamily="18" charset="0"/>
                <a:cs typeface="Times New Roman" panose="02020603050405020304" pitchFamily="18" charset="0"/>
              </a:rPr>
              <a:t>Networking </a:t>
            </a:r>
            <a:r>
              <a:rPr lang="en-GB" sz="2400" b="1" dirty="0">
                <a:solidFill>
                  <a:srgbClr val="0000FF"/>
                </a:solidFill>
                <a:latin typeface="Times New Roman" panose="02020603050405020304" pitchFamily="18" charset="0"/>
                <a:cs typeface="Times New Roman" panose="02020603050405020304" pitchFamily="18" charset="0"/>
              </a:rPr>
              <a:t>is the</a:t>
            </a:r>
            <a:r>
              <a:rPr lang="en-GB" sz="2400" b="1" dirty="0">
                <a:solidFill>
                  <a:srgbClr val="008000"/>
                </a:solidFill>
                <a:latin typeface="Times New Roman" panose="02020603050405020304" pitchFamily="18" charset="0"/>
                <a:cs typeface="Times New Roman" panose="02020603050405020304" pitchFamily="18" charset="0"/>
              </a:rPr>
              <a:t> </a:t>
            </a:r>
            <a:r>
              <a:rPr lang="en-GB" sz="2400" b="1" dirty="0">
                <a:solidFill>
                  <a:srgbClr val="0000FF"/>
                </a:solidFill>
                <a:latin typeface="Times New Roman" panose="02020603050405020304" pitchFamily="18" charset="0"/>
                <a:cs typeface="Times New Roman" panose="02020603050405020304" pitchFamily="18" charset="0"/>
              </a:rPr>
              <a:t>subject</a:t>
            </a:r>
            <a:endParaRPr lang="en-US" sz="24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50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ppt_x"/>
                                          </p:val>
                                        </p:tav>
                                        <p:tav tm="100000">
                                          <p:val>
                                            <p:strVal val="#ppt_x"/>
                                          </p:val>
                                        </p:tav>
                                      </p:tavLst>
                                    </p:anim>
                                    <p:anim calcmode="lin" valueType="num">
                                      <p:cBhvr additive="base">
                                        <p:cTn id="5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500" fill="hold"/>
                                        <p:tgtEl>
                                          <p:spTgt spid="28"/>
                                        </p:tgtEl>
                                        <p:attrNameLst>
                                          <p:attrName>ppt_x</p:attrName>
                                        </p:attrNameLst>
                                      </p:cBhvr>
                                      <p:tavLst>
                                        <p:tav tm="0">
                                          <p:val>
                                            <p:strVal val="#ppt_x"/>
                                          </p:val>
                                        </p:tav>
                                        <p:tav tm="100000">
                                          <p:val>
                                            <p:strVal val="#ppt_x"/>
                                          </p:val>
                                        </p:tav>
                                      </p:tavLst>
                                    </p:anim>
                                    <p:anim calcmode="lin" valueType="num">
                                      <p:cBhvr additive="base">
                                        <p:cTn id="59" dur="500" fill="hold"/>
                                        <p:tgtEl>
                                          <p:spTgt spid="2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additive="base">
                                        <p:cTn id="62" dur="500" fill="hold"/>
                                        <p:tgtEl>
                                          <p:spTgt spid="29"/>
                                        </p:tgtEl>
                                        <p:attrNameLst>
                                          <p:attrName>ppt_x</p:attrName>
                                        </p:attrNameLst>
                                      </p:cBhvr>
                                      <p:tavLst>
                                        <p:tav tm="0">
                                          <p:val>
                                            <p:strVal val="#ppt_x"/>
                                          </p:val>
                                        </p:tav>
                                        <p:tav tm="100000">
                                          <p:val>
                                            <p:strVal val="#ppt_x"/>
                                          </p:val>
                                        </p:tav>
                                      </p:tavLst>
                                    </p:anim>
                                    <p:anim calcmode="lin" valueType="num">
                                      <p:cBhvr additive="base">
                                        <p:cTn id="63" dur="500" fill="hold"/>
                                        <p:tgtEl>
                                          <p:spTgt spid="2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additive="base">
                                        <p:cTn id="66" dur="500" fill="hold"/>
                                        <p:tgtEl>
                                          <p:spTgt spid="30"/>
                                        </p:tgtEl>
                                        <p:attrNameLst>
                                          <p:attrName>ppt_x</p:attrName>
                                        </p:attrNameLst>
                                      </p:cBhvr>
                                      <p:tavLst>
                                        <p:tav tm="0">
                                          <p:val>
                                            <p:strVal val="#ppt_x"/>
                                          </p:val>
                                        </p:tav>
                                        <p:tav tm="100000">
                                          <p:val>
                                            <p:strVal val="#ppt_x"/>
                                          </p:val>
                                        </p:tav>
                                      </p:tavLst>
                                    </p:anim>
                                    <p:anim calcmode="lin" valueType="num">
                                      <p:cBhvr additive="base">
                                        <p:cTn id="6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P spid="26" grpId="0"/>
      <p:bldP spid="4" grpId="0"/>
      <p:bldP spid="18" grpId="0"/>
      <p:bldP spid="28"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E68E-C3FD-4EB3-B4D5-E57923497823}"/>
              </a:ext>
            </a:extLst>
          </p:cNvPr>
          <p:cNvSpPr>
            <a:spLocks noGrp="1"/>
          </p:cNvSpPr>
          <p:nvPr>
            <p:ph type="title"/>
          </p:nvPr>
        </p:nvSpPr>
        <p:spPr>
          <a:xfrm>
            <a:off x="1159933" y="2642658"/>
            <a:ext cx="10515600" cy="1325563"/>
          </a:xfrm>
        </p:spPr>
        <p:txBody>
          <a:bodyPr>
            <a:normAutofit fontScale="90000"/>
          </a:bodyPr>
          <a:lstStyle/>
          <a:p>
            <a:pPr algn="ctr"/>
            <a:r>
              <a:rPr lang="en-US" sz="8800" dirty="0">
                <a:solidFill>
                  <a:schemeClr val="tx1"/>
                </a:solidFill>
                <a:ea typeface="+mn-ea"/>
              </a:rPr>
              <a:t>Parts of English Grammar &amp; Descriptions </a:t>
            </a:r>
          </a:p>
        </p:txBody>
      </p:sp>
    </p:spTree>
    <p:extLst>
      <p:ext uri="{BB962C8B-B14F-4D97-AF65-F5344CB8AC3E}">
        <p14:creationId xmlns:p14="http://schemas.microsoft.com/office/powerpoint/2010/main" val="402754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9935" y="228600"/>
            <a:ext cx="11101355" cy="1143000"/>
          </a:xfrm>
        </p:spPr>
        <p:txBody>
          <a:bodyPr>
            <a:normAutofit fontScale="90000"/>
          </a:bodyPr>
          <a:lstStyle/>
          <a:p>
            <a:r>
              <a:rPr lang="en-US" dirty="0">
                <a:solidFill>
                  <a:schemeClr val="accent6"/>
                </a:solidFill>
                <a:latin typeface="Times New Roman" panose="02020603050405020304" pitchFamily="18" charset="0"/>
                <a:cs typeface="Times New Roman" panose="02020603050405020304" pitchFamily="18" charset="0"/>
              </a:rPr>
              <a:t>Parts of English Grammar &amp; Descriptions</a:t>
            </a:r>
            <a:r>
              <a:rPr lang="en-US" dirty="0"/>
              <a:t>  </a:t>
            </a:r>
          </a:p>
        </p:txBody>
      </p:sp>
      <p:sp>
        <p:nvSpPr>
          <p:cNvPr id="2" name="Content Placeholder 1"/>
          <p:cNvSpPr>
            <a:spLocks noGrp="1"/>
          </p:cNvSpPr>
          <p:nvPr>
            <p:ph idx="1"/>
          </p:nvPr>
        </p:nvSpPr>
        <p:spPr>
          <a:xfrm>
            <a:off x="736601" y="1470891"/>
            <a:ext cx="9804399" cy="4421909"/>
          </a:xfrm>
        </p:spPr>
        <p:txBody>
          <a:bodyPr>
            <a:normAutofit/>
          </a:bodyPr>
          <a:lstStyle/>
          <a:p>
            <a:pPr marL="457200" indent="-457200" fontAlgn="ctr"/>
            <a:r>
              <a:rPr lang="en-GB" sz="2200" kern="1200" dirty="0">
                <a:solidFill>
                  <a:schemeClr val="accent2"/>
                </a:solidFill>
              </a:rPr>
              <a:t>Parts of a sentence </a:t>
            </a:r>
            <a:endParaRPr lang="en-US" sz="2200" kern="1200" dirty="0">
              <a:solidFill>
                <a:schemeClr val="accent2"/>
              </a:solidFill>
            </a:endParaRPr>
          </a:p>
          <a:p>
            <a:pPr lvl="1" fontAlgn="ctr"/>
            <a:r>
              <a:rPr lang="en-GB" sz="1900" dirty="0"/>
              <a:t>Nouns</a:t>
            </a:r>
          </a:p>
          <a:p>
            <a:pPr lvl="1" fontAlgn="ctr"/>
            <a:r>
              <a:rPr lang="en-GB" sz="1900" dirty="0"/>
              <a:t>Pronouns</a:t>
            </a:r>
          </a:p>
          <a:p>
            <a:pPr lvl="1" fontAlgn="ctr"/>
            <a:r>
              <a:rPr lang="en-GB" sz="1900" dirty="0"/>
              <a:t>Adjective</a:t>
            </a:r>
            <a:endParaRPr lang="en-US" sz="1900" b="0" dirty="0"/>
          </a:p>
          <a:p>
            <a:pPr lvl="1" fontAlgn="ctr"/>
            <a:r>
              <a:rPr lang="en-GB" sz="1900" dirty="0"/>
              <a:t>Verb</a:t>
            </a:r>
          </a:p>
          <a:p>
            <a:pPr lvl="1" fontAlgn="ctr"/>
            <a:r>
              <a:rPr lang="en-GB" sz="1900" dirty="0"/>
              <a:t>Adverbs</a:t>
            </a:r>
          </a:p>
          <a:p>
            <a:pPr lvl="1" fontAlgn="ctr"/>
            <a:r>
              <a:rPr lang="en-GB" sz="1900" dirty="0"/>
              <a:t>Preposition</a:t>
            </a:r>
            <a:endParaRPr lang="en-US" sz="1900" b="0" dirty="0"/>
          </a:p>
          <a:p>
            <a:pPr lvl="1" fontAlgn="ctr"/>
            <a:r>
              <a:rPr lang="en-GB" sz="1900" dirty="0"/>
              <a:t>Conjunction</a:t>
            </a:r>
            <a:endParaRPr lang="en-US" sz="1900" b="0" dirty="0"/>
          </a:p>
          <a:p>
            <a:pPr lvl="1" fontAlgn="ctr"/>
            <a:r>
              <a:rPr lang="en-GB" sz="1900" dirty="0"/>
              <a:t>Interjection</a:t>
            </a:r>
            <a:endParaRPr lang="en-US" sz="1900" b="0" dirty="0"/>
          </a:p>
          <a:p>
            <a:pPr lvl="1" fontAlgn="ctr"/>
            <a:r>
              <a:rPr lang="en-US" sz="1900" dirty="0"/>
              <a:t>Punctuations</a:t>
            </a:r>
          </a:p>
          <a:p>
            <a:pPr lvl="1" fontAlgn="ctr"/>
            <a:r>
              <a:rPr lang="en-GB" sz="1900" dirty="0"/>
              <a:t>Article (object)</a:t>
            </a:r>
            <a:endParaRPr lang="en-US" sz="1900" b="0" dirty="0"/>
          </a:p>
          <a:p>
            <a:pPr lvl="1" fontAlgn="ctr"/>
            <a:r>
              <a:rPr lang="en-GB" sz="1900" dirty="0"/>
              <a:t>Proper noun (subject)</a:t>
            </a:r>
            <a:endParaRPr lang="en-US" sz="1900" b="0" dirty="0"/>
          </a:p>
        </p:txBody>
      </p:sp>
    </p:spTree>
    <p:extLst>
      <p:ext uri="{BB962C8B-B14F-4D97-AF65-F5344CB8AC3E}">
        <p14:creationId xmlns:p14="http://schemas.microsoft.com/office/powerpoint/2010/main" val="88652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solidFill>
                  <a:schemeClr val="accent6"/>
                </a:solidFill>
                <a:latin typeface="Times New Roman" panose="02020603050405020304" pitchFamily="18" charset="0"/>
                <a:cs typeface="Times New Roman" panose="02020603050405020304" pitchFamily="18" charset="0"/>
              </a:rPr>
              <a:t>Nouns(</a:t>
            </a:r>
            <a:r>
              <a:rPr lang="zh-TW" altLang="en-US" dirty="0">
                <a:solidFill>
                  <a:schemeClr val="accent6"/>
                </a:solidFill>
                <a:latin typeface="Times New Roman" panose="02020603050405020304" pitchFamily="18" charset="0"/>
                <a:cs typeface="Times New Roman" panose="02020603050405020304" pitchFamily="18" charset="0"/>
              </a:rPr>
              <a:t>名詞</a:t>
            </a:r>
            <a:r>
              <a:rPr lang="en-US" altLang="zh-TW"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773083" y="1500926"/>
            <a:ext cx="9983586" cy="2342941"/>
          </a:xfrm>
        </p:spPr>
        <p:txBody>
          <a:bodyPr>
            <a:normAutofit/>
          </a:bodyPr>
          <a:lstStyle/>
          <a:p>
            <a:r>
              <a:rPr lang="en-US" sz="2200" dirty="0">
                <a:solidFill>
                  <a:srgbClr val="0070C0"/>
                </a:solidFill>
              </a:rPr>
              <a:t>Example :</a:t>
            </a:r>
          </a:p>
          <a:p>
            <a:pPr lvl="1"/>
            <a:r>
              <a:rPr lang="en-US" dirty="0"/>
              <a:t>My professor likes to read books and talk.</a:t>
            </a:r>
          </a:p>
          <a:p>
            <a:pPr lvl="1"/>
            <a:r>
              <a:rPr lang="en-US" dirty="0"/>
              <a:t>The doctor visited the patient at the hospital. </a:t>
            </a:r>
          </a:p>
          <a:p>
            <a:pPr lvl="1"/>
            <a:endParaRPr lang="en-US" dirty="0"/>
          </a:p>
          <a:p>
            <a:pPr lvl="1"/>
            <a:endParaRPr lang="en-US" dirty="0"/>
          </a:p>
          <a:p>
            <a:pPr lvl="1"/>
            <a:r>
              <a:rPr lang="en-US" dirty="0">
                <a:solidFill>
                  <a:srgbClr val="FF0000"/>
                </a:solidFill>
              </a:rPr>
              <a:t>Professor</a:t>
            </a:r>
            <a:r>
              <a:rPr lang="en-US" dirty="0"/>
              <a:t>, </a:t>
            </a:r>
            <a:r>
              <a:rPr lang="en-US" dirty="0">
                <a:solidFill>
                  <a:srgbClr val="FF0000"/>
                </a:solidFill>
              </a:rPr>
              <a:t>Books</a:t>
            </a:r>
          </a:p>
          <a:p>
            <a:pPr lvl="1"/>
            <a:r>
              <a:rPr lang="en-US" dirty="0">
                <a:solidFill>
                  <a:srgbClr val="FF0000"/>
                </a:solidFill>
              </a:rPr>
              <a:t>Doctor</a:t>
            </a:r>
            <a:r>
              <a:rPr lang="en-US" dirty="0"/>
              <a:t>, </a:t>
            </a:r>
            <a:r>
              <a:rPr lang="en-US" dirty="0">
                <a:solidFill>
                  <a:srgbClr val="FF0000"/>
                </a:solidFill>
              </a:rPr>
              <a:t>Patient</a:t>
            </a:r>
            <a:r>
              <a:rPr lang="en-US" dirty="0"/>
              <a:t>, </a:t>
            </a:r>
            <a:r>
              <a:rPr lang="en-US" dirty="0">
                <a:solidFill>
                  <a:srgbClr val="FF0000"/>
                </a:solidFill>
              </a:rPr>
              <a:t>Hospital</a:t>
            </a:r>
            <a:r>
              <a:rPr lang="en-US" dirty="0"/>
              <a:t> </a:t>
            </a:r>
          </a:p>
        </p:txBody>
      </p:sp>
      <p:sp>
        <p:nvSpPr>
          <p:cNvPr id="2" name="TextBox 1"/>
          <p:cNvSpPr txBox="1"/>
          <p:nvPr/>
        </p:nvSpPr>
        <p:spPr>
          <a:xfrm>
            <a:off x="773083" y="4004288"/>
            <a:ext cx="10698481" cy="2215991"/>
          </a:xfrm>
          <a:prstGeom prst="rect">
            <a:avLst/>
          </a:prstGeom>
          <a:noFill/>
        </p:spPr>
        <p:txBody>
          <a:bodyPr wrap="square" rtlCol="0">
            <a:spAutoFit/>
          </a:bodyPr>
          <a:lstStyle/>
          <a:p>
            <a:pPr marL="457200" indent="-457200">
              <a:buFont typeface="Wingdings" panose="05000000000000000000" pitchFamily="2" charset="2"/>
              <a:buChar char="v"/>
            </a:pPr>
            <a:r>
              <a:rPr lang="en-US" sz="2400" b="1" dirty="0">
                <a:solidFill>
                  <a:schemeClr val="accent2"/>
                </a:solidFill>
                <a:latin typeface="Times New Roman" panose="02020603050405020304" pitchFamily="18" charset="0"/>
                <a:ea typeface="標楷體" panose="03000509000000000000" pitchFamily="65" charset="-120"/>
              </a:rPr>
              <a:t>Nouns</a:t>
            </a:r>
            <a:r>
              <a:rPr lang="en-US" sz="2400" b="1" dirty="0">
                <a:latin typeface="Times New Roman" panose="02020603050405020304" pitchFamily="18" charset="0"/>
                <a:ea typeface="標楷體" panose="03000509000000000000" pitchFamily="65" charset="-120"/>
              </a:rPr>
              <a:t> are divided into </a:t>
            </a:r>
            <a:r>
              <a:rPr lang="en-US" sz="2400" b="1" dirty="0">
                <a:solidFill>
                  <a:schemeClr val="accent2"/>
                </a:solidFill>
                <a:latin typeface="Times New Roman" panose="02020603050405020304" pitchFamily="18" charset="0"/>
                <a:ea typeface="標楷體" panose="03000509000000000000" pitchFamily="65" charset="-120"/>
              </a:rPr>
              <a:t>Common nouns </a:t>
            </a:r>
            <a:r>
              <a:rPr lang="en-US" sz="2400" b="1" dirty="0">
                <a:latin typeface="Times New Roman" panose="02020603050405020304" pitchFamily="18" charset="0"/>
                <a:ea typeface="標楷體" panose="03000509000000000000" pitchFamily="65" charset="-120"/>
              </a:rPr>
              <a:t>and </a:t>
            </a:r>
            <a:r>
              <a:rPr lang="en-US" sz="2400" b="1" dirty="0">
                <a:solidFill>
                  <a:schemeClr val="accent2"/>
                </a:solidFill>
                <a:latin typeface="Times New Roman" panose="02020603050405020304" pitchFamily="18" charset="0"/>
                <a:ea typeface="標楷體" panose="03000509000000000000" pitchFamily="65" charset="-120"/>
              </a:rPr>
              <a:t>Proper nouns. </a:t>
            </a:r>
          </a:p>
          <a:p>
            <a:pPr marL="1257300" lvl="2" indent="-342900">
              <a:buFont typeface="Wingdings" panose="05000000000000000000" pitchFamily="2" charset="2"/>
              <a:buChar char="q"/>
            </a:pPr>
            <a:r>
              <a:rPr lang="en-US" sz="2400" b="1" dirty="0">
                <a:solidFill>
                  <a:schemeClr val="accent2"/>
                </a:solidFill>
                <a:latin typeface="Times New Roman" panose="02020603050405020304" pitchFamily="18" charset="0"/>
                <a:ea typeface="標楷體" panose="03000509000000000000" pitchFamily="65" charset="-120"/>
              </a:rPr>
              <a:t>Common nouns (</a:t>
            </a:r>
            <a:r>
              <a:rPr lang="zh-TW" altLang="en-US" sz="2400" b="1" dirty="0">
                <a:solidFill>
                  <a:schemeClr val="accent2"/>
                </a:solidFill>
                <a:latin typeface="Times New Roman" panose="02020603050405020304" pitchFamily="18" charset="0"/>
                <a:ea typeface="標楷體" panose="03000509000000000000" pitchFamily="65" charset="-120"/>
              </a:rPr>
              <a:t>普通名詞</a:t>
            </a:r>
            <a:r>
              <a:rPr lang="en-US" altLang="zh-TW" sz="2400" b="1" dirty="0">
                <a:solidFill>
                  <a:schemeClr val="accent2"/>
                </a:solidFill>
                <a:latin typeface="Times New Roman" panose="02020603050405020304" pitchFamily="18" charset="0"/>
                <a:ea typeface="標楷體" panose="03000509000000000000" pitchFamily="65" charset="-120"/>
              </a:rPr>
              <a:t>)</a:t>
            </a:r>
            <a:r>
              <a:rPr lang="en-US" sz="2400" b="1" dirty="0">
                <a:solidFill>
                  <a:schemeClr val="accent2"/>
                </a:solidFill>
                <a:latin typeface="Times New Roman" panose="02020603050405020304" pitchFamily="18" charset="0"/>
                <a:ea typeface="標楷體" panose="03000509000000000000" pitchFamily="65" charset="-120"/>
              </a:rPr>
              <a:t> </a:t>
            </a:r>
            <a:r>
              <a:rPr lang="en-US" sz="2400" b="1" dirty="0">
                <a:latin typeface="Times New Roman" panose="02020603050405020304" pitchFamily="18" charset="0"/>
                <a:ea typeface="標楷體" panose="03000509000000000000" pitchFamily="65" charset="-120"/>
              </a:rPr>
              <a:t>are words for </a:t>
            </a:r>
            <a:r>
              <a:rPr lang="en-US" sz="2400" b="1" i="1" dirty="0">
                <a:solidFill>
                  <a:srgbClr val="FF0000"/>
                </a:solidFill>
                <a:latin typeface="Times New Roman" panose="02020603050405020304" pitchFamily="18" charset="0"/>
                <a:ea typeface="標楷體" panose="03000509000000000000" pitchFamily="65" charset="-120"/>
              </a:rPr>
              <a:t>people</a:t>
            </a:r>
            <a:r>
              <a:rPr lang="en-US" sz="2400" b="1" dirty="0">
                <a:latin typeface="Times New Roman" panose="02020603050405020304" pitchFamily="18" charset="0"/>
                <a:ea typeface="標楷體" panose="03000509000000000000" pitchFamily="65" charset="-120"/>
              </a:rPr>
              <a:t>, </a:t>
            </a:r>
            <a:r>
              <a:rPr lang="en-US" sz="2400" b="1" i="1" dirty="0">
                <a:solidFill>
                  <a:srgbClr val="FF0000"/>
                </a:solidFill>
                <a:latin typeface="Times New Roman" panose="02020603050405020304" pitchFamily="18" charset="0"/>
                <a:ea typeface="標楷體" panose="03000509000000000000" pitchFamily="65" charset="-120"/>
              </a:rPr>
              <a:t>animals</a:t>
            </a:r>
            <a:r>
              <a:rPr lang="en-US" sz="2400" b="1" dirty="0">
                <a:latin typeface="Times New Roman" panose="02020603050405020304" pitchFamily="18" charset="0"/>
                <a:ea typeface="標楷體" panose="03000509000000000000" pitchFamily="65" charset="-120"/>
              </a:rPr>
              <a:t>, </a:t>
            </a:r>
            <a:r>
              <a:rPr lang="en-US" sz="2400" b="1" i="1" dirty="0">
                <a:solidFill>
                  <a:srgbClr val="FF0000"/>
                </a:solidFill>
                <a:latin typeface="Times New Roman" panose="02020603050405020304" pitchFamily="18" charset="0"/>
                <a:ea typeface="標楷體" panose="03000509000000000000" pitchFamily="65" charset="-120"/>
              </a:rPr>
              <a:t>places</a:t>
            </a:r>
            <a:r>
              <a:rPr lang="en-US" sz="2400" b="1" dirty="0">
                <a:latin typeface="Times New Roman" panose="02020603050405020304" pitchFamily="18" charset="0"/>
                <a:ea typeface="標楷體" panose="03000509000000000000" pitchFamily="65" charset="-120"/>
              </a:rPr>
              <a:t>, or </a:t>
            </a:r>
            <a:r>
              <a:rPr lang="en-US" sz="2400" b="1" i="1" dirty="0">
                <a:solidFill>
                  <a:srgbClr val="FF0000"/>
                </a:solidFill>
                <a:latin typeface="Times New Roman" panose="02020603050405020304" pitchFamily="18" charset="0"/>
                <a:ea typeface="標楷體" panose="03000509000000000000" pitchFamily="65" charset="-120"/>
              </a:rPr>
              <a:t>things</a:t>
            </a:r>
            <a:r>
              <a:rPr lang="en-US" sz="2400" b="1" dirty="0">
                <a:latin typeface="Times New Roman" panose="02020603050405020304" pitchFamily="18" charset="0"/>
                <a:ea typeface="標楷體" panose="03000509000000000000" pitchFamily="65" charset="-120"/>
              </a:rPr>
              <a:t>. </a:t>
            </a:r>
          </a:p>
          <a:p>
            <a:pPr marL="1371600" lvl="2" indent="-457200">
              <a:buFont typeface="Wingdings" panose="05000000000000000000" pitchFamily="2" charset="2"/>
              <a:buChar char="q"/>
            </a:pPr>
            <a:r>
              <a:rPr lang="en-US" sz="2400" b="1" dirty="0">
                <a:solidFill>
                  <a:schemeClr val="accent2"/>
                </a:solidFill>
                <a:latin typeface="Times New Roman" panose="02020603050405020304" pitchFamily="18" charset="0"/>
                <a:ea typeface="標楷體" panose="03000509000000000000" pitchFamily="65" charset="-120"/>
              </a:rPr>
              <a:t>Proper nouns (</a:t>
            </a:r>
            <a:r>
              <a:rPr lang="zh-TW" altLang="en-US" sz="2400" b="1" dirty="0">
                <a:solidFill>
                  <a:schemeClr val="accent2"/>
                </a:solidFill>
                <a:latin typeface="Times New Roman" panose="02020603050405020304" pitchFamily="18" charset="0"/>
                <a:ea typeface="標楷體" panose="03000509000000000000" pitchFamily="65" charset="-120"/>
              </a:rPr>
              <a:t>專有名詞</a:t>
            </a:r>
            <a:r>
              <a:rPr lang="en-US" altLang="zh-TW" sz="2400" b="1" dirty="0">
                <a:solidFill>
                  <a:schemeClr val="accent2"/>
                </a:solidFill>
                <a:latin typeface="Times New Roman" panose="02020603050405020304" pitchFamily="18" charset="0"/>
                <a:ea typeface="標楷體" panose="03000509000000000000" pitchFamily="65" charset="-120"/>
              </a:rPr>
              <a:t>) </a:t>
            </a:r>
            <a:r>
              <a:rPr lang="en-US" sz="2400" b="1" dirty="0">
                <a:latin typeface="Times New Roman" panose="02020603050405020304" pitchFamily="18" charset="0"/>
                <a:ea typeface="標楷體" panose="03000509000000000000" pitchFamily="65" charset="-120"/>
              </a:rPr>
              <a:t>are names for </a:t>
            </a:r>
            <a:r>
              <a:rPr lang="en-US" sz="2400" b="1" i="1" dirty="0">
                <a:solidFill>
                  <a:srgbClr val="FF0000"/>
                </a:solidFill>
                <a:latin typeface="Times New Roman" panose="02020603050405020304" pitchFamily="18" charset="0"/>
                <a:ea typeface="標楷體" panose="03000509000000000000" pitchFamily="65" charset="-120"/>
              </a:rPr>
              <a:t>particular</a:t>
            </a:r>
            <a:r>
              <a:rPr lang="en-US" sz="2400" b="1" dirty="0">
                <a:latin typeface="Times New Roman" panose="02020603050405020304" pitchFamily="18" charset="0"/>
                <a:ea typeface="標楷體" panose="03000509000000000000" pitchFamily="65" charset="-120"/>
              </a:rPr>
              <a:t> </a:t>
            </a:r>
            <a:r>
              <a:rPr lang="en-US" sz="2400" b="1" i="1" dirty="0">
                <a:solidFill>
                  <a:srgbClr val="FF0000"/>
                </a:solidFill>
                <a:latin typeface="Times New Roman" panose="02020603050405020304" pitchFamily="18" charset="0"/>
                <a:ea typeface="標楷體" panose="03000509000000000000" pitchFamily="65" charset="-120"/>
              </a:rPr>
              <a:t>people</a:t>
            </a:r>
            <a:r>
              <a:rPr lang="en-US" sz="2400" b="1" dirty="0">
                <a:latin typeface="Times New Roman" panose="02020603050405020304" pitchFamily="18" charset="0"/>
                <a:ea typeface="標楷體" panose="03000509000000000000" pitchFamily="65" charset="-120"/>
              </a:rPr>
              <a:t>, </a:t>
            </a:r>
            <a:r>
              <a:rPr lang="en-US" sz="2400" b="1" i="1" dirty="0">
                <a:solidFill>
                  <a:srgbClr val="FF0000"/>
                </a:solidFill>
                <a:latin typeface="Times New Roman" panose="02020603050405020304" pitchFamily="18" charset="0"/>
                <a:ea typeface="標楷體" panose="03000509000000000000" pitchFamily="65" charset="-120"/>
              </a:rPr>
              <a:t>places</a:t>
            </a:r>
            <a:r>
              <a:rPr lang="en-US" sz="2400" b="1" dirty="0">
                <a:latin typeface="Times New Roman" panose="02020603050405020304" pitchFamily="18" charset="0"/>
                <a:ea typeface="標楷體" panose="03000509000000000000" pitchFamily="65" charset="-120"/>
              </a:rPr>
              <a:t>, or </a:t>
            </a:r>
            <a:r>
              <a:rPr lang="en-US" sz="2400" b="1" i="1" dirty="0">
                <a:solidFill>
                  <a:srgbClr val="FF0000"/>
                </a:solidFill>
                <a:latin typeface="Times New Roman" panose="02020603050405020304" pitchFamily="18" charset="0"/>
                <a:ea typeface="標楷體" panose="03000509000000000000" pitchFamily="65" charset="-120"/>
              </a:rPr>
              <a:t>things</a:t>
            </a:r>
            <a:r>
              <a:rPr lang="en-US" sz="2400" b="1" dirty="0">
                <a:latin typeface="Times New Roman" panose="02020603050405020304" pitchFamily="18" charset="0"/>
                <a:ea typeface="標楷體" panose="03000509000000000000" pitchFamily="65" charset="-120"/>
              </a:rPr>
              <a:t>. They always begin with a </a:t>
            </a:r>
            <a:r>
              <a:rPr lang="en-US" sz="2400" b="1" i="1" dirty="0">
                <a:solidFill>
                  <a:srgbClr val="FF0000"/>
                </a:solidFill>
                <a:latin typeface="Times New Roman" panose="02020603050405020304" pitchFamily="18" charset="0"/>
                <a:ea typeface="標楷體" panose="03000509000000000000" pitchFamily="65" charset="-120"/>
              </a:rPr>
              <a:t>capital</a:t>
            </a:r>
            <a:r>
              <a:rPr lang="en-US" sz="2400" b="1" dirty="0">
                <a:latin typeface="Times New Roman" panose="02020603050405020304" pitchFamily="18" charset="0"/>
                <a:ea typeface="標楷體" panose="03000509000000000000" pitchFamily="65" charset="-120"/>
              </a:rPr>
              <a:t> </a:t>
            </a:r>
            <a:r>
              <a:rPr lang="en-US" sz="2400" b="1" i="1" dirty="0">
                <a:solidFill>
                  <a:srgbClr val="FF0000"/>
                </a:solidFill>
                <a:latin typeface="Times New Roman" panose="02020603050405020304" pitchFamily="18" charset="0"/>
                <a:ea typeface="標楷體" panose="03000509000000000000" pitchFamily="65" charset="-120"/>
              </a:rPr>
              <a:t>letter</a:t>
            </a:r>
            <a:r>
              <a:rPr lang="en-US" sz="2400" b="1" dirty="0">
                <a:latin typeface="Times New Roman" panose="02020603050405020304" pitchFamily="18" charset="0"/>
                <a:ea typeface="標楷體" panose="03000509000000000000" pitchFamily="65" charset="-120"/>
              </a:rPr>
              <a:t>. </a:t>
            </a:r>
          </a:p>
          <a:p>
            <a:endParaRPr lang="en-US" dirty="0"/>
          </a:p>
        </p:txBody>
      </p:sp>
    </p:spTree>
    <p:extLst>
      <p:ext uri="{BB962C8B-B14F-4D97-AF65-F5344CB8AC3E}">
        <p14:creationId xmlns:p14="http://schemas.microsoft.com/office/powerpoint/2010/main" val="138589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Pronouns(</a:t>
            </a:r>
            <a:r>
              <a:rPr lang="zh-TW" altLang="en-US" dirty="0">
                <a:solidFill>
                  <a:schemeClr val="accent6"/>
                </a:solidFill>
                <a:latin typeface="Times New Roman" panose="02020603050405020304" pitchFamily="18" charset="0"/>
                <a:cs typeface="Times New Roman" panose="02020603050405020304" pitchFamily="18" charset="0"/>
              </a:rPr>
              <a:t>代名詞</a:t>
            </a:r>
            <a:r>
              <a:rPr lang="en-US" altLang="zh-TW" dirty="0">
                <a:solidFill>
                  <a:schemeClr val="accent6"/>
                </a:solidFill>
                <a:latin typeface="Times New Roman" panose="02020603050405020304" pitchFamily="18" charset="0"/>
                <a:cs typeface="Times New Roman" panose="02020603050405020304" pitchFamily="18" charset="0"/>
              </a:rPr>
              <a:t>)</a:t>
            </a:r>
            <a:r>
              <a:rPr lang="en-US" dirty="0"/>
              <a:t> </a:t>
            </a:r>
          </a:p>
        </p:txBody>
      </p:sp>
      <p:sp>
        <p:nvSpPr>
          <p:cNvPr id="2" name="Content Placeholder 1"/>
          <p:cNvSpPr>
            <a:spLocks noGrp="1"/>
          </p:cNvSpPr>
          <p:nvPr>
            <p:ph idx="1"/>
          </p:nvPr>
        </p:nvSpPr>
        <p:spPr>
          <a:xfrm>
            <a:off x="711200" y="1525863"/>
            <a:ext cx="10363200" cy="4648200"/>
          </a:xfrm>
        </p:spPr>
        <p:txBody>
          <a:bodyPr/>
          <a:lstStyle/>
          <a:p>
            <a:r>
              <a:rPr lang="en-US" b="0" dirty="0"/>
              <a:t>Is a word that takes the place of a common noun or a proper noun. </a:t>
            </a:r>
          </a:p>
          <a:p>
            <a:r>
              <a:rPr lang="en-US" b="0" dirty="0"/>
              <a:t>There are different kinds of pronouns. </a:t>
            </a:r>
          </a:p>
          <a:p>
            <a:pPr lvl="1"/>
            <a:r>
              <a:rPr lang="en-US" dirty="0"/>
              <a:t>Personal Pronouns </a:t>
            </a:r>
          </a:p>
          <a:p>
            <a:pPr lvl="2"/>
            <a:r>
              <a:rPr lang="en-US" b="0" dirty="0"/>
              <a:t>The words </a:t>
            </a:r>
            <a:r>
              <a:rPr lang="en-US" dirty="0"/>
              <a:t>I, You, He, She, It, We, </a:t>
            </a:r>
            <a:r>
              <a:rPr lang="en-US" b="0" dirty="0"/>
              <a:t>They are called </a:t>
            </a:r>
            <a:r>
              <a:rPr lang="en-US" dirty="0"/>
              <a:t>personal pronouns. </a:t>
            </a:r>
          </a:p>
          <a:p>
            <a:pPr lvl="2"/>
            <a:r>
              <a:rPr lang="en-US" b="0" dirty="0"/>
              <a:t>They take the place of nouns and are used as the </a:t>
            </a:r>
            <a:r>
              <a:rPr lang="en-US" dirty="0"/>
              <a:t>Subject</a:t>
            </a:r>
            <a:r>
              <a:rPr lang="en-US" b="0" dirty="0"/>
              <a:t> of the verb in a sentence. </a:t>
            </a:r>
            <a:endParaRPr lang="en-US" dirty="0">
              <a:solidFill>
                <a:schemeClr val="accent2"/>
              </a:solidFill>
            </a:endParaRPr>
          </a:p>
          <a:p>
            <a:pPr lvl="2"/>
            <a:r>
              <a:rPr lang="en-US" dirty="0">
                <a:solidFill>
                  <a:srgbClr val="0070C0"/>
                </a:solidFill>
              </a:rPr>
              <a:t>Example :</a:t>
            </a:r>
          </a:p>
          <a:p>
            <a:pPr lvl="3"/>
            <a:r>
              <a:rPr lang="en-US" i="1" dirty="0">
                <a:solidFill>
                  <a:srgbClr val="FF0000"/>
                </a:solidFill>
              </a:rPr>
              <a:t> </a:t>
            </a:r>
            <a:r>
              <a:rPr lang="en-US" i="1" dirty="0">
                <a:solidFill>
                  <a:srgbClr val="0070C0"/>
                </a:solidFill>
              </a:rPr>
              <a:t>I </a:t>
            </a:r>
            <a:r>
              <a:rPr lang="en-US" b="0" i="1" dirty="0">
                <a:solidFill>
                  <a:srgbClr val="0070C0"/>
                </a:solidFill>
              </a:rPr>
              <a:t>have a </a:t>
            </a:r>
            <a:r>
              <a:rPr lang="en-US" i="1" dirty="0">
                <a:solidFill>
                  <a:srgbClr val="0070C0"/>
                </a:solidFill>
              </a:rPr>
              <a:t>dog</a:t>
            </a:r>
            <a:r>
              <a:rPr lang="en-US" b="0" i="1" dirty="0">
                <a:solidFill>
                  <a:srgbClr val="0070C0"/>
                </a:solidFill>
              </a:rPr>
              <a:t>. </a:t>
            </a:r>
            <a:r>
              <a:rPr lang="en-US" i="1" dirty="0">
                <a:solidFill>
                  <a:srgbClr val="FF0000"/>
                </a:solidFill>
              </a:rPr>
              <a:t>It</a:t>
            </a:r>
            <a:r>
              <a:rPr lang="en-US" b="0" i="1" dirty="0">
                <a:solidFill>
                  <a:srgbClr val="0070C0"/>
                </a:solidFill>
              </a:rPr>
              <a:t> is called </a:t>
            </a:r>
            <a:r>
              <a:rPr lang="en-US" i="1" dirty="0">
                <a:solidFill>
                  <a:srgbClr val="0070C0"/>
                </a:solidFill>
              </a:rPr>
              <a:t>Husky. </a:t>
            </a:r>
          </a:p>
          <a:p>
            <a:pPr lvl="2"/>
            <a:r>
              <a:rPr lang="en-US" b="0" dirty="0"/>
              <a:t>The words </a:t>
            </a:r>
            <a:r>
              <a:rPr lang="en-US" dirty="0"/>
              <a:t>Me</a:t>
            </a:r>
            <a:r>
              <a:rPr lang="en-US" b="0" dirty="0"/>
              <a:t>, </a:t>
            </a:r>
            <a:r>
              <a:rPr lang="en-US" dirty="0"/>
              <a:t>You, Him, Her, It, Us, </a:t>
            </a:r>
            <a:r>
              <a:rPr lang="en-US" b="0" dirty="0"/>
              <a:t>and </a:t>
            </a:r>
            <a:r>
              <a:rPr lang="en-US" dirty="0"/>
              <a:t>Them</a:t>
            </a:r>
            <a:r>
              <a:rPr lang="en-US" b="0" dirty="0"/>
              <a:t> are also </a:t>
            </a:r>
            <a:r>
              <a:rPr lang="en-US" dirty="0"/>
              <a:t>personal pronouns</a:t>
            </a:r>
            <a:r>
              <a:rPr lang="en-US" b="0" dirty="0"/>
              <a:t>. </a:t>
            </a:r>
          </a:p>
          <a:p>
            <a:pPr lvl="2"/>
            <a:r>
              <a:rPr lang="en-US" b="0" dirty="0"/>
              <a:t>They take the place of nouns. These personal pronouns are used as the </a:t>
            </a:r>
            <a:r>
              <a:rPr lang="en-US" dirty="0"/>
              <a:t>Objec</a:t>
            </a:r>
            <a:r>
              <a:rPr lang="en-US" b="0" dirty="0"/>
              <a:t>t of the verb in a sentence. </a:t>
            </a:r>
          </a:p>
          <a:p>
            <a:pPr lvl="2"/>
            <a:r>
              <a:rPr lang="en-US" dirty="0">
                <a:solidFill>
                  <a:srgbClr val="0070C0"/>
                </a:solidFill>
              </a:rPr>
              <a:t>Example</a:t>
            </a:r>
            <a:r>
              <a:rPr lang="en-US" dirty="0">
                <a:solidFill>
                  <a:schemeClr val="accent2"/>
                </a:solidFill>
              </a:rPr>
              <a:t> : </a:t>
            </a:r>
          </a:p>
          <a:p>
            <a:pPr lvl="3"/>
            <a:r>
              <a:rPr lang="en-US" i="1" dirty="0">
                <a:solidFill>
                  <a:srgbClr val="0070C0"/>
                </a:solidFill>
              </a:rPr>
              <a:t>My professor is kind. Everybody likes </a:t>
            </a:r>
            <a:r>
              <a:rPr lang="en-US" i="1" dirty="0">
                <a:solidFill>
                  <a:srgbClr val="FF0000"/>
                </a:solidFill>
              </a:rPr>
              <a:t>him</a:t>
            </a:r>
            <a:r>
              <a:rPr lang="en-US" i="1" dirty="0">
                <a:solidFill>
                  <a:srgbClr val="0070C0"/>
                </a:solidFill>
              </a:rPr>
              <a:t>. </a:t>
            </a:r>
          </a:p>
        </p:txBody>
      </p:sp>
    </p:spTree>
    <p:extLst>
      <p:ext uri="{BB962C8B-B14F-4D97-AF65-F5344CB8AC3E}">
        <p14:creationId xmlns:p14="http://schemas.microsoft.com/office/powerpoint/2010/main" val="292842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solidFill>
                  <a:schemeClr val="accent6"/>
                </a:solidFill>
                <a:latin typeface="Times New Roman" panose="02020603050405020304" pitchFamily="18" charset="0"/>
                <a:cs typeface="Times New Roman" panose="02020603050405020304" pitchFamily="18" charset="0"/>
              </a:rPr>
              <a:t>Pronouns</a:t>
            </a:r>
            <a:endParaRPr lang="en-US" dirty="0"/>
          </a:p>
        </p:txBody>
      </p:sp>
      <p:sp>
        <p:nvSpPr>
          <p:cNvPr id="2" name="Content Placeholder 1"/>
          <p:cNvSpPr>
            <a:spLocks noGrp="1"/>
          </p:cNvSpPr>
          <p:nvPr>
            <p:ph idx="1"/>
          </p:nvPr>
        </p:nvSpPr>
        <p:spPr>
          <a:xfrm>
            <a:off x="711200" y="1474602"/>
            <a:ext cx="10747375" cy="4907147"/>
          </a:xfrm>
        </p:spPr>
        <p:txBody>
          <a:bodyPr>
            <a:normAutofit fontScale="92500" lnSpcReduction="10000"/>
          </a:bodyPr>
          <a:lstStyle/>
          <a:p>
            <a:r>
              <a:rPr lang="en-US" sz="2400" dirty="0">
                <a:solidFill>
                  <a:schemeClr val="accent2"/>
                </a:solidFill>
              </a:rPr>
              <a:t>Pronouns and their antecedent </a:t>
            </a:r>
            <a:r>
              <a:rPr lang="en-US" sz="2400" dirty="0"/>
              <a:t/>
            </a:r>
            <a:br>
              <a:rPr lang="en-US" sz="2400" dirty="0"/>
            </a:br>
            <a:r>
              <a:rPr lang="en-US" sz="2400" b="0" dirty="0"/>
              <a:t>An </a:t>
            </a:r>
            <a:r>
              <a:rPr lang="en-US" sz="2400" b="0" i="1" dirty="0">
                <a:solidFill>
                  <a:srgbClr val="FF0000"/>
                </a:solidFill>
              </a:rPr>
              <a:t>antecedent </a:t>
            </a:r>
            <a:r>
              <a:rPr lang="en-US" sz="2400" b="0" dirty="0"/>
              <a:t>(</a:t>
            </a:r>
            <a:r>
              <a:rPr lang="zh-TW" altLang="en-US" b="0" dirty="0"/>
              <a:t>先行詞</a:t>
            </a:r>
            <a:r>
              <a:rPr lang="en-US" altLang="zh-TW" b="0" dirty="0"/>
              <a:t>) </a:t>
            </a:r>
            <a:r>
              <a:rPr lang="en-US" sz="2400" b="0" dirty="0"/>
              <a:t>is the noun or nouns a pronoun refers to or replaces. </a:t>
            </a:r>
          </a:p>
          <a:p>
            <a:r>
              <a:rPr lang="en-US" sz="2400" dirty="0">
                <a:solidFill>
                  <a:schemeClr val="accent2"/>
                </a:solidFill>
              </a:rPr>
              <a:t>Indefinite pronouns (</a:t>
            </a:r>
            <a:r>
              <a:rPr lang="zh-TW" altLang="en-US" sz="2400" dirty="0">
                <a:solidFill>
                  <a:schemeClr val="accent2"/>
                </a:solidFill>
              </a:rPr>
              <a:t>不定代名詞</a:t>
            </a:r>
            <a:r>
              <a:rPr lang="en-US" altLang="zh-TW" sz="2400" dirty="0">
                <a:solidFill>
                  <a:schemeClr val="accent2"/>
                </a:solidFill>
              </a:rPr>
              <a:t>)</a:t>
            </a:r>
            <a:r>
              <a:rPr lang="en-US" sz="2400" dirty="0">
                <a:solidFill>
                  <a:schemeClr val="accent2"/>
                </a:solidFill>
              </a:rPr>
              <a:t> </a:t>
            </a:r>
          </a:p>
          <a:p>
            <a:pPr lvl="1"/>
            <a:r>
              <a:rPr lang="en-US" sz="1900" dirty="0">
                <a:solidFill>
                  <a:srgbClr val="0070C0"/>
                </a:solidFill>
              </a:rPr>
              <a:t>Example</a:t>
            </a:r>
            <a:r>
              <a:rPr lang="en-US" sz="2000" dirty="0">
                <a:solidFill>
                  <a:srgbClr val="0070C0"/>
                </a:solidFill>
              </a:rPr>
              <a:t>:</a:t>
            </a:r>
          </a:p>
          <a:p>
            <a:pPr lvl="2"/>
            <a:r>
              <a:rPr lang="en-US" sz="2400" b="0" i="1" dirty="0">
                <a:solidFill>
                  <a:schemeClr val="accent1"/>
                </a:solidFill>
              </a:rPr>
              <a:t>Everybody should sit in his or her seat until the plane has stopped.</a:t>
            </a:r>
            <a:r>
              <a:rPr lang="en-US" sz="2400" dirty="0">
                <a:solidFill>
                  <a:schemeClr val="accent1"/>
                </a:solidFill>
              </a:rPr>
              <a:t> </a:t>
            </a:r>
          </a:p>
          <a:p>
            <a:pPr lvl="2"/>
            <a:r>
              <a:rPr lang="en-US" sz="2400" i="1" dirty="0">
                <a:solidFill>
                  <a:schemeClr val="accent2"/>
                </a:solidFill>
              </a:rPr>
              <a:t>everybody</a:t>
            </a:r>
            <a:r>
              <a:rPr lang="en-US" sz="2400" b="0" i="1" dirty="0">
                <a:solidFill>
                  <a:schemeClr val="accent1"/>
                </a:solidFill>
              </a:rPr>
              <a:t> </a:t>
            </a:r>
            <a:r>
              <a:rPr lang="en-US" sz="2400" b="0" dirty="0">
                <a:solidFill>
                  <a:schemeClr val="accent1"/>
                </a:solidFill>
              </a:rPr>
              <a:t>is a </a:t>
            </a:r>
            <a:r>
              <a:rPr lang="en-US" sz="2400" b="0" dirty="0">
                <a:solidFill>
                  <a:schemeClr val="accent2"/>
                </a:solidFill>
              </a:rPr>
              <a:t>pronoun</a:t>
            </a:r>
            <a:r>
              <a:rPr lang="en-US" sz="2400" b="0" dirty="0">
                <a:solidFill>
                  <a:schemeClr val="accent1"/>
                </a:solidFill>
              </a:rPr>
              <a:t>. Because it does not refer to any particular person or thing, it is an called an </a:t>
            </a:r>
            <a:r>
              <a:rPr lang="en-US" sz="2400" i="1" dirty="0">
                <a:solidFill>
                  <a:schemeClr val="accent1"/>
                </a:solidFill>
              </a:rPr>
              <a:t>indefinite pronoun</a:t>
            </a:r>
            <a:r>
              <a:rPr lang="en-US" sz="2400" b="0" dirty="0">
                <a:solidFill>
                  <a:schemeClr val="accent1"/>
                </a:solidFill>
              </a:rPr>
              <a:t>.</a:t>
            </a:r>
            <a:endParaRPr lang="en-US" sz="1050" dirty="0">
              <a:solidFill>
                <a:schemeClr val="accent1"/>
              </a:solidFill>
            </a:endParaRPr>
          </a:p>
          <a:p>
            <a:r>
              <a:rPr lang="en-US" sz="2400" b="0" i="1" dirty="0">
                <a:solidFill>
                  <a:schemeClr val="accent2"/>
                </a:solidFill>
              </a:rPr>
              <a:t>The pronoun </a:t>
            </a:r>
            <a:r>
              <a:rPr lang="en-US" sz="2400" i="1" dirty="0">
                <a:solidFill>
                  <a:schemeClr val="accent2"/>
                </a:solidFill>
              </a:rPr>
              <a:t>everybody </a:t>
            </a:r>
            <a:r>
              <a:rPr lang="en-US" sz="2400" b="0" i="1" dirty="0">
                <a:solidFill>
                  <a:schemeClr val="accent2"/>
                </a:solidFill>
              </a:rPr>
              <a:t>is </a:t>
            </a:r>
            <a:r>
              <a:rPr lang="en-US" sz="2400" i="1" dirty="0">
                <a:solidFill>
                  <a:schemeClr val="accent2"/>
                </a:solidFill>
              </a:rPr>
              <a:t>singular</a:t>
            </a:r>
            <a:r>
              <a:rPr lang="en-US" sz="2400" b="0" i="1" dirty="0">
                <a:solidFill>
                  <a:schemeClr val="accent2"/>
                </a:solidFill>
              </a:rPr>
              <a:t>.</a:t>
            </a:r>
          </a:p>
          <a:p>
            <a:pPr lvl="1"/>
            <a:r>
              <a:rPr lang="en-US" b="0" dirty="0"/>
              <a:t>few </a:t>
            </a:r>
            <a:r>
              <a:rPr lang="en-US" i="1" dirty="0"/>
              <a:t>indefinite pronouns </a:t>
            </a:r>
            <a:r>
              <a:rPr lang="en-US" b="0" dirty="0"/>
              <a:t>are </a:t>
            </a:r>
            <a:r>
              <a:rPr lang="en-US" dirty="0"/>
              <a:t>plural</a:t>
            </a:r>
            <a:r>
              <a:rPr lang="en-US" b="0" dirty="0"/>
              <a:t>. The pronoun </a:t>
            </a:r>
            <a:r>
              <a:rPr lang="en-US" i="1" dirty="0"/>
              <a:t>they/their </a:t>
            </a:r>
            <a:r>
              <a:rPr lang="en-US" b="0" dirty="0"/>
              <a:t>is the proper</a:t>
            </a:r>
            <a:br>
              <a:rPr lang="en-US" b="0" dirty="0"/>
            </a:br>
            <a:r>
              <a:rPr lang="en-US" b="0" dirty="0"/>
              <a:t>choice for replacing or referring to such indefinite pronouns.</a:t>
            </a:r>
          </a:p>
          <a:p>
            <a:pPr lvl="2"/>
            <a:r>
              <a:rPr lang="en-US" sz="1700" dirty="0">
                <a:solidFill>
                  <a:srgbClr val="0070C0"/>
                </a:solidFill>
              </a:rPr>
              <a:t>Example</a:t>
            </a:r>
            <a:r>
              <a:rPr lang="en-US" dirty="0">
                <a:solidFill>
                  <a:srgbClr val="0070C0"/>
                </a:solidFill>
              </a:rPr>
              <a:t>: </a:t>
            </a:r>
            <a:r>
              <a:rPr lang="en-US" dirty="0">
                <a:solidFill>
                  <a:schemeClr val="accent1"/>
                </a:solidFill>
              </a:rPr>
              <a:t>Several – Few, All – Some, Both – Many</a:t>
            </a:r>
            <a:endParaRPr lang="en-US" i="1" dirty="0">
              <a:solidFill>
                <a:schemeClr val="accent1"/>
              </a:solidFill>
            </a:endParaRPr>
          </a:p>
          <a:p>
            <a:pPr marL="1257300" lvl="3" indent="0">
              <a:buNone/>
            </a:pPr>
            <a:r>
              <a:rPr lang="en-US" sz="1600" dirty="0"/>
              <a:t/>
            </a:r>
            <a:br>
              <a:rPr lang="en-US" sz="1600" dirty="0"/>
            </a:br>
            <a:r>
              <a:rPr lang="en-US" sz="1600" dirty="0"/>
              <a:t/>
            </a:r>
            <a:br>
              <a:rPr lang="en-US" sz="1600" dirty="0"/>
            </a:br>
            <a:r>
              <a:rPr lang="en-US" sz="1600" dirty="0">
                <a:solidFill>
                  <a:schemeClr val="accent2"/>
                </a:solidFill>
              </a:rPr>
              <a:t/>
            </a:r>
            <a:br>
              <a:rPr lang="en-US" sz="1600" dirty="0">
                <a:solidFill>
                  <a:schemeClr val="accent2"/>
                </a:solidFill>
              </a:rPr>
            </a:br>
            <a:r>
              <a:rPr lang="en-US" sz="800" b="0" dirty="0"/>
              <a:t/>
            </a:r>
            <a:br>
              <a:rPr lang="en-US" sz="800" b="0" dirty="0"/>
            </a:br>
            <a:r>
              <a:rPr lang="en-US" b="0" dirty="0"/>
              <a:t> </a:t>
            </a:r>
            <a:r>
              <a:rPr lang="en-US" dirty="0"/>
              <a:t/>
            </a:r>
            <a:br>
              <a:rPr lang="en-US" dirty="0"/>
            </a:br>
            <a:endParaRPr lang="en-US" dirty="0"/>
          </a:p>
        </p:txBody>
      </p:sp>
    </p:spTree>
    <p:extLst>
      <p:ext uri="{BB962C8B-B14F-4D97-AF65-F5344CB8AC3E}">
        <p14:creationId xmlns:p14="http://schemas.microsoft.com/office/powerpoint/2010/main" val="382197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solidFill>
                  <a:schemeClr val="accent6"/>
                </a:solidFill>
                <a:latin typeface="Times New Roman" panose="02020603050405020304" pitchFamily="18" charset="0"/>
                <a:cs typeface="Times New Roman" panose="02020603050405020304" pitchFamily="18" charset="0"/>
              </a:rPr>
              <a:t>Pronouns</a:t>
            </a:r>
            <a:r>
              <a:rPr lang="en-US" dirty="0">
                <a:solidFill>
                  <a:schemeClr val="accent6"/>
                </a:solidFill>
                <a:latin typeface="Times New Roman" panose="02020603050405020304" pitchFamily="18" charset="0"/>
                <a:cs typeface="Times New Roman" panose="02020603050405020304" pitchFamily="18" charset="0"/>
              </a:rPr>
              <a:t> </a:t>
            </a:r>
          </a:p>
        </p:txBody>
      </p:sp>
      <p:sp>
        <p:nvSpPr>
          <p:cNvPr id="2" name="Content Placeholder 1"/>
          <p:cNvSpPr>
            <a:spLocks noGrp="1"/>
          </p:cNvSpPr>
          <p:nvPr>
            <p:ph idx="1"/>
          </p:nvPr>
        </p:nvSpPr>
        <p:spPr>
          <a:xfrm>
            <a:off x="711200" y="1517551"/>
            <a:ext cx="10363200" cy="4648200"/>
          </a:xfrm>
        </p:spPr>
        <p:txBody>
          <a:bodyPr/>
          <a:lstStyle/>
          <a:p>
            <a:r>
              <a:rPr lang="en-US" sz="2400" dirty="0">
                <a:solidFill>
                  <a:schemeClr val="accent2"/>
                </a:solidFill>
              </a:rPr>
              <a:t>Reflexive pronouns </a:t>
            </a:r>
            <a:r>
              <a:rPr lang="en-US" sz="2400" b="0" dirty="0"/>
              <a:t>(</a:t>
            </a:r>
            <a:r>
              <a:rPr lang="zh-TW" altLang="en-US" sz="2400" b="0" dirty="0"/>
              <a:t>反身代名詞</a:t>
            </a:r>
            <a:r>
              <a:rPr lang="en-US" altLang="zh-TW" sz="2400" b="0" dirty="0"/>
              <a:t>)</a:t>
            </a:r>
            <a:endParaRPr lang="en-US" altLang="zh-TW" sz="2400" b="0" i="1" dirty="0"/>
          </a:p>
          <a:p>
            <a:pPr lvl="1"/>
            <a:r>
              <a:rPr lang="en-US" altLang="zh-TW" sz="2200" i="1" dirty="0"/>
              <a:t> </a:t>
            </a:r>
            <a:r>
              <a:rPr lang="en-US" altLang="zh-TW" sz="2200" dirty="0"/>
              <a:t>A</a:t>
            </a:r>
            <a:r>
              <a:rPr lang="en-US" sz="2200" b="0" dirty="0"/>
              <a:t>re used when the “receiver” of the action is the same person as the “doer”. </a:t>
            </a:r>
          </a:p>
          <a:p>
            <a:pPr lvl="2"/>
            <a:r>
              <a:rPr lang="en-US" dirty="0">
                <a:solidFill>
                  <a:srgbClr val="0070C0"/>
                </a:solidFill>
              </a:rPr>
              <a:t>Example: </a:t>
            </a:r>
          </a:p>
          <a:p>
            <a:pPr lvl="3"/>
            <a:r>
              <a:rPr lang="en-US" sz="1800" b="0" i="1" dirty="0"/>
              <a:t>The </a:t>
            </a:r>
            <a:r>
              <a:rPr lang="en-US" sz="1800" i="1" dirty="0"/>
              <a:t>children </a:t>
            </a:r>
            <a:r>
              <a:rPr lang="en-US" sz="1800" b="0" i="1" dirty="0"/>
              <a:t>frightened </a:t>
            </a:r>
            <a:r>
              <a:rPr lang="en-US" sz="1800" i="1" dirty="0"/>
              <a:t>themselves </a:t>
            </a:r>
            <a:r>
              <a:rPr lang="en-US" sz="1800" b="0" i="1" dirty="0"/>
              <a:t>with ghost stories.</a:t>
            </a:r>
          </a:p>
          <a:p>
            <a:r>
              <a:rPr lang="en-US" sz="2400" dirty="0">
                <a:solidFill>
                  <a:schemeClr val="accent2"/>
                </a:solidFill>
              </a:rPr>
              <a:t>Interrogative pronouns </a:t>
            </a:r>
            <a:r>
              <a:rPr lang="en-US" altLang="zh-TW" sz="2400" b="0" dirty="0"/>
              <a:t>(</a:t>
            </a:r>
            <a:r>
              <a:rPr lang="zh-TW" altLang="en-US" sz="2400" b="0" dirty="0"/>
              <a:t>疑問代名詞</a:t>
            </a:r>
            <a:r>
              <a:rPr lang="en-US" altLang="zh-TW" sz="2400" b="0" dirty="0"/>
              <a:t>)</a:t>
            </a:r>
            <a:endParaRPr lang="en-US" sz="2400" dirty="0">
              <a:solidFill>
                <a:schemeClr val="accent6"/>
              </a:solidFill>
              <a:cs typeface="Times New Roman" panose="02020603050405020304" pitchFamily="18" charset="0"/>
            </a:endParaRPr>
          </a:p>
          <a:p>
            <a:pPr lvl="1"/>
            <a:r>
              <a:rPr lang="en-US" sz="2000" b="0" dirty="0"/>
              <a:t>When you ask a question about someone or something, you often start with</a:t>
            </a:r>
            <a:br>
              <a:rPr lang="en-US" sz="2000" b="0" dirty="0"/>
            </a:br>
            <a:r>
              <a:rPr lang="en-US" sz="2000" b="0" dirty="0"/>
              <a:t>an </a:t>
            </a:r>
            <a:r>
              <a:rPr lang="en-US" sz="2000" i="1" dirty="0"/>
              <a:t>interrogative pronoun. </a:t>
            </a:r>
          </a:p>
          <a:p>
            <a:pPr lvl="1"/>
            <a:r>
              <a:rPr lang="en-US" sz="2000" b="0" dirty="0"/>
              <a:t>Interrogative pronouns: </a:t>
            </a:r>
            <a:r>
              <a:rPr lang="en-US" sz="2000" i="1" dirty="0"/>
              <a:t>who, whom, whose, which, what</a:t>
            </a:r>
            <a:endParaRPr lang="en-US" sz="1800" dirty="0">
              <a:solidFill>
                <a:schemeClr val="accent6"/>
              </a:solidFill>
              <a:cs typeface="Times New Roman" panose="02020603050405020304" pitchFamily="18" charset="0"/>
            </a:endParaRPr>
          </a:p>
          <a:p>
            <a:pPr lvl="2"/>
            <a:r>
              <a:rPr lang="en-US" dirty="0">
                <a:solidFill>
                  <a:srgbClr val="0070C0"/>
                </a:solidFill>
              </a:rPr>
              <a:t>Example: </a:t>
            </a:r>
          </a:p>
          <a:p>
            <a:pPr lvl="3"/>
            <a:r>
              <a:rPr lang="en-US" i="1" dirty="0">
                <a:solidFill>
                  <a:schemeClr val="accent2"/>
                </a:solidFill>
              </a:rPr>
              <a:t>Whom</a:t>
            </a:r>
            <a:r>
              <a:rPr lang="en-US" i="1" dirty="0">
                <a:solidFill>
                  <a:schemeClr val="accent1"/>
                </a:solidFill>
              </a:rPr>
              <a:t> </a:t>
            </a:r>
            <a:r>
              <a:rPr lang="en-US" b="0" i="1" dirty="0">
                <a:solidFill>
                  <a:schemeClr val="accent1"/>
                </a:solidFill>
              </a:rPr>
              <a:t>will you ask about the schedule?</a:t>
            </a:r>
            <a:r>
              <a:rPr lang="en-US" dirty="0">
                <a:solidFill>
                  <a:schemeClr val="accent1"/>
                </a:solidFill>
              </a:rPr>
              <a:t/>
            </a:r>
            <a:br>
              <a:rPr lang="en-US" dirty="0">
                <a:solidFill>
                  <a:schemeClr val="accent1"/>
                </a:solidFill>
              </a:rPr>
            </a:br>
            <a:endParaRPr lang="en-US" i="1" dirty="0"/>
          </a:p>
        </p:txBody>
      </p:sp>
    </p:spTree>
    <p:extLst>
      <p:ext uri="{BB962C8B-B14F-4D97-AF65-F5344CB8AC3E}">
        <p14:creationId xmlns:p14="http://schemas.microsoft.com/office/powerpoint/2010/main" val="258108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AFA7B9-AE96-46BB-85EE-8C6C5468BF64}"/>
              </a:ext>
            </a:extLst>
          </p:cNvPr>
          <p:cNvSpPr txBox="1">
            <a:spLocks/>
          </p:cNvSpPr>
          <p:nvPr/>
        </p:nvSpPr>
        <p:spPr>
          <a:xfrm>
            <a:off x="983221" y="311377"/>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kern="1200" cap="all" baseline="0">
                <a:solidFill>
                  <a:srgbClr val="0070C0"/>
                </a:solidFill>
                <a:latin typeface="Times New Roman" panose="02020603050405020304" pitchFamily="18" charset="0"/>
                <a:ea typeface="+mj-ea"/>
                <a:cs typeface="Times New Roman" panose="02020603050405020304" pitchFamily="18" charset="0"/>
              </a:defRPr>
            </a:lvl1pPr>
          </a:lstStyle>
          <a:p>
            <a:r>
              <a:rPr lang="en-US" altLang="zh-TW" sz="4400" dirty="0">
                <a:solidFill>
                  <a:schemeClr val="accent6"/>
                </a:solidFill>
              </a:rPr>
              <a:t>Outline</a:t>
            </a:r>
            <a:endParaRPr lang="en-US" sz="4400" dirty="0">
              <a:solidFill>
                <a:schemeClr val="accent6"/>
              </a:solidFill>
            </a:endParaRPr>
          </a:p>
        </p:txBody>
      </p:sp>
      <p:sp>
        <p:nvSpPr>
          <p:cNvPr id="5" name="Content Placeholder 2">
            <a:extLst>
              <a:ext uri="{FF2B5EF4-FFF2-40B4-BE49-F238E27FC236}">
                <a16:creationId xmlns:a16="http://schemas.microsoft.com/office/drawing/2014/main" id="{55DEBEDF-40F5-4045-A133-0AC189474C16}"/>
              </a:ext>
            </a:extLst>
          </p:cNvPr>
          <p:cNvSpPr txBox="1">
            <a:spLocks/>
          </p:cNvSpPr>
          <p:nvPr/>
        </p:nvSpPr>
        <p:spPr>
          <a:xfrm>
            <a:off x="1150379" y="1726772"/>
            <a:ext cx="10058400" cy="1702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200"/>
              </a:spcBef>
              <a:buClr>
                <a:srgbClr val="0070C0"/>
              </a:buClr>
              <a:buSzPct val="85000"/>
              <a:buFont typeface="Wingdings" panose="05000000000000000000" pitchFamily="2" charset="2"/>
              <a:buChar char="v"/>
              <a:defRPr sz="2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400"/>
              </a:spcBef>
              <a:spcAft>
                <a:spcPts val="200"/>
              </a:spcAft>
              <a:buClr>
                <a:srgbClr val="0070C0"/>
              </a:buClr>
              <a:buSzPct val="85000"/>
              <a:buFont typeface="Wingdings" pitchFamily="2" charset="2"/>
              <a:buChar char="Ø"/>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400"/>
              </a:spcBef>
              <a:spcAft>
                <a:spcPts val="200"/>
              </a:spcAft>
              <a:buClr>
                <a:srgbClr val="0070C0"/>
              </a:buClr>
              <a:buSzPct val="85000"/>
              <a:buFont typeface="Wingdings" pitchFamily="2" charset="2"/>
              <a:buChar char="ü"/>
              <a:defRPr sz="16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400"/>
              </a:spcBef>
              <a:spcAft>
                <a:spcPts val="200"/>
              </a:spcAft>
              <a:buClr>
                <a:srgbClr val="0070C0"/>
              </a:buClr>
              <a:buSzPct val="85000"/>
              <a:buFont typeface="Courier New" panose="02070309020205020404" pitchFamily="49" charset="0"/>
              <a:buChar char="o"/>
              <a:defRPr sz="16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400"/>
              </a:spcBef>
              <a:spcAft>
                <a:spcPts val="200"/>
              </a:spcAft>
              <a:buClr>
                <a:srgbClr val="0070C0"/>
              </a:buClr>
              <a:buSzPct val="85000"/>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 </a:t>
            </a:r>
            <a:r>
              <a:rPr lang="en-ZA" dirty="0">
                <a:latin typeface="+mn-lt"/>
                <a:cs typeface="+mn-cs"/>
              </a:rPr>
              <a:t>Fundamental Concepts Academic Writing </a:t>
            </a:r>
          </a:p>
          <a:p>
            <a:r>
              <a:rPr lang="en-US" altLang="zh-TW" dirty="0">
                <a:latin typeface="+mn-lt"/>
                <a:cs typeface="+mn-cs"/>
              </a:rPr>
              <a:t> Parts of English Grammar</a:t>
            </a:r>
            <a:endParaRPr lang="en-ZA" dirty="0">
              <a:latin typeface="+mn-lt"/>
              <a:cs typeface="+mn-cs"/>
            </a:endParaRPr>
          </a:p>
          <a:p>
            <a:r>
              <a:rPr lang="en-ZA" dirty="0">
                <a:latin typeface="+mn-lt"/>
                <a:cs typeface="+mn-cs"/>
              </a:rPr>
              <a:t> Some Notes on Writing </a:t>
            </a:r>
          </a:p>
          <a:p>
            <a:r>
              <a:rPr lang="en-ZA" dirty="0">
                <a:latin typeface="+mn-lt"/>
                <a:cs typeface="+mn-cs"/>
              </a:rPr>
              <a:t> Logical Structure of Writing and Presenting Articles</a:t>
            </a:r>
          </a:p>
          <a:p>
            <a:pPr marL="0" indent="0" algn="just">
              <a:buFont typeface="Wingdings" panose="05000000000000000000" pitchFamily="2" charset="2"/>
              <a:buNone/>
            </a:pPr>
            <a:endParaRPr lang="en-US" i="1" dirty="0"/>
          </a:p>
        </p:txBody>
      </p:sp>
    </p:spTree>
    <p:extLst>
      <p:ext uri="{BB962C8B-B14F-4D97-AF65-F5344CB8AC3E}">
        <p14:creationId xmlns:p14="http://schemas.microsoft.com/office/powerpoint/2010/main" val="387168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Adjective(</a:t>
            </a:r>
            <a:r>
              <a:rPr lang="zh-TW" altLang="en-US" dirty="0">
                <a:solidFill>
                  <a:schemeClr val="accent6"/>
                </a:solidFill>
                <a:latin typeface="Times New Roman" panose="02020603050405020304" pitchFamily="18" charset="0"/>
                <a:cs typeface="Times New Roman" panose="02020603050405020304" pitchFamily="18" charset="0"/>
              </a:rPr>
              <a:t>形容詞</a:t>
            </a:r>
            <a:r>
              <a:rPr lang="en-US" altLang="zh-TW"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711200" y="1517205"/>
            <a:ext cx="11137900" cy="4850344"/>
          </a:xfrm>
        </p:spPr>
        <p:txBody>
          <a:bodyPr/>
          <a:lstStyle/>
          <a:p>
            <a:r>
              <a:rPr lang="en-US" dirty="0">
                <a:solidFill>
                  <a:schemeClr val="accent2"/>
                </a:solidFill>
              </a:rPr>
              <a:t>An</a:t>
            </a:r>
            <a:r>
              <a:rPr lang="en-US" b="0" dirty="0"/>
              <a:t> </a:t>
            </a:r>
            <a:r>
              <a:rPr lang="en-US" dirty="0">
                <a:solidFill>
                  <a:schemeClr val="accent2"/>
                </a:solidFill>
              </a:rPr>
              <a:t>adjective:</a:t>
            </a:r>
          </a:p>
          <a:p>
            <a:pPr lvl="1"/>
            <a:r>
              <a:rPr lang="en-US" dirty="0"/>
              <a:t>T</a:t>
            </a:r>
            <a:r>
              <a:rPr lang="en-US" b="0" dirty="0"/>
              <a:t>ells you more about a noun. </a:t>
            </a:r>
          </a:p>
          <a:p>
            <a:pPr lvl="1"/>
            <a:r>
              <a:rPr lang="en-US" altLang="zh-TW" dirty="0"/>
              <a:t>Adjectives are describing words which add details about the nouns in a sentence.</a:t>
            </a:r>
          </a:p>
          <a:p>
            <a:pPr lvl="1"/>
            <a:r>
              <a:rPr lang="en-US" altLang="zh-TW" dirty="0"/>
              <a:t>Adjectives are usually placed BEFORE the nouns or pronouns they modify. </a:t>
            </a:r>
          </a:p>
          <a:p>
            <a:pPr lvl="2"/>
            <a:r>
              <a:rPr lang="en-US" altLang="zh-TW" dirty="0">
                <a:solidFill>
                  <a:srgbClr val="0070C0"/>
                </a:solidFill>
              </a:rPr>
              <a:t>Example: </a:t>
            </a:r>
          </a:p>
          <a:p>
            <a:pPr lvl="3"/>
            <a:r>
              <a:rPr lang="en-US" altLang="zh-TW" b="0" i="1" dirty="0">
                <a:solidFill>
                  <a:schemeClr val="accent1"/>
                </a:solidFill>
              </a:rPr>
              <a:t>A </a:t>
            </a:r>
            <a:r>
              <a:rPr lang="en-US" altLang="zh-TW" i="1" dirty="0">
                <a:solidFill>
                  <a:schemeClr val="accent1"/>
                </a:solidFill>
              </a:rPr>
              <a:t>busy </a:t>
            </a:r>
            <a:r>
              <a:rPr lang="en-US" altLang="zh-TW" b="0" i="1" dirty="0">
                <a:solidFill>
                  <a:schemeClr val="accent1"/>
                </a:solidFill>
              </a:rPr>
              <a:t>street</a:t>
            </a:r>
            <a:r>
              <a:rPr lang="en-US" altLang="zh-TW" i="1" dirty="0">
                <a:solidFill>
                  <a:schemeClr val="accent1"/>
                </a:solidFill>
              </a:rPr>
              <a:t>. </a:t>
            </a:r>
          </a:p>
          <a:p>
            <a:pPr lvl="1"/>
            <a:r>
              <a:rPr lang="en-US" altLang="zh-TW" sz="2000" b="0" dirty="0"/>
              <a:t>However, adjectives can occasionally be found </a:t>
            </a:r>
            <a:r>
              <a:rPr lang="en-US" altLang="zh-TW" sz="2000" dirty="0"/>
              <a:t>AFTER </a:t>
            </a:r>
            <a:r>
              <a:rPr lang="en-US" altLang="zh-TW" sz="2000" b="0" dirty="0"/>
              <a:t>nouns and pronouns.</a:t>
            </a:r>
            <a:r>
              <a:rPr lang="en-US" altLang="zh-TW" sz="2000" dirty="0"/>
              <a:t> </a:t>
            </a:r>
          </a:p>
          <a:p>
            <a:pPr lvl="2"/>
            <a:r>
              <a:rPr lang="en-US" dirty="0">
                <a:solidFill>
                  <a:srgbClr val="0070C0"/>
                </a:solidFill>
              </a:rPr>
              <a:t>Example: </a:t>
            </a:r>
          </a:p>
          <a:p>
            <a:pPr lvl="3"/>
            <a:r>
              <a:rPr lang="en-US" b="0" i="1" dirty="0">
                <a:solidFill>
                  <a:schemeClr val="accent1"/>
                </a:solidFill>
              </a:rPr>
              <a:t>That problem is too </a:t>
            </a:r>
            <a:r>
              <a:rPr lang="en-US" i="1" dirty="0">
                <a:solidFill>
                  <a:schemeClr val="accent1"/>
                </a:solidFill>
              </a:rPr>
              <a:t>difficult.  </a:t>
            </a:r>
            <a:endParaRPr lang="en-US" b="0" i="1" dirty="0">
              <a:solidFill>
                <a:schemeClr val="accent1"/>
              </a:solidFill>
            </a:endParaRPr>
          </a:p>
          <a:p>
            <a:endParaRPr lang="en-US" i="1" dirty="0"/>
          </a:p>
          <a:p>
            <a:pPr marL="1257300" lvl="3" indent="0">
              <a:buNone/>
            </a:pPr>
            <a:r>
              <a:rPr lang="en-US" dirty="0">
                <a:solidFill>
                  <a:schemeClr val="accent2"/>
                </a:solidFill>
              </a:rPr>
              <a:t/>
            </a:r>
            <a:br>
              <a:rPr lang="en-US" dirty="0">
                <a:solidFill>
                  <a:schemeClr val="accent2"/>
                </a:solidFill>
              </a:rPr>
            </a:br>
            <a:r>
              <a:rPr lang="en-US" dirty="0">
                <a:solidFill>
                  <a:schemeClr val="accent2"/>
                </a:solidFill>
              </a:rPr>
              <a:t/>
            </a:r>
            <a:br>
              <a:rPr lang="en-US" dirty="0">
                <a:solidFill>
                  <a:schemeClr val="accent2"/>
                </a:solidFill>
              </a:rPr>
            </a:br>
            <a:r>
              <a:rPr lang="en-US" dirty="0"/>
              <a:t/>
            </a:r>
            <a:br>
              <a:rPr lang="en-US" dirty="0"/>
            </a:br>
            <a:r>
              <a:rPr lang="en-US" b="0" dirty="0"/>
              <a:t/>
            </a:r>
            <a:br>
              <a:rPr lang="en-US" b="0" dirty="0"/>
            </a:br>
            <a:endParaRPr lang="en-US" b="0" dirty="0"/>
          </a:p>
        </p:txBody>
      </p:sp>
    </p:spTree>
    <p:extLst>
      <p:ext uri="{BB962C8B-B14F-4D97-AF65-F5344CB8AC3E}">
        <p14:creationId xmlns:p14="http://schemas.microsoft.com/office/powerpoint/2010/main" val="1558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Comparisons using Modifiers</a:t>
            </a:r>
          </a:p>
        </p:txBody>
      </p:sp>
      <p:sp>
        <p:nvSpPr>
          <p:cNvPr id="2" name="Content Placeholder 1"/>
          <p:cNvSpPr>
            <a:spLocks noGrp="1"/>
          </p:cNvSpPr>
          <p:nvPr>
            <p:ph idx="1"/>
          </p:nvPr>
        </p:nvSpPr>
        <p:spPr>
          <a:xfrm>
            <a:off x="413808" y="1531410"/>
            <a:ext cx="11630026" cy="4539190"/>
          </a:xfrm>
        </p:spPr>
        <p:txBody>
          <a:bodyPr>
            <a:noAutofit/>
          </a:bodyPr>
          <a:lstStyle/>
          <a:p>
            <a:r>
              <a:rPr lang="en-US" b="0" dirty="0"/>
              <a:t>Sometimes a sentence compares two or more things. </a:t>
            </a:r>
          </a:p>
          <a:p>
            <a:r>
              <a:rPr lang="en-US" b="0" dirty="0"/>
              <a:t>When comparing </a:t>
            </a:r>
            <a:r>
              <a:rPr lang="en-US" dirty="0">
                <a:solidFill>
                  <a:srgbClr val="FF0000"/>
                </a:solidFill>
              </a:rPr>
              <a:t>two</a:t>
            </a:r>
            <a:r>
              <a:rPr lang="en-US" dirty="0"/>
              <a:t> </a:t>
            </a:r>
            <a:r>
              <a:rPr lang="en-US" b="0" dirty="0"/>
              <a:t>things, add </a:t>
            </a:r>
            <a:r>
              <a:rPr lang="en-US" b="0" i="1" dirty="0"/>
              <a:t>“</a:t>
            </a:r>
            <a:r>
              <a:rPr lang="en-US" b="0" i="1" dirty="0">
                <a:solidFill>
                  <a:srgbClr val="FF0000"/>
                </a:solidFill>
              </a:rPr>
              <a:t>er</a:t>
            </a:r>
            <a:r>
              <a:rPr lang="en-US" b="0" i="1" dirty="0"/>
              <a:t>” </a:t>
            </a:r>
            <a:r>
              <a:rPr lang="en-US" b="0" dirty="0"/>
              <a:t>to most modifiers, either </a:t>
            </a:r>
            <a:r>
              <a:rPr lang="en-US" i="1" dirty="0"/>
              <a:t>adjective</a:t>
            </a:r>
            <a:r>
              <a:rPr lang="en-US" b="0" dirty="0"/>
              <a:t> or </a:t>
            </a:r>
            <a:r>
              <a:rPr lang="en-US" i="1" dirty="0"/>
              <a:t>adverb</a:t>
            </a:r>
            <a:r>
              <a:rPr lang="en-US" b="0" dirty="0"/>
              <a:t>.</a:t>
            </a:r>
          </a:p>
          <a:p>
            <a:r>
              <a:rPr lang="en-US" dirty="0"/>
              <a:t>If the sentence sounds awkward, you use the word more in front of the adjective or adverb instead of adding “</a:t>
            </a:r>
            <a:r>
              <a:rPr lang="en-US" dirty="0" err="1"/>
              <a:t>er</a:t>
            </a:r>
            <a:r>
              <a:rPr lang="en-US" b="0" dirty="0"/>
              <a:t>”.</a:t>
            </a:r>
            <a:r>
              <a:rPr lang="en-US" dirty="0"/>
              <a:t> </a:t>
            </a:r>
          </a:p>
          <a:p>
            <a:pPr lvl="1"/>
            <a:r>
              <a:rPr lang="en-US" dirty="0">
                <a:solidFill>
                  <a:srgbClr val="0070C0"/>
                </a:solidFill>
              </a:rPr>
              <a:t>Example:</a:t>
            </a:r>
            <a:r>
              <a:rPr lang="en-US" dirty="0">
                <a:solidFill>
                  <a:schemeClr val="accent2"/>
                </a:solidFill>
              </a:rPr>
              <a:t> </a:t>
            </a:r>
            <a:r>
              <a:rPr lang="en-US" b="0" i="1" dirty="0">
                <a:solidFill>
                  <a:schemeClr val="accent2"/>
                </a:solidFill>
              </a:rPr>
              <a:t>bright:   </a:t>
            </a:r>
            <a:r>
              <a:rPr lang="en-US" b="0" i="1" dirty="0">
                <a:solidFill>
                  <a:schemeClr val="accent1"/>
                </a:solidFill>
              </a:rPr>
              <a:t>This light is </a:t>
            </a:r>
            <a:r>
              <a:rPr lang="en-US" i="1" dirty="0">
                <a:solidFill>
                  <a:schemeClr val="accent1"/>
                </a:solidFill>
              </a:rPr>
              <a:t>brighter </a:t>
            </a:r>
            <a:r>
              <a:rPr lang="en-US" b="0" i="1" dirty="0">
                <a:solidFill>
                  <a:schemeClr val="accent1"/>
                </a:solidFill>
              </a:rPr>
              <a:t>than that one.</a:t>
            </a:r>
            <a:endParaRPr lang="en-US" dirty="0"/>
          </a:p>
          <a:p>
            <a:r>
              <a:rPr lang="en-US" b="0" dirty="0">
                <a:solidFill>
                  <a:srgbClr val="000000"/>
                </a:solidFill>
                <a:cs typeface="Times New Roman" panose="02020603050405020304" pitchFamily="18" charset="0"/>
              </a:rPr>
              <a:t>When comparing two things, </a:t>
            </a:r>
            <a:r>
              <a:rPr lang="en-US" i="1" dirty="0">
                <a:solidFill>
                  <a:srgbClr val="000000"/>
                </a:solidFill>
                <a:cs typeface="Times New Roman" panose="02020603050405020304" pitchFamily="18" charset="0"/>
              </a:rPr>
              <a:t>DO NOT </a:t>
            </a:r>
            <a:r>
              <a:rPr lang="en-US" b="0" dirty="0">
                <a:solidFill>
                  <a:srgbClr val="000000"/>
                </a:solidFill>
                <a:cs typeface="Times New Roman" panose="02020603050405020304" pitchFamily="18" charset="0"/>
              </a:rPr>
              <a:t>add </a:t>
            </a:r>
            <a:r>
              <a:rPr lang="en-US" b="0" i="1" dirty="0">
                <a:solidFill>
                  <a:srgbClr val="000000"/>
                </a:solidFill>
                <a:cs typeface="Times New Roman" panose="02020603050405020304" pitchFamily="18" charset="0"/>
              </a:rPr>
              <a:t>“er” </a:t>
            </a:r>
            <a:r>
              <a:rPr lang="en-US" b="0" dirty="0">
                <a:solidFill>
                  <a:srgbClr val="000000"/>
                </a:solidFill>
                <a:cs typeface="Times New Roman" panose="02020603050405020304" pitchFamily="18" charset="0"/>
              </a:rPr>
              <a:t>to </a:t>
            </a:r>
            <a:r>
              <a:rPr lang="en-US" dirty="0">
                <a:solidFill>
                  <a:srgbClr val="000000"/>
                </a:solidFill>
                <a:cs typeface="Times New Roman" panose="02020603050405020304" pitchFamily="18" charset="0"/>
              </a:rPr>
              <a:t>adverbs </a:t>
            </a:r>
            <a:r>
              <a:rPr lang="en-US" b="0" dirty="0">
                <a:solidFill>
                  <a:srgbClr val="000000"/>
                </a:solidFill>
                <a:cs typeface="Times New Roman" panose="02020603050405020304" pitchFamily="18" charset="0"/>
              </a:rPr>
              <a:t>ending in “</a:t>
            </a:r>
            <a:r>
              <a:rPr lang="en-US" b="0" dirty="0" err="1">
                <a:solidFill>
                  <a:srgbClr val="000000"/>
                </a:solidFill>
                <a:cs typeface="Times New Roman" panose="02020603050405020304" pitchFamily="18" charset="0"/>
              </a:rPr>
              <a:t>ly</a:t>
            </a:r>
            <a:r>
              <a:rPr lang="en-US" b="0" dirty="0">
                <a:solidFill>
                  <a:srgbClr val="000000"/>
                </a:solidFill>
                <a:cs typeface="Times New Roman" panose="02020603050405020304" pitchFamily="18" charset="0"/>
              </a:rPr>
              <a:t>”.</a:t>
            </a:r>
            <a:r>
              <a:rPr lang="en-US" dirty="0">
                <a:cs typeface="Times New Roman" panose="02020603050405020304" pitchFamily="18" charset="0"/>
              </a:rPr>
              <a:t> </a:t>
            </a:r>
          </a:p>
          <a:p>
            <a:r>
              <a:rPr lang="en-US" b="0" dirty="0">
                <a:solidFill>
                  <a:srgbClr val="000000"/>
                </a:solidFill>
                <a:cs typeface="Times New Roman" panose="02020603050405020304" pitchFamily="18" charset="0"/>
              </a:rPr>
              <a:t>Use the word </a:t>
            </a:r>
            <a:r>
              <a:rPr lang="en-US" i="1" dirty="0">
                <a:solidFill>
                  <a:srgbClr val="000000"/>
                </a:solidFill>
                <a:cs typeface="Times New Roman" panose="02020603050405020304" pitchFamily="18" charset="0"/>
              </a:rPr>
              <a:t>more </a:t>
            </a:r>
            <a:r>
              <a:rPr lang="en-US" b="0" dirty="0">
                <a:solidFill>
                  <a:srgbClr val="000000"/>
                </a:solidFill>
                <a:cs typeface="Times New Roman" panose="02020603050405020304" pitchFamily="18" charset="0"/>
              </a:rPr>
              <a:t>in front of the adverb instead </a:t>
            </a:r>
            <a:r>
              <a:rPr lang="en-US" dirty="0"/>
              <a:t>of adding “er</a:t>
            </a:r>
            <a:r>
              <a:rPr lang="en-US" b="0" dirty="0"/>
              <a:t>”.</a:t>
            </a:r>
            <a:r>
              <a:rPr lang="en-US" dirty="0"/>
              <a:t> </a:t>
            </a:r>
            <a:endParaRPr lang="en-US" b="0" dirty="0">
              <a:solidFill>
                <a:srgbClr val="000000"/>
              </a:solidFill>
              <a:cs typeface="Times New Roman" panose="02020603050405020304" pitchFamily="18" charset="0"/>
            </a:endParaRPr>
          </a:p>
          <a:p>
            <a:pPr lvl="1"/>
            <a:r>
              <a:rPr lang="en-US" dirty="0">
                <a:solidFill>
                  <a:srgbClr val="0070C0"/>
                </a:solidFill>
              </a:rPr>
              <a:t>Example:</a:t>
            </a:r>
            <a:r>
              <a:rPr lang="en-US" dirty="0">
                <a:solidFill>
                  <a:schemeClr val="accent2"/>
                </a:solidFill>
              </a:rPr>
              <a:t> </a:t>
            </a:r>
            <a:r>
              <a:rPr lang="en-US" i="1" dirty="0">
                <a:solidFill>
                  <a:schemeClr val="accent2"/>
                </a:solidFill>
              </a:rPr>
              <a:t>carefully</a:t>
            </a:r>
            <a:r>
              <a:rPr lang="en-US" b="0" i="1" dirty="0"/>
              <a:t>:   </a:t>
            </a:r>
            <a:r>
              <a:rPr lang="en-US" i="1" dirty="0">
                <a:solidFill>
                  <a:schemeClr val="accent1"/>
                </a:solidFill>
              </a:rPr>
              <a:t>Barbara drives more carefully than Pat.</a:t>
            </a:r>
          </a:p>
          <a:p>
            <a:r>
              <a:rPr lang="en-US" b="0" dirty="0">
                <a:solidFill>
                  <a:srgbClr val="000000"/>
                </a:solidFill>
                <a:cs typeface="Times New Roman" panose="02020603050405020304" pitchFamily="18" charset="0"/>
              </a:rPr>
              <a:t>Often, more than two things are compared. Some of the rules change when</a:t>
            </a:r>
            <a:r>
              <a:rPr lang="en-US" dirty="0">
                <a:cs typeface="Times New Roman" panose="02020603050405020304" pitchFamily="18" charset="0"/>
              </a:rPr>
              <a:t> </a:t>
            </a:r>
            <a:r>
              <a:rPr lang="en-US" b="0" dirty="0">
                <a:solidFill>
                  <a:srgbClr val="000000"/>
                </a:solidFill>
                <a:cs typeface="Times New Roman" panose="02020603050405020304" pitchFamily="18" charset="0"/>
              </a:rPr>
              <a:t>comparing more than two things. Instead of adding “</a:t>
            </a:r>
            <a:r>
              <a:rPr lang="en-US" b="0" i="1" dirty="0" err="1">
                <a:solidFill>
                  <a:srgbClr val="FF0000"/>
                </a:solidFill>
                <a:cs typeface="Times New Roman" panose="02020603050405020304" pitchFamily="18" charset="0"/>
              </a:rPr>
              <a:t>er</a:t>
            </a:r>
            <a:r>
              <a:rPr lang="en-US" b="0" dirty="0">
                <a:solidFill>
                  <a:srgbClr val="000000"/>
                </a:solidFill>
                <a:cs typeface="Times New Roman" panose="02020603050405020304" pitchFamily="18" charset="0"/>
              </a:rPr>
              <a:t>”, add “</a:t>
            </a:r>
            <a:r>
              <a:rPr lang="en-US" b="0" i="1" dirty="0" err="1">
                <a:solidFill>
                  <a:srgbClr val="FF0000"/>
                </a:solidFill>
                <a:cs typeface="Times New Roman" panose="02020603050405020304" pitchFamily="18" charset="0"/>
              </a:rPr>
              <a:t>est</a:t>
            </a:r>
            <a:r>
              <a:rPr lang="en-US" b="0" dirty="0">
                <a:solidFill>
                  <a:srgbClr val="000000"/>
                </a:solidFill>
                <a:cs typeface="Times New Roman" panose="02020603050405020304" pitchFamily="18" charset="0"/>
              </a:rPr>
              <a:t>”. Do not add</a:t>
            </a:r>
            <a:r>
              <a:rPr lang="en-US" dirty="0">
                <a:cs typeface="Times New Roman" panose="02020603050405020304" pitchFamily="18" charset="0"/>
              </a:rPr>
              <a:t> </a:t>
            </a:r>
            <a:r>
              <a:rPr lang="en-US" b="0" i="1" dirty="0">
                <a:solidFill>
                  <a:srgbClr val="000000"/>
                </a:solidFill>
                <a:cs typeface="Times New Roman" panose="02020603050405020304" pitchFamily="18" charset="0"/>
              </a:rPr>
              <a:t>“</a:t>
            </a:r>
            <a:r>
              <a:rPr lang="en-US" b="0" i="1" dirty="0" err="1">
                <a:solidFill>
                  <a:srgbClr val="000000"/>
                </a:solidFill>
                <a:cs typeface="Times New Roman" panose="02020603050405020304" pitchFamily="18" charset="0"/>
              </a:rPr>
              <a:t>est</a:t>
            </a:r>
            <a:r>
              <a:rPr lang="en-US" b="0" i="1" dirty="0">
                <a:solidFill>
                  <a:srgbClr val="000000"/>
                </a:solidFill>
                <a:cs typeface="Times New Roman" panose="02020603050405020304" pitchFamily="18" charset="0"/>
              </a:rPr>
              <a:t>” </a:t>
            </a:r>
            <a:r>
              <a:rPr lang="en-US" b="0" dirty="0">
                <a:solidFill>
                  <a:srgbClr val="000000"/>
                </a:solidFill>
                <a:cs typeface="Times New Roman" panose="02020603050405020304" pitchFamily="18" charset="0"/>
              </a:rPr>
              <a:t>to adverbs ending in “</a:t>
            </a:r>
            <a:r>
              <a:rPr lang="en-US" b="0" dirty="0" err="1">
                <a:solidFill>
                  <a:srgbClr val="000000"/>
                </a:solidFill>
                <a:cs typeface="Times New Roman" panose="02020603050405020304" pitchFamily="18" charset="0"/>
              </a:rPr>
              <a:t>ly</a:t>
            </a:r>
            <a:r>
              <a:rPr lang="en-US" b="0" dirty="0">
                <a:solidFill>
                  <a:srgbClr val="000000"/>
                </a:solidFill>
                <a:cs typeface="Times New Roman" panose="02020603050405020304" pitchFamily="18" charset="0"/>
              </a:rPr>
              <a:t>”, and use </a:t>
            </a:r>
            <a:r>
              <a:rPr lang="en-US" dirty="0">
                <a:solidFill>
                  <a:srgbClr val="000000"/>
                </a:solidFill>
                <a:cs typeface="Times New Roman" panose="02020603050405020304" pitchFamily="18" charset="0"/>
              </a:rPr>
              <a:t>most </a:t>
            </a:r>
            <a:r>
              <a:rPr lang="en-US" b="0" dirty="0">
                <a:solidFill>
                  <a:srgbClr val="000000"/>
                </a:solidFill>
                <a:cs typeface="Times New Roman" panose="02020603050405020304" pitchFamily="18" charset="0"/>
              </a:rPr>
              <a:t>with modifiers of more than one</a:t>
            </a:r>
            <a:r>
              <a:rPr lang="en-US" dirty="0">
                <a:cs typeface="Times New Roman" panose="02020603050405020304" pitchFamily="18" charset="0"/>
              </a:rPr>
              <a:t> </a:t>
            </a:r>
            <a:r>
              <a:rPr lang="en-US" b="0" dirty="0">
                <a:solidFill>
                  <a:srgbClr val="000000"/>
                </a:solidFill>
                <a:cs typeface="Times New Roman" panose="02020603050405020304" pitchFamily="18" charset="0"/>
              </a:rPr>
              <a:t>syllable.</a:t>
            </a:r>
          </a:p>
          <a:p>
            <a:pPr lvl="1"/>
            <a:r>
              <a:rPr lang="en-US" dirty="0">
                <a:solidFill>
                  <a:srgbClr val="0070C0"/>
                </a:solidFill>
              </a:rPr>
              <a:t>Example:</a:t>
            </a:r>
            <a:r>
              <a:rPr lang="en-US" dirty="0">
                <a:solidFill>
                  <a:schemeClr val="accent2"/>
                </a:solidFill>
              </a:rPr>
              <a:t> </a:t>
            </a:r>
          </a:p>
          <a:p>
            <a:pPr lvl="2"/>
            <a:r>
              <a:rPr lang="en-US" b="0" i="1" dirty="0">
                <a:solidFill>
                  <a:schemeClr val="accent2"/>
                </a:solidFill>
                <a:cs typeface="Times New Roman" panose="02020603050405020304" pitchFamily="18" charset="0"/>
              </a:rPr>
              <a:t>nice: </a:t>
            </a:r>
            <a:r>
              <a:rPr lang="en-US" b="0" i="1" dirty="0">
                <a:solidFill>
                  <a:schemeClr val="accent1"/>
                </a:solidFill>
                <a:cs typeface="Times New Roman" panose="02020603050405020304" pitchFamily="18" charset="0"/>
              </a:rPr>
              <a:t>Our view is the </a:t>
            </a:r>
            <a:r>
              <a:rPr lang="en-US" i="1" dirty="0">
                <a:solidFill>
                  <a:schemeClr val="accent2"/>
                </a:solidFill>
                <a:cs typeface="Times New Roman" panose="02020603050405020304" pitchFamily="18" charset="0"/>
              </a:rPr>
              <a:t>nicest</a:t>
            </a:r>
            <a:r>
              <a:rPr lang="en-US" b="0" i="1" dirty="0">
                <a:solidFill>
                  <a:schemeClr val="accent1"/>
                </a:solidFill>
                <a:cs typeface="Times New Roman" panose="02020603050405020304" pitchFamily="18" charset="0"/>
              </a:rPr>
              <a:t> of all the ones on this street.</a:t>
            </a:r>
          </a:p>
          <a:p>
            <a:pPr lvl="2"/>
            <a:r>
              <a:rPr lang="en-US" b="0" i="1" dirty="0">
                <a:solidFill>
                  <a:schemeClr val="accent2"/>
                </a:solidFill>
              </a:rPr>
              <a:t>peaceful: </a:t>
            </a:r>
            <a:r>
              <a:rPr lang="en-US" b="0" i="1" dirty="0">
                <a:solidFill>
                  <a:schemeClr val="accent1"/>
                </a:solidFill>
              </a:rPr>
              <a:t>The time I spend at the lake are the </a:t>
            </a:r>
            <a:r>
              <a:rPr lang="en-US" i="1" dirty="0">
                <a:solidFill>
                  <a:schemeClr val="accent1"/>
                </a:solidFill>
              </a:rPr>
              <a:t>most </a:t>
            </a:r>
            <a:r>
              <a:rPr lang="en-US" i="1" dirty="0">
                <a:solidFill>
                  <a:schemeClr val="accent2"/>
                </a:solidFill>
              </a:rPr>
              <a:t>peaceful </a:t>
            </a:r>
            <a:r>
              <a:rPr lang="en-US" b="0" i="1" dirty="0">
                <a:solidFill>
                  <a:schemeClr val="accent1"/>
                </a:solidFill>
              </a:rPr>
              <a:t>hours of my day.</a:t>
            </a:r>
            <a:endParaRPr lang="en-US" b="0" i="1" dirty="0">
              <a:solidFill>
                <a:schemeClr val="accent1"/>
              </a:solidFill>
              <a:cs typeface="Times New Roman" panose="02020603050405020304" pitchFamily="18" charset="0"/>
            </a:endParaRPr>
          </a:p>
        </p:txBody>
      </p:sp>
      <p:sp>
        <p:nvSpPr>
          <p:cNvPr id="8" name="Rectangle 2"/>
          <p:cNvSpPr>
            <a:spLocks noChangeArrowheads="1"/>
          </p:cNvSpPr>
          <p:nvPr/>
        </p:nvSpPr>
        <p:spPr bwMode="auto">
          <a:xfrm>
            <a:off x="3273425" y="3524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3273425" y="34178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4140200" y="5534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2954338" y="3676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8595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Absolute adjectives </a:t>
            </a:r>
          </a:p>
        </p:txBody>
      </p:sp>
      <p:sp>
        <p:nvSpPr>
          <p:cNvPr id="2" name="Content Placeholder 1"/>
          <p:cNvSpPr>
            <a:spLocks noGrp="1"/>
          </p:cNvSpPr>
          <p:nvPr>
            <p:ph idx="1"/>
          </p:nvPr>
        </p:nvSpPr>
        <p:spPr>
          <a:xfrm>
            <a:off x="403824" y="1457111"/>
            <a:ext cx="11350025" cy="4648200"/>
          </a:xfrm>
        </p:spPr>
        <p:txBody>
          <a:bodyPr/>
          <a:lstStyle/>
          <a:p>
            <a:r>
              <a:rPr lang="en-US" sz="2400" b="0" dirty="0"/>
              <a:t> </a:t>
            </a:r>
            <a:r>
              <a:rPr lang="en-US" b="0" dirty="0"/>
              <a:t>Still other words cannot be used in comparisons, because of their meaning. </a:t>
            </a:r>
          </a:p>
          <a:p>
            <a:r>
              <a:rPr lang="en-US" dirty="0"/>
              <a:t> </a:t>
            </a:r>
            <a:r>
              <a:rPr lang="en-US" b="0" dirty="0"/>
              <a:t>These words are called </a:t>
            </a:r>
            <a:r>
              <a:rPr lang="en-US" i="1" dirty="0"/>
              <a:t>absolute adjectives </a:t>
            </a:r>
            <a:r>
              <a:rPr lang="en-US" b="0" dirty="0"/>
              <a:t>- words such as</a:t>
            </a:r>
            <a:r>
              <a:rPr lang="en-US" dirty="0"/>
              <a:t>, </a:t>
            </a:r>
            <a:r>
              <a:rPr lang="en-US" i="1" dirty="0"/>
              <a:t>correct </a:t>
            </a:r>
            <a:r>
              <a:rPr lang="en-US" b="0" dirty="0"/>
              <a:t>and </a:t>
            </a:r>
            <a:r>
              <a:rPr lang="en-US" i="1" dirty="0"/>
              <a:t>dead</a:t>
            </a:r>
            <a:r>
              <a:rPr lang="en-US" b="0" dirty="0"/>
              <a:t>.</a:t>
            </a:r>
            <a:r>
              <a:rPr lang="en-US" dirty="0"/>
              <a:t> </a:t>
            </a:r>
          </a:p>
          <a:p>
            <a:pPr lvl="1"/>
            <a:r>
              <a:rPr lang="en-US" dirty="0">
                <a:solidFill>
                  <a:srgbClr val="0070C0"/>
                </a:solidFill>
              </a:rPr>
              <a:t>Example:</a:t>
            </a:r>
            <a:r>
              <a:rPr lang="en-US" dirty="0">
                <a:solidFill>
                  <a:schemeClr val="accent2"/>
                </a:solidFill>
              </a:rPr>
              <a:t> </a:t>
            </a:r>
          </a:p>
          <a:p>
            <a:pPr lvl="2"/>
            <a:r>
              <a:rPr lang="en-US" b="0" dirty="0"/>
              <a:t>An answer on a test is either </a:t>
            </a:r>
            <a:r>
              <a:rPr lang="en-US" b="0" dirty="0">
                <a:solidFill>
                  <a:schemeClr val="accent2"/>
                </a:solidFill>
              </a:rPr>
              <a:t>correct, </a:t>
            </a:r>
            <a:r>
              <a:rPr lang="en-US" b="0" dirty="0"/>
              <a:t>or </a:t>
            </a:r>
            <a:r>
              <a:rPr lang="en-US" b="0" dirty="0">
                <a:solidFill>
                  <a:schemeClr val="accent2"/>
                </a:solidFill>
              </a:rPr>
              <a:t>not correct. </a:t>
            </a:r>
            <a:r>
              <a:rPr lang="en-US" b="0" dirty="0"/>
              <a:t>It cannot be </a:t>
            </a:r>
            <a:r>
              <a:rPr lang="en-US" b="0" i="1" dirty="0">
                <a:solidFill>
                  <a:srgbClr val="FF0000"/>
                </a:solidFill>
              </a:rPr>
              <a:t>more correct</a:t>
            </a:r>
            <a:r>
              <a:rPr lang="en-US" b="0" dirty="0">
                <a:solidFill>
                  <a:srgbClr val="FF0000"/>
                </a:solidFill>
              </a:rPr>
              <a:t>, </a:t>
            </a:r>
            <a:r>
              <a:rPr lang="en-US" b="0" dirty="0"/>
              <a:t>or </a:t>
            </a:r>
            <a:r>
              <a:rPr lang="en-US" b="0" i="1" dirty="0" err="1">
                <a:solidFill>
                  <a:srgbClr val="FF0000"/>
                </a:solidFill>
              </a:rPr>
              <a:t>correcter</a:t>
            </a:r>
            <a:r>
              <a:rPr lang="en-US" b="0" dirty="0">
                <a:solidFill>
                  <a:srgbClr val="FF0000"/>
                </a:solidFill>
              </a:rPr>
              <a:t>.</a:t>
            </a:r>
          </a:p>
          <a:p>
            <a:pPr lvl="2"/>
            <a:r>
              <a:rPr lang="en-US" b="0" dirty="0"/>
              <a:t>If something is dead, it is dead. It cannot be </a:t>
            </a:r>
            <a:r>
              <a:rPr lang="en-US" b="0" i="1" dirty="0">
                <a:solidFill>
                  <a:srgbClr val="FF0000"/>
                </a:solidFill>
              </a:rPr>
              <a:t>less dead </a:t>
            </a:r>
            <a:r>
              <a:rPr lang="en-US" b="0" dirty="0"/>
              <a:t>or </a:t>
            </a:r>
            <a:r>
              <a:rPr lang="en-US" b="0" i="1" dirty="0">
                <a:solidFill>
                  <a:srgbClr val="FF0000"/>
                </a:solidFill>
              </a:rPr>
              <a:t>more dead</a:t>
            </a:r>
            <a:r>
              <a:rPr lang="en-US" b="0" dirty="0">
                <a:solidFill>
                  <a:srgbClr val="FF0000"/>
                </a:solidFill>
              </a:rPr>
              <a:t>.</a:t>
            </a:r>
            <a:r>
              <a:rPr lang="en-US" dirty="0">
                <a:solidFill>
                  <a:srgbClr val="FF0000"/>
                </a:solidFill>
              </a:rPr>
              <a:t> </a:t>
            </a:r>
          </a:p>
          <a:p>
            <a:pPr marL="0" indent="0" algn="ctr">
              <a:buNone/>
            </a:pPr>
            <a:endParaRPr lang="en-US" i="1" u="sng" dirty="0">
              <a:solidFill>
                <a:srgbClr val="000000"/>
              </a:solidFill>
              <a:cs typeface="Times New Roman" panose="02020603050405020304" pitchFamily="18" charset="0"/>
            </a:endParaRPr>
          </a:p>
          <a:p>
            <a:pPr marL="0" indent="0" algn="ctr">
              <a:buNone/>
            </a:pPr>
            <a:r>
              <a:rPr lang="en-US" u="sng" dirty="0">
                <a:solidFill>
                  <a:srgbClr val="0070C0"/>
                </a:solidFill>
                <a:cs typeface="Times New Roman" panose="02020603050405020304" pitchFamily="18" charset="0"/>
              </a:rPr>
              <a:t>EXAMPLES OF ABSOLUTE ADJECTIVES</a:t>
            </a:r>
            <a:endParaRPr lang="en-US" dirty="0">
              <a:solidFill>
                <a:srgbClr val="0070C0"/>
              </a:solidFill>
              <a:cs typeface="Times New Roman" panose="02020603050405020304" pitchFamily="18" charset="0"/>
            </a:endParaRPr>
          </a:p>
          <a:p>
            <a:pPr marL="0" indent="0" algn="ctr">
              <a:buNone/>
            </a:pPr>
            <a:r>
              <a:rPr lang="en-US" i="1" dirty="0">
                <a:solidFill>
                  <a:schemeClr val="accent1"/>
                </a:solidFill>
              </a:rPr>
              <a:t>Complete, Conclusive, </a:t>
            </a:r>
          </a:p>
          <a:p>
            <a:pPr marL="0" indent="0" algn="ctr">
              <a:buNone/>
            </a:pPr>
            <a:r>
              <a:rPr lang="en-US" i="1" dirty="0">
                <a:solidFill>
                  <a:schemeClr val="accent1"/>
                </a:solidFill>
              </a:rPr>
              <a:t>Final, Immaculate, Level, Perfect, Eternal,</a:t>
            </a:r>
          </a:p>
          <a:p>
            <a:pPr marL="0" indent="0" algn="ctr">
              <a:buNone/>
            </a:pPr>
            <a:r>
              <a:rPr lang="en-US" i="1" dirty="0">
                <a:solidFill>
                  <a:schemeClr val="accent1"/>
                </a:solidFill>
              </a:rPr>
              <a:t> Perpendicular, Perpetual, Right, Square</a:t>
            </a:r>
          </a:p>
          <a:p>
            <a:pPr marL="0" indent="0" algn="ctr">
              <a:buNone/>
            </a:pPr>
            <a:r>
              <a:rPr lang="en-US" i="1" dirty="0">
                <a:solidFill>
                  <a:schemeClr val="accent1"/>
                </a:solidFill>
              </a:rPr>
              <a:t>Round, Spotless, </a:t>
            </a:r>
          </a:p>
        </p:txBody>
      </p:sp>
      <p:sp>
        <p:nvSpPr>
          <p:cNvPr id="6" name="Rectangle 1"/>
          <p:cNvSpPr>
            <a:spLocks noChangeArrowheads="1"/>
          </p:cNvSpPr>
          <p:nvPr/>
        </p:nvSpPr>
        <p:spPr bwMode="auto">
          <a:xfrm>
            <a:off x="4364038" y="3676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5264150" y="2716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1291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Determiners(</a:t>
            </a:r>
            <a:r>
              <a:rPr lang="zh-TW" altLang="en-US" dirty="0">
                <a:solidFill>
                  <a:schemeClr val="accent6"/>
                </a:solidFill>
                <a:latin typeface="Times New Roman" panose="02020603050405020304" pitchFamily="18" charset="0"/>
                <a:cs typeface="Times New Roman" panose="02020603050405020304" pitchFamily="18" charset="0"/>
              </a:rPr>
              <a:t>限定詞</a:t>
            </a:r>
            <a:r>
              <a:rPr lang="en-US" altLang="zh-TW" dirty="0">
                <a:solidFill>
                  <a:schemeClr val="accent6"/>
                </a:solidFill>
                <a:latin typeface="Times New Roman" panose="02020603050405020304" pitchFamily="18" charset="0"/>
                <a:cs typeface="Times New Roman" panose="02020603050405020304" pitchFamily="18" charset="0"/>
              </a:rPr>
              <a:t>)</a:t>
            </a:r>
            <a:r>
              <a:rPr lang="en-US" dirty="0"/>
              <a:t> </a:t>
            </a:r>
          </a:p>
        </p:txBody>
      </p:sp>
      <p:sp>
        <p:nvSpPr>
          <p:cNvPr id="7" name="Content Placeholder 6"/>
          <p:cNvSpPr>
            <a:spLocks noGrp="1"/>
          </p:cNvSpPr>
          <p:nvPr>
            <p:ph idx="1"/>
          </p:nvPr>
        </p:nvSpPr>
        <p:spPr>
          <a:xfrm>
            <a:off x="711200" y="1567427"/>
            <a:ext cx="11042996" cy="4648200"/>
          </a:xfrm>
        </p:spPr>
        <p:txBody>
          <a:bodyPr/>
          <a:lstStyle/>
          <a:p>
            <a:r>
              <a:rPr lang="en-US" dirty="0">
                <a:solidFill>
                  <a:schemeClr val="accent2"/>
                </a:solidFill>
              </a:rPr>
              <a:t>Determiners:</a:t>
            </a:r>
            <a:r>
              <a:rPr lang="en-US" b="0" dirty="0"/>
              <a:t> </a:t>
            </a:r>
          </a:p>
          <a:p>
            <a:pPr lvl="1"/>
            <a:r>
              <a:rPr lang="en-US" b="0" dirty="0"/>
              <a:t>Are words such as </a:t>
            </a:r>
            <a:r>
              <a:rPr lang="en-US" i="1" dirty="0"/>
              <a:t>this, those, my, their, which</a:t>
            </a:r>
            <a:r>
              <a:rPr lang="en-US" b="0" dirty="0"/>
              <a:t>. </a:t>
            </a:r>
          </a:p>
          <a:p>
            <a:pPr lvl="1"/>
            <a:r>
              <a:rPr lang="en-US" b="0" dirty="0"/>
              <a:t>They are special adjectives that are used before nouns.  </a:t>
            </a:r>
          </a:p>
          <a:p>
            <a:pPr marL="857250" lvl="2" indent="0">
              <a:buNone/>
            </a:pPr>
            <a:r>
              <a:rPr lang="en-US" dirty="0"/>
              <a:t/>
            </a:r>
            <a:br>
              <a:rPr lang="en-US" dirty="0"/>
            </a:br>
            <a:endParaRPr lang="en-US" dirty="0"/>
          </a:p>
        </p:txBody>
      </p:sp>
    </p:spTree>
    <p:extLst>
      <p:ext uri="{BB962C8B-B14F-4D97-AF65-F5344CB8AC3E}">
        <p14:creationId xmlns:p14="http://schemas.microsoft.com/office/powerpoint/2010/main" val="1506857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Verb</a:t>
            </a:r>
            <a:r>
              <a:rPr lang="en-US" altLang="zh-TW" dirty="0">
                <a:solidFill>
                  <a:schemeClr val="accent6"/>
                </a:solidFill>
                <a:latin typeface="Times New Roman" panose="02020603050405020304" pitchFamily="18" charset="0"/>
                <a:cs typeface="Times New Roman" panose="02020603050405020304" pitchFamily="18" charset="0"/>
              </a:rPr>
              <a:t> (</a:t>
            </a:r>
            <a:r>
              <a:rPr lang="zh-TW" altLang="en-US" dirty="0">
                <a:solidFill>
                  <a:schemeClr val="accent6"/>
                </a:solidFill>
                <a:latin typeface="Times New Roman" panose="02020603050405020304" pitchFamily="18" charset="0"/>
                <a:cs typeface="Times New Roman" panose="02020603050405020304" pitchFamily="18" charset="0"/>
              </a:rPr>
              <a:t>動詞</a:t>
            </a:r>
            <a:r>
              <a:rPr lang="en-US" altLang="zh-TW"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endParaRPr lang="en-US" dirty="0"/>
          </a:p>
        </p:txBody>
      </p:sp>
      <p:sp>
        <p:nvSpPr>
          <p:cNvPr id="2" name="Content Placeholder 1"/>
          <p:cNvSpPr>
            <a:spLocks noGrp="1"/>
          </p:cNvSpPr>
          <p:nvPr>
            <p:ph idx="1"/>
          </p:nvPr>
        </p:nvSpPr>
        <p:spPr>
          <a:xfrm>
            <a:off x="711200" y="1440463"/>
            <a:ext cx="10363200" cy="4648200"/>
          </a:xfrm>
        </p:spPr>
        <p:txBody>
          <a:bodyPr>
            <a:normAutofit lnSpcReduction="10000"/>
          </a:bodyPr>
          <a:lstStyle/>
          <a:p>
            <a:r>
              <a:rPr lang="en-US" sz="2400" b="0" i="1" dirty="0"/>
              <a:t> In fact, a sentence is not a sentence without at least one</a:t>
            </a:r>
            <a:r>
              <a:rPr lang="en-US" sz="2400" b="0" i="1" dirty="0">
                <a:solidFill>
                  <a:srgbClr val="FF0000"/>
                </a:solidFill>
              </a:rPr>
              <a:t> </a:t>
            </a:r>
            <a:r>
              <a:rPr lang="en-US" b="0" i="1" dirty="0">
                <a:solidFill>
                  <a:srgbClr val="FF0000"/>
                </a:solidFill>
              </a:rPr>
              <a:t>verb</a:t>
            </a:r>
            <a:r>
              <a:rPr lang="en-US" b="0" dirty="0"/>
              <a:t>.</a:t>
            </a:r>
            <a:r>
              <a:rPr lang="en-US" dirty="0"/>
              <a:t> </a:t>
            </a:r>
          </a:p>
          <a:p>
            <a:r>
              <a:rPr lang="en-US" b="0" dirty="0"/>
              <a:t> A </a:t>
            </a:r>
            <a:r>
              <a:rPr lang="en-US" i="1" dirty="0">
                <a:solidFill>
                  <a:srgbClr val="FF0000"/>
                </a:solidFill>
              </a:rPr>
              <a:t>verb</a:t>
            </a:r>
            <a:r>
              <a:rPr lang="en-US" i="1" dirty="0"/>
              <a:t> </a:t>
            </a:r>
            <a:r>
              <a:rPr lang="en-US" b="0" dirty="0"/>
              <a:t>is a word that expresses </a:t>
            </a:r>
            <a:r>
              <a:rPr lang="en-US" i="1" dirty="0"/>
              <a:t>action </a:t>
            </a:r>
            <a:r>
              <a:rPr lang="en-US" b="0" i="1" dirty="0"/>
              <a:t>or </a:t>
            </a:r>
            <a:r>
              <a:rPr lang="en-US" i="1" dirty="0"/>
              <a:t>state of being</a:t>
            </a:r>
            <a:r>
              <a:rPr lang="en-US" b="0" dirty="0"/>
              <a:t>.</a:t>
            </a:r>
            <a:r>
              <a:rPr lang="en-US" dirty="0"/>
              <a:t> </a:t>
            </a:r>
          </a:p>
          <a:p>
            <a:r>
              <a:rPr lang="en-US" dirty="0">
                <a:solidFill>
                  <a:schemeClr val="accent2"/>
                </a:solidFill>
              </a:rPr>
              <a:t> Action verbs </a:t>
            </a:r>
          </a:p>
          <a:p>
            <a:pPr lvl="1"/>
            <a:r>
              <a:rPr lang="en-US" b="0" dirty="0"/>
              <a:t>Most verbs are </a:t>
            </a:r>
            <a:r>
              <a:rPr lang="en-US" dirty="0"/>
              <a:t>action verbs</a:t>
            </a:r>
            <a:r>
              <a:rPr lang="en-US" b="0" dirty="0"/>
              <a:t>. They show that something is being done or that</a:t>
            </a:r>
            <a:br>
              <a:rPr lang="en-US" b="0" dirty="0"/>
            </a:br>
            <a:r>
              <a:rPr lang="en-US" b="0" dirty="0"/>
              <a:t>something is happening.</a:t>
            </a:r>
            <a:r>
              <a:rPr lang="en-US" dirty="0"/>
              <a:t> </a:t>
            </a:r>
          </a:p>
          <a:p>
            <a:r>
              <a:rPr lang="en-US" dirty="0">
                <a:solidFill>
                  <a:schemeClr val="accent2"/>
                </a:solidFill>
              </a:rPr>
              <a:t> State of being verbs </a:t>
            </a:r>
          </a:p>
          <a:p>
            <a:pPr lvl="1"/>
            <a:r>
              <a:rPr lang="en-US" b="0" dirty="0"/>
              <a:t>A very small number of verbs express a </a:t>
            </a:r>
            <a:r>
              <a:rPr lang="en-US" i="1" dirty="0"/>
              <a:t>state of being</a:t>
            </a:r>
            <a:r>
              <a:rPr lang="en-US" b="0" dirty="0"/>
              <a:t>. These </a:t>
            </a:r>
            <a:r>
              <a:rPr lang="en-US" i="1" dirty="0"/>
              <a:t>non-action</a:t>
            </a:r>
            <a:br>
              <a:rPr lang="en-US" i="1" dirty="0"/>
            </a:br>
            <a:r>
              <a:rPr lang="en-US" b="0" dirty="0"/>
              <a:t>verbs are sometimes called </a:t>
            </a:r>
            <a:r>
              <a:rPr lang="en-US" i="1" dirty="0"/>
              <a:t>linking verbs</a:t>
            </a:r>
            <a:r>
              <a:rPr lang="en-US" altLang="zh-TW" b="0" dirty="0"/>
              <a:t>(</a:t>
            </a:r>
            <a:r>
              <a:rPr lang="zh-TW" altLang="en-US" b="0" dirty="0"/>
              <a:t>連綴動詞</a:t>
            </a:r>
            <a:r>
              <a:rPr lang="en-US" altLang="zh-TW" b="0" dirty="0"/>
              <a:t>)</a:t>
            </a:r>
            <a:r>
              <a:rPr lang="en-US" b="0" dirty="0"/>
              <a:t>or </a:t>
            </a:r>
            <a:r>
              <a:rPr lang="en-US" i="1" dirty="0"/>
              <a:t>copula verbs</a:t>
            </a:r>
            <a:r>
              <a:rPr lang="en-US" dirty="0"/>
              <a:t>. </a:t>
            </a:r>
            <a:r>
              <a:rPr lang="en-US" b="0" dirty="0"/>
              <a:t>They show that</a:t>
            </a:r>
            <a:r>
              <a:rPr lang="zh-TW" altLang="en-US" b="0" dirty="0"/>
              <a:t> </a:t>
            </a:r>
            <a:r>
              <a:rPr lang="en-US" b="0" dirty="0"/>
              <a:t>something or somebody exists.</a:t>
            </a:r>
            <a:r>
              <a:rPr lang="en-US" dirty="0"/>
              <a:t> </a:t>
            </a:r>
          </a:p>
          <a:p>
            <a:pPr lvl="1"/>
            <a:r>
              <a:rPr lang="en-US" b="0" i="1" dirty="0">
                <a:solidFill>
                  <a:schemeClr val="accent2"/>
                </a:solidFill>
              </a:rPr>
              <a:t>A list of </a:t>
            </a:r>
            <a:r>
              <a:rPr lang="en-US" i="1" dirty="0">
                <a:solidFill>
                  <a:schemeClr val="accent2"/>
                </a:solidFill>
              </a:rPr>
              <a:t>non-action </a:t>
            </a:r>
            <a:r>
              <a:rPr lang="en-US" b="0" i="1" dirty="0">
                <a:solidFill>
                  <a:schemeClr val="accent2"/>
                </a:solidFill>
              </a:rPr>
              <a:t>or </a:t>
            </a:r>
            <a:r>
              <a:rPr lang="en-US" i="1" dirty="0">
                <a:solidFill>
                  <a:schemeClr val="accent2"/>
                </a:solidFill>
              </a:rPr>
              <a:t>linking verbs </a:t>
            </a:r>
            <a:r>
              <a:rPr lang="en-US" b="0" i="1" dirty="0">
                <a:solidFill>
                  <a:schemeClr val="accent2"/>
                </a:solidFill>
              </a:rPr>
              <a:t>includes:</a:t>
            </a:r>
            <a:r>
              <a:rPr lang="en-US" i="1" dirty="0">
                <a:solidFill>
                  <a:schemeClr val="accent2"/>
                </a:solidFill>
              </a:rPr>
              <a:t> </a:t>
            </a:r>
            <a:br>
              <a:rPr lang="en-US" i="1" dirty="0">
                <a:solidFill>
                  <a:schemeClr val="accent2"/>
                </a:solidFill>
              </a:rPr>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7200145"/>
              </p:ext>
            </p:extLst>
          </p:nvPr>
        </p:nvGraphicFramePr>
        <p:xfrm>
          <a:off x="3493698" y="4475641"/>
          <a:ext cx="6556076" cy="2017234"/>
        </p:xfrm>
        <a:graphic>
          <a:graphicData uri="http://schemas.openxmlformats.org/drawingml/2006/table">
            <a:tbl>
              <a:tblPr>
                <a:tableStyleId>{ED083AE6-46FA-4A59-8FB0-9F97EB10719F}</a:tableStyleId>
              </a:tblPr>
              <a:tblGrid>
                <a:gridCol w="2544793">
                  <a:extLst>
                    <a:ext uri="{9D8B030D-6E8A-4147-A177-3AD203B41FA5}">
                      <a16:colId xmlns:a16="http://schemas.microsoft.com/office/drawing/2014/main" val="3338639938"/>
                    </a:ext>
                  </a:extLst>
                </a:gridCol>
                <a:gridCol w="2182483">
                  <a:extLst>
                    <a:ext uri="{9D8B030D-6E8A-4147-A177-3AD203B41FA5}">
                      <a16:colId xmlns:a16="http://schemas.microsoft.com/office/drawing/2014/main" val="2392694304"/>
                    </a:ext>
                  </a:extLst>
                </a:gridCol>
                <a:gridCol w="1828800">
                  <a:extLst>
                    <a:ext uri="{9D8B030D-6E8A-4147-A177-3AD203B41FA5}">
                      <a16:colId xmlns:a16="http://schemas.microsoft.com/office/drawing/2014/main" val="1798793071"/>
                    </a:ext>
                  </a:extLst>
                </a:gridCol>
              </a:tblGrid>
              <a:tr h="417434">
                <a:tc>
                  <a:txBody>
                    <a:bodyPr/>
                    <a:lstStyle/>
                    <a:p>
                      <a:r>
                        <a:rPr lang="en-US" sz="1800" dirty="0">
                          <a:effectLst/>
                        </a:rPr>
                        <a:t>am </a:t>
                      </a:r>
                    </a:p>
                  </a:txBody>
                  <a:tcPr anchor="ctr"/>
                </a:tc>
                <a:tc>
                  <a:txBody>
                    <a:bodyPr/>
                    <a:lstStyle/>
                    <a:p>
                      <a:r>
                        <a:rPr lang="en-US" sz="1800" dirty="0">
                          <a:effectLst/>
                        </a:rPr>
                        <a:t>was </a:t>
                      </a:r>
                    </a:p>
                  </a:txBody>
                  <a:tcPr anchor="ctr"/>
                </a:tc>
                <a:tc>
                  <a:txBody>
                    <a:bodyPr/>
                    <a:lstStyle/>
                    <a:p>
                      <a:r>
                        <a:rPr lang="en-US" sz="1800" dirty="0">
                          <a:effectLst/>
                        </a:rPr>
                        <a:t>being</a:t>
                      </a:r>
                    </a:p>
                  </a:txBody>
                  <a:tcPr anchor="ctr"/>
                </a:tc>
                <a:extLst>
                  <a:ext uri="{0D108BD9-81ED-4DB2-BD59-A6C34878D82A}">
                    <a16:rowId xmlns:a16="http://schemas.microsoft.com/office/drawing/2014/main" val="519919953"/>
                  </a:ext>
                </a:extLst>
              </a:tr>
              <a:tr h="504035">
                <a:tc>
                  <a:txBody>
                    <a:bodyPr/>
                    <a:lstStyle/>
                    <a:p>
                      <a:r>
                        <a:rPr lang="en-US" sz="1800" dirty="0">
                          <a:effectLst/>
                        </a:rPr>
                        <a:t>is </a:t>
                      </a:r>
                    </a:p>
                  </a:txBody>
                  <a:tcPr anchor="ctr"/>
                </a:tc>
                <a:tc>
                  <a:txBody>
                    <a:bodyPr/>
                    <a:lstStyle/>
                    <a:p>
                      <a:r>
                        <a:rPr lang="en-US" sz="1800">
                          <a:effectLst/>
                        </a:rPr>
                        <a:t>were </a:t>
                      </a:r>
                    </a:p>
                  </a:txBody>
                  <a:tcPr anchor="ctr"/>
                </a:tc>
                <a:tc>
                  <a:txBody>
                    <a:bodyPr/>
                    <a:lstStyle/>
                    <a:p>
                      <a:r>
                        <a:rPr lang="en-US" sz="1800">
                          <a:effectLst/>
                        </a:rPr>
                        <a:t>be</a:t>
                      </a:r>
                    </a:p>
                  </a:txBody>
                  <a:tcPr anchor="ctr"/>
                </a:tc>
                <a:extLst>
                  <a:ext uri="{0D108BD9-81ED-4DB2-BD59-A6C34878D82A}">
                    <a16:rowId xmlns:a16="http://schemas.microsoft.com/office/drawing/2014/main" val="4096013435"/>
                  </a:ext>
                </a:extLst>
              </a:tr>
              <a:tr h="417434">
                <a:tc>
                  <a:txBody>
                    <a:bodyPr/>
                    <a:lstStyle/>
                    <a:p>
                      <a:r>
                        <a:rPr lang="en-US" sz="1800" dirty="0">
                          <a:effectLst/>
                        </a:rPr>
                        <a:t>are </a:t>
                      </a:r>
                    </a:p>
                  </a:txBody>
                  <a:tcPr anchor="ctr"/>
                </a:tc>
                <a:tc>
                  <a:txBody>
                    <a:bodyPr/>
                    <a:lstStyle/>
                    <a:p>
                      <a:r>
                        <a:rPr lang="en-US" sz="1800">
                          <a:effectLst/>
                        </a:rPr>
                        <a:t>has been </a:t>
                      </a:r>
                    </a:p>
                  </a:txBody>
                  <a:tcPr anchor="ctr"/>
                </a:tc>
                <a:tc>
                  <a:txBody>
                    <a:bodyPr/>
                    <a:lstStyle/>
                    <a:p>
                      <a:r>
                        <a:rPr lang="en-US" sz="1800" dirty="0">
                          <a:effectLst/>
                        </a:rPr>
                        <a:t>had been</a:t>
                      </a:r>
                    </a:p>
                  </a:txBody>
                  <a:tcPr anchor="ctr"/>
                </a:tc>
                <a:extLst>
                  <a:ext uri="{0D108BD9-81ED-4DB2-BD59-A6C34878D82A}">
                    <a16:rowId xmlns:a16="http://schemas.microsoft.com/office/drawing/2014/main" val="1373175717"/>
                  </a:ext>
                </a:extLst>
              </a:tr>
              <a:tr h="678331">
                <a:tc>
                  <a:txBody>
                    <a:bodyPr/>
                    <a:lstStyle/>
                    <a:p>
                      <a:r>
                        <a:rPr lang="en-US" sz="1800" dirty="0">
                          <a:effectLst/>
                        </a:rPr>
                        <a:t>have been </a:t>
                      </a:r>
                    </a:p>
                  </a:txBody>
                  <a:tcPr anchor="ctr"/>
                </a:tc>
                <a:tc>
                  <a:txBody>
                    <a:bodyPr/>
                    <a:lstStyle/>
                    <a:p>
                      <a:r>
                        <a:rPr lang="en-US" sz="1800">
                          <a:effectLst/>
                        </a:rPr>
                        <a:t>will be </a:t>
                      </a:r>
                    </a:p>
                  </a:txBody>
                  <a:tcPr anchor="ctr"/>
                </a:tc>
                <a:tc>
                  <a:txBody>
                    <a:bodyPr/>
                    <a:lstStyle/>
                    <a:p>
                      <a:r>
                        <a:rPr lang="en-US" sz="1800" dirty="0">
                          <a:effectLst/>
                        </a:rPr>
                        <a:t>will have been</a:t>
                      </a:r>
                    </a:p>
                  </a:txBody>
                  <a:tcPr anchor="ctr"/>
                </a:tc>
                <a:extLst>
                  <a:ext uri="{0D108BD9-81ED-4DB2-BD59-A6C34878D82A}">
                    <a16:rowId xmlns:a16="http://schemas.microsoft.com/office/drawing/2014/main" val="887003071"/>
                  </a:ext>
                </a:extLst>
              </a:tr>
            </a:tbl>
          </a:graphicData>
        </a:graphic>
      </p:graphicFrame>
      <p:sp>
        <p:nvSpPr>
          <p:cNvPr id="6" name="Rectangle 1"/>
          <p:cNvSpPr>
            <a:spLocks noChangeArrowheads="1"/>
          </p:cNvSpPr>
          <p:nvPr/>
        </p:nvSpPr>
        <p:spPr bwMode="auto">
          <a:xfrm flipV="1">
            <a:off x="4324148" y="2841233"/>
            <a:ext cx="105623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75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Form of Verbs (</a:t>
            </a:r>
            <a:r>
              <a:rPr lang="zh-TW" altLang="en-US" dirty="0">
                <a:solidFill>
                  <a:schemeClr val="accent6"/>
                </a:solidFill>
              </a:rPr>
              <a:t>助動詞</a:t>
            </a:r>
            <a:r>
              <a:rPr lang="en-US" dirty="0">
                <a:solidFill>
                  <a:schemeClr val="accent6"/>
                </a:solidFill>
                <a:latin typeface="Times New Roman" panose="02020603050405020304" pitchFamily="18" charset="0"/>
                <a:cs typeface="Times New Roman" panose="02020603050405020304" pitchFamily="18" charset="0"/>
              </a:rPr>
              <a:t>)</a:t>
            </a:r>
            <a:endParaRPr lang="en-US" dirty="0"/>
          </a:p>
        </p:txBody>
      </p:sp>
      <p:sp>
        <p:nvSpPr>
          <p:cNvPr id="2" name="Content Placeholder 1"/>
          <p:cNvSpPr>
            <a:spLocks noGrp="1"/>
          </p:cNvSpPr>
          <p:nvPr>
            <p:ph idx="1"/>
          </p:nvPr>
        </p:nvSpPr>
        <p:spPr>
          <a:xfrm>
            <a:off x="711200" y="1509239"/>
            <a:ext cx="10835178" cy="4648200"/>
          </a:xfrm>
        </p:spPr>
        <p:txBody>
          <a:bodyPr>
            <a:normAutofit/>
          </a:bodyPr>
          <a:lstStyle/>
          <a:p>
            <a:r>
              <a:rPr lang="en-US" dirty="0">
                <a:solidFill>
                  <a:schemeClr val="accent2"/>
                </a:solidFill>
              </a:rPr>
              <a:t>Helping verbs</a:t>
            </a:r>
            <a:r>
              <a:rPr lang="zh-TW" altLang="en-US" dirty="0">
                <a:solidFill>
                  <a:schemeClr val="accent2"/>
                </a:solidFill>
              </a:rPr>
              <a:t> </a:t>
            </a:r>
            <a:r>
              <a:rPr lang="en-US" altLang="zh-TW" dirty="0">
                <a:solidFill>
                  <a:schemeClr val="accent2"/>
                </a:solidFill>
              </a:rPr>
              <a:t>(</a:t>
            </a:r>
            <a:r>
              <a:rPr lang="zh-TW" altLang="en-US" dirty="0">
                <a:solidFill>
                  <a:schemeClr val="accent2"/>
                </a:solidFill>
              </a:rPr>
              <a:t>助動詞</a:t>
            </a:r>
            <a:r>
              <a:rPr lang="en-US" altLang="zh-TW" dirty="0">
                <a:solidFill>
                  <a:schemeClr val="accent2"/>
                </a:solidFill>
              </a:rPr>
              <a:t>)</a:t>
            </a:r>
            <a:r>
              <a:rPr lang="en-US" dirty="0">
                <a:solidFill>
                  <a:schemeClr val="accent2"/>
                </a:solidFill>
              </a:rPr>
              <a:t> </a:t>
            </a:r>
          </a:p>
          <a:p>
            <a:pPr lvl="1"/>
            <a:r>
              <a:rPr lang="en-US" b="0" dirty="0"/>
              <a:t>A verb can sometimes be made up of more than one word, called a </a:t>
            </a:r>
            <a:r>
              <a:rPr lang="en-US" i="1" dirty="0">
                <a:solidFill>
                  <a:schemeClr val="accent2"/>
                </a:solidFill>
              </a:rPr>
              <a:t>verb phrase</a:t>
            </a:r>
            <a:r>
              <a:rPr lang="en-US" b="0" dirty="0">
                <a:solidFill>
                  <a:schemeClr val="accent2"/>
                </a:solidFill>
              </a:rPr>
              <a:t>.</a:t>
            </a:r>
            <a:r>
              <a:rPr lang="en-US" b="0" dirty="0"/>
              <a:t/>
            </a:r>
            <a:br>
              <a:rPr lang="en-US" b="0" dirty="0"/>
            </a:br>
            <a:r>
              <a:rPr lang="en-US" b="0" dirty="0"/>
              <a:t>Within a verb phrase, the word that expresses the action is called the </a:t>
            </a:r>
            <a:r>
              <a:rPr lang="en-US" i="1" dirty="0">
                <a:solidFill>
                  <a:schemeClr val="accent2"/>
                </a:solidFill>
              </a:rPr>
              <a:t>main verb </a:t>
            </a:r>
            <a:r>
              <a:rPr lang="en-US" b="0" dirty="0"/>
              <a:t>and</a:t>
            </a:r>
            <a:br>
              <a:rPr lang="en-US" b="0" dirty="0"/>
            </a:br>
            <a:r>
              <a:rPr lang="en-US" b="0" dirty="0"/>
              <a:t>the other words that tell when the situation took place are called </a:t>
            </a:r>
            <a:r>
              <a:rPr lang="en-US" i="1" dirty="0">
                <a:solidFill>
                  <a:schemeClr val="accent2"/>
                </a:solidFill>
              </a:rPr>
              <a:t>helping verbs</a:t>
            </a:r>
            <a:r>
              <a:rPr lang="en-US" b="0" i="1" dirty="0">
                <a:solidFill>
                  <a:schemeClr val="accent2"/>
                </a:solidFill>
              </a:rPr>
              <a:t>.</a:t>
            </a:r>
          </a:p>
          <a:p>
            <a:pPr lvl="1"/>
            <a:r>
              <a:rPr lang="en-US" sz="2000" dirty="0">
                <a:solidFill>
                  <a:schemeClr val="accent2"/>
                </a:solidFill>
              </a:rPr>
              <a:t> </a:t>
            </a:r>
            <a:r>
              <a:rPr lang="en-US" dirty="0">
                <a:solidFill>
                  <a:srgbClr val="0070C0"/>
                </a:solidFill>
              </a:rPr>
              <a:t>Example:</a:t>
            </a:r>
          </a:p>
          <a:p>
            <a:pPr lvl="2"/>
            <a:r>
              <a:rPr lang="en-US" b="0" i="1" dirty="0">
                <a:solidFill>
                  <a:schemeClr val="accent1"/>
                </a:solidFill>
              </a:rPr>
              <a:t>I </a:t>
            </a:r>
            <a:r>
              <a:rPr lang="en-US" i="1" dirty="0">
                <a:solidFill>
                  <a:schemeClr val="accent1"/>
                </a:solidFill>
              </a:rPr>
              <a:t>will travel </a:t>
            </a:r>
            <a:r>
              <a:rPr lang="en-US" b="0" i="1" dirty="0">
                <a:solidFill>
                  <a:schemeClr val="accent1"/>
                </a:solidFill>
              </a:rPr>
              <a:t>to Halifax on the train.</a:t>
            </a:r>
          </a:p>
          <a:p>
            <a:pPr lvl="2"/>
            <a:r>
              <a:rPr lang="en-US" b="0" i="1" dirty="0">
                <a:solidFill>
                  <a:schemeClr val="accent1"/>
                </a:solidFill>
              </a:rPr>
              <a:t>Toni and Jack </a:t>
            </a:r>
            <a:r>
              <a:rPr lang="en-US" i="1" dirty="0">
                <a:solidFill>
                  <a:schemeClr val="accent1"/>
                </a:solidFill>
              </a:rPr>
              <a:t>were finishing </a:t>
            </a:r>
            <a:r>
              <a:rPr lang="en-US" b="0" i="1" dirty="0">
                <a:solidFill>
                  <a:schemeClr val="accent1"/>
                </a:solidFill>
              </a:rPr>
              <a:t>the decorating.</a:t>
            </a:r>
          </a:p>
          <a:p>
            <a:pPr lvl="2"/>
            <a:r>
              <a:rPr lang="en-US" b="0" i="1" dirty="0">
                <a:solidFill>
                  <a:schemeClr val="accent1"/>
                </a:solidFill>
              </a:rPr>
              <a:t>We </a:t>
            </a:r>
            <a:r>
              <a:rPr lang="en-US" i="1" dirty="0">
                <a:solidFill>
                  <a:schemeClr val="accent1"/>
                </a:solidFill>
              </a:rPr>
              <a:t>have thought </a:t>
            </a:r>
            <a:r>
              <a:rPr lang="en-US" b="0" i="1" dirty="0">
                <a:solidFill>
                  <a:schemeClr val="accent1"/>
                </a:solidFill>
              </a:rPr>
              <a:t>about a vacation this winter.</a:t>
            </a:r>
          </a:p>
          <a:p>
            <a:pPr lvl="2"/>
            <a:r>
              <a:rPr lang="en-US" i="1" dirty="0">
                <a:solidFill>
                  <a:schemeClr val="accent1"/>
                </a:solidFill>
              </a:rPr>
              <a:t>Did </a:t>
            </a:r>
            <a:r>
              <a:rPr lang="en-US" b="0" i="1" dirty="0">
                <a:solidFill>
                  <a:schemeClr val="accent1"/>
                </a:solidFill>
              </a:rPr>
              <a:t>you </a:t>
            </a:r>
            <a:r>
              <a:rPr lang="en-US" i="1" dirty="0">
                <a:solidFill>
                  <a:schemeClr val="accent1"/>
                </a:solidFill>
              </a:rPr>
              <a:t>write </a:t>
            </a:r>
            <a:r>
              <a:rPr lang="en-US" b="0" i="1" dirty="0">
                <a:solidFill>
                  <a:schemeClr val="accent1"/>
                </a:solidFill>
              </a:rPr>
              <a:t>that poem?</a:t>
            </a:r>
            <a:endParaRPr lang="en-US" dirty="0"/>
          </a:p>
          <a:p>
            <a:pPr lvl="1"/>
            <a:r>
              <a:rPr lang="en-US" b="0" dirty="0"/>
              <a:t> In the above sentences, </a:t>
            </a:r>
            <a:r>
              <a:rPr lang="en-US" i="1" dirty="0"/>
              <a:t>will, were, have, </a:t>
            </a:r>
            <a:r>
              <a:rPr lang="en-US" b="0" dirty="0"/>
              <a:t>and </a:t>
            </a:r>
            <a:r>
              <a:rPr lang="en-US" i="1" dirty="0"/>
              <a:t>did </a:t>
            </a:r>
            <a:r>
              <a:rPr lang="en-US" b="0" dirty="0"/>
              <a:t>are </a:t>
            </a:r>
            <a:r>
              <a:rPr lang="en-US" i="1" dirty="0">
                <a:solidFill>
                  <a:schemeClr val="accent2"/>
                </a:solidFill>
              </a:rPr>
              <a:t>helping or auxiliary verb</a:t>
            </a:r>
            <a:r>
              <a:rPr lang="en-US" b="0" dirty="0"/>
              <a:t>.</a:t>
            </a:r>
            <a:br>
              <a:rPr lang="en-US" b="0" dirty="0"/>
            </a:br>
            <a:r>
              <a:rPr lang="en-US" i="1" dirty="0"/>
              <a:t>Travel, finishing, thought</a:t>
            </a:r>
            <a:r>
              <a:rPr lang="en-US" dirty="0"/>
              <a:t>, </a:t>
            </a:r>
            <a:r>
              <a:rPr lang="en-US" b="0" dirty="0"/>
              <a:t>and </a:t>
            </a:r>
            <a:r>
              <a:rPr lang="en-US" i="1" dirty="0"/>
              <a:t>write </a:t>
            </a:r>
            <a:r>
              <a:rPr lang="en-US" b="0" dirty="0"/>
              <a:t>are the </a:t>
            </a:r>
            <a:r>
              <a:rPr lang="en-US" i="1" dirty="0">
                <a:solidFill>
                  <a:schemeClr val="accent2"/>
                </a:solidFill>
              </a:rPr>
              <a:t>main verbs</a:t>
            </a:r>
            <a:r>
              <a:rPr lang="en-US" b="0" dirty="0">
                <a:solidFill>
                  <a:schemeClr val="accent2"/>
                </a:solidFill>
              </a:rPr>
              <a:t>.</a:t>
            </a:r>
            <a:r>
              <a:rPr lang="en-US" dirty="0">
                <a:solidFill>
                  <a:schemeClr val="accent2"/>
                </a:solidFill>
              </a:rPr>
              <a:t> </a:t>
            </a:r>
            <a:endParaRPr lang="en-US" dirty="0"/>
          </a:p>
        </p:txBody>
      </p:sp>
    </p:spTree>
    <p:extLst>
      <p:ext uri="{BB962C8B-B14F-4D97-AF65-F5344CB8AC3E}">
        <p14:creationId xmlns:p14="http://schemas.microsoft.com/office/powerpoint/2010/main" val="1740211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Verb Tenses </a:t>
            </a:r>
          </a:p>
        </p:txBody>
      </p:sp>
      <p:sp>
        <p:nvSpPr>
          <p:cNvPr id="2" name="Content Placeholder 1"/>
          <p:cNvSpPr>
            <a:spLocks noGrp="1"/>
          </p:cNvSpPr>
          <p:nvPr>
            <p:ph idx="1"/>
          </p:nvPr>
        </p:nvSpPr>
        <p:spPr>
          <a:xfrm>
            <a:off x="711199" y="1575740"/>
            <a:ext cx="11362267" cy="4648200"/>
          </a:xfrm>
        </p:spPr>
        <p:txBody>
          <a:bodyPr>
            <a:normAutofit/>
          </a:bodyPr>
          <a:lstStyle/>
          <a:p>
            <a:r>
              <a:rPr lang="en-US" sz="2400" b="0" dirty="0"/>
              <a:t> </a:t>
            </a:r>
            <a:r>
              <a:rPr lang="en-US" b="0" dirty="0"/>
              <a:t>Verbs express states of being or things </a:t>
            </a:r>
            <a:r>
              <a:rPr lang="en-US" b="0" dirty="0">
                <a:solidFill>
                  <a:schemeClr val="accent2">
                    <a:lumMod val="60000"/>
                    <a:lumOff val="40000"/>
                  </a:schemeClr>
                </a:solidFill>
              </a:rPr>
              <a:t>happening today</a:t>
            </a:r>
            <a:r>
              <a:rPr lang="en-US" b="0" dirty="0"/>
              <a:t>,</a:t>
            </a:r>
            <a:br>
              <a:rPr lang="en-US" b="0" dirty="0"/>
            </a:br>
            <a:r>
              <a:rPr lang="en-US" b="0" dirty="0"/>
              <a:t>in the </a:t>
            </a:r>
            <a:r>
              <a:rPr lang="en-US" i="1" dirty="0">
                <a:solidFill>
                  <a:srgbClr val="0070C0"/>
                </a:solidFill>
              </a:rPr>
              <a:t>present</a:t>
            </a:r>
            <a:r>
              <a:rPr lang="en-US" b="0" dirty="0"/>
              <a:t>; </a:t>
            </a:r>
            <a:r>
              <a:rPr lang="en-US" b="0" dirty="0">
                <a:solidFill>
                  <a:schemeClr val="accent2">
                    <a:lumMod val="60000"/>
                    <a:lumOff val="40000"/>
                  </a:schemeClr>
                </a:solidFill>
              </a:rPr>
              <a:t>before today</a:t>
            </a:r>
            <a:r>
              <a:rPr lang="en-US" b="0" dirty="0"/>
              <a:t>, in the </a:t>
            </a:r>
            <a:r>
              <a:rPr lang="en-US" i="1" dirty="0">
                <a:solidFill>
                  <a:srgbClr val="0070C0"/>
                </a:solidFill>
              </a:rPr>
              <a:t>past</a:t>
            </a:r>
            <a:r>
              <a:rPr lang="en-US" b="0" dirty="0"/>
              <a:t>; as well as what </a:t>
            </a:r>
            <a:r>
              <a:rPr lang="en-US" b="0" dirty="0">
                <a:solidFill>
                  <a:schemeClr val="accent2">
                    <a:lumMod val="60000"/>
                    <a:lumOff val="40000"/>
                  </a:schemeClr>
                </a:solidFill>
              </a:rPr>
              <a:t>will happen after today</a:t>
            </a:r>
            <a:r>
              <a:rPr lang="en-US" b="0" dirty="0"/>
              <a:t>, in the </a:t>
            </a:r>
            <a:r>
              <a:rPr lang="en-US" i="1" dirty="0">
                <a:solidFill>
                  <a:srgbClr val="0070C0"/>
                </a:solidFill>
              </a:rPr>
              <a:t>future</a:t>
            </a:r>
            <a:r>
              <a:rPr lang="en-US" sz="2400" i="1" dirty="0"/>
              <a:t>.</a:t>
            </a:r>
            <a:r>
              <a:rPr lang="en-US" sz="2400" dirty="0"/>
              <a:t> </a:t>
            </a:r>
          </a:p>
          <a:p>
            <a:r>
              <a:rPr lang="en-US" sz="2400" b="0" dirty="0"/>
              <a:t> </a:t>
            </a:r>
            <a:r>
              <a:rPr lang="en-US" b="0" dirty="0"/>
              <a:t>Every verb has </a:t>
            </a:r>
            <a:r>
              <a:rPr lang="en-US" dirty="0"/>
              <a:t>FOUR </a:t>
            </a:r>
            <a:r>
              <a:rPr lang="en-US" b="0" dirty="0"/>
              <a:t>main forms, called </a:t>
            </a:r>
            <a:r>
              <a:rPr lang="en-US" b="0" i="1" dirty="0"/>
              <a:t>PRINCIPAL PARTS OF VERB</a:t>
            </a:r>
            <a:r>
              <a:rPr lang="en-US" b="0" dirty="0"/>
              <a:t>.</a:t>
            </a:r>
            <a:r>
              <a:rPr lang="en-US" dirty="0"/>
              <a:t> </a:t>
            </a:r>
          </a:p>
          <a:p>
            <a:pPr lvl="1"/>
            <a:r>
              <a:rPr lang="en-US" i="1" dirty="0">
                <a:solidFill>
                  <a:srgbClr val="0070C0"/>
                </a:solidFill>
              </a:rPr>
              <a:t>Present, Past, past participle(</a:t>
            </a:r>
            <a:r>
              <a:rPr lang="zh-TW" altLang="en-US" i="1" dirty="0">
                <a:solidFill>
                  <a:srgbClr val="0070C0"/>
                </a:solidFill>
              </a:rPr>
              <a:t>過去分詞</a:t>
            </a:r>
            <a:r>
              <a:rPr lang="en-US" altLang="zh-TW" i="1" dirty="0">
                <a:solidFill>
                  <a:srgbClr val="0070C0"/>
                </a:solidFill>
              </a:rPr>
              <a:t>)</a:t>
            </a:r>
            <a:r>
              <a:rPr lang="en-US" i="1" dirty="0">
                <a:solidFill>
                  <a:srgbClr val="0070C0"/>
                </a:solidFill>
              </a:rPr>
              <a:t>, Present participle(</a:t>
            </a:r>
            <a:r>
              <a:rPr lang="zh-TW" altLang="en-US" i="1" dirty="0">
                <a:solidFill>
                  <a:srgbClr val="0070C0"/>
                </a:solidFill>
              </a:rPr>
              <a:t>現在分詞</a:t>
            </a:r>
            <a:r>
              <a:rPr lang="en-US" altLang="zh-TW" i="1" dirty="0">
                <a:solidFill>
                  <a:srgbClr val="0070C0"/>
                </a:solidFill>
              </a:rPr>
              <a:t>)</a:t>
            </a:r>
            <a:r>
              <a:rPr lang="en-US" i="1" dirty="0">
                <a:solidFill>
                  <a:srgbClr val="0070C0"/>
                </a:solidFill>
              </a:rPr>
              <a:t> </a:t>
            </a:r>
          </a:p>
          <a:p>
            <a:r>
              <a:rPr lang="en-US" sz="2400" b="0" dirty="0"/>
              <a:t> </a:t>
            </a:r>
            <a:r>
              <a:rPr lang="en-US" dirty="0"/>
              <a:t>Although English has many verb tenses, this module explains four common tenses.</a:t>
            </a:r>
          </a:p>
          <a:p>
            <a:pPr lvl="1" indent="-342900"/>
            <a:r>
              <a:rPr lang="en-US" i="1" dirty="0">
                <a:solidFill>
                  <a:srgbClr val="0070C0"/>
                </a:solidFill>
              </a:rPr>
              <a:t>Simple tenses (</a:t>
            </a:r>
            <a:r>
              <a:rPr lang="zh-TW" altLang="en-US" i="1" dirty="0">
                <a:solidFill>
                  <a:srgbClr val="0070C0"/>
                </a:solidFill>
              </a:rPr>
              <a:t>現在式</a:t>
            </a:r>
            <a:r>
              <a:rPr lang="en-US" altLang="zh-TW" i="1" dirty="0">
                <a:solidFill>
                  <a:srgbClr val="0070C0"/>
                </a:solidFill>
              </a:rPr>
              <a:t>)</a:t>
            </a:r>
            <a:endParaRPr lang="en-US" i="1" dirty="0">
              <a:solidFill>
                <a:srgbClr val="0070C0"/>
              </a:solidFill>
            </a:endParaRPr>
          </a:p>
          <a:p>
            <a:pPr lvl="1" indent="-342900"/>
            <a:r>
              <a:rPr lang="en-US" i="1" dirty="0">
                <a:solidFill>
                  <a:srgbClr val="0070C0"/>
                </a:solidFill>
              </a:rPr>
              <a:t>Perfect tenses (</a:t>
            </a:r>
            <a:r>
              <a:rPr lang="zh-TW" altLang="en-US" i="1" dirty="0">
                <a:solidFill>
                  <a:srgbClr val="0070C0"/>
                </a:solidFill>
              </a:rPr>
              <a:t>完成式</a:t>
            </a:r>
            <a:r>
              <a:rPr lang="en-US" altLang="zh-TW" i="1" dirty="0">
                <a:solidFill>
                  <a:srgbClr val="0070C0"/>
                </a:solidFill>
              </a:rPr>
              <a:t>)</a:t>
            </a:r>
            <a:endParaRPr lang="en-US" i="1" dirty="0">
              <a:solidFill>
                <a:srgbClr val="0070C0"/>
              </a:solidFill>
            </a:endParaRPr>
          </a:p>
          <a:p>
            <a:pPr lvl="1" indent="-342900"/>
            <a:r>
              <a:rPr lang="en-US" i="1" dirty="0">
                <a:solidFill>
                  <a:srgbClr val="0070C0"/>
                </a:solidFill>
              </a:rPr>
              <a:t>Progressive tenses (</a:t>
            </a:r>
            <a:r>
              <a:rPr lang="zh-TW" altLang="en-US" i="1" dirty="0">
                <a:solidFill>
                  <a:srgbClr val="0070C0"/>
                </a:solidFill>
              </a:rPr>
              <a:t>進行式</a:t>
            </a:r>
            <a:r>
              <a:rPr lang="en-US" altLang="zh-TW" i="1" dirty="0">
                <a:solidFill>
                  <a:srgbClr val="0070C0"/>
                </a:solidFill>
              </a:rPr>
              <a:t>)</a:t>
            </a:r>
            <a:r>
              <a:rPr lang="en-US" i="1" dirty="0">
                <a:solidFill>
                  <a:srgbClr val="0070C0"/>
                </a:solidFill>
              </a:rPr>
              <a:t> </a:t>
            </a:r>
          </a:p>
          <a:p>
            <a:pPr lvl="1" indent="-342900"/>
            <a:r>
              <a:rPr lang="en-US" i="1" dirty="0">
                <a:solidFill>
                  <a:srgbClr val="0070C0"/>
                </a:solidFill>
              </a:rPr>
              <a:t>Perfect progressive tenses (</a:t>
            </a:r>
            <a:r>
              <a:rPr lang="zh-TW" altLang="en-US" i="1" dirty="0">
                <a:solidFill>
                  <a:srgbClr val="0070C0"/>
                </a:solidFill>
              </a:rPr>
              <a:t>完成進行式</a:t>
            </a:r>
            <a:r>
              <a:rPr lang="en-US" altLang="zh-TW" i="1" dirty="0">
                <a:solidFill>
                  <a:srgbClr val="0070C0"/>
                </a:solidFill>
              </a:rPr>
              <a:t>)</a:t>
            </a:r>
            <a:endParaRPr lang="en-US" i="1" dirty="0">
              <a:solidFill>
                <a:srgbClr val="0070C0"/>
              </a:solidFill>
            </a:endParaRPr>
          </a:p>
          <a:p>
            <a:r>
              <a:rPr lang="en-US" altLang="zh-TW" dirty="0">
                <a:solidFill>
                  <a:schemeClr val="accent2"/>
                </a:solidFill>
              </a:rPr>
              <a:t> Subject-Verb Agreement:</a:t>
            </a:r>
            <a:r>
              <a:rPr lang="en-US" dirty="0"/>
              <a:t/>
            </a:r>
            <a:br>
              <a:rPr lang="en-US" dirty="0"/>
            </a:br>
            <a:endParaRPr lang="en-US" dirty="0"/>
          </a:p>
        </p:txBody>
      </p:sp>
    </p:spTree>
    <p:extLst>
      <p:ext uri="{BB962C8B-B14F-4D97-AF65-F5344CB8AC3E}">
        <p14:creationId xmlns:p14="http://schemas.microsoft.com/office/powerpoint/2010/main" val="77264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Summary of Verb Tenses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8049171"/>
              </p:ext>
            </p:extLst>
          </p:nvPr>
        </p:nvGraphicFramePr>
        <p:xfrm>
          <a:off x="1419908" y="1509185"/>
          <a:ext cx="8993293" cy="4706401"/>
        </p:xfrm>
        <a:graphic>
          <a:graphicData uri="http://schemas.openxmlformats.org/drawingml/2006/table">
            <a:tbl>
              <a:tblPr/>
              <a:tblGrid>
                <a:gridCol w="3630022">
                  <a:extLst>
                    <a:ext uri="{9D8B030D-6E8A-4147-A177-3AD203B41FA5}">
                      <a16:colId xmlns:a16="http://schemas.microsoft.com/office/drawing/2014/main" val="984650070"/>
                    </a:ext>
                  </a:extLst>
                </a:gridCol>
                <a:gridCol w="2498183">
                  <a:extLst>
                    <a:ext uri="{9D8B030D-6E8A-4147-A177-3AD203B41FA5}">
                      <a16:colId xmlns:a16="http://schemas.microsoft.com/office/drawing/2014/main" val="3639248357"/>
                    </a:ext>
                  </a:extLst>
                </a:gridCol>
                <a:gridCol w="2865088">
                  <a:extLst>
                    <a:ext uri="{9D8B030D-6E8A-4147-A177-3AD203B41FA5}">
                      <a16:colId xmlns:a16="http://schemas.microsoft.com/office/drawing/2014/main" val="1579994780"/>
                    </a:ext>
                  </a:extLst>
                </a:gridCol>
              </a:tblGrid>
              <a:tr h="523963">
                <a:tc>
                  <a:txBody>
                    <a:bodyPr/>
                    <a:lstStyle/>
                    <a:p>
                      <a:pPr algn="ctr"/>
                      <a:r>
                        <a:rPr lang="en-US" sz="1400" b="1" i="0" dirty="0">
                          <a:solidFill>
                            <a:schemeClr val="accent2"/>
                          </a:solidFill>
                          <a:effectLst/>
                          <a:latin typeface="TimesNewRoman"/>
                        </a:rPr>
                        <a:t>TENSE </a:t>
                      </a:r>
                      <a:endParaRPr lang="en-US" sz="1400" b="1" dirty="0">
                        <a:solidFill>
                          <a:schemeClr val="accent2"/>
                        </a:solidFill>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400" b="1" i="0" dirty="0">
                          <a:solidFill>
                            <a:schemeClr val="accent2"/>
                          </a:solidFill>
                          <a:effectLst/>
                          <a:latin typeface="TimesNewRoman"/>
                        </a:rPr>
                        <a:t>HELPING </a:t>
                      </a:r>
                      <a:endParaRPr lang="en-US" sz="1400" b="1" dirty="0">
                        <a:solidFill>
                          <a:schemeClr val="accent2"/>
                        </a:solidFill>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US" sz="1400" b="1" i="0" dirty="0">
                          <a:solidFill>
                            <a:srgbClr val="0070C0"/>
                          </a:solidFill>
                          <a:effectLst/>
                          <a:latin typeface="TimesNewRoman"/>
                        </a:rPr>
                        <a:t>EXAMPLE</a:t>
                      </a:r>
                      <a:endParaRPr lang="en-US" sz="1400" b="1" dirty="0">
                        <a:solidFill>
                          <a:srgbClr val="0070C0"/>
                        </a:solidFill>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6316424"/>
                  </a:ext>
                </a:extLst>
              </a:tr>
              <a:tr h="266265">
                <a:tc>
                  <a:txBody>
                    <a:bodyPr/>
                    <a:lstStyle/>
                    <a:p>
                      <a:r>
                        <a:rPr lang="en-US" sz="1400" b="0" i="0" dirty="0">
                          <a:solidFill>
                            <a:srgbClr val="000000"/>
                          </a:solidFill>
                          <a:effectLst/>
                          <a:latin typeface="TimesNewRoman"/>
                        </a:rPr>
                        <a:t>Simple Past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none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I walked</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9470769"/>
                  </a:ext>
                </a:extLst>
              </a:tr>
              <a:tr h="266265">
                <a:tc>
                  <a:txBody>
                    <a:bodyPr/>
                    <a:lstStyle/>
                    <a:p>
                      <a:r>
                        <a:rPr lang="en-US" sz="1400" b="0" i="0" dirty="0">
                          <a:solidFill>
                            <a:srgbClr val="000000"/>
                          </a:solidFill>
                          <a:effectLst/>
                          <a:latin typeface="TimesNewRoman"/>
                        </a:rPr>
                        <a:t>Simple Present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none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He sings</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97661"/>
                  </a:ext>
                </a:extLst>
              </a:tr>
              <a:tr h="266265">
                <a:tc>
                  <a:txBody>
                    <a:bodyPr/>
                    <a:lstStyle/>
                    <a:p>
                      <a:r>
                        <a:rPr lang="en-US" sz="1400" b="0" i="0" dirty="0">
                          <a:solidFill>
                            <a:srgbClr val="000000"/>
                          </a:solidFill>
                          <a:effectLst/>
                          <a:latin typeface="TimesNewRoman"/>
                        </a:rPr>
                        <a:t>Simple Future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shall or will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They will sing</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0481028"/>
                  </a:ext>
                </a:extLst>
              </a:tr>
              <a:tr h="371140">
                <a:tc>
                  <a:txBody>
                    <a:bodyPr/>
                    <a:lstStyle/>
                    <a:p>
                      <a:r>
                        <a:rPr lang="en-US" sz="1400" b="0" i="0" dirty="0">
                          <a:solidFill>
                            <a:srgbClr val="000000"/>
                          </a:solidFill>
                          <a:effectLst/>
                          <a:latin typeface="TimesNewRoman"/>
                        </a:rPr>
                        <a:t>Past Perfect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had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TimesNewRoman"/>
                        </a:rPr>
                        <a:t>We had hit</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7465601"/>
                  </a:ext>
                </a:extLst>
              </a:tr>
              <a:tr h="371140">
                <a:tc>
                  <a:txBody>
                    <a:bodyPr/>
                    <a:lstStyle/>
                    <a:p>
                      <a:r>
                        <a:rPr lang="en-US" sz="1400" b="0" i="0" dirty="0">
                          <a:solidFill>
                            <a:srgbClr val="000000"/>
                          </a:solidFill>
                          <a:effectLst/>
                          <a:latin typeface="TimesNewRoman"/>
                        </a:rPr>
                        <a:t>Present Perfect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has, have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TimesNewRoman"/>
                        </a:rPr>
                        <a:t>She has carried</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5748958"/>
                  </a:ext>
                </a:extLst>
              </a:tr>
              <a:tr h="371140">
                <a:tc>
                  <a:txBody>
                    <a:bodyPr/>
                    <a:lstStyle/>
                    <a:p>
                      <a:r>
                        <a:rPr lang="en-US" sz="1400" b="0" i="0" dirty="0">
                          <a:solidFill>
                            <a:srgbClr val="000000"/>
                          </a:solidFill>
                          <a:effectLst/>
                          <a:latin typeface="TimesNewRoman"/>
                        </a:rPr>
                        <a:t>Future Perfect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shall/will have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I shall have rung</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8683512"/>
                  </a:ext>
                </a:extLst>
              </a:tr>
              <a:tr h="371140">
                <a:tc>
                  <a:txBody>
                    <a:bodyPr/>
                    <a:lstStyle/>
                    <a:p>
                      <a:r>
                        <a:rPr lang="en-US" sz="1400" b="0" i="0" dirty="0">
                          <a:solidFill>
                            <a:srgbClr val="000000"/>
                          </a:solidFill>
                          <a:effectLst/>
                          <a:latin typeface="TimesNewRoman"/>
                        </a:rPr>
                        <a:t>Past Progressive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was, were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He was hearing</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391319"/>
                  </a:ext>
                </a:extLst>
              </a:tr>
              <a:tr h="371140">
                <a:tc>
                  <a:txBody>
                    <a:bodyPr/>
                    <a:lstStyle/>
                    <a:p>
                      <a:r>
                        <a:rPr lang="en-US" sz="1400" b="0" i="0" dirty="0">
                          <a:solidFill>
                            <a:srgbClr val="000000"/>
                          </a:solidFill>
                          <a:effectLst/>
                          <a:latin typeface="TimesNewRoman"/>
                        </a:rPr>
                        <a:t>Present Progressive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am, is, are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You are finding</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521391"/>
                  </a:ext>
                </a:extLst>
              </a:tr>
              <a:tr h="371140">
                <a:tc>
                  <a:txBody>
                    <a:bodyPr/>
                    <a:lstStyle/>
                    <a:p>
                      <a:r>
                        <a:rPr lang="en-US" sz="1400" b="0" i="0">
                          <a:solidFill>
                            <a:srgbClr val="000000"/>
                          </a:solidFill>
                          <a:effectLst/>
                          <a:latin typeface="TimesNewRoman"/>
                        </a:rPr>
                        <a:t>Future Progressive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TimesNewRoman"/>
                        </a:rPr>
                        <a:t>shall/will be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She will be fitting</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6838618"/>
                  </a:ext>
                </a:extLst>
              </a:tr>
              <a:tr h="371140">
                <a:tc>
                  <a:txBody>
                    <a:bodyPr/>
                    <a:lstStyle/>
                    <a:p>
                      <a:r>
                        <a:rPr lang="en-US" sz="1400" b="0" i="0">
                          <a:solidFill>
                            <a:srgbClr val="000000"/>
                          </a:solidFill>
                          <a:effectLst/>
                          <a:latin typeface="TimesNewRoman"/>
                        </a:rPr>
                        <a:t>Past Perfect Progressive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TimesNewRoman"/>
                        </a:rPr>
                        <a:t>had been </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TimesNewRoman"/>
                        </a:rPr>
                        <a:t>I had been sitting</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80648"/>
                  </a:ext>
                </a:extLst>
              </a:tr>
              <a:tr h="371140">
                <a:tc>
                  <a:txBody>
                    <a:bodyPr/>
                    <a:lstStyle/>
                    <a:p>
                      <a:r>
                        <a:rPr lang="en-US" sz="1400" b="0" i="0">
                          <a:solidFill>
                            <a:srgbClr val="000000"/>
                          </a:solidFill>
                          <a:effectLst/>
                          <a:latin typeface="TimesNewRoman"/>
                        </a:rPr>
                        <a:t>Present Perfect Progressive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has/have been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TimesNewRoman"/>
                        </a:rPr>
                        <a:t>He has been filling</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7141111"/>
                  </a:ext>
                </a:extLst>
              </a:tr>
              <a:tr h="371140">
                <a:tc>
                  <a:txBody>
                    <a:bodyPr/>
                    <a:lstStyle/>
                    <a:p>
                      <a:r>
                        <a:rPr lang="en-US" sz="1400" b="0" i="0">
                          <a:solidFill>
                            <a:srgbClr val="000000"/>
                          </a:solidFill>
                          <a:effectLst/>
                          <a:latin typeface="TimesNewRoman"/>
                        </a:rPr>
                        <a:t>Future Perfect Progressive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a:solidFill>
                            <a:srgbClr val="000000"/>
                          </a:solidFill>
                          <a:effectLst/>
                          <a:latin typeface="TimesNewRoman"/>
                        </a:rPr>
                        <a:t>will have been </a:t>
                      </a:r>
                      <a:endParaRPr lang="en-US" sz="140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400" b="0" i="0" dirty="0">
                          <a:solidFill>
                            <a:srgbClr val="000000"/>
                          </a:solidFill>
                          <a:effectLst/>
                          <a:latin typeface="TimesNewRoman"/>
                        </a:rPr>
                        <a:t>We will have been biting</a:t>
                      </a:r>
                      <a:endParaRPr lang="en-US" sz="1400" dirty="0">
                        <a:effectLst/>
                      </a:endParaRPr>
                    </a:p>
                  </a:txBody>
                  <a:tcPr marL="67365" marR="67365" marT="33683" marB="3368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0234765"/>
                  </a:ext>
                </a:extLst>
              </a:tr>
            </a:tbl>
          </a:graphicData>
        </a:graphic>
      </p:graphicFrame>
      <p:sp>
        <p:nvSpPr>
          <p:cNvPr id="6" name="Rectangle 1"/>
          <p:cNvSpPr>
            <a:spLocks noChangeArrowheads="1"/>
          </p:cNvSpPr>
          <p:nvPr/>
        </p:nvSpPr>
        <p:spPr bwMode="auto">
          <a:xfrm>
            <a:off x="-7014513" y="-470132"/>
            <a:ext cx="23776084" cy="94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7496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Irregular Verb </a:t>
            </a:r>
          </a:p>
        </p:txBody>
      </p:sp>
      <p:sp>
        <p:nvSpPr>
          <p:cNvPr id="2" name="Content Placeholder 1"/>
          <p:cNvSpPr>
            <a:spLocks noGrp="1"/>
          </p:cNvSpPr>
          <p:nvPr>
            <p:ph idx="1"/>
          </p:nvPr>
        </p:nvSpPr>
        <p:spPr>
          <a:xfrm>
            <a:off x="711200" y="1500189"/>
            <a:ext cx="10363200" cy="4648200"/>
          </a:xfrm>
        </p:spPr>
        <p:txBody>
          <a:bodyPr/>
          <a:lstStyle/>
          <a:p>
            <a:r>
              <a:rPr lang="en-US" b="0" dirty="0"/>
              <a:t>As you may have noticed, some verbs form their principal parts by changing their spelling. These verbs are called </a:t>
            </a:r>
            <a:r>
              <a:rPr lang="en-US" i="1" dirty="0">
                <a:solidFill>
                  <a:schemeClr val="accent2"/>
                </a:solidFill>
              </a:rPr>
              <a:t>irregular verbs</a:t>
            </a:r>
            <a:r>
              <a:rPr lang="en-US" b="0" dirty="0">
                <a:solidFill>
                  <a:schemeClr val="accent2"/>
                </a:solidFill>
              </a:rPr>
              <a:t>.</a:t>
            </a:r>
            <a:r>
              <a:rPr lang="en-US" dirty="0">
                <a:solidFill>
                  <a:schemeClr val="accent2"/>
                </a:solidFill>
              </a:rPr>
              <a:t> </a:t>
            </a:r>
            <a:r>
              <a:rPr lang="en-US" dirty="0"/>
              <a:t/>
            </a:r>
            <a:br>
              <a:rPr lang="en-US" dirty="0"/>
            </a:br>
            <a:endParaRPr lang="en-US" dirty="0"/>
          </a:p>
          <a:p>
            <a:pPr>
              <a:buFont typeface="Wingdings" panose="05000000000000000000" pitchFamily="2" charset="2"/>
              <a:buChar char="Ø"/>
            </a:pPr>
            <a:r>
              <a:rPr lang="en-US" sz="1800" dirty="0">
                <a:solidFill>
                  <a:srgbClr val="0070C0"/>
                </a:solidFill>
              </a:rPr>
              <a:t>Example</a:t>
            </a:r>
            <a:r>
              <a:rPr lang="en-US" sz="2400" dirty="0">
                <a:solidFill>
                  <a:srgbClr val="0070C0"/>
                </a:solidFill>
              </a:rPr>
              <a:t>:</a:t>
            </a:r>
          </a:p>
          <a:p>
            <a:pPr marL="0" indent="0">
              <a:buNone/>
            </a:pPr>
            <a:endParaRPr lang="en-US" dirty="0">
              <a:solidFill>
                <a:schemeClr val="accent2"/>
              </a:solidFill>
            </a:endParaRP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6168483"/>
              </p:ext>
            </p:extLst>
          </p:nvPr>
        </p:nvGraphicFramePr>
        <p:xfrm>
          <a:off x="2369998" y="2607382"/>
          <a:ext cx="7452004" cy="3700465"/>
        </p:xfrm>
        <a:graphic>
          <a:graphicData uri="http://schemas.openxmlformats.org/drawingml/2006/table">
            <a:tbl>
              <a:tblPr>
                <a:tableStyleId>{5DA37D80-6434-44D0-A028-1B22A696006F}</a:tableStyleId>
              </a:tblPr>
              <a:tblGrid>
                <a:gridCol w="2947381">
                  <a:extLst>
                    <a:ext uri="{9D8B030D-6E8A-4147-A177-3AD203B41FA5}">
                      <a16:colId xmlns:a16="http://schemas.microsoft.com/office/drawing/2014/main" val="3416720563"/>
                    </a:ext>
                  </a:extLst>
                </a:gridCol>
                <a:gridCol w="2377440">
                  <a:extLst>
                    <a:ext uri="{9D8B030D-6E8A-4147-A177-3AD203B41FA5}">
                      <a16:colId xmlns:a16="http://schemas.microsoft.com/office/drawing/2014/main" val="1932068553"/>
                    </a:ext>
                  </a:extLst>
                </a:gridCol>
                <a:gridCol w="2127183">
                  <a:extLst>
                    <a:ext uri="{9D8B030D-6E8A-4147-A177-3AD203B41FA5}">
                      <a16:colId xmlns:a16="http://schemas.microsoft.com/office/drawing/2014/main" val="1521326840"/>
                    </a:ext>
                  </a:extLst>
                </a:gridCol>
              </a:tblGrid>
              <a:tr h="486903">
                <a:tc>
                  <a:txBody>
                    <a:bodyPr/>
                    <a:lstStyle/>
                    <a:p>
                      <a:pPr algn="ctr"/>
                      <a:r>
                        <a:rPr lang="en-US" sz="1200" dirty="0">
                          <a:effectLst/>
                        </a:rPr>
                        <a:t>PRESENT </a:t>
                      </a:r>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pPr algn="ctr"/>
                      <a:r>
                        <a:rPr lang="en-US" sz="1200">
                          <a:effectLst/>
                        </a:rPr>
                        <a:t>PAST </a:t>
                      </a:r>
                      <a:endParaRPr lang="en-US" sz="1200">
                        <a:effectLst/>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effectLst/>
                        </a:rPr>
                        <a:t>PAST</a:t>
                      </a:r>
                      <a:br>
                        <a:rPr lang="en-US" sz="1200" dirty="0">
                          <a:effectLst/>
                        </a:rPr>
                      </a:br>
                      <a:r>
                        <a:rPr lang="en-US" sz="1200" dirty="0">
                          <a:effectLst/>
                        </a:rPr>
                        <a:t>PARTICIPLE</a:t>
                      </a:r>
                      <a:endParaRPr lang="en-US" sz="12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79968371"/>
                  </a:ext>
                </a:extLst>
              </a:tr>
              <a:tr h="292142">
                <a:tc>
                  <a:txBody>
                    <a:bodyPr/>
                    <a:lstStyle/>
                    <a:p>
                      <a:r>
                        <a:rPr lang="en-US" sz="1200" dirty="0">
                          <a:effectLst/>
                        </a:rPr>
                        <a:t>Throw </a:t>
                      </a:r>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r>
                        <a:rPr lang="en-US" sz="1200" dirty="0">
                          <a:effectLst/>
                        </a:rPr>
                        <a:t>Threw </a:t>
                      </a:r>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r>
                        <a:rPr lang="en-US" sz="1200" dirty="0">
                          <a:effectLst/>
                        </a:rPr>
                        <a:t>Thrown</a:t>
                      </a:r>
                      <a:endParaRPr lang="en-US" sz="12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35682705"/>
                  </a:ext>
                </a:extLst>
              </a:tr>
              <a:tr h="292142">
                <a:tc>
                  <a:txBody>
                    <a:bodyPr/>
                    <a:lstStyle/>
                    <a:p>
                      <a:r>
                        <a:rPr lang="en-US" sz="1200" dirty="0">
                          <a:effectLst/>
                        </a:rPr>
                        <a:t>Feel </a:t>
                      </a:r>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r>
                        <a:rPr lang="en-US" sz="1200" dirty="0">
                          <a:effectLst/>
                        </a:rPr>
                        <a:t>Felt </a:t>
                      </a:r>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r>
                        <a:rPr lang="en-US" sz="1200" dirty="0">
                          <a:effectLst/>
                        </a:rPr>
                        <a:t>Felt</a:t>
                      </a:r>
                      <a:endParaRPr lang="en-US" sz="12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90338595"/>
                  </a:ext>
                </a:extLst>
              </a:tr>
              <a:tr h="292142">
                <a:tc>
                  <a:txBody>
                    <a:bodyPr/>
                    <a:lstStyle/>
                    <a:p>
                      <a:r>
                        <a:rPr lang="en-US" sz="1200" dirty="0">
                          <a:effectLst/>
                        </a:rPr>
                        <a:t>Spring </a:t>
                      </a:r>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r>
                        <a:rPr lang="en-US" sz="1200" dirty="0">
                          <a:effectLst/>
                        </a:rPr>
                        <a:t>Sprang </a:t>
                      </a:r>
                      <a:endParaRPr lang="en-US" sz="1200" dirty="0">
                        <a:effectLst/>
                        <a:latin typeface="Times New Roman" panose="02020603050405020304" pitchFamily="18" charset="0"/>
                        <a:cs typeface="Times New Roman" panose="02020603050405020304" pitchFamily="18" charset="0"/>
                      </a:endParaRPr>
                    </a:p>
                  </a:txBody>
                  <a:tcPr anchor="ctr"/>
                </a:tc>
                <a:tc>
                  <a:txBody>
                    <a:bodyPr/>
                    <a:lstStyle/>
                    <a:p>
                      <a:r>
                        <a:rPr lang="en-US" sz="1200" dirty="0">
                          <a:effectLst/>
                        </a:rPr>
                        <a:t>Sprung</a:t>
                      </a:r>
                      <a:endParaRPr lang="en-US" sz="12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39395548"/>
                  </a:ext>
                </a:extLst>
              </a:tr>
              <a:tr h="292142">
                <a:tc>
                  <a:txBody>
                    <a:bodyPr/>
                    <a:lstStyle/>
                    <a:p>
                      <a:r>
                        <a:rPr lang="en-US" sz="1200" kern="1200" dirty="0">
                          <a:effectLst/>
                        </a:rPr>
                        <a:t>Ring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Rang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Rung</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728723400"/>
                  </a:ext>
                </a:extLst>
              </a:tr>
              <a:tr h="292142">
                <a:tc>
                  <a:txBody>
                    <a:bodyPr/>
                    <a:lstStyle/>
                    <a:p>
                      <a:r>
                        <a:rPr lang="en-US" sz="1200" kern="1200" dirty="0">
                          <a:effectLst/>
                        </a:rPr>
                        <a:t>Bring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Brought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Brought</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153005285"/>
                  </a:ext>
                </a:extLst>
              </a:tr>
              <a:tr h="292142">
                <a:tc>
                  <a:txBody>
                    <a:bodyPr/>
                    <a:lstStyle/>
                    <a:p>
                      <a:r>
                        <a:rPr lang="en-US" sz="1200" kern="1200" dirty="0">
                          <a:effectLst/>
                        </a:rPr>
                        <a:t>Burst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Burst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Burst</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4198803222"/>
                  </a:ext>
                </a:extLst>
              </a:tr>
              <a:tr h="292142">
                <a:tc>
                  <a:txBody>
                    <a:bodyPr/>
                    <a:lstStyle/>
                    <a:p>
                      <a:r>
                        <a:rPr lang="en-US" sz="1200" kern="1200" dirty="0">
                          <a:effectLst/>
                        </a:rPr>
                        <a:t>Eat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Ate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Eaten</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325080313"/>
                  </a:ext>
                </a:extLst>
              </a:tr>
              <a:tr h="292142">
                <a:tc>
                  <a:txBody>
                    <a:bodyPr/>
                    <a:lstStyle/>
                    <a:p>
                      <a:r>
                        <a:rPr lang="en-US" sz="1200" kern="1200" dirty="0">
                          <a:effectLst/>
                        </a:rPr>
                        <a:t>Rise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Rose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Risen</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370968416"/>
                  </a:ext>
                </a:extLst>
              </a:tr>
              <a:tr h="292142">
                <a:tc>
                  <a:txBody>
                    <a:bodyPr/>
                    <a:lstStyle/>
                    <a:p>
                      <a:r>
                        <a:rPr lang="en-US" sz="1200" kern="1200" dirty="0">
                          <a:effectLst/>
                        </a:rPr>
                        <a:t>Raised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Raised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Raised</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48037132"/>
                  </a:ext>
                </a:extLst>
              </a:tr>
              <a:tr h="292142">
                <a:tc>
                  <a:txBody>
                    <a:bodyPr/>
                    <a:lstStyle/>
                    <a:p>
                      <a:r>
                        <a:rPr lang="en-US" sz="1200" kern="1200" dirty="0">
                          <a:effectLst/>
                        </a:rPr>
                        <a:t>Swim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Swam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Swum</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333526908"/>
                  </a:ext>
                </a:extLst>
              </a:tr>
              <a:tr h="292142">
                <a:tc>
                  <a:txBody>
                    <a:bodyPr/>
                    <a:lstStyle/>
                    <a:p>
                      <a:r>
                        <a:rPr lang="en-US" sz="1200" kern="1200" dirty="0">
                          <a:effectLst/>
                        </a:rPr>
                        <a:t>Cut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Cut </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200" kern="1200" dirty="0">
                          <a:effectLst/>
                        </a:rPr>
                        <a:t>Cut</a:t>
                      </a:r>
                      <a:endParaRPr lang="en-US" sz="12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146213648"/>
                  </a:ext>
                </a:extLst>
              </a:tr>
            </a:tbl>
          </a:graphicData>
        </a:graphic>
      </p:graphicFrame>
      <p:sp>
        <p:nvSpPr>
          <p:cNvPr id="6" name="Rectangle 1"/>
          <p:cNvSpPr>
            <a:spLocks noChangeArrowheads="1"/>
          </p:cNvSpPr>
          <p:nvPr/>
        </p:nvSpPr>
        <p:spPr bwMode="auto">
          <a:xfrm>
            <a:off x="1173163" y="2951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4106863" y="28686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8484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Adverbs(</a:t>
            </a:r>
            <a:r>
              <a:rPr lang="zh-TW" altLang="en-US" dirty="0">
                <a:solidFill>
                  <a:schemeClr val="accent6"/>
                </a:solidFill>
                <a:latin typeface="Times New Roman" panose="02020603050405020304" pitchFamily="18" charset="0"/>
                <a:cs typeface="Times New Roman" panose="02020603050405020304" pitchFamily="18" charset="0"/>
              </a:rPr>
              <a:t>副詞</a:t>
            </a:r>
            <a:r>
              <a:rPr lang="en-US" altLang="zh-TW" dirty="0">
                <a:solidFill>
                  <a:schemeClr val="accent6"/>
                </a:solidFill>
                <a:latin typeface="Times New Roman" panose="02020603050405020304" pitchFamily="18" charset="0"/>
                <a:cs typeface="Times New Roman" panose="02020603050405020304" pitchFamily="18" charset="0"/>
              </a:rPr>
              <a:t>)</a:t>
            </a:r>
            <a:r>
              <a:rPr lang="en-US" dirty="0"/>
              <a:t> </a:t>
            </a:r>
          </a:p>
        </p:txBody>
      </p:sp>
      <p:sp>
        <p:nvSpPr>
          <p:cNvPr id="2" name="Content Placeholder 1"/>
          <p:cNvSpPr>
            <a:spLocks noGrp="1"/>
          </p:cNvSpPr>
          <p:nvPr>
            <p:ph idx="1"/>
          </p:nvPr>
        </p:nvSpPr>
        <p:spPr>
          <a:xfrm>
            <a:off x="889405" y="1530784"/>
            <a:ext cx="10718661" cy="4648200"/>
          </a:xfrm>
        </p:spPr>
        <p:txBody>
          <a:bodyPr/>
          <a:lstStyle/>
          <a:p>
            <a:r>
              <a:rPr lang="en-US" b="0" dirty="0"/>
              <a:t>An</a:t>
            </a:r>
            <a:r>
              <a:rPr lang="en-US" i="1" dirty="0">
                <a:solidFill>
                  <a:schemeClr val="accent2"/>
                </a:solidFill>
              </a:rPr>
              <a:t> adverb </a:t>
            </a:r>
            <a:r>
              <a:rPr lang="en-US" b="0" dirty="0"/>
              <a:t>is a word that describes a verb. It tells about an action, or the way something is done. A lot of adverbs end in –</a:t>
            </a:r>
            <a:r>
              <a:rPr lang="en-US" b="0" dirty="0" err="1"/>
              <a:t>ly</a:t>
            </a:r>
            <a:r>
              <a:rPr lang="en-US" b="0" dirty="0"/>
              <a:t>. </a:t>
            </a:r>
          </a:p>
          <a:p>
            <a:r>
              <a:rPr lang="en-US" b="0" dirty="0"/>
              <a:t>Some adverbs describe the way something is done. They are called </a:t>
            </a:r>
            <a:r>
              <a:rPr lang="en-US" i="1" dirty="0">
                <a:solidFill>
                  <a:schemeClr val="accent2"/>
                </a:solidFill>
              </a:rPr>
              <a:t>adverbs of manner </a:t>
            </a:r>
            <a:r>
              <a:rPr lang="en-US" dirty="0">
                <a:solidFill>
                  <a:schemeClr val="accent2"/>
                </a:solidFill>
              </a:rPr>
              <a:t>(</a:t>
            </a:r>
            <a:r>
              <a:rPr lang="zh-TW" altLang="en-US" dirty="0">
                <a:solidFill>
                  <a:schemeClr val="accent2"/>
                </a:solidFill>
              </a:rPr>
              <a:t>情態副詞</a:t>
            </a:r>
            <a:r>
              <a:rPr lang="en-US" altLang="zh-TW" dirty="0">
                <a:solidFill>
                  <a:schemeClr val="accent2"/>
                </a:solidFill>
              </a:rPr>
              <a:t>)</a:t>
            </a:r>
            <a:r>
              <a:rPr lang="en-US" b="0" dirty="0">
                <a:solidFill>
                  <a:schemeClr val="accent2"/>
                </a:solidFill>
              </a:rPr>
              <a:t>. </a:t>
            </a:r>
          </a:p>
          <a:p>
            <a:pPr lvl="1"/>
            <a:r>
              <a:rPr lang="en-US" altLang="zh-TW" dirty="0">
                <a:solidFill>
                  <a:srgbClr val="0070C0"/>
                </a:solidFill>
              </a:rPr>
              <a:t>Example: </a:t>
            </a:r>
            <a:r>
              <a:rPr lang="en-US" altLang="zh-TW" b="0" i="1" dirty="0">
                <a:solidFill>
                  <a:schemeClr val="accent1"/>
                </a:solidFill>
              </a:rPr>
              <a:t>slowly, terribly</a:t>
            </a:r>
            <a:endParaRPr lang="en-US" b="0" dirty="0">
              <a:solidFill>
                <a:schemeClr val="accent2"/>
              </a:solidFill>
            </a:endParaRPr>
          </a:p>
          <a:p>
            <a:r>
              <a:rPr lang="en-US" b="0" dirty="0"/>
              <a:t>Some adverbs describe when something happens. They are called </a:t>
            </a:r>
            <a:r>
              <a:rPr lang="en-US" i="1" dirty="0">
                <a:solidFill>
                  <a:schemeClr val="accent2"/>
                </a:solidFill>
              </a:rPr>
              <a:t>adverbs of time </a:t>
            </a:r>
            <a:r>
              <a:rPr lang="en-US" dirty="0">
                <a:solidFill>
                  <a:schemeClr val="accent2"/>
                </a:solidFill>
              </a:rPr>
              <a:t>(</a:t>
            </a:r>
            <a:r>
              <a:rPr lang="zh-TW" altLang="en-US" dirty="0">
                <a:solidFill>
                  <a:schemeClr val="accent2"/>
                </a:solidFill>
              </a:rPr>
              <a:t>時間副詞</a:t>
            </a:r>
            <a:r>
              <a:rPr lang="en-US" altLang="zh-TW" dirty="0">
                <a:solidFill>
                  <a:schemeClr val="accent2"/>
                </a:solidFill>
              </a:rPr>
              <a:t>)</a:t>
            </a:r>
            <a:r>
              <a:rPr lang="en-US" dirty="0">
                <a:solidFill>
                  <a:schemeClr val="accent2"/>
                </a:solidFill>
              </a:rPr>
              <a:t>. </a:t>
            </a:r>
          </a:p>
          <a:p>
            <a:pPr lvl="1"/>
            <a:r>
              <a:rPr lang="en-US" altLang="zh-TW" dirty="0">
                <a:solidFill>
                  <a:srgbClr val="0070C0"/>
                </a:solidFill>
              </a:rPr>
              <a:t>Example: </a:t>
            </a:r>
            <a:r>
              <a:rPr lang="en-US" altLang="zh-TW" b="0" i="1" dirty="0">
                <a:solidFill>
                  <a:schemeClr val="accent1"/>
                </a:solidFill>
              </a:rPr>
              <a:t>yesterday, later, now </a:t>
            </a:r>
          </a:p>
          <a:p>
            <a:r>
              <a:rPr lang="en-US" dirty="0">
                <a:solidFill>
                  <a:schemeClr val="accent2"/>
                </a:solidFill>
              </a:rPr>
              <a:t> </a:t>
            </a:r>
            <a:r>
              <a:rPr lang="en-US" b="0" dirty="0"/>
              <a:t>Some adverbs describe where something is happened. They are called </a:t>
            </a:r>
            <a:r>
              <a:rPr lang="en-US" i="1" dirty="0">
                <a:solidFill>
                  <a:schemeClr val="accent2"/>
                </a:solidFill>
              </a:rPr>
              <a:t>adverbs of place </a:t>
            </a:r>
            <a:r>
              <a:rPr lang="en-US" dirty="0">
                <a:solidFill>
                  <a:schemeClr val="accent2"/>
                </a:solidFill>
              </a:rPr>
              <a:t>(</a:t>
            </a:r>
            <a:r>
              <a:rPr lang="zh-TW" altLang="en-US" dirty="0">
                <a:solidFill>
                  <a:schemeClr val="accent2"/>
                </a:solidFill>
              </a:rPr>
              <a:t>位置副詞</a:t>
            </a:r>
            <a:r>
              <a:rPr lang="en-US" altLang="zh-TW" dirty="0">
                <a:solidFill>
                  <a:schemeClr val="accent2"/>
                </a:solidFill>
              </a:rPr>
              <a:t>)</a:t>
            </a:r>
            <a:r>
              <a:rPr lang="en-US" dirty="0"/>
              <a:t>. </a:t>
            </a:r>
          </a:p>
          <a:p>
            <a:pPr lvl="1"/>
            <a:r>
              <a:rPr lang="en-US" altLang="zh-TW" dirty="0">
                <a:solidFill>
                  <a:srgbClr val="0070C0"/>
                </a:solidFill>
              </a:rPr>
              <a:t>Example</a:t>
            </a:r>
            <a:r>
              <a:rPr lang="en-US" altLang="zh-TW" dirty="0">
                <a:solidFill>
                  <a:schemeClr val="accent2"/>
                </a:solidFill>
              </a:rPr>
              <a:t>: </a:t>
            </a:r>
            <a:r>
              <a:rPr lang="en-US" altLang="zh-TW" b="0" i="1" dirty="0">
                <a:solidFill>
                  <a:schemeClr val="accent1"/>
                </a:solidFill>
              </a:rPr>
              <a:t>here, there</a:t>
            </a:r>
            <a:endParaRPr lang="en-US" altLang="zh-TW" b="0" dirty="0">
              <a:solidFill>
                <a:schemeClr val="accent2"/>
              </a:solidFill>
            </a:endParaRPr>
          </a:p>
          <a:p>
            <a:pPr marL="0" indent="0">
              <a:buNone/>
            </a:pPr>
            <a:endParaRPr lang="en-US" sz="1800" dirty="0">
              <a:solidFill>
                <a:srgbClr val="0070C0"/>
              </a:solidFill>
            </a:endParaRPr>
          </a:p>
        </p:txBody>
      </p:sp>
    </p:spTree>
    <p:extLst>
      <p:ext uri="{BB962C8B-B14F-4D97-AF65-F5344CB8AC3E}">
        <p14:creationId xmlns:p14="http://schemas.microsoft.com/office/powerpoint/2010/main" val="3781258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sz="4400" dirty="0">
                <a:solidFill>
                  <a:schemeClr val="accent6"/>
                </a:solidFill>
              </a:rPr>
              <a:t>Academic</a:t>
            </a:r>
            <a:r>
              <a:rPr lang="en-ZA" sz="1800" dirty="0"/>
              <a:t> </a:t>
            </a:r>
            <a:r>
              <a:rPr lang="en-ZA" sz="4400" dirty="0">
                <a:solidFill>
                  <a:schemeClr val="accent6"/>
                </a:solidFill>
              </a:rPr>
              <a:t>Writing</a:t>
            </a:r>
            <a:endParaRPr lang="en-US" sz="4400" dirty="0">
              <a:solidFill>
                <a:schemeClr val="accent6"/>
              </a:solidFill>
            </a:endParaRPr>
          </a:p>
        </p:txBody>
      </p:sp>
      <p:sp>
        <p:nvSpPr>
          <p:cNvPr id="3" name="Content Placeholder 2"/>
          <p:cNvSpPr>
            <a:spLocks noGrp="1"/>
          </p:cNvSpPr>
          <p:nvPr>
            <p:ph idx="1"/>
          </p:nvPr>
        </p:nvSpPr>
        <p:spPr>
          <a:xfrm>
            <a:off x="713660" y="1480364"/>
            <a:ext cx="10640140" cy="4699056"/>
          </a:xfrm>
        </p:spPr>
        <p:txBody>
          <a:bodyPr>
            <a:noAutofit/>
          </a:bodyPr>
          <a:lstStyle/>
          <a:p>
            <a:pPr>
              <a:lnSpc>
                <a:spcPct val="90000"/>
              </a:lnSpc>
            </a:pPr>
            <a:r>
              <a:rPr lang="en-US" altLang="zh-TW" dirty="0"/>
              <a:t>Is a formal style of writing.</a:t>
            </a:r>
          </a:p>
          <a:p>
            <a:pPr>
              <a:lnSpc>
                <a:spcPct val="90000"/>
              </a:lnSpc>
            </a:pPr>
            <a:r>
              <a:rPr lang="en-US" altLang="zh-TW" dirty="0"/>
              <a:t>Is based on </a:t>
            </a:r>
            <a:r>
              <a:rPr lang="en-US" altLang="zh-TW" b="1" dirty="0"/>
              <a:t>FACTS</a:t>
            </a:r>
            <a:r>
              <a:rPr lang="en-US" altLang="zh-TW" dirty="0"/>
              <a:t> and </a:t>
            </a:r>
            <a:r>
              <a:rPr lang="en-US" altLang="zh-TW" b="1" dirty="0"/>
              <a:t>EVIDENCES</a:t>
            </a:r>
            <a:r>
              <a:rPr lang="en-US" altLang="zh-TW" dirty="0"/>
              <a:t> and It is </a:t>
            </a:r>
            <a:r>
              <a:rPr lang="en-US" altLang="zh-TW" b="1" dirty="0"/>
              <a:t>NOT</a:t>
            </a:r>
            <a:r>
              <a:rPr lang="en-US" altLang="zh-TW" dirty="0"/>
              <a:t> affected by </a:t>
            </a:r>
            <a:r>
              <a:rPr lang="en-US" altLang="zh-TW" b="1" dirty="0"/>
              <a:t>PRESONAL EMOTIONS. </a:t>
            </a:r>
          </a:p>
          <a:p>
            <a:pPr>
              <a:lnSpc>
                <a:spcPct val="90000"/>
              </a:lnSpc>
            </a:pPr>
            <a:r>
              <a:rPr lang="en-US" altLang="zh-TW" dirty="0"/>
              <a:t>Is to present information in order to display a clear understanding of a particular subject. </a:t>
            </a:r>
          </a:p>
          <a:p>
            <a:pPr lvl="1"/>
            <a:r>
              <a:rPr lang="en-US" dirty="0">
                <a:solidFill>
                  <a:srgbClr val="0070C0"/>
                </a:solidFill>
              </a:rPr>
              <a:t>Examples:</a:t>
            </a:r>
          </a:p>
          <a:p>
            <a:pPr lvl="2"/>
            <a:r>
              <a:rPr lang="en-US" dirty="0">
                <a:solidFill>
                  <a:srgbClr val="0070C0"/>
                </a:solidFill>
              </a:rPr>
              <a:t>Books </a:t>
            </a:r>
          </a:p>
          <a:p>
            <a:pPr lvl="2"/>
            <a:r>
              <a:rPr lang="en-US" dirty="0">
                <a:solidFill>
                  <a:srgbClr val="0070C0"/>
                </a:solidFill>
              </a:rPr>
              <a:t>Research papers</a:t>
            </a:r>
          </a:p>
          <a:p>
            <a:pPr lvl="2"/>
            <a:r>
              <a:rPr lang="en-US" dirty="0">
                <a:solidFill>
                  <a:srgbClr val="0070C0"/>
                </a:solidFill>
              </a:rPr>
              <a:t>Journals</a:t>
            </a:r>
          </a:p>
          <a:p>
            <a:pPr lvl="2"/>
            <a:r>
              <a:rPr lang="en-US" dirty="0">
                <a:solidFill>
                  <a:srgbClr val="0070C0"/>
                </a:solidFill>
              </a:rPr>
              <a:t>Conference papers </a:t>
            </a:r>
          </a:p>
          <a:p>
            <a:pPr lvl="2"/>
            <a:r>
              <a:rPr lang="en-US" dirty="0">
                <a:solidFill>
                  <a:srgbClr val="0070C0"/>
                </a:solidFill>
              </a:rPr>
              <a:t>Abstract </a:t>
            </a:r>
          </a:p>
          <a:p>
            <a:pPr lvl="2"/>
            <a:r>
              <a:rPr lang="en-US" dirty="0">
                <a:solidFill>
                  <a:srgbClr val="0070C0"/>
                </a:solidFill>
              </a:rPr>
              <a:t>Thesis </a:t>
            </a:r>
          </a:p>
          <a:p>
            <a:pPr lvl="2"/>
            <a:r>
              <a:rPr lang="en-US" dirty="0">
                <a:solidFill>
                  <a:srgbClr val="0070C0"/>
                </a:solidFill>
              </a:rPr>
              <a:t>News articles </a:t>
            </a:r>
          </a:p>
          <a:p>
            <a:r>
              <a:rPr lang="en-US" altLang="zh-TW" dirty="0"/>
              <a:t>Formal writing:</a:t>
            </a:r>
          </a:p>
          <a:p>
            <a:pPr lvl="1"/>
            <a:r>
              <a:rPr lang="en-US" altLang="zh-TW" dirty="0"/>
              <a:t>Tone should </a:t>
            </a:r>
            <a:r>
              <a:rPr lang="en-US" altLang="zh-TW" b="1" dirty="0"/>
              <a:t>NOT</a:t>
            </a:r>
            <a:r>
              <a:rPr lang="en-US" altLang="zh-TW" dirty="0"/>
              <a:t> sound casual or conversational.</a:t>
            </a:r>
          </a:p>
          <a:p>
            <a:pPr lvl="1"/>
            <a:r>
              <a:rPr lang="en-US" altLang="zh-TW" dirty="0"/>
              <a:t>Avoid using </a:t>
            </a:r>
            <a:r>
              <a:rPr lang="en-US" altLang="zh-TW" b="1" dirty="0" smtClean="0"/>
              <a:t>SLANG </a:t>
            </a:r>
            <a:r>
              <a:rPr lang="en-US" altLang="zh-TW" b="1" dirty="0" smtClean="0">
                <a:latin typeface="+mn-ea"/>
              </a:rPr>
              <a:t>(</a:t>
            </a:r>
            <a:r>
              <a:rPr lang="zh-TW" altLang="zh-TW" dirty="0" smtClean="0">
                <a:solidFill>
                  <a:srgbClr val="202124"/>
                </a:solidFill>
                <a:latin typeface="+mn-ea"/>
              </a:rPr>
              <a:t>俚</a:t>
            </a:r>
            <a:r>
              <a:rPr lang="zh-TW" altLang="en-US" dirty="0" smtClean="0">
                <a:solidFill>
                  <a:srgbClr val="202124"/>
                </a:solidFill>
                <a:latin typeface="+mn-ea"/>
              </a:rPr>
              <a:t>語</a:t>
            </a:r>
            <a:r>
              <a:rPr lang="en-US" altLang="zh-TW" dirty="0" smtClean="0">
                <a:solidFill>
                  <a:srgbClr val="202124"/>
                </a:solidFill>
                <a:latin typeface="+mn-ea"/>
              </a:rPr>
              <a:t>)</a:t>
            </a:r>
            <a:r>
              <a:rPr lang="zh-TW" altLang="en-US" dirty="0" smtClean="0">
                <a:solidFill>
                  <a:srgbClr val="202124"/>
                </a:solidFill>
                <a:latin typeface="+mn-ea"/>
              </a:rPr>
              <a:t> </a:t>
            </a:r>
            <a:r>
              <a:rPr lang="en-US" altLang="zh-TW" dirty="0" smtClean="0"/>
              <a:t>or </a:t>
            </a:r>
            <a:r>
              <a:rPr lang="en-US" altLang="zh-TW" b="1" dirty="0" smtClean="0"/>
              <a:t>IDIOMATIC</a:t>
            </a:r>
            <a:r>
              <a:rPr lang="zh-TW" altLang="en-US" b="1" dirty="0" smtClean="0"/>
              <a:t> </a:t>
            </a:r>
            <a:r>
              <a:rPr lang="en-US" altLang="zh-TW" dirty="0" smtClean="0"/>
              <a:t>(</a:t>
            </a:r>
            <a:r>
              <a:rPr lang="zh-TW" altLang="en-US" dirty="0" smtClean="0"/>
              <a:t>慣用語</a:t>
            </a:r>
            <a:r>
              <a:rPr lang="en-US" altLang="zh-TW" dirty="0" smtClean="0"/>
              <a:t>) </a:t>
            </a:r>
            <a:r>
              <a:rPr lang="en-US" altLang="zh-TW" dirty="0"/>
              <a:t>expressions.</a:t>
            </a:r>
          </a:p>
          <a:p>
            <a:pPr lvl="1"/>
            <a:r>
              <a:rPr lang="en-US" altLang="zh-TW" dirty="0"/>
              <a:t>Choose </a:t>
            </a:r>
            <a:r>
              <a:rPr lang="en-US" altLang="zh-TW" b="1" dirty="0"/>
              <a:t>EXPANDED</a:t>
            </a:r>
            <a:r>
              <a:rPr lang="en-US" altLang="zh-TW" dirty="0"/>
              <a:t> forms over </a:t>
            </a:r>
            <a:r>
              <a:rPr lang="en-US" altLang="zh-TW" b="1" dirty="0"/>
              <a:t>CONTRACTED</a:t>
            </a:r>
            <a:r>
              <a:rPr lang="en-US" altLang="zh-TW" dirty="0"/>
              <a:t> forms. </a:t>
            </a:r>
          </a:p>
          <a:p>
            <a:pPr marL="914400" lvl="2" indent="0">
              <a:buNone/>
            </a:pPr>
            <a:endParaRPr lang="en-US" dirty="0">
              <a:solidFill>
                <a:srgbClr val="0070C0"/>
              </a:solidFill>
            </a:endParaRPr>
          </a:p>
        </p:txBody>
      </p:sp>
      <p:sp>
        <p:nvSpPr>
          <p:cNvPr id="6" name="Rectangle 1"/>
          <p:cNvSpPr>
            <a:spLocks noChangeArrowheads="1"/>
          </p:cNvSpPr>
          <p:nvPr/>
        </p:nvSpPr>
        <p:spPr bwMode="auto">
          <a:xfrm>
            <a:off x="0" y="161589"/>
            <a:ext cx="35266" cy="134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100" b="0" i="0" u="none" strike="noStrike" cap="none" normalizeH="0" baseline="0" dirty="0" smtClean="0">
                <a:ln>
                  <a:noFill/>
                </a:ln>
                <a:solidFill>
                  <a:schemeClr val="tx1"/>
                </a:solidFill>
                <a:effectLst/>
              </a:rPr>
              <a:t> </a:t>
            </a:r>
            <a:endParaRPr kumimoji="0" lang="zh-TW" altLang="zh-TW"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1667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solidFill>
                  <a:schemeClr val="accent6"/>
                </a:solidFill>
              </a:rPr>
              <a:t>Preposition(</a:t>
            </a:r>
            <a:r>
              <a:rPr lang="zh-TW" altLang="en-US" dirty="0">
                <a:solidFill>
                  <a:schemeClr val="accent6"/>
                </a:solidFill>
              </a:rPr>
              <a:t>介系詞</a:t>
            </a:r>
            <a:r>
              <a:rPr lang="en-US" altLang="zh-TW" dirty="0">
                <a:solidFill>
                  <a:schemeClr val="accent6"/>
                </a:solidFill>
              </a:rPr>
              <a:t>)</a:t>
            </a:r>
            <a:r>
              <a:rPr lang="en-US" dirty="0">
                <a:solidFill>
                  <a:schemeClr val="accent6"/>
                </a:solidFill>
              </a:rPr>
              <a:t> </a:t>
            </a:r>
          </a:p>
        </p:txBody>
      </p:sp>
      <p:sp>
        <p:nvSpPr>
          <p:cNvPr id="2" name="Content Placeholder 1"/>
          <p:cNvSpPr>
            <a:spLocks noGrp="1"/>
          </p:cNvSpPr>
          <p:nvPr>
            <p:ph idx="1"/>
          </p:nvPr>
        </p:nvSpPr>
        <p:spPr>
          <a:xfrm>
            <a:off x="711200" y="1495425"/>
            <a:ext cx="11195050" cy="4819436"/>
          </a:xfrm>
        </p:spPr>
        <p:txBody>
          <a:bodyPr/>
          <a:lstStyle/>
          <a:p>
            <a:r>
              <a:rPr lang="en-US" sz="2400" i="1" dirty="0">
                <a:solidFill>
                  <a:schemeClr val="accent2"/>
                </a:solidFill>
              </a:rPr>
              <a:t> </a:t>
            </a:r>
            <a:r>
              <a:rPr lang="en-US" i="1" dirty="0">
                <a:solidFill>
                  <a:schemeClr val="accent2"/>
                </a:solidFill>
              </a:rPr>
              <a:t>Prepositions</a:t>
            </a:r>
            <a:r>
              <a:rPr lang="en-US" i="1" dirty="0"/>
              <a:t> </a:t>
            </a:r>
            <a:r>
              <a:rPr lang="en-US" b="0" dirty="0"/>
              <a:t>are little words that show the relationship between nouns/pronouns or tell </a:t>
            </a:r>
            <a:r>
              <a:rPr lang="en-US" b="0" i="1" dirty="0"/>
              <a:t>when, where, how </a:t>
            </a:r>
            <a:r>
              <a:rPr lang="en-US" b="0" dirty="0"/>
              <a:t>the action in a verb took place.</a:t>
            </a:r>
            <a:r>
              <a:rPr lang="en-US" dirty="0"/>
              <a:t> </a:t>
            </a:r>
          </a:p>
          <a:p>
            <a:r>
              <a:rPr lang="en-US" i="1" dirty="0">
                <a:solidFill>
                  <a:schemeClr val="accent2"/>
                </a:solidFill>
              </a:rPr>
              <a:t> Prepositions</a:t>
            </a:r>
            <a:r>
              <a:rPr lang="en-US" b="0" dirty="0"/>
              <a:t> are always part of a group of words called a </a:t>
            </a:r>
            <a:r>
              <a:rPr lang="en-US" i="1" dirty="0"/>
              <a:t>prepositional phrase</a:t>
            </a:r>
            <a:r>
              <a:rPr lang="en-US" b="0" dirty="0"/>
              <a:t>.</a:t>
            </a:r>
            <a:r>
              <a:rPr lang="en-US" dirty="0"/>
              <a:t> </a:t>
            </a:r>
          </a:p>
          <a:p>
            <a:pPr lvl="1"/>
            <a:r>
              <a:rPr lang="en-US" altLang="en-US" u="sng" dirty="0">
                <a:solidFill>
                  <a:srgbClr val="808000"/>
                </a:solidFill>
                <a:cs typeface="Times New Roman" panose="02020603050405020304" pitchFamily="18" charset="0"/>
              </a:rPr>
              <a:t>Prepositions of </a:t>
            </a:r>
            <a:r>
              <a:rPr lang="en-US" altLang="en-US" u="sng" dirty="0">
                <a:solidFill>
                  <a:srgbClr val="FF0000"/>
                </a:solidFill>
                <a:cs typeface="Times New Roman" panose="02020603050405020304" pitchFamily="18" charset="0"/>
              </a:rPr>
              <a:t>Movement</a:t>
            </a:r>
            <a:r>
              <a:rPr lang="en-US" altLang="en-US" u="sng" dirty="0">
                <a:solidFill>
                  <a:srgbClr val="808000"/>
                </a:solidFill>
                <a:cs typeface="Times New Roman" panose="02020603050405020304" pitchFamily="18" charset="0"/>
              </a:rPr>
              <a:t>: </a:t>
            </a:r>
            <a:r>
              <a:rPr lang="en-US" altLang="en-US" i="1" u="sng" dirty="0">
                <a:solidFill>
                  <a:srgbClr val="0000FF"/>
                </a:solidFill>
                <a:cs typeface="Times New Roman" panose="02020603050405020304" pitchFamily="18" charset="0"/>
              </a:rPr>
              <a:t>to</a:t>
            </a:r>
            <a:r>
              <a:rPr lang="en-US" altLang="en-US" i="1" u="sng" dirty="0">
                <a:solidFill>
                  <a:srgbClr val="808000"/>
                </a:solidFill>
                <a:cs typeface="Times New Roman" panose="02020603050405020304" pitchFamily="18" charset="0"/>
              </a:rPr>
              <a:t>;  </a:t>
            </a:r>
            <a:r>
              <a:rPr lang="en-US" altLang="en-US" i="1" u="sng" dirty="0">
                <a:solidFill>
                  <a:srgbClr val="0000FF"/>
                </a:solidFill>
                <a:cs typeface="Times New Roman" panose="02020603050405020304" pitchFamily="18" charset="0"/>
              </a:rPr>
              <a:t>towards</a:t>
            </a:r>
          </a:p>
          <a:p>
            <a:pPr lvl="2"/>
            <a:r>
              <a:rPr lang="en-US" altLang="en-US" i="1" dirty="0">
                <a:solidFill>
                  <a:srgbClr val="0000FF"/>
                </a:solidFill>
                <a:latin typeface="Arial" pitchFamily="34" charset="0"/>
                <a:ea typeface="times"/>
                <a:cs typeface="Arial" pitchFamily="34" charset="0"/>
              </a:rPr>
              <a:t>To</a:t>
            </a:r>
            <a:r>
              <a:rPr lang="en-US" altLang="en-US" dirty="0">
                <a:solidFill>
                  <a:srgbClr val="000000"/>
                </a:solidFill>
                <a:latin typeface="Arial" pitchFamily="34" charset="0"/>
                <a:ea typeface="times"/>
                <a:cs typeface="Arial" pitchFamily="34" charset="0"/>
              </a:rPr>
              <a:t> in order to express movement </a:t>
            </a:r>
            <a:r>
              <a:rPr lang="en-US" altLang="en-US" dirty="0">
                <a:solidFill>
                  <a:srgbClr val="0000FF"/>
                </a:solidFill>
                <a:latin typeface="Arial" pitchFamily="34" charset="0"/>
                <a:ea typeface="times"/>
                <a:cs typeface="Arial" pitchFamily="34" charset="0"/>
              </a:rPr>
              <a:t>toward </a:t>
            </a:r>
            <a:r>
              <a:rPr lang="en-US" altLang="en-US" dirty="0">
                <a:solidFill>
                  <a:srgbClr val="000000"/>
                </a:solidFill>
                <a:latin typeface="Arial" pitchFamily="34" charset="0"/>
                <a:ea typeface="times"/>
                <a:cs typeface="Arial" pitchFamily="34" charset="0"/>
              </a:rPr>
              <a:t>a place.</a:t>
            </a:r>
          </a:p>
          <a:p>
            <a:pPr lvl="3"/>
            <a:r>
              <a:rPr lang="en-US" sz="1800" dirty="0">
                <a:solidFill>
                  <a:srgbClr val="0070C0"/>
                </a:solidFill>
              </a:rPr>
              <a:t>Example</a:t>
            </a:r>
            <a:r>
              <a:rPr lang="en-US" dirty="0">
                <a:solidFill>
                  <a:srgbClr val="0070C0"/>
                </a:solidFill>
              </a:rPr>
              <a:t>: </a:t>
            </a:r>
            <a:r>
              <a:rPr lang="en-US" altLang="en-US" i="1" dirty="0">
                <a:solidFill>
                  <a:srgbClr val="008000"/>
                </a:solidFill>
                <a:ea typeface="times"/>
                <a:cs typeface="Times New Roman" panose="02020603050405020304" pitchFamily="18" charset="0"/>
              </a:rPr>
              <a:t>They were driving </a:t>
            </a:r>
            <a:r>
              <a:rPr lang="en-US" altLang="en-US" i="1" dirty="0">
                <a:solidFill>
                  <a:srgbClr val="0000FF"/>
                </a:solidFill>
                <a:ea typeface="times"/>
                <a:cs typeface="Times New Roman" panose="02020603050405020304" pitchFamily="18" charset="0"/>
              </a:rPr>
              <a:t>to</a:t>
            </a:r>
            <a:r>
              <a:rPr lang="en-US" altLang="en-US" i="1" dirty="0">
                <a:solidFill>
                  <a:srgbClr val="000000"/>
                </a:solidFill>
                <a:ea typeface="times"/>
                <a:cs typeface="Times New Roman" panose="02020603050405020304" pitchFamily="18" charset="0"/>
              </a:rPr>
              <a:t> </a:t>
            </a:r>
            <a:r>
              <a:rPr lang="en-US" altLang="en-US" i="1" dirty="0">
                <a:solidFill>
                  <a:srgbClr val="008000"/>
                </a:solidFill>
                <a:ea typeface="times"/>
                <a:cs typeface="Times New Roman" panose="02020603050405020304" pitchFamily="18" charset="0"/>
              </a:rPr>
              <a:t>work together.</a:t>
            </a:r>
          </a:p>
          <a:p>
            <a:pPr lvl="1"/>
            <a:r>
              <a:rPr lang="en-US" altLang="en-US" u="sng" dirty="0">
                <a:solidFill>
                  <a:srgbClr val="808000"/>
                </a:solidFill>
                <a:cs typeface="Times New Roman" panose="02020603050405020304" pitchFamily="18" charset="0"/>
              </a:rPr>
              <a:t>Unnecessary Prepositions</a:t>
            </a:r>
          </a:p>
          <a:p>
            <a:pPr lvl="3"/>
            <a:r>
              <a:rPr lang="en-US" sz="1800" dirty="0">
                <a:solidFill>
                  <a:srgbClr val="0070C0"/>
                </a:solidFill>
              </a:rPr>
              <a:t>Example: </a:t>
            </a:r>
          </a:p>
          <a:p>
            <a:pPr lvl="4"/>
            <a:r>
              <a:rPr lang="en-US" altLang="en-US" i="1" dirty="0">
                <a:solidFill>
                  <a:srgbClr val="000000"/>
                </a:solidFill>
                <a:ea typeface="times"/>
                <a:cs typeface="Times New Roman" pitchFamily="18" charset="0"/>
              </a:rPr>
              <a:t>She wouldn't let the cat </a:t>
            </a:r>
            <a:r>
              <a:rPr lang="en-US" altLang="en-US" i="1" strike="sngStrike" dirty="0">
                <a:solidFill>
                  <a:srgbClr val="FF0000"/>
                </a:solidFill>
                <a:ea typeface="times"/>
                <a:cs typeface="Times New Roman" pitchFamily="18" charset="0"/>
              </a:rPr>
              <a:t>inside of</a:t>
            </a:r>
            <a:r>
              <a:rPr lang="en-US" altLang="en-US" i="1" dirty="0">
                <a:solidFill>
                  <a:srgbClr val="FF0000"/>
                </a:solidFill>
                <a:ea typeface="times"/>
                <a:cs typeface="Times New Roman" pitchFamily="18" charset="0"/>
              </a:rPr>
              <a:t> </a:t>
            </a:r>
            <a:r>
              <a:rPr lang="en-US" altLang="en-US" i="1" dirty="0">
                <a:solidFill>
                  <a:prstClr val="black"/>
                </a:solidFill>
                <a:ea typeface="times"/>
                <a:cs typeface="Times New Roman" pitchFamily="18" charset="0"/>
              </a:rPr>
              <a:t>the</a:t>
            </a:r>
            <a:r>
              <a:rPr lang="en-US" altLang="en-US" i="1" dirty="0">
                <a:solidFill>
                  <a:srgbClr val="FF0000"/>
                </a:solidFill>
                <a:ea typeface="times"/>
                <a:cs typeface="Times New Roman" pitchFamily="18" charset="0"/>
              </a:rPr>
              <a:t> </a:t>
            </a:r>
            <a:r>
              <a:rPr lang="en-US" altLang="en-US" i="1" dirty="0">
                <a:solidFill>
                  <a:srgbClr val="000000"/>
                </a:solidFill>
                <a:ea typeface="times"/>
                <a:cs typeface="Times New Roman" pitchFamily="18" charset="0"/>
              </a:rPr>
              <a:t>house. [or use "</a:t>
            </a:r>
            <a:r>
              <a:rPr lang="en-US" altLang="en-US" i="1" dirty="0">
                <a:solidFill>
                  <a:srgbClr val="FF0000"/>
                </a:solidFill>
                <a:ea typeface="times"/>
                <a:cs typeface="Times New Roman" pitchFamily="18" charset="0"/>
              </a:rPr>
              <a:t>in</a:t>
            </a:r>
            <a:r>
              <a:rPr lang="en-US" altLang="en-US" i="1" dirty="0">
                <a:solidFill>
                  <a:srgbClr val="000000"/>
                </a:solidFill>
                <a:ea typeface="times"/>
                <a:cs typeface="Times New Roman" pitchFamily="18" charset="0"/>
              </a:rPr>
              <a:t>"]</a:t>
            </a:r>
          </a:p>
          <a:p>
            <a:pPr lvl="4"/>
            <a:r>
              <a:rPr lang="en-US" altLang="en-US" i="1" dirty="0">
                <a:solidFill>
                  <a:srgbClr val="000000"/>
                </a:solidFill>
                <a:ea typeface="times"/>
                <a:cs typeface="Times New Roman" pitchFamily="18" charset="0"/>
              </a:rPr>
              <a:t>Where is your college</a:t>
            </a:r>
            <a:r>
              <a:rPr lang="en-US" altLang="en-US" dirty="0">
                <a:solidFill>
                  <a:srgbClr val="000000"/>
                </a:solidFill>
                <a:ea typeface="times"/>
                <a:cs typeface="Times New Roman" pitchFamily="18" charset="0"/>
              </a:rPr>
              <a:t> </a:t>
            </a:r>
            <a:r>
              <a:rPr lang="en-US" altLang="en-US" i="1" dirty="0">
                <a:solidFill>
                  <a:srgbClr val="FF0000"/>
                </a:solidFill>
                <a:ea typeface="times"/>
                <a:cs typeface="Times New Roman" pitchFamily="18" charset="0"/>
              </a:rPr>
              <a:t>at</a:t>
            </a:r>
            <a:r>
              <a:rPr lang="en-US" altLang="en-US" dirty="0">
                <a:solidFill>
                  <a:srgbClr val="000000"/>
                </a:solidFill>
                <a:ea typeface="times"/>
                <a:cs typeface="Times New Roman" pitchFamily="18" charset="0"/>
              </a:rPr>
              <a:t>? </a:t>
            </a:r>
            <a:endParaRPr lang="en-US" altLang="en-US" i="1" dirty="0">
              <a:solidFill>
                <a:srgbClr val="000000"/>
              </a:solidFill>
              <a:ea typeface="times"/>
              <a:cs typeface="Times New Roman" pitchFamily="18" charset="0"/>
            </a:endParaRPr>
          </a:p>
          <a:p>
            <a:pPr marL="914400" lvl="2" indent="0">
              <a:buNone/>
            </a:pPr>
            <a:r>
              <a:rPr lang="en-US" dirty="0"/>
              <a:t/>
            </a:r>
            <a:br>
              <a:rPr lang="en-US" dirty="0"/>
            </a:br>
            <a:r>
              <a:rPr lang="en-US" sz="2400" i="1" dirty="0">
                <a:solidFill>
                  <a:srgbClr val="008000"/>
                </a:solidFill>
              </a:rPr>
              <a:t>“As a general rule: do not end a sentence with a </a:t>
            </a:r>
            <a:r>
              <a:rPr lang="en-US" sz="2400" i="1" dirty="0">
                <a:solidFill>
                  <a:srgbClr val="FF0000"/>
                </a:solidFill>
              </a:rPr>
              <a:t>preposition”</a:t>
            </a:r>
            <a:r>
              <a:rPr lang="en-US" sz="2400" i="1" dirty="0">
                <a:solidFill>
                  <a:srgbClr val="008000"/>
                </a:solidFill>
              </a:rPr>
              <a:t>. </a:t>
            </a:r>
            <a:endParaRPr lang="en-GB" sz="2400" i="1" dirty="0">
              <a:solidFill>
                <a:srgbClr val="008000"/>
              </a:solidFill>
            </a:endParaRPr>
          </a:p>
          <a:p>
            <a:pPr marL="0" indent="0">
              <a:buNone/>
            </a:pPr>
            <a:endParaRPr lang="en-US" dirty="0"/>
          </a:p>
        </p:txBody>
      </p:sp>
    </p:spTree>
    <p:extLst>
      <p:ext uri="{BB962C8B-B14F-4D97-AF65-F5344CB8AC3E}">
        <p14:creationId xmlns:p14="http://schemas.microsoft.com/office/powerpoint/2010/main" val="1987749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8933" y="415925"/>
            <a:ext cx="10515600" cy="1325563"/>
          </a:xfrm>
        </p:spPr>
        <p:txBody>
          <a:bodyPr/>
          <a:lstStyle/>
          <a:p>
            <a:r>
              <a:rPr lang="en-US" altLang="zh-TW" dirty="0">
                <a:solidFill>
                  <a:schemeClr val="accent6"/>
                </a:solidFill>
              </a:rPr>
              <a:t>Conjunction(</a:t>
            </a:r>
            <a:r>
              <a:rPr lang="zh-TW" altLang="en-US" dirty="0">
                <a:solidFill>
                  <a:schemeClr val="accent6"/>
                </a:solidFill>
              </a:rPr>
              <a:t>連結詞</a:t>
            </a:r>
            <a:r>
              <a:rPr lang="en-US" altLang="zh-TW" dirty="0">
                <a:solidFill>
                  <a:schemeClr val="accent6"/>
                </a:solidFill>
              </a:rPr>
              <a:t>)</a:t>
            </a:r>
            <a:r>
              <a:rPr lang="en-US" dirty="0">
                <a:solidFill>
                  <a:schemeClr val="accent6"/>
                </a:solidFill>
              </a:rPr>
              <a:t> </a:t>
            </a:r>
          </a:p>
        </p:txBody>
      </p:sp>
      <p:sp>
        <p:nvSpPr>
          <p:cNvPr id="2" name="Content Placeholder 1"/>
          <p:cNvSpPr>
            <a:spLocks noGrp="1"/>
          </p:cNvSpPr>
          <p:nvPr>
            <p:ph idx="1"/>
          </p:nvPr>
        </p:nvSpPr>
        <p:spPr>
          <a:xfrm>
            <a:off x="711198" y="1466636"/>
            <a:ext cx="11080751" cy="4648200"/>
          </a:xfrm>
        </p:spPr>
        <p:txBody>
          <a:bodyPr>
            <a:normAutofit/>
          </a:bodyPr>
          <a:lstStyle/>
          <a:p>
            <a:r>
              <a:rPr lang="en-US" sz="2400" dirty="0">
                <a:solidFill>
                  <a:schemeClr val="accent2"/>
                </a:solidFill>
              </a:rPr>
              <a:t> </a:t>
            </a:r>
            <a:r>
              <a:rPr lang="en-US" dirty="0">
                <a:solidFill>
                  <a:schemeClr val="accent2"/>
                </a:solidFill>
              </a:rPr>
              <a:t>Conjunctions</a:t>
            </a:r>
          </a:p>
          <a:p>
            <a:pPr lvl="1"/>
            <a:r>
              <a:rPr lang="en-US" b="0" dirty="0"/>
              <a:t>Joining two words and are sometimes called </a:t>
            </a:r>
            <a:r>
              <a:rPr lang="en-US" i="1" dirty="0">
                <a:solidFill>
                  <a:schemeClr val="accent1"/>
                </a:solidFill>
              </a:rPr>
              <a:t>connectives</a:t>
            </a:r>
            <a:r>
              <a:rPr lang="en-US" b="0" dirty="0">
                <a:solidFill>
                  <a:schemeClr val="accent1"/>
                </a:solidFill>
              </a:rPr>
              <a:t>.</a:t>
            </a:r>
          </a:p>
          <a:p>
            <a:pPr lvl="1"/>
            <a:r>
              <a:rPr lang="en-US" b="0" dirty="0"/>
              <a:t>A conjunction may join </a:t>
            </a:r>
            <a:r>
              <a:rPr lang="en-US" i="1" dirty="0"/>
              <a:t>words</a:t>
            </a:r>
            <a:r>
              <a:rPr lang="en-US" b="0" dirty="0"/>
              <a:t>, </a:t>
            </a:r>
            <a:r>
              <a:rPr lang="en-US" i="1" dirty="0"/>
              <a:t>phrases</a:t>
            </a:r>
            <a:r>
              <a:rPr lang="en-US" b="0" dirty="0"/>
              <a:t> or </a:t>
            </a:r>
            <a:r>
              <a:rPr lang="en-US" i="1" dirty="0"/>
              <a:t>clauses.</a:t>
            </a:r>
          </a:p>
          <a:p>
            <a:r>
              <a:rPr lang="en-US" sz="2400" dirty="0">
                <a:solidFill>
                  <a:schemeClr val="accent2"/>
                </a:solidFill>
              </a:rPr>
              <a:t> </a:t>
            </a:r>
            <a:r>
              <a:rPr lang="en-US" dirty="0">
                <a:solidFill>
                  <a:schemeClr val="accent2"/>
                </a:solidFill>
              </a:rPr>
              <a:t>Types of </a:t>
            </a:r>
            <a:r>
              <a:rPr lang="en-US" altLang="zh-TW" dirty="0">
                <a:solidFill>
                  <a:schemeClr val="accent2"/>
                </a:solidFill>
              </a:rPr>
              <a:t>Conjunctions</a:t>
            </a:r>
            <a:endParaRPr lang="en-US" b="0" dirty="0"/>
          </a:p>
          <a:p>
            <a:pPr lvl="1"/>
            <a:r>
              <a:rPr lang="en-US" i="1" dirty="0">
                <a:solidFill>
                  <a:schemeClr val="accent2"/>
                </a:solidFill>
              </a:rPr>
              <a:t>Coordinate Conjunctions</a:t>
            </a:r>
            <a:r>
              <a:rPr lang="en-US" b="0" dirty="0"/>
              <a:t> (</a:t>
            </a:r>
            <a:r>
              <a:rPr lang="zh-TW" altLang="en-US" b="0" dirty="0"/>
              <a:t>對等連接詞</a:t>
            </a:r>
            <a:r>
              <a:rPr lang="en-US" altLang="zh-TW" b="0" dirty="0"/>
              <a:t>)</a:t>
            </a:r>
            <a:endParaRPr lang="en-US" i="1" dirty="0">
              <a:solidFill>
                <a:schemeClr val="accent2"/>
              </a:solidFill>
            </a:endParaRPr>
          </a:p>
          <a:p>
            <a:pPr lvl="2"/>
            <a:r>
              <a:rPr lang="en-US" b="0" dirty="0"/>
              <a:t>Join words that are the same part of speech: a noun with a noun; an adjective with an adjective; and so on.</a:t>
            </a:r>
          </a:p>
          <a:p>
            <a:pPr lvl="2"/>
            <a:r>
              <a:rPr lang="en-US" b="0" dirty="0"/>
              <a:t>There are only</a:t>
            </a:r>
            <a:r>
              <a:rPr lang="en-US" b="0" dirty="0">
                <a:solidFill>
                  <a:schemeClr val="accent1"/>
                </a:solidFill>
              </a:rPr>
              <a:t> </a:t>
            </a:r>
            <a:r>
              <a:rPr lang="en-US" i="1" dirty="0">
                <a:solidFill>
                  <a:schemeClr val="accent1"/>
                </a:solidFill>
              </a:rPr>
              <a:t>seven </a:t>
            </a:r>
            <a:r>
              <a:rPr lang="en-US" i="1" dirty="0"/>
              <a:t>coordinate conjunctions:</a:t>
            </a:r>
          </a:p>
          <a:p>
            <a:pPr lvl="3"/>
            <a:r>
              <a:rPr lang="en-US" i="1" dirty="0">
                <a:solidFill>
                  <a:schemeClr val="accent2"/>
                </a:solidFill>
              </a:rPr>
              <a:t>and, but, or, nor, for, yet, so</a:t>
            </a:r>
          </a:p>
          <a:p>
            <a:pPr lvl="1"/>
            <a:r>
              <a:rPr lang="en-US" dirty="0">
                <a:solidFill>
                  <a:srgbClr val="0070C0"/>
                </a:solidFill>
              </a:rPr>
              <a:t>Example:</a:t>
            </a:r>
          </a:p>
          <a:p>
            <a:pPr lvl="2"/>
            <a:r>
              <a:rPr lang="en-US" b="0" i="1" dirty="0"/>
              <a:t>The cat </a:t>
            </a:r>
            <a:r>
              <a:rPr lang="en-US" i="1" dirty="0">
                <a:solidFill>
                  <a:schemeClr val="accent2"/>
                </a:solidFill>
              </a:rPr>
              <a:t>and</a:t>
            </a:r>
            <a:r>
              <a:rPr lang="en-US" i="1" dirty="0"/>
              <a:t> </a:t>
            </a:r>
            <a:r>
              <a:rPr lang="en-US" b="0" i="1" dirty="0"/>
              <a:t>the dog always eat </a:t>
            </a:r>
            <a:r>
              <a:rPr lang="en-US" i="1" dirty="0">
                <a:solidFill>
                  <a:schemeClr val="accent2"/>
                </a:solidFill>
              </a:rPr>
              <a:t>and</a:t>
            </a:r>
            <a:r>
              <a:rPr lang="en-US" i="1" dirty="0"/>
              <a:t> </a:t>
            </a:r>
            <a:r>
              <a:rPr lang="en-US" b="0" i="1" dirty="0"/>
              <a:t>sleep together </a:t>
            </a:r>
            <a:r>
              <a:rPr lang="en-US" b="0" i="1" dirty="0">
                <a:solidFill>
                  <a:srgbClr val="FF0000"/>
                </a:solidFill>
              </a:rPr>
              <a:t>(2 nouns; 2 verbs)</a:t>
            </a:r>
          </a:p>
          <a:p>
            <a:pPr lvl="2"/>
            <a:r>
              <a:rPr lang="en-US" b="0" i="1" dirty="0"/>
              <a:t>The young </a:t>
            </a:r>
            <a:r>
              <a:rPr lang="en-US" i="1" dirty="0">
                <a:solidFill>
                  <a:schemeClr val="accent2"/>
                </a:solidFill>
              </a:rPr>
              <a:t>and</a:t>
            </a:r>
            <a:r>
              <a:rPr lang="en-US" i="1" dirty="0"/>
              <a:t> </a:t>
            </a:r>
            <a:r>
              <a:rPr lang="en-US" b="0" i="1" dirty="0"/>
              <a:t>restless children ran quickly </a:t>
            </a:r>
            <a:r>
              <a:rPr lang="en-US" i="1" dirty="0">
                <a:solidFill>
                  <a:schemeClr val="accent2"/>
                </a:solidFill>
              </a:rPr>
              <a:t>and</a:t>
            </a:r>
            <a:r>
              <a:rPr lang="en-US" i="1" dirty="0"/>
              <a:t> </a:t>
            </a:r>
            <a:r>
              <a:rPr lang="en-US" b="0" i="1" dirty="0"/>
              <a:t>effortlessly</a:t>
            </a:r>
            <a:r>
              <a:rPr lang="en-US" b="0" i="1" dirty="0">
                <a:solidFill>
                  <a:srgbClr val="FF0000"/>
                </a:solidFill>
              </a:rPr>
              <a:t>.(2 adjectives; 2 adverbs)</a:t>
            </a:r>
            <a:r>
              <a:rPr lang="en-US" dirty="0">
                <a:solidFill>
                  <a:srgbClr val="FF0000"/>
                </a:solidFill>
              </a:rPr>
              <a:t> </a:t>
            </a:r>
          </a:p>
          <a:p>
            <a:pPr lvl="2"/>
            <a:r>
              <a:rPr lang="en-US" b="0" i="1" dirty="0"/>
              <a:t>He always gets lost, </a:t>
            </a:r>
            <a:r>
              <a:rPr lang="en-US" i="1" dirty="0">
                <a:solidFill>
                  <a:schemeClr val="accent2"/>
                </a:solidFill>
              </a:rPr>
              <a:t>yet</a:t>
            </a:r>
            <a:r>
              <a:rPr lang="en-US" i="1" dirty="0"/>
              <a:t> </a:t>
            </a:r>
            <a:r>
              <a:rPr lang="en-US" b="0" i="1" dirty="0"/>
              <a:t>he never carries a map. </a:t>
            </a:r>
            <a:r>
              <a:rPr lang="en-US" b="0" i="1" dirty="0">
                <a:solidFill>
                  <a:srgbClr val="FF0000"/>
                </a:solidFill>
              </a:rPr>
              <a:t>(2 ideas)</a:t>
            </a:r>
            <a:r>
              <a:rPr lang="en-US" dirty="0">
                <a:solidFill>
                  <a:srgbClr val="FF0000"/>
                </a:solidFill>
              </a:rPr>
              <a:t> </a:t>
            </a:r>
            <a:r>
              <a:rPr lang="en-US" sz="2400" i="1" dirty="0"/>
              <a:t/>
            </a:r>
            <a:br>
              <a:rPr lang="en-US" sz="2400" i="1"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74898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solidFill>
                  <a:schemeClr val="accent6"/>
                </a:solidFill>
              </a:rPr>
              <a:t>Conjunction</a:t>
            </a:r>
            <a:endParaRPr lang="en-US" dirty="0">
              <a:solidFill>
                <a:schemeClr val="accent6"/>
              </a:solidFill>
            </a:endParaRPr>
          </a:p>
        </p:txBody>
      </p:sp>
      <p:sp>
        <p:nvSpPr>
          <p:cNvPr id="2" name="Content Placeholder 1"/>
          <p:cNvSpPr>
            <a:spLocks noGrp="1"/>
          </p:cNvSpPr>
          <p:nvPr>
            <p:ph idx="1"/>
          </p:nvPr>
        </p:nvSpPr>
        <p:spPr>
          <a:xfrm>
            <a:off x="668866" y="1520611"/>
            <a:ext cx="11290301" cy="4473789"/>
          </a:xfrm>
        </p:spPr>
        <p:txBody>
          <a:bodyPr>
            <a:normAutofit/>
          </a:bodyPr>
          <a:lstStyle/>
          <a:p>
            <a:pPr marL="342900" lvl="1" indent="-342900">
              <a:buSzPct val="90000"/>
              <a:buFont typeface="Wingdings" panose="05000000000000000000" pitchFamily="2" charset="2"/>
              <a:buChar char="v"/>
            </a:pPr>
            <a:r>
              <a:rPr lang="en-US" sz="2000" i="1" dirty="0">
                <a:solidFill>
                  <a:schemeClr val="accent2"/>
                </a:solidFill>
              </a:rPr>
              <a:t>Correlative Conjunctions: </a:t>
            </a:r>
            <a:r>
              <a:rPr lang="en-US" altLang="zh-TW" sz="2000" b="0" dirty="0"/>
              <a:t>(</a:t>
            </a:r>
            <a:r>
              <a:rPr lang="zh-TW" altLang="en-US" sz="2000" b="0" dirty="0"/>
              <a:t>相關連接詞</a:t>
            </a:r>
            <a:r>
              <a:rPr lang="en-US" altLang="zh-TW" sz="2000" b="0" dirty="0"/>
              <a:t>)</a:t>
            </a:r>
            <a:endParaRPr lang="en-US" sz="2000" b="0" dirty="0"/>
          </a:p>
          <a:p>
            <a:pPr marL="342900" lvl="1" indent="-342900">
              <a:buSzPct val="90000"/>
              <a:buFont typeface="Wingdings" panose="05000000000000000000" pitchFamily="2" charset="2"/>
              <a:buChar char="v"/>
            </a:pPr>
            <a:r>
              <a:rPr lang="en-US" sz="2000" b="0" dirty="0"/>
              <a:t>This small group of joining words are similar to coordinate conjunctions, but they are always used in pairs.</a:t>
            </a:r>
          </a:p>
          <a:p>
            <a:r>
              <a:rPr lang="en-US" i="1" dirty="0">
                <a:solidFill>
                  <a:schemeClr val="accent2"/>
                </a:solidFill>
              </a:rPr>
              <a:t> not only/but also</a:t>
            </a:r>
          </a:p>
          <a:p>
            <a:pPr lvl="1"/>
            <a:r>
              <a:rPr lang="en-US" dirty="0">
                <a:solidFill>
                  <a:srgbClr val="0070C0"/>
                </a:solidFill>
                <a:ea typeface="times"/>
                <a:cs typeface="Times New Roman" panose="02020603050405020304" pitchFamily="18" charset="0"/>
              </a:rPr>
              <a:t>Example</a:t>
            </a:r>
            <a:r>
              <a:rPr lang="en-US" dirty="0">
                <a:solidFill>
                  <a:srgbClr val="0070C0"/>
                </a:solidFill>
                <a:cs typeface="Times New Roman" panose="02020603050405020304" pitchFamily="18" charset="0"/>
              </a:rPr>
              <a:t>:</a:t>
            </a:r>
            <a:r>
              <a:rPr lang="en-US" dirty="0">
                <a:solidFill>
                  <a:srgbClr val="0070C0"/>
                </a:solidFill>
              </a:rPr>
              <a:t> </a:t>
            </a:r>
            <a:r>
              <a:rPr lang="en-US" b="0" i="1" dirty="0"/>
              <a:t>Toni was </a:t>
            </a:r>
            <a:r>
              <a:rPr lang="en-US" i="1" dirty="0">
                <a:solidFill>
                  <a:schemeClr val="accent2"/>
                </a:solidFill>
              </a:rPr>
              <a:t>not only </a:t>
            </a:r>
            <a:r>
              <a:rPr lang="en-US" b="0" i="1" dirty="0"/>
              <a:t>late, </a:t>
            </a:r>
            <a:r>
              <a:rPr lang="en-US" i="1" dirty="0">
                <a:solidFill>
                  <a:schemeClr val="accent2"/>
                </a:solidFill>
              </a:rPr>
              <a:t>but also </a:t>
            </a:r>
            <a:r>
              <a:rPr lang="en-US" b="0" i="1" dirty="0"/>
              <a:t>at the wrong address.</a:t>
            </a:r>
          </a:p>
          <a:p>
            <a:r>
              <a:rPr lang="en-US" i="1" dirty="0">
                <a:solidFill>
                  <a:schemeClr val="accent2"/>
                </a:solidFill>
              </a:rPr>
              <a:t> neither/nor </a:t>
            </a:r>
            <a:endParaRPr lang="en-US" i="1" dirty="0"/>
          </a:p>
          <a:p>
            <a:pPr lvl="1"/>
            <a:r>
              <a:rPr lang="en-US" dirty="0">
                <a:solidFill>
                  <a:srgbClr val="0070C0"/>
                </a:solidFill>
                <a:ea typeface="times"/>
                <a:cs typeface="Times New Roman" panose="02020603050405020304" pitchFamily="18" charset="0"/>
              </a:rPr>
              <a:t>Example</a:t>
            </a:r>
            <a:r>
              <a:rPr lang="en-US" dirty="0">
                <a:solidFill>
                  <a:srgbClr val="0070C0"/>
                </a:solidFill>
                <a:cs typeface="Times New Roman" panose="02020603050405020304" pitchFamily="18" charset="0"/>
              </a:rPr>
              <a:t>:</a:t>
            </a:r>
            <a:r>
              <a:rPr lang="en-US" dirty="0">
                <a:solidFill>
                  <a:srgbClr val="0070C0"/>
                </a:solidFill>
              </a:rPr>
              <a:t> </a:t>
            </a:r>
            <a:r>
              <a:rPr lang="en-US" b="0" i="1" dirty="0"/>
              <a:t>Toni was </a:t>
            </a:r>
            <a:r>
              <a:rPr lang="en-US" i="1" dirty="0">
                <a:solidFill>
                  <a:schemeClr val="accent2"/>
                </a:solidFill>
              </a:rPr>
              <a:t>neither</a:t>
            </a:r>
            <a:r>
              <a:rPr lang="en-US" i="1" dirty="0"/>
              <a:t> </a:t>
            </a:r>
            <a:r>
              <a:rPr lang="en-US" b="0" i="1" dirty="0"/>
              <a:t>on time, </a:t>
            </a:r>
            <a:r>
              <a:rPr lang="en-US" i="1" dirty="0">
                <a:solidFill>
                  <a:schemeClr val="accent2"/>
                </a:solidFill>
              </a:rPr>
              <a:t>nor</a:t>
            </a:r>
            <a:r>
              <a:rPr lang="en-US" i="1" dirty="0"/>
              <a:t> </a:t>
            </a:r>
            <a:r>
              <a:rPr lang="en-US" b="0" i="1" dirty="0"/>
              <a:t>at the right address.</a:t>
            </a:r>
            <a:r>
              <a:rPr lang="en-US" dirty="0"/>
              <a:t> </a:t>
            </a:r>
          </a:p>
          <a:p>
            <a:r>
              <a:rPr lang="en-US" i="1" dirty="0">
                <a:solidFill>
                  <a:schemeClr val="accent2"/>
                </a:solidFill>
              </a:rPr>
              <a:t> either/or</a:t>
            </a:r>
          </a:p>
          <a:p>
            <a:pPr lvl="1"/>
            <a:r>
              <a:rPr lang="en-US" dirty="0">
                <a:solidFill>
                  <a:srgbClr val="0070C0"/>
                </a:solidFill>
                <a:ea typeface="times"/>
                <a:cs typeface="Times New Roman" panose="02020603050405020304" pitchFamily="18" charset="0"/>
              </a:rPr>
              <a:t>Example</a:t>
            </a:r>
            <a:r>
              <a:rPr lang="en-US" dirty="0">
                <a:solidFill>
                  <a:srgbClr val="0070C0"/>
                </a:solidFill>
                <a:cs typeface="Times New Roman" panose="02020603050405020304" pitchFamily="18" charset="0"/>
              </a:rPr>
              <a:t>:</a:t>
            </a:r>
            <a:r>
              <a:rPr lang="en-US" dirty="0">
                <a:solidFill>
                  <a:srgbClr val="0070C0"/>
                </a:solidFill>
              </a:rPr>
              <a:t> </a:t>
            </a:r>
            <a:r>
              <a:rPr lang="en-US" b="0" i="1" dirty="0"/>
              <a:t>Toni was </a:t>
            </a:r>
            <a:r>
              <a:rPr lang="en-US" i="1" dirty="0">
                <a:solidFill>
                  <a:schemeClr val="accent2"/>
                </a:solidFill>
              </a:rPr>
              <a:t>either</a:t>
            </a:r>
            <a:r>
              <a:rPr lang="en-US" b="0" i="1" dirty="0"/>
              <a:t> late, </a:t>
            </a:r>
            <a:r>
              <a:rPr lang="en-US" i="1" dirty="0">
                <a:solidFill>
                  <a:schemeClr val="accent2"/>
                </a:solidFill>
              </a:rPr>
              <a:t>or</a:t>
            </a:r>
            <a:r>
              <a:rPr lang="en-US" b="0" i="1" dirty="0"/>
              <a:t> lost. </a:t>
            </a:r>
            <a:endParaRPr lang="en-US" i="1" dirty="0"/>
          </a:p>
          <a:p>
            <a:pPr marL="285750" indent="-342900"/>
            <a:r>
              <a:rPr lang="en-US" i="1" dirty="0">
                <a:solidFill>
                  <a:schemeClr val="accent2"/>
                </a:solidFill>
              </a:rPr>
              <a:t>whether/or</a:t>
            </a:r>
            <a:r>
              <a:rPr lang="en-US" dirty="0"/>
              <a:t> </a:t>
            </a:r>
            <a:endParaRPr lang="en-US" i="1" dirty="0">
              <a:solidFill>
                <a:schemeClr val="accent2"/>
              </a:solidFill>
            </a:endParaRPr>
          </a:p>
          <a:p>
            <a:pPr marL="742950" lvl="1" indent="-342900"/>
            <a:r>
              <a:rPr lang="en-US" dirty="0">
                <a:solidFill>
                  <a:srgbClr val="0070C0"/>
                </a:solidFill>
                <a:ea typeface="times"/>
                <a:cs typeface="Times New Roman" panose="02020603050405020304" pitchFamily="18" charset="0"/>
              </a:rPr>
              <a:t>Example</a:t>
            </a:r>
            <a:r>
              <a:rPr lang="en-US" dirty="0">
                <a:solidFill>
                  <a:srgbClr val="0070C0"/>
                </a:solidFill>
                <a:cs typeface="Times New Roman" panose="02020603050405020304" pitchFamily="18" charset="0"/>
              </a:rPr>
              <a:t>:</a:t>
            </a:r>
            <a:r>
              <a:rPr lang="en-US" dirty="0">
                <a:solidFill>
                  <a:srgbClr val="0070C0"/>
                </a:solidFill>
              </a:rPr>
              <a:t> </a:t>
            </a:r>
            <a:r>
              <a:rPr lang="en-US" b="0" i="1" dirty="0"/>
              <a:t>I don't care </a:t>
            </a:r>
            <a:r>
              <a:rPr lang="en-US" i="1" dirty="0">
                <a:solidFill>
                  <a:schemeClr val="accent2"/>
                </a:solidFill>
              </a:rPr>
              <a:t>whether</a:t>
            </a:r>
            <a:r>
              <a:rPr lang="en-US" b="0" i="1" dirty="0"/>
              <a:t> Toni gets here </a:t>
            </a:r>
            <a:r>
              <a:rPr lang="en-US" i="1" dirty="0">
                <a:solidFill>
                  <a:schemeClr val="accent2"/>
                </a:solidFill>
              </a:rPr>
              <a:t>or</a:t>
            </a:r>
            <a:r>
              <a:rPr lang="en-US" b="0" i="1" dirty="0"/>
              <a:t> not</a:t>
            </a:r>
          </a:p>
        </p:txBody>
      </p:sp>
    </p:spTree>
    <p:extLst>
      <p:ext uri="{BB962C8B-B14F-4D97-AF65-F5344CB8AC3E}">
        <p14:creationId xmlns:p14="http://schemas.microsoft.com/office/powerpoint/2010/main" val="4207323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1" y="505139"/>
            <a:ext cx="10363200" cy="1143000"/>
          </a:xfrm>
        </p:spPr>
        <p:txBody>
          <a:bodyPr/>
          <a:lstStyle/>
          <a:p>
            <a:r>
              <a:rPr lang="en-US" altLang="zh-TW" dirty="0">
                <a:solidFill>
                  <a:schemeClr val="accent6"/>
                </a:solidFill>
              </a:rPr>
              <a:t>Conjunction</a:t>
            </a:r>
            <a:endParaRPr lang="en-US" dirty="0">
              <a:solidFill>
                <a:schemeClr val="accent6"/>
              </a:solidFill>
            </a:endParaRPr>
          </a:p>
        </p:txBody>
      </p:sp>
      <p:sp>
        <p:nvSpPr>
          <p:cNvPr id="2" name="Content Placeholder 1"/>
          <p:cNvSpPr>
            <a:spLocks noGrp="1"/>
          </p:cNvSpPr>
          <p:nvPr>
            <p:ph idx="1"/>
          </p:nvPr>
        </p:nvSpPr>
        <p:spPr>
          <a:xfrm>
            <a:off x="736601" y="1399744"/>
            <a:ext cx="11176000" cy="4857964"/>
          </a:xfrm>
        </p:spPr>
        <p:txBody>
          <a:bodyPr>
            <a:normAutofit/>
          </a:bodyPr>
          <a:lstStyle/>
          <a:p>
            <a:pPr marL="342900" lvl="1" indent="-342900">
              <a:buFont typeface="Wingdings" panose="05000000000000000000" pitchFamily="2" charset="2"/>
              <a:buChar char="v"/>
            </a:pPr>
            <a:r>
              <a:rPr lang="en-US" sz="2000" i="1" dirty="0">
                <a:solidFill>
                  <a:schemeClr val="accent2"/>
                </a:solidFill>
              </a:rPr>
              <a:t>Subordinate Conjunctions: </a:t>
            </a:r>
            <a:r>
              <a:rPr lang="en-US" altLang="zh-TW" sz="2000" b="0" dirty="0"/>
              <a:t>(</a:t>
            </a:r>
            <a:r>
              <a:rPr lang="zh-TW" altLang="en-US" sz="2000" b="0" dirty="0"/>
              <a:t>從屬連接詞</a:t>
            </a:r>
            <a:r>
              <a:rPr lang="en-US" altLang="zh-TW" sz="2000" b="0" dirty="0"/>
              <a:t>)</a:t>
            </a:r>
            <a:endParaRPr lang="en-US" altLang="zh-TW" sz="2000" i="1" dirty="0">
              <a:solidFill>
                <a:schemeClr val="accent2"/>
              </a:solidFill>
            </a:endParaRPr>
          </a:p>
          <a:p>
            <a:pPr lvl="1"/>
            <a:r>
              <a:rPr lang="en-US" b="0" dirty="0"/>
              <a:t>Another group of words are often used as conjunctions.</a:t>
            </a:r>
            <a:r>
              <a:rPr lang="en-US" dirty="0"/>
              <a:t> </a:t>
            </a:r>
            <a:r>
              <a:rPr lang="en-US" b="0" dirty="0"/>
              <a:t>They are used to join two ideas which otherwise would require two separate sentences.</a:t>
            </a:r>
            <a:r>
              <a:rPr lang="en-US" dirty="0"/>
              <a:t> </a:t>
            </a:r>
          </a:p>
          <a:p>
            <a:pPr lvl="1"/>
            <a:r>
              <a:rPr lang="en-US" dirty="0">
                <a:solidFill>
                  <a:srgbClr val="0070C0"/>
                </a:solidFill>
                <a:ea typeface="times"/>
                <a:cs typeface="Times New Roman" panose="02020603050405020304" pitchFamily="18" charset="0"/>
              </a:rPr>
              <a:t>Example</a:t>
            </a:r>
            <a:r>
              <a:rPr lang="en-US" dirty="0">
                <a:solidFill>
                  <a:srgbClr val="0070C0"/>
                </a:solidFill>
                <a:cs typeface="Times New Roman" panose="02020603050405020304" pitchFamily="18" charset="0"/>
              </a:rPr>
              <a:t>:</a:t>
            </a:r>
            <a:r>
              <a:rPr lang="en-US" dirty="0">
                <a:solidFill>
                  <a:schemeClr val="accent2"/>
                </a:solidFill>
                <a:cs typeface="Times New Roman" panose="02020603050405020304" pitchFamily="18" charset="0"/>
              </a:rPr>
              <a:t> </a:t>
            </a:r>
          </a:p>
          <a:p>
            <a:pPr lvl="2"/>
            <a:r>
              <a:rPr lang="en-US" b="0" i="1" dirty="0">
                <a:solidFill>
                  <a:schemeClr val="accent1"/>
                </a:solidFill>
              </a:rPr>
              <a:t>She was confused. She didn’t ask any questions.</a:t>
            </a:r>
          </a:p>
          <a:p>
            <a:pPr lvl="3"/>
            <a:r>
              <a:rPr lang="en-US" sz="1800" dirty="0">
                <a:solidFill>
                  <a:schemeClr val="accent2"/>
                </a:solidFill>
              </a:rPr>
              <a:t>Although she was confused, she didn’t ask any questions. </a:t>
            </a:r>
          </a:p>
          <a:p>
            <a:pPr lvl="2"/>
            <a:r>
              <a:rPr lang="en-US" i="1" dirty="0">
                <a:solidFill>
                  <a:schemeClr val="accent1"/>
                </a:solidFill>
              </a:rPr>
              <a:t>The road was slippery. The truck drivers stopped carefully.</a:t>
            </a:r>
          </a:p>
          <a:p>
            <a:pPr lvl="3"/>
            <a:r>
              <a:rPr lang="en-US" sz="1800" dirty="0">
                <a:solidFill>
                  <a:schemeClr val="accent2"/>
                </a:solidFill>
              </a:rPr>
              <a:t> The truck drivers stopped carefully because the road was slippery. </a:t>
            </a:r>
          </a:p>
          <a:p>
            <a:pPr lvl="1"/>
            <a:r>
              <a:rPr lang="en-US" u="sng" dirty="0">
                <a:solidFill>
                  <a:schemeClr val="accent2"/>
                </a:solidFill>
              </a:rPr>
              <a:t>Some Common Subordinate Conjunctions.</a:t>
            </a:r>
          </a:p>
          <a:p>
            <a:pPr lvl="2"/>
            <a:r>
              <a:rPr lang="en-US" i="1" dirty="0">
                <a:solidFill>
                  <a:schemeClr val="accent1"/>
                </a:solidFill>
              </a:rPr>
              <a:t>after*, since*, whether, although, while, where, as, than*, why, as if, though, when, because, unless, how, before* until*, even if, if</a:t>
            </a:r>
          </a:p>
          <a:p>
            <a:pPr lvl="1"/>
            <a:r>
              <a:rPr lang="en-US" sz="2800" i="1" dirty="0">
                <a:solidFill>
                  <a:schemeClr val="accent1"/>
                </a:solidFill>
              </a:rPr>
              <a:t> </a:t>
            </a:r>
            <a:r>
              <a:rPr lang="en-US" b="0" dirty="0">
                <a:solidFill>
                  <a:srgbClr val="FF0000"/>
                </a:solidFill>
              </a:rPr>
              <a:t>The words with an asterisk </a:t>
            </a:r>
            <a:r>
              <a:rPr lang="en-US" i="1" dirty="0">
                <a:solidFill>
                  <a:schemeClr val="accent2"/>
                </a:solidFill>
              </a:rPr>
              <a:t>(*)</a:t>
            </a:r>
            <a:r>
              <a:rPr lang="en-US" b="0" dirty="0">
                <a:solidFill>
                  <a:srgbClr val="FF0000"/>
                </a:solidFill>
              </a:rPr>
              <a:t> may sometimes be used as prepositions.</a:t>
            </a:r>
            <a:r>
              <a:rPr lang="en-US" b="0" dirty="0"/>
              <a:t> </a:t>
            </a:r>
            <a:r>
              <a:rPr lang="en-US" dirty="0"/>
              <a:t/>
            </a:r>
            <a:br>
              <a:rPr lang="en-US" dirty="0"/>
            </a:br>
            <a:endParaRPr lang="en-US" dirty="0"/>
          </a:p>
        </p:txBody>
      </p:sp>
    </p:spTree>
    <p:extLst>
      <p:ext uri="{BB962C8B-B14F-4D97-AF65-F5344CB8AC3E}">
        <p14:creationId xmlns:p14="http://schemas.microsoft.com/office/powerpoint/2010/main" val="1487973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solidFill>
                  <a:schemeClr val="accent6"/>
                </a:solidFill>
              </a:rPr>
              <a:t>Conjunction</a:t>
            </a:r>
            <a:endParaRPr lang="en-US" dirty="0">
              <a:solidFill>
                <a:schemeClr val="accent6"/>
              </a:solidFill>
            </a:endParaRPr>
          </a:p>
        </p:txBody>
      </p:sp>
      <p:sp>
        <p:nvSpPr>
          <p:cNvPr id="2" name="Content Placeholder 1"/>
          <p:cNvSpPr>
            <a:spLocks noGrp="1"/>
          </p:cNvSpPr>
          <p:nvPr>
            <p:ph idx="1"/>
          </p:nvPr>
        </p:nvSpPr>
        <p:spPr>
          <a:xfrm>
            <a:off x="702733" y="1496800"/>
            <a:ext cx="10985500" cy="4912467"/>
          </a:xfrm>
        </p:spPr>
        <p:txBody>
          <a:bodyPr>
            <a:normAutofit lnSpcReduction="10000"/>
          </a:bodyPr>
          <a:lstStyle/>
          <a:p>
            <a:pPr marL="342900" lvl="1" indent="-342900">
              <a:buFont typeface="Wingdings" panose="05000000000000000000" pitchFamily="2" charset="2"/>
              <a:buChar char="v"/>
            </a:pPr>
            <a:r>
              <a:rPr lang="en-US" sz="2000" i="1" dirty="0">
                <a:solidFill>
                  <a:schemeClr val="accent2"/>
                </a:solidFill>
              </a:rPr>
              <a:t>Conjunctive Adverbs: </a:t>
            </a:r>
            <a:r>
              <a:rPr lang="en-US" sz="2000" b="0" dirty="0"/>
              <a:t>(</a:t>
            </a:r>
            <a:r>
              <a:rPr lang="zh-TW" altLang="zh-TW" sz="2000" b="0" dirty="0"/>
              <a:t>連詞副詞 </a:t>
            </a:r>
            <a:r>
              <a:rPr lang="en-US" altLang="zh-TW" sz="2000" b="0" dirty="0"/>
              <a:t>)</a:t>
            </a:r>
            <a:endParaRPr lang="zh-TW" altLang="zh-TW" sz="2000" b="0" dirty="0"/>
          </a:p>
          <a:p>
            <a:pPr lvl="1"/>
            <a:r>
              <a:rPr lang="en-US" b="0" dirty="0"/>
              <a:t>Used to join two complete sentences that are very closely related in meaning</a:t>
            </a:r>
            <a:r>
              <a:rPr lang="en-US" dirty="0"/>
              <a:t>. </a:t>
            </a:r>
          </a:p>
          <a:p>
            <a:pPr lvl="1"/>
            <a:r>
              <a:rPr lang="en-US" dirty="0">
                <a:solidFill>
                  <a:srgbClr val="0070C0"/>
                </a:solidFill>
                <a:ea typeface="times"/>
                <a:cs typeface="Times New Roman" panose="02020603050405020304" pitchFamily="18" charset="0"/>
              </a:rPr>
              <a:t>Example</a:t>
            </a:r>
            <a:r>
              <a:rPr lang="en-US" dirty="0">
                <a:solidFill>
                  <a:srgbClr val="0070C0"/>
                </a:solidFill>
                <a:cs typeface="Times New Roman" panose="02020603050405020304" pitchFamily="18" charset="0"/>
              </a:rPr>
              <a:t>:</a:t>
            </a:r>
          </a:p>
          <a:p>
            <a:pPr lvl="2"/>
            <a:r>
              <a:rPr lang="en-US" b="0" i="1" dirty="0">
                <a:solidFill>
                  <a:schemeClr val="accent1"/>
                </a:solidFill>
              </a:rPr>
              <a:t>Lightning struck the old farmhouse.</a:t>
            </a:r>
          </a:p>
          <a:p>
            <a:pPr lvl="2"/>
            <a:r>
              <a:rPr lang="en-US" b="0" i="1" dirty="0">
                <a:solidFill>
                  <a:schemeClr val="accent1"/>
                </a:solidFill>
              </a:rPr>
              <a:t>The old farmhouse burned to the ground</a:t>
            </a:r>
            <a:r>
              <a:rPr lang="en-US" i="1" dirty="0">
                <a:solidFill>
                  <a:schemeClr val="accent1"/>
                </a:solidFill>
              </a:rPr>
              <a:t>. </a:t>
            </a:r>
          </a:p>
          <a:p>
            <a:pPr lvl="1"/>
            <a:r>
              <a:rPr lang="en-US" b="0" dirty="0">
                <a:solidFill>
                  <a:srgbClr val="FF0000"/>
                </a:solidFill>
              </a:rPr>
              <a:t>A writer might choose to say: </a:t>
            </a:r>
            <a:endParaRPr lang="en-US" sz="2800" b="0" i="1" dirty="0">
              <a:solidFill>
                <a:schemeClr val="accent1"/>
              </a:solidFill>
            </a:endParaRPr>
          </a:p>
          <a:p>
            <a:pPr lvl="2"/>
            <a:r>
              <a:rPr lang="en-US" b="0" i="1" dirty="0">
                <a:solidFill>
                  <a:schemeClr val="accent1"/>
                </a:solidFill>
              </a:rPr>
              <a:t>Lightning struck the old farmhouse; </a:t>
            </a:r>
            <a:r>
              <a:rPr lang="en-US" b="0" i="1" dirty="0">
                <a:solidFill>
                  <a:schemeClr val="accent2"/>
                </a:solidFill>
              </a:rPr>
              <a:t>therefore, </a:t>
            </a:r>
            <a:r>
              <a:rPr lang="en-US" b="0" i="1" dirty="0">
                <a:solidFill>
                  <a:schemeClr val="accent1"/>
                </a:solidFill>
              </a:rPr>
              <a:t>it burned to the ground.</a:t>
            </a:r>
          </a:p>
          <a:p>
            <a:pPr lvl="2"/>
            <a:r>
              <a:rPr lang="en-US" b="0" i="1" dirty="0">
                <a:solidFill>
                  <a:schemeClr val="accent1"/>
                </a:solidFill>
              </a:rPr>
              <a:t>Lightning struck the old farmhouse; </a:t>
            </a:r>
            <a:r>
              <a:rPr lang="en-US" b="0" i="1" dirty="0">
                <a:solidFill>
                  <a:schemeClr val="accent2"/>
                </a:solidFill>
              </a:rPr>
              <a:t>consequently, </a:t>
            </a:r>
            <a:r>
              <a:rPr lang="en-US" b="0" i="1" dirty="0">
                <a:solidFill>
                  <a:schemeClr val="accent1"/>
                </a:solidFill>
              </a:rPr>
              <a:t>it burned to the ground.</a:t>
            </a:r>
            <a:r>
              <a:rPr lang="en-US" dirty="0">
                <a:solidFill>
                  <a:schemeClr val="accent1"/>
                </a:solidFill>
              </a:rPr>
              <a:t> </a:t>
            </a:r>
            <a:endParaRPr lang="en-US" b="0" i="1" dirty="0">
              <a:solidFill>
                <a:schemeClr val="accent1"/>
              </a:solidFill>
            </a:endParaRPr>
          </a:p>
          <a:p>
            <a:r>
              <a:rPr lang="en-US" sz="2400" b="0" dirty="0"/>
              <a:t> </a:t>
            </a:r>
            <a:r>
              <a:rPr lang="en-US" b="0" dirty="0"/>
              <a:t>When a conjunctive adverb is used to join two </a:t>
            </a:r>
            <a:r>
              <a:rPr lang="en-US" b="0" i="1" u="sng" dirty="0">
                <a:solidFill>
                  <a:schemeClr val="accent2"/>
                </a:solidFill>
              </a:rPr>
              <a:t>complete sentences, </a:t>
            </a:r>
            <a:r>
              <a:rPr lang="en-US" b="0" dirty="0"/>
              <a:t>place a </a:t>
            </a:r>
            <a:r>
              <a:rPr lang="en-US" i="1" dirty="0"/>
              <a:t>semicolon</a:t>
            </a:r>
            <a:r>
              <a:rPr lang="en-US" b="0" dirty="0"/>
              <a:t> in front of it and a </a:t>
            </a:r>
            <a:r>
              <a:rPr lang="en-US" i="1" dirty="0"/>
              <a:t>comma</a:t>
            </a:r>
            <a:r>
              <a:rPr lang="en-US" b="0" dirty="0"/>
              <a:t> after it</a:t>
            </a:r>
            <a:r>
              <a:rPr lang="en-US" dirty="0"/>
              <a:t> . </a:t>
            </a:r>
          </a:p>
          <a:p>
            <a:pPr marL="57150" indent="0" algn="ctr">
              <a:buNone/>
            </a:pPr>
            <a:r>
              <a:rPr lang="en-US" sz="2400" u="sng" dirty="0">
                <a:solidFill>
                  <a:schemeClr val="accent2"/>
                </a:solidFill>
              </a:rPr>
              <a:t>Some Common Conjunctive Adverbs. </a:t>
            </a:r>
            <a:r>
              <a:rPr lang="en-US" dirty="0"/>
              <a:t/>
            </a:r>
            <a:br>
              <a:rPr lang="en-US" dirty="0"/>
            </a:br>
            <a:r>
              <a:rPr lang="en-US" sz="2400" i="1" dirty="0">
                <a:solidFill>
                  <a:schemeClr val="accent1"/>
                </a:solidFill>
              </a:rPr>
              <a:t>therefore, moreover, thus, consequently, as a result, however, </a:t>
            </a:r>
          </a:p>
          <a:p>
            <a:pPr marL="0" indent="0" algn="ctr">
              <a:buNone/>
            </a:pPr>
            <a:r>
              <a:rPr lang="en-US" sz="2400" i="1" dirty="0">
                <a:solidFill>
                  <a:schemeClr val="accent1"/>
                </a:solidFill>
              </a:rPr>
              <a:t>nevertheless, hence, otherwise, besides, anyway, </a:t>
            </a:r>
          </a:p>
          <a:p>
            <a:pPr marL="0" indent="0" algn="ctr">
              <a:buNone/>
            </a:pPr>
            <a:r>
              <a:rPr lang="en-US" sz="2400" i="1" dirty="0">
                <a:solidFill>
                  <a:schemeClr val="accent1"/>
                </a:solidFill>
              </a:rPr>
              <a:t>instead, meanwhile, furthermore, still</a:t>
            </a:r>
            <a:endParaRPr lang="en-US" sz="1600" dirty="0"/>
          </a:p>
        </p:txBody>
      </p:sp>
    </p:spTree>
    <p:extLst>
      <p:ext uri="{BB962C8B-B14F-4D97-AF65-F5344CB8AC3E}">
        <p14:creationId xmlns:p14="http://schemas.microsoft.com/office/powerpoint/2010/main" val="1255145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solidFill>
                  <a:schemeClr val="accent6"/>
                </a:solidFill>
              </a:rPr>
              <a:t>Interjections(</a:t>
            </a:r>
            <a:r>
              <a:rPr lang="zh-TW" altLang="en-US" dirty="0">
                <a:solidFill>
                  <a:schemeClr val="accent6"/>
                </a:solidFill>
              </a:rPr>
              <a:t>感歎語</a:t>
            </a:r>
            <a:r>
              <a:rPr lang="en-US" altLang="zh-TW" dirty="0">
                <a:solidFill>
                  <a:schemeClr val="accent6"/>
                </a:solidFill>
              </a:rPr>
              <a:t>)</a:t>
            </a:r>
            <a:endParaRPr lang="en-US" dirty="0">
              <a:solidFill>
                <a:schemeClr val="accent6"/>
              </a:solidFill>
            </a:endParaRPr>
          </a:p>
        </p:txBody>
      </p:sp>
      <p:sp>
        <p:nvSpPr>
          <p:cNvPr id="2" name="Content Placeholder 1"/>
          <p:cNvSpPr>
            <a:spLocks noGrp="1"/>
          </p:cNvSpPr>
          <p:nvPr>
            <p:ph idx="1"/>
          </p:nvPr>
        </p:nvSpPr>
        <p:spPr>
          <a:xfrm>
            <a:off x="711200" y="1553573"/>
            <a:ext cx="11118850" cy="4648200"/>
          </a:xfrm>
        </p:spPr>
        <p:txBody>
          <a:bodyPr>
            <a:normAutofit/>
          </a:bodyPr>
          <a:lstStyle/>
          <a:p>
            <a:r>
              <a:rPr lang="en-US" altLang="zh-TW" dirty="0">
                <a:solidFill>
                  <a:schemeClr val="accent2"/>
                </a:solidFill>
              </a:rPr>
              <a:t> </a:t>
            </a:r>
            <a:r>
              <a:rPr lang="en-US" altLang="zh-TW" b="0" dirty="0"/>
              <a:t>Is word that expresses a sudden, strong feeling such as </a:t>
            </a:r>
            <a:r>
              <a:rPr lang="en-US" altLang="zh-TW" dirty="0"/>
              <a:t>surprise, pain, or pleasure</a:t>
            </a:r>
            <a:r>
              <a:rPr lang="en-US" altLang="zh-TW" b="0" dirty="0"/>
              <a:t>. </a:t>
            </a:r>
          </a:p>
          <a:p>
            <a:r>
              <a:rPr lang="en-US" b="0" dirty="0"/>
              <a:t>Are exclamations and may be followed by an exclamation point </a:t>
            </a:r>
            <a:r>
              <a:rPr lang="en-US" b="0" dirty="0">
                <a:solidFill>
                  <a:schemeClr val="accent2"/>
                </a:solidFill>
              </a:rPr>
              <a:t>(!)</a:t>
            </a:r>
            <a:r>
              <a:rPr lang="en-US" b="0" dirty="0"/>
              <a:t> or a </a:t>
            </a:r>
            <a:r>
              <a:rPr lang="en-US" b="0" dirty="0">
                <a:solidFill>
                  <a:schemeClr val="accent2"/>
                </a:solidFill>
              </a:rPr>
              <a:t>comma. </a:t>
            </a:r>
            <a:r>
              <a:rPr lang="en-US" b="0" dirty="0"/>
              <a:t>They are straightforward and simple to use because they are not related to any other word in the sentence. </a:t>
            </a:r>
          </a:p>
          <a:p>
            <a:pPr lvl="1"/>
            <a:r>
              <a:rPr lang="en-US" dirty="0">
                <a:solidFill>
                  <a:srgbClr val="0070C0"/>
                </a:solidFill>
                <a:ea typeface="times"/>
                <a:cs typeface="Times New Roman" panose="02020603050405020304" pitchFamily="18" charset="0"/>
              </a:rPr>
              <a:t>Example</a:t>
            </a:r>
            <a:r>
              <a:rPr lang="en-US" dirty="0">
                <a:solidFill>
                  <a:srgbClr val="0070C0"/>
                </a:solidFill>
                <a:cs typeface="Times New Roman" panose="02020603050405020304" pitchFamily="18" charset="0"/>
              </a:rPr>
              <a:t>:</a:t>
            </a:r>
          </a:p>
          <a:p>
            <a:pPr lvl="2"/>
            <a:r>
              <a:rPr lang="en-US" sz="2400" b="0" i="1" dirty="0">
                <a:solidFill>
                  <a:schemeClr val="accent2"/>
                </a:solidFill>
              </a:rPr>
              <a:t>Wow, </a:t>
            </a:r>
            <a:r>
              <a:rPr lang="en-US" sz="2400" b="0" i="1" dirty="0">
                <a:solidFill>
                  <a:schemeClr val="accent1"/>
                </a:solidFill>
              </a:rPr>
              <a:t>did you see The Grateful Professor presentation.</a:t>
            </a:r>
            <a:endParaRPr lang="en-US" sz="2400" dirty="0">
              <a:solidFill>
                <a:schemeClr val="accent2"/>
              </a:solidFill>
              <a:cs typeface="Times New Roman" panose="02020603050405020304" pitchFamily="18" charset="0"/>
            </a:endParaRPr>
          </a:p>
          <a:p>
            <a:pPr marL="457200" lvl="1" indent="0">
              <a:buNone/>
            </a:pPr>
            <a:r>
              <a:rPr lang="en-US" sz="2000" dirty="0"/>
              <a:t/>
            </a:r>
            <a:br>
              <a:rPr lang="en-US" sz="2000" dirty="0"/>
            </a:br>
            <a:endParaRPr lang="en-US" sz="2000" b="0" dirty="0">
              <a:solidFill>
                <a:schemeClr val="accent2"/>
              </a:solidFill>
            </a:endParaRPr>
          </a:p>
          <a:p>
            <a:pPr marL="0" indent="0">
              <a:buNone/>
            </a:pPr>
            <a:r>
              <a:rPr lang="en-US" sz="2400" b="0" i="1" dirty="0">
                <a:solidFill>
                  <a:schemeClr val="accent1"/>
                </a:solidFill>
              </a:rPr>
              <a:t/>
            </a:r>
            <a:br>
              <a:rPr lang="en-US" sz="2400" b="0" i="1" dirty="0">
                <a:solidFill>
                  <a:schemeClr val="accent1"/>
                </a:solidFill>
              </a:rPr>
            </a:br>
            <a:r>
              <a:rPr lang="en-US" sz="2400" b="0" i="1" dirty="0">
                <a:solidFill>
                  <a:schemeClr val="accent1"/>
                </a:solidFill>
              </a:rPr>
              <a:t>                  </a:t>
            </a:r>
            <a:r>
              <a:rPr lang="en-US" sz="2400" dirty="0"/>
              <a:t/>
            </a:r>
            <a:br>
              <a:rPr lang="en-US" sz="2400" dirty="0"/>
            </a:br>
            <a:endParaRPr lang="en-US" sz="2400" dirty="0"/>
          </a:p>
        </p:txBody>
      </p:sp>
    </p:spTree>
    <p:extLst>
      <p:ext uri="{BB962C8B-B14F-4D97-AF65-F5344CB8AC3E}">
        <p14:creationId xmlns:p14="http://schemas.microsoft.com/office/powerpoint/2010/main" val="1761002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Punctuation(</a:t>
            </a:r>
            <a:r>
              <a:rPr lang="zh-TW" altLang="en-US" dirty="0">
                <a:solidFill>
                  <a:schemeClr val="accent6"/>
                </a:solidFill>
                <a:latin typeface="Times New Roman" panose="02020603050405020304" pitchFamily="18" charset="0"/>
                <a:cs typeface="Times New Roman" panose="02020603050405020304" pitchFamily="18" charset="0"/>
              </a:rPr>
              <a:t>標點符號</a:t>
            </a:r>
            <a:r>
              <a:rPr lang="en-US" altLang="zh-TW" dirty="0">
                <a:solidFill>
                  <a:schemeClr val="accent6"/>
                </a:solidFill>
                <a:latin typeface="Times New Roman" panose="02020603050405020304" pitchFamily="18" charset="0"/>
                <a:cs typeface="Times New Roman" panose="02020603050405020304" pitchFamily="18" charset="0"/>
              </a:rPr>
              <a:t>)</a:t>
            </a:r>
            <a:r>
              <a:rPr lang="en-US" dirty="0"/>
              <a:t> </a:t>
            </a:r>
          </a:p>
        </p:txBody>
      </p:sp>
      <p:sp>
        <p:nvSpPr>
          <p:cNvPr id="2" name="Content Placeholder 1"/>
          <p:cNvSpPr>
            <a:spLocks noGrp="1"/>
          </p:cNvSpPr>
          <p:nvPr>
            <p:ph idx="1"/>
          </p:nvPr>
        </p:nvSpPr>
        <p:spPr>
          <a:xfrm>
            <a:off x="711200" y="1530784"/>
            <a:ext cx="10966450" cy="4717616"/>
          </a:xfrm>
        </p:spPr>
        <p:txBody>
          <a:bodyPr/>
          <a:lstStyle/>
          <a:p>
            <a:r>
              <a:rPr lang="en-US" dirty="0">
                <a:solidFill>
                  <a:schemeClr val="accent2"/>
                </a:solidFill>
              </a:rPr>
              <a:t>Punctuation marks: </a:t>
            </a:r>
          </a:p>
          <a:p>
            <a:pPr lvl="1"/>
            <a:r>
              <a:rPr lang="en-US" b="0" dirty="0"/>
              <a:t>Are signs such as </a:t>
            </a:r>
            <a:r>
              <a:rPr lang="en-US" dirty="0"/>
              <a:t>periods, commas and question marks</a:t>
            </a:r>
            <a:r>
              <a:rPr lang="en-US" b="0" dirty="0"/>
              <a:t>. We use them in sentences to make the meaning clear.</a:t>
            </a:r>
          </a:p>
          <a:p>
            <a:pPr lvl="2"/>
            <a:r>
              <a:rPr lang="en-US" dirty="0">
                <a:solidFill>
                  <a:schemeClr val="accent2"/>
                </a:solidFill>
              </a:rPr>
              <a:t>Periods(.)</a:t>
            </a:r>
            <a:r>
              <a:rPr lang="en-US" b="0" dirty="0">
                <a:solidFill>
                  <a:schemeClr val="accent2"/>
                </a:solidFill>
              </a:rPr>
              <a:t>: </a:t>
            </a:r>
            <a:r>
              <a:rPr lang="en-US" b="0" dirty="0"/>
              <a:t>at the end of a sentence. </a:t>
            </a:r>
          </a:p>
          <a:p>
            <a:pPr lvl="2"/>
            <a:r>
              <a:rPr lang="en-US" dirty="0">
                <a:solidFill>
                  <a:schemeClr val="accent2"/>
                </a:solidFill>
              </a:rPr>
              <a:t>Comma(,)</a:t>
            </a:r>
            <a:r>
              <a:rPr lang="en-US" b="0" dirty="0"/>
              <a:t>: between nouns and noun phrases in a list.</a:t>
            </a:r>
          </a:p>
          <a:p>
            <a:pPr lvl="2"/>
            <a:r>
              <a:rPr lang="en-US" dirty="0">
                <a:solidFill>
                  <a:schemeClr val="accent2"/>
                </a:solidFill>
              </a:rPr>
              <a:t>Exclamation</a:t>
            </a:r>
            <a:r>
              <a:rPr lang="en-US" b="0" dirty="0"/>
              <a:t> </a:t>
            </a:r>
            <a:r>
              <a:rPr lang="en-US" dirty="0">
                <a:solidFill>
                  <a:schemeClr val="accent2"/>
                </a:solidFill>
              </a:rPr>
              <a:t>point(!)</a:t>
            </a:r>
            <a:r>
              <a:rPr lang="en-US" b="0" dirty="0"/>
              <a:t>: is often used after a commend, an interjection, or a word that shows </a:t>
            </a:r>
            <a:r>
              <a:rPr lang="en-US" dirty="0"/>
              <a:t>surprise</a:t>
            </a:r>
            <a:r>
              <a:rPr lang="en-US" b="0" dirty="0"/>
              <a:t> or </a:t>
            </a:r>
            <a:r>
              <a:rPr lang="en-US" dirty="0"/>
              <a:t>anger</a:t>
            </a:r>
            <a:r>
              <a:rPr lang="en-US" b="0" dirty="0"/>
              <a:t>. </a:t>
            </a:r>
          </a:p>
          <a:p>
            <a:pPr lvl="2"/>
            <a:r>
              <a:rPr lang="en-US" dirty="0">
                <a:solidFill>
                  <a:schemeClr val="accent2"/>
                </a:solidFill>
              </a:rPr>
              <a:t>Question</a:t>
            </a:r>
            <a:r>
              <a:rPr lang="en-US" dirty="0"/>
              <a:t> </a:t>
            </a:r>
            <a:r>
              <a:rPr lang="en-US" dirty="0">
                <a:solidFill>
                  <a:schemeClr val="accent2"/>
                </a:solidFill>
              </a:rPr>
              <a:t>mark(?)</a:t>
            </a:r>
            <a:r>
              <a:rPr lang="en-US" dirty="0"/>
              <a:t>: </a:t>
            </a:r>
            <a:r>
              <a:rPr lang="en-US" b="0" dirty="0"/>
              <a:t>after a question. </a:t>
            </a:r>
          </a:p>
          <a:p>
            <a:pPr lvl="2"/>
            <a:r>
              <a:rPr lang="en-US" dirty="0">
                <a:solidFill>
                  <a:schemeClr val="accent2"/>
                </a:solidFill>
              </a:rPr>
              <a:t>Apostrophe(‘)</a:t>
            </a:r>
            <a:r>
              <a:rPr lang="en-US" dirty="0"/>
              <a:t>: </a:t>
            </a:r>
            <a:r>
              <a:rPr lang="en-US" b="0" dirty="0"/>
              <a:t>use an apostrophe with an S(‘S) to show who owns something. </a:t>
            </a:r>
          </a:p>
          <a:p>
            <a:pPr marL="914400" lvl="2" indent="0">
              <a:buNone/>
            </a:pPr>
            <a:endParaRPr lang="en-US" b="0" dirty="0"/>
          </a:p>
          <a:p>
            <a:pPr lvl="1"/>
            <a:endParaRPr lang="en-US" dirty="0">
              <a:solidFill>
                <a:schemeClr val="accent2"/>
              </a:solidFill>
            </a:endParaRPr>
          </a:p>
        </p:txBody>
      </p:sp>
    </p:spTree>
    <p:extLst>
      <p:ext uri="{BB962C8B-B14F-4D97-AF65-F5344CB8AC3E}">
        <p14:creationId xmlns:p14="http://schemas.microsoft.com/office/powerpoint/2010/main" val="3144850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Full forms and short forms </a:t>
            </a:r>
            <a:endParaRPr lang="en-US" dirty="0"/>
          </a:p>
        </p:txBody>
      </p:sp>
      <p:sp>
        <p:nvSpPr>
          <p:cNvPr id="2" name="Content Placeholder 1"/>
          <p:cNvSpPr>
            <a:spLocks noGrp="1"/>
          </p:cNvSpPr>
          <p:nvPr>
            <p:ph idx="1"/>
          </p:nvPr>
        </p:nvSpPr>
        <p:spPr>
          <a:xfrm>
            <a:off x="457201" y="1590460"/>
            <a:ext cx="11410950" cy="4762715"/>
          </a:xfrm>
        </p:spPr>
        <p:txBody>
          <a:bodyPr>
            <a:normAutofit lnSpcReduction="10000"/>
          </a:bodyPr>
          <a:lstStyle/>
          <a:p>
            <a:r>
              <a:rPr lang="en-US" b="0" dirty="0"/>
              <a:t>In informal writing, some words have a short form</a:t>
            </a:r>
            <a:r>
              <a:rPr lang="en-US" dirty="0"/>
              <a:t>.</a:t>
            </a:r>
          </a:p>
          <a:p>
            <a:pPr lvl="1"/>
            <a:r>
              <a:rPr lang="en-US" dirty="0"/>
              <a:t> </a:t>
            </a:r>
            <a:r>
              <a:rPr lang="en-US" b="0" dirty="0">
                <a:solidFill>
                  <a:srgbClr val="0070C0"/>
                </a:solidFill>
              </a:rPr>
              <a:t>For example:</a:t>
            </a:r>
          </a:p>
          <a:p>
            <a:pPr lvl="2"/>
            <a:r>
              <a:rPr lang="en-US" b="0" dirty="0"/>
              <a:t> </a:t>
            </a:r>
            <a:r>
              <a:rPr lang="en-US" b="0" i="1" dirty="0"/>
              <a:t>Full form: </a:t>
            </a:r>
            <a:r>
              <a:rPr lang="en-US" b="0" i="1" dirty="0">
                <a:solidFill>
                  <a:schemeClr val="accent1"/>
                </a:solidFill>
              </a:rPr>
              <a:t>It is easy to control. </a:t>
            </a:r>
          </a:p>
          <a:p>
            <a:pPr lvl="2"/>
            <a:r>
              <a:rPr lang="en-US" b="0" i="1" dirty="0"/>
              <a:t>Short form: </a:t>
            </a:r>
            <a:r>
              <a:rPr lang="en-US" b="0" i="1" dirty="0">
                <a:solidFill>
                  <a:schemeClr val="accent1"/>
                </a:solidFill>
              </a:rPr>
              <a:t>It's easy to control.</a:t>
            </a:r>
            <a:endParaRPr lang="en-US" dirty="0"/>
          </a:p>
          <a:p>
            <a:r>
              <a:rPr lang="en-US" b="0" dirty="0"/>
              <a:t>In short forms we use 'm (= am), 're (= are), 's (= is/has), 've (= have), 'd (=had/would) and </a:t>
            </a:r>
            <a:r>
              <a:rPr lang="en-US" b="0" dirty="0" err="1"/>
              <a:t>n't</a:t>
            </a:r>
            <a:r>
              <a:rPr lang="en-US" b="0" dirty="0"/>
              <a:t> (= not) in combination with other words. </a:t>
            </a:r>
          </a:p>
          <a:p>
            <a:pPr marL="0" indent="0" algn="ctr">
              <a:buNone/>
            </a:pPr>
            <a:r>
              <a:rPr lang="en-US" b="0" dirty="0">
                <a:solidFill>
                  <a:schemeClr val="accent2"/>
                </a:solidFill>
              </a:rPr>
              <a:t>These are the main short forms. </a:t>
            </a:r>
            <a:r>
              <a:rPr lang="en-US" dirty="0"/>
              <a:t/>
            </a:r>
            <a:br>
              <a:rPr lang="en-US" dirty="0"/>
            </a:br>
            <a:r>
              <a:rPr lang="en-US" b="0" dirty="0">
                <a:solidFill>
                  <a:srgbClr val="FF0000"/>
                </a:solidFill>
              </a:rPr>
              <a:t>Pronoun + auxiliary verb</a:t>
            </a:r>
          </a:p>
          <a:p>
            <a:pPr marL="0" indent="0" algn="ctr">
              <a:buNone/>
            </a:pPr>
            <a:r>
              <a:rPr lang="en-US" sz="2400" b="0" i="1" dirty="0">
                <a:solidFill>
                  <a:schemeClr val="accent1"/>
                </a:solidFill>
              </a:rPr>
              <a:t>I'm you're we're they're he's she's it's; I've you've we've they've;</a:t>
            </a:r>
            <a:br>
              <a:rPr lang="en-US" sz="2400" b="0" i="1" dirty="0">
                <a:solidFill>
                  <a:schemeClr val="accent1"/>
                </a:solidFill>
              </a:rPr>
            </a:br>
            <a:r>
              <a:rPr lang="en-US" sz="2400" b="0" i="1" dirty="0">
                <a:solidFill>
                  <a:schemeClr val="accent1"/>
                </a:solidFill>
              </a:rPr>
              <a:t>I'd you'd he'd she'd we'd they'd; I'll you'll he'll she'll it'll we'll they'll</a:t>
            </a:r>
            <a:r>
              <a:rPr lang="en-US" sz="2400" dirty="0">
                <a:solidFill>
                  <a:schemeClr val="accent1"/>
                </a:solidFill>
              </a:rPr>
              <a:t> </a:t>
            </a:r>
            <a:r>
              <a:rPr lang="en-US" dirty="0"/>
              <a:t/>
            </a:r>
            <a:br>
              <a:rPr lang="en-US" dirty="0"/>
            </a:br>
            <a:r>
              <a:rPr lang="en-US" dirty="0">
                <a:solidFill>
                  <a:srgbClr val="FF0000"/>
                </a:solidFill>
              </a:rPr>
              <a:t> </a:t>
            </a:r>
            <a:r>
              <a:rPr lang="en-US" altLang="zh-TW" b="0" dirty="0">
                <a:solidFill>
                  <a:srgbClr val="FF0000"/>
                </a:solidFill>
              </a:rPr>
              <a:t>Question word + auxiliary verb </a:t>
            </a:r>
            <a:br>
              <a:rPr lang="en-US" altLang="zh-TW" b="0" dirty="0">
                <a:solidFill>
                  <a:srgbClr val="FF0000"/>
                </a:solidFill>
              </a:rPr>
            </a:br>
            <a:r>
              <a:rPr lang="en-US" altLang="zh-TW" sz="2400" b="0" i="1" dirty="0">
                <a:solidFill>
                  <a:schemeClr val="accent1"/>
                </a:solidFill>
              </a:rPr>
              <a:t>who's who'll who'd; what's what'll; where's; when's; how's </a:t>
            </a:r>
            <a:r>
              <a:rPr lang="en-US" altLang="zh-TW" dirty="0">
                <a:solidFill>
                  <a:schemeClr val="accent1"/>
                </a:solidFill>
              </a:rPr>
              <a:t/>
            </a:r>
            <a:br>
              <a:rPr lang="en-US" altLang="zh-TW" dirty="0">
                <a:solidFill>
                  <a:schemeClr val="accent1"/>
                </a:solidFill>
              </a:rPr>
            </a:br>
            <a:r>
              <a:rPr lang="en-US" altLang="zh-TW" b="0" dirty="0">
                <a:solidFill>
                  <a:srgbClr val="FF0000"/>
                </a:solidFill>
              </a:rPr>
              <a:t>Auxiliary verb + not </a:t>
            </a:r>
            <a:r>
              <a:rPr lang="en-US" altLang="zh-TW" dirty="0"/>
              <a:t/>
            </a:r>
            <a:br>
              <a:rPr lang="en-US" altLang="zh-TW" dirty="0"/>
            </a:br>
            <a:r>
              <a:rPr lang="en-US" altLang="zh-TW" sz="2400" b="0" i="1" dirty="0">
                <a:solidFill>
                  <a:schemeClr val="accent1"/>
                </a:solidFill>
              </a:rPr>
              <a:t>aren't isn't wasn't weren't; haven't hasn't hadn't</a:t>
            </a:r>
            <a:br>
              <a:rPr lang="en-US" altLang="zh-TW" sz="2400" b="0" i="1" dirty="0">
                <a:solidFill>
                  <a:schemeClr val="accent1"/>
                </a:solidFill>
              </a:rPr>
            </a:br>
            <a:r>
              <a:rPr lang="en-US" altLang="zh-TW" sz="2400" b="0" i="1" dirty="0">
                <a:solidFill>
                  <a:schemeClr val="accent1"/>
                </a:solidFill>
              </a:rPr>
              <a:t>don't doesn't didn't</a:t>
            </a:r>
            <a:endParaRPr lang="en-US" dirty="0"/>
          </a:p>
        </p:txBody>
      </p:sp>
    </p:spTree>
    <p:extLst>
      <p:ext uri="{BB962C8B-B14F-4D97-AF65-F5344CB8AC3E}">
        <p14:creationId xmlns:p14="http://schemas.microsoft.com/office/powerpoint/2010/main" val="3354011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2D48-12D8-4166-8D66-4DD15319E3C8}"/>
              </a:ext>
            </a:extLst>
          </p:cNvPr>
          <p:cNvSpPr>
            <a:spLocks noGrp="1"/>
          </p:cNvSpPr>
          <p:nvPr>
            <p:ph type="title"/>
          </p:nvPr>
        </p:nvSpPr>
        <p:spPr/>
        <p:txBody>
          <a:bodyPr/>
          <a:lstStyle/>
          <a:p>
            <a:endParaRPr lang="en-US"/>
          </a:p>
        </p:txBody>
      </p:sp>
      <p:graphicFrame>
        <p:nvGraphicFramePr>
          <p:cNvPr id="4" name="Table 4">
            <a:extLst>
              <a:ext uri="{FF2B5EF4-FFF2-40B4-BE49-F238E27FC236}">
                <a16:creationId xmlns:a16="http://schemas.microsoft.com/office/drawing/2014/main" id="{E4AF5A7D-0383-43E6-8DA1-3DEC36098EE5}"/>
              </a:ext>
            </a:extLst>
          </p:cNvPr>
          <p:cNvGraphicFramePr>
            <a:graphicFrameLocks noGrp="1"/>
          </p:cNvGraphicFramePr>
          <p:nvPr>
            <p:ph idx="1"/>
            <p:extLst>
              <p:ext uri="{D42A27DB-BD31-4B8C-83A1-F6EECF244321}">
                <p14:modId xmlns:p14="http://schemas.microsoft.com/office/powerpoint/2010/main" val="1772599902"/>
              </p:ext>
            </p:extLst>
          </p:nvPr>
        </p:nvGraphicFramePr>
        <p:xfrm>
          <a:off x="931333" y="1884890"/>
          <a:ext cx="10312400" cy="3626912"/>
        </p:xfrm>
        <a:graphic>
          <a:graphicData uri="http://schemas.openxmlformats.org/drawingml/2006/table">
            <a:tbl>
              <a:tblPr firstRow="1" bandRow="1">
                <a:tableStyleId>{5940675A-B579-460E-94D1-54222C63F5DA}</a:tableStyleId>
              </a:tblPr>
              <a:tblGrid>
                <a:gridCol w="3826934">
                  <a:extLst>
                    <a:ext uri="{9D8B030D-6E8A-4147-A177-3AD203B41FA5}">
                      <a16:colId xmlns:a16="http://schemas.microsoft.com/office/drawing/2014/main" val="1402913712"/>
                    </a:ext>
                  </a:extLst>
                </a:gridCol>
                <a:gridCol w="3175000">
                  <a:extLst>
                    <a:ext uri="{9D8B030D-6E8A-4147-A177-3AD203B41FA5}">
                      <a16:colId xmlns:a16="http://schemas.microsoft.com/office/drawing/2014/main" val="3622635899"/>
                    </a:ext>
                  </a:extLst>
                </a:gridCol>
                <a:gridCol w="1972733">
                  <a:extLst>
                    <a:ext uri="{9D8B030D-6E8A-4147-A177-3AD203B41FA5}">
                      <a16:colId xmlns:a16="http://schemas.microsoft.com/office/drawing/2014/main" val="1903698925"/>
                    </a:ext>
                  </a:extLst>
                </a:gridCol>
                <a:gridCol w="1337733">
                  <a:extLst>
                    <a:ext uri="{9D8B030D-6E8A-4147-A177-3AD203B41FA5}">
                      <a16:colId xmlns:a16="http://schemas.microsoft.com/office/drawing/2014/main" val="31328227"/>
                    </a:ext>
                  </a:extLst>
                </a:gridCol>
              </a:tblGrid>
              <a:tr h="453364">
                <a:tc>
                  <a:txBody>
                    <a:bodyPr/>
                    <a:lstStyle/>
                    <a:p>
                      <a:r>
                        <a:rPr lang="en-US" dirty="0"/>
                        <a:t>I’m </a:t>
                      </a:r>
                    </a:p>
                  </a:txBody>
                  <a:tcPr/>
                </a:tc>
                <a:tc>
                  <a:txBody>
                    <a:bodyPr/>
                    <a:lstStyle/>
                    <a:p>
                      <a:r>
                        <a:rPr lang="en-US" dirty="0"/>
                        <a:t>I’ve</a:t>
                      </a:r>
                    </a:p>
                  </a:txBody>
                  <a:tcPr/>
                </a:tc>
                <a:tc>
                  <a:txBody>
                    <a:bodyPr/>
                    <a:lstStyle/>
                    <a:p>
                      <a:r>
                        <a:rPr lang="en-US" dirty="0"/>
                        <a:t>I’d</a:t>
                      </a:r>
                    </a:p>
                  </a:txBody>
                  <a:tcPr/>
                </a:tc>
                <a:tc>
                  <a:txBody>
                    <a:bodyPr/>
                    <a:lstStyle/>
                    <a:p>
                      <a:r>
                        <a:rPr lang="en-US" dirty="0"/>
                        <a:t>I’ll</a:t>
                      </a:r>
                    </a:p>
                  </a:txBody>
                  <a:tcPr/>
                </a:tc>
                <a:extLst>
                  <a:ext uri="{0D108BD9-81ED-4DB2-BD59-A6C34878D82A}">
                    <a16:rowId xmlns:a16="http://schemas.microsoft.com/office/drawing/2014/main" val="4238932437"/>
                  </a:ext>
                </a:extLst>
              </a:tr>
              <a:tr h="453364">
                <a:tc>
                  <a:txBody>
                    <a:bodyPr/>
                    <a:lstStyle/>
                    <a:p>
                      <a:r>
                        <a:rPr lang="en-US" dirty="0"/>
                        <a:t>You’re </a:t>
                      </a:r>
                    </a:p>
                  </a:txBody>
                  <a:tcPr/>
                </a:tc>
                <a:tc>
                  <a:txBody>
                    <a:bodyPr/>
                    <a:lstStyle/>
                    <a:p>
                      <a:r>
                        <a:rPr lang="en-US" dirty="0"/>
                        <a:t>You’ve</a:t>
                      </a:r>
                    </a:p>
                  </a:txBody>
                  <a:tcPr/>
                </a:tc>
                <a:tc>
                  <a:txBody>
                    <a:bodyPr/>
                    <a:lstStyle/>
                    <a:p>
                      <a:r>
                        <a:rPr lang="en-US" dirty="0"/>
                        <a:t>You’d</a:t>
                      </a:r>
                    </a:p>
                  </a:txBody>
                  <a:tcPr/>
                </a:tc>
                <a:tc>
                  <a:txBody>
                    <a:bodyPr/>
                    <a:lstStyle/>
                    <a:p>
                      <a:r>
                        <a:rPr lang="en-US" dirty="0"/>
                        <a:t>You’ll </a:t>
                      </a:r>
                    </a:p>
                  </a:txBody>
                  <a:tcPr/>
                </a:tc>
                <a:extLst>
                  <a:ext uri="{0D108BD9-81ED-4DB2-BD59-A6C34878D82A}">
                    <a16:rowId xmlns:a16="http://schemas.microsoft.com/office/drawing/2014/main" val="2851586200"/>
                  </a:ext>
                </a:extLst>
              </a:tr>
              <a:tr h="453364">
                <a:tc>
                  <a:txBody>
                    <a:bodyPr/>
                    <a:lstStyle/>
                    <a:p>
                      <a:r>
                        <a:rPr lang="en-US" dirty="0"/>
                        <a:t>He’s</a:t>
                      </a:r>
                    </a:p>
                  </a:txBody>
                  <a:tcPr/>
                </a:tc>
                <a:tc rowSpan="3">
                  <a:txBody>
                    <a:bodyPr/>
                    <a:lstStyle/>
                    <a:p>
                      <a:endParaRPr lang="en-US" dirty="0"/>
                    </a:p>
                  </a:txBody>
                  <a:tcPr/>
                </a:tc>
                <a:tc>
                  <a:txBody>
                    <a:bodyPr/>
                    <a:lstStyle/>
                    <a:p>
                      <a:r>
                        <a:rPr lang="en-US" dirty="0"/>
                        <a:t>He’d</a:t>
                      </a:r>
                    </a:p>
                  </a:txBody>
                  <a:tcPr/>
                </a:tc>
                <a:tc>
                  <a:txBody>
                    <a:bodyPr/>
                    <a:lstStyle/>
                    <a:p>
                      <a:r>
                        <a:rPr lang="en-US" dirty="0"/>
                        <a:t>He’ll</a:t>
                      </a:r>
                    </a:p>
                  </a:txBody>
                  <a:tcPr/>
                </a:tc>
                <a:extLst>
                  <a:ext uri="{0D108BD9-81ED-4DB2-BD59-A6C34878D82A}">
                    <a16:rowId xmlns:a16="http://schemas.microsoft.com/office/drawing/2014/main" val="3308049444"/>
                  </a:ext>
                </a:extLst>
              </a:tr>
              <a:tr h="453364">
                <a:tc>
                  <a:txBody>
                    <a:bodyPr/>
                    <a:lstStyle/>
                    <a:p>
                      <a:r>
                        <a:rPr lang="en-US" dirty="0"/>
                        <a:t>She’s</a:t>
                      </a:r>
                    </a:p>
                  </a:txBody>
                  <a:tcPr/>
                </a:tc>
                <a:tc vMerge="1">
                  <a:txBody>
                    <a:bodyPr/>
                    <a:lstStyle/>
                    <a:p>
                      <a:endParaRPr lang="en-US" dirty="0"/>
                    </a:p>
                  </a:txBody>
                  <a:tcPr/>
                </a:tc>
                <a:tc>
                  <a:txBody>
                    <a:bodyPr/>
                    <a:lstStyle/>
                    <a:p>
                      <a:r>
                        <a:rPr lang="en-US" dirty="0"/>
                        <a:t>She’d</a:t>
                      </a:r>
                    </a:p>
                  </a:txBody>
                  <a:tcPr/>
                </a:tc>
                <a:tc>
                  <a:txBody>
                    <a:bodyPr/>
                    <a:lstStyle/>
                    <a:p>
                      <a:r>
                        <a:rPr lang="en-US" dirty="0"/>
                        <a:t>She’ll</a:t>
                      </a:r>
                    </a:p>
                  </a:txBody>
                  <a:tcPr/>
                </a:tc>
                <a:extLst>
                  <a:ext uri="{0D108BD9-81ED-4DB2-BD59-A6C34878D82A}">
                    <a16:rowId xmlns:a16="http://schemas.microsoft.com/office/drawing/2014/main" val="4223740768"/>
                  </a:ext>
                </a:extLst>
              </a:tr>
              <a:tr h="453364">
                <a:tc>
                  <a:txBody>
                    <a:bodyPr/>
                    <a:lstStyle/>
                    <a:p>
                      <a:r>
                        <a:rPr lang="en-US" dirty="0"/>
                        <a:t>It’s</a:t>
                      </a:r>
                    </a:p>
                  </a:txBody>
                  <a:tcPr/>
                </a:tc>
                <a:tc vMerge="1">
                  <a:txBody>
                    <a:bodyPr/>
                    <a:lstStyle/>
                    <a:p>
                      <a:endParaRPr lang="en-US" dirty="0"/>
                    </a:p>
                  </a:txBody>
                  <a:tcPr/>
                </a:tc>
                <a:tc>
                  <a:txBody>
                    <a:bodyPr/>
                    <a:lstStyle/>
                    <a:p>
                      <a:r>
                        <a:rPr lang="en-US" dirty="0"/>
                        <a:t>It’d</a:t>
                      </a:r>
                    </a:p>
                  </a:txBody>
                  <a:tcPr/>
                </a:tc>
                <a:tc>
                  <a:txBody>
                    <a:bodyPr/>
                    <a:lstStyle/>
                    <a:p>
                      <a:r>
                        <a:rPr lang="en-US" dirty="0"/>
                        <a:t>It’ll</a:t>
                      </a:r>
                    </a:p>
                  </a:txBody>
                  <a:tcPr/>
                </a:tc>
                <a:extLst>
                  <a:ext uri="{0D108BD9-81ED-4DB2-BD59-A6C34878D82A}">
                    <a16:rowId xmlns:a16="http://schemas.microsoft.com/office/drawing/2014/main" val="3710177461"/>
                  </a:ext>
                </a:extLst>
              </a:tr>
              <a:tr h="453364">
                <a:tc>
                  <a:txBody>
                    <a:bodyPr/>
                    <a:lstStyle/>
                    <a:p>
                      <a:r>
                        <a:rPr lang="en-US" dirty="0"/>
                        <a:t>We’re</a:t>
                      </a:r>
                    </a:p>
                  </a:txBody>
                  <a:tcPr/>
                </a:tc>
                <a:tc>
                  <a:txBody>
                    <a:bodyPr/>
                    <a:lstStyle/>
                    <a:p>
                      <a:r>
                        <a:rPr lang="en-US" dirty="0"/>
                        <a:t>We’ve</a:t>
                      </a:r>
                    </a:p>
                  </a:txBody>
                  <a:tcPr/>
                </a:tc>
                <a:tc>
                  <a:txBody>
                    <a:bodyPr/>
                    <a:lstStyle/>
                    <a:p>
                      <a:r>
                        <a:rPr lang="en-US" dirty="0"/>
                        <a:t>We’d</a:t>
                      </a:r>
                    </a:p>
                  </a:txBody>
                  <a:tcPr/>
                </a:tc>
                <a:tc>
                  <a:txBody>
                    <a:bodyPr/>
                    <a:lstStyle/>
                    <a:p>
                      <a:r>
                        <a:rPr lang="en-US" dirty="0"/>
                        <a:t>We’ll</a:t>
                      </a:r>
                    </a:p>
                  </a:txBody>
                  <a:tcPr/>
                </a:tc>
                <a:extLst>
                  <a:ext uri="{0D108BD9-81ED-4DB2-BD59-A6C34878D82A}">
                    <a16:rowId xmlns:a16="http://schemas.microsoft.com/office/drawing/2014/main" val="2270822491"/>
                  </a:ext>
                </a:extLst>
              </a:tr>
              <a:tr h="453364">
                <a:tc>
                  <a:txBody>
                    <a:bodyPr/>
                    <a:lstStyle/>
                    <a:p>
                      <a:r>
                        <a:rPr lang="en-US" dirty="0"/>
                        <a:t>They’re </a:t>
                      </a:r>
                    </a:p>
                  </a:txBody>
                  <a:tcPr/>
                </a:tc>
                <a:tc>
                  <a:txBody>
                    <a:bodyPr/>
                    <a:lstStyle/>
                    <a:p>
                      <a:r>
                        <a:rPr lang="en-US" dirty="0"/>
                        <a:t>They’ve</a:t>
                      </a:r>
                    </a:p>
                  </a:txBody>
                  <a:tcPr/>
                </a:tc>
                <a:tc>
                  <a:txBody>
                    <a:bodyPr/>
                    <a:lstStyle/>
                    <a:p>
                      <a:r>
                        <a:rPr lang="en-US" dirty="0"/>
                        <a:t>They’d</a:t>
                      </a:r>
                    </a:p>
                  </a:txBody>
                  <a:tcPr/>
                </a:tc>
                <a:tc>
                  <a:txBody>
                    <a:bodyPr/>
                    <a:lstStyle/>
                    <a:p>
                      <a:r>
                        <a:rPr lang="en-US" dirty="0"/>
                        <a:t>They’ll</a:t>
                      </a:r>
                    </a:p>
                  </a:txBody>
                  <a:tcPr/>
                </a:tc>
                <a:extLst>
                  <a:ext uri="{0D108BD9-81ED-4DB2-BD59-A6C34878D82A}">
                    <a16:rowId xmlns:a16="http://schemas.microsoft.com/office/drawing/2014/main" val="3962026415"/>
                  </a:ext>
                </a:extLst>
              </a:tr>
              <a:tr h="453364">
                <a:tc>
                  <a:txBody>
                    <a:bodyPr/>
                    <a:lstStyle/>
                    <a:p>
                      <a:r>
                        <a:rPr lang="en-US" b="0" dirty="0">
                          <a:solidFill>
                            <a:srgbClr val="0070C0"/>
                          </a:solidFill>
                        </a:rPr>
                        <a:t>’m = am, ’s = i</a:t>
                      </a:r>
                      <a:r>
                        <a:rPr lang="en-US" dirty="0">
                          <a:solidFill>
                            <a:srgbClr val="0070C0"/>
                          </a:solidFill>
                        </a:rPr>
                        <a:t>s or has, </a:t>
                      </a:r>
                      <a:r>
                        <a:rPr lang="en-US" b="0" dirty="0">
                          <a:solidFill>
                            <a:srgbClr val="0070C0"/>
                          </a:solidFill>
                        </a:rPr>
                        <a:t>’</a:t>
                      </a:r>
                      <a:r>
                        <a:rPr lang="en-US" dirty="0">
                          <a:solidFill>
                            <a:srgbClr val="0070C0"/>
                          </a:solidFill>
                        </a:rPr>
                        <a:t>re = are</a:t>
                      </a:r>
                    </a:p>
                  </a:txBody>
                  <a:tcPr/>
                </a:tc>
                <a:tc>
                  <a:txBody>
                    <a:bodyPr/>
                    <a:lstStyle/>
                    <a:p>
                      <a:r>
                        <a:rPr lang="en-US" b="0" dirty="0">
                          <a:solidFill>
                            <a:srgbClr val="0070C0"/>
                          </a:solidFill>
                        </a:rPr>
                        <a:t>’ve = h</a:t>
                      </a:r>
                      <a:r>
                        <a:rPr lang="en-US" dirty="0">
                          <a:solidFill>
                            <a:srgbClr val="0070C0"/>
                          </a:solidFill>
                        </a:rPr>
                        <a:t>ave</a:t>
                      </a:r>
                    </a:p>
                  </a:txBody>
                  <a:tcPr/>
                </a:tc>
                <a:tc>
                  <a:txBody>
                    <a:bodyPr/>
                    <a:lstStyle/>
                    <a:p>
                      <a:r>
                        <a:rPr lang="en-US" dirty="0">
                          <a:solidFill>
                            <a:srgbClr val="0070C0"/>
                          </a:solidFill>
                        </a:rPr>
                        <a:t>(Had) (Would)</a:t>
                      </a:r>
                    </a:p>
                  </a:txBody>
                  <a:tcPr/>
                </a:tc>
                <a:tc>
                  <a:txBody>
                    <a:bodyPr/>
                    <a:lstStyle/>
                    <a:p>
                      <a:r>
                        <a:rPr lang="en-US" dirty="0">
                          <a:solidFill>
                            <a:srgbClr val="0070C0"/>
                          </a:solidFill>
                        </a:rPr>
                        <a:t>(Will)</a:t>
                      </a:r>
                    </a:p>
                  </a:txBody>
                  <a:tcPr/>
                </a:tc>
                <a:extLst>
                  <a:ext uri="{0D108BD9-81ED-4DB2-BD59-A6C34878D82A}">
                    <a16:rowId xmlns:a16="http://schemas.microsoft.com/office/drawing/2014/main" val="456584"/>
                  </a:ext>
                </a:extLst>
              </a:tr>
            </a:tbl>
          </a:graphicData>
        </a:graphic>
      </p:graphicFrame>
    </p:spTree>
    <p:extLst>
      <p:ext uri="{BB962C8B-B14F-4D97-AF65-F5344CB8AC3E}">
        <p14:creationId xmlns:p14="http://schemas.microsoft.com/office/powerpoint/2010/main" val="329750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solidFill>
                  <a:schemeClr val="accent6"/>
                </a:solidFill>
                <a:latin typeface="Times New Roman" panose="02020603050405020304" pitchFamily="18" charset="0"/>
                <a:cs typeface="Times New Roman" panose="02020603050405020304" pitchFamily="18" charset="0"/>
              </a:rPr>
              <a:t>Punctuation</a:t>
            </a:r>
            <a:r>
              <a:rPr lang="zh-TW" altLang="en-US" dirty="0">
                <a:solidFill>
                  <a:schemeClr val="accent6"/>
                </a:solidFill>
                <a:latin typeface="Times New Roman" panose="02020603050405020304" pitchFamily="18" charset="0"/>
                <a:cs typeface="Times New Roman" panose="02020603050405020304" pitchFamily="18" charset="0"/>
              </a:rPr>
              <a:t> </a:t>
            </a:r>
            <a:r>
              <a:rPr lang="en-US" altLang="zh-TW" dirty="0">
                <a:solidFill>
                  <a:schemeClr val="accent6"/>
                </a:solidFill>
                <a:latin typeface="Times New Roman" panose="02020603050405020304" pitchFamily="18" charset="0"/>
                <a:cs typeface="Times New Roman" panose="02020603050405020304" pitchFamily="18" charset="0"/>
              </a:rPr>
              <a:t>(</a:t>
            </a:r>
            <a:r>
              <a:rPr lang="zh-TW" altLang="en-US" dirty="0">
                <a:solidFill>
                  <a:schemeClr val="accent6"/>
                </a:solidFill>
                <a:latin typeface="Times New Roman" panose="02020603050405020304" pitchFamily="18" charset="0"/>
                <a:cs typeface="Times New Roman" panose="02020603050405020304" pitchFamily="18" charset="0"/>
              </a:rPr>
              <a:t>標點符號</a:t>
            </a:r>
            <a:r>
              <a:rPr lang="en-US" altLang="zh-TW" dirty="0">
                <a:solidFill>
                  <a:schemeClr val="accent6"/>
                </a:solidFill>
                <a:latin typeface="Times New Roman" panose="02020603050405020304" pitchFamily="18" charset="0"/>
                <a:cs typeface="Times New Roman" panose="02020603050405020304" pitchFamily="18" charset="0"/>
              </a:rPr>
              <a:t>)</a:t>
            </a:r>
            <a:endParaRPr lang="en-US" dirty="0"/>
          </a:p>
        </p:txBody>
      </p:sp>
      <p:sp>
        <p:nvSpPr>
          <p:cNvPr id="2" name="Content Placeholder 1"/>
          <p:cNvSpPr>
            <a:spLocks noGrp="1"/>
          </p:cNvSpPr>
          <p:nvPr>
            <p:ph idx="1"/>
          </p:nvPr>
        </p:nvSpPr>
        <p:spPr>
          <a:xfrm>
            <a:off x="711200" y="1476161"/>
            <a:ext cx="10363200" cy="4648200"/>
          </a:xfrm>
        </p:spPr>
        <p:txBody>
          <a:bodyPr/>
          <a:lstStyle/>
          <a:p>
            <a:pPr lvl="1"/>
            <a:r>
              <a:rPr lang="en-US" b="0" dirty="0"/>
              <a:t>A sentence ends with a </a:t>
            </a:r>
            <a:r>
              <a:rPr lang="en-US" dirty="0">
                <a:solidFill>
                  <a:schemeClr val="accent1"/>
                </a:solidFill>
              </a:rPr>
              <a:t>full stop</a:t>
            </a:r>
            <a:r>
              <a:rPr lang="en-US" b="0" dirty="0"/>
              <a:t>, a </a:t>
            </a:r>
            <a:r>
              <a:rPr lang="en-US" dirty="0">
                <a:solidFill>
                  <a:schemeClr val="accent1"/>
                </a:solidFill>
              </a:rPr>
              <a:t>question mark</a:t>
            </a:r>
            <a:r>
              <a:rPr lang="en-US" b="0" dirty="0"/>
              <a:t> or an </a:t>
            </a:r>
            <a:r>
              <a:rPr lang="en-US" dirty="0">
                <a:solidFill>
                  <a:schemeClr val="accent1"/>
                </a:solidFill>
              </a:rPr>
              <a:t>exclamation mark.</a:t>
            </a:r>
          </a:p>
          <a:p>
            <a:pPr lvl="2"/>
            <a:r>
              <a:rPr lang="en-US" b="0" dirty="0">
                <a:solidFill>
                  <a:srgbClr val="0070C0"/>
                </a:solidFill>
              </a:rPr>
              <a:t>For example:</a:t>
            </a:r>
            <a:endParaRPr lang="en-US" dirty="0">
              <a:solidFill>
                <a:srgbClr val="0070C0"/>
              </a:solidFill>
            </a:endParaRPr>
          </a:p>
          <a:p>
            <a:pPr lvl="3"/>
            <a:r>
              <a:rPr lang="en-US" b="0" i="1" dirty="0">
                <a:solidFill>
                  <a:schemeClr val="accent1"/>
                </a:solidFill>
              </a:rPr>
              <a:t>STATEMENT            Full stop                         We’ve got the best bargains.</a:t>
            </a:r>
          </a:p>
          <a:p>
            <a:pPr lvl="3"/>
            <a:r>
              <a:rPr lang="en-US" b="0" i="1" dirty="0">
                <a:solidFill>
                  <a:schemeClr val="accent1"/>
                </a:solidFill>
              </a:rPr>
              <a:t>QUESTION               Question mark                Have you booked a holiday?</a:t>
            </a:r>
          </a:p>
          <a:p>
            <a:pPr lvl="3"/>
            <a:r>
              <a:rPr lang="en-US" b="0" i="1" dirty="0">
                <a:solidFill>
                  <a:schemeClr val="accent1"/>
                </a:solidFill>
              </a:rPr>
              <a:t>EXCLAMATION       Exclamation mark           What a bargain!</a:t>
            </a:r>
          </a:p>
          <a:p>
            <a:pPr lvl="1"/>
            <a:r>
              <a:rPr lang="en-US" altLang="zh-TW" b="0" dirty="0"/>
              <a:t>There are a number of ways of punctuating two main clauses. </a:t>
            </a:r>
          </a:p>
          <a:p>
            <a:pPr lvl="2"/>
            <a:r>
              <a:rPr lang="en-US" altLang="zh-TW" b="0" dirty="0">
                <a:solidFill>
                  <a:srgbClr val="0070C0"/>
                </a:solidFill>
              </a:rPr>
              <a:t>For example:</a:t>
            </a:r>
            <a:endParaRPr lang="en-US" altLang="zh-TW" dirty="0">
              <a:solidFill>
                <a:srgbClr val="0070C0"/>
              </a:solidFill>
            </a:endParaRPr>
          </a:p>
          <a:p>
            <a:pPr lvl="3"/>
            <a:r>
              <a:rPr lang="en-US" altLang="zh-TW" b="0" dirty="0"/>
              <a:t>Full stop between separate sentences</a:t>
            </a:r>
          </a:p>
          <a:p>
            <a:pPr lvl="4"/>
            <a:r>
              <a:rPr lang="en-US" altLang="zh-TW" b="0" i="1" dirty="0">
                <a:solidFill>
                  <a:schemeClr val="accent1"/>
                </a:solidFill>
              </a:rPr>
              <a:t>Shakespeare wrote plays. He also acted on the stage.</a:t>
            </a:r>
            <a:r>
              <a:rPr lang="en-US" altLang="zh-TW" dirty="0">
                <a:solidFill>
                  <a:schemeClr val="accent1"/>
                </a:solidFill>
              </a:rPr>
              <a:t> </a:t>
            </a:r>
            <a:endParaRPr lang="en-US" altLang="zh-TW" b="0" dirty="0"/>
          </a:p>
          <a:p>
            <a:pPr lvl="3"/>
            <a:r>
              <a:rPr lang="en-US" altLang="zh-TW" b="0" dirty="0"/>
              <a:t>Semi-colon between separate clauses</a:t>
            </a:r>
            <a:r>
              <a:rPr lang="en-US" altLang="zh-TW" dirty="0"/>
              <a:t> </a:t>
            </a:r>
          </a:p>
          <a:p>
            <a:pPr lvl="4"/>
            <a:r>
              <a:rPr lang="en-US" altLang="zh-TW" b="0" i="1" dirty="0">
                <a:solidFill>
                  <a:schemeClr val="accent1"/>
                </a:solidFill>
              </a:rPr>
              <a:t>Shakespeare wrote plays; he also acted on the stage.</a:t>
            </a:r>
            <a:r>
              <a:rPr lang="en-US" altLang="zh-TW" dirty="0">
                <a:solidFill>
                  <a:schemeClr val="accent1"/>
                </a:solidFill>
              </a:rPr>
              <a:t> </a:t>
            </a:r>
          </a:p>
          <a:p>
            <a:pPr lvl="3"/>
            <a:r>
              <a:rPr lang="en-US" altLang="zh-TW" b="0" dirty="0"/>
              <a:t>Comma between clauses linked by </a:t>
            </a:r>
            <a:r>
              <a:rPr lang="en-US" altLang="zh-TW" b="0" i="1" dirty="0">
                <a:solidFill>
                  <a:srgbClr val="0070C0"/>
                </a:solidFill>
              </a:rPr>
              <a:t>and</a:t>
            </a:r>
            <a:r>
              <a:rPr lang="en-US" altLang="zh-TW" b="0" i="1" dirty="0"/>
              <a:t>, </a:t>
            </a:r>
            <a:r>
              <a:rPr lang="en-US" altLang="zh-TW" b="0" i="1" dirty="0">
                <a:solidFill>
                  <a:srgbClr val="0070C0"/>
                </a:solidFill>
              </a:rPr>
              <a:t>but </a:t>
            </a:r>
            <a:r>
              <a:rPr lang="en-US" altLang="zh-TW" b="0" dirty="0"/>
              <a:t>or </a:t>
            </a:r>
            <a:r>
              <a:rPr lang="en-US" altLang="zh-TW" b="0" i="1" dirty="0">
                <a:solidFill>
                  <a:srgbClr val="0070C0"/>
                </a:solidFill>
              </a:rPr>
              <a:t>so</a:t>
            </a:r>
            <a:r>
              <a:rPr lang="en-US" altLang="zh-TW" dirty="0">
                <a:solidFill>
                  <a:srgbClr val="0070C0"/>
                </a:solidFill>
              </a:rPr>
              <a:t> </a:t>
            </a:r>
          </a:p>
          <a:p>
            <a:pPr lvl="4"/>
            <a:r>
              <a:rPr lang="en-US" altLang="zh-TW" b="0" i="1" dirty="0">
                <a:solidFill>
                  <a:schemeClr val="accent1"/>
                </a:solidFill>
              </a:rPr>
              <a:t>Shakespeare wrote plays, </a:t>
            </a:r>
            <a:r>
              <a:rPr lang="en-US" altLang="zh-TW" i="1" dirty="0">
                <a:solidFill>
                  <a:schemeClr val="accent1"/>
                </a:solidFill>
              </a:rPr>
              <a:t>and </a:t>
            </a:r>
            <a:r>
              <a:rPr lang="en-US" altLang="zh-TW" b="0" i="1" dirty="0">
                <a:solidFill>
                  <a:schemeClr val="accent1"/>
                </a:solidFill>
              </a:rPr>
              <a:t>he also acted on the stage.</a:t>
            </a:r>
            <a:r>
              <a:rPr lang="en-US" altLang="zh-TW" dirty="0">
                <a:solidFill>
                  <a:schemeClr val="accent1"/>
                </a:solidFill>
              </a:rPr>
              <a:t> </a:t>
            </a:r>
          </a:p>
          <a:p>
            <a:pPr marL="1371600" lvl="3" indent="0">
              <a:buNone/>
            </a:pPr>
            <a:endParaRPr lang="en-US" dirty="0"/>
          </a:p>
          <a:p>
            <a:pPr marL="0" indent="0">
              <a:buNone/>
            </a:pPr>
            <a:endParaRPr lang="en-US" sz="2400" b="0" i="1" dirty="0">
              <a:solidFill>
                <a:schemeClr val="accent1"/>
              </a:solidFill>
            </a:endParaRPr>
          </a:p>
        </p:txBody>
      </p:sp>
    </p:spTree>
    <p:extLst>
      <p:ext uri="{BB962C8B-B14F-4D97-AF65-F5344CB8AC3E}">
        <p14:creationId xmlns:p14="http://schemas.microsoft.com/office/powerpoint/2010/main" val="178120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BAE2-1B65-476F-B88B-573224DA12D8}"/>
              </a:ext>
            </a:extLst>
          </p:cNvPr>
          <p:cNvSpPr>
            <a:spLocks noGrp="1"/>
          </p:cNvSpPr>
          <p:nvPr>
            <p:ph type="title"/>
          </p:nvPr>
        </p:nvSpPr>
        <p:spPr/>
        <p:txBody>
          <a:bodyPr/>
          <a:lstStyle/>
          <a:p>
            <a:r>
              <a:rPr lang="en-ZA" sz="4800" dirty="0">
                <a:solidFill>
                  <a:schemeClr val="accent6"/>
                </a:solidFill>
              </a:rPr>
              <a:t>Academic</a:t>
            </a:r>
            <a:r>
              <a:rPr lang="en-ZA" sz="2000" dirty="0"/>
              <a:t> </a:t>
            </a:r>
            <a:r>
              <a:rPr lang="en-ZA" sz="4800" dirty="0">
                <a:solidFill>
                  <a:schemeClr val="accent6"/>
                </a:solidFill>
              </a:rPr>
              <a:t>Writing</a:t>
            </a:r>
            <a:endParaRPr lang="en-US" dirty="0"/>
          </a:p>
        </p:txBody>
      </p:sp>
      <p:graphicFrame>
        <p:nvGraphicFramePr>
          <p:cNvPr id="4" name="Table 4">
            <a:extLst>
              <a:ext uri="{FF2B5EF4-FFF2-40B4-BE49-F238E27FC236}">
                <a16:creationId xmlns:a16="http://schemas.microsoft.com/office/drawing/2014/main" id="{CD79FEA7-1FBA-41E0-9F4A-A401796132F0}"/>
              </a:ext>
            </a:extLst>
          </p:cNvPr>
          <p:cNvGraphicFramePr>
            <a:graphicFrameLocks noGrp="1"/>
          </p:cNvGraphicFramePr>
          <p:nvPr>
            <p:extLst>
              <p:ext uri="{D42A27DB-BD31-4B8C-83A1-F6EECF244321}">
                <p14:modId xmlns:p14="http://schemas.microsoft.com/office/powerpoint/2010/main" val="2179653926"/>
              </p:ext>
            </p:extLst>
          </p:nvPr>
        </p:nvGraphicFramePr>
        <p:xfrm>
          <a:off x="1819174" y="1600200"/>
          <a:ext cx="8778242" cy="3657600"/>
        </p:xfrm>
        <a:graphic>
          <a:graphicData uri="http://schemas.openxmlformats.org/drawingml/2006/table">
            <a:tbl>
              <a:tblPr firstRow="1" bandRow="1">
                <a:tableStyleId>{5DA37D80-6434-44D0-A028-1B22A696006F}</a:tableStyleId>
              </a:tblPr>
              <a:tblGrid>
                <a:gridCol w="4389121">
                  <a:extLst>
                    <a:ext uri="{9D8B030D-6E8A-4147-A177-3AD203B41FA5}">
                      <a16:colId xmlns:a16="http://schemas.microsoft.com/office/drawing/2014/main" val="4269903092"/>
                    </a:ext>
                  </a:extLst>
                </a:gridCol>
                <a:gridCol w="4389121">
                  <a:extLst>
                    <a:ext uri="{9D8B030D-6E8A-4147-A177-3AD203B41FA5}">
                      <a16:colId xmlns:a16="http://schemas.microsoft.com/office/drawing/2014/main" val="3962137253"/>
                    </a:ext>
                  </a:extLst>
                </a:gridCol>
              </a:tblGrid>
              <a:tr h="351082">
                <a:tc>
                  <a:txBody>
                    <a:bodyPr/>
                    <a:lstStyle/>
                    <a:p>
                      <a:pPr algn="ctr"/>
                      <a:r>
                        <a:rPr lang="en-US" dirty="0"/>
                        <a:t>SLANG/IDOMATIC/INFORMAL </a:t>
                      </a:r>
                    </a:p>
                  </a:txBody>
                  <a:tcPr/>
                </a:tc>
                <a:tc>
                  <a:txBody>
                    <a:bodyPr/>
                    <a:lstStyle/>
                    <a:p>
                      <a:pPr algn="ctr"/>
                      <a:r>
                        <a:rPr lang="en-US" dirty="0"/>
                        <a:t>FORMAL</a:t>
                      </a:r>
                    </a:p>
                  </a:txBody>
                  <a:tcPr/>
                </a:tc>
                <a:extLst>
                  <a:ext uri="{0D108BD9-81ED-4DB2-BD59-A6C34878D82A}">
                    <a16:rowId xmlns:a16="http://schemas.microsoft.com/office/drawing/2014/main" val="2702081197"/>
                  </a:ext>
                </a:extLst>
              </a:tr>
              <a:tr h="351082">
                <a:tc>
                  <a:txBody>
                    <a:bodyPr/>
                    <a:lstStyle/>
                    <a:p>
                      <a:pPr algn="ctr"/>
                      <a:r>
                        <a:rPr lang="en-US" dirty="0"/>
                        <a:t>Go </a:t>
                      </a:r>
                    </a:p>
                  </a:txBody>
                  <a:tcPr/>
                </a:tc>
                <a:tc>
                  <a:txBody>
                    <a:bodyPr/>
                    <a:lstStyle/>
                    <a:p>
                      <a:pPr algn="ctr"/>
                      <a:r>
                        <a:rPr lang="en-US" dirty="0"/>
                        <a:t>Depart </a:t>
                      </a:r>
                    </a:p>
                  </a:txBody>
                  <a:tcPr/>
                </a:tc>
                <a:extLst>
                  <a:ext uri="{0D108BD9-81ED-4DB2-BD59-A6C34878D82A}">
                    <a16:rowId xmlns:a16="http://schemas.microsoft.com/office/drawing/2014/main" val="1579203734"/>
                  </a:ext>
                </a:extLst>
              </a:tr>
              <a:tr h="3510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Go up</a:t>
                      </a:r>
                    </a:p>
                  </a:txBody>
                  <a:tcPr/>
                </a:tc>
                <a:tc>
                  <a:txBody>
                    <a:bodyPr/>
                    <a:lstStyle/>
                    <a:p>
                      <a:pPr algn="ctr"/>
                      <a:r>
                        <a:rPr lang="en-US" dirty="0"/>
                        <a:t>Increase</a:t>
                      </a:r>
                    </a:p>
                  </a:txBody>
                  <a:tcPr/>
                </a:tc>
                <a:extLst>
                  <a:ext uri="{0D108BD9-81ED-4DB2-BD59-A6C34878D82A}">
                    <a16:rowId xmlns:a16="http://schemas.microsoft.com/office/drawing/2014/main" val="1234497432"/>
                  </a:ext>
                </a:extLst>
              </a:tr>
              <a:tr h="351082">
                <a:tc>
                  <a:txBody>
                    <a:bodyPr/>
                    <a:lstStyle/>
                    <a:p>
                      <a:pPr algn="ctr"/>
                      <a:r>
                        <a:rPr lang="en-US" dirty="0"/>
                        <a:t>Let </a:t>
                      </a:r>
                    </a:p>
                  </a:txBody>
                  <a:tcPr/>
                </a:tc>
                <a:tc>
                  <a:txBody>
                    <a:bodyPr/>
                    <a:lstStyle/>
                    <a:p>
                      <a:pPr algn="ctr"/>
                      <a:r>
                        <a:rPr lang="en-US" dirty="0"/>
                        <a:t>Allow </a:t>
                      </a:r>
                    </a:p>
                  </a:txBody>
                  <a:tcPr/>
                </a:tc>
                <a:extLst>
                  <a:ext uri="{0D108BD9-81ED-4DB2-BD59-A6C34878D82A}">
                    <a16:rowId xmlns:a16="http://schemas.microsoft.com/office/drawing/2014/main" val="978258870"/>
                  </a:ext>
                </a:extLst>
              </a:tr>
              <a:tr h="351082">
                <a:tc>
                  <a:txBody>
                    <a:bodyPr/>
                    <a:lstStyle/>
                    <a:p>
                      <a:pPr algn="ctr"/>
                      <a:r>
                        <a:rPr lang="en-US" dirty="0"/>
                        <a:t>Need </a:t>
                      </a:r>
                    </a:p>
                  </a:txBody>
                  <a:tcPr/>
                </a:tc>
                <a:tc>
                  <a:txBody>
                    <a:bodyPr/>
                    <a:lstStyle/>
                    <a:p>
                      <a:pPr algn="ctr"/>
                      <a:r>
                        <a:rPr lang="en-US" dirty="0"/>
                        <a:t>Request </a:t>
                      </a:r>
                    </a:p>
                  </a:txBody>
                  <a:tcPr/>
                </a:tc>
                <a:extLst>
                  <a:ext uri="{0D108BD9-81ED-4DB2-BD59-A6C34878D82A}">
                    <a16:rowId xmlns:a16="http://schemas.microsoft.com/office/drawing/2014/main" val="1350057123"/>
                  </a:ext>
                </a:extLst>
              </a:tr>
              <a:tr h="351082">
                <a:tc>
                  <a:txBody>
                    <a:bodyPr/>
                    <a:lstStyle/>
                    <a:p>
                      <a:pPr algn="ctr"/>
                      <a:r>
                        <a:rPr lang="en-US" dirty="0"/>
                        <a:t>Tell </a:t>
                      </a:r>
                    </a:p>
                  </a:txBody>
                  <a:tcPr/>
                </a:tc>
                <a:tc>
                  <a:txBody>
                    <a:bodyPr/>
                    <a:lstStyle/>
                    <a:p>
                      <a:pPr algn="ctr"/>
                      <a:r>
                        <a:rPr lang="en-US" dirty="0"/>
                        <a:t>Inform</a:t>
                      </a:r>
                    </a:p>
                  </a:txBody>
                  <a:tcPr/>
                </a:tc>
                <a:extLst>
                  <a:ext uri="{0D108BD9-81ED-4DB2-BD59-A6C34878D82A}">
                    <a16:rowId xmlns:a16="http://schemas.microsoft.com/office/drawing/2014/main" val="3106316873"/>
                  </a:ext>
                </a:extLst>
              </a:tr>
              <a:tr h="351082">
                <a:tc>
                  <a:txBody>
                    <a:bodyPr/>
                    <a:lstStyle/>
                    <a:p>
                      <a:pPr algn="ctr"/>
                      <a:r>
                        <a:rPr lang="en-US" dirty="0"/>
                        <a:t>Wrong </a:t>
                      </a:r>
                    </a:p>
                  </a:txBody>
                  <a:tcPr/>
                </a:tc>
                <a:tc>
                  <a:txBody>
                    <a:bodyPr/>
                    <a:lstStyle/>
                    <a:p>
                      <a:pPr algn="ctr"/>
                      <a:r>
                        <a:rPr lang="en-US" dirty="0"/>
                        <a:t>Incorrect </a:t>
                      </a:r>
                    </a:p>
                  </a:txBody>
                  <a:tcPr/>
                </a:tc>
                <a:extLst>
                  <a:ext uri="{0D108BD9-81ED-4DB2-BD59-A6C34878D82A}">
                    <a16:rowId xmlns:a16="http://schemas.microsoft.com/office/drawing/2014/main" val="2262774048"/>
                  </a:ext>
                </a:extLst>
              </a:tr>
              <a:tr h="351082">
                <a:tc>
                  <a:txBody>
                    <a:bodyPr/>
                    <a:lstStyle/>
                    <a:p>
                      <a:pPr algn="ctr"/>
                      <a:r>
                        <a:rPr lang="en-US" dirty="0"/>
                        <a:t>Throw away</a:t>
                      </a:r>
                    </a:p>
                  </a:txBody>
                  <a:tcPr/>
                </a:tc>
                <a:tc>
                  <a:txBody>
                    <a:bodyPr/>
                    <a:lstStyle/>
                    <a:p>
                      <a:pPr algn="ctr"/>
                      <a:r>
                        <a:rPr lang="en-US" dirty="0"/>
                        <a:t>Discard </a:t>
                      </a:r>
                    </a:p>
                  </a:txBody>
                  <a:tcPr/>
                </a:tc>
                <a:extLst>
                  <a:ext uri="{0D108BD9-81ED-4DB2-BD59-A6C34878D82A}">
                    <a16:rowId xmlns:a16="http://schemas.microsoft.com/office/drawing/2014/main" val="931276760"/>
                  </a:ext>
                </a:extLst>
              </a:tr>
              <a:tr h="351082">
                <a:tc>
                  <a:txBody>
                    <a:bodyPr/>
                    <a:lstStyle/>
                    <a:p>
                      <a:pPr algn="ctr"/>
                      <a:r>
                        <a:rPr lang="en-US" dirty="0"/>
                        <a:t>Top notch </a:t>
                      </a:r>
                    </a:p>
                  </a:txBody>
                  <a:tcPr/>
                </a:tc>
                <a:tc>
                  <a:txBody>
                    <a:bodyPr/>
                    <a:lstStyle/>
                    <a:p>
                      <a:pPr algn="ctr"/>
                      <a:r>
                        <a:rPr lang="en-US" dirty="0"/>
                        <a:t>Highly valuable </a:t>
                      </a:r>
                    </a:p>
                  </a:txBody>
                  <a:tcPr/>
                </a:tc>
                <a:extLst>
                  <a:ext uri="{0D108BD9-81ED-4DB2-BD59-A6C34878D82A}">
                    <a16:rowId xmlns:a16="http://schemas.microsoft.com/office/drawing/2014/main" val="3738405729"/>
                  </a:ext>
                </a:extLst>
              </a:tr>
              <a:tr h="351082">
                <a:tc>
                  <a:txBody>
                    <a:bodyPr/>
                    <a:lstStyle/>
                    <a:p>
                      <a:pPr algn="ctr"/>
                      <a:r>
                        <a:rPr lang="en-US" dirty="0"/>
                        <a:t>A lot of </a:t>
                      </a:r>
                    </a:p>
                  </a:txBody>
                  <a:tcPr/>
                </a:tc>
                <a:tc>
                  <a:txBody>
                    <a:bodyPr/>
                    <a:lstStyle/>
                    <a:p>
                      <a:pPr algn="ctr"/>
                      <a:r>
                        <a:rPr lang="en-US" dirty="0"/>
                        <a:t>A great deal of </a:t>
                      </a:r>
                    </a:p>
                  </a:txBody>
                  <a:tcPr/>
                </a:tc>
                <a:extLst>
                  <a:ext uri="{0D108BD9-81ED-4DB2-BD59-A6C34878D82A}">
                    <a16:rowId xmlns:a16="http://schemas.microsoft.com/office/drawing/2014/main" val="1377081019"/>
                  </a:ext>
                </a:extLst>
              </a:tr>
            </a:tbl>
          </a:graphicData>
        </a:graphic>
      </p:graphicFrame>
      <p:sp>
        <p:nvSpPr>
          <p:cNvPr id="8" name="TextBox 7">
            <a:extLst>
              <a:ext uri="{FF2B5EF4-FFF2-40B4-BE49-F238E27FC236}">
                <a16:creationId xmlns:a16="http://schemas.microsoft.com/office/drawing/2014/main" id="{07BC4B78-85B0-4E95-8A1A-E3F8A709294C}"/>
              </a:ext>
            </a:extLst>
          </p:cNvPr>
          <p:cNvSpPr txBox="1"/>
          <p:nvPr/>
        </p:nvSpPr>
        <p:spPr>
          <a:xfrm>
            <a:off x="518160" y="5042374"/>
            <a:ext cx="11155680" cy="1200329"/>
          </a:xfrm>
          <a:prstGeom prst="rect">
            <a:avLst/>
          </a:prstGeom>
          <a:noFill/>
        </p:spPr>
        <p:txBody>
          <a:bodyPr wrap="square">
            <a:spAutoFit/>
          </a:bodyPr>
          <a:lstStyle/>
          <a:p>
            <a:r>
              <a:rPr lang="en-US" dirty="0">
                <a:solidFill>
                  <a:srgbClr val="0070C0"/>
                </a:solidFill>
              </a:rPr>
              <a:t>Examples:</a:t>
            </a:r>
          </a:p>
          <a:p>
            <a:pPr lvl="1"/>
            <a:r>
              <a:rPr lang="en-US" dirty="0"/>
              <a:t> With women, there is </a:t>
            </a:r>
            <a:r>
              <a:rPr lang="en-US" b="1" dirty="0">
                <a:solidFill>
                  <a:srgbClr val="FF0000"/>
                </a:solidFill>
              </a:rPr>
              <a:t>a lot of</a:t>
            </a:r>
            <a:r>
              <a:rPr lang="en-US" dirty="0">
                <a:solidFill>
                  <a:srgbClr val="FF0000"/>
                </a:solidFill>
              </a:rPr>
              <a:t> </a:t>
            </a:r>
            <a:r>
              <a:rPr lang="en-US" dirty="0"/>
              <a:t>pressure to conform to a certain physical shape. </a:t>
            </a:r>
            <a:r>
              <a:rPr lang="en-US" dirty="0">
                <a:solidFill>
                  <a:srgbClr val="FF0000"/>
                </a:solidFill>
              </a:rPr>
              <a:t>X</a:t>
            </a:r>
            <a:endParaRPr lang="en-US" dirty="0"/>
          </a:p>
          <a:p>
            <a:pPr lvl="1"/>
            <a:endParaRPr lang="en-US" dirty="0"/>
          </a:p>
          <a:p>
            <a:pPr lvl="1"/>
            <a:r>
              <a:rPr lang="en-US" dirty="0"/>
              <a:t>With women, there is </a:t>
            </a:r>
            <a:r>
              <a:rPr lang="en-US" b="1" dirty="0">
                <a:solidFill>
                  <a:srgbClr val="0070C0"/>
                </a:solidFill>
              </a:rPr>
              <a:t>a great deal of</a:t>
            </a:r>
            <a:r>
              <a:rPr lang="en-US" dirty="0">
                <a:solidFill>
                  <a:srgbClr val="0070C0"/>
                </a:solidFill>
              </a:rPr>
              <a:t> </a:t>
            </a:r>
            <a:r>
              <a:rPr lang="en-US" dirty="0"/>
              <a:t>pressure to conform to a certain physical shape. </a:t>
            </a:r>
            <a:r>
              <a:rPr lang="en-US" b="1" i="0" dirty="0">
                <a:solidFill>
                  <a:srgbClr val="00B050"/>
                </a:solidFill>
                <a:effectLst/>
                <a:latin typeface="Lucida Sans Unicode" panose="020B0602030504020204" pitchFamily="34" charset="0"/>
              </a:rPr>
              <a:t>√</a:t>
            </a:r>
            <a:endParaRPr lang="en-US" dirty="0"/>
          </a:p>
        </p:txBody>
      </p:sp>
    </p:spTree>
    <p:extLst>
      <p:ext uri="{BB962C8B-B14F-4D97-AF65-F5344CB8AC3E}">
        <p14:creationId xmlns:p14="http://schemas.microsoft.com/office/powerpoint/2010/main" val="546543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BC36-754B-4539-A24B-C9453C6B9554}"/>
              </a:ext>
            </a:extLst>
          </p:cNvPr>
          <p:cNvSpPr>
            <a:spLocks noGrp="1"/>
          </p:cNvSpPr>
          <p:nvPr>
            <p:ph type="title"/>
          </p:nvPr>
        </p:nvSpPr>
        <p:spPr/>
        <p:txBody>
          <a:bodyPr/>
          <a:lstStyle/>
          <a:p>
            <a:r>
              <a:rPr lang="en-US" dirty="0">
                <a:solidFill>
                  <a:schemeClr val="accent6"/>
                </a:solidFill>
              </a:rPr>
              <a:t>A /an, the, zero article</a:t>
            </a:r>
          </a:p>
        </p:txBody>
      </p:sp>
      <p:sp>
        <p:nvSpPr>
          <p:cNvPr id="4" name="Rectangle: Rounded Corners 3">
            <a:extLst>
              <a:ext uri="{FF2B5EF4-FFF2-40B4-BE49-F238E27FC236}">
                <a16:creationId xmlns:a16="http://schemas.microsoft.com/office/drawing/2014/main" id="{3522E12F-D8FD-47D3-9250-1A0D19CAD6B6}"/>
              </a:ext>
            </a:extLst>
          </p:cNvPr>
          <p:cNvSpPr/>
          <p:nvPr/>
        </p:nvSpPr>
        <p:spPr>
          <a:xfrm>
            <a:off x="4013200" y="1690688"/>
            <a:ext cx="4165599" cy="7218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cap="all" dirty="0">
                <a:solidFill>
                  <a:schemeClr val="accent6"/>
                </a:solidFill>
                <a:latin typeface="Times New Roman" panose="02020603050405020304" pitchFamily="18" charset="0"/>
                <a:ea typeface="+mj-ea"/>
                <a:cs typeface="Times New Roman" panose="02020603050405020304" pitchFamily="18" charset="0"/>
              </a:rPr>
              <a:t>A/AN</a:t>
            </a:r>
          </a:p>
        </p:txBody>
      </p:sp>
      <p:graphicFrame>
        <p:nvGraphicFramePr>
          <p:cNvPr id="7" name="Table 7">
            <a:extLst>
              <a:ext uri="{FF2B5EF4-FFF2-40B4-BE49-F238E27FC236}">
                <a16:creationId xmlns:a16="http://schemas.microsoft.com/office/drawing/2014/main" id="{63EB4602-1CEE-472F-AEA2-E6CFFC2298E4}"/>
              </a:ext>
            </a:extLst>
          </p:cNvPr>
          <p:cNvGraphicFramePr>
            <a:graphicFrameLocks noGrp="1"/>
          </p:cNvGraphicFramePr>
          <p:nvPr>
            <p:extLst>
              <p:ext uri="{D42A27DB-BD31-4B8C-83A1-F6EECF244321}">
                <p14:modId xmlns:p14="http://schemas.microsoft.com/office/powerpoint/2010/main" val="964668119"/>
              </p:ext>
            </p:extLst>
          </p:nvPr>
        </p:nvGraphicFramePr>
        <p:xfrm>
          <a:off x="519658" y="2701825"/>
          <a:ext cx="11152682" cy="2072640"/>
        </p:xfrm>
        <a:graphic>
          <a:graphicData uri="http://schemas.openxmlformats.org/drawingml/2006/table">
            <a:tbl>
              <a:tblPr firstRow="1" bandRow="1">
                <a:tableStyleId>{5940675A-B579-460E-94D1-54222C63F5DA}</a:tableStyleId>
              </a:tblPr>
              <a:tblGrid>
                <a:gridCol w="3398415">
                  <a:extLst>
                    <a:ext uri="{9D8B030D-6E8A-4147-A177-3AD203B41FA5}">
                      <a16:colId xmlns:a16="http://schemas.microsoft.com/office/drawing/2014/main" val="638051250"/>
                    </a:ext>
                  </a:extLst>
                </a:gridCol>
                <a:gridCol w="7754267">
                  <a:extLst>
                    <a:ext uri="{9D8B030D-6E8A-4147-A177-3AD203B41FA5}">
                      <a16:colId xmlns:a16="http://schemas.microsoft.com/office/drawing/2014/main" val="4194306910"/>
                    </a:ext>
                  </a:extLst>
                </a:gridCol>
              </a:tblGrid>
              <a:tr h="331391">
                <a:tc>
                  <a:txBody>
                    <a:bodyPr/>
                    <a:lstStyle/>
                    <a:p>
                      <a:pPr algn="ctr"/>
                      <a:r>
                        <a:rPr lang="en-US" sz="2800" b="1" dirty="0">
                          <a:solidFill>
                            <a:srgbClr val="0070C0"/>
                          </a:solidFill>
                        </a:rPr>
                        <a:t>Uses </a:t>
                      </a:r>
                    </a:p>
                  </a:txBody>
                  <a:tcPr/>
                </a:tc>
                <a:tc>
                  <a:txBody>
                    <a:bodyPr/>
                    <a:lstStyle/>
                    <a:p>
                      <a:pPr algn="ctr"/>
                      <a:r>
                        <a:rPr lang="en-US" sz="2800" b="1" dirty="0">
                          <a:solidFill>
                            <a:srgbClr val="0070C0"/>
                          </a:solidFill>
                        </a:rPr>
                        <a:t>Examples </a:t>
                      </a:r>
                    </a:p>
                  </a:txBody>
                  <a:tcPr/>
                </a:tc>
                <a:extLst>
                  <a:ext uri="{0D108BD9-81ED-4DB2-BD59-A6C34878D82A}">
                    <a16:rowId xmlns:a16="http://schemas.microsoft.com/office/drawing/2014/main" val="633437033"/>
                  </a:ext>
                </a:extLst>
              </a:tr>
              <a:tr h="331391">
                <a:tc>
                  <a:txBody>
                    <a:bodyPr/>
                    <a:lstStyle/>
                    <a:p>
                      <a:r>
                        <a:rPr lang="en-US" sz="2800" dirty="0">
                          <a:solidFill>
                            <a:schemeClr val="tx1"/>
                          </a:solidFill>
                        </a:rPr>
                        <a:t>First mention </a:t>
                      </a:r>
                    </a:p>
                  </a:txBody>
                  <a:tcPr/>
                </a:tc>
                <a:tc>
                  <a:txBody>
                    <a:bodyPr/>
                    <a:lstStyle/>
                    <a:p>
                      <a:r>
                        <a:rPr lang="en-US" sz="2800" dirty="0"/>
                        <a:t>I saw </a:t>
                      </a:r>
                      <a:r>
                        <a:rPr lang="en-US" sz="2800" dirty="0">
                          <a:solidFill>
                            <a:schemeClr val="accent1"/>
                          </a:solidFill>
                        </a:rPr>
                        <a:t>an old woman </a:t>
                      </a:r>
                      <a:r>
                        <a:rPr lang="en-US" sz="2800" dirty="0"/>
                        <a:t>and </a:t>
                      </a:r>
                      <a:r>
                        <a:rPr lang="en-US" sz="2800" dirty="0">
                          <a:solidFill>
                            <a:schemeClr val="accent1"/>
                          </a:solidFill>
                        </a:rPr>
                        <a:t>a dog </a:t>
                      </a:r>
                      <a:r>
                        <a:rPr lang="en-US" sz="2800" dirty="0"/>
                        <a:t>in the park.</a:t>
                      </a:r>
                    </a:p>
                  </a:txBody>
                  <a:tcPr/>
                </a:tc>
                <a:extLst>
                  <a:ext uri="{0D108BD9-81ED-4DB2-BD59-A6C34878D82A}">
                    <a16:rowId xmlns:a16="http://schemas.microsoft.com/office/drawing/2014/main" val="4129006561"/>
                  </a:ext>
                </a:extLst>
              </a:tr>
              <a:tr h="331391">
                <a:tc>
                  <a:txBody>
                    <a:bodyPr/>
                    <a:lstStyle/>
                    <a:p>
                      <a:r>
                        <a:rPr lang="en-US" sz="2800" dirty="0">
                          <a:solidFill>
                            <a:schemeClr val="tx1"/>
                          </a:solidFill>
                        </a:rPr>
                        <a:t>Jobs</a:t>
                      </a:r>
                    </a:p>
                  </a:txBody>
                  <a:tcPr/>
                </a:tc>
                <a:tc>
                  <a:txBody>
                    <a:bodyPr/>
                    <a:lstStyle/>
                    <a:p>
                      <a:r>
                        <a:rPr lang="en-US" sz="2800" dirty="0"/>
                        <a:t>Paula is a teacher.</a:t>
                      </a:r>
                    </a:p>
                  </a:txBody>
                  <a:tcPr/>
                </a:tc>
                <a:extLst>
                  <a:ext uri="{0D108BD9-81ED-4DB2-BD59-A6C34878D82A}">
                    <a16:rowId xmlns:a16="http://schemas.microsoft.com/office/drawing/2014/main" val="953424875"/>
                  </a:ext>
                </a:extLst>
              </a:tr>
              <a:tr h="331391">
                <a:tc>
                  <a:txBody>
                    <a:bodyPr/>
                    <a:lstStyle/>
                    <a:p>
                      <a:r>
                        <a:rPr lang="en-US" sz="2800" dirty="0">
                          <a:solidFill>
                            <a:schemeClr val="tx1"/>
                          </a:solidFill>
                        </a:rPr>
                        <a:t>Descriptions </a:t>
                      </a:r>
                    </a:p>
                  </a:txBody>
                  <a:tcPr/>
                </a:tc>
                <a:tc>
                  <a:txBody>
                    <a:bodyPr/>
                    <a:lstStyle/>
                    <a:p>
                      <a:r>
                        <a:rPr lang="en-US" sz="2800" dirty="0"/>
                        <a:t>Paris is an interesting city. </a:t>
                      </a:r>
                    </a:p>
                  </a:txBody>
                  <a:tcPr/>
                </a:tc>
                <a:extLst>
                  <a:ext uri="{0D108BD9-81ED-4DB2-BD59-A6C34878D82A}">
                    <a16:rowId xmlns:a16="http://schemas.microsoft.com/office/drawing/2014/main" val="2221329771"/>
                  </a:ext>
                </a:extLst>
              </a:tr>
            </a:tbl>
          </a:graphicData>
        </a:graphic>
      </p:graphicFrame>
    </p:spTree>
    <p:extLst>
      <p:ext uri="{BB962C8B-B14F-4D97-AF65-F5344CB8AC3E}">
        <p14:creationId xmlns:p14="http://schemas.microsoft.com/office/powerpoint/2010/main" val="136492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E93E6-E259-42C8-A47D-831C532A7F2D}"/>
              </a:ext>
            </a:extLst>
          </p:cNvPr>
          <p:cNvSpPr>
            <a:spLocks noGrp="1"/>
          </p:cNvSpPr>
          <p:nvPr>
            <p:ph type="title"/>
          </p:nvPr>
        </p:nvSpPr>
        <p:spPr/>
        <p:txBody>
          <a:bodyPr/>
          <a:lstStyle/>
          <a:p>
            <a:r>
              <a:rPr lang="en-US" dirty="0">
                <a:solidFill>
                  <a:schemeClr val="accent6"/>
                </a:solidFill>
              </a:rPr>
              <a:t>A /an, the, zero article</a:t>
            </a:r>
            <a:r>
              <a:rPr lang="zh-TW" altLang="en-US" dirty="0">
                <a:solidFill>
                  <a:schemeClr val="accent6"/>
                </a:solidFill>
              </a:rPr>
              <a:t> </a:t>
            </a:r>
            <a:r>
              <a:rPr lang="en-US" altLang="zh-TW" dirty="0">
                <a:solidFill>
                  <a:schemeClr val="accent6"/>
                </a:solidFill>
              </a:rPr>
              <a:t>(</a:t>
            </a:r>
            <a:r>
              <a:rPr lang="zh-TW" altLang="en-US" dirty="0">
                <a:solidFill>
                  <a:schemeClr val="accent6"/>
                </a:solidFill>
              </a:rPr>
              <a:t>冠詞</a:t>
            </a:r>
            <a:r>
              <a:rPr lang="en-US" altLang="zh-TW" dirty="0">
                <a:solidFill>
                  <a:schemeClr val="accent6"/>
                </a:solidFill>
              </a:rPr>
              <a:t>)</a:t>
            </a:r>
            <a:endParaRPr lang="en-US" dirty="0"/>
          </a:p>
        </p:txBody>
      </p:sp>
      <p:graphicFrame>
        <p:nvGraphicFramePr>
          <p:cNvPr id="4" name="Table 7">
            <a:extLst>
              <a:ext uri="{FF2B5EF4-FFF2-40B4-BE49-F238E27FC236}">
                <a16:creationId xmlns:a16="http://schemas.microsoft.com/office/drawing/2014/main" id="{29A6CB9C-CD04-4F0F-A3E7-B93A23876419}"/>
              </a:ext>
            </a:extLst>
          </p:cNvPr>
          <p:cNvGraphicFramePr>
            <a:graphicFrameLocks noGrp="1"/>
          </p:cNvGraphicFramePr>
          <p:nvPr>
            <p:extLst>
              <p:ext uri="{D42A27DB-BD31-4B8C-83A1-F6EECF244321}">
                <p14:modId xmlns:p14="http://schemas.microsoft.com/office/powerpoint/2010/main" val="4167391231"/>
              </p:ext>
            </p:extLst>
          </p:nvPr>
        </p:nvGraphicFramePr>
        <p:xfrm>
          <a:off x="467193" y="2633907"/>
          <a:ext cx="11257613" cy="3108960"/>
        </p:xfrm>
        <a:graphic>
          <a:graphicData uri="http://schemas.openxmlformats.org/drawingml/2006/table">
            <a:tbl>
              <a:tblPr firstRow="1" bandRow="1">
                <a:tableStyleId>{5940675A-B579-460E-94D1-54222C63F5DA}</a:tableStyleId>
              </a:tblPr>
              <a:tblGrid>
                <a:gridCol w="3448234">
                  <a:extLst>
                    <a:ext uri="{9D8B030D-6E8A-4147-A177-3AD203B41FA5}">
                      <a16:colId xmlns:a16="http://schemas.microsoft.com/office/drawing/2014/main" val="638051250"/>
                    </a:ext>
                  </a:extLst>
                </a:gridCol>
                <a:gridCol w="7809379">
                  <a:extLst>
                    <a:ext uri="{9D8B030D-6E8A-4147-A177-3AD203B41FA5}">
                      <a16:colId xmlns:a16="http://schemas.microsoft.com/office/drawing/2014/main" val="4194306910"/>
                    </a:ext>
                  </a:extLst>
                </a:gridCol>
              </a:tblGrid>
              <a:tr h="296011">
                <a:tc>
                  <a:txBody>
                    <a:bodyPr/>
                    <a:lstStyle/>
                    <a:p>
                      <a:pPr algn="ctr"/>
                      <a:r>
                        <a:rPr lang="en-US" sz="2800" b="1" dirty="0">
                          <a:solidFill>
                            <a:srgbClr val="0070C0"/>
                          </a:solidFill>
                        </a:rPr>
                        <a:t>Uses </a:t>
                      </a:r>
                    </a:p>
                  </a:txBody>
                  <a:tcPr/>
                </a:tc>
                <a:tc>
                  <a:txBody>
                    <a:bodyPr/>
                    <a:lstStyle/>
                    <a:p>
                      <a:pPr algn="ctr"/>
                      <a:r>
                        <a:rPr lang="en-US" sz="2800" b="1" dirty="0">
                          <a:solidFill>
                            <a:srgbClr val="0070C0"/>
                          </a:solidFill>
                        </a:rPr>
                        <a:t>Examples </a:t>
                      </a:r>
                    </a:p>
                  </a:txBody>
                  <a:tcPr/>
                </a:tc>
                <a:extLst>
                  <a:ext uri="{0D108BD9-81ED-4DB2-BD59-A6C34878D82A}">
                    <a16:rowId xmlns:a16="http://schemas.microsoft.com/office/drawing/2014/main" val="633437033"/>
                  </a:ext>
                </a:extLst>
              </a:tr>
              <a:tr h="296011">
                <a:tc>
                  <a:txBody>
                    <a:bodyPr/>
                    <a:lstStyle/>
                    <a:p>
                      <a:r>
                        <a:rPr lang="en-US" sz="2800" dirty="0"/>
                        <a:t>Second mention </a:t>
                      </a:r>
                    </a:p>
                  </a:txBody>
                  <a:tcPr/>
                </a:tc>
                <a:tc>
                  <a:txBody>
                    <a:bodyPr/>
                    <a:lstStyle/>
                    <a:p>
                      <a:r>
                        <a:rPr lang="en-US" sz="2800" dirty="0"/>
                        <a:t>I saw a man and a dog</a:t>
                      </a:r>
                      <a:r>
                        <a:rPr lang="en-US" sz="2800" dirty="0">
                          <a:solidFill>
                            <a:schemeClr val="accent1"/>
                          </a:solidFill>
                        </a:rPr>
                        <a:t>. The man </a:t>
                      </a:r>
                      <a:r>
                        <a:rPr lang="en-US" sz="2800" dirty="0"/>
                        <a:t>was old. </a:t>
                      </a:r>
                    </a:p>
                  </a:txBody>
                  <a:tcPr/>
                </a:tc>
                <a:extLst>
                  <a:ext uri="{0D108BD9-81ED-4DB2-BD59-A6C34878D82A}">
                    <a16:rowId xmlns:a16="http://schemas.microsoft.com/office/drawing/2014/main" val="4129006561"/>
                  </a:ext>
                </a:extLst>
              </a:tr>
              <a:tr h="296011">
                <a:tc>
                  <a:txBody>
                    <a:bodyPr/>
                    <a:lstStyle/>
                    <a:p>
                      <a:r>
                        <a:rPr lang="en-US" sz="2800" dirty="0"/>
                        <a:t>Specific things</a:t>
                      </a:r>
                    </a:p>
                  </a:txBody>
                  <a:tcPr/>
                </a:tc>
                <a:tc>
                  <a:txBody>
                    <a:bodyPr/>
                    <a:lstStyle/>
                    <a:p>
                      <a:r>
                        <a:rPr lang="en-US" sz="2800" dirty="0">
                          <a:solidFill>
                            <a:schemeClr val="accent1"/>
                          </a:solidFill>
                        </a:rPr>
                        <a:t>The children </a:t>
                      </a:r>
                      <a:r>
                        <a:rPr lang="en-US" sz="2800" dirty="0"/>
                        <a:t>are in </a:t>
                      </a:r>
                      <a:r>
                        <a:rPr lang="en-US" sz="2800" dirty="0">
                          <a:solidFill>
                            <a:schemeClr val="accent1"/>
                          </a:solidFill>
                        </a:rPr>
                        <a:t>the garden</a:t>
                      </a:r>
                      <a:r>
                        <a:rPr lang="en-US" sz="2800" dirty="0"/>
                        <a:t>.</a:t>
                      </a:r>
                    </a:p>
                  </a:txBody>
                  <a:tcPr/>
                </a:tc>
                <a:extLst>
                  <a:ext uri="{0D108BD9-81ED-4DB2-BD59-A6C34878D82A}">
                    <a16:rowId xmlns:a16="http://schemas.microsoft.com/office/drawing/2014/main" val="953424875"/>
                  </a:ext>
                </a:extLst>
              </a:tr>
              <a:tr h="296011">
                <a:tc>
                  <a:txBody>
                    <a:bodyPr/>
                    <a:lstStyle/>
                    <a:p>
                      <a:r>
                        <a:rPr lang="en-US" sz="2800" dirty="0"/>
                        <a:t>Only one thing</a:t>
                      </a:r>
                    </a:p>
                  </a:txBody>
                  <a:tcPr/>
                </a:tc>
                <a:tc>
                  <a:txBody>
                    <a:bodyPr/>
                    <a:lstStyle/>
                    <a:p>
                      <a:r>
                        <a:rPr lang="en-US" sz="2800" dirty="0">
                          <a:solidFill>
                            <a:schemeClr val="accent1"/>
                          </a:solidFill>
                        </a:rPr>
                        <a:t>The moon </a:t>
                      </a:r>
                      <a:r>
                        <a:rPr lang="en-US" sz="2800" dirty="0"/>
                        <a:t>looks beautiful today.</a:t>
                      </a:r>
                    </a:p>
                  </a:txBody>
                  <a:tcPr/>
                </a:tc>
                <a:extLst>
                  <a:ext uri="{0D108BD9-81ED-4DB2-BD59-A6C34878D82A}">
                    <a16:rowId xmlns:a16="http://schemas.microsoft.com/office/drawing/2014/main" val="2221329771"/>
                  </a:ext>
                </a:extLst>
              </a:tr>
              <a:tr h="296011">
                <a:tc>
                  <a:txBody>
                    <a:bodyPr/>
                    <a:lstStyle/>
                    <a:p>
                      <a:r>
                        <a:rPr lang="en-US" sz="2800" dirty="0"/>
                        <a:t>Common places</a:t>
                      </a:r>
                    </a:p>
                  </a:txBody>
                  <a:tcPr/>
                </a:tc>
                <a:tc>
                  <a:txBody>
                    <a:bodyPr/>
                    <a:lstStyle/>
                    <a:p>
                      <a:r>
                        <a:rPr lang="en-US" sz="2800" dirty="0"/>
                        <a:t>We are going to </a:t>
                      </a:r>
                      <a:r>
                        <a:rPr lang="en-US" sz="2800" dirty="0">
                          <a:solidFill>
                            <a:schemeClr val="accent1"/>
                          </a:solidFill>
                        </a:rPr>
                        <a:t>the park</a:t>
                      </a:r>
                      <a:r>
                        <a:rPr lang="en-US" sz="2800" dirty="0"/>
                        <a:t>.</a:t>
                      </a:r>
                    </a:p>
                  </a:txBody>
                  <a:tcPr/>
                </a:tc>
                <a:extLst>
                  <a:ext uri="{0D108BD9-81ED-4DB2-BD59-A6C34878D82A}">
                    <a16:rowId xmlns:a16="http://schemas.microsoft.com/office/drawing/2014/main" val="564645908"/>
                  </a:ext>
                </a:extLst>
              </a:tr>
              <a:tr h="444278">
                <a:tc>
                  <a:txBody>
                    <a:bodyPr/>
                    <a:lstStyle/>
                    <a:p>
                      <a:r>
                        <a:rPr lang="en-US" sz="2800" dirty="0"/>
                        <a:t>Superlatives </a:t>
                      </a:r>
                    </a:p>
                  </a:txBody>
                  <a:tcPr/>
                </a:tc>
                <a:tc>
                  <a:txBody>
                    <a:bodyPr/>
                    <a:lstStyle/>
                    <a:p>
                      <a:r>
                        <a:rPr lang="en-US" sz="2800" dirty="0"/>
                        <a:t>He is </a:t>
                      </a:r>
                      <a:r>
                        <a:rPr lang="en-US" sz="2800" dirty="0">
                          <a:solidFill>
                            <a:schemeClr val="accent1"/>
                          </a:solidFill>
                        </a:rPr>
                        <a:t>the best </a:t>
                      </a:r>
                      <a:r>
                        <a:rPr lang="en-US" sz="2800" dirty="0"/>
                        <a:t>student in the class.</a:t>
                      </a:r>
                    </a:p>
                  </a:txBody>
                  <a:tcPr/>
                </a:tc>
                <a:extLst>
                  <a:ext uri="{0D108BD9-81ED-4DB2-BD59-A6C34878D82A}">
                    <a16:rowId xmlns:a16="http://schemas.microsoft.com/office/drawing/2014/main" val="1024901708"/>
                  </a:ext>
                </a:extLst>
              </a:tr>
            </a:tbl>
          </a:graphicData>
        </a:graphic>
      </p:graphicFrame>
      <p:sp>
        <p:nvSpPr>
          <p:cNvPr id="6" name="Rectangle: Rounded Corners 5">
            <a:extLst>
              <a:ext uri="{FF2B5EF4-FFF2-40B4-BE49-F238E27FC236}">
                <a16:creationId xmlns:a16="http://schemas.microsoft.com/office/drawing/2014/main" id="{56321652-5A8A-4B48-9100-2B1FDA2A1B9D}"/>
              </a:ext>
            </a:extLst>
          </p:cNvPr>
          <p:cNvSpPr/>
          <p:nvPr/>
        </p:nvSpPr>
        <p:spPr>
          <a:xfrm>
            <a:off x="3848309" y="1690688"/>
            <a:ext cx="4165599" cy="7218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cap="all" dirty="0">
                <a:solidFill>
                  <a:schemeClr val="accent6"/>
                </a:solidFill>
                <a:latin typeface="Times New Roman" panose="02020603050405020304" pitchFamily="18" charset="0"/>
                <a:ea typeface="+mj-ea"/>
                <a:cs typeface="Times New Roman" panose="02020603050405020304" pitchFamily="18" charset="0"/>
              </a:rPr>
              <a:t>the</a:t>
            </a:r>
          </a:p>
        </p:txBody>
      </p:sp>
    </p:spTree>
    <p:extLst>
      <p:ext uri="{BB962C8B-B14F-4D97-AF65-F5344CB8AC3E}">
        <p14:creationId xmlns:p14="http://schemas.microsoft.com/office/powerpoint/2010/main" val="178161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A411-9D30-4B1C-962A-8CB65D780D43}"/>
              </a:ext>
            </a:extLst>
          </p:cNvPr>
          <p:cNvSpPr>
            <a:spLocks noGrp="1"/>
          </p:cNvSpPr>
          <p:nvPr>
            <p:ph type="title"/>
          </p:nvPr>
        </p:nvSpPr>
        <p:spPr/>
        <p:txBody>
          <a:bodyPr/>
          <a:lstStyle/>
          <a:p>
            <a:r>
              <a:rPr lang="en-US" dirty="0">
                <a:solidFill>
                  <a:schemeClr val="accent6"/>
                </a:solidFill>
              </a:rPr>
              <a:t>A /an, the, zero article</a:t>
            </a:r>
            <a:endParaRPr lang="en-US" dirty="0"/>
          </a:p>
        </p:txBody>
      </p:sp>
      <p:graphicFrame>
        <p:nvGraphicFramePr>
          <p:cNvPr id="5" name="Table 7">
            <a:extLst>
              <a:ext uri="{FF2B5EF4-FFF2-40B4-BE49-F238E27FC236}">
                <a16:creationId xmlns:a16="http://schemas.microsoft.com/office/drawing/2014/main" id="{2BE6026C-173D-4BE8-9DAB-5BFE45B0FC7E}"/>
              </a:ext>
            </a:extLst>
          </p:cNvPr>
          <p:cNvGraphicFramePr>
            <a:graphicFrameLocks noGrp="1"/>
          </p:cNvGraphicFramePr>
          <p:nvPr>
            <p:extLst>
              <p:ext uri="{D42A27DB-BD31-4B8C-83A1-F6EECF244321}">
                <p14:modId xmlns:p14="http://schemas.microsoft.com/office/powerpoint/2010/main" val="1602714781"/>
              </p:ext>
            </p:extLst>
          </p:nvPr>
        </p:nvGraphicFramePr>
        <p:xfrm>
          <a:off x="404734" y="2668249"/>
          <a:ext cx="11417508" cy="3108960"/>
        </p:xfrm>
        <a:graphic>
          <a:graphicData uri="http://schemas.openxmlformats.org/drawingml/2006/table">
            <a:tbl>
              <a:tblPr firstRow="1" bandRow="1">
                <a:tableStyleId>{5940675A-B579-460E-94D1-54222C63F5DA}</a:tableStyleId>
              </a:tblPr>
              <a:tblGrid>
                <a:gridCol w="4332851">
                  <a:extLst>
                    <a:ext uri="{9D8B030D-6E8A-4147-A177-3AD203B41FA5}">
                      <a16:colId xmlns:a16="http://schemas.microsoft.com/office/drawing/2014/main" val="638051250"/>
                    </a:ext>
                  </a:extLst>
                </a:gridCol>
                <a:gridCol w="7084657">
                  <a:extLst>
                    <a:ext uri="{9D8B030D-6E8A-4147-A177-3AD203B41FA5}">
                      <a16:colId xmlns:a16="http://schemas.microsoft.com/office/drawing/2014/main" val="4194306910"/>
                    </a:ext>
                  </a:extLst>
                </a:gridCol>
              </a:tblGrid>
              <a:tr h="299803">
                <a:tc>
                  <a:txBody>
                    <a:bodyPr/>
                    <a:lstStyle/>
                    <a:p>
                      <a:pPr algn="ctr"/>
                      <a:r>
                        <a:rPr lang="en-US" sz="2800" b="1" i="0" dirty="0">
                          <a:solidFill>
                            <a:srgbClr val="0070C0"/>
                          </a:solidFill>
                        </a:rPr>
                        <a:t>Uses </a:t>
                      </a:r>
                    </a:p>
                  </a:txBody>
                  <a:tcPr/>
                </a:tc>
                <a:tc>
                  <a:txBody>
                    <a:bodyPr/>
                    <a:lstStyle/>
                    <a:p>
                      <a:pPr algn="ctr"/>
                      <a:r>
                        <a:rPr lang="en-US" sz="2800" b="1" i="0" dirty="0">
                          <a:solidFill>
                            <a:srgbClr val="0070C0"/>
                          </a:solidFill>
                        </a:rPr>
                        <a:t>Examples </a:t>
                      </a:r>
                    </a:p>
                  </a:txBody>
                  <a:tcPr/>
                </a:tc>
                <a:extLst>
                  <a:ext uri="{0D108BD9-81ED-4DB2-BD59-A6C34878D82A}">
                    <a16:rowId xmlns:a16="http://schemas.microsoft.com/office/drawing/2014/main" val="633437033"/>
                  </a:ext>
                </a:extLst>
              </a:tr>
              <a:tr h="299803">
                <a:tc>
                  <a:txBody>
                    <a:bodyPr/>
                    <a:lstStyle/>
                    <a:p>
                      <a:r>
                        <a:rPr lang="en-US" sz="2800" dirty="0"/>
                        <a:t>General meaning </a:t>
                      </a:r>
                    </a:p>
                  </a:txBody>
                  <a:tcPr/>
                </a:tc>
                <a:tc>
                  <a:txBody>
                    <a:bodyPr/>
                    <a:lstStyle/>
                    <a:p>
                      <a:r>
                        <a:rPr lang="en-US" sz="2800" dirty="0"/>
                        <a:t>I don’t like </a:t>
                      </a:r>
                      <a:r>
                        <a:rPr lang="en-US" sz="2800" dirty="0">
                          <a:solidFill>
                            <a:schemeClr val="accent1"/>
                          </a:solidFill>
                        </a:rPr>
                        <a:t>children</a:t>
                      </a:r>
                      <a:r>
                        <a:rPr lang="en-US" sz="2800" dirty="0"/>
                        <a:t> (Children in general).</a:t>
                      </a:r>
                    </a:p>
                  </a:txBody>
                  <a:tcPr/>
                </a:tc>
                <a:extLst>
                  <a:ext uri="{0D108BD9-81ED-4DB2-BD59-A6C34878D82A}">
                    <a16:rowId xmlns:a16="http://schemas.microsoft.com/office/drawing/2014/main" val="564645908"/>
                  </a:ext>
                </a:extLst>
              </a:tr>
              <a:tr h="299803">
                <a:tc>
                  <a:txBody>
                    <a:bodyPr/>
                    <a:lstStyle/>
                    <a:p>
                      <a:r>
                        <a:rPr lang="en-US" sz="2800" dirty="0"/>
                        <a:t>Meals </a:t>
                      </a:r>
                    </a:p>
                  </a:txBody>
                  <a:tcPr/>
                </a:tc>
                <a:tc>
                  <a:txBody>
                    <a:bodyPr/>
                    <a:lstStyle/>
                    <a:p>
                      <a:r>
                        <a:rPr lang="en-US" sz="2800" dirty="0"/>
                        <a:t>What time do you have </a:t>
                      </a:r>
                      <a:r>
                        <a:rPr lang="en-US" sz="2800" dirty="0">
                          <a:solidFill>
                            <a:schemeClr val="accent1"/>
                          </a:solidFill>
                        </a:rPr>
                        <a:t>breakfast</a:t>
                      </a:r>
                      <a:r>
                        <a:rPr lang="en-US" sz="2800" dirty="0"/>
                        <a:t>?</a:t>
                      </a:r>
                    </a:p>
                  </a:txBody>
                  <a:tcPr/>
                </a:tc>
                <a:extLst>
                  <a:ext uri="{0D108BD9-81ED-4DB2-BD59-A6C34878D82A}">
                    <a16:rowId xmlns:a16="http://schemas.microsoft.com/office/drawing/2014/main" val="1024901708"/>
                  </a:ext>
                </a:extLst>
              </a:tr>
              <a:tr h="299803">
                <a:tc>
                  <a:txBody>
                    <a:bodyPr/>
                    <a:lstStyle/>
                    <a:p>
                      <a:r>
                        <a:rPr lang="en-US" sz="2800" dirty="0"/>
                        <a:t>Years, months, and dates  </a:t>
                      </a:r>
                    </a:p>
                  </a:txBody>
                  <a:tcPr/>
                </a:tc>
                <a:tc>
                  <a:txBody>
                    <a:bodyPr/>
                    <a:lstStyle/>
                    <a:p>
                      <a:r>
                        <a:rPr lang="en-US" sz="2800" dirty="0">
                          <a:solidFill>
                            <a:schemeClr val="accent1"/>
                          </a:solidFill>
                        </a:rPr>
                        <a:t>2005</a:t>
                      </a:r>
                      <a:r>
                        <a:rPr lang="en-US" sz="2800" dirty="0"/>
                        <a:t> was a great year.</a:t>
                      </a:r>
                    </a:p>
                  </a:txBody>
                  <a:tcPr/>
                </a:tc>
                <a:extLst>
                  <a:ext uri="{0D108BD9-81ED-4DB2-BD59-A6C34878D82A}">
                    <a16:rowId xmlns:a16="http://schemas.microsoft.com/office/drawing/2014/main" val="2203281780"/>
                  </a:ext>
                </a:extLst>
              </a:tr>
              <a:tr h="299803">
                <a:tc>
                  <a:txBody>
                    <a:bodyPr/>
                    <a:lstStyle/>
                    <a:p>
                      <a:r>
                        <a:rPr lang="en-US" sz="2800" dirty="0"/>
                        <a:t>TV</a:t>
                      </a:r>
                    </a:p>
                  </a:txBody>
                  <a:tcPr/>
                </a:tc>
                <a:tc>
                  <a:txBody>
                    <a:bodyPr/>
                    <a:lstStyle/>
                    <a:p>
                      <a:r>
                        <a:rPr lang="en-US" sz="2800" dirty="0"/>
                        <a:t>There’s a good film on </a:t>
                      </a:r>
                      <a:r>
                        <a:rPr lang="en-US" sz="2800" dirty="0">
                          <a:solidFill>
                            <a:schemeClr val="accent1"/>
                          </a:solidFill>
                        </a:rPr>
                        <a:t>TV</a:t>
                      </a:r>
                      <a:r>
                        <a:rPr lang="en-US" sz="2800" dirty="0"/>
                        <a:t>. </a:t>
                      </a:r>
                    </a:p>
                  </a:txBody>
                  <a:tcPr/>
                </a:tc>
                <a:extLst>
                  <a:ext uri="{0D108BD9-81ED-4DB2-BD59-A6C34878D82A}">
                    <a16:rowId xmlns:a16="http://schemas.microsoft.com/office/drawing/2014/main" val="1944009313"/>
                  </a:ext>
                </a:extLst>
              </a:tr>
              <a:tr h="299803">
                <a:tc>
                  <a:txBody>
                    <a:bodyPr/>
                    <a:lstStyle/>
                    <a:p>
                      <a:r>
                        <a:rPr lang="en-US" sz="2800" dirty="0"/>
                        <a:t>Next, last </a:t>
                      </a:r>
                    </a:p>
                  </a:txBody>
                  <a:tcPr/>
                </a:tc>
                <a:tc>
                  <a:txBody>
                    <a:bodyPr/>
                    <a:lstStyle/>
                    <a:p>
                      <a:r>
                        <a:rPr lang="en-US" sz="2800" dirty="0"/>
                        <a:t>We went to the theater </a:t>
                      </a:r>
                      <a:r>
                        <a:rPr lang="en-US" sz="2800" dirty="0">
                          <a:solidFill>
                            <a:schemeClr val="accent1"/>
                          </a:solidFill>
                        </a:rPr>
                        <a:t>last </a:t>
                      </a:r>
                      <a:r>
                        <a:rPr lang="en-US" sz="2800" dirty="0"/>
                        <a:t>week. </a:t>
                      </a:r>
                    </a:p>
                  </a:txBody>
                  <a:tcPr/>
                </a:tc>
                <a:extLst>
                  <a:ext uri="{0D108BD9-81ED-4DB2-BD59-A6C34878D82A}">
                    <a16:rowId xmlns:a16="http://schemas.microsoft.com/office/drawing/2014/main" val="975708866"/>
                  </a:ext>
                </a:extLst>
              </a:tr>
            </a:tbl>
          </a:graphicData>
        </a:graphic>
      </p:graphicFrame>
      <p:sp>
        <p:nvSpPr>
          <p:cNvPr id="6" name="Rectangle: Rounded Corners 5">
            <a:extLst>
              <a:ext uri="{FF2B5EF4-FFF2-40B4-BE49-F238E27FC236}">
                <a16:creationId xmlns:a16="http://schemas.microsoft.com/office/drawing/2014/main" id="{D980BAAF-A6EC-42C8-B74D-9D4F52E81675}"/>
              </a:ext>
            </a:extLst>
          </p:cNvPr>
          <p:cNvSpPr/>
          <p:nvPr/>
        </p:nvSpPr>
        <p:spPr>
          <a:xfrm>
            <a:off x="3608049" y="1690688"/>
            <a:ext cx="5010878" cy="7218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cap="all" dirty="0">
                <a:solidFill>
                  <a:schemeClr val="accent6"/>
                </a:solidFill>
                <a:latin typeface="Times New Roman" panose="02020603050405020304" pitchFamily="18" charset="0"/>
                <a:ea typeface="+mj-ea"/>
                <a:cs typeface="Times New Roman" panose="02020603050405020304" pitchFamily="18" charset="0"/>
              </a:rPr>
              <a:t>Zero article</a:t>
            </a:r>
          </a:p>
        </p:txBody>
      </p:sp>
    </p:spTree>
    <p:extLst>
      <p:ext uri="{BB962C8B-B14F-4D97-AF65-F5344CB8AC3E}">
        <p14:creationId xmlns:p14="http://schemas.microsoft.com/office/powerpoint/2010/main" val="10068293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Lists</a:t>
            </a:r>
          </a:p>
        </p:txBody>
      </p:sp>
      <p:sp>
        <p:nvSpPr>
          <p:cNvPr id="2" name="Content Placeholder 1"/>
          <p:cNvSpPr>
            <a:spLocks noGrp="1"/>
          </p:cNvSpPr>
          <p:nvPr>
            <p:ph idx="1"/>
          </p:nvPr>
        </p:nvSpPr>
        <p:spPr>
          <a:xfrm>
            <a:off x="711199" y="1447586"/>
            <a:ext cx="11156951" cy="4648200"/>
          </a:xfrm>
        </p:spPr>
        <p:txBody>
          <a:bodyPr/>
          <a:lstStyle/>
          <a:p>
            <a:r>
              <a:rPr lang="en-US" b="0" dirty="0"/>
              <a:t>In a list of more than two noun phrases, we use commas. </a:t>
            </a:r>
          </a:p>
          <a:p>
            <a:r>
              <a:rPr lang="en-US" b="0" dirty="0"/>
              <a:t>The last two items are linked by </a:t>
            </a:r>
            <a:r>
              <a:rPr lang="en-US" b="0" i="1" dirty="0">
                <a:solidFill>
                  <a:schemeClr val="accent2"/>
                </a:solidFill>
              </a:rPr>
              <a:t>and</a:t>
            </a:r>
            <a:r>
              <a:rPr lang="en-US" b="0" i="1" dirty="0"/>
              <a:t> </a:t>
            </a:r>
            <a:r>
              <a:rPr lang="en-US" b="0" dirty="0"/>
              <a:t>or </a:t>
            </a:r>
            <a:r>
              <a:rPr lang="en-US" b="0" i="1" dirty="0" err="1">
                <a:solidFill>
                  <a:schemeClr val="accent2"/>
                </a:solidFill>
              </a:rPr>
              <a:t>or</a:t>
            </a:r>
            <a:r>
              <a:rPr lang="en-US" b="0" i="1" dirty="0"/>
              <a:t>, </a:t>
            </a:r>
            <a:r>
              <a:rPr lang="en-US" b="0" dirty="0"/>
              <a:t>often without a comma.</a:t>
            </a:r>
          </a:p>
          <a:p>
            <a:pPr lvl="1"/>
            <a:r>
              <a:rPr lang="en-US" dirty="0"/>
              <a:t> </a:t>
            </a:r>
            <a:r>
              <a:rPr lang="en-US" b="0" dirty="0">
                <a:solidFill>
                  <a:srgbClr val="0070C0"/>
                </a:solidFill>
              </a:rPr>
              <a:t>For example,</a:t>
            </a:r>
            <a:r>
              <a:rPr lang="en-US" b="0" dirty="0"/>
              <a:t> </a:t>
            </a:r>
          </a:p>
          <a:p>
            <a:pPr lvl="2"/>
            <a:r>
              <a:rPr lang="en-US" b="0" i="1" dirty="0">
                <a:solidFill>
                  <a:schemeClr val="accent1"/>
                </a:solidFill>
              </a:rPr>
              <a:t>The official languages of the United Nations are </a:t>
            </a:r>
            <a:r>
              <a:rPr lang="en-US" i="1" dirty="0">
                <a:solidFill>
                  <a:schemeClr val="accent1"/>
                </a:solidFill>
              </a:rPr>
              <a:t>Chinese, French, Spanish, Russian (,) and English.</a:t>
            </a:r>
            <a:r>
              <a:rPr lang="en-US" dirty="0">
                <a:solidFill>
                  <a:schemeClr val="accent1"/>
                </a:solidFill>
              </a:rPr>
              <a:t> </a:t>
            </a:r>
          </a:p>
          <a:p>
            <a:pPr marL="400050" lvl="1" indent="0">
              <a:buNone/>
            </a:pPr>
            <a:endParaRPr lang="en-US" b="0" dirty="0"/>
          </a:p>
        </p:txBody>
      </p:sp>
    </p:spTree>
    <p:extLst>
      <p:ext uri="{BB962C8B-B14F-4D97-AF65-F5344CB8AC3E}">
        <p14:creationId xmlns:p14="http://schemas.microsoft.com/office/powerpoint/2010/main" val="3706916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The hyphen</a:t>
            </a:r>
            <a:r>
              <a:rPr lang="zh-TW" altLang="en-US" dirty="0">
                <a:solidFill>
                  <a:schemeClr val="accent6"/>
                </a:solidFill>
                <a:latin typeface="Times New Roman" panose="02020603050405020304" pitchFamily="18" charset="0"/>
                <a:cs typeface="Times New Roman" panose="02020603050405020304" pitchFamily="18" charset="0"/>
              </a:rPr>
              <a:t> </a:t>
            </a:r>
            <a:r>
              <a:rPr lang="en-US" altLang="zh-TW" dirty="0">
                <a:solidFill>
                  <a:schemeClr val="accent6"/>
                </a:solidFill>
                <a:latin typeface="Times New Roman" panose="02020603050405020304" pitchFamily="18" charset="0"/>
                <a:cs typeface="Times New Roman" panose="02020603050405020304" pitchFamily="18" charset="0"/>
              </a:rPr>
              <a:t>(</a:t>
            </a:r>
            <a:r>
              <a:rPr lang="zh-TW" altLang="en-US" dirty="0">
                <a:solidFill>
                  <a:schemeClr val="accent6"/>
                </a:solidFill>
                <a:latin typeface="Times New Roman" panose="02020603050405020304" pitchFamily="18" charset="0"/>
                <a:cs typeface="Times New Roman" panose="02020603050405020304" pitchFamily="18" charset="0"/>
              </a:rPr>
              <a:t>連字符號</a:t>
            </a:r>
            <a:r>
              <a:rPr lang="en-US" altLang="zh-TW"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711199" y="1466635"/>
            <a:ext cx="11290301" cy="4867489"/>
          </a:xfrm>
        </p:spPr>
        <p:txBody>
          <a:bodyPr>
            <a:normAutofit fontScale="92500" lnSpcReduction="10000"/>
          </a:bodyPr>
          <a:lstStyle/>
          <a:p>
            <a:r>
              <a:rPr lang="en-US" b="0" dirty="0"/>
              <a:t>The rules about when to use a hyphen are not very exact.</a:t>
            </a:r>
            <a:endParaRPr lang="en-US" dirty="0"/>
          </a:p>
          <a:p>
            <a:r>
              <a:rPr lang="en-US" b="0" dirty="0"/>
              <a:t>The hyphen shows that two words belong together. It is usual in compound expressions </a:t>
            </a:r>
            <a:r>
              <a:rPr lang="en-US" b="0" dirty="0">
                <a:solidFill>
                  <a:schemeClr val="accent1"/>
                </a:solidFill>
              </a:rPr>
              <a:t>before a noun</a:t>
            </a:r>
            <a:r>
              <a:rPr lang="en-US" dirty="0"/>
              <a:t>. </a:t>
            </a:r>
          </a:p>
          <a:p>
            <a:pPr lvl="1"/>
            <a:r>
              <a:rPr lang="en-US" b="0" dirty="0">
                <a:solidFill>
                  <a:srgbClr val="0070C0"/>
                </a:solidFill>
              </a:rPr>
              <a:t>For example,</a:t>
            </a:r>
            <a:r>
              <a:rPr lang="en-US" b="0" dirty="0"/>
              <a:t> </a:t>
            </a:r>
          </a:p>
          <a:p>
            <a:pPr lvl="2"/>
            <a:r>
              <a:rPr lang="en-US" i="1" dirty="0">
                <a:solidFill>
                  <a:schemeClr val="accent1"/>
                </a:solidFill>
              </a:rPr>
              <a:t>Anglo-Irish</a:t>
            </a:r>
            <a:r>
              <a:rPr lang="en-US" b="0" i="1" dirty="0">
                <a:solidFill>
                  <a:schemeClr val="accent1"/>
                </a:solidFill>
              </a:rPr>
              <a:t> talks</a:t>
            </a:r>
          </a:p>
          <a:p>
            <a:pPr lvl="2"/>
            <a:r>
              <a:rPr lang="en-US" i="1" dirty="0">
                <a:solidFill>
                  <a:schemeClr val="accent1"/>
                </a:solidFill>
              </a:rPr>
              <a:t>out-of-date </a:t>
            </a:r>
            <a:r>
              <a:rPr lang="en-US" b="0" i="1" dirty="0">
                <a:solidFill>
                  <a:schemeClr val="accent1"/>
                </a:solidFill>
              </a:rPr>
              <a:t>attitudes</a:t>
            </a:r>
          </a:p>
          <a:p>
            <a:pPr lvl="2"/>
            <a:r>
              <a:rPr lang="en-US" b="0" i="1" dirty="0">
                <a:solidFill>
                  <a:schemeClr val="accent1"/>
                </a:solidFill>
              </a:rPr>
              <a:t>a </a:t>
            </a:r>
            <a:r>
              <a:rPr lang="en-US" i="1" dirty="0">
                <a:solidFill>
                  <a:schemeClr val="accent1"/>
                </a:solidFill>
              </a:rPr>
              <a:t>thirty-year-old </a:t>
            </a:r>
            <a:r>
              <a:rPr lang="en-US" b="0" i="1" dirty="0">
                <a:solidFill>
                  <a:schemeClr val="accent1"/>
                </a:solidFill>
              </a:rPr>
              <a:t>mother off our </a:t>
            </a:r>
            <a:endParaRPr lang="en-US" b="0" dirty="0"/>
          </a:p>
          <a:p>
            <a:r>
              <a:rPr lang="en-US" b="0" dirty="0"/>
              <a:t>But when these words come </a:t>
            </a:r>
            <a:r>
              <a:rPr lang="en-US" b="0" dirty="0">
                <a:solidFill>
                  <a:schemeClr val="accent1"/>
                </a:solidFill>
              </a:rPr>
              <a:t>after the verb</a:t>
            </a:r>
            <a:r>
              <a:rPr lang="en-US" b="0" dirty="0"/>
              <a:t>, they are usually separate words.</a:t>
            </a:r>
          </a:p>
          <a:p>
            <a:pPr lvl="2"/>
            <a:r>
              <a:rPr lang="en-US" b="0" i="1" dirty="0">
                <a:solidFill>
                  <a:schemeClr val="accent1"/>
                </a:solidFill>
              </a:rPr>
              <a:t>attitudes that are </a:t>
            </a:r>
            <a:r>
              <a:rPr lang="en-US" i="1" dirty="0">
                <a:solidFill>
                  <a:schemeClr val="accent1"/>
                </a:solidFill>
              </a:rPr>
              <a:t>out of date </a:t>
            </a:r>
          </a:p>
          <a:p>
            <a:r>
              <a:rPr lang="en-US" b="0" dirty="0"/>
              <a:t>We also use a hyphen in compound </a:t>
            </a:r>
            <a:r>
              <a:rPr lang="en-US" b="0" dirty="0">
                <a:solidFill>
                  <a:schemeClr val="accent1"/>
                </a:solidFill>
              </a:rPr>
              <a:t>numbers below 100</a:t>
            </a:r>
            <a:r>
              <a:rPr lang="en-US" b="0" dirty="0"/>
              <a:t> and in fractions.</a:t>
            </a:r>
            <a:r>
              <a:rPr lang="en-US" dirty="0"/>
              <a:t> </a:t>
            </a:r>
          </a:p>
          <a:p>
            <a:pPr lvl="2"/>
            <a:r>
              <a:rPr lang="en-US" i="1" dirty="0">
                <a:solidFill>
                  <a:schemeClr val="accent1"/>
                </a:solidFill>
              </a:rPr>
              <a:t>forty-seven</a:t>
            </a:r>
            <a:r>
              <a:rPr lang="en-US" b="0" i="1" dirty="0">
                <a:solidFill>
                  <a:schemeClr val="accent1"/>
                </a:solidFill>
              </a:rPr>
              <a:t>             </a:t>
            </a:r>
            <a:r>
              <a:rPr lang="en-US" i="1" dirty="0">
                <a:solidFill>
                  <a:schemeClr val="accent1"/>
                </a:solidFill>
              </a:rPr>
              <a:t>five hundred </a:t>
            </a:r>
            <a:r>
              <a:rPr lang="en-US" b="0" i="1" dirty="0">
                <a:solidFill>
                  <a:schemeClr val="accent1"/>
                </a:solidFill>
              </a:rPr>
              <a:t>and </a:t>
            </a:r>
            <a:r>
              <a:rPr lang="en-US" i="1" dirty="0">
                <a:solidFill>
                  <a:schemeClr val="accent1"/>
                </a:solidFill>
              </a:rPr>
              <a:t>eighty-nine</a:t>
            </a:r>
            <a:r>
              <a:rPr lang="en-US" b="0" i="1" dirty="0">
                <a:solidFill>
                  <a:schemeClr val="accent1"/>
                </a:solidFill>
              </a:rPr>
              <a:t>                 one and </a:t>
            </a:r>
            <a:r>
              <a:rPr lang="en-US" i="1" dirty="0">
                <a:solidFill>
                  <a:schemeClr val="accent1"/>
                </a:solidFill>
              </a:rPr>
              <a:t>three-quarters</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b="0" i="1" dirty="0">
                <a:solidFill>
                  <a:srgbClr val="00B050"/>
                </a:solidFill>
              </a:rPr>
              <a:t> </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573671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More Examples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316" y="1188720"/>
            <a:ext cx="10572484" cy="5225142"/>
          </a:xfrm>
        </p:spPr>
      </p:pic>
    </p:spTree>
    <p:extLst>
      <p:ext uri="{BB962C8B-B14F-4D97-AF65-F5344CB8AC3E}">
        <p14:creationId xmlns:p14="http://schemas.microsoft.com/office/powerpoint/2010/main" val="710198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CE3D-264E-4D28-A40D-1BA5578348BF}"/>
              </a:ext>
            </a:extLst>
          </p:cNvPr>
          <p:cNvSpPr>
            <a:spLocks noGrp="1"/>
          </p:cNvSpPr>
          <p:nvPr>
            <p:ph type="title"/>
          </p:nvPr>
        </p:nvSpPr>
        <p:spPr>
          <a:xfrm>
            <a:off x="668867" y="2668058"/>
            <a:ext cx="10515600" cy="1325563"/>
          </a:xfrm>
        </p:spPr>
        <p:txBody>
          <a:bodyPr>
            <a:normAutofit fontScale="90000"/>
          </a:bodyPr>
          <a:lstStyle/>
          <a:p>
            <a:pPr algn="ctr"/>
            <a:r>
              <a:rPr lang="en-ZA" sz="8800" dirty="0">
                <a:solidFill>
                  <a:schemeClr val="tx1"/>
                </a:solidFill>
                <a:ea typeface="+mn-ea"/>
              </a:rPr>
              <a:t>Some Notes on Writing</a:t>
            </a:r>
            <a:endParaRPr lang="en-US" sz="8800" dirty="0">
              <a:solidFill>
                <a:schemeClr val="tx1"/>
              </a:solidFill>
              <a:ea typeface="+mn-ea"/>
            </a:endParaRPr>
          </a:p>
        </p:txBody>
      </p:sp>
    </p:spTree>
    <p:extLst>
      <p:ext uri="{BB962C8B-B14F-4D97-AF65-F5344CB8AC3E}">
        <p14:creationId xmlns:p14="http://schemas.microsoft.com/office/powerpoint/2010/main" val="32902234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1894" y="512333"/>
            <a:ext cx="10363200" cy="1143000"/>
          </a:xfrm>
        </p:spPr>
        <p:txBody>
          <a:bodyPr/>
          <a:lstStyle/>
          <a:p>
            <a:r>
              <a:rPr lang="en-US" dirty="0">
                <a:solidFill>
                  <a:schemeClr val="accent6"/>
                </a:solidFill>
                <a:latin typeface="Times New Roman" panose="02020603050405020304" pitchFamily="18" charset="0"/>
                <a:cs typeface="Times New Roman" panose="02020603050405020304" pitchFamily="18" charset="0"/>
              </a:rPr>
              <a:t>Grammar Writing </a:t>
            </a:r>
            <a:endParaRPr lang="en-US" dirty="0"/>
          </a:p>
        </p:txBody>
      </p:sp>
      <p:sp>
        <p:nvSpPr>
          <p:cNvPr id="2" name="Content Placeholder 1"/>
          <p:cNvSpPr>
            <a:spLocks noGrp="1"/>
          </p:cNvSpPr>
          <p:nvPr>
            <p:ph idx="1"/>
          </p:nvPr>
        </p:nvSpPr>
        <p:spPr>
          <a:xfrm>
            <a:off x="682626" y="1476161"/>
            <a:ext cx="11318875" cy="4648200"/>
          </a:xfrm>
        </p:spPr>
        <p:txBody>
          <a:bodyPr>
            <a:normAutofit fontScale="92500" lnSpcReduction="20000"/>
          </a:bodyPr>
          <a:lstStyle/>
          <a:p>
            <a:r>
              <a:rPr lang="en-US" sz="2400" b="0" dirty="0"/>
              <a:t>A speaker normally uses more words than a writer. </a:t>
            </a:r>
          </a:p>
          <a:p>
            <a:pPr lvl="1"/>
            <a:r>
              <a:rPr lang="en-US" sz="2000" b="0" dirty="0">
                <a:solidFill>
                  <a:srgbClr val="0070C0"/>
                </a:solidFill>
              </a:rPr>
              <a:t>For example,</a:t>
            </a:r>
            <a:r>
              <a:rPr lang="en-US" sz="2000" b="0" dirty="0"/>
              <a:t> </a:t>
            </a:r>
          </a:p>
          <a:p>
            <a:pPr lvl="2"/>
            <a:r>
              <a:rPr lang="en-US" b="0" i="1" dirty="0">
                <a:solidFill>
                  <a:schemeClr val="accent1"/>
                </a:solidFill>
              </a:rPr>
              <a:t>I had one appointment ...</a:t>
            </a:r>
            <a:r>
              <a:rPr lang="en-US" i="1" dirty="0">
                <a:solidFill>
                  <a:schemeClr val="accent1"/>
                </a:solidFill>
              </a:rPr>
              <a:t>I had </a:t>
            </a:r>
            <a:r>
              <a:rPr lang="en-US" b="0" i="1" dirty="0">
                <a:solidFill>
                  <a:schemeClr val="accent1"/>
                </a:solidFill>
              </a:rPr>
              <a:t>another </a:t>
            </a:r>
            <a:r>
              <a:rPr lang="en-US" i="1" dirty="0">
                <a:solidFill>
                  <a:schemeClr val="accent1"/>
                </a:solidFill>
              </a:rPr>
              <a:t>one</a:t>
            </a:r>
            <a:r>
              <a:rPr lang="en-US" b="0" i="1" dirty="0">
                <a:solidFill>
                  <a:schemeClr val="accent1"/>
                </a:solidFill>
              </a:rPr>
              <a:t>... </a:t>
            </a:r>
            <a:r>
              <a:rPr lang="en-US" i="1" dirty="0">
                <a:solidFill>
                  <a:schemeClr val="accent1"/>
                </a:solidFill>
              </a:rPr>
              <a:t>had another one... another one</a:t>
            </a:r>
            <a:r>
              <a:rPr lang="en-US" b="0" i="1" dirty="0">
                <a:solidFill>
                  <a:schemeClr val="accent1"/>
                </a:solidFill>
              </a:rPr>
              <a:t>...</a:t>
            </a:r>
            <a:endParaRPr lang="en-US" sz="2400" b="0" dirty="0"/>
          </a:p>
          <a:p>
            <a:r>
              <a:rPr lang="en-US" b="0" dirty="0">
                <a:solidFill>
                  <a:schemeClr val="accent2"/>
                </a:solidFill>
              </a:rPr>
              <a:t>In </a:t>
            </a:r>
            <a:r>
              <a:rPr lang="en-US" b="0" dirty="0">
                <a:solidFill>
                  <a:srgbClr val="FF0000"/>
                </a:solidFill>
              </a:rPr>
              <a:t>writing</a:t>
            </a:r>
            <a:r>
              <a:rPr lang="en-US" b="0" dirty="0">
                <a:solidFill>
                  <a:schemeClr val="accent2"/>
                </a:solidFill>
              </a:rPr>
              <a:t> we might express the meaning like this:</a:t>
            </a:r>
          </a:p>
          <a:p>
            <a:pPr lvl="1"/>
            <a:r>
              <a:rPr lang="en-US" b="0" i="1" dirty="0">
                <a:solidFill>
                  <a:schemeClr val="accent1"/>
                </a:solidFill>
              </a:rPr>
              <a:t>I had appointments at nine o'clock, ten o'clock, half past twelve and quarter</a:t>
            </a:r>
            <a:br>
              <a:rPr lang="en-US" b="0" i="1" dirty="0">
                <a:solidFill>
                  <a:schemeClr val="accent1"/>
                </a:solidFill>
              </a:rPr>
            </a:br>
            <a:r>
              <a:rPr lang="en-US" b="0" i="1" dirty="0">
                <a:solidFill>
                  <a:schemeClr val="accent1"/>
                </a:solidFill>
              </a:rPr>
              <a:t>past four.</a:t>
            </a:r>
          </a:p>
          <a:p>
            <a:r>
              <a:rPr lang="en-US" b="0" dirty="0"/>
              <a:t>In speech there are often a number of clauses with </a:t>
            </a:r>
            <a:r>
              <a:rPr lang="en-US" b="0" i="1" dirty="0"/>
              <a:t>and </a:t>
            </a:r>
            <a:r>
              <a:rPr lang="en-US" b="0" dirty="0"/>
              <a:t>one after the other.</a:t>
            </a:r>
          </a:p>
          <a:p>
            <a:pPr lvl="1"/>
            <a:r>
              <a:rPr lang="en-US" i="1" dirty="0">
                <a:solidFill>
                  <a:schemeClr val="accent1"/>
                </a:solidFill>
              </a:rPr>
              <a:t>So </a:t>
            </a:r>
            <a:r>
              <a:rPr lang="en-US" b="0" i="1" dirty="0">
                <a:solidFill>
                  <a:schemeClr val="accent1"/>
                </a:solidFill>
              </a:rPr>
              <a:t>I </a:t>
            </a:r>
            <a:r>
              <a:rPr lang="en-US" i="1" dirty="0">
                <a:solidFill>
                  <a:schemeClr val="accent1"/>
                </a:solidFill>
              </a:rPr>
              <a:t>got</a:t>
            </a:r>
            <a:r>
              <a:rPr lang="en-US" b="0" i="1" dirty="0">
                <a:solidFill>
                  <a:schemeClr val="accent1"/>
                </a:solidFill>
              </a:rPr>
              <a:t>... </a:t>
            </a:r>
            <a:r>
              <a:rPr lang="en-US" i="1" dirty="0">
                <a:solidFill>
                  <a:schemeClr val="accent1"/>
                </a:solidFill>
              </a:rPr>
              <a:t>and </a:t>
            </a:r>
            <a:r>
              <a:rPr lang="en-US" b="0" i="1" dirty="0">
                <a:solidFill>
                  <a:schemeClr val="accent1"/>
                </a:solidFill>
              </a:rPr>
              <a:t>we... </a:t>
            </a:r>
            <a:r>
              <a:rPr lang="en-US" i="1" dirty="0">
                <a:solidFill>
                  <a:schemeClr val="accent1"/>
                </a:solidFill>
              </a:rPr>
              <a:t>and </a:t>
            </a:r>
            <a:r>
              <a:rPr lang="en-US" b="0" i="1" dirty="0">
                <a:solidFill>
                  <a:schemeClr val="accent1"/>
                </a:solidFill>
              </a:rPr>
              <a:t>then we... </a:t>
            </a:r>
            <a:r>
              <a:rPr lang="en-US" i="1" dirty="0">
                <a:solidFill>
                  <a:schemeClr val="accent1"/>
                </a:solidFill>
              </a:rPr>
              <a:t>and </a:t>
            </a:r>
            <a:r>
              <a:rPr lang="en-US" b="0" i="1" dirty="0">
                <a:solidFill>
                  <a:schemeClr val="accent1"/>
                </a:solidFill>
              </a:rPr>
              <a:t>we...</a:t>
            </a:r>
          </a:p>
          <a:p>
            <a:pPr marL="457200" lvl="1" indent="0">
              <a:buNone/>
            </a:pPr>
            <a:endParaRPr lang="en-US" dirty="0">
              <a:solidFill>
                <a:schemeClr val="accent2"/>
              </a:solidFill>
            </a:endParaRPr>
          </a:p>
          <a:p>
            <a:pPr marL="457200" lvl="1" indent="0" algn="ctr">
              <a:buNone/>
            </a:pPr>
            <a:r>
              <a:rPr lang="en-US" b="0" i="1" dirty="0">
                <a:solidFill>
                  <a:srgbClr val="FF0000"/>
                </a:solidFill>
              </a:rPr>
              <a:t>“This is less usual in writing”.</a:t>
            </a:r>
            <a:endParaRPr lang="en-US" i="1" dirty="0">
              <a:solidFill>
                <a:schemeClr val="accent2"/>
              </a:solidFill>
            </a:endParaRPr>
          </a:p>
          <a:p>
            <a:pPr marL="0" indent="0">
              <a:buNone/>
            </a:pPr>
            <a:endParaRPr lang="en-US" b="0" i="1" dirty="0">
              <a:solidFill>
                <a:schemeClr val="accent1"/>
              </a:solidFill>
            </a:endParaRPr>
          </a:p>
          <a:p>
            <a:pPr marL="0" indent="0" algn="ctr">
              <a:buNone/>
            </a:pPr>
            <a:r>
              <a:rPr lang="en-US" sz="2400" b="0" dirty="0"/>
              <a:t/>
            </a:r>
            <a:br>
              <a:rPr lang="en-US" sz="2400" b="0" dirty="0"/>
            </a:br>
            <a:r>
              <a:rPr lang="en-US" sz="2400" b="0" i="1" dirty="0">
                <a:solidFill>
                  <a:schemeClr val="accent1"/>
                </a:solidFill>
              </a:rPr>
              <a:t/>
            </a:r>
            <a:br>
              <a:rPr lang="en-US" sz="2400" b="0" i="1" dirty="0">
                <a:solidFill>
                  <a:schemeClr val="accent1"/>
                </a:solidFill>
              </a:rPr>
            </a:br>
            <a:r>
              <a:rPr lang="en-US" sz="2400" b="0" dirty="0">
                <a:solidFill>
                  <a:srgbClr val="FF0000"/>
                </a:solidFill>
              </a:rPr>
              <a:t>.</a:t>
            </a:r>
            <a:r>
              <a:rPr lang="en-US" sz="2400" dirty="0">
                <a:solidFill>
                  <a:srgbClr val="FF0000"/>
                </a:solidFill>
              </a:rPr>
              <a:t> </a:t>
            </a:r>
            <a:r>
              <a:rPr lang="en-US" dirty="0"/>
              <a:t/>
            </a:r>
            <a:br>
              <a:rPr lang="en-US" dirty="0"/>
            </a:br>
            <a:r>
              <a:rPr lang="en-US" dirty="0">
                <a:solidFill>
                  <a:schemeClr val="accent1"/>
                </a:solidFill>
              </a:rPr>
              <a:t> </a:t>
            </a:r>
            <a:r>
              <a:rPr lang="en-US" dirty="0"/>
              <a:t/>
            </a:r>
            <a:br>
              <a:rPr lang="en-US" dirty="0"/>
            </a:br>
            <a:endParaRPr lang="en-US" dirty="0"/>
          </a:p>
        </p:txBody>
      </p:sp>
    </p:spTree>
    <p:extLst>
      <p:ext uri="{BB962C8B-B14F-4D97-AF65-F5344CB8AC3E}">
        <p14:creationId xmlns:p14="http://schemas.microsoft.com/office/powerpoint/2010/main" val="3508654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Necessity</a:t>
            </a:r>
            <a:r>
              <a:rPr lang="en-US" dirty="0"/>
              <a:t> </a:t>
            </a:r>
          </a:p>
        </p:txBody>
      </p:sp>
      <p:sp>
        <p:nvSpPr>
          <p:cNvPr id="2" name="Content Placeholder 1"/>
          <p:cNvSpPr>
            <a:spLocks noGrp="1"/>
          </p:cNvSpPr>
          <p:nvPr>
            <p:ph idx="1"/>
          </p:nvPr>
        </p:nvSpPr>
        <p:spPr>
          <a:xfrm>
            <a:off x="736600" y="1574800"/>
            <a:ext cx="10363200" cy="4673600"/>
          </a:xfrm>
        </p:spPr>
        <p:txBody>
          <a:bodyPr>
            <a:normAutofit/>
          </a:bodyPr>
          <a:lstStyle/>
          <a:p>
            <a:r>
              <a:rPr lang="en-US" i="1" dirty="0">
                <a:solidFill>
                  <a:schemeClr val="accent2"/>
                </a:solidFill>
              </a:rPr>
              <a:t>Must </a:t>
            </a:r>
            <a:r>
              <a:rPr lang="en-US" dirty="0">
                <a:solidFill>
                  <a:schemeClr val="accent1"/>
                </a:solidFill>
              </a:rPr>
              <a:t>and </a:t>
            </a:r>
            <a:r>
              <a:rPr lang="en-US" i="1" dirty="0">
                <a:solidFill>
                  <a:schemeClr val="accent2"/>
                </a:solidFill>
              </a:rPr>
              <a:t>have to</a:t>
            </a:r>
            <a:r>
              <a:rPr lang="en-US" dirty="0">
                <a:solidFill>
                  <a:schemeClr val="accent2"/>
                </a:solidFill>
              </a:rPr>
              <a:t> </a:t>
            </a:r>
          </a:p>
          <a:p>
            <a:pPr lvl="1"/>
            <a:r>
              <a:rPr lang="en-US" i="1" dirty="0">
                <a:solidFill>
                  <a:schemeClr val="accent2"/>
                </a:solidFill>
              </a:rPr>
              <a:t>You must… </a:t>
            </a:r>
            <a:r>
              <a:rPr lang="en-US" dirty="0"/>
              <a:t>is a way of ordering someone to do something. </a:t>
            </a:r>
          </a:p>
          <a:p>
            <a:pPr lvl="1"/>
            <a:r>
              <a:rPr lang="en-US" i="1" dirty="0">
                <a:solidFill>
                  <a:schemeClr val="accent2"/>
                </a:solidFill>
              </a:rPr>
              <a:t>You have to… </a:t>
            </a:r>
            <a:r>
              <a:rPr lang="en-US" dirty="0"/>
              <a:t>is a way of telling them what is necessary in the situation.</a:t>
            </a:r>
          </a:p>
          <a:p>
            <a:pPr lvl="2"/>
            <a:r>
              <a:rPr lang="en-US" b="0" dirty="0">
                <a:solidFill>
                  <a:srgbClr val="0070C0"/>
                </a:solidFill>
              </a:rPr>
              <a:t>For example:</a:t>
            </a:r>
          </a:p>
          <a:p>
            <a:pPr lvl="3"/>
            <a:r>
              <a:rPr lang="en-US" b="0" i="1" dirty="0">
                <a:solidFill>
                  <a:schemeClr val="accent1"/>
                </a:solidFill>
              </a:rPr>
              <a:t>You </a:t>
            </a:r>
            <a:r>
              <a:rPr lang="en-US" i="1" dirty="0">
                <a:solidFill>
                  <a:schemeClr val="accent2"/>
                </a:solidFill>
              </a:rPr>
              <a:t>must</a:t>
            </a:r>
            <a:r>
              <a:rPr lang="en-US" b="0" i="1" dirty="0">
                <a:solidFill>
                  <a:schemeClr val="accent1"/>
                </a:solidFill>
              </a:rPr>
              <a:t> fill in a form. </a:t>
            </a:r>
          </a:p>
          <a:p>
            <a:pPr lvl="3"/>
            <a:r>
              <a:rPr lang="en-US" b="0" i="1" dirty="0">
                <a:solidFill>
                  <a:schemeClr val="accent1"/>
                </a:solidFill>
              </a:rPr>
              <a:t>You </a:t>
            </a:r>
            <a:r>
              <a:rPr lang="en-US" i="1" dirty="0">
                <a:solidFill>
                  <a:schemeClr val="accent2"/>
                </a:solidFill>
              </a:rPr>
              <a:t>have to </a:t>
            </a:r>
            <a:r>
              <a:rPr lang="en-US" b="0" i="1" dirty="0">
                <a:solidFill>
                  <a:schemeClr val="accent1"/>
                </a:solidFill>
              </a:rPr>
              <a:t>fill in a form. </a:t>
            </a:r>
          </a:p>
          <a:p>
            <a:r>
              <a:rPr lang="en-US" b="0" dirty="0">
                <a:solidFill>
                  <a:schemeClr val="accent2"/>
                </a:solidFill>
              </a:rPr>
              <a:t>No necessity</a:t>
            </a:r>
            <a:r>
              <a:rPr lang="en-US" dirty="0">
                <a:solidFill>
                  <a:schemeClr val="accent2"/>
                </a:solidFill>
              </a:rPr>
              <a:t> </a:t>
            </a:r>
          </a:p>
          <a:p>
            <a:pPr lvl="1"/>
            <a:r>
              <a:rPr lang="en-US" b="0" i="1" dirty="0">
                <a:solidFill>
                  <a:schemeClr val="accent2"/>
                </a:solidFill>
              </a:rPr>
              <a:t>Needn't </a:t>
            </a:r>
            <a:r>
              <a:rPr lang="en-US" b="0" dirty="0"/>
              <a:t>and</a:t>
            </a:r>
            <a:r>
              <a:rPr lang="en-US" b="0" dirty="0">
                <a:solidFill>
                  <a:schemeClr val="accent2"/>
                </a:solidFill>
              </a:rPr>
              <a:t> </a:t>
            </a:r>
            <a:r>
              <a:rPr lang="en-US" b="0" i="1" dirty="0">
                <a:solidFill>
                  <a:schemeClr val="accent2"/>
                </a:solidFill>
              </a:rPr>
              <a:t>don't have to</a:t>
            </a:r>
            <a:r>
              <a:rPr lang="en-US" dirty="0">
                <a:solidFill>
                  <a:schemeClr val="accent2"/>
                </a:solidFill>
              </a:rPr>
              <a:t> … </a:t>
            </a:r>
          </a:p>
          <a:p>
            <a:pPr lvl="1"/>
            <a:r>
              <a:rPr lang="en-US" b="0" dirty="0"/>
              <a:t>We use </a:t>
            </a:r>
            <a:r>
              <a:rPr lang="en-US" i="1" dirty="0">
                <a:solidFill>
                  <a:schemeClr val="accent2"/>
                </a:solidFill>
              </a:rPr>
              <a:t>needn't </a:t>
            </a:r>
            <a:r>
              <a:rPr lang="en-US" b="0" dirty="0"/>
              <a:t>and</a:t>
            </a:r>
            <a:r>
              <a:rPr lang="en-US" i="1" dirty="0">
                <a:solidFill>
                  <a:schemeClr val="accent2"/>
                </a:solidFill>
              </a:rPr>
              <a:t> don't have to/haven't got to… </a:t>
            </a:r>
            <a:r>
              <a:rPr lang="en-US" b="0" dirty="0"/>
              <a:t>to say that something is unnecessary.</a:t>
            </a:r>
            <a:r>
              <a:rPr lang="en-US" dirty="0"/>
              <a:t> </a:t>
            </a:r>
          </a:p>
          <a:p>
            <a:pPr lvl="2"/>
            <a:r>
              <a:rPr lang="en-US" b="0" dirty="0">
                <a:solidFill>
                  <a:srgbClr val="0070C0"/>
                </a:solidFill>
              </a:rPr>
              <a:t>For example:</a:t>
            </a:r>
          </a:p>
          <a:p>
            <a:pPr lvl="3"/>
            <a:r>
              <a:rPr lang="en-US" b="0" i="1" dirty="0">
                <a:solidFill>
                  <a:schemeClr val="accent1"/>
                </a:solidFill>
              </a:rPr>
              <a:t>You </a:t>
            </a:r>
            <a:r>
              <a:rPr lang="en-US" i="1" dirty="0">
                <a:solidFill>
                  <a:schemeClr val="accent2"/>
                </a:solidFill>
              </a:rPr>
              <a:t>need not </a:t>
            </a:r>
            <a:r>
              <a:rPr lang="en-US" b="0" i="1" dirty="0">
                <a:solidFill>
                  <a:schemeClr val="accent1"/>
                </a:solidFill>
              </a:rPr>
              <a:t>always make an appointment</a:t>
            </a:r>
            <a:r>
              <a:rPr lang="en-US" dirty="0">
                <a:solidFill>
                  <a:schemeClr val="accent1"/>
                </a:solidFill>
              </a:rPr>
              <a:t> </a:t>
            </a:r>
          </a:p>
          <a:p>
            <a:pPr lvl="3"/>
            <a:r>
              <a:rPr lang="en-US" b="0" i="1" dirty="0">
                <a:solidFill>
                  <a:schemeClr val="accent1"/>
                </a:solidFill>
              </a:rPr>
              <a:t>You </a:t>
            </a:r>
            <a:r>
              <a:rPr lang="en-US" i="1" dirty="0">
                <a:solidFill>
                  <a:schemeClr val="accent2"/>
                </a:solidFill>
              </a:rPr>
              <a:t>do not </a:t>
            </a:r>
            <a:r>
              <a:rPr lang="en-US" b="0" i="1" dirty="0">
                <a:solidFill>
                  <a:schemeClr val="accent1"/>
                </a:solidFill>
              </a:rPr>
              <a:t>always </a:t>
            </a:r>
            <a:r>
              <a:rPr lang="en-US" i="1" dirty="0">
                <a:solidFill>
                  <a:schemeClr val="accent2"/>
                </a:solidFill>
              </a:rPr>
              <a:t>have to </a:t>
            </a:r>
            <a:r>
              <a:rPr lang="en-US" b="0" i="1" dirty="0">
                <a:solidFill>
                  <a:schemeClr val="accent1"/>
                </a:solidFill>
              </a:rPr>
              <a:t>make an appointment.</a:t>
            </a:r>
            <a:r>
              <a:rPr lang="en-US" dirty="0">
                <a:solidFill>
                  <a:schemeClr val="accent1"/>
                </a:solidFill>
              </a:rPr>
              <a:t> </a:t>
            </a:r>
            <a:endParaRPr lang="en-US" dirty="0"/>
          </a:p>
        </p:txBody>
      </p:sp>
    </p:spTree>
    <p:extLst>
      <p:ext uri="{BB962C8B-B14F-4D97-AF65-F5344CB8AC3E}">
        <p14:creationId xmlns:p14="http://schemas.microsoft.com/office/powerpoint/2010/main" val="12995711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Permission</a:t>
            </a:r>
            <a:endParaRPr lang="en-US" dirty="0"/>
          </a:p>
        </p:txBody>
      </p:sp>
      <p:sp>
        <p:nvSpPr>
          <p:cNvPr id="2" name="Content Placeholder 1"/>
          <p:cNvSpPr>
            <a:spLocks noGrp="1"/>
          </p:cNvSpPr>
          <p:nvPr>
            <p:ph idx="1"/>
          </p:nvPr>
        </p:nvSpPr>
        <p:spPr>
          <a:xfrm>
            <a:off x="711199" y="1485686"/>
            <a:ext cx="11004551" cy="4648200"/>
          </a:xfrm>
        </p:spPr>
        <p:txBody>
          <a:bodyPr>
            <a:normAutofit/>
          </a:bodyPr>
          <a:lstStyle/>
          <a:p>
            <a:r>
              <a:rPr lang="en-US" i="1" dirty="0">
                <a:solidFill>
                  <a:schemeClr val="accent2"/>
                </a:solidFill>
              </a:rPr>
              <a:t>can, could, may, might </a:t>
            </a:r>
            <a:r>
              <a:rPr lang="en-US" dirty="0"/>
              <a:t>and</a:t>
            </a:r>
            <a:r>
              <a:rPr lang="en-US" dirty="0">
                <a:solidFill>
                  <a:schemeClr val="accent2"/>
                </a:solidFill>
              </a:rPr>
              <a:t> </a:t>
            </a:r>
            <a:r>
              <a:rPr lang="en-US" i="1" dirty="0">
                <a:solidFill>
                  <a:schemeClr val="accent2"/>
                </a:solidFill>
              </a:rPr>
              <a:t>be allowed to</a:t>
            </a:r>
            <a:r>
              <a:rPr lang="en-US" dirty="0">
                <a:solidFill>
                  <a:schemeClr val="accent2"/>
                </a:solidFill>
              </a:rPr>
              <a:t> </a:t>
            </a:r>
          </a:p>
          <a:p>
            <a:pPr lvl="1"/>
            <a:r>
              <a:rPr lang="en-US" b="0" dirty="0"/>
              <a:t>We use </a:t>
            </a:r>
            <a:r>
              <a:rPr lang="en-US" b="0" i="1" dirty="0">
                <a:solidFill>
                  <a:schemeClr val="accent2"/>
                </a:solidFill>
              </a:rPr>
              <a:t>can</a:t>
            </a:r>
            <a:r>
              <a:rPr lang="en-US" b="0" i="1" dirty="0"/>
              <a:t> </a:t>
            </a:r>
            <a:r>
              <a:rPr lang="en-US" b="0" dirty="0"/>
              <a:t>or </a:t>
            </a:r>
            <a:r>
              <a:rPr lang="en-US" b="0" i="1" dirty="0">
                <a:solidFill>
                  <a:schemeClr val="accent2"/>
                </a:solidFill>
              </a:rPr>
              <a:t>may</a:t>
            </a:r>
            <a:r>
              <a:rPr lang="en-US" b="0" i="1" dirty="0"/>
              <a:t> </a:t>
            </a:r>
            <a:r>
              <a:rPr lang="en-US" b="0" dirty="0"/>
              <a:t>to give permission. </a:t>
            </a:r>
            <a:r>
              <a:rPr lang="en-US" i="1" dirty="0">
                <a:solidFill>
                  <a:schemeClr val="accent2"/>
                </a:solidFill>
              </a:rPr>
              <a:t>May</a:t>
            </a:r>
            <a:r>
              <a:rPr lang="en-US" b="0" i="1" dirty="0"/>
              <a:t> </a:t>
            </a:r>
            <a:r>
              <a:rPr lang="en-US" b="0" dirty="0"/>
              <a:t>is formal and used mainly in writing.</a:t>
            </a:r>
          </a:p>
          <a:p>
            <a:pPr lvl="2"/>
            <a:r>
              <a:rPr lang="en-US" b="0" dirty="0">
                <a:solidFill>
                  <a:srgbClr val="0070C0"/>
                </a:solidFill>
              </a:rPr>
              <a:t>For example:</a:t>
            </a:r>
          </a:p>
          <a:p>
            <a:pPr lvl="3"/>
            <a:r>
              <a:rPr lang="en-US" b="0" i="1" dirty="0">
                <a:solidFill>
                  <a:schemeClr val="accent1"/>
                </a:solidFill>
              </a:rPr>
              <a:t>Any person over 18 years </a:t>
            </a:r>
            <a:r>
              <a:rPr lang="en-US" i="1" dirty="0">
                <a:solidFill>
                  <a:schemeClr val="accent2"/>
                </a:solidFill>
              </a:rPr>
              <a:t>may/can</a:t>
            </a:r>
            <a:r>
              <a:rPr lang="en-US" i="1" dirty="0">
                <a:solidFill>
                  <a:schemeClr val="accent1"/>
                </a:solidFill>
              </a:rPr>
              <a:t> </a:t>
            </a:r>
            <a:r>
              <a:rPr lang="en-US" b="0" i="1" dirty="0">
                <a:solidFill>
                  <a:schemeClr val="accent1"/>
                </a:solidFill>
              </a:rPr>
              <a:t>apply to join the club.</a:t>
            </a:r>
          </a:p>
          <a:p>
            <a:pPr lvl="3"/>
            <a:r>
              <a:rPr lang="en-US" dirty="0">
                <a:solidFill>
                  <a:schemeClr val="accent1"/>
                </a:solidFill>
              </a:rPr>
              <a:t> </a:t>
            </a:r>
            <a:r>
              <a:rPr lang="en-US" b="0" i="1" dirty="0">
                <a:solidFill>
                  <a:schemeClr val="accent1"/>
                </a:solidFill>
              </a:rPr>
              <a:t>You </a:t>
            </a:r>
            <a:r>
              <a:rPr lang="en-US" i="1" dirty="0">
                <a:solidFill>
                  <a:schemeClr val="accent2"/>
                </a:solidFill>
              </a:rPr>
              <a:t>can</a:t>
            </a:r>
            <a:r>
              <a:rPr lang="en-US" i="1" dirty="0">
                <a:solidFill>
                  <a:schemeClr val="accent1"/>
                </a:solidFill>
              </a:rPr>
              <a:t> </a:t>
            </a:r>
            <a:r>
              <a:rPr lang="en-US" b="0" i="1" dirty="0">
                <a:solidFill>
                  <a:schemeClr val="accent1"/>
                </a:solidFill>
              </a:rPr>
              <a:t>use my phone if you like</a:t>
            </a:r>
            <a:r>
              <a:rPr lang="en-US" dirty="0">
                <a:solidFill>
                  <a:schemeClr val="accent1"/>
                </a:solidFill>
              </a:rPr>
              <a:t>. </a:t>
            </a:r>
          </a:p>
          <a:p>
            <a:pPr lvl="1"/>
            <a:r>
              <a:rPr lang="en-US" b="0" dirty="0"/>
              <a:t>Asking permission</a:t>
            </a:r>
          </a:p>
          <a:p>
            <a:pPr lvl="2"/>
            <a:r>
              <a:rPr lang="en-US" b="0" dirty="0"/>
              <a:t>We use </a:t>
            </a:r>
            <a:r>
              <a:rPr lang="en-US" i="1" dirty="0">
                <a:solidFill>
                  <a:schemeClr val="accent2"/>
                </a:solidFill>
              </a:rPr>
              <a:t>can, could </a:t>
            </a:r>
            <a:r>
              <a:rPr lang="en-US" b="0" dirty="0"/>
              <a:t>or </a:t>
            </a:r>
            <a:r>
              <a:rPr lang="en-US" i="1" dirty="0">
                <a:solidFill>
                  <a:schemeClr val="accent2"/>
                </a:solidFill>
              </a:rPr>
              <a:t>may</a:t>
            </a:r>
            <a:r>
              <a:rPr lang="en-US" b="0" i="1" dirty="0"/>
              <a:t> </a:t>
            </a:r>
            <a:r>
              <a:rPr lang="en-US" b="0" dirty="0"/>
              <a:t>to ask permission</a:t>
            </a:r>
            <a:r>
              <a:rPr lang="en-US" dirty="0"/>
              <a:t> </a:t>
            </a:r>
          </a:p>
          <a:p>
            <a:pPr lvl="2"/>
            <a:r>
              <a:rPr lang="en-US" b="0" dirty="0">
                <a:solidFill>
                  <a:srgbClr val="0070C0"/>
                </a:solidFill>
              </a:rPr>
              <a:t>For example:</a:t>
            </a:r>
          </a:p>
          <a:p>
            <a:pPr lvl="3"/>
            <a:r>
              <a:rPr lang="en-US" i="1" dirty="0">
                <a:solidFill>
                  <a:schemeClr val="accent2"/>
                </a:solidFill>
              </a:rPr>
              <a:t>Could</a:t>
            </a:r>
            <a:r>
              <a:rPr lang="en-US" i="1" dirty="0">
                <a:solidFill>
                  <a:schemeClr val="accent1"/>
                </a:solidFill>
              </a:rPr>
              <a:t> </a:t>
            </a:r>
            <a:r>
              <a:rPr lang="en-US" b="0" i="1" dirty="0">
                <a:solidFill>
                  <a:schemeClr val="accent1"/>
                </a:solidFill>
              </a:rPr>
              <a:t>I borrow this calculator, please?</a:t>
            </a:r>
            <a:r>
              <a:rPr lang="en-US" dirty="0">
                <a:solidFill>
                  <a:schemeClr val="accent1"/>
                </a:solidFill>
              </a:rPr>
              <a:t> </a:t>
            </a:r>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t>
            </a:r>
            <a:br>
              <a:rPr lang="en-US" dirty="0"/>
            </a:br>
            <a:r>
              <a:rPr lang="en-US" dirty="0"/>
              <a:t/>
            </a:r>
            <a:br>
              <a:rPr lang="en-US" dirty="0"/>
            </a:br>
            <a:endParaRPr lang="en-US" dirty="0"/>
          </a:p>
        </p:txBody>
      </p:sp>
    </p:spTree>
    <p:extLst>
      <p:ext uri="{BB962C8B-B14F-4D97-AF65-F5344CB8AC3E}">
        <p14:creationId xmlns:p14="http://schemas.microsoft.com/office/powerpoint/2010/main" val="3708565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F12-5E57-4CFB-A279-871E2E1C80A4}"/>
              </a:ext>
            </a:extLst>
          </p:cNvPr>
          <p:cNvSpPr>
            <a:spLocks noGrp="1"/>
          </p:cNvSpPr>
          <p:nvPr>
            <p:ph type="title"/>
          </p:nvPr>
        </p:nvSpPr>
        <p:spPr/>
        <p:txBody>
          <a:bodyPr/>
          <a:lstStyle/>
          <a:p>
            <a:r>
              <a:rPr lang="en-ZA" sz="4800" dirty="0">
                <a:solidFill>
                  <a:schemeClr val="accent6"/>
                </a:solidFill>
              </a:rPr>
              <a:t>Academic</a:t>
            </a:r>
            <a:r>
              <a:rPr lang="en-ZA" sz="2000" dirty="0"/>
              <a:t> </a:t>
            </a:r>
            <a:r>
              <a:rPr lang="en-ZA" sz="4800" dirty="0">
                <a:solidFill>
                  <a:schemeClr val="accent6"/>
                </a:solidFill>
              </a:rPr>
              <a:t>Writing</a:t>
            </a:r>
            <a:endParaRPr lang="en-US" dirty="0"/>
          </a:p>
        </p:txBody>
      </p:sp>
      <p:graphicFrame>
        <p:nvGraphicFramePr>
          <p:cNvPr id="6" name="Table 4">
            <a:extLst>
              <a:ext uri="{FF2B5EF4-FFF2-40B4-BE49-F238E27FC236}">
                <a16:creationId xmlns:a16="http://schemas.microsoft.com/office/drawing/2014/main" id="{A0BFC4B0-ED1E-44E2-A449-335F2F351789}"/>
              </a:ext>
            </a:extLst>
          </p:cNvPr>
          <p:cNvGraphicFramePr>
            <a:graphicFrameLocks noGrp="1"/>
          </p:cNvGraphicFramePr>
          <p:nvPr>
            <p:extLst>
              <p:ext uri="{D42A27DB-BD31-4B8C-83A1-F6EECF244321}">
                <p14:modId xmlns:p14="http://schemas.microsoft.com/office/powerpoint/2010/main" val="1687435663"/>
              </p:ext>
            </p:extLst>
          </p:nvPr>
        </p:nvGraphicFramePr>
        <p:xfrm>
          <a:off x="1819174" y="1600200"/>
          <a:ext cx="8778242" cy="3291840"/>
        </p:xfrm>
        <a:graphic>
          <a:graphicData uri="http://schemas.openxmlformats.org/drawingml/2006/table">
            <a:tbl>
              <a:tblPr firstRow="1" bandRow="1">
                <a:tableStyleId>{5DA37D80-6434-44D0-A028-1B22A696006F}</a:tableStyleId>
              </a:tblPr>
              <a:tblGrid>
                <a:gridCol w="4389121">
                  <a:extLst>
                    <a:ext uri="{9D8B030D-6E8A-4147-A177-3AD203B41FA5}">
                      <a16:colId xmlns:a16="http://schemas.microsoft.com/office/drawing/2014/main" val="4269903092"/>
                    </a:ext>
                  </a:extLst>
                </a:gridCol>
                <a:gridCol w="4389121">
                  <a:extLst>
                    <a:ext uri="{9D8B030D-6E8A-4147-A177-3AD203B41FA5}">
                      <a16:colId xmlns:a16="http://schemas.microsoft.com/office/drawing/2014/main" val="3962137253"/>
                    </a:ext>
                  </a:extLst>
                </a:gridCol>
              </a:tblGrid>
              <a:tr h="351082">
                <a:tc>
                  <a:txBody>
                    <a:bodyPr/>
                    <a:lstStyle/>
                    <a:p>
                      <a:pPr algn="ctr"/>
                      <a:r>
                        <a:rPr lang="en-US" dirty="0"/>
                        <a:t>CONTRACTED FORM</a:t>
                      </a:r>
                    </a:p>
                  </a:txBody>
                  <a:tcPr/>
                </a:tc>
                <a:tc>
                  <a:txBody>
                    <a:bodyPr/>
                    <a:lstStyle/>
                    <a:p>
                      <a:pPr algn="ctr"/>
                      <a:r>
                        <a:rPr lang="en-US" dirty="0"/>
                        <a:t>EXPANDED FORM</a:t>
                      </a:r>
                    </a:p>
                  </a:txBody>
                  <a:tcPr/>
                </a:tc>
                <a:extLst>
                  <a:ext uri="{0D108BD9-81ED-4DB2-BD59-A6C34878D82A}">
                    <a16:rowId xmlns:a16="http://schemas.microsoft.com/office/drawing/2014/main" val="2702081197"/>
                  </a:ext>
                </a:extLst>
              </a:tr>
              <a:tr h="351082">
                <a:tc>
                  <a:txBody>
                    <a:bodyPr/>
                    <a:lstStyle/>
                    <a:p>
                      <a:pPr algn="ctr"/>
                      <a:r>
                        <a:rPr lang="en-US" dirty="0"/>
                        <a:t>Doesn’t </a:t>
                      </a:r>
                    </a:p>
                  </a:txBody>
                  <a:tcPr/>
                </a:tc>
                <a:tc>
                  <a:txBody>
                    <a:bodyPr/>
                    <a:lstStyle/>
                    <a:p>
                      <a:pPr algn="ctr"/>
                      <a:r>
                        <a:rPr lang="en-US" dirty="0"/>
                        <a:t>Does not </a:t>
                      </a:r>
                    </a:p>
                  </a:txBody>
                  <a:tcPr/>
                </a:tc>
                <a:extLst>
                  <a:ext uri="{0D108BD9-81ED-4DB2-BD59-A6C34878D82A}">
                    <a16:rowId xmlns:a16="http://schemas.microsoft.com/office/drawing/2014/main" val="1579203734"/>
                  </a:ext>
                </a:extLst>
              </a:tr>
              <a:tr h="3510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Can’t</a:t>
                      </a:r>
                    </a:p>
                  </a:txBody>
                  <a:tcPr/>
                </a:tc>
                <a:tc>
                  <a:txBody>
                    <a:bodyPr/>
                    <a:lstStyle/>
                    <a:p>
                      <a:pPr algn="ctr"/>
                      <a:r>
                        <a:rPr lang="en-US" dirty="0"/>
                        <a:t>Cannot </a:t>
                      </a:r>
                    </a:p>
                  </a:txBody>
                  <a:tcPr/>
                </a:tc>
                <a:extLst>
                  <a:ext uri="{0D108BD9-81ED-4DB2-BD59-A6C34878D82A}">
                    <a16:rowId xmlns:a16="http://schemas.microsoft.com/office/drawing/2014/main" val="1234497432"/>
                  </a:ext>
                </a:extLst>
              </a:tr>
              <a:tr h="351082">
                <a:tc>
                  <a:txBody>
                    <a:bodyPr/>
                    <a:lstStyle/>
                    <a:p>
                      <a:pPr algn="ctr"/>
                      <a:r>
                        <a:rPr lang="en-US" dirty="0"/>
                        <a:t>They’ve</a:t>
                      </a:r>
                    </a:p>
                  </a:txBody>
                  <a:tcPr/>
                </a:tc>
                <a:tc>
                  <a:txBody>
                    <a:bodyPr/>
                    <a:lstStyle/>
                    <a:p>
                      <a:pPr algn="ctr"/>
                      <a:r>
                        <a:rPr lang="en-US" dirty="0"/>
                        <a:t>They have </a:t>
                      </a:r>
                    </a:p>
                  </a:txBody>
                  <a:tcPr/>
                </a:tc>
                <a:extLst>
                  <a:ext uri="{0D108BD9-81ED-4DB2-BD59-A6C34878D82A}">
                    <a16:rowId xmlns:a16="http://schemas.microsoft.com/office/drawing/2014/main" val="978258870"/>
                  </a:ext>
                </a:extLst>
              </a:tr>
              <a:tr h="351082">
                <a:tc>
                  <a:txBody>
                    <a:bodyPr/>
                    <a:lstStyle/>
                    <a:p>
                      <a:pPr algn="ctr"/>
                      <a:r>
                        <a:rPr lang="en-US" dirty="0"/>
                        <a:t>It’s </a:t>
                      </a:r>
                    </a:p>
                  </a:txBody>
                  <a:tcPr/>
                </a:tc>
                <a:tc>
                  <a:txBody>
                    <a:bodyPr/>
                    <a:lstStyle/>
                    <a:p>
                      <a:pPr algn="ctr"/>
                      <a:r>
                        <a:rPr lang="en-US" dirty="0"/>
                        <a:t>It is </a:t>
                      </a:r>
                    </a:p>
                  </a:txBody>
                  <a:tcPr/>
                </a:tc>
                <a:extLst>
                  <a:ext uri="{0D108BD9-81ED-4DB2-BD59-A6C34878D82A}">
                    <a16:rowId xmlns:a16="http://schemas.microsoft.com/office/drawing/2014/main" val="1350057123"/>
                  </a:ext>
                </a:extLst>
              </a:tr>
              <a:tr h="351082">
                <a:tc>
                  <a:txBody>
                    <a:bodyPr/>
                    <a:lstStyle/>
                    <a:p>
                      <a:pPr algn="ctr"/>
                      <a:r>
                        <a:rPr lang="en-US" dirty="0"/>
                        <a:t>We’ll </a:t>
                      </a:r>
                    </a:p>
                  </a:txBody>
                  <a:tcPr/>
                </a:tc>
                <a:tc>
                  <a:txBody>
                    <a:bodyPr/>
                    <a:lstStyle/>
                    <a:p>
                      <a:pPr algn="ctr"/>
                      <a:r>
                        <a:rPr lang="en-US" dirty="0"/>
                        <a:t>We will </a:t>
                      </a:r>
                    </a:p>
                  </a:txBody>
                  <a:tcPr/>
                </a:tc>
                <a:extLst>
                  <a:ext uri="{0D108BD9-81ED-4DB2-BD59-A6C34878D82A}">
                    <a16:rowId xmlns:a16="http://schemas.microsoft.com/office/drawing/2014/main" val="3106316873"/>
                  </a:ext>
                </a:extLst>
              </a:tr>
              <a:tr h="351082">
                <a:tc>
                  <a:txBody>
                    <a:bodyPr/>
                    <a:lstStyle/>
                    <a:p>
                      <a:pPr algn="ctr"/>
                      <a:r>
                        <a:rPr lang="en-US" dirty="0"/>
                        <a:t>You’re </a:t>
                      </a:r>
                    </a:p>
                  </a:txBody>
                  <a:tcPr/>
                </a:tc>
                <a:tc>
                  <a:txBody>
                    <a:bodyPr/>
                    <a:lstStyle/>
                    <a:p>
                      <a:pPr algn="ctr"/>
                      <a:r>
                        <a:rPr lang="en-US" dirty="0"/>
                        <a:t>You are </a:t>
                      </a:r>
                    </a:p>
                  </a:txBody>
                  <a:tcPr/>
                </a:tc>
                <a:extLst>
                  <a:ext uri="{0D108BD9-81ED-4DB2-BD59-A6C34878D82A}">
                    <a16:rowId xmlns:a16="http://schemas.microsoft.com/office/drawing/2014/main" val="2262774048"/>
                  </a:ext>
                </a:extLst>
              </a:tr>
              <a:tr h="351082">
                <a:tc>
                  <a:txBody>
                    <a:bodyPr/>
                    <a:lstStyle/>
                    <a:p>
                      <a:pPr algn="ctr"/>
                      <a:r>
                        <a:rPr lang="en-US" dirty="0"/>
                        <a:t>Isn’t</a:t>
                      </a:r>
                    </a:p>
                  </a:txBody>
                  <a:tcPr/>
                </a:tc>
                <a:tc>
                  <a:txBody>
                    <a:bodyPr/>
                    <a:lstStyle/>
                    <a:p>
                      <a:pPr algn="ctr"/>
                      <a:r>
                        <a:rPr lang="en-US" dirty="0"/>
                        <a:t>Is not </a:t>
                      </a:r>
                    </a:p>
                  </a:txBody>
                  <a:tcPr/>
                </a:tc>
                <a:extLst>
                  <a:ext uri="{0D108BD9-81ED-4DB2-BD59-A6C34878D82A}">
                    <a16:rowId xmlns:a16="http://schemas.microsoft.com/office/drawing/2014/main" val="931276760"/>
                  </a:ext>
                </a:extLst>
              </a:tr>
              <a:tr h="351082">
                <a:tc>
                  <a:txBody>
                    <a:bodyPr/>
                    <a:lstStyle/>
                    <a:p>
                      <a:pPr algn="ctr"/>
                      <a:r>
                        <a:rPr lang="en-US" dirty="0" err="1"/>
                        <a:t>Gonna</a:t>
                      </a:r>
                      <a:r>
                        <a:rPr lang="en-US" dirty="0"/>
                        <a:t> </a:t>
                      </a:r>
                    </a:p>
                  </a:txBody>
                  <a:tcPr/>
                </a:tc>
                <a:tc>
                  <a:txBody>
                    <a:bodyPr/>
                    <a:lstStyle/>
                    <a:p>
                      <a:pPr algn="ctr"/>
                      <a:r>
                        <a:rPr lang="en-US" dirty="0"/>
                        <a:t>Going to </a:t>
                      </a:r>
                    </a:p>
                  </a:txBody>
                  <a:tcPr/>
                </a:tc>
                <a:extLst>
                  <a:ext uri="{0D108BD9-81ED-4DB2-BD59-A6C34878D82A}">
                    <a16:rowId xmlns:a16="http://schemas.microsoft.com/office/drawing/2014/main" val="3738405729"/>
                  </a:ext>
                </a:extLst>
              </a:tr>
            </a:tbl>
          </a:graphicData>
        </a:graphic>
      </p:graphicFrame>
      <p:sp>
        <p:nvSpPr>
          <p:cNvPr id="7" name="TextBox 6">
            <a:extLst>
              <a:ext uri="{FF2B5EF4-FFF2-40B4-BE49-F238E27FC236}">
                <a16:creationId xmlns:a16="http://schemas.microsoft.com/office/drawing/2014/main" id="{B4F2C70A-93A2-4C20-BECA-B90F6F3FF12A}"/>
              </a:ext>
            </a:extLst>
          </p:cNvPr>
          <p:cNvSpPr txBox="1"/>
          <p:nvPr/>
        </p:nvSpPr>
        <p:spPr>
          <a:xfrm>
            <a:off x="518160" y="5042374"/>
            <a:ext cx="11155680" cy="1200329"/>
          </a:xfrm>
          <a:prstGeom prst="rect">
            <a:avLst/>
          </a:prstGeom>
          <a:noFill/>
        </p:spPr>
        <p:txBody>
          <a:bodyPr wrap="square">
            <a:spAutoFit/>
          </a:bodyPr>
          <a:lstStyle/>
          <a:p>
            <a:r>
              <a:rPr lang="en-US" dirty="0">
                <a:solidFill>
                  <a:srgbClr val="0070C0"/>
                </a:solidFill>
              </a:rPr>
              <a:t>Examples:</a:t>
            </a:r>
          </a:p>
          <a:p>
            <a:pPr lvl="1"/>
            <a:r>
              <a:rPr lang="en-US" dirty="0"/>
              <a:t> The policy </a:t>
            </a:r>
            <a:r>
              <a:rPr lang="en-US" dirty="0">
                <a:solidFill>
                  <a:srgbClr val="FF0000"/>
                </a:solidFill>
              </a:rPr>
              <a:t>doesn’t</a:t>
            </a:r>
            <a:r>
              <a:rPr lang="en-US" dirty="0"/>
              <a:t> permit illegal dealings.  </a:t>
            </a:r>
            <a:r>
              <a:rPr lang="en-US" dirty="0">
                <a:solidFill>
                  <a:srgbClr val="FF0000"/>
                </a:solidFill>
              </a:rPr>
              <a:t>X</a:t>
            </a:r>
          </a:p>
          <a:p>
            <a:pPr lvl="1"/>
            <a:endParaRPr lang="en-US" dirty="0"/>
          </a:p>
          <a:p>
            <a:pPr lvl="1"/>
            <a:r>
              <a:rPr lang="en-US" dirty="0"/>
              <a:t>The policy </a:t>
            </a:r>
            <a:r>
              <a:rPr lang="en-US" dirty="0">
                <a:solidFill>
                  <a:srgbClr val="0070C0"/>
                </a:solidFill>
              </a:rPr>
              <a:t>does not </a:t>
            </a:r>
            <a:r>
              <a:rPr lang="en-US" dirty="0"/>
              <a:t>permit illegal dealings. </a:t>
            </a:r>
            <a:r>
              <a:rPr lang="en-US" b="1" i="0" dirty="0">
                <a:solidFill>
                  <a:srgbClr val="00B050"/>
                </a:solidFill>
                <a:effectLst/>
                <a:latin typeface="Lucida Sans Unicode" panose="020B0602030504020204" pitchFamily="34" charset="0"/>
              </a:rPr>
              <a:t>√</a:t>
            </a:r>
            <a:endParaRPr lang="en-US" b="1" dirty="0">
              <a:solidFill>
                <a:srgbClr val="00B050"/>
              </a:solidFill>
            </a:endParaRPr>
          </a:p>
        </p:txBody>
      </p:sp>
    </p:spTree>
    <p:extLst>
      <p:ext uri="{BB962C8B-B14F-4D97-AF65-F5344CB8AC3E}">
        <p14:creationId xmlns:p14="http://schemas.microsoft.com/office/powerpoint/2010/main" val="2563493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Probability</a:t>
            </a:r>
            <a:r>
              <a:rPr lang="en-US" dirty="0"/>
              <a:t> </a:t>
            </a:r>
          </a:p>
        </p:txBody>
      </p:sp>
      <p:sp>
        <p:nvSpPr>
          <p:cNvPr id="2" name="Content Placeholder 1"/>
          <p:cNvSpPr>
            <a:spLocks noGrp="1"/>
          </p:cNvSpPr>
          <p:nvPr>
            <p:ph idx="1"/>
          </p:nvPr>
        </p:nvSpPr>
        <p:spPr>
          <a:xfrm>
            <a:off x="711200" y="1504736"/>
            <a:ext cx="10363200" cy="4648200"/>
          </a:xfrm>
        </p:spPr>
        <p:txBody>
          <a:bodyPr>
            <a:normAutofit fontScale="85000" lnSpcReduction="20000"/>
          </a:bodyPr>
          <a:lstStyle/>
          <a:p>
            <a:r>
              <a:rPr lang="en-US" b="0" dirty="0"/>
              <a:t>We use </a:t>
            </a:r>
            <a:r>
              <a:rPr lang="en-US" i="1" dirty="0">
                <a:solidFill>
                  <a:schemeClr val="accent2"/>
                </a:solidFill>
              </a:rPr>
              <a:t>should</a:t>
            </a:r>
            <a:r>
              <a:rPr lang="en-US" b="0" i="1" dirty="0"/>
              <a:t> </a:t>
            </a:r>
            <a:r>
              <a:rPr lang="en-US" b="0" dirty="0"/>
              <a:t>and </a:t>
            </a:r>
            <a:r>
              <a:rPr lang="en-US" i="1" dirty="0">
                <a:solidFill>
                  <a:schemeClr val="accent2"/>
                </a:solidFill>
              </a:rPr>
              <a:t>ought to </a:t>
            </a:r>
            <a:r>
              <a:rPr lang="en-US" b="0" dirty="0"/>
              <a:t>to say that something is </a:t>
            </a:r>
            <a:r>
              <a:rPr lang="en-US" i="1" dirty="0"/>
              <a:t>probable</a:t>
            </a:r>
            <a:r>
              <a:rPr lang="en-US" b="0" dirty="0"/>
              <a:t>, either in the </a:t>
            </a:r>
            <a:r>
              <a:rPr lang="en-US" i="1" dirty="0"/>
              <a:t>present</a:t>
            </a:r>
            <a:r>
              <a:rPr lang="en-US" b="0" dirty="0"/>
              <a:t> or the </a:t>
            </a:r>
            <a:r>
              <a:rPr lang="en-US" i="1" dirty="0"/>
              <a:t>future.</a:t>
            </a:r>
          </a:p>
          <a:p>
            <a:pPr lvl="2"/>
            <a:r>
              <a:rPr lang="en-US" b="0" dirty="0">
                <a:solidFill>
                  <a:srgbClr val="0070C0"/>
                </a:solidFill>
              </a:rPr>
              <a:t>For example:</a:t>
            </a:r>
          </a:p>
          <a:p>
            <a:pPr lvl="3"/>
            <a:r>
              <a:rPr lang="en-US" b="0" i="1" dirty="0">
                <a:solidFill>
                  <a:schemeClr val="accent1"/>
                </a:solidFill>
              </a:rPr>
              <a:t>They </a:t>
            </a:r>
            <a:r>
              <a:rPr lang="en-US" i="1" dirty="0">
                <a:solidFill>
                  <a:schemeClr val="accent2"/>
                </a:solidFill>
              </a:rPr>
              <a:t>should </a:t>
            </a:r>
            <a:r>
              <a:rPr lang="en-US" b="0" i="1" dirty="0">
                <a:solidFill>
                  <a:schemeClr val="accent2"/>
                </a:solidFill>
              </a:rPr>
              <a:t>have/</a:t>
            </a:r>
            <a:r>
              <a:rPr lang="en-US" i="1" dirty="0">
                <a:solidFill>
                  <a:schemeClr val="accent2"/>
                </a:solidFill>
              </a:rPr>
              <a:t>ought to </a:t>
            </a:r>
            <a:r>
              <a:rPr lang="en-US" b="0" i="1" dirty="0">
                <a:solidFill>
                  <a:schemeClr val="accent1"/>
                </a:solidFill>
              </a:rPr>
              <a:t>have our project by now.</a:t>
            </a:r>
            <a:r>
              <a:rPr lang="en-US" dirty="0">
                <a:solidFill>
                  <a:schemeClr val="accent1"/>
                </a:solidFill>
              </a:rPr>
              <a:t> </a:t>
            </a:r>
          </a:p>
          <a:p>
            <a:pPr lvl="3"/>
            <a:r>
              <a:rPr lang="en-US" b="0" i="1" dirty="0">
                <a:solidFill>
                  <a:schemeClr val="accent1"/>
                </a:solidFill>
              </a:rPr>
              <a:t>We </a:t>
            </a:r>
            <a:r>
              <a:rPr lang="en-US" i="1" dirty="0">
                <a:solidFill>
                  <a:schemeClr val="accent2"/>
                </a:solidFill>
              </a:rPr>
              <a:t>should </a:t>
            </a:r>
            <a:r>
              <a:rPr lang="en-US" b="0" i="1" dirty="0">
                <a:solidFill>
                  <a:schemeClr val="accent2"/>
                </a:solidFill>
              </a:rPr>
              <a:t>know/</a:t>
            </a:r>
            <a:r>
              <a:rPr lang="en-US" i="1" dirty="0">
                <a:solidFill>
                  <a:schemeClr val="accent2"/>
                </a:solidFill>
              </a:rPr>
              <a:t>ought</a:t>
            </a:r>
            <a:r>
              <a:rPr lang="en-US" b="0" i="1" dirty="0">
                <a:solidFill>
                  <a:schemeClr val="accent2"/>
                </a:solidFill>
              </a:rPr>
              <a:t> </a:t>
            </a:r>
            <a:r>
              <a:rPr lang="en-US" i="1" dirty="0">
                <a:solidFill>
                  <a:schemeClr val="accent2"/>
                </a:solidFill>
              </a:rPr>
              <a:t>to </a:t>
            </a:r>
            <a:r>
              <a:rPr lang="en-US" b="0" i="1" dirty="0">
                <a:solidFill>
                  <a:schemeClr val="accent1"/>
                </a:solidFill>
              </a:rPr>
              <a:t>know the result soon. </a:t>
            </a:r>
            <a:r>
              <a:rPr lang="en-US" dirty="0">
                <a:solidFill>
                  <a:schemeClr val="accent1"/>
                </a:solidFill>
              </a:rPr>
              <a:t> </a:t>
            </a:r>
          </a:p>
          <a:p>
            <a:r>
              <a:rPr lang="en-US" dirty="0">
                <a:solidFill>
                  <a:schemeClr val="accent2"/>
                </a:solidFill>
              </a:rPr>
              <a:t>Possibility</a:t>
            </a:r>
          </a:p>
          <a:p>
            <a:pPr lvl="1"/>
            <a:r>
              <a:rPr lang="en-US" i="1" dirty="0">
                <a:solidFill>
                  <a:schemeClr val="accent2"/>
                </a:solidFill>
              </a:rPr>
              <a:t>may, might, can </a:t>
            </a:r>
            <a:r>
              <a:rPr lang="en-US" dirty="0"/>
              <a:t>and</a:t>
            </a:r>
            <a:r>
              <a:rPr lang="en-US" dirty="0">
                <a:solidFill>
                  <a:schemeClr val="accent2"/>
                </a:solidFill>
              </a:rPr>
              <a:t> </a:t>
            </a:r>
            <a:r>
              <a:rPr lang="en-US" i="1" dirty="0">
                <a:solidFill>
                  <a:schemeClr val="accent2"/>
                </a:solidFill>
              </a:rPr>
              <a:t>could</a:t>
            </a:r>
            <a:r>
              <a:rPr lang="en-US" dirty="0">
                <a:solidFill>
                  <a:schemeClr val="accent2"/>
                </a:solidFill>
              </a:rPr>
              <a:t> </a:t>
            </a:r>
          </a:p>
          <a:p>
            <a:pPr lvl="2"/>
            <a:r>
              <a:rPr lang="en-US" b="0" dirty="0"/>
              <a:t>We use </a:t>
            </a:r>
            <a:r>
              <a:rPr lang="en-US" i="1" dirty="0">
                <a:solidFill>
                  <a:schemeClr val="accent2"/>
                </a:solidFill>
              </a:rPr>
              <a:t>may</a:t>
            </a:r>
            <a:r>
              <a:rPr lang="en-US" b="0" i="1" dirty="0"/>
              <a:t> </a:t>
            </a:r>
            <a:r>
              <a:rPr lang="en-US" b="0" dirty="0"/>
              <a:t>and </a:t>
            </a:r>
            <a:r>
              <a:rPr lang="en-US" i="1" dirty="0">
                <a:solidFill>
                  <a:schemeClr val="accent2"/>
                </a:solidFill>
              </a:rPr>
              <a:t>might</a:t>
            </a:r>
            <a:r>
              <a:rPr lang="en-US" b="0" i="1" dirty="0"/>
              <a:t> </a:t>
            </a:r>
            <a:r>
              <a:rPr lang="en-US" b="0" dirty="0"/>
              <a:t>to say that something is </a:t>
            </a:r>
            <a:r>
              <a:rPr lang="en-US" i="1" dirty="0"/>
              <a:t>possibly true</a:t>
            </a:r>
            <a:r>
              <a:rPr lang="en-US" b="0" dirty="0"/>
              <a:t>.</a:t>
            </a:r>
          </a:p>
          <a:p>
            <a:pPr lvl="2"/>
            <a:r>
              <a:rPr lang="en-US" dirty="0"/>
              <a:t> </a:t>
            </a:r>
            <a:r>
              <a:rPr lang="en-US" b="0" dirty="0">
                <a:solidFill>
                  <a:srgbClr val="0070C0"/>
                </a:solidFill>
              </a:rPr>
              <a:t>For example:</a:t>
            </a:r>
          </a:p>
          <a:p>
            <a:pPr lvl="3"/>
            <a:r>
              <a:rPr lang="en-US" b="0" i="1" dirty="0">
                <a:solidFill>
                  <a:schemeClr val="accent1"/>
                </a:solidFill>
              </a:rPr>
              <a:t>I </a:t>
            </a:r>
            <a:r>
              <a:rPr lang="en-US" i="1" dirty="0">
                <a:solidFill>
                  <a:schemeClr val="accent2"/>
                </a:solidFill>
              </a:rPr>
              <a:t>may </a:t>
            </a:r>
            <a:r>
              <a:rPr lang="en-US" b="0" i="1" dirty="0">
                <a:solidFill>
                  <a:schemeClr val="accent1"/>
                </a:solidFill>
              </a:rPr>
              <a:t>drive up to Taichung on Saturday. There are one or two things I need</a:t>
            </a:r>
            <a:br>
              <a:rPr lang="en-US" b="0" i="1" dirty="0">
                <a:solidFill>
                  <a:schemeClr val="accent1"/>
                </a:solidFill>
              </a:rPr>
            </a:br>
            <a:r>
              <a:rPr lang="en-US" b="0" i="1" dirty="0">
                <a:solidFill>
                  <a:schemeClr val="accent1"/>
                </a:solidFill>
              </a:rPr>
              <a:t>to do there.</a:t>
            </a:r>
            <a:r>
              <a:rPr lang="en-US" dirty="0">
                <a:solidFill>
                  <a:schemeClr val="accent1"/>
                </a:solidFill>
              </a:rPr>
              <a:t> </a:t>
            </a:r>
          </a:p>
          <a:p>
            <a:pPr lvl="3"/>
            <a:r>
              <a:rPr lang="en-US" b="0" i="1" dirty="0">
                <a:solidFill>
                  <a:schemeClr val="accent1"/>
                </a:solidFill>
              </a:rPr>
              <a:t>That </a:t>
            </a:r>
            <a:r>
              <a:rPr lang="en-US" i="1" dirty="0">
                <a:solidFill>
                  <a:schemeClr val="accent2"/>
                </a:solidFill>
              </a:rPr>
              <a:t>may not/might not </a:t>
            </a:r>
            <a:r>
              <a:rPr lang="en-US" b="0" i="1" dirty="0">
                <a:solidFill>
                  <a:schemeClr val="accent1"/>
                </a:solidFill>
              </a:rPr>
              <a:t>be a bad idea.</a:t>
            </a:r>
            <a:r>
              <a:rPr lang="en-US" dirty="0">
                <a:solidFill>
                  <a:schemeClr val="accent1"/>
                </a:solidFill>
              </a:rPr>
              <a:t> </a:t>
            </a:r>
            <a:r>
              <a:rPr lang="en-US" dirty="0"/>
              <a:t/>
            </a:r>
            <a:br>
              <a:rPr lang="en-US" dirty="0"/>
            </a:br>
            <a:r>
              <a:rPr lang="en-US" dirty="0"/>
              <a:t/>
            </a:r>
            <a:br>
              <a:rPr lang="en-US" dirty="0"/>
            </a:br>
            <a:endParaRPr lang="en-US" b="0" dirty="0"/>
          </a:p>
          <a:p>
            <a:pPr marL="914400" lvl="2" indent="0">
              <a:buNone/>
            </a:pPr>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endParaRPr lang="en-US" b="0" dirty="0"/>
          </a:p>
          <a:p>
            <a:pPr marL="914400" lvl="2" indent="0">
              <a:buNone/>
            </a:pPr>
            <a:r>
              <a:rPr lang="en-US" dirty="0"/>
              <a:t> </a:t>
            </a:r>
            <a:br>
              <a:rPr lang="en-US" dirty="0"/>
            </a:br>
            <a:endParaRPr lang="en-US" dirty="0"/>
          </a:p>
        </p:txBody>
      </p:sp>
    </p:spTree>
    <p:extLst>
      <p:ext uri="{BB962C8B-B14F-4D97-AF65-F5344CB8AC3E}">
        <p14:creationId xmlns:p14="http://schemas.microsoft.com/office/powerpoint/2010/main" val="20061256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Conjunction + </a:t>
            </a:r>
            <a:r>
              <a:rPr lang="en-US" dirty="0" smtClean="0">
                <a:solidFill>
                  <a:schemeClr val="accent6"/>
                </a:solidFill>
                <a:latin typeface="Times New Roman" panose="02020603050405020304" pitchFamily="18" charset="0"/>
                <a:cs typeface="Times New Roman" panose="02020603050405020304" pitchFamily="18" charset="0"/>
              </a:rPr>
              <a:t>participle</a:t>
            </a:r>
            <a:r>
              <a:rPr lang="zh-TW" altLang="en-US" dirty="0" smtClean="0">
                <a:solidFill>
                  <a:schemeClr val="accent6"/>
                </a:solidFill>
                <a:latin typeface="Times New Roman" panose="02020603050405020304" pitchFamily="18" charset="0"/>
                <a:cs typeface="Times New Roman" panose="02020603050405020304" pitchFamily="18" charset="0"/>
              </a:rPr>
              <a:t> </a:t>
            </a:r>
            <a:r>
              <a:rPr lang="en-US" altLang="zh-TW" dirty="0" smtClean="0">
                <a:solidFill>
                  <a:schemeClr val="accent6"/>
                </a:solidFill>
                <a:latin typeface="Times New Roman" panose="02020603050405020304" pitchFamily="18" charset="0"/>
                <a:cs typeface="Times New Roman" panose="02020603050405020304" pitchFamily="18" charset="0"/>
              </a:rPr>
              <a:t>(</a:t>
            </a:r>
            <a:r>
              <a:rPr lang="zh-TW" altLang="en-US" dirty="0" smtClean="0">
                <a:solidFill>
                  <a:schemeClr val="accent6"/>
                </a:solidFill>
                <a:latin typeface="Times New Roman" panose="02020603050405020304" pitchFamily="18" charset="0"/>
                <a:cs typeface="Times New Roman" panose="02020603050405020304" pitchFamily="18" charset="0"/>
              </a:rPr>
              <a:t>分詞</a:t>
            </a:r>
            <a:r>
              <a:rPr lang="en-US" altLang="zh-TW" dirty="0" smtClean="0">
                <a:solidFill>
                  <a:schemeClr val="accent6"/>
                </a:solidFill>
                <a:latin typeface="Times New Roman" panose="02020603050405020304" pitchFamily="18" charset="0"/>
                <a:cs typeface="Times New Roman" panose="02020603050405020304" pitchFamily="18" charset="0"/>
              </a:rPr>
              <a:t>)</a:t>
            </a:r>
            <a:r>
              <a:rPr lang="en-US" dirty="0" smtClean="0">
                <a:solidFill>
                  <a:schemeClr val="accent6"/>
                </a:solidFill>
                <a:latin typeface="Times New Roman" panose="02020603050405020304" pitchFamily="18" charset="0"/>
                <a:cs typeface="Times New Roman" panose="02020603050405020304" pitchFamily="18" charset="0"/>
              </a:rPr>
              <a:t> </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685800" y="1583266"/>
            <a:ext cx="10984808" cy="5020887"/>
          </a:xfrm>
        </p:spPr>
        <p:txBody>
          <a:bodyPr>
            <a:normAutofit fontScale="92500" lnSpcReduction="20000"/>
          </a:bodyPr>
          <a:lstStyle/>
          <a:p>
            <a:r>
              <a:rPr lang="en-US" b="0" dirty="0"/>
              <a:t>We can use an active or passive participle after </a:t>
            </a:r>
            <a:r>
              <a:rPr lang="en-US" i="1" dirty="0">
                <a:solidFill>
                  <a:schemeClr val="accent2"/>
                </a:solidFill>
              </a:rPr>
              <a:t>when</a:t>
            </a:r>
            <a:r>
              <a:rPr lang="en-US" b="0" i="1" dirty="0"/>
              <a:t>, </a:t>
            </a:r>
            <a:r>
              <a:rPr lang="en-US" i="1" dirty="0">
                <a:solidFill>
                  <a:schemeClr val="accent2"/>
                </a:solidFill>
              </a:rPr>
              <a:t>whenever</a:t>
            </a:r>
            <a:r>
              <a:rPr lang="en-US" b="0" i="1" dirty="0"/>
              <a:t>, </a:t>
            </a:r>
            <a:r>
              <a:rPr lang="en-US" i="1" dirty="0">
                <a:solidFill>
                  <a:schemeClr val="accent2"/>
                </a:solidFill>
              </a:rPr>
              <a:t>while</a:t>
            </a:r>
            <a:r>
              <a:rPr lang="en-US" b="0" i="1" dirty="0"/>
              <a:t>, </a:t>
            </a:r>
            <a:r>
              <a:rPr lang="en-US" i="1" dirty="0">
                <a:solidFill>
                  <a:schemeClr val="accent2"/>
                </a:solidFill>
              </a:rPr>
              <a:t>once</a:t>
            </a:r>
            <a:r>
              <a:rPr lang="en-US" b="0" i="1" dirty="0"/>
              <a:t>, </a:t>
            </a:r>
            <a:r>
              <a:rPr lang="en-US" i="1" dirty="0">
                <a:solidFill>
                  <a:schemeClr val="accent2"/>
                </a:solidFill>
              </a:rPr>
              <a:t>until</a:t>
            </a:r>
            <a:r>
              <a:rPr lang="en-US" b="0" i="1" dirty="0"/>
              <a:t>, </a:t>
            </a:r>
            <a:r>
              <a:rPr lang="en-US" i="1" dirty="0">
                <a:solidFill>
                  <a:schemeClr val="accent2"/>
                </a:solidFill>
              </a:rPr>
              <a:t>if</a:t>
            </a:r>
            <a:r>
              <a:rPr lang="en-US" b="0" i="1" dirty="0"/>
              <a:t> </a:t>
            </a:r>
            <a:r>
              <a:rPr lang="en-US" b="0" dirty="0"/>
              <a:t>and </a:t>
            </a:r>
            <a:r>
              <a:rPr lang="en-US" i="1" dirty="0">
                <a:solidFill>
                  <a:schemeClr val="accent2"/>
                </a:solidFill>
              </a:rPr>
              <a:t>although</a:t>
            </a:r>
            <a:r>
              <a:rPr lang="en-US" b="0" i="1" dirty="0"/>
              <a:t>.</a:t>
            </a:r>
          </a:p>
          <a:p>
            <a:pPr lvl="2"/>
            <a:r>
              <a:rPr lang="en-US" dirty="0"/>
              <a:t> </a:t>
            </a:r>
            <a:r>
              <a:rPr lang="en-US" b="0" dirty="0">
                <a:solidFill>
                  <a:srgbClr val="0070C0"/>
                </a:solidFill>
              </a:rPr>
              <a:t>For example:</a:t>
            </a:r>
          </a:p>
          <a:p>
            <a:pPr lvl="3"/>
            <a:r>
              <a:rPr lang="en-US" b="0" i="1" dirty="0">
                <a:solidFill>
                  <a:schemeClr val="accent1"/>
                </a:solidFill>
              </a:rPr>
              <a:t>You should wear gloves </a:t>
            </a:r>
            <a:r>
              <a:rPr lang="en-US" i="1" dirty="0">
                <a:solidFill>
                  <a:schemeClr val="accent1"/>
                </a:solidFill>
              </a:rPr>
              <a:t>when using </a:t>
            </a:r>
            <a:r>
              <a:rPr lang="en-US" b="0" i="1" dirty="0">
                <a:solidFill>
                  <a:schemeClr val="accent1"/>
                </a:solidFill>
              </a:rPr>
              <a:t>an electric saw.</a:t>
            </a:r>
            <a:r>
              <a:rPr lang="en-US" dirty="0">
                <a:solidFill>
                  <a:schemeClr val="accent1"/>
                </a:solidFill>
              </a:rPr>
              <a:t> </a:t>
            </a:r>
          </a:p>
          <a:p>
            <a:r>
              <a:rPr lang="en-US" b="0" dirty="0">
                <a:solidFill>
                  <a:schemeClr val="accent2"/>
                </a:solidFill>
              </a:rPr>
              <a:t>Reason</a:t>
            </a:r>
            <a:r>
              <a:rPr lang="en-US" dirty="0">
                <a:solidFill>
                  <a:schemeClr val="accent2"/>
                </a:solidFill>
              </a:rPr>
              <a:t> </a:t>
            </a:r>
          </a:p>
          <a:p>
            <a:pPr lvl="1"/>
            <a:r>
              <a:rPr lang="en-US" b="0" dirty="0"/>
              <a:t>A participle clause can express reason.</a:t>
            </a:r>
            <a:r>
              <a:rPr lang="en-US" dirty="0"/>
              <a:t> </a:t>
            </a:r>
          </a:p>
          <a:p>
            <a:pPr lvl="2"/>
            <a:r>
              <a:rPr lang="en-US" dirty="0"/>
              <a:t> </a:t>
            </a:r>
            <a:r>
              <a:rPr lang="en-US" b="0" dirty="0">
                <a:solidFill>
                  <a:srgbClr val="0070C0"/>
                </a:solidFill>
              </a:rPr>
              <a:t>For example:</a:t>
            </a:r>
          </a:p>
          <a:p>
            <a:pPr lvl="3"/>
            <a:r>
              <a:rPr lang="en-US" b="0" i="1" dirty="0">
                <a:solidFill>
                  <a:schemeClr val="accent1"/>
                </a:solidFill>
              </a:rPr>
              <a:t>Crowds </a:t>
            </a:r>
            <a:r>
              <a:rPr lang="en-US" i="1" dirty="0">
                <a:solidFill>
                  <a:schemeClr val="accent1"/>
                </a:solidFill>
              </a:rPr>
              <a:t>were waiting </a:t>
            </a:r>
            <a:r>
              <a:rPr lang="en-US" b="0" i="1" dirty="0">
                <a:solidFill>
                  <a:schemeClr val="accent1"/>
                </a:solidFill>
              </a:rPr>
              <a:t>at the airport, </a:t>
            </a:r>
            <a:r>
              <a:rPr lang="en-US" i="1" dirty="0">
                <a:solidFill>
                  <a:schemeClr val="accent1"/>
                </a:solidFill>
              </a:rPr>
              <a:t>hoping to see professor arrive.</a:t>
            </a:r>
            <a:br>
              <a:rPr lang="en-US" i="1" dirty="0">
                <a:solidFill>
                  <a:schemeClr val="accent1"/>
                </a:solidFill>
              </a:rPr>
            </a:br>
            <a:r>
              <a:rPr lang="en-US" b="0" i="1" dirty="0">
                <a:solidFill>
                  <a:schemeClr val="accent2"/>
                </a:solidFill>
              </a:rPr>
              <a:t>(= ... </a:t>
            </a:r>
            <a:r>
              <a:rPr lang="en-US" b="0" dirty="0">
                <a:solidFill>
                  <a:schemeClr val="accent2"/>
                </a:solidFill>
              </a:rPr>
              <a:t>because they were hoping to see her arrive.)</a:t>
            </a:r>
            <a:r>
              <a:rPr lang="en-US" dirty="0">
                <a:solidFill>
                  <a:schemeClr val="accent2"/>
                </a:solidFill>
              </a:rPr>
              <a:t> </a:t>
            </a:r>
          </a:p>
          <a:p>
            <a:r>
              <a:rPr lang="en-US" b="0" dirty="0">
                <a:solidFill>
                  <a:schemeClr val="accent2"/>
                </a:solidFill>
              </a:rPr>
              <a:t>Result</a:t>
            </a:r>
          </a:p>
          <a:p>
            <a:pPr lvl="1"/>
            <a:r>
              <a:rPr lang="en-US" b="0" dirty="0"/>
              <a:t>An active participle after the main clause can express result.</a:t>
            </a:r>
            <a:endParaRPr lang="en-US" dirty="0"/>
          </a:p>
          <a:p>
            <a:pPr lvl="2"/>
            <a:r>
              <a:rPr lang="en-US" dirty="0"/>
              <a:t> </a:t>
            </a:r>
            <a:r>
              <a:rPr lang="en-US" b="0" dirty="0">
                <a:solidFill>
                  <a:srgbClr val="0070C0"/>
                </a:solidFill>
              </a:rPr>
              <a:t>For example:</a:t>
            </a:r>
          </a:p>
          <a:p>
            <a:pPr lvl="3"/>
            <a:r>
              <a:rPr lang="en-US" b="0" i="1" dirty="0">
                <a:solidFill>
                  <a:schemeClr val="accent1"/>
                </a:solidFill>
              </a:rPr>
              <a:t>The film star made a dramatic entrance, </a:t>
            </a:r>
            <a:r>
              <a:rPr lang="en-US" i="1" dirty="0">
                <a:solidFill>
                  <a:schemeClr val="accent1"/>
                </a:solidFill>
              </a:rPr>
              <a:t>attracting everyone's attention.</a:t>
            </a:r>
            <a:r>
              <a:rPr lang="en-US" dirty="0">
                <a:solidFill>
                  <a:schemeClr val="accent1"/>
                </a:solidFill>
              </a:rPr>
              <a:t> </a:t>
            </a:r>
            <a:br>
              <a:rPr lang="en-US" dirty="0">
                <a:solidFill>
                  <a:schemeClr val="accent1"/>
                </a:solidFill>
              </a:rPr>
            </a:br>
            <a:endParaRPr lang="en-US" b="0" dirty="0">
              <a:solidFill>
                <a:schemeClr val="accent1"/>
              </a:solidFill>
            </a:endParaRPr>
          </a:p>
          <a:p>
            <a:pPr marL="914400" lvl="2" indent="0">
              <a:buNone/>
            </a:pPr>
            <a:r>
              <a:rPr lang="en-US" dirty="0"/>
              <a:t/>
            </a:r>
            <a:br>
              <a:rPr lang="en-US" dirty="0"/>
            </a:br>
            <a:r>
              <a:rPr lang="en-US" dirty="0"/>
              <a:t> </a:t>
            </a:r>
            <a:br>
              <a:rPr lang="en-US" dirty="0"/>
            </a:br>
            <a:r>
              <a:rPr lang="en-US" dirty="0">
                <a:solidFill>
                  <a:schemeClr val="accent1"/>
                </a:solidFill>
              </a:rPr>
              <a:t/>
            </a:r>
            <a:br>
              <a:rPr lang="en-US" dirty="0">
                <a:solidFill>
                  <a:schemeClr val="accent1"/>
                </a:solidFill>
              </a:rPr>
            </a:br>
            <a:r>
              <a:rPr lang="en-US" dirty="0">
                <a:solidFill>
                  <a:schemeClr val="accent1"/>
                </a:solidFill>
              </a:rPr>
              <a:t/>
            </a:r>
            <a:br>
              <a:rPr lang="en-US" dirty="0">
                <a:solidFill>
                  <a:schemeClr val="accent1"/>
                </a:solidFill>
              </a:rPr>
            </a:br>
            <a:r>
              <a:rPr lang="en-US" dirty="0">
                <a:solidFill>
                  <a:schemeClr val="accent1"/>
                </a:solidFill>
              </a:rPr>
              <a:t/>
            </a:r>
            <a:br>
              <a:rPr lang="en-US" dirty="0">
                <a:solidFill>
                  <a:schemeClr val="accent1"/>
                </a:solidFill>
              </a:rPr>
            </a:br>
            <a:r>
              <a:rPr lang="en-US" dirty="0">
                <a:solidFill>
                  <a:schemeClr val="accent1"/>
                </a:solidFill>
              </a:rPr>
              <a:t/>
            </a:r>
            <a:br>
              <a:rPr lang="en-US" dirty="0">
                <a:solidFill>
                  <a:schemeClr val="accent1"/>
                </a:solidFill>
              </a:rPr>
            </a:br>
            <a:r>
              <a:rPr lang="en-US" dirty="0">
                <a:solidFill>
                  <a:schemeClr val="accent1"/>
                </a:solidFill>
              </a:rPr>
              <a:t/>
            </a:r>
            <a:br>
              <a:rPr lang="en-US" dirty="0">
                <a:solidFill>
                  <a:schemeClr val="accent1"/>
                </a:solidFill>
              </a:rPr>
            </a:br>
            <a:endParaRPr lang="en-US" dirty="0">
              <a:solidFill>
                <a:schemeClr val="accent1"/>
              </a:solidFill>
            </a:endParaRPr>
          </a:p>
        </p:txBody>
      </p:sp>
    </p:spTree>
    <p:extLst>
      <p:ext uri="{BB962C8B-B14F-4D97-AF65-F5344CB8AC3E}">
        <p14:creationId xmlns:p14="http://schemas.microsoft.com/office/powerpoint/2010/main" val="4472470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Participle + noun </a:t>
            </a:r>
            <a:endParaRPr lang="en-US" dirty="0"/>
          </a:p>
        </p:txBody>
      </p:sp>
      <p:sp>
        <p:nvSpPr>
          <p:cNvPr id="2" name="Content Placeholder 1"/>
          <p:cNvSpPr>
            <a:spLocks noGrp="1"/>
          </p:cNvSpPr>
          <p:nvPr>
            <p:ph idx="1"/>
          </p:nvPr>
        </p:nvSpPr>
        <p:spPr>
          <a:xfrm>
            <a:off x="711200" y="1434424"/>
            <a:ext cx="10363200" cy="4648200"/>
          </a:xfrm>
        </p:spPr>
        <p:txBody>
          <a:bodyPr/>
          <a:lstStyle/>
          <a:p>
            <a:r>
              <a:rPr lang="en-US" b="0" dirty="0"/>
              <a:t> We can use an active or passive participle before a noun</a:t>
            </a:r>
            <a:r>
              <a:rPr lang="en-US" dirty="0"/>
              <a:t>.</a:t>
            </a:r>
          </a:p>
          <a:p>
            <a:pPr lvl="1"/>
            <a:r>
              <a:rPr lang="en-US" b="0" dirty="0"/>
              <a:t>Active:</a:t>
            </a:r>
            <a:r>
              <a:rPr lang="en-US" dirty="0"/>
              <a:t> </a:t>
            </a:r>
          </a:p>
          <a:p>
            <a:pPr lvl="2"/>
            <a:r>
              <a:rPr lang="en-US" b="0" dirty="0">
                <a:solidFill>
                  <a:srgbClr val="0070C0"/>
                </a:solidFill>
              </a:rPr>
              <a:t>For example:</a:t>
            </a:r>
          </a:p>
          <a:p>
            <a:pPr lvl="3"/>
            <a:r>
              <a:rPr lang="en-US" i="1" dirty="0">
                <a:solidFill>
                  <a:schemeClr val="accent1"/>
                </a:solidFill>
              </a:rPr>
              <a:t>Boiling </a:t>
            </a:r>
            <a:r>
              <a:rPr lang="en-US" b="0" i="1" dirty="0">
                <a:solidFill>
                  <a:schemeClr val="accent1"/>
                </a:solidFill>
              </a:rPr>
              <a:t>water turns to steam. </a:t>
            </a:r>
            <a:r>
              <a:rPr lang="en-US" b="0" dirty="0">
                <a:solidFill>
                  <a:schemeClr val="accent1"/>
                </a:solidFill>
              </a:rPr>
              <a:t>(= water which is boiling)</a:t>
            </a:r>
            <a:r>
              <a:rPr lang="en-US" dirty="0">
                <a:solidFill>
                  <a:schemeClr val="accent1"/>
                </a:solidFill>
              </a:rPr>
              <a:t> </a:t>
            </a:r>
          </a:p>
          <a:p>
            <a:pPr lvl="1"/>
            <a:r>
              <a:rPr lang="en-US" b="0" dirty="0"/>
              <a:t>Passive:</a:t>
            </a:r>
            <a:r>
              <a:rPr lang="en-US" dirty="0"/>
              <a:t> </a:t>
            </a:r>
          </a:p>
          <a:p>
            <a:pPr lvl="2"/>
            <a:r>
              <a:rPr lang="en-US" b="0" dirty="0">
                <a:solidFill>
                  <a:srgbClr val="0070C0"/>
                </a:solidFill>
              </a:rPr>
              <a:t>For example:</a:t>
            </a:r>
          </a:p>
          <a:p>
            <a:pPr lvl="3"/>
            <a:r>
              <a:rPr lang="en-US" b="0" i="1" dirty="0">
                <a:solidFill>
                  <a:schemeClr val="accent1"/>
                </a:solidFill>
              </a:rPr>
              <a:t>I had a </a:t>
            </a:r>
            <a:r>
              <a:rPr lang="en-US" i="1" dirty="0">
                <a:solidFill>
                  <a:schemeClr val="accent1"/>
                </a:solidFill>
              </a:rPr>
              <a:t>reserved </a:t>
            </a:r>
            <a:r>
              <a:rPr lang="en-US" b="0" i="1" dirty="0">
                <a:solidFill>
                  <a:schemeClr val="accent1"/>
                </a:solidFill>
              </a:rPr>
              <a:t>seat. </a:t>
            </a:r>
            <a:r>
              <a:rPr lang="en-US" b="0" dirty="0">
                <a:solidFill>
                  <a:schemeClr val="accent1"/>
                </a:solidFill>
              </a:rPr>
              <a:t>(= a seat which had been reserved)</a:t>
            </a:r>
            <a:r>
              <a:rPr lang="en-US" dirty="0">
                <a:solidFill>
                  <a:schemeClr val="accent1"/>
                </a:solidFill>
              </a:rPr>
              <a:t> </a:t>
            </a:r>
            <a:br>
              <a:rPr lang="en-US" dirty="0">
                <a:solidFill>
                  <a:schemeClr val="accent1"/>
                </a:solidFill>
              </a:rPr>
            </a:br>
            <a:r>
              <a:rPr lang="en-US" dirty="0">
                <a:solidFill>
                  <a:schemeClr val="accent1"/>
                </a:solidFill>
              </a:rPr>
              <a:t/>
            </a:r>
            <a:br>
              <a:rPr lang="en-US" dirty="0">
                <a:solidFill>
                  <a:schemeClr val="accent1"/>
                </a:solidFill>
              </a:rPr>
            </a:br>
            <a:r>
              <a:rPr lang="en-US" dirty="0">
                <a:solidFill>
                  <a:schemeClr val="accent1"/>
                </a:solidFill>
              </a:rPr>
              <a:t/>
            </a:r>
            <a:br>
              <a:rPr lang="en-US" dirty="0">
                <a:solidFill>
                  <a:schemeClr val="accent1"/>
                </a:solidFill>
              </a:rPr>
            </a:br>
            <a:r>
              <a:rPr lang="en-US" dirty="0">
                <a:solidFill>
                  <a:schemeClr val="accent1"/>
                </a:solidFill>
              </a:rPr>
              <a:t/>
            </a:r>
            <a:br>
              <a:rPr lang="en-US" dirty="0">
                <a:solidFill>
                  <a:schemeClr val="accent1"/>
                </a:solidFill>
              </a:rPr>
            </a:br>
            <a:r>
              <a:rPr lang="en-US" dirty="0">
                <a:solidFill>
                  <a:schemeClr val="accent1"/>
                </a:solidFill>
              </a:rPr>
              <a:t/>
            </a:r>
            <a:br>
              <a:rPr lang="en-US" dirty="0">
                <a:solidFill>
                  <a:schemeClr val="accent1"/>
                </a:solidFill>
              </a:rPr>
            </a:br>
            <a:endParaRPr lang="en-US" dirty="0">
              <a:solidFill>
                <a:schemeClr val="accent1"/>
              </a:solidFill>
            </a:endParaRPr>
          </a:p>
        </p:txBody>
      </p:sp>
    </p:spTree>
    <p:extLst>
      <p:ext uri="{BB962C8B-B14F-4D97-AF65-F5344CB8AC3E}">
        <p14:creationId xmlns:p14="http://schemas.microsoft.com/office/powerpoint/2010/main" val="17048876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63755" y="0"/>
            <a:ext cx="11446626" cy="1188720"/>
          </a:xfrm>
        </p:spPr>
        <p:txBody>
          <a:bodyPr>
            <a:noAutofit/>
          </a:bodyPr>
          <a:lstStyle/>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solidFill>
                  <a:schemeClr val="accent6"/>
                </a:solidFill>
                <a:latin typeface="Times New Roman" panose="02020603050405020304" pitchFamily="18" charset="0"/>
                <a:cs typeface="Times New Roman" panose="02020603050405020304" pitchFamily="18" charset="0"/>
              </a:rPr>
              <a:t>Active versus passive voice in scientific writing</a:t>
            </a:r>
          </a:p>
        </p:txBody>
      </p:sp>
      <p:sp>
        <p:nvSpPr>
          <p:cNvPr id="2" name="Content Placeholder 1"/>
          <p:cNvSpPr>
            <a:spLocks noGrp="1"/>
          </p:cNvSpPr>
          <p:nvPr>
            <p:ph idx="1"/>
          </p:nvPr>
        </p:nvSpPr>
        <p:spPr>
          <a:xfrm>
            <a:off x="711199" y="1467673"/>
            <a:ext cx="11034685" cy="4594158"/>
          </a:xfrm>
        </p:spPr>
        <p:txBody>
          <a:bodyPr>
            <a:normAutofit/>
          </a:bodyPr>
          <a:lstStyle/>
          <a:p>
            <a:r>
              <a:rPr lang="en-US" sz="2400" b="0" dirty="0"/>
              <a:t> The active voice promotes simple, straightforward writing. As such, most scientific journals encourage the use of the active voice over the passive voice.</a:t>
            </a:r>
          </a:p>
          <a:p>
            <a:pPr lvl="1"/>
            <a:r>
              <a:rPr lang="en-US" sz="2000" b="0" dirty="0"/>
              <a:t>Active voice – the subject acts.</a:t>
            </a:r>
          </a:p>
          <a:p>
            <a:pPr lvl="1"/>
            <a:r>
              <a:rPr lang="en-US" sz="2000" b="0" dirty="0"/>
              <a:t>Passive voice – the subject is acted upon.</a:t>
            </a:r>
            <a:endParaRPr lang="en-US" sz="2400" b="0" dirty="0"/>
          </a:p>
          <a:p>
            <a:r>
              <a:rPr lang="en-US" b="0" dirty="0"/>
              <a:t> The active voice is direct, clear and concise. The passive voice is indirect, but sometimes it is useful to emphasize the research, instead of the researcher.</a:t>
            </a:r>
          </a:p>
          <a:p>
            <a:r>
              <a:rPr lang="en-US" b="0" dirty="0">
                <a:solidFill>
                  <a:schemeClr val="accent2"/>
                </a:solidFill>
              </a:rPr>
              <a:t> When to use active or passive voice?</a:t>
            </a:r>
          </a:p>
          <a:p>
            <a:pPr lvl="2"/>
            <a:r>
              <a:rPr lang="en-US" b="0" dirty="0">
                <a:solidFill>
                  <a:srgbClr val="0070C0"/>
                </a:solidFill>
              </a:rPr>
              <a:t>For example:</a:t>
            </a:r>
          </a:p>
          <a:p>
            <a:r>
              <a:rPr lang="en-US" b="0" dirty="0">
                <a:solidFill>
                  <a:schemeClr val="accent2"/>
                </a:solidFill>
              </a:rPr>
              <a:t> Present tense </a:t>
            </a:r>
            <a:r>
              <a:rPr lang="en-US" b="0" dirty="0"/>
              <a:t>– tense often used for </a:t>
            </a:r>
            <a:r>
              <a:rPr lang="en-US" b="0" i="1" dirty="0">
                <a:solidFill>
                  <a:schemeClr val="accent2"/>
                </a:solidFill>
              </a:rPr>
              <a:t>Aims.</a:t>
            </a:r>
          </a:p>
          <a:p>
            <a:r>
              <a:rPr lang="en-US" sz="2400" b="0" dirty="0">
                <a:solidFill>
                  <a:schemeClr val="accent2"/>
                </a:solidFill>
              </a:rPr>
              <a:t> Active: </a:t>
            </a:r>
            <a:r>
              <a:rPr lang="en-US" sz="2400" b="0" i="1" dirty="0">
                <a:solidFill>
                  <a:schemeClr val="accent1"/>
                </a:solidFill>
              </a:rPr>
              <a:t>In this study, we </a:t>
            </a:r>
            <a:r>
              <a:rPr lang="en-US" sz="2400" b="0" i="1" u="sng" dirty="0">
                <a:solidFill>
                  <a:schemeClr val="accent1"/>
                </a:solidFill>
              </a:rPr>
              <a:t>present</a:t>
            </a:r>
            <a:r>
              <a:rPr lang="en-US" sz="2400" b="0" i="1" dirty="0">
                <a:solidFill>
                  <a:schemeClr val="accent1"/>
                </a:solidFill>
              </a:rPr>
              <a:t> our design of an electric hot water tank.</a:t>
            </a:r>
          </a:p>
          <a:p>
            <a:r>
              <a:rPr lang="en-US" sz="2400" b="0" dirty="0">
                <a:solidFill>
                  <a:schemeClr val="accent2"/>
                </a:solidFill>
              </a:rPr>
              <a:t> Passive: </a:t>
            </a:r>
            <a:r>
              <a:rPr lang="en-US" sz="2400" b="0" i="1" dirty="0">
                <a:solidFill>
                  <a:schemeClr val="accent1"/>
                </a:solidFill>
              </a:rPr>
              <a:t>In this study, a design of an electric hot water tank </a:t>
            </a:r>
            <a:r>
              <a:rPr lang="en-US" sz="2400" b="0" i="1" u="sng" dirty="0">
                <a:solidFill>
                  <a:schemeClr val="accent1"/>
                </a:solidFill>
              </a:rPr>
              <a:t>is presented</a:t>
            </a:r>
            <a:r>
              <a:rPr lang="en-US" sz="2400" b="0" i="1" dirty="0">
                <a:solidFill>
                  <a:schemeClr val="accent1"/>
                </a:solidFill>
              </a:rPr>
              <a:t>.</a:t>
            </a:r>
          </a:p>
        </p:txBody>
      </p:sp>
    </p:spTree>
    <p:extLst>
      <p:ext uri="{BB962C8B-B14F-4D97-AF65-F5344CB8AC3E}">
        <p14:creationId xmlns:p14="http://schemas.microsoft.com/office/powerpoint/2010/main" val="3763553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024" y="246591"/>
            <a:ext cx="10515600" cy="1325563"/>
          </a:xfrm>
        </p:spPr>
        <p:txBody>
          <a:bodyPr>
            <a:normAutofit fontScale="90000"/>
          </a:bodyPr>
          <a:lstStyle/>
          <a:p>
            <a:r>
              <a:rPr lang="en-US" altLang="zh-TW" dirty="0">
                <a:solidFill>
                  <a:schemeClr val="accent6"/>
                </a:solidFill>
                <a:latin typeface="Times New Roman" panose="02020603050405020304" pitchFamily="18" charset="0"/>
                <a:cs typeface="Times New Roman" panose="02020603050405020304" pitchFamily="18" charset="0"/>
              </a:rPr>
              <a:t>Active versus passive voice in scientific writing</a:t>
            </a:r>
            <a:endParaRPr lang="en-US" dirty="0"/>
          </a:p>
        </p:txBody>
      </p:sp>
      <p:sp>
        <p:nvSpPr>
          <p:cNvPr id="2" name="Content Placeholder 1"/>
          <p:cNvSpPr>
            <a:spLocks noGrp="1"/>
          </p:cNvSpPr>
          <p:nvPr>
            <p:ph idx="1"/>
          </p:nvPr>
        </p:nvSpPr>
        <p:spPr>
          <a:xfrm>
            <a:off x="711199" y="1500927"/>
            <a:ext cx="11209251" cy="4648200"/>
          </a:xfrm>
        </p:spPr>
        <p:txBody>
          <a:bodyPr/>
          <a:lstStyle/>
          <a:p>
            <a:r>
              <a:rPr lang="en-US" b="0" dirty="0">
                <a:solidFill>
                  <a:schemeClr val="accent2"/>
                </a:solidFill>
              </a:rPr>
              <a:t>Present</a:t>
            </a:r>
            <a:r>
              <a:rPr lang="en-US" dirty="0"/>
              <a:t> </a:t>
            </a:r>
            <a:r>
              <a:rPr lang="en-US" b="0" dirty="0">
                <a:solidFill>
                  <a:schemeClr val="accent2"/>
                </a:solidFill>
              </a:rPr>
              <a:t>perfect-</a:t>
            </a:r>
            <a:r>
              <a:rPr lang="en-US" b="0" dirty="0"/>
              <a:t>tense often used in the </a:t>
            </a:r>
            <a:r>
              <a:rPr lang="en-US" b="0" i="1" dirty="0"/>
              <a:t>Introduction/Discussion/Conclusion</a:t>
            </a:r>
          </a:p>
          <a:p>
            <a:pPr lvl="1"/>
            <a:r>
              <a:rPr lang="en-US" b="0" dirty="0">
                <a:solidFill>
                  <a:srgbClr val="0070C0"/>
                </a:solidFill>
              </a:rPr>
              <a:t>For example:</a:t>
            </a:r>
          </a:p>
          <a:p>
            <a:pPr lvl="2"/>
            <a:r>
              <a:rPr lang="en-US" b="0" dirty="0">
                <a:solidFill>
                  <a:schemeClr val="accent2"/>
                </a:solidFill>
              </a:rPr>
              <a:t>Active</a:t>
            </a:r>
            <a:r>
              <a:rPr lang="en-US" b="0" dirty="0"/>
              <a:t>: </a:t>
            </a:r>
            <a:r>
              <a:rPr lang="en-US" b="0" dirty="0">
                <a:solidFill>
                  <a:schemeClr val="accent1"/>
                </a:solidFill>
              </a:rPr>
              <a:t>Previous studies </a:t>
            </a:r>
            <a:r>
              <a:rPr lang="en-US" b="0" u="sng" dirty="0">
                <a:solidFill>
                  <a:schemeClr val="accent1"/>
                </a:solidFill>
              </a:rPr>
              <a:t>have used </a:t>
            </a:r>
            <a:r>
              <a:rPr lang="en-US" b="0" dirty="0">
                <a:solidFill>
                  <a:schemeClr val="accent1"/>
                </a:solidFill>
              </a:rPr>
              <a:t>comparative analysis of wireless network system to elucidate security issues among different communication device.</a:t>
            </a:r>
          </a:p>
          <a:p>
            <a:pPr lvl="2"/>
            <a:r>
              <a:rPr lang="en-US" b="0" dirty="0">
                <a:solidFill>
                  <a:schemeClr val="accent2"/>
                </a:solidFill>
              </a:rPr>
              <a:t>Passive: </a:t>
            </a:r>
            <a:r>
              <a:rPr lang="en-US" b="0" dirty="0">
                <a:solidFill>
                  <a:schemeClr val="accent1"/>
                </a:solidFill>
              </a:rPr>
              <a:t>Comparative analysis of wireless network system </a:t>
            </a:r>
            <a:r>
              <a:rPr lang="en-US" b="0" u="sng" dirty="0">
                <a:solidFill>
                  <a:schemeClr val="accent1"/>
                </a:solidFill>
              </a:rPr>
              <a:t>has been used</a:t>
            </a:r>
            <a:r>
              <a:rPr lang="en-US" b="0" dirty="0">
                <a:solidFill>
                  <a:schemeClr val="accent1"/>
                </a:solidFill>
              </a:rPr>
              <a:t> in previous studies to elucidate security issues among different communication device.</a:t>
            </a:r>
          </a:p>
          <a:p>
            <a:r>
              <a:rPr lang="en-US" b="0" dirty="0">
                <a:solidFill>
                  <a:schemeClr val="accent2"/>
                </a:solidFill>
              </a:rPr>
              <a:t>Past tense – </a:t>
            </a:r>
            <a:r>
              <a:rPr lang="en-US" b="0" dirty="0"/>
              <a:t>tense often used in the </a:t>
            </a:r>
            <a:r>
              <a:rPr lang="en-US" b="0" i="1" dirty="0"/>
              <a:t>Materials and Methods/Results</a:t>
            </a:r>
          </a:p>
          <a:p>
            <a:pPr lvl="1"/>
            <a:r>
              <a:rPr lang="en-US" b="0" dirty="0">
                <a:solidFill>
                  <a:srgbClr val="0070C0"/>
                </a:solidFill>
              </a:rPr>
              <a:t>For example:</a:t>
            </a:r>
          </a:p>
          <a:p>
            <a:pPr lvl="2"/>
            <a:r>
              <a:rPr lang="en-US" dirty="0">
                <a:solidFill>
                  <a:schemeClr val="accent2"/>
                </a:solidFill>
              </a:rPr>
              <a:t>Active: </a:t>
            </a:r>
            <a:r>
              <a:rPr lang="en-US" dirty="0">
                <a:solidFill>
                  <a:schemeClr val="accent1"/>
                </a:solidFill>
              </a:rPr>
              <a:t>We </a:t>
            </a:r>
            <a:r>
              <a:rPr lang="en-US" u="sng" dirty="0">
                <a:solidFill>
                  <a:schemeClr val="accent1"/>
                </a:solidFill>
              </a:rPr>
              <a:t>determined</a:t>
            </a:r>
            <a:r>
              <a:rPr lang="en-US" dirty="0">
                <a:solidFill>
                  <a:schemeClr val="accent1"/>
                </a:solidFill>
              </a:rPr>
              <a:t> the presence of D2D users communication in an area of 5X5km</a:t>
            </a:r>
            <a:r>
              <a:rPr lang="en-US" baseline="30000" dirty="0">
                <a:solidFill>
                  <a:schemeClr val="accent1"/>
                </a:solidFill>
              </a:rPr>
              <a:t>2. </a:t>
            </a:r>
            <a:endParaRPr lang="en-US" dirty="0">
              <a:solidFill>
                <a:schemeClr val="accent1"/>
              </a:solidFill>
            </a:endParaRPr>
          </a:p>
          <a:p>
            <a:pPr lvl="2"/>
            <a:r>
              <a:rPr lang="en-US" dirty="0">
                <a:solidFill>
                  <a:schemeClr val="accent2"/>
                </a:solidFill>
              </a:rPr>
              <a:t>Passive: </a:t>
            </a:r>
            <a:r>
              <a:rPr lang="en-US" dirty="0">
                <a:solidFill>
                  <a:schemeClr val="accent1"/>
                </a:solidFill>
              </a:rPr>
              <a:t>The presence of D2D users communication </a:t>
            </a:r>
            <a:r>
              <a:rPr lang="en-US" u="sng" dirty="0">
                <a:solidFill>
                  <a:schemeClr val="accent1"/>
                </a:solidFill>
              </a:rPr>
              <a:t>was determined</a:t>
            </a:r>
            <a:r>
              <a:rPr lang="en-US" dirty="0">
                <a:solidFill>
                  <a:schemeClr val="accent1"/>
                </a:solidFill>
              </a:rPr>
              <a:t> in an area of 5X5km</a:t>
            </a:r>
            <a:r>
              <a:rPr lang="en-US" baseline="30000" dirty="0">
                <a:solidFill>
                  <a:schemeClr val="accent1"/>
                </a:solidFill>
              </a:rPr>
              <a:t>2. </a:t>
            </a:r>
            <a:endParaRPr lang="en-US" dirty="0">
              <a:solidFill>
                <a:schemeClr val="accent1"/>
              </a:solidFill>
            </a:endParaRPr>
          </a:p>
          <a:p>
            <a:pPr lvl="2"/>
            <a:endParaRPr lang="en-US" b="0" dirty="0">
              <a:solidFill>
                <a:schemeClr val="accent1"/>
              </a:solidFill>
            </a:endParaRPr>
          </a:p>
        </p:txBody>
      </p:sp>
    </p:spTree>
    <p:extLst>
      <p:ext uri="{BB962C8B-B14F-4D97-AF65-F5344CB8AC3E}">
        <p14:creationId xmlns:p14="http://schemas.microsoft.com/office/powerpoint/2010/main" val="2958352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1886" y="1459363"/>
            <a:ext cx="10840870" cy="4648200"/>
          </a:xfrm>
        </p:spPr>
        <p:txBody>
          <a:bodyPr/>
          <a:lstStyle/>
          <a:p>
            <a:pPr marL="0" indent="0" algn="ctr">
              <a:buNone/>
            </a:pPr>
            <a:r>
              <a:rPr lang="en-ZA" sz="8800" dirty="0"/>
              <a:t>Logical Structure of Writing and Presenting Articles</a:t>
            </a:r>
            <a:endParaRPr lang="en-ZA" dirty="0"/>
          </a:p>
          <a:p>
            <a:endParaRPr lang="en-US" dirty="0"/>
          </a:p>
        </p:txBody>
      </p:sp>
    </p:spTree>
    <p:extLst>
      <p:ext uri="{BB962C8B-B14F-4D97-AF65-F5344CB8AC3E}">
        <p14:creationId xmlns:p14="http://schemas.microsoft.com/office/powerpoint/2010/main" val="2644985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How to scientific writing? </a:t>
            </a:r>
          </a:p>
        </p:txBody>
      </p:sp>
      <p:sp>
        <p:nvSpPr>
          <p:cNvPr id="2" name="Content Placeholder 1"/>
          <p:cNvSpPr>
            <a:spLocks noGrp="1"/>
          </p:cNvSpPr>
          <p:nvPr>
            <p:ph idx="1"/>
          </p:nvPr>
        </p:nvSpPr>
        <p:spPr>
          <a:xfrm>
            <a:off x="694267" y="1531703"/>
            <a:ext cx="11290301" cy="4547363"/>
          </a:xfrm>
        </p:spPr>
        <p:txBody>
          <a:bodyPr>
            <a:normAutofit/>
          </a:bodyPr>
          <a:lstStyle/>
          <a:p>
            <a:r>
              <a:rPr lang="en-US" b="0" dirty="0">
                <a:solidFill>
                  <a:schemeClr val="accent2"/>
                </a:solidFill>
              </a:rPr>
              <a:t> Why is language important</a:t>
            </a:r>
            <a:r>
              <a:rPr lang="en-US" dirty="0"/>
              <a:t> scientific writing</a:t>
            </a:r>
            <a:r>
              <a:rPr lang="en-US" b="0" dirty="0">
                <a:solidFill>
                  <a:schemeClr val="accent2"/>
                </a:solidFill>
              </a:rPr>
              <a:t>?</a:t>
            </a:r>
          </a:p>
          <a:p>
            <a:pPr lvl="1"/>
            <a:r>
              <a:rPr lang="en-US" b="0" dirty="0"/>
              <a:t>Written communication is key to transmitting knowledge and version an impact on the field.</a:t>
            </a:r>
            <a:r>
              <a:rPr lang="en-US" dirty="0"/>
              <a:t> </a:t>
            </a:r>
          </a:p>
          <a:p>
            <a:pPr lvl="1"/>
            <a:r>
              <a:rPr lang="en-US" b="0" dirty="0"/>
              <a:t>Without clear and proper language, readers will not grasp the full message or impact of your work. Even though the findings you report might be cutting edge, poor language quality, including errors in </a:t>
            </a:r>
            <a:r>
              <a:rPr lang="en-US" b="0" dirty="0">
                <a:solidFill>
                  <a:schemeClr val="accent2"/>
                </a:solidFill>
              </a:rPr>
              <a:t>grammar</a:t>
            </a:r>
            <a:r>
              <a:rPr lang="en-US" b="0" dirty="0"/>
              <a:t>, </a:t>
            </a:r>
            <a:r>
              <a:rPr lang="en-US" b="0" dirty="0">
                <a:solidFill>
                  <a:schemeClr val="accent2"/>
                </a:solidFill>
              </a:rPr>
              <a:t>spelling</a:t>
            </a:r>
            <a:r>
              <a:rPr lang="en-US" b="0" dirty="0"/>
              <a:t> or </a:t>
            </a:r>
            <a:r>
              <a:rPr lang="en-US" b="0" dirty="0">
                <a:solidFill>
                  <a:schemeClr val="accent2"/>
                </a:solidFill>
              </a:rPr>
              <a:t>language usage</a:t>
            </a:r>
            <a:r>
              <a:rPr lang="en-US" b="0" dirty="0"/>
              <a:t>, could </a:t>
            </a:r>
            <a:r>
              <a:rPr lang="en-US" b="0" dirty="0">
                <a:solidFill>
                  <a:schemeClr val="accent2"/>
                </a:solidFill>
              </a:rPr>
              <a:t>delay</a:t>
            </a:r>
            <a:r>
              <a:rPr lang="en-US" b="0" dirty="0"/>
              <a:t> publication or lead to outright </a:t>
            </a:r>
            <a:r>
              <a:rPr lang="en-US" b="0" dirty="0">
                <a:solidFill>
                  <a:schemeClr val="accent2"/>
                </a:solidFill>
              </a:rPr>
              <a:t>rejection</a:t>
            </a:r>
            <a:r>
              <a:rPr lang="en-US" b="0" dirty="0"/>
              <a:t> of the paper.</a:t>
            </a:r>
            <a:r>
              <a:rPr lang="en-US" dirty="0"/>
              <a:t> </a:t>
            </a:r>
          </a:p>
          <a:p>
            <a:r>
              <a:rPr lang="en-US" sz="2400" b="0" dirty="0"/>
              <a:t> </a:t>
            </a:r>
            <a:r>
              <a:rPr lang="en-US" b="0" dirty="0"/>
              <a:t>Use proper English throughout the entire manuscript, and do not forget the </a:t>
            </a:r>
            <a:r>
              <a:rPr lang="en-US" dirty="0">
                <a:solidFill>
                  <a:schemeClr val="accent2"/>
                </a:solidFill>
              </a:rPr>
              <a:t>captions</a:t>
            </a:r>
            <a:r>
              <a:rPr lang="en-US" b="0" dirty="0"/>
              <a:t/>
            </a:r>
            <a:br>
              <a:rPr lang="en-US" b="0" dirty="0"/>
            </a:br>
            <a:r>
              <a:rPr lang="en-US" b="0" dirty="0"/>
              <a:t>and </a:t>
            </a:r>
            <a:r>
              <a:rPr lang="en-US" dirty="0">
                <a:solidFill>
                  <a:schemeClr val="accent2"/>
                </a:solidFill>
              </a:rPr>
              <a:t>headings</a:t>
            </a:r>
            <a:r>
              <a:rPr lang="en-US" b="0" dirty="0"/>
              <a:t> in </a:t>
            </a:r>
            <a:r>
              <a:rPr lang="en-US" dirty="0">
                <a:solidFill>
                  <a:schemeClr val="accent2"/>
                </a:solidFill>
              </a:rPr>
              <a:t>figures</a:t>
            </a:r>
            <a:r>
              <a:rPr lang="en-US" b="0" dirty="0"/>
              <a:t>, </a:t>
            </a:r>
            <a:r>
              <a:rPr lang="en-US" dirty="0">
                <a:solidFill>
                  <a:schemeClr val="accent2"/>
                </a:solidFill>
              </a:rPr>
              <a:t>charts</a:t>
            </a:r>
            <a:r>
              <a:rPr lang="en-US" b="0" dirty="0"/>
              <a:t>, </a:t>
            </a:r>
            <a:r>
              <a:rPr lang="en-US" dirty="0">
                <a:solidFill>
                  <a:schemeClr val="accent2"/>
                </a:solidFill>
              </a:rPr>
              <a:t>graphs</a:t>
            </a:r>
            <a:r>
              <a:rPr lang="en-US" b="0" dirty="0"/>
              <a:t>, and </a:t>
            </a:r>
            <a:r>
              <a:rPr lang="en-US" dirty="0">
                <a:solidFill>
                  <a:schemeClr val="accent2"/>
                </a:solidFill>
              </a:rPr>
              <a:t>photos.</a:t>
            </a:r>
          </a:p>
          <a:p>
            <a:r>
              <a:rPr lang="en-US" sz="2400" b="0" dirty="0"/>
              <a:t> </a:t>
            </a:r>
            <a:r>
              <a:rPr lang="en-US" b="0" dirty="0"/>
              <a:t>Prevent spelling errors by using a spellchecker in English. Additionally, other common language errors involve: </a:t>
            </a:r>
          </a:p>
          <a:p>
            <a:pPr lvl="1"/>
            <a:r>
              <a:rPr lang="en-US" b="0" dirty="0">
                <a:solidFill>
                  <a:schemeClr val="accent2"/>
                </a:solidFill>
              </a:rPr>
              <a:t>Tenses , Grammar, Sentences, paragraphs  </a:t>
            </a:r>
          </a:p>
          <a:p>
            <a:r>
              <a:rPr lang="en-US" b="0" dirty="0"/>
              <a:t> You should always read the journal's Guide for Authors to check for any additional language specifications. </a:t>
            </a:r>
            <a:endParaRPr lang="en-US" dirty="0"/>
          </a:p>
        </p:txBody>
      </p:sp>
    </p:spTree>
    <p:extLst>
      <p:ext uri="{BB962C8B-B14F-4D97-AF65-F5344CB8AC3E}">
        <p14:creationId xmlns:p14="http://schemas.microsoft.com/office/powerpoint/2010/main" val="21453324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accent6"/>
                </a:solidFill>
                <a:latin typeface="Times New Roman" panose="02020603050405020304" pitchFamily="18" charset="0"/>
                <a:cs typeface="Times New Roman" panose="02020603050405020304" pitchFamily="18" charset="0"/>
              </a:rPr>
              <a:t>Using Tenses in scientific writing</a:t>
            </a:r>
          </a:p>
        </p:txBody>
      </p:sp>
      <p:sp>
        <p:nvSpPr>
          <p:cNvPr id="2" name="Content Placeholder 1"/>
          <p:cNvSpPr>
            <a:spLocks noGrp="1"/>
          </p:cNvSpPr>
          <p:nvPr>
            <p:ph idx="1"/>
          </p:nvPr>
        </p:nvSpPr>
        <p:spPr>
          <a:xfrm>
            <a:off x="677863" y="1535643"/>
            <a:ext cx="11163300" cy="4602692"/>
          </a:xfrm>
        </p:spPr>
        <p:txBody>
          <a:bodyPr>
            <a:normAutofit/>
          </a:bodyPr>
          <a:lstStyle/>
          <a:p>
            <a:r>
              <a:rPr lang="en-US" b="0" dirty="0">
                <a:solidFill>
                  <a:schemeClr val="accent2"/>
                </a:solidFill>
              </a:rPr>
              <a:t>Tenses:</a:t>
            </a:r>
            <a:endParaRPr lang="en-US" dirty="0"/>
          </a:p>
          <a:p>
            <a:pPr lvl="1"/>
            <a:r>
              <a:rPr lang="en-US" b="0" i="1" dirty="0"/>
              <a:t>Take care to use the proper tenses when describing your work and findings. </a:t>
            </a:r>
          </a:p>
          <a:p>
            <a:pPr lvl="1"/>
            <a:r>
              <a:rPr lang="en-US" b="0" i="1" dirty="0"/>
              <a:t>Being consistent and correct in your use of tenses makes your paper easier to understand.</a:t>
            </a:r>
          </a:p>
          <a:p>
            <a:pPr lvl="1"/>
            <a:r>
              <a:rPr lang="en-US" b="0" dirty="0">
                <a:solidFill>
                  <a:srgbClr val="0070C0"/>
                </a:solidFill>
              </a:rPr>
              <a:t>For example: </a:t>
            </a:r>
          </a:p>
          <a:p>
            <a:pPr lvl="2"/>
            <a:r>
              <a:rPr lang="en-US" b="0" dirty="0">
                <a:solidFill>
                  <a:schemeClr val="accent2"/>
                </a:solidFill>
              </a:rPr>
              <a:t>Present tense: </a:t>
            </a:r>
            <a:r>
              <a:rPr lang="en-US" b="0" dirty="0"/>
              <a:t>Use the present tense for known </a:t>
            </a:r>
            <a:r>
              <a:rPr lang="en-US" dirty="0"/>
              <a:t>facts</a:t>
            </a:r>
            <a:r>
              <a:rPr lang="en-US" b="0" dirty="0"/>
              <a:t> and </a:t>
            </a:r>
            <a:r>
              <a:rPr lang="en-US" dirty="0"/>
              <a:t>hypotheses</a:t>
            </a:r>
            <a:r>
              <a:rPr lang="en-US" b="0" dirty="0"/>
              <a:t>,</a:t>
            </a:r>
            <a:r>
              <a:rPr lang="en-US" dirty="0"/>
              <a:t> </a:t>
            </a:r>
            <a:endParaRPr lang="en-US" b="0" dirty="0">
              <a:solidFill>
                <a:schemeClr val="accent2"/>
              </a:solidFill>
            </a:endParaRPr>
          </a:p>
          <a:p>
            <a:pPr lvl="3"/>
            <a:r>
              <a:rPr lang="en-US" i="1" dirty="0">
                <a:solidFill>
                  <a:schemeClr val="accent1"/>
                </a:solidFill>
              </a:rPr>
              <a:t> </a:t>
            </a:r>
            <a:r>
              <a:rPr lang="en-US" b="0" i="1" dirty="0">
                <a:solidFill>
                  <a:schemeClr val="accent1"/>
                </a:solidFill>
              </a:rPr>
              <a:t>“The average life of a honey bee </a:t>
            </a:r>
            <a:r>
              <a:rPr lang="en-US" b="0" i="1" dirty="0">
                <a:solidFill>
                  <a:srgbClr val="0070C0"/>
                </a:solidFill>
              </a:rPr>
              <a:t>IS</a:t>
            </a:r>
            <a:r>
              <a:rPr lang="en-US" b="0" i="1" dirty="0">
                <a:solidFill>
                  <a:schemeClr val="accent1"/>
                </a:solidFill>
              </a:rPr>
              <a:t> 6 weeks..."</a:t>
            </a:r>
            <a:r>
              <a:rPr lang="en-US" i="1" dirty="0">
                <a:solidFill>
                  <a:schemeClr val="accent1"/>
                </a:solidFill>
              </a:rPr>
              <a:t> </a:t>
            </a:r>
          </a:p>
          <a:p>
            <a:pPr lvl="2"/>
            <a:r>
              <a:rPr lang="en-US" b="0" dirty="0">
                <a:solidFill>
                  <a:schemeClr val="accent2"/>
                </a:solidFill>
              </a:rPr>
              <a:t>Past tense: </a:t>
            </a:r>
            <a:r>
              <a:rPr lang="en-US" b="0" dirty="0"/>
              <a:t>Use the past tense for describing experiments that have been conducted and the results of these experiments</a:t>
            </a:r>
            <a:r>
              <a:rPr lang="en-US" dirty="0"/>
              <a:t>. </a:t>
            </a:r>
          </a:p>
          <a:p>
            <a:pPr lvl="3"/>
            <a:r>
              <a:rPr lang="en-US" b="0" i="1" dirty="0">
                <a:solidFill>
                  <a:schemeClr val="accent1"/>
                </a:solidFill>
              </a:rPr>
              <a:t>"The average life span of bees in our contained environment</a:t>
            </a:r>
            <a:br>
              <a:rPr lang="en-US" b="0" i="1" dirty="0">
                <a:solidFill>
                  <a:schemeClr val="accent1"/>
                </a:solidFill>
              </a:rPr>
            </a:br>
            <a:r>
              <a:rPr lang="en-US" b="0" i="1" dirty="0">
                <a:solidFill>
                  <a:srgbClr val="0070C0"/>
                </a:solidFill>
              </a:rPr>
              <a:t>WAS </a:t>
            </a:r>
            <a:r>
              <a:rPr lang="en-US" b="0" i="1" dirty="0">
                <a:solidFill>
                  <a:schemeClr val="accent1"/>
                </a:solidFill>
              </a:rPr>
              <a:t>8 weeks…"</a:t>
            </a:r>
            <a:r>
              <a:rPr lang="en-US" i="1" dirty="0">
                <a:solidFill>
                  <a:schemeClr val="accent1"/>
                </a:solidFill>
              </a:rPr>
              <a:t> </a:t>
            </a:r>
          </a:p>
          <a:p>
            <a:r>
              <a:rPr lang="en-US" b="0" dirty="0">
                <a:solidFill>
                  <a:schemeClr val="accent2"/>
                </a:solidFill>
              </a:rPr>
              <a:t>Remember</a:t>
            </a:r>
            <a:r>
              <a:rPr lang="en-US" b="0" dirty="0"/>
              <a:t>:</a:t>
            </a:r>
            <a:r>
              <a:rPr lang="en-US" dirty="0"/>
              <a:t> </a:t>
            </a:r>
          </a:p>
          <a:p>
            <a:pPr lvl="1"/>
            <a:r>
              <a:rPr lang="en-US" b="0" i="1" dirty="0"/>
              <a:t>Avoid shifting tenses within a unit of text: paragraph, sub-section or section.</a:t>
            </a:r>
            <a:r>
              <a:rPr lang="en-US" i="1" dirty="0"/>
              <a:t> </a:t>
            </a:r>
            <a:br>
              <a:rPr lang="en-US" i="1" dirty="0"/>
            </a:br>
            <a:r>
              <a:rPr lang="en-US" i="1" dirty="0"/>
              <a:t/>
            </a:r>
            <a:br>
              <a:rPr lang="en-US" i="1" dirty="0"/>
            </a:br>
            <a:endParaRPr lang="en-US" i="1" dirty="0">
              <a:solidFill>
                <a:schemeClr val="accent1"/>
              </a:solidFill>
            </a:endParaRPr>
          </a:p>
        </p:txBody>
      </p:sp>
    </p:spTree>
    <p:extLst>
      <p:ext uri="{BB962C8B-B14F-4D97-AF65-F5344CB8AC3E}">
        <p14:creationId xmlns:p14="http://schemas.microsoft.com/office/powerpoint/2010/main" val="2095869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Cont…</a:t>
            </a:r>
            <a:endParaRPr lang="en-US" dirty="0"/>
          </a:p>
        </p:txBody>
      </p:sp>
      <p:sp>
        <p:nvSpPr>
          <p:cNvPr id="2" name="Content Placeholder 1"/>
          <p:cNvSpPr>
            <a:spLocks noGrp="1"/>
          </p:cNvSpPr>
          <p:nvPr>
            <p:ph idx="1"/>
          </p:nvPr>
        </p:nvSpPr>
        <p:spPr>
          <a:xfrm>
            <a:off x="736600" y="1524000"/>
            <a:ext cx="11008049" cy="4470400"/>
          </a:xfrm>
        </p:spPr>
        <p:txBody>
          <a:bodyPr>
            <a:normAutofit fontScale="70000" lnSpcReduction="20000"/>
          </a:bodyPr>
          <a:lstStyle/>
          <a:p>
            <a:r>
              <a:rPr lang="en-US" sz="2400" b="0" dirty="0">
                <a:solidFill>
                  <a:schemeClr val="accent2"/>
                </a:solidFill>
              </a:rPr>
              <a:t>Grammar:</a:t>
            </a:r>
          </a:p>
          <a:p>
            <a:pPr lvl="1"/>
            <a:r>
              <a:rPr lang="en-US" sz="2300" b="0" i="1" dirty="0"/>
              <a:t>The passive voice can be used in the Methods section of a paper but otherwise, the active voice will usually shorten sentences and make them more dynamic and interesting for the reader.</a:t>
            </a:r>
          </a:p>
          <a:p>
            <a:r>
              <a:rPr lang="en-US" sz="2400" b="0" dirty="0">
                <a:solidFill>
                  <a:schemeClr val="accent2"/>
                </a:solidFill>
              </a:rPr>
              <a:t>Avoid abbreviations and acronyms.</a:t>
            </a:r>
          </a:p>
          <a:p>
            <a:pPr lvl="1"/>
            <a:r>
              <a:rPr lang="en-US" sz="2300" b="0" i="1" dirty="0"/>
              <a:t>Avoid contractions such as "it's", "isn't", or "weren't" which are not often used in professional writing.</a:t>
            </a:r>
            <a:r>
              <a:rPr lang="en-US" sz="2300" i="1" dirty="0"/>
              <a:t> </a:t>
            </a:r>
          </a:p>
          <a:p>
            <a:pPr lvl="1"/>
            <a:r>
              <a:rPr lang="en-US" sz="2300" b="0" i="1" dirty="0"/>
              <a:t>Avoid abbreviations/acronyms except for very well-known ones.</a:t>
            </a:r>
            <a:r>
              <a:rPr lang="en-US" sz="2300" i="1" dirty="0"/>
              <a:t> </a:t>
            </a:r>
          </a:p>
          <a:p>
            <a:pPr lvl="1"/>
            <a:r>
              <a:rPr lang="en-US" sz="2300" b="0" i="1" dirty="0"/>
              <a:t>Avoid acronyms as replacement for citations.</a:t>
            </a:r>
            <a:r>
              <a:rPr lang="en-US" sz="2300" i="1" dirty="0"/>
              <a:t> </a:t>
            </a:r>
          </a:p>
          <a:p>
            <a:pPr lvl="1"/>
            <a:r>
              <a:rPr lang="en-US" sz="2300" b="0" i="1" dirty="0"/>
              <a:t>Avoid acronyms in the abstract and conclusion.</a:t>
            </a:r>
            <a:r>
              <a:rPr lang="en-US" sz="2300" i="1" dirty="0"/>
              <a:t> </a:t>
            </a:r>
          </a:p>
          <a:p>
            <a:r>
              <a:rPr lang="en-US" sz="2600" b="0" dirty="0">
                <a:solidFill>
                  <a:schemeClr val="accent2"/>
                </a:solidFill>
              </a:rPr>
              <a:t>Eliminate redundant words or phrases.</a:t>
            </a:r>
          </a:p>
          <a:p>
            <a:pPr lvl="1"/>
            <a:r>
              <a:rPr lang="en-US" sz="2600" b="0" dirty="0">
                <a:solidFill>
                  <a:srgbClr val="0070C0"/>
                </a:solidFill>
              </a:rPr>
              <a:t>For example:  </a:t>
            </a:r>
            <a:r>
              <a:rPr lang="en-US" sz="2600" b="0" i="1" dirty="0">
                <a:solidFill>
                  <a:schemeClr val="accent1"/>
                </a:solidFill>
              </a:rPr>
              <a:t>due to the fact that ➞ because or since</a:t>
            </a:r>
            <a:r>
              <a:rPr lang="en-US" sz="2600" i="1" dirty="0">
                <a:solidFill>
                  <a:schemeClr val="accent1"/>
                </a:solidFill>
              </a:rPr>
              <a:t> </a:t>
            </a:r>
          </a:p>
          <a:p>
            <a:pPr marL="457200" lvl="1" indent="0">
              <a:buNone/>
            </a:pPr>
            <a:r>
              <a:rPr lang="en-US" sz="2600" i="1" dirty="0">
                <a:solidFill>
                  <a:schemeClr val="accent1"/>
                </a:solidFill>
              </a:rPr>
              <a:t>                            </a:t>
            </a:r>
            <a:r>
              <a:rPr lang="en-US" sz="2600" b="0" i="1" dirty="0">
                <a:solidFill>
                  <a:schemeClr val="accent1"/>
                </a:solidFill>
              </a:rPr>
              <a:t>in order to determine ➞ to determine</a:t>
            </a:r>
          </a:p>
          <a:p>
            <a:pPr marL="457200" lvl="1" indent="0">
              <a:buNone/>
            </a:pPr>
            <a:r>
              <a:rPr lang="en-US" b="0" dirty="0"/>
              <a:t>                                       </a:t>
            </a:r>
            <a:r>
              <a:rPr lang="en-US" i="1" dirty="0"/>
              <a:t/>
            </a:r>
            <a:br>
              <a:rPr lang="en-US" i="1" dirty="0"/>
            </a:br>
            <a:r>
              <a:rPr lang="en-US" dirty="0"/>
              <a:t/>
            </a:r>
            <a:br>
              <a:rPr lang="en-US" dirty="0"/>
            </a:br>
            <a:r>
              <a:rPr lang="en-US" dirty="0"/>
              <a:t/>
            </a:r>
            <a:br>
              <a:rPr lang="en-US" dirty="0"/>
            </a:br>
            <a:r>
              <a:rPr lang="en-US" dirty="0"/>
              <a:t/>
            </a:r>
            <a:br>
              <a:rPr lang="en-US" dirty="0"/>
            </a:br>
            <a:r>
              <a:rPr lang="en-US" dirty="0"/>
              <a:t/>
            </a:r>
            <a:br>
              <a:rPr lang="en-US" dirty="0"/>
            </a:br>
            <a:r>
              <a:rPr lang="en-US" i="1" dirty="0"/>
              <a:t/>
            </a:r>
            <a:br>
              <a:rPr lang="en-US" i="1" dirty="0"/>
            </a:br>
            <a:r>
              <a:rPr lang="en-US" b="0" i="1" dirty="0">
                <a:solidFill>
                  <a:schemeClr val="accent2"/>
                </a:solidFill>
              </a:rPr>
              <a:t> </a:t>
            </a:r>
            <a:r>
              <a:rPr lang="en-US" i="1" dirty="0"/>
              <a:t/>
            </a:r>
            <a:br>
              <a:rPr lang="en-US" i="1" dirty="0"/>
            </a:br>
            <a:r>
              <a:rPr lang="en-US" i="1" dirty="0"/>
              <a:t> </a:t>
            </a:r>
            <a:br>
              <a:rPr lang="en-US" i="1" dirty="0"/>
            </a:br>
            <a:r>
              <a:rPr lang="en-US" i="1" dirty="0"/>
              <a:t> </a:t>
            </a:r>
            <a:br>
              <a:rPr lang="en-US" i="1" dirty="0"/>
            </a:br>
            <a:endParaRPr lang="en-US" i="1" dirty="0"/>
          </a:p>
        </p:txBody>
      </p:sp>
    </p:spTree>
    <p:extLst>
      <p:ext uri="{BB962C8B-B14F-4D97-AF65-F5344CB8AC3E}">
        <p14:creationId xmlns:p14="http://schemas.microsoft.com/office/powerpoint/2010/main" val="2412770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Cont…</a:t>
            </a:r>
            <a:endParaRPr lang="en-US" dirty="0"/>
          </a:p>
        </p:txBody>
      </p:sp>
      <p:sp>
        <p:nvSpPr>
          <p:cNvPr id="2" name="Content Placeholder 1"/>
          <p:cNvSpPr>
            <a:spLocks noGrp="1"/>
          </p:cNvSpPr>
          <p:nvPr>
            <p:ph idx="1"/>
          </p:nvPr>
        </p:nvSpPr>
        <p:spPr>
          <a:xfrm>
            <a:off x="711199" y="1484300"/>
            <a:ext cx="11157340" cy="4648200"/>
          </a:xfrm>
        </p:spPr>
        <p:txBody>
          <a:bodyPr>
            <a:normAutofit/>
          </a:bodyPr>
          <a:lstStyle/>
          <a:p>
            <a:r>
              <a:rPr lang="en-US" b="0" dirty="0">
                <a:solidFill>
                  <a:schemeClr val="accent2"/>
                </a:solidFill>
              </a:rPr>
              <a:t>Sentences: </a:t>
            </a:r>
          </a:p>
          <a:p>
            <a:pPr lvl="1"/>
            <a:r>
              <a:rPr lang="en-US" b="0" i="1" dirty="0"/>
              <a:t>To write a successful manuscript, first be aware of the sentence structure you use.</a:t>
            </a:r>
          </a:p>
          <a:p>
            <a:pPr lvl="1"/>
            <a:r>
              <a:rPr lang="en-US" b="0" dirty="0"/>
              <a:t>Write direct and short sentences.</a:t>
            </a:r>
            <a:r>
              <a:rPr lang="en-US" dirty="0"/>
              <a:t> </a:t>
            </a:r>
          </a:p>
          <a:p>
            <a:pPr lvl="2"/>
            <a:r>
              <a:rPr lang="en-US" b="0" i="1" dirty="0">
                <a:solidFill>
                  <a:schemeClr val="accent2"/>
                </a:solidFill>
              </a:rPr>
              <a:t>The average length of sentences in scientific writing is only about 20 - 25 words.</a:t>
            </a:r>
            <a:endParaRPr lang="en-US" i="1" dirty="0">
              <a:solidFill>
                <a:schemeClr val="accent2"/>
              </a:solidFill>
            </a:endParaRPr>
          </a:p>
          <a:p>
            <a:pPr lvl="1"/>
            <a:r>
              <a:rPr lang="en-US" b="0" dirty="0"/>
              <a:t>Include only one piece of information per sentence.</a:t>
            </a:r>
            <a:r>
              <a:rPr lang="en-US" dirty="0"/>
              <a:t> </a:t>
            </a:r>
          </a:p>
          <a:p>
            <a:pPr lvl="2"/>
            <a:r>
              <a:rPr lang="en-US" b="0" i="1" dirty="0">
                <a:solidFill>
                  <a:schemeClr val="accent2"/>
                </a:solidFill>
              </a:rPr>
              <a:t>Sentences should be constructed in short, factual bursts. Long and complicated sentences tend to confuse readers.</a:t>
            </a:r>
            <a:r>
              <a:rPr lang="en-US" i="1" dirty="0">
                <a:solidFill>
                  <a:schemeClr val="accent2"/>
                </a:solidFill>
              </a:rPr>
              <a:t> </a:t>
            </a:r>
          </a:p>
          <a:p>
            <a:pPr lvl="1"/>
            <a:r>
              <a:rPr lang="en-US" b="0" dirty="0"/>
              <a:t>Avoid making multiple statements in one sentence.</a:t>
            </a:r>
            <a:r>
              <a:rPr lang="en-US" dirty="0"/>
              <a:t> </a:t>
            </a:r>
          </a:p>
          <a:p>
            <a:pPr lvl="2"/>
            <a:r>
              <a:rPr lang="en-US" b="0" i="1" dirty="0">
                <a:solidFill>
                  <a:schemeClr val="accent2"/>
                </a:solidFill>
              </a:rPr>
              <a:t>Convey only a single idea per sentence. Link sentences together within a paragraph to provide a clear story-line</a:t>
            </a:r>
            <a:r>
              <a:rPr lang="en-US" i="1" dirty="0">
                <a:solidFill>
                  <a:schemeClr val="accent2"/>
                </a:solidFill>
              </a:rPr>
              <a:t>.</a:t>
            </a:r>
          </a:p>
          <a:p>
            <a:pPr lvl="1"/>
            <a:r>
              <a:rPr lang="en-US" b="0" dirty="0"/>
              <a:t>Keep related words together.</a:t>
            </a:r>
            <a:r>
              <a:rPr lang="en-US" dirty="0"/>
              <a:t> </a:t>
            </a:r>
          </a:p>
          <a:p>
            <a:pPr lvl="2"/>
            <a:r>
              <a:rPr lang="en-US" b="0" i="1" dirty="0">
                <a:solidFill>
                  <a:schemeClr val="accent2"/>
                </a:solidFill>
              </a:rPr>
              <a:t>Closely place the subject and verb to allow the reader to understand what the subject is doing</a:t>
            </a:r>
            <a:r>
              <a:rPr lang="en-US" i="1" dirty="0">
                <a:solidFill>
                  <a:schemeClr val="accent2"/>
                </a:solidFill>
              </a:rPr>
              <a:t> </a:t>
            </a:r>
          </a:p>
        </p:txBody>
      </p:sp>
    </p:spTree>
    <p:extLst>
      <p:ext uri="{BB962C8B-B14F-4D97-AF65-F5344CB8AC3E}">
        <p14:creationId xmlns:p14="http://schemas.microsoft.com/office/powerpoint/2010/main" val="342654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836949" y="507914"/>
            <a:ext cx="10363200" cy="1143000"/>
          </a:xfrm>
        </p:spPr>
        <p:txBody>
          <a:bodyPr/>
          <a:lstStyle/>
          <a:p>
            <a:r>
              <a:rPr lang="en-US" sz="4400" dirty="0">
                <a:solidFill>
                  <a:schemeClr val="accent6"/>
                </a:solidFill>
              </a:rPr>
              <a:t>Fundamental concepts </a:t>
            </a:r>
          </a:p>
        </p:txBody>
      </p:sp>
      <p:sp>
        <p:nvSpPr>
          <p:cNvPr id="22" name="Bent-Up Arrow 21"/>
          <p:cNvSpPr/>
          <p:nvPr/>
        </p:nvSpPr>
        <p:spPr>
          <a:xfrm rot="16200000" flipH="1" flipV="1">
            <a:off x="2562725" y="5583144"/>
            <a:ext cx="655969" cy="833119"/>
          </a:xfrm>
          <a:prstGeom prst="bentUpArrow">
            <a:avLst>
              <a:gd name="adj1" fmla="val 31824"/>
              <a:gd name="adj2" fmla="val 25000"/>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28" name="Rounded Rectangle 27"/>
          <p:cNvSpPr/>
          <p:nvPr/>
        </p:nvSpPr>
        <p:spPr>
          <a:xfrm>
            <a:off x="991851" y="1588269"/>
            <a:ext cx="1731646" cy="8383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Words</a:t>
            </a:r>
            <a:endParaRPr lang="zh-TW" altLang="en-US" sz="3200" b="1" dirty="0">
              <a:solidFill>
                <a:schemeClr val="tx1"/>
              </a:solidFill>
            </a:endParaRPr>
          </a:p>
        </p:txBody>
      </p:sp>
      <p:sp>
        <p:nvSpPr>
          <p:cNvPr id="29" name="Rounded Rectangle 28"/>
          <p:cNvSpPr/>
          <p:nvPr/>
        </p:nvSpPr>
        <p:spPr>
          <a:xfrm>
            <a:off x="3864539" y="1570663"/>
            <a:ext cx="2679942" cy="8383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Sentences</a:t>
            </a:r>
            <a:endParaRPr lang="zh-TW" altLang="en-US" sz="3200" b="1" dirty="0">
              <a:solidFill>
                <a:schemeClr val="tx1"/>
              </a:solidFill>
            </a:endParaRPr>
          </a:p>
        </p:txBody>
      </p:sp>
      <p:sp>
        <p:nvSpPr>
          <p:cNvPr id="30" name="Rounded Rectangle 29"/>
          <p:cNvSpPr/>
          <p:nvPr/>
        </p:nvSpPr>
        <p:spPr>
          <a:xfrm>
            <a:off x="7762764" y="1521229"/>
            <a:ext cx="2970212" cy="8383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Paragraphs</a:t>
            </a:r>
            <a:endParaRPr lang="zh-TW" altLang="en-US" sz="3200" b="1" dirty="0">
              <a:solidFill>
                <a:schemeClr val="tx1"/>
              </a:solidFill>
            </a:endParaRPr>
          </a:p>
        </p:txBody>
      </p:sp>
      <p:sp>
        <p:nvSpPr>
          <p:cNvPr id="31" name="Rounded Rectangle 30"/>
          <p:cNvSpPr/>
          <p:nvPr/>
        </p:nvSpPr>
        <p:spPr>
          <a:xfrm>
            <a:off x="3300295" y="2731970"/>
            <a:ext cx="5251414" cy="7230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Sections/Sub-Sections</a:t>
            </a:r>
            <a:endParaRPr lang="zh-TW" altLang="en-US" sz="3200" b="1" dirty="0">
              <a:solidFill>
                <a:schemeClr val="tx1"/>
              </a:solidFill>
            </a:endParaRPr>
          </a:p>
        </p:txBody>
      </p:sp>
      <p:sp>
        <p:nvSpPr>
          <p:cNvPr id="32" name="Rounded Rectangle 31"/>
          <p:cNvSpPr/>
          <p:nvPr/>
        </p:nvSpPr>
        <p:spPr>
          <a:xfrm>
            <a:off x="3620111" y="5837785"/>
            <a:ext cx="4318256" cy="6249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Scientific</a:t>
            </a:r>
            <a:r>
              <a:rPr lang="en-US" altLang="zh-TW" sz="3200" b="1" dirty="0">
                <a:solidFill>
                  <a:srgbClr val="FFFF00"/>
                </a:solidFill>
              </a:rPr>
              <a:t>  </a:t>
            </a:r>
            <a:r>
              <a:rPr lang="en-US" altLang="zh-TW" sz="3200" b="1" dirty="0">
                <a:solidFill>
                  <a:schemeClr val="tx1"/>
                </a:solidFill>
              </a:rPr>
              <a:t>Article</a:t>
            </a:r>
            <a:endParaRPr lang="zh-TW" altLang="en-US" sz="3200" b="1" dirty="0">
              <a:solidFill>
                <a:schemeClr val="tx1"/>
              </a:solidFill>
            </a:endParaRPr>
          </a:p>
        </p:txBody>
      </p:sp>
      <p:grpSp>
        <p:nvGrpSpPr>
          <p:cNvPr id="45" name="Group 44"/>
          <p:cNvGrpSpPr/>
          <p:nvPr/>
        </p:nvGrpSpPr>
        <p:grpSpPr>
          <a:xfrm>
            <a:off x="711201" y="3851044"/>
            <a:ext cx="10388600" cy="1799261"/>
            <a:chOff x="711201" y="3851044"/>
            <a:chExt cx="10388600" cy="1799261"/>
          </a:xfrm>
        </p:grpSpPr>
        <p:sp>
          <p:nvSpPr>
            <p:cNvPr id="33" name="Rounded Rectangle 32"/>
            <p:cNvSpPr/>
            <p:nvPr/>
          </p:nvSpPr>
          <p:spPr>
            <a:xfrm>
              <a:off x="858319" y="4056796"/>
              <a:ext cx="1615831" cy="5441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Title</a:t>
              </a:r>
              <a:endParaRPr lang="zh-TW" altLang="en-US" sz="3200" b="1" dirty="0">
                <a:solidFill>
                  <a:schemeClr val="tx1"/>
                </a:solidFill>
              </a:endParaRPr>
            </a:p>
          </p:txBody>
        </p:sp>
        <p:sp>
          <p:nvSpPr>
            <p:cNvPr id="34" name="Rounded Rectangle 33"/>
            <p:cNvSpPr/>
            <p:nvPr/>
          </p:nvSpPr>
          <p:spPr>
            <a:xfrm>
              <a:off x="2712184" y="4056796"/>
              <a:ext cx="2169447" cy="5441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Abstract</a:t>
              </a:r>
              <a:endParaRPr lang="zh-TW" altLang="en-US" sz="3200" b="1" dirty="0">
                <a:solidFill>
                  <a:schemeClr val="tx1"/>
                </a:solidFill>
              </a:endParaRPr>
            </a:p>
          </p:txBody>
        </p:sp>
        <p:sp>
          <p:nvSpPr>
            <p:cNvPr id="35" name="Rounded Rectangle 34"/>
            <p:cNvSpPr/>
            <p:nvPr/>
          </p:nvSpPr>
          <p:spPr>
            <a:xfrm>
              <a:off x="5156251" y="4054397"/>
              <a:ext cx="3118756" cy="5441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Introduction</a:t>
              </a:r>
              <a:endParaRPr lang="zh-TW" altLang="en-US" sz="3200" b="1" dirty="0">
                <a:solidFill>
                  <a:schemeClr val="tx1"/>
                </a:solidFill>
              </a:endParaRPr>
            </a:p>
          </p:txBody>
        </p:sp>
        <p:sp>
          <p:nvSpPr>
            <p:cNvPr id="36" name="Rounded Rectangle 35"/>
            <p:cNvSpPr/>
            <p:nvPr/>
          </p:nvSpPr>
          <p:spPr>
            <a:xfrm>
              <a:off x="8551710" y="4054397"/>
              <a:ext cx="2169447" cy="5441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Results</a:t>
              </a:r>
              <a:endParaRPr lang="zh-TW" altLang="en-US" sz="3200" b="1" dirty="0">
                <a:solidFill>
                  <a:schemeClr val="tx1"/>
                </a:solidFill>
              </a:endParaRPr>
            </a:p>
          </p:txBody>
        </p:sp>
        <p:sp>
          <p:nvSpPr>
            <p:cNvPr id="37" name="Rounded Rectangle 36"/>
            <p:cNvSpPr/>
            <p:nvPr/>
          </p:nvSpPr>
          <p:spPr>
            <a:xfrm>
              <a:off x="2117271" y="4919969"/>
              <a:ext cx="2717873" cy="4735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Discussion</a:t>
              </a:r>
              <a:endParaRPr lang="zh-TW" altLang="en-US" sz="3200" b="1" dirty="0">
                <a:solidFill>
                  <a:schemeClr val="tx1"/>
                </a:solidFill>
              </a:endParaRPr>
            </a:p>
          </p:txBody>
        </p:sp>
        <p:sp>
          <p:nvSpPr>
            <p:cNvPr id="38" name="Rounded Rectangle 37"/>
            <p:cNvSpPr/>
            <p:nvPr/>
          </p:nvSpPr>
          <p:spPr>
            <a:xfrm>
              <a:off x="6121642" y="4919969"/>
              <a:ext cx="2794442" cy="4735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b="1" dirty="0">
                  <a:solidFill>
                    <a:schemeClr val="tx1"/>
                  </a:solidFill>
                </a:rPr>
                <a:t>Conclusion</a:t>
              </a:r>
              <a:endParaRPr lang="zh-TW" altLang="en-US" sz="3200" b="1" dirty="0">
                <a:solidFill>
                  <a:schemeClr val="tx1"/>
                </a:solidFill>
              </a:endParaRPr>
            </a:p>
          </p:txBody>
        </p:sp>
        <p:sp>
          <p:nvSpPr>
            <p:cNvPr id="39" name="Rectangle 38"/>
            <p:cNvSpPr/>
            <p:nvPr/>
          </p:nvSpPr>
          <p:spPr>
            <a:xfrm>
              <a:off x="711201" y="3851044"/>
              <a:ext cx="10388600" cy="179926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grpSp>
      <p:sp>
        <p:nvSpPr>
          <p:cNvPr id="40" name="Right Arrow 39"/>
          <p:cNvSpPr/>
          <p:nvPr/>
        </p:nvSpPr>
        <p:spPr>
          <a:xfrm>
            <a:off x="2878348" y="1797150"/>
            <a:ext cx="843896" cy="42059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41" name="Right Arrow 40"/>
          <p:cNvSpPr/>
          <p:nvPr/>
        </p:nvSpPr>
        <p:spPr>
          <a:xfrm>
            <a:off x="6634741" y="1815014"/>
            <a:ext cx="843896" cy="420593"/>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42" name="Bent-Up Arrow 41"/>
          <p:cNvSpPr/>
          <p:nvPr/>
        </p:nvSpPr>
        <p:spPr>
          <a:xfrm rot="5400000" flipV="1">
            <a:off x="8997392" y="2544042"/>
            <a:ext cx="738021" cy="900634"/>
          </a:xfrm>
          <a:prstGeom prst="bentUpArrow">
            <a:avLst>
              <a:gd name="adj1" fmla="val 28787"/>
              <a:gd name="adj2" fmla="val 25000"/>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
        <p:nvSpPr>
          <p:cNvPr id="43" name="Bent-Up Arrow 42"/>
          <p:cNvSpPr/>
          <p:nvPr/>
        </p:nvSpPr>
        <p:spPr>
          <a:xfrm flipH="1" flipV="1">
            <a:off x="2221452" y="3025606"/>
            <a:ext cx="855234" cy="675529"/>
          </a:xfrm>
          <a:prstGeom prst="bentUpArrow">
            <a:avLst>
              <a:gd name="adj1" fmla="val 28988"/>
              <a:gd name="adj2" fmla="val 25000"/>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prstClr val="white"/>
              </a:solidFill>
            </a:endParaRPr>
          </a:p>
        </p:txBody>
      </p:sp>
    </p:spTree>
    <p:extLst>
      <p:ext uri="{BB962C8B-B14F-4D97-AF65-F5344CB8AC3E}">
        <p14:creationId xmlns:p14="http://schemas.microsoft.com/office/powerpoint/2010/main" val="375225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1000"/>
                                        <p:tgtEl>
                                          <p:spTgt spid="40"/>
                                        </p:tgtEl>
                                      </p:cBhvr>
                                    </p:animEffect>
                                    <p:anim calcmode="lin" valueType="num">
                                      <p:cBhvr>
                                        <p:cTn id="15" dur="1000" fill="hold"/>
                                        <p:tgtEl>
                                          <p:spTgt spid="40"/>
                                        </p:tgtEl>
                                        <p:attrNameLst>
                                          <p:attrName>ppt_x</p:attrName>
                                        </p:attrNameLst>
                                      </p:cBhvr>
                                      <p:tavLst>
                                        <p:tav tm="0">
                                          <p:val>
                                            <p:strVal val="#ppt_x"/>
                                          </p:val>
                                        </p:tav>
                                        <p:tav tm="100000">
                                          <p:val>
                                            <p:strVal val="#ppt_x"/>
                                          </p:val>
                                        </p:tav>
                                      </p:tavLst>
                                    </p:anim>
                                    <p:anim calcmode="lin" valueType="num">
                                      <p:cBhvr>
                                        <p:cTn id="1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anim calcmode="lin" valueType="num">
                                      <p:cBhvr>
                                        <p:cTn id="29" dur="1000" fill="hold"/>
                                        <p:tgtEl>
                                          <p:spTgt spid="41"/>
                                        </p:tgtEl>
                                        <p:attrNameLst>
                                          <p:attrName>ppt_x</p:attrName>
                                        </p:attrNameLst>
                                      </p:cBhvr>
                                      <p:tavLst>
                                        <p:tav tm="0">
                                          <p:val>
                                            <p:strVal val="#ppt_x"/>
                                          </p:val>
                                        </p:tav>
                                        <p:tav tm="100000">
                                          <p:val>
                                            <p:strVal val="#ppt_x"/>
                                          </p:val>
                                        </p:tav>
                                      </p:tavLst>
                                    </p:anim>
                                    <p:anim calcmode="lin" valueType="num">
                                      <p:cBhvr>
                                        <p:cTn id="3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1000"/>
                                        <p:tgtEl>
                                          <p:spTgt spid="42"/>
                                        </p:tgtEl>
                                      </p:cBhvr>
                                    </p:animEffect>
                                    <p:anim calcmode="lin" valueType="num">
                                      <p:cBhvr>
                                        <p:cTn id="43" dur="1000" fill="hold"/>
                                        <p:tgtEl>
                                          <p:spTgt spid="42"/>
                                        </p:tgtEl>
                                        <p:attrNameLst>
                                          <p:attrName>ppt_x</p:attrName>
                                        </p:attrNameLst>
                                      </p:cBhvr>
                                      <p:tavLst>
                                        <p:tav tm="0">
                                          <p:val>
                                            <p:strVal val="#ppt_x"/>
                                          </p:val>
                                        </p:tav>
                                        <p:tav tm="100000">
                                          <p:val>
                                            <p:strVal val="#ppt_x"/>
                                          </p:val>
                                        </p:tav>
                                      </p:tavLst>
                                    </p:anim>
                                    <p:anim calcmode="lin" valueType="num">
                                      <p:cBhvr>
                                        <p:cTn id="4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1000"/>
                                        <p:tgtEl>
                                          <p:spTgt spid="43"/>
                                        </p:tgtEl>
                                      </p:cBhvr>
                                    </p:animEffect>
                                    <p:anim calcmode="lin" valueType="num">
                                      <p:cBhvr>
                                        <p:cTn id="57" dur="1000" fill="hold"/>
                                        <p:tgtEl>
                                          <p:spTgt spid="43"/>
                                        </p:tgtEl>
                                        <p:attrNameLst>
                                          <p:attrName>ppt_x</p:attrName>
                                        </p:attrNameLst>
                                      </p:cBhvr>
                                      <p:tavLst>
                                        <p:tav tm="0">
                                          <p:val>
                                            <p:strVal val="#ppt_x"/>
                                          </p:val>
                                        </p:tav>
                                        <p:tav tm="100000">
                                          <p:val>
                                            <p:strVal val="#ppt_x"/>
                                          </p:val>
                                        </p:tav>
                                      </p:tavLst>
                                    </p:anim>
                                    <p:anim calcmode="lin" valueType="num">
                                      <p:cBhvr>
                                        <p:cTn id="5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arn(inVertical)">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8" grpId="0" animBg="1"/>
      <p:bldP spid="29" grpId="0" animBg="1"/>
      <p:bldP spid="30" grpId="0" animBg="1"/>
      <p:bldP spid="31" grpId="0" animBg="1"/>
      <p:bldP spid="32" grpId="0" animBg="1"/>
      <p:bldP spid="40" grpId="0" animBg="1"/>
      <p:bldP spid="41" grpId="0" animBg="1"/>
      <p:bldP spid="42" grpId="0" animBg="1"/>
      <p:bldP spid="4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Cont…</a:t>
            </a:r>
            <a:endParaRPr lang="en-US" dirty="0"/>
          </a:p>
        </p:txBody>
      </p:sp>
      <p:sp>
        <p:nvSpPr>
          <p:cNvPr id="2" name="Content Placeholder 1"/>
          <p:cNvSpPr>
            <a:spLocks noGrp="1"/>
          </p:cNvSpPr>
          <p:nvPr>
            <p:ph idx="1"/>
          </p:nvPr>
        </p:nvSpPr>
        <p:spPr>
          <a:xfrm>
            <a:off x="694266" y="1502620"/>
            <a:ext cx="11290301" cy="5053228"/>
          </a:xfrm>
        </p:spPr>
        <p:txBody>
          <a:bodyPr>
            <a:normAutofit fontScale="92500"/>
          </a:bodyPr>
          <a:lstStyle/>
          <a:p>
            <a:r>
              <a:rPr lang="en-US" sz="2400" b="0" dirty="0">
                <a:solidFill>
                  <a:schemeClr val="accent2"/>
                </a:solidFill>
              </a:rPr>
              <a:t>Paragraphs:</a:t>
            </a:r>
          </a:p>
          <a:p>
            <a:pPr lvl="1"/>
            <a:r>
              <a:rPr lang="en-US" sz="2100" b="0" dirty="0"/>
              <a:t>Have one paragraph for each distinct topic.</a:t>
            </a:r>
            <a:r>
              <a:rPr lang="en-US" sz="2100" dirty="0"/>
              <a:t> </a:t>
            </a:r>
          </a:p>
          <a:p>
            <a:pPr lvl="1"/>
            <a:r>
              <a:rPr lang="en-US" sz="2100" b="0" dirty="0"/>
              <a:t>Begin a paragraph with a topic sentence, and end in conformity with the beginning.</a:t>
            </a:r>
          </a:p>
          <a:p>
            <a:pPr lvl="1"/>
            <a:r>
              <a:rPr lang="en-US" sz="2100" b="0" dirty="0"/>
              <a:t>Avoid a succession of loose sentences.</a:t>
            </a:r>
            <a:r>
              <a:rPr lang="en-US" sz="2100" dirty="0"/>
              <a:t> </a:t>
            </a:r>
          </a:p>
          <a:p>
            <a:pPr lvl="1"/>
            <a:r>
              <a:rPr lang="en-US" sz="2100" b="0" dirty="0"/>
              <a:t>Provide a logical transition from one paragraph to another to render a clear flow, thus guiding the reader from one topic to another.</a:t>
            </a:r>
            <a:r>
              <a:rPr lang="en-US" sz="2100" dirty="0"/>
              <a:t> </a:t>
            </a:r>
          </a:p>
          <a:p>
            <a:pPr lvl="1"/>
            <a:r>
              <a:rPr lang="en-US" sz="2100" b="0" dirty="0"/>
              <a:t>Fill logical holes empathizing with a smart reader who genuinely wants to understand the flow of ideas.</a:t>
            </a:r>
            <a:r>
              <a:rPr lang="en-US" sz="2100" dirty="0"/>
              <a:t> </a:t>
            </a:r>
          </a:p>
          <a:p>
            <a:r>
              <a:rPr lang="en-US" sz="2600" b="0" dirty="0">
                <a:solidFill>
                  <a:schemeClr val="accent2"/>
                </a:solidFill>
              </a:rPr>
              <a:t> Avoid subjective or redundant words or phrases that will date the paper.</a:t>
            </a:r>
          </a:p>
          <a:p>
            <a:pPr lvl="1"/>
            <a:r>
              <a:rPr lang="en-US" sz="2300" b="0" dirty="0">
                <a:solidFill>
                  <a:srgbClr val="0070C0"/>
                </a:solidFill>
              </a:rPr>
              <a:t>For example: </a:t>
            </a:r>
          </a:p>
          <a:p>
            <a:pPr lvl="2"/>
            <a:r>
              <a:rPr lang="en-US" sz="2100" b="0" dirty="0">
                <a:solidFill>
                  <a:schemeClr val="accent1"/>
                </a:solidFill>
              </a:rPr>
              <a:t>"high resolution"</a:t>
            </a:r>
            <a:r>
              <a:rPr lang="en-US" sz="2100" dirty="0">
                <a:solidFill>
                  <a:schemeClr val="accent1"/>
                </a:solidFill>
              </a:rPr>
              <a:t> , </a:t>
            </a:r>
            <a:r>
              <a:rPr lang="en-US" sz="2100" b="0" dirty="0">
                <a:solidFill>
                  <a:schemeClr val="accent1"/>
                </a:solidFill>
              </a:rPr>
              <a:t>"new result"</a:t>
            </a:r>
            <a:r>
              <a:rPr lang="en-US" sz="2100" dirty="0">
                <a:solidFill>
                  <a:schemeClr val="accent1"/>
                </a:solidFill>
              </a:rPr>
              <a:t> , </a:t>
            </a:r>
            <a:r>
              <a:rPr lang="en-US" sz="2100" b="0" dirty="0">
                <a:solidFill>
                  <a:schemeClr val="accent1"/>
                </a:solidFill>
              </a:rPr>
              <a:t>"latest finding"</a:t>
            </a:r>
            <a:r>
              <a:rPr lang="en-US" sz="2100" dirty="0">
                <a:solidFill>
                  <a:schemeClr val="accent1"/>
                </a:solidFill>
              </a:rPr>
              <a:t> </a:t>
            </a:r>
          </a:p>
          <a:p>
            <a:r>
              <a:rPr lang="en-US" sz="2600" b="0" dirty="0">
                <a:solidFill>
                  <a:schemeClr val="accent2"/>
                </a:solidFill>
              </a:rPr>
              <a:t> Avoid subjective or judgmental adjectives. </a:t>
            </a:r>
          </a:p>
          <a:p>
            <a:r>
              <a:rPr lang="en-US" sz="2600" b="0" dirty="0">
                <a:solidFill>
                  <a:schemeClr val="accent2"/>
                </a:solidFill>
              </a:rPr>
              <a:t> Avoid expressions of belief. </a:t>
            </a:r>
            <a:r>
              <a:rPr lang="en-US" sz="2600" b="0" i="1" dirty="0">
                <a:solidFill>
                  <a:schemeClr val="accent1"/>
                </a:solidFill>
              </a:rPr>
              <a:t>(e.g. "We believe this programming result to be true." )</a:t>
            </a:r>
          </a:p>
          <a:p>
            <a:pPr marL="914400" lvl="2" indent="0">
              <a:buNone/>
            </a:pPr>
            <a:r>
              <a:rPr lang="en-US" dirty="0"/>
              <a:t/>
            </a:r>
            <a:br>
              <a:rPr lang="en-US" dirty="0"/>
            </a:br>
            <a:endParaRPr lang="en-US" dirty="0"/>
          </a:p>
        </p:txBody>
      </p:sp>
    </p:spTree>
    <p:extLst>
      <p:ext uri="{BB962C8B-B14F-4D97-AF65-F5344CB8AC3E}">
        <p14:creationId xmlns:p14="http://schemas.microsoft.com/office/powerpoint/2010/main" val="23917918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accent6"/>
                </a:solidFill>
                <a:latin typeface="Times New Roman" panose="02020603050405020304" pitchFamily="18" charset="0"/>
                <a:cs typeface="Times New Roman" panose="02020603050405020304" pitchFamily="18" charset="0"/>
              </a:rPr>
              <a:t>Always remember your reader </a:t>
            </a:r>
          </a:p>
        </p:txBody>
      </p:sp>
      <p:sp>
        <p:nvSpPr>
          <p:cNvPr id="2" name="Content Placeholder 1"/>
          <p:cNvSpPr>
            <a:spLocks noGrp="1"/>
          </p:cNvSpPr>
          <p:nvPr>
            <p:ph idx="1"/>
          </p:nvPr>
        </p:nvSpPr>
        <p:spPr>
          <a:xfrm>
            <a:off x="728134" y="1490133"/>
            <a:ext cx="11290302" cy="4555067"/>
          </a:xfrm>
        </p:spPr>
        <p:txBody>
          <a:bodyPr>
            <a:normAutofit/>
          </a:bodyPr>
          <a:lstStyle/>
          <a:p>
            <a:r>
              <a:rPr lang="en-US" b="0" dirty="0">
                <a:solidFill>
                  <a:schemeClr val="accent2"/>
                </a:solidFill>
              </a:rPr>
              <a:t>Abstract: the key points</a:t>
            </a:r>
          </a:p>
          <a:p>
            <a:pPr lvl="1"/>
            <a:r>
              <a:rPr lang="en-US" b="0" dirty="0"/>
              <a:t>The abstract provides a </a:t>
            </a:r>
            <a:r>
              <a:rPr lang="en-US" dirty="0"/>
              <a:t>concise summary of the key aims and results</a:t>
            </a:r>
            <a:r>
              <a:rPr lang="en-US" b="0" dirty="0"/>
              <a:t>.</a:t>
            </a:r>
            <a:endParaRPr lang="en-US" dirty="0"/>
          </a:p>
          <a:p>
            <a:r>
              <a:rPr lang="en-US" b="0" dirty="0">
                <a:solidFill>
                  <a:schemeClr val="accent2"/>
                </a:solidFill>
              </a:rPr>
              <a:t>The introduction</a:t>
            </a:r>
          </a:p>
          <a:p>
            <a:pPr lvl="1"/>
            <a:r>
              <a:rPr lang="en-US" b="0" dirty="0"/>
              <a:t>The introduction should lay the </a:t>
            </a:r>
            <a:r>
              <a:rPr lang="en-US" dirty="0"/>
              <a:t>ground-work for why the paper </a:t>
            </a:r>
            <a:r>
              <a:rPr lang="en-US" b="0" dirty="0"/>
              <a:t>is worth reading, and describe where the work fits within the existing literature.</a:t>
            </a:r>
            <a:r>
              <a:rPr lang="en-US" dirty="0"/>
              <a:t> </a:t>
            </a:r>
          </a:p>
          <a:p>
            <a:pPr lvl="1"/>
            <a:r>
              <a:rPr lang="en-US" b="0" dirty="0"/>
              <a:t>Introduce the novel elements of the paper in the introduction, thus providing motivation for the reader to penetrate the main text.</a:t>
            </a:r>
            <a:r>
              <a:rPr lang="en-US" dirty="0"/>
              <a:t> </a:t>
            </a:r>
          </a:p>
          <a:p>
            <a:pPr lvl="1"/>
            <a:r>
              <a:rPr lang="en-US" b="0" dirty="0"/>
              <a:t>Do not over-burden the reader by making the introduction too long.</a:t>
            </a:r>
            <a:r>
              <a:rPr lang="en-US" dirty="0"/>
              <a:t> </a:t>
            </a:r>
          </a:p>
          <a:p>
            <a:r>
              <a:rPr lang="en-US" b="0" dirty="0">
                <a:solidFill>
                  <a:schemeClr val="accent2"/>
                </a:solidFill>
              </a:rPr>
              <a:t>The discussion and conclusion</a:t>
            </a:r>
          </a:p>
          <a:p>
            <a:pPr lvl="1"/>
            <a:r>
              <a:rPr lang="en-US" b="0" dirty="0"/>
              <a:t>Readers need to know what they have read and why it was significant.</a:t>
            </a:r>
            <a:endParaRPr lang="en-US" dirty="0"/>
          </a:p>
          <a:p>
            <a:pPr lvl="1"/>
            <a:r>
              <a:rPr lang="en-US" b="0" dirty="0"/>
              <a:t>Remind the reader why this paper was worth reading and publishing.</a:t>
            </a:r>
            <a:r>
              <a:rPr lang="en-US" dirty="0"/>
              <a:t> </a:t>
            </a:r>
          </a:p>
          <a:p>
            <a:pPr lvl="1"/>
            <a:r>
              <a:rPr lang="en-US" b="0" dirty="0"/>
              <a:t>Concluding sections also provide a venue to set the stage for future research directions.</a:t>
            </a:r>
            <a:r>
              <a:rPr lang="en-US" dirty="0"/>
              <a:t> </a:t>
            </a:r>
          </a:p>
        </p:txBody>
      </p:sp>
    </p:spTree>
    <p:extLst>
      <p:ext uri="{BB962C8B-B14F-4D97-AF65-F5344CB8AC3E}">
        <p14:creationId xmlns:p14="http://schemas.microsoft.com/office/powerpoint/2010/main" val="17921728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Cont…</a:t>
            </a:r>
            <a:endParaRPr lang="en-US" dirty="0"/>
          </a:p>
        </p:txBody>
      </p:sp>
      <p:sp>
        <p:nvSpPr>
          <p:cNvPr id="2" name="Content Placeholder 1"/>
          <p:cNvSpPr>
            <a:spLocks noGrp="1"/>
          </p:cNvSpPr>
          <p:nvPr>
            <p:ph idx="1"/>
          </p:nvPr>
        </p:nvSpPr>
        <p:spPr>
          <a:xfrm>
            <a:off x="707571" y="1530784"/>
            <a:ext cx="10881049" cy="4648200"/>
          </a:xfrm>
        </p:spPr>
        <p:txBody>
          <a:bodyPr>
            <a:normAutofit fontScale="92500" lnSpcReduction="10000"/>
          </a:bodyPr>
          <a:lstStyle/>
          <a:p>
            <a:r>
              <a:rPr lang="en-US" b="0" dirty="0">
                <a:solidFill>
                  <a:schemeClr val="accent2"/>
                </a:solidFill>
              </a:rPr>
              <a:t>Figures and captions</a:t>
            </a:r>
          </a:p>
          <a:p>
            <a:pPr lvl="1"/>
            <a:r>
              <a:rPr lang="en-US" b="0" dirty="0"/>
              <a:t>Figures can be the most important part of a paper. Produce clear and high quality figures along with thorough captions.</a:t>
            </a:r>
            <a:r>
              <a:rPr lang="en-US" dirty="0"/>
              <a:t> </a:t>
            </a:r>
          </a:p>
          <a:p>
            <a:pPr lvl="1"/>
            <a:r>
              <a:rPr lang="en-US" b="0" dirty="0"/>
              <a:t>Avoid excessive numbers of figures. </a:t>
            </a:r>
          </a:p>
          <a:p>
            <a:pPr lvl="1"/>
            <a:r>
              <a:rPr lang="en-US" b="0" dirty="0"/>
              <a:t>Judiciously select those figures that clearly support the presentation.</a:t>
            </a:r>
          </a:p>
          <a:p>
            <a:pPr lvl="1"/>
            <a:r>
              <a:rPr lang="en-US" b="0" dirty="0"/>
              <a:t>Allow the reader to digest a figure's main points without reading the text.</a:t>
            </a:r>
            <a:r>
              <a:rPr lang="en-US" dirty="0"/>
              <a:t> </a:t>
            </a:r>
          </a:p>
          <a:p>
            <a:pPr lvl="1"/>
            <a:r>
              <a:rPr lang="en-US" b="0" dirty="0"/>
              <a:t>Produce high quality figures, even on the first submission!</a:t>
            </a:r>
            <a:r>
              <a:rPr lang="en-US" dirty="0"/>
              <a:t> </a:t>
            </a:r>
          </a:p>
          <a:p>
            <a:r>
              <a:rPr lang="en-US" b="0" dirty="0">
                <a:solidFill>
                  <a:srgbClr val="FF0000"/>
                </a:solidFill>
              </a:rPr>
              <a:t>Edit ➞ Read ➞ Edit ➞ Read ➞ Edit ➞ etc. </a:t>
            </a:r>
          </a:p>
          <a:p>
            <a:pPr lvl="1"/>
            <a:r>
              <a:rPr lang="en-US" b="0" dirty="0"/>
              <a:t>Consider the manuscript from a different perspective between each Edit ➞ Read cycle:</a:t>
            </a:r>
            <a:r>
              <a:rPr lang="en-US" dirty="0"/>
              <a:t> </a:t>
            </a:r>
            <a:br>
              <a:rPr lang="en-US" dirty="0"/>
            </a:br>
            <a:r>
              <a:rPr lang="en-US" dirty="0"/>
              <a:t/>
            </a:r>
            <a:br>
              <a:rPr lang="en-US" dirty="0"/>
            </a:br>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b="0" dirty="0"/>
              <a:t/>
            </a:r>
            <a:br>
              <a:rPr lang="en-US" b="0" dirty="0"/>
            </a:br>
            <a:r>
              <a:rPr lang="en-US" b="0" dirty="0">
                <a:solidFill>
                  <a:schemeClr val="accent2"/>
                </a:solidFill>
              </a:rPr>
              <a:t> </a:t>
            </a:r>
            <a:r>
              <a:rPr lang="en-US" dirty="0"/>
              <a:t/>
            </a:r>
            <a:br>
              <a:rPr lang="en-US" dirty="0"/>
            </a:br>
            <a:endParaRPr lang="en-US" dirty="0"/>
          </a:p>
        </p:txBody>
      </p:sp>
    </p:spTree>
    <p:extLst>
      <p:ext uri="{BB962C8B-B14F-4D97-AF65-F5344CB8AC3E}">
        <p14:creationId xmlns:p14="http://schemas.microsoft.com/office/powerpoint/2010/main" val="36112019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6"/>
                </a:solidFill>
                <a:latin typeface="Times New Roman" panose="02020603050405020304" pitchFamily="18" charset="0"/>
                <a:cs typeface="Times New Roman" panose="02020603050405020304" pitchFamily="18" charset="0"/>
              </a:rPr>
              <a:t>Cont…</a:t>
            </a:r>
            <a:endParaRPr lang="en-US" dirty="0"/>
          </a:p>
        </p:txBody>
      </p:sp>
      <p:sp>
        <p:nvSpPr>
          <p:cNvPr id="2" name="Content Placeholder 1"/>
          <p:cNvSpPr>
            <a:spLocks noGrp="1"/>
          </p:cNvSpPr>
          <p:nvPr>
            <p:ph idx="1"/>
          </p:nvPr>
        </p:nvSpPr>
        <p:spPr>
          <a:xfrm>
            <a:off x="677333" y="1625600"/>
            <a:ext cx="11138678" cy="4656667"/>
          </a:xfrm>
        </p:spPr>
        <p:txBody>
          <a:bodyPr>
            <a:normAutofit/>
          </a:bodyPr>
          <a:lstStyle/>
          <a:p>
            <a:r>
              <a:rPr lang="en-US" b="0" dirty="0">
                <a:solidFill>
                  <a:schemeClr val="accent2"/>
                </a:solidFill>
              </a:rPr>
              <a:t>Honestly deal with mistakes </a:t>
            </a:r>
          </a:p>
          <a:p>
            <a:pPr lvl="1"/>
            <a:r>
              <a:rPr lang="en-US" b="0" dirty="0"/>
              <a:t>Mistakes are embarrassing. But they are far more embarrassing if published! So be thankful the mistake was found during review.</a:t>
            </a:r>
            <a:r>
              <a:rPr lang="en-US" dirty="0"/>
              <a:t> </a:t>
            </a:r>
          </a:p>
          <a:p>
            <a:pPr lvl="1"/>
            <a:r>
              <a:rPr lang="en-US" b="0" dirty="0"/>
              <a:t>If the basis for the paper is undermined by a mistake, then do not try to justify</a:t>
            </a:r>
            <a:br>
              <a:rPr lang="en-US" b="0" dirty="0"/>
            </a:br>
            <a:r>
              <a:rPr lang="en-US" b="0" dirty="0"/>
              <a:t>publishing.</a:t>
            </a:r>
            <a:r>
              <a:rPr lang="en-US" dirty="0"/>
              <a:t> </a:t>
            </a:r>
          </a:p>
          <a:p>
            <a:pPr lvl="1"/>
            <a:r>
              <a:rPr lang="en-US" b="0" dirty="0"/>
              <a:t>Quality over quantity is the ideal.</a:t>
            </a:r>
            <a:r>
              <a:rPr lang="en-US" dirty="0"/>
              <a:t> </a:t>
            </a:r>
          </a:p>
          <a:p>
            <a:r>
              <a:rPr lang="en-US" b="0" dirty="0">
                <a:solidFill>
                  <a:schemeClr val="accent2"/>
                </a:solidFill>
              </a:rPr>
              <a:t>Do not give up if you believe in your work</a:t>
            </a:r>
          </a:p>
          <a:p>
            <a:pPr lvl="1"/>
            <a:r>
              <a:rPr lang="en-US" b="0" dirty="0"/>
              <a:t>Some influential papers that break new scientific ground may be rejected merely</a:t>
            </a:r>
            <a:br>
              <a:rPr lang="en-US" b="0" dirty="0"/>
            </a:br>
            <a:r>
              <a:rPr lang="en-US" b="0" dirty="0"/>
              <a:t>because reviewers do not appreciate the results. </a:t>
            </a:r>
            <a:r>
              <a:rPr lang="en-US" b="0" dirty="0">
                <a:solidFill>
                  <a:srgbClr val="0070C0"/>
                </a:solidFill>
              </a:rPr>
              <a:t>Be patient and persistent.</a:t>
            </a:r>
            <a:r>
              <a:rPr lang="en-US" dirty="0"/>
              <a:t> </a:t>
            </a:r>
          </a:p>
          <a:p>
            <a:pPr lvl="1"/>
            <a:r>
              <a:rPr lang="en-US" b="0" dirty="0"/>
              <a:t>Nonetheless, reviewer comments are almost always useful, even if they are wrong!</a:t>
            </a:r>
          </a:p>
          <a:p>
            <a:pPr lvl="1"/>
            <a:r>
              <a:rPr lang="en-US" b="0" dirty="0"/>
              <a:t>Some critical or wrong reviewer comments result from poor writing that leads to</a:t>
            </a:r>
            <a:br>
              <a:rPr lang="en-US" b="0" dirty="0"/>
            </a:br>
            <a:r>
              <a:rPr lang="en-US" b="0" dirty="0"/>
              <a:t>reviewer misunderstanding and reviewer frustration. </a:t>
            </a:r>
            <a:r>
              <a:rPr lang="en-US" b="0" dirty="0">
                <a:solidFill>
                  <a:srgbClr val="0070C0"/>
                </a:solidFill>
              </a:rPr>
              <a:t>Rethink your writing.</a:t>
            </a:r>
            <a:r>
              <a:rPr lang="en-US" dirty="0">
                <a:solidFill>
                  <a:srgbClr val="0070C0"/>
                </a:solidFill>
              </a:rPr>
              <a:t> </a:t>
            </a:r>
          </a:p>
          <a:p>
            <a:pPr lvl="1"/>
            <a:r>
              <a:rPr lang="en-US" b="0" dirty="0"/>
              <a:t>Let comments sit, especially negative or harsh comments. </a:t>
            </a:r>
            <a:r>
              <a:rPr lang="en-US" dirty="0"/>
              <a:t/>
            </a:r>
            <a:br>
              <a:rPr lang="en-US" dirty="0"/>
            </a:br>
            <a:r>
              <a:rPr lang="en-US" dirty="0"/>
              <a:t> </a:t>
            </a:r>
            <a:br>
              <a:rPr lang="en-US" dirty="0"/>
            </a:br>
            <a:endParaRPr lang="en-US" dirty="0"/>
          </a:p>
        </p:txBody>
      </p:sp>
    </p:spTree>
    <p:extLst>
      <p:ext uri="{BB962C8B-B14F-4D97-AF65-F5344CB8AC3E}">
        <p14:creationId xmlns:p14="http://schemas.microsoft.com/office/powerpoint/2010/main" val="252806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solidFill>
                  <a:schemeClr val="accent6"/>
                </a:solidFill>
                <a:latin typeface="Times New Roman" panose="02020603050405020304" pitchFamily="18" charset="0"/>
                <a:cs typeface="Times New Roman" panose="02020603050405020304" pitchFamily="18" charset="0"/>
              </a:rPr>
              <a:t>Elements of writing </a:t>
            </a:r>
          </a:p>
        </p:txBody>
      </p:sp>
      <p:sp>
        <p:nvSpPr>
          <p:cNvPr id="3" name="Content Placeholder 2"/>
          <p:cNvSpPr>
            <a:spLocks noGrp="1"/>
          </p:cNvSpPr>
          <p:nvPr>
            <p:ph idx="1"/>
          </p:nvPr>
        </p:nvSpPr>
        <p:spPr>
          <a:xfrm>
            <a:off x="711200" y="1509239"/>
            <a:ext cx="10640140" cy="4648200"/>
          </a:xfrm>
        </p:spPr>
        <p:txBody>
          <a:bodyPr>
            <a:noAutofit/>
          </a:bodyPr>
          <a:lstStyle/>
          <a:p>
            <a:pPr>
              <a:lnSpc>
                <a:spcPct val="90000"/>
              </a:lnSpc>
            </a:pPr>
            <a:r>
              <a:rPr lang="en-US" altLang="en-US" b="1" i="1" dirty="0">
                <a:solidFill>
                  <a:srgbClr val="FF0000"/>
                </a:solidFill>
                <a:cs typeface="Times New Roman" panose="02020603050405020304" pitchFamily="18" charset="0"/>
              </a:rPr>
              <a:t>Sentence</a:t>
            </a:r>
            <a:r>
              <a:rPr lang="en-US" altLang="en-US" b="1" dirty="0">
                <a:cs typeface="Times New Roman" panose="02020603050405020304" pitchFamily="18" charset="0"/>
              </a:rPr>
              <a:t> has no unnecessary </a:t>
            </a:r>
            <a:r>
              <a:rPr lang="en-US" altLang="en-US" i="1" dirty="0">
                <a:solidFill>
                  <a:srgbClr val="FF0000"/>
                </a:solidFill>
                <a:cs typeface="Times New Roman" panose="02020603050405020304" pitchFamily="18" charset="0"/>
              </a:rPr>
              <a:t>words</a:t>
            </a:r>
            <a:r>
              <a:rPr lang="en-US" altLang="en-US" b="1" dirty="0">
                <a:cs typeface="Times New Roman" panose="02020603050405020304" pitchFamily="18" charset="0"/>
              </a:rPr>
              <a:t>…</a:t>
            </a:r>
          </a:p>
          <a:p>
            <a:pPr>
              <a:lnSpc>
                <a:spcPct val="90000"/>
              </a:lnSpc>
            </a:pPr>
            <a:r>
              <a:rPr lang="en-US" altLang="en-US" b="1" i="1" dirty="0">
                <a:solidFill>
                  <a:srgbClr val="FF0000"/>
                </a:solidFill>
                <a:cs typeface="Times New Roman" panose="02020603050405020304" pitchFamily="18" charset="0"/>
              </a:rPr>
              <a:t>Paragraph</a:t>
            </a:r>
            <a:r>
              <a:rPr lang="en-US" altLang="en-US" b="1" dirty="0">
                <a:cs typeface="Times New Roman" panose="02020603050405020304" pitchFamily="18" charset="0"/>
              </a:rPr>
              <a:t> has no unnecessary </a:t>
            </a:r>
            <a:r>
              <a:rPr lang="en-US" altLang="en-US" i="1" dirty="0">
                <a:solidFill>
                  <a:srgbClr val="FF0000"/>
                </a:solidFill>
                <a:cs typeface="Times New Roman" panose="02020603050405020304" pitchFamily="18" charset="0"/>
              </a:rPr>
              <a:t>sentences</a:t>
            </a:r>
            <a:r>
              <a:rPr lang="en-US" altLang="en-US" b="1" dirty="0">
                <a:cs typeface="Times New Roman" panose="02020603050405020304" pitchFamily="18" charset="0"/>
              </a:rPr>
              <a:t>…</a:t>
            </a:r>
          </a:p>
          <a:p>
            <a:pPr>
              <a:lnSpc>
                <a:spcPct val="90000"/>
              </a:lnSpc>
            </a:pPr>
            <a:r>
              <a:rPr lang="en-US" altLang="en-US" b="1" i="1" dirty="0">
                <a:solidFill>
                  <a:srgbClr val="FF0000"/>
                </a:solidFill>
                <a:cs typeface="Times New Roman" panose="02020603050405020304" pitchFamily="18" charset="0"/>
              </a:rPr>
              <a:t>Drawing</a:t>
            </a:r>
            <a:r>
              <a:rPr lang="en-US" altLang="en-US" b="1" dirty="0">
                <a:cs typeface="Times New Roman" panose="02020603050405020304" pitchFamily="18" charset="0"/>
              </a:rPr>
              <a:t> has no unnecessary </a:t>
            </a:r>
            <a:r>
              <a:rPr lang="en-US" altLang="en-US" i="1" dirty="0">
                <a:solidFill>
                  <a:srgbClr val="FF0000"/>
                </a:solidFill>
                <a:cs typeface="Times New Roman" panose="02020603050405020304" pitchFamily="18" charset="0"/>
              </a:rPr>
              <a:t>lines</a:t>
            </a:r>
            <a:r>
              <a:rPr lang="en-US" altLang="en-US" b="1" dirty="0">
                <a:cs typeface="Times New Roman" panose="02020603050405020304" pitchFamily="18" charset="0"/>
              </a:rPr>
              <a:t>…</a:t>
            </a:r>
          </a:p>
          <a:p>
            <a:pPr>
              <a:lnSpc>
                <a:spcPct val="90000"/>
              </a:lnSpc>
            </a:pPr>
            <a:r>
              <a:rPr lang="en-US" altLang="en-US" b="1" i="1" dirty="0">
                <a:solidFill>
                  <a:srgbClr val="FF0000"/>
                </a:solidFill>
                <a:cs typeface="Times New Roman" panose="02020603050405020304" pitchFamily="18" charset="0"/>
              </a:rPr>
              <a:t>Figure/Table</a:t>
            </a:r>
            <a:r>
              <a:rPr lang="en-US" altLang="en-US" b="1" dirty="0">
                <a:cs typeface="Times New Roman" panose="02020603050405020304" pitchFamily="18" charset="0"/>
              </a:rPr>
              <a:t> has no unnecessary </a:t>
            </a:r>
            <a:r>
              <a:rPr lang="en-US" altLang="en-US" i="1" dirty="0">
                <a:solidFill>
                  <a:srgbClr val="FF0000"/>
                </a:solidFill>
                <a:cs typeface="Times New Roman" panose="02020603050405020304" pitchFamily="18" charset="0"/>
              </a:rPr>
              <a:t>data</a:t>
            </a:r>
            <a:r>
              <a:rPr lang="en-US" altLang="en-US" b="1" dirty="0">
                <a:cs typeface="Times New Roman" panose="02020603050405020304" pitchFamily="18" charset="0"/>
              </a:rPr>
              <a:t>…</a:t>
            </a:r>
          </a:p>
          <a:p>
            <a:pPr>
              <a:lnSpc>
                <a:spcPct val="90000"/>
              </a:lnSpc>
            </a:pPr>
            <a:r>
              <a:rPr lang="en-US" altLang="en-US" dirty="0">
                <a:cs typeface="Times New Roman" panose="02020603050405020304" pitchFamily="18" charset="0"/>
              </a:rPr>
              <a:t>This requires …. “that the writer makes all his/her sentences short and every word tell.” </a:t>
            </a:r>
          </a:p>
          <a:p>
            <a:pPr marL="0" indent="0">
              <a:lnSpc>
                <a:spcPct val="90000"/>
              </a:lnSpc>
              <a:buNone/>
            </a:pPr>
            <a:endParaRPr lang="en-US" altLang="en-US" dirty="0">
              <a:cs typeface="Times New Roman" panose="02020603050405020304" pitchFamily="18" charset="0"/>
            </a:endParaRPr>
          </a:p>
          <a:p>
            <a:pPr lvl="1" algn="ctr">
              <a:lnSpc>
                <a:spcPct val="90000"/>
              </a:lnSpc>
            </a:pPr>
            <a:r>
              <a:rPr lang="en-US" altLang="en-US" dirty="0">
                <a:solidFill>
                  <a:srgbClr val="FF0000"/>
                </a:solidFill>
                <a:cs typeface="Times New Roman" panose="02020603050405020304" pitchFamily="18" charset="0"/>
              </a:rPr>
              <a:t>“Vigorous writing is </a:t>
            </a:r>
            <a:r>
              <a:rPr lang="en-ZA" dirty="0">
                <a:solidFill>
                  <a:schemeClr val="accent2"/>
                </a:solidFill>
                <a:cs typeface="Times New Roman" panose="02020603050405020304" pitchFamily="18" charset="0"/>
              </a:rPr>
              <a:t>precise; concise; specific</a:t>
            </a:r>
            <a:r>
              <a:rPr lang="en-ZA" dirty="0">
                <a:solidFill>
                  <a:srgbClr val="0000FF"/>
                </a:solidFill>
                <a:cs typeface="Times New Roman" panose="02020603050405020304" pitchFamily="18" charset="0"/>
              </a:rPr>
              <a:t>”</a:t>
            </a:r>
            <a:endParaRPr lang="en-US" altLang="en-US" dirty="0">
              <a:cs typeface="Times New Roman" panose="02020603050405020304" pitchFamily="18" charset="0"/>
            </a:endParaRPr>
          </a:p>
          <a:p>
            <a:pPr>
              <a:lnSpc>
                <a:spcPct val="90000"/>
              </a:lnSpc>
            </a:pPr>
            <a:endParaRPr lang="en-US" altLang="en-US" dirty="0">
              <a:cs typeface="Times New Roman" panose="02020603050405020304" pitchFamily="18" charset="0"/>
            </a:endParaRPr>
          </a:p>
          <a:p>
            <a:pPr marL="0" indent="0">
              <a:lnSpc>
                <a:spcPct val="90000"/>
              </a:lnSpc>
              <a:buNone/>
            </a:pPr>
            <a:endParaRPr lang="en-US" altLang="en-US" sz="3200" b="1" dirty="0">
              <a:cs typeface="Times New Roman" panose="02020603050405020304" pitchFamily="18" charset="0"/>
            </a:endParaRPr>
          </a:p>
          <a:p>
            <a:pPr marL="0" indent="0" algn="ctr">
              <a:lnSpc>
                <a:spcPct val="90000"/>
              </a:lnSpc>
              <a:buNone/>
            </a:pPr>
            <a:endParaRPr lang="en-US" altLang="en-US" sz="3200" b="1" dirty="0">
              <a:cs typeface="Times New Roman" panose="02020603050405020304" pitchFamily="18" charset="0"/>
            </a:endParaRPr>
          </a:p>
        </p:txBody>
      </p:sp>
    </p:spTree>
    <p:extLst>
      <p:ext uri="{BB962C8B-B14F-4D97-AF65-F5344CB8AC3E}">
        <p14:creationId xmlns:p14="http://schemas.microsoft.com/office/powerpoint/2010/main" val="180405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solidFill>
                <a:latin typeface="Times New Roman" panose="02020603050405020304" pitchFamily="18" charset="0"/>
                <a:cs typeface="Times New Roman" panose="02020603050405020304" pitchFamily="18" charset="0"/>
              </a:rPr>
              <a:t>Sentence construction</a:t>
            </a:r>
          </a:p>
        </p:txBody>
      </p:sp>
      <p:sp>
        <p:nvSpPr>
          <p:cNvPr id="13" name="Content Placeholder 12"/>
          <p:cNvSpPr>
            <a:spLocks noGrp="1"/>
          </p:cNvSpPr>
          <p:nvPr>
            <p:ph idx="1"/>
          </p:nvPr>
        </p:nvSpPr>
        <p:spPr>
          <a:xfrm>
            <a:off x="355986" y="1479665"/>
            <a:ext cx="11423149" cy="4835324"/>
          </a:xfrm>
        </p:spPr>
        <p:txBody>
          <a:bodyPr/>
          <a:lstStyle/>
          <a:p>
            <a:r>
              <a:rPr lang="en-US" altLang="en-US" dirty="0" smtClean="0">
                <a:solidFill>
                  <a:srgbClr val="FF0000"/>
                </a:solidFill>
                <a:cs typeface="Times New Roman" panose="02020603050405020304" pitchFamily="18" charset="0"/>
              </a:rPr>
              <a:t>Sentence (</a:t>
            </a:r>
            <a:r>
              <a:rPr lang="zh-TW" altLang="en-US" dirty="0" smtClean="0">
                <a:solidFill>
                  <a:srgbClr val="FF0000"/>
                </a:solidFill>
              </a:rPr>
              <a:t>句子</a:t>
            </a:r>
            <a:r>
              <a:rPr lang="en-US" altLang="zh-TW" dirty="0" smtClean="0">
                <a:solidFill>
                  <a:srgbClr val="FF0000"/>
                </a:solidFill>
              </a:rPr>
              <a:t>)</a:t>
            </a:r>
            <a:r>
              <a:rPr lang="en-US" altLang="en-US" dirty="0" smtClean="0">
                <a:cs typeface="Times New Roman" panose="02020603050405020304" pitchFamily="18" charset="0"/>
              </a:rPr>
              <a:t> </a:t>
            </a:r>
            <a:r>
              <a:rPr lang="en-US" altLang="en-US" dirty="0">
                <a:cs typeface="Times New Roman" panose="02020603050405020304" pitchFamily="18" charset="0"/>
              </a:rPr>
              <a:t>is a group of words with a </a:t>
            </a:r>
            <a:r>
              <a:rPr lang="en-US" altLang="en-US" i="1" dirty="0">
                <a:solidFill>
                  <a:srgbClr val="FF0000"/>
                </a:solidFill>
                <a:cs typeface="Times New Roman" panose="02020603050405020304" pitchFamily="18" charset="0"/>
              </a:rPr>
              <a:t>subject</a:t>
            </a:r>
            <a:r>
              <a:rPr lang="en-US" altLang="en-US" dirty="0">
                <a:cs typeface="Times New Roman" panose="02020603050405020304" pitchFamily="18" charset="0"/>
              </a:rPr>
              <a:t>, a </a:t>
            </a:r>
            <a:r>
              <a:rPr lang="en-US" altLang="en-US" i="1" dirty="0">
                <a:solidFill>
                  <a:srgbClr val="FF0000"/>
                </a:solidFill>
                <a:cs typeface="Times New Roman" panose="02020603050405020304" pitchFamily="18" charset="0"/>
              </a:rPr>
              <a:t>verb</a:t>
            </a:r>
            <a:r>
              <a:rPr lang="en-US" altLang="en-US" dirty="0">
                <a:cs typeface="Times New Roman" panose="02020603050405020304" pitchFamily="18" charset="0"/>
              </a:rPr>
              <a:t> and an </a:t>
            </a:r>
            <a:r>
              <a:rPr lang="en-US" altLang="en-US" i="1" dirty="0">
                <a:solidFill>
                  <a:srgbClr val="FF0000"/>
                </a:solidFill>
                <a:cs typeface="Times New Roman" panose="02020603050405020304" pitchFamily="18" charset="0"/>
              </a:rPr>
              <a:t>object</a:t>
            </a:r>
            <a:r>
              <a:rPr lang="en-US" altLang="en-US" dirty="0">
                <a:cs typeface="Times New Roman" panose="02020603050405020304" pitchFamily="18" charset="0"/>
              </a:rPr>
              <a:t> that expresses a complete thought.</a:t>
            </a:r>
          </a:p>
          <a:p>
            <a:r>
              <a:rPr lang="en-US" altLang="en-US" dirty="0" smtClean="0">
                <a:solidFill>
                  <a:srgbClr val="FF0000"/>
                </a:solidFill>
                <a:cs typeface="Times New Roman" panose="02020603050405020304" pitchFamily="18" charset="0"/>
              </a:rPr>
              <a:t>Clause </a:t>
            </a:r>
            <a:r>
              <a:rPr lang="en-US" altLang="en-US" dirty="0">
                <a:solidFill>
                  <a:srgbClr val="FF0000"/>
                </a:solidFill>
              </a:rPr>
              <a:t>(</a:t>
            </a:r>
            <a:r>
              <a:rPr lang="zh-TW" altLang="en-US" dirty="0">
                <a:solidFill>
                  <a:srgbClr val="FF0000"/>
                </a:solidFill>
              </a:rPr>
              <a:t>子句</a:t>
            </a:r>
            <a:r>
              <a:rPr lang="en-US" altLang="zh-TW" dirty="0">
                <a:solidFill>
                  <a:srgbClr val="FF0000"/>
                </a:solidFill>
              </a:rPr>
              <a:t>) </a:t>
            </a:r>
            <a:r>
              <a:rPr lang="en-US" altLang="en-US" dirty="0" smtClean="0">
                <a:cs typeface="Times New Roman" panose="02020603050405020304" pitchFamily="18" charset="0"/>
              </a:rPr>
              <a:t>is</a:t>
            </a:r>
            <a:r>
              <a:rPr lang="en-US" altLang="en-US" dirty="0" smtClean="0">
                <a:solidFill>
                  <a:prstClr val="black"/>
                </a:solidFill>
                <a:cs typeface="Times New Roman" panose="02020603050405020304" pitchFamily="18" charset="0"/>
              </a:rPr>
              <a:t> </a:t>
            </a:r>
            <a:r>
              <a:rPr lang="en-US" altLang="en-US" dirty="0">
                <a:cs typeface="Times New Roman" panose="02020603050405020304" pitchFamily="18" charset="0"/>
              </a:rPr>
              <a:t>a</a:t>
            </a:r>
            <a:r>
              <a:rPr lang="en-US" altLang="en-US" dirty="0">
                <a:solidFill>
                  <a:prstClr val="black"/>
                </a:solidFill>
                <a:cs typeface="Times New Roman" panose="02020603050405020304" pitchFamily="18" charset="0"/>
              </a:rPr>
              <a:t> </a:t>
            </a:r>
            <a:r>
              <a:rPr lang="en-US" altLang="en-US" i="1" dirty="0">
                <a:solidFill>
                  <a:srgbClr val="FF0000"/>
                </a:solidFill>
                <a:cs typeface="Times New Roman" panose="02020603050405020304" pitchFamily="18" charset="0"/>
              </a:rPr>
              <a:t>subject</a:t>
            </a:r>
            <a:r>
              <a:rPr lang="en-US" altLang="en-US" dirty="0">
                <a:solidFill>
                  <a:prstClr val="black"/>
                </a:solidFill>
                <a:cs typeface="Times New Roman" panose="02020603050405020304" pitchFamily="18" charset="0"/>
              </a:rPr>
              <a:t> </a:t>
            </a:r>
            <a:r>
              <a:rPr lang="en-US" altLang="en-US" dirty="0">
                <a:cs typeface="Times New Roman" panose="02020603050405020304" pitchFamily="18" charset="0"/>
              </a:rPr>
              <a:t>and a </a:t>
            </a:r>
            <a:r>
              <a:rPr lang="en-US" altLang="en-US" i="1" dirty="0" smtClean="0">
                <a:solidFill>
                  <a:srgbClr val="FF0000"/>
                </a:solidFill>
                <a:cs typeface="Times New Roman" panose="02020603050405020304" pitchFamily="18" charset="0"/>
              </a:rPr>
              <a:t>predicate</a:t>
            </a:r>
            <a:r>
              <a:rPr lang="zh-TW" altLang="en-US" i="1" dirty="0" smtClean="0">
                <a:solidFill>
                  <a:srgbClr val="FF0000"/>
                </a:solidFill>
                <a:cs typeface="Times New Roman" panose="02020603050405020304" pitchFamily="18" charset="0"/>
              </a:rPr>
              <a:t> </a:t>
            </a:r>
            <a:r>
              <a:rPr lang="en-US" altLang="zh-TW" dirty="0" smtClean="0">
                <a:solidFill>
                  <a:srgbClr val="FF0000"/>
                </a:solidFill>
              </a:rPr>
              <a:t>(</a:t>
            </a:r>
            <a:r>
              <a:rPr lang="zh-TW" altLang="en-US" dirty="0" smtClean="0">
                <a:solidFill>
                  <a:srgbClr val="FF0000"/>
                </a:solidFill>
              </a:rPr>
              <a:t>敘述</a:t>
            </a:r>
            <a:r>
              <a:rPr lang="en-US" altLang="zh-TW" dirty="0" smtClean="0">
                <a:solidFill>
                  <a:srgbClr val="FF0000"/>
                </a:solidFill>
              </a:rPr>
              <a:t>)</a:t>
            </a:r>
            <a:r>
              <a:rPr lang="en-US" altLang="en-US" dirty="0" smtClean="0">
                <a:solidFill>
                  <a:srgbClr val="FF0000"/>
                </a:solidFill>
              </a:rPr>
              <a:t>.</a:t>
            </a:r>
            <a:endParaRPr lang="en-US" altLang="en-US" dirty="0">
              <a:solidFill>
                <a:srgbClr val="FF0000"/>
              </a:solidFill>
            </a:endParaRPr>
          </a:p>
          <a:p>
            <a:r>
              <a:rPr lang="en-US" altLang="en-US" dirty="0" smtClean="0">
                <a:solidFill>
                  <a:srgbClr val="FF0000"/>
                </a:solidFill>
                <a:cs typeface="Times New Roman" panose="02020603050405020304" pitchFamily="18" charset="0"/>
              </a:rPr>
              <a:t>Fragment </a:t>
            </a:r>
            <a:r>
              <a:rPr lang="en-US" altLang="en-US" dirty="0">
                <a:solidFill>
                  <a:srgbClr val="FF0000"/>
                </a:solidFill>
              </a:rPr>
              <a:t>(</a:t>
            </a:r>
            <a:r>
              <a:rPr lang="zh-TW" altLang="en-US" dirty="0">
                <a:solidFill>
                  <a:srgbClr val="FF0000"/>
                </a:solidFill>
              </a:rPr>
              <a:t>不完整句</a:t>
            </a:r>
            <a:r>
              <a:rPr lang="en-US" altLang="zh-TW" dirty="0">
                <a:solidFill>
                  <a:srgbClr val="FF0000"/>
                </a:solidFill>
              </a:rPr>
              <a:t>)</a:t>
            </a:r>
            <a:r>
              <a:rPr lang="en-US" altLang="en-US" dirty="0">
                <a:solidFill>
                  <a:srgbClr val="FF0000"/>
                </a:solidFill>
              </a:rPr>
              <a:t>: </a:t>
            </a:r>
            <a:r>
              <a:rPr lang="en-US" altLang="en-US" dirty="0">
                <a:cs typeface="Times New Roman" panose="02020603050405020304" pitchFamily="18" charset="0"/>
              </a:rPr>
              <a:t>Group of words that is missing a </a:t>
            </a:r>
            <a:r>
              <a:rPr lang="en-US" altLang="en-US" i="1" dirty="0">
                <a:solidFill>
                  <a:srgbClr val="FF0000"/>
                </a:solidFill>
                <a:cs typeface="Times New Roman" panose="02020603050405020304" pitchFamily="18" charset="0"/>
              </a:rPr>
              <a:t>subject</a:t>
            </a:r>
            <a:r>
              <a:rPr lang="en-US" altLang="en-US" dirty="0">
                <a:solidFill>
                  <a:prstClr val="black"/>
                </a:solidFill>
                <a:cs typeface="Times New Roman" panose="02020603050405020304" pitchFamily="18" charset="0"/>
              </a:rPr>
              <a:t> </a:t>
            </a:r>
            <a:r>
              <a:rPr lang="en-US" altLang="en-US" dirty="0">
                <a:cs typeface="Times New Roman" panose="02020603050405020304" pitchFamily="18" charset="0"/>
              </a:rPr>
              <a:t>or</a:t>
            </a:r>
            <a:r>
              <a:rPr lang="en-US" altLang="en-US" dirty="0">
                <a:solidFill>
                  <a:prstClr val="black"/>
                </a:solidFill>
                <a:cs typeface="Times New Roman" panose="02020603050405020304" pitchFamily="18" charset="0"/>
              </a:rPr>
              <a:t> </a:t>
            </a:r>
            <a:r>
              <a:rPr lang="en-US" altLang="en-US" i="1" dirty="0">
                <a:solidFill>
                  <a:srgbClr val="FF0000"/>
                </a:solidFill>
                <a:cs typeface="Times New Roman" panose="02020603050405020304" pitchFamily="18" charset="0"/>
              </a:rPr>
              <a:t>verb. </a:t>
            </a:r>
            <a:r>
              <a:rPr lang="en-US" altLang="en-US" dirty="0">
                <a:cs typeface="Times New Roman" panose="02020603050405020304" pitchFamily="18" charset="0"/>
              </a:rPr>
              <a:t>No complete thought.</a:t>
            </a:r>
          </a:p>
          <a:p>
            <a:r>
              <a:rPr lang="en-US" altLang="en-US" dirty="0">
                <a:solidFill>
                  <a:srgbClr val="FF0000"/>
                </a:solidFill>
                <a:cs typeface="Times New Roman" panose="02020603050405020304" pitchFamily="18" charset="0"/>
              </a:rPr>
              <a:t>A</a:t>
            </a:r>
            <a:r>
              <a:rPr lang="en-US" altLang="en-US" dirty="0">
                <a:solidFill>
                  <a:prstClr val="black"/>
                </a:solidFill>
                <a:cs typeface="Times New Roman" panose="02020603050405020304" pitchFamily="18" charset="0"/>
              </a:rPr>
              <a:t> </a:t>
            </a:r>
            <a:r>
              <a:rPr lang="en-US" altLang="en-US" dirty="0" smtClean="0">
                <a:solidFill>
                  <a:srgbClr val="FF0000"/>
                </a:solidFill>
                <a:cs typeface="Times New Roman" panose="02020603050405020304" pitchFamily="18" charset="0"/>
              </a:rPr>
              <a:t>run-on (</a:t>
            </a:r>
            <a:r>
              <a:rPr lang="zh-TW" altLang="en-US" dirty="0" smtClean="0">
                <a:solidFill>
                  <a:srgbClr val="FF0000"/>
                </a:solidFill>
              </a:rPr>
              <a:t>不</a:t>
            </a:r>
            <a:r>
              <a:rPr lang="zh-TW" altLang="en-US" dirty="0">
                <a:solidFill>
                  <a:srgbClr val="FF0000"/>
                </a:solidFill>
              </a:rPr>
              <a:t>間</a:t>
            </a:r>
            <a:r>
              <a:rPr lang="zh-TW" altLang="en-US" dirty="0" smtClean="0">
                <a:solidFill>
                  <a:srgbClr val="FF0000"/>
                </a:solidFill>
              </a:rPr>
              <a:t>斷句</a:t>
            </a:r>
            <a:r>
              <a:rPr lang="en-US" altLang="zh-TW" dirty="0" smtClean="0">
                <a:solidFill>
                  <a:srgbClr val="FF0000"/>
                </a:solidFill>
              </a:rPr>
              <a:t>)</a:t>
            </a:r>
            <a:r>
              <a:rPr lang="zh-TW" altLang="en-US" dirty="0" smtClean="0"/>
              <a:t>：</a:t>
            </a:r>
            <a:r>
              <a:rPr lang="en-US" altLang="en-US" dirty="0" smtClean="0">
                <a:cs typeface="Times New Roman" panose="02020603050405020304" pitchFamily="18" charset="0"/>
              </a:rPr>
              <a:t>two </a:t>
            </a:r>
            <a:r>
              <a:rPr lang="en-US" altLang="en-US" dirty="0">
                <a:cs typeface="Times New Roman" panose="02020603050405020304" pitchFamily="18" charset="0"/>
              </a:rPr>
              <a:t>or more independent clauses that are not joined properly.   </a:t>
            </a:r>
          </a:p>
          <a:p>
            <a:r>
              <a:rPr lang="en-US" dirty="0" smtClean="0">
                <a:solidFill>
                  <a:srgbClr val="FF0000"/>
                </a:solidFill>
                <a:cs typeface="Times New Roman" panose="02020603050405020304" pitchFamily="18" charset="0"/>
              </a:rPr>
              <a:t>Phrase (</a:t>
            </a:r>
            <a:r>
              <a:rPr lang="zh-TW" altLang="en-US" dirty="0" smtClean="0">
                <a:solidFill>
                  <a:srgbClr val="FF0000"/>
                </a:solidFill>
                <a:cs typeface="Times New Roman" panose="02020603050405020304" pitchFamily="18" charset="0"/>
              </a:rPr>
              <a:t>片語</a:t>
            </a:r>
            <a:r>
              <a:rPr lang="en-US" altLang="zh-TW" dirty="0" smtClean="0">
                <a:solidFill>
                  <a:srgbClr val="FF0000"/>
                </a:solidFill>
                <a:cs typeface="Times New Roman" panose="02020603050405020304" pitchFamily="18" charset="0"/>
              </a:rPr>
              <a:t>)</a:t>
            </a:r>
            <a:r>
              <a:rPr lang="en-US" dirty="0" smtClean="0">
                <a:solidFill>
                  <a:srgbClr val="FF0000"/>
                </a:solidFill>
                <a:cs typeface="Times New Roman" panose="02020603050405020304" pitchFamily="18" charset="0"/>
              </a:rPr>
              <a:t>: </a:t>
            </a:r>
            <a:r>
              <a:rPr lang="en-US" dirty="0">
                <a:cs typeface="Times New Roman" panose="02020603050405020304" pitchFamily="18" charset="0"/>
              </a:rPr>
              <a:t>Group of words </a:t>
            </a:r>
            <a:r>
              <a:rPr lang="en-GB" dirty="0">
                <a:cs typeface="Times New Roman" panose="02020603050405020304" pitchFamily="18" charset="0"/>
              </a:rPr>
              <a:t>that express a complete thought but not a complete sentence. Do not contain the</a:t>
            </a:r>
            <a:r>
              <a:rPr lang="en-GB" dirty="0">
                <a:solidFill>
                  <a:prstClr val="black"/>
                </a:solidFill>
                <a:cs typeface="Times New Roman" panose="02020603050405020304" pitchFamily="18" charset="0"/>
              </a:rPr>
              <a:t> </a:t>
            </a:r>
            <a:r>
              <a:rPr lang="en-GB" i="1" dirty="0">
                <a:solidFill>
                  <a:srgbClr val="FF0000"/>
                </a:solidFill>
                <a:cs typeface="Times New Roman" panose="02020603050405020304" pitchFamily="18" charset="0"/>
              </a:rPr>
              <a:t>subject</a:t>
            </a:r>
            <a:r>
              <a:rPr lang="en-GB" dirty="0">
                <a:solidFill>
                  <a:prstClr val="black"/>
                </a:solidFill>
                <a:cs typeface="Times New Roman" panose="02020603050405020304" pitchFamily="18" charset="0"/>
              </a:rPr>
              <a:t> </a:t>
            </a:r>
            <a:r>
              <a:rPr lang="en-GB" dirty="0">
                <a:cs typeface="Times New Roman" panose="02020603050405020304" pitchFamily="18" charset="0"/>
              </a:rPr>
              <a:t>and</a:t>
            </a:r>
            <a:r>
              <a:rPr lang="en-GB" dirty="0">
                <a:solidFill>
                  <a:prstClr val="black"/>
                </a:solidFill>
                <a:cs typeface="Times New Roman" panose="02020603050405020304" pitchFamily="18" charset="0"/>
              </a:rPr>
              <a:t> </a:t>
            </a:r>
            <a:r>
              <a:rPr lang="en-GB" i="1" dirty="0">
                <a:solidFill>
                  <a:srgbClr val="FF0000"/>
                </a:solidFill>
                <a:cs typeface="Times New Roman" panose="02020603050405020304" pitchFamily="18" charset="0"/>
              </a:rPr>
              <a:t>verb</a:t>
            </a:r>
            <a:r>
              <a:rPr lang="en-GB" i="1" dirty="0">
                <a:solidFill>
                  <a:srgbClr val="FFFF00"/>
                </a:solidFill>
                <a:cs typeface="Times New Roman" panose="02020603050405020304" pitchFamily="18" charset="0"/>
              </a:rPr>
              <a:t> </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1386768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6"/>
                </a:solidFill>
                <a:latin typeface="Times New Roman" panose="02020603050405020304" pitchFamily="18" charset="0"/>
                <a:cs typeface="Times New Roman" panose="02020603050405020304" pitchFamily="18" charset="0"/>
              </a:rPr>
              <a:t>Clause vs. Phrase</a:t>
            </a:r>
          </a:p>
        </p:txBody>
      </p:sp>
      <p:pic>
        <p:nvPicPr>
          <p:cNvPr id="6" name="內容版面配置區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96542" y="1465792"/>
            <a:ext cx="5701926" cy="4941670"/>
          </a:xfrm>
        </p:spPr>
      </p:pic>
    </p:spTree>
    <p:extLst>
      <p:ext uri="{BB962C8B-B14F-4D97-AF65-F5344CB8AC3E}">
        <p14:creationId xmlns:p14="http://schemas.microsoft.com/office/powerpoint/2010/main" val="845330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118579</TotalTime>
  <Words>4487</Words>
  <Application>Microsoft Office PowerPoint</Application>
  <PresentationFormat>寬螢幕</PresentationFormat>
  <Paragraphs>745</Paragraphs>
  <Slides>63</Slides>
  <Notes>1</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63</vt:i4>
      </vt:variant>
    </vt:vector>
  </HeadingPairs>
  <TitlesOfParts>
    <vt:vector size="77" baseType="lpstr">
      <vt:lpstr>方正姚体</vt:lpstr>
      <vt:lpstr>TimesNewRoman</vt:lpstr>
      <vt:lpstr>微軟正黑體</vt:lpstr>
      <vt:lpstr>標楷體</vt:lpstr>
      <vt:lpstr>Arial</vt:lpstr>
      <vt:lpstr>Calibri</vt:lpstr>
      <vt:lpstr>Courier New</vt:lpstr>
      <vt:lpstr>Lucida Sans Unicode</vt:lpstr>
      <vt:lpstr>Rockwell</vt:lpstr>
      <vt:lpstr>Rockwell Condensed</vt:lpstr>
      <vt:lpstr>times</vt:lpstr>
      <vt:lpstr>Times New Roman</vt:lpstr>
      <vt:lpstr>Wingdings</vt:lpstr>
      <vt:lpstr>Wood Type</vt:lpstr>
      <vt:lpstr>Basic English Grammar for   Academic Writing</vt:lpstr>
      <vt:lpstr>PowerPoint 簡報</vt:lpstr>
      <vt:lpstr>Academic Writing</vt:lpstr>
      <vt:lpstr>Academic Writing</vt:lpstr>
      <vt:lpstr>Academic Writing</vt:lpstr>
      <vt:lpstr>Fundamental concepts </vt:lpstr>
      <vt:lpstr>Elements of writing </vt:lpstr>
      <vt:lpstr>Sentence construction</vt:lpstr>
      <vt:lpstr>Clause vs. Phrase</vt:lpstr>
      <vt:lpstr>Sentence construction</vt:lpstr>
      <vt:lpstr>Sentence construction</vt:lpstr>
      <vt:lpstr>Clause</vt:lpstr>
      <vt:lpstr>Sentence construction</vt:lpstr>
      <vt:lpstr>Parts of English Grammar &amp; Descriptions </vt:lpstr>
      <vt:lpstr>Parts of English Grammar &amp; Descriptions  </vt:lpstr>
      <vt:lpstr>Nouns(名詞)</vt:lpstr>
      <vt:lpstr>Pronouns(代名詞) </vt:lpstr>
      <vt:lpstr>Pronouns</vt:lpstr>
      <vt:lpstr>Pronouns </vt:lpstr>
      <vt:lpstr>Adjective(形容詞)</vt:lpstr>
      <vt:lpstr>Comparisons using Modifiers</vt:lpstr>
      <vt:lpstr>Absolute adjectives </vt:lpstr>
      <vt:lpstr>Determiners(限定詞) </vt:lpstr>
      <vt:lpstr>Verb (動詞) </vt:lpstr>
      <vt:lpstr>Form of Verbs (助動詞)</vt:lpstr>
      <vt:lpstr>Verb Tenses </vt:lpstr>
      <vt:lpstr>Summary of Verb Tenses </vt:lpstr>
      <vt:lpstr>Irregular Verb </vt:lpstr>
      <vt:lpstr>Adverbs(副詞) </vt:lpstr>
      <vt:lpstr>Preposition(介系詞) </vt:lpstr>
      <vt:lpstr>Conjunction(連結詞) </vt:lpstr>
      <vt:lpstr>Conjunction</vt:lpstr>
      <vt:lpstr>Conjunction</vt:lpstr>
      <vt:lpstr>Conjunction</vt:lpstr>
      <vt:lpstr>Interjections(感歎語)</vt:lpstr>
      <vt:lpstr>Punctuation(標點符號) </vt:lpstr>
      <vt:lpstr>Full forms and short forms </vt:lpstr>
      <vt:lpstr>PowerPoint 簡報</vt:lpstr>
      <vt:lpstr>Punctuation (標點符號)</vt:lpstr>
      <vt:lpstr>A /an, the, zero article</vt:lpstr>
      <vt:lpstr>A /an, the, zero article (冠詞)</vt:lpstr>
      <vt:lpstr>A /an, the, zero article</vt:lpstr>
      <vt:lpstr>Lists</vt:lpstr>
      <vt:lpstr>The hyphen (連字符號)</vt:lpstr>
      <vt:lpstr>More Examples</vt:lpstr>
      <vt:lpstr>Some Notes on Writing</vt:lpstr>
      <vt:lpstr>Grammar Writing </vt:lpstr>
      <vt:lpstr>Necessity </vt:lpstr>
      <vt:lpstr>Permission</vt:lpstr>
      <vt:lpstr>Probability </vt:lpstr>
      <vt:lpstr>Conjunction + participle (分詞) </vt:lpstr>
      <vt:lpstr>Participle + noun </vt:lpstr>
      <vt:lpstr> Active versus passive voice in scientific writing</vt:lpstr>
      <vt:lpstr>Active versus passive voice in scientific writing</vt:lpstr>
      <vt:lpstr>PowerPoint 簡報</vt:lpstr>
      <vt:lpstr>How to scientific writing? </vt:lpstr>
      <vt:lpstr>Using Tenses in scientific writing</vt:lpstr>
      <vt:lpstr>Cont…</vt:lpstr>
      <vt:lpstr>Cont…</vt:lpstr>
      <vt:lpstr>Cont…</vt:lpstr>
      <vt:lpstr>Always remember your reader </vt:lpstr>
      <vt:lpstr>Cont…</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Zkey Legese</dc:creator>
  <cp:lastModifiedBy>YCL</cp:lastModifiedBy>
  <cp:revision>543</cp:revision>
  <cp:lastPrinted>2021-12-16T05:36:39Z</cp:lastPrinted>
  <dcterms:created xsi:type="dcterms:W3CDTF">2021-01-04T08:50:56Z</dcterms:created>
  <dcterms:modified xsi:type="dcterms:W3CDTF">2023-11-15T08:10:44Z</dcterms:modified>
</cp:coreProperties>
</file>