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73" r:id="rId8"/>
    <p:sldId id="263" r:id="rId9"/>
    <p:sldId id="269" r:id="rId10"/>
    <p:sldId id="275" r:id="rId11"/>
    <p:sldId id="270" r:id="rId12"/>
    <p:sldId id="271" r:id="rId13"/>
    <p:sldId id="264" r:id="rId14"/>
    <p:sldId id="272" r:id="rId15"/>
    <p:sldId id="274" r:id="rId16"/>
    <p:sldId id="290" r:id="rId17"/>
    <p:sldId id="291" r:id="rId18"/>
    <p:sldId id="292" r:id="rId19"/>
    <p:sldId id="299" r:id="rId20"/>
    <p:sldId id="300" r:id="rId21"/>
    <p:sldId id="267" r:id="rId22"/>
    <p:sldId id="268" r:id="rId23"/>
    <p:sldId id="293" r:id="rId24"/>
    <p:sldId id="294" r:id="rId25"/>
    <p:sldId id="295" r:id="rId26"/>
    <p:sldId id="296" r:id="rId27"/>
    <p:sldId id="297" r:id="rId28"/>
    <p:sldId id="298" r:id="rId29"/>
    <p:sldId id="289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301" r:id="rId40"/>
    <p:sldId id="286" r:id="rId41"/>
    <p:sldId id="287" r:id="rId42"/>
    <p:sldId id="288" r:id="rId43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5" autoAdjust="0"/>
  </p:normalViewPr>
  <p:slideViewPr>
    <p:cSldViewPr>
      <p:cViewPr varScale="1">
        <p:scale>
          <a:sx n="77" d="100"/>
          <a:sy n="77" d="100"/>
        </p:scale>
        <p:origin x="8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2EC73CB-BF63-4F49-BE61-0463F9852D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DAFAE-B354-4A53-8436-16FD90E8BD2F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946B8-54A9-48F1-855C-71BB3EB11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738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46B8-54A9-48F1-855C-71BB3EB118A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75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去找超平面的</a:t>
            </a:r>
            <a:r>
              <a:rPr lang="en-US" altLang="zh-TW" dirty="0"/>
              <a:t>margin </a:t>
            </a:r>
            <a:r>
              <a:rPr lang="zh-TW" altLang="en-US" dirty="0"/>
              <a:t>最大值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46B8-54A9-48F1-855C-71BB3EB118A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096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46B8-54A9-48F1-855C-71BB3EB118A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006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46B8-54A9-48F1-855C-71BB3EB118A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445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46B8-54A9-48F1-855C-71BB3EB118A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82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57757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0129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4995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9583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4496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2100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4650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4632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3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9489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39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644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0199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 Third Level</a:t>
            </a:r>
          </a:p>
        </p:txBody>
      </p:sp>
      <p:grpSp>
        <p:nvGrpSpPr>
          <p:cNvPr id="30724" name="Group 4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</p:grpSp>
      <p:grpSp>
        <p:nvGrpSpPr>
          <p:cNvPr id="30725" name="Group 7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30" name="Rectangle 8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ts val="2000"/>
                </a:lnSpc>
              </a:pPr>
              <a:r>
                <a:rPr kumimoji="0" lang="en-US" altLang="zh-TW" sz="1200"/>
                <a:t>© Tan,Steinbach, Kumar 	    	Introduction to Data Mining        		      4/18/2004               </a:t>
              </a:r>
              <a:fld id="{EB4E4C17-3997-43A7-A7CF-EAF9A418CA9D}" type="slidenum">
                <a:rPr kumimoji="0" lang="en-US" altLang="zh-TW" sz="1200"/>
                <a:pPr>
                  <a:lnSpc>
                    <a:spcPts val="2000"/>
                  </a:lnSpc>
                </a:pPr>
                <a:t>‹#›</a:t>
              </a:fld>
              <a:r>
                <a:rPr kumimoji="0" lang="en-US" altLang="zh-TW" sz="1200"/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4572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wton's_method_in_optimization" TargetMode="External"/><Relationship Id="rId2" Type="http://schemas.openxmlformats.org/officeDocument/2006/relationships/hyperlink" Target="https://en.wikipedia.org/wiki/Mathematical_optimiz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radient" TargetMode="External"/><Relationship Id="rId4" Type="http://schemas.openxmlformats.org/officeDocument/2006/relationships/hyperlink" Target="https://en.wikipedia.org/wiki/Taylor_expansion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62.bin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69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7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5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3.wmf"/><Relationship Id="rId2" Type="http://schemas.openxmlformats.org/officeDocument/2006/relationships/oleObject" Target="../embeddings/oleObject7.bin"/><Relationship Id="rId16" Type="http://schemas.openxmlformats.org/officeDocument/2006/relationships/oleObject" Target="../embeddings/oleObject14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8.w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/>
              <a:t>Support Vector Machine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/>
              <a:t>Find a linear hyperplane (decision boundary) that will separate the data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32040" imgH="7017225" progId="Visio.Drawing.11">
                  <p:embed/>
                </p:oleObj>
              </mc:Choice>
              <mc:Fallback>
                <p:oleObj name="Visio" r:id="rId2" imgW="7432040" imgH="7017225" progId="Visio.Drawing.11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b="1" dirty="0"/>
              <a:t>w</a:t>
            </a:r>
            <a:r>
              <a:rPr lang="en-US" altLang="zh-TW" dirty="0">
                <a:sym typeface="Symbol" panose="05050102010706020507" pitchFamily="18" charset="2"/>
              </a:rPr>
              <a:t></a:t>
            </a:r>
            <a:r>
              <a:rPr lang="en-US" altLang="zh-TW" b="1" dirty="0"/>
              <a:t>x</a:t>
            </a:r>
            <a:r>
              <a:rPr lang="en-US" altLang="zh-TW" baseline="-25000" dirty="0"/>
              <a:t>1 </a:t>
            </a:r>
            <a:r>
              <a:rPr lang="en-US" altLang="zh-TW" dirty="0"/>
              <a:t>+ b=1   (1)</a:t>
            </a:r>
          </a:p>
          <a:p>
            <a:pPr>
              <a:buFont typeface="Monotype Sorts" pitchFamily="2" charset="2"/>
              <a:buNone/>
            </a:pPr>
            <a:r>
              <a:rPr lang="en-US" altLang="zh-TW" b="1" dirty="0"/>
              <a:t>w</a:t>
            </a:r>
            <a:r>
              <a:rPr lang="en-US" altLang="zh-TW" dirty="0">
                <a:sym typeface="Symbol" panose="05050102010706020507" pitchFamily="18" charset="2"/>
              </a:rPr>
              <a:t></a:t>
            </a:r>
            <a:r>
              <a:rPr lang="en-US" altLang="zh-TW" b="1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 + b = -1   (2)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(1) – (2):</a:t>
            </a:r>
          </a:p>
          <a:p>
            <a:pPr>
              <a:buFont typeface="Monotype Sorts" pitchFamily="2" charset="2"/>
              <a:buNone/>
            </a:pPr>
            <a:r>
              <a:rPr lang="en-US" altLang="zh-TW" b="1" dirty="0"/>
              <a:t>w</a:t>
            </a:r>
            <a:r>
              <a:rPr lang="en-US" altLang="zh-TW" dirty="0">
                <a:sym typeface="Symbol" panose="05050102010706020507" pitchFamily="18" charset="2"/>
              </a:rPr>
              <a:t></a:t>
            </a:r>
            <a:r>
              <a:rPr lang="en-US" altLang="zh-TW" dirty="0"/>
              <a:t>(</a:t>
            </a:r>
            <a:r>
              <a:rPr lang="en-US" altLang="zh-TW" b="1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-</a:t>
            </a:r>
            <a:r>
              <a:rPr lang="en-US" altLang="zh-TW" b="1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) = 2</a:t>
            </a:r>
          </a:p>
          <a:p>
            <a:pPr>
              <a:buFont typeface="Wingdings" panose="05000000000000000000" pitchFamily="2" charset="2"/>
              <a:buChar char="ð"/>
            </a:pPr>
            <a:r>
              <a:rPr lang="en-US" altLang="zh-TW" dirty="0">
                <a:sym typeface="Wingdings" panose="05000000000000000000" pitchFamily="2" charset="2"/>
              </a:rPr>
              <a:t>||</a:t>
            </a:r>
            <a:r>
              <a:rPr lang="en-US" altLang="zh-TW" b="1" dirty="0">
                <a:sym typeface="Wingdings" panose="05000000000000000000" pitchFamily="2" charset="2"/>
              </a:rPr>
              <a:t>w</a:t>
            </a:r>
            <a:r>
              <a:rPr lang="en-US" altLang="zh-TW" dirty="0">
                <a:sym typeface="Wingdings" panose="05000000000000000000" pitchFamily="2" charset="2"/>
              </a:rPr>
              <a:t>|| ||</a:t>
            </a:r>
            <a:r>
              <a:rPr lang="en-US" altLang="zh-TW" b="1" dirty="0">
                <a:sym typeface="Wingdings" panose="05000000000000000000" pitchFamily="2" charset="2"/>
              </a:rPr>
              <a:t>x</a:t>
            </a:r>
            <a:r>
              <a:rPr lang="en-US" altLang="zh-TW" baseline="-25000" dirty="0">
                <a:sym typeface="Wingdings" panose="05000000000000000000" pitchFamily="2" charset="2"/>
              </a:rPr>
              <a:t>1</a:t>
            </a:r>
            <a:r>
              <a:rPr lang="en-US" altLang="zh-TW" dirty="0">
                <a:sym typeface="Wingdings" panose="05000000000000000000" pitchFamily="2" charset="2"/>
              </a:rPr>
              <a:t>-</a:t>
            </a:r>
            <a:r>
              <a:rPr lang="en-US" altLang="zh-TW" b="1" dirty="0">
                <a:sym typeface="Wingdings" panose="05000000000000000000" pitchFamily="2" charset="2"/>
              </a:rPr>
              <a:t>x</a:t>
            </a:r>
            <a:r>
              <a:rPr lang="en-US" altLang="zh-TW" baseline="-25000" dirty="0">
                <a:sym typeface="Wingdings" panose="05000000000000000000" pitchFamily="2" charset="2"/>
              </a:rPr>
              <a:t>2</a:t>
            </a:r>
            <a:r>
              <a:rPr lang="en-US" altLang="zh-TW" dirty="0">
                <a:sym typeface="Wingdings" panose="05000000000000000000" pitchFamily="2" charset="2"/>
              </a:rPr>
              <a:t>|| cos</a:t>
            </a:r>
            <a:r>
              <a:rPr lang="en-US" altLang="zh-TW" dirty="0">
                <a:sym typeface="SymbolPS" pitchFamily="18" charset="2"/>
              </a:rPr>
              <a:t> =2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ym typeface="SymbolPS" pitchFamily="18" charset="2"/>
              </a:rPr>
              <a:t>Since ||</a:t>
            </a:r>
            <a:r>
              <a:rPr lang="en-US" altLang="zh-TW" b="1" dirty="0">
                <a:sym typeface="SymbolPS" pitchFamily="18" charset="2"/>
              </a:rPr>
              <a:t>x</a:t>
            </a:r>
            <a:r>
              <a:rPr lang="en-US" altLang="zh-TW" baseline="-25000" dirty="0">
                <a:sym typeface="SymbolPS" pitchFamily="18" charset="2"/>
              </a:rPr>
              <a:t>1</a:t>
            </a:r>
            <a:r>
              <a:rPr lang="en-US" altLang="zh-TW" dirty="0">
                <a:sym typeface="SymbolPS" pitchFamily="18" charset="2"/>
              </a:rPr>
              <a:t>-</a:t>
            </a:r>
            <a:r>
              <a:rPr lang="en-US" altLang="zh-TW" b="1" dirty="0">
                <a:sym typeface="SymbolPS" pitchFamily="18" charset="2"/>
              </a:rPr>
              <a:t>x</a:t>
            </a:r>
            <a:r>
              <a:rPr lang="en-US" altLang="zh-TW" baseline="-25000" dirty="0">
                <a:sym typeface="SymbolPS" pitchFamily="18" charset="2"/>
              </a:rPr>
              <a:t>2</a:t>
            </a:r>
            <a:r>
              <a:rPr lang="en-US" altLang="zh-TW" dirty="0">
                <a:sym typeface="SymbolPS" pitchFamily="18" charset="2"/>
              </a:rPr>
              <a:t>|| cos = d</a:t>
            </a:r>
          </a:p>
          <a:p>
            <a:pPr>
              <a:buFont typeface="Wingdings" panose="05000000000000000000" pitchFamily="2" charset="2"/>
              <a:buChar char="ð"/>
            </a:pPr>
            <a:r>
              <a:rPr lang="en-US" altLang="zh-TW" dirty="0">
                <a:sym typeface="SymbolPS" pitchFamily="18" charset="2"/>
              </a:rPr>
              <a:t>d= 2/||</a:t>
            </a:r>
            <a:r>
              <a:rPr lang="en-US" altLang="zh-TW" b="1" dirty="0">
                <a:sym typeface="SymbolPS" pitchFamily="18" charset="2"/>
              </a:rPr>
              <a:t>w</a:t>
            </a:r>
            <a:r>
              <a:rPr lang="en-US" altLang="zh-TW" dirty="0">
                <a:sym typeface="SymbolPS" pitchFamily="18" charset="2"/>
              </a:rPr>
              <a:t>||,  d is the margin that needed to be maximized</a:t>
            </a:r>
            <a:endParaRPr lang="en-US" altLang="zh-TW" dirty="0"/>
          </a:p>
          <a:p>
            <a:pPr>
              <a:buFont typeface="Monotype Sorts" pitchFamily="2" charset="2"/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Some derivation</a:t>
            </a:r>
            <a:endParaRPr lang="zh-TW" alt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981075"/>
            <a:ext cx="8518525" cy="5343525"/>
          </a:xfrm>
        </p:spPr>
        <p:txBody>
          <a:bodyPr/>
          <a:lstStyle/>
          <a:p>
            <a:pPr eaLnBrk="1" hangingPunct="1"/>
            <a:r>
              <a:rPr lang="en-US" altLang="zh-TW" sz="2400" b="1" dirty="0" err="1"/>
              <a:t>w</a:t>
            </a:r>
            <a:r>
              <a:rPr lang="en-US" altLang="zh-TW" sz="2400" b="1" dirty="0" err="1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sz="2400" b="1" dirty="0" err="1">
                <a:cs typeface="Arial" panose="020B0604020202020204" pitchFamily="34" charset="0"/>
              </a:rPr>
              <a:t>x</a:t>
            </a:r>
            <a:r>
              <a:rPr lang="en-US" altLang="zh-TW" sz="2400" dirty="0" err="1">
                <a:cs typeface="Arial" panose="020B0604020202020204" pitchFamily="34" charset="0"/>
              </a:rPr>
              <a:t>+b</a:t>
            </a:r>
            <a:r>
              <a:rPr lang="en-US" altLang="zh-TW" sz="2400" dirty="0">
                <a:cs typeface="Arial" panose="020B0604020202020204" pitchFamily="34" charset="0"/>
              </a:rPr>
              <a:t>=0  What is the orientation of the line </a:t>
            </a:r>
            <a:r>
              <a:rPr lang="zh-TW" altLang="en-US" sz="2400" dirty="0">
                <a:cs typeface="Arial" panose="020B0604020202020204" pitchFamily="34" charset="0"/>
              </a:rPr>
              <a:t>？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TW" altLang="en-US" sz="2400" dirty="0">
                <a:cs typeface="Arial" panose="020B0604020202020204" pitchFamily="34" charset="0"/>
              </a:rPr>
              <a:t>  </a:t>
            </a:r>
            <a:r>
              <a:rPr lang="en-US" altLang="zh-TW" sz="2400" b="1" dirty="0" err="1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>
                <a:cs typeface="Arial" panose="020B0604020202020204" pitchFamily="34" charset="0"/>
              </a:rPr>
              <a:t>a</a:t>
            </a:r>
            <a:r>
              <a:rPr lang="en-US" altLang="zh-TW" sz="2400" dirty="0">
                <a:cs typeface="Arial" panose="020B0604020202020204" pitchFamily="34" charset="0"/>
              </a:rPr>
              <a:t> , </a:t>
            </a:r>
            <a:r>
              <a:rPr lang="en-US" altLang="zh-TW" sz="2400" b="1" dirty="0" err="1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>
                <a:cs typeface="Arial" panose="020B0604020202020204" pitchFamily="34" charset="0"/>
              </a:rPr>
              <a:t>b</a:t>
            </a:r>
            <a:r>
              <a:rPr lang="en-US" altLang="zh-TW" sz="2400" dirty="0">
                <a:cs typeface="Arial" panose="020B0604020202020204" pitchFamily="34" charset="0"/>
              </a:rPr>
              <a:t> two points on the line</a:t>
            </a:r>
            <a:r>
              <a:rPr lang="zh-TW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zh-TW" sz="2400" dirty="0" err="1">
                <a:cs typeface="Arial" panose="020B0604020202020204" pitchFamily="34" charset="0"/>
                <a:sym typeface="Symbol" panose="05050102010706020507" pitchFamily="18" charset="2"/>
              </a:rPr>
              <a:t>w</a:t>
            </a:r>
            <a:r>
              <a:rPr lang="en-US" altLang="zh-TW" sz="2400" b="1" dirty="0" err="1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>
                <a:cs typeface="Arial" panose="020B0604020202020204" pitchFamily="34" charset="0"/>
              </a:rPr>
              <a:t>a</a:t>
            </a:r>
            <a:r>
              <a:rPr lang="en-US" altLang="zh-TW" sz="2400" dirty="0" err="1">
                <a:cs typeface="Arial" panose="020B0604020202020204" pitchFamily="34" charset="0"/>
              </a:rPr>
              <a:t>+b</a:t>
            </a:r>
            <a:r>
              <a:rPr lang="en-US" altLang="zh-TW" sz="2400" dirty="0">
                <a:cs typeface="Arial" panose="020B0604020202020204" pitchFamily="34" charset="0"/>
              </a:rPr>
              <a:t>=0  (1), </a:t>
            </a:r>
            <a:r>
              <a:rPr lang="en-US" altLang="zh-TW" sz="2400" dirty="0" err="1">
                <a:cs typeface="Arial" panose="020B0604020202020204" pitchFamily="34" charset="0"/>
                <a:sym typeface="Symbol" panose="05050102010706020507" pitchFamily="18" charset="2"/>
              </a:rPr>
              <a:t>w</a:t>
            </a:r>
            <a:r>
              <a:rPr lang="en-US" altLang="zh-TW" sz="2400" b="1" dirty="0" err="1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sz="2400" b="1" dirty="0" err="1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>
                <a:cs typeface="Arial" panose="020B0604020202020204" pitchFamily="34" charset="0"/>
              </a:rPr>
              <a:t>b</a:t>
            </a:r>
            <a:r>
              <a:rPr lang="en-US" altLang="zh-TW" sz="2400" dirty="0" err="1">
                <a:cs typeface="Arial" panose="020B0604020202020204" pitchFamily="34" charset="0"/>
              </a:rPr>
              <a:t>+b</a:t>
            </a:r>
            <a:r>
              <a:rPr lang="en-US" altLang="zh-TW" sz="2400" dirty="0">
                <a:cs typeface="Arial" panose="020B0604020202020204" pitchFamily="34" charset="0"/>
              </a:rPr>
              <a:t>=0 (2)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dirty="0">
                <a:cs typeface="Arial" panose="020B0604020202020204" pitchFamily="34" charset="0"/>
              </a:rPr>
              <a:t>  (1) –(2), we have,</a:t>
            </a:r>
            <a:r>
              <a:rPr lang="zh-TW" altLang="en-US" sz="2400" dirty="0">
                <a:cs typeface="Arial" panose="020B0604020202020204" pitchFamily="34" charset="0"/>
              </a:rPr>
              <a:t> </a:t>
            </a:r>
            <a:r>
              <a:rPr lang="en-US" altLang="zh-TW" sz="2400" b="1" dirty="0">
                <a:cs typeface="Arial" panose="020B0604020202020204" pitchFamily="34" charset="0"/>
              </a:rPr>
              <a:t>w</a:t>
            </a:r>
            <a:r>
              <a:rPr lang="en-US" altLang="zh-TW" sz="2400" b="1" dirty="0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sz="2400" b="1" dirty="0">
                <a:cs typeface="Arial" panose="020B0604020202020204" pitchFamily="34" charset="0"/>
              </a:rPr>
              <a:t>(</a:t>
            </a:r>
            <a:r>
              <a:rPr lang="en-US" altLang="zh-TW" sz="2400" b="1" dirty="0" err="1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>
                <a:cs typeface="Arial" panose="020B0604020202020204" pitchFamily="34" charset="0"/>
              </a:rPr>
              <a:t>a</a:t>
            </a:r>
            <a:r>
              <a:rPr lang="en-US" altLang="zh-TW" sz="2400" dirty="0" err="1">
                <a:cs typeface="Arial" panose="020B0604020202020204" pitchFamily="34" charset="0"/>
              </a:rPr>
              <a:t>-</a:t>
            </a:r>
            <a:r>
              <a:rPr lang="en-US" altLang="zh-TW" sz="2400" b="1" dirty="0" err="1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>
                <a:cs typeface="Arial" panose="020B0604020202020204" pitchFamily="34" charset="0"/>
              </a:rPr>
              <a:t>b</a:t>
            </a:r>
            <a:r>
              <a:rPr lang="en-US" altLang="zh-TW" sz="2400" dirty="0">
                <a:cs typeface="Arial" panose="020B0604020202020204" pitchFamily="34" charset="0"/>
              </a:rPr>
              <a:t>)=0 -&gt; a vector on the line is normal to w; therefore, </a:t>
            </a:r>
            <a:r>
              <a:rPr lang="en-US" altLang="zh-TW" sz="2400" b="1" dirty="0">
                <a:cs typeface="Arial" panose="020B0604020202020204" pitchFamily="34" charset="0"/>
              </a:rPr>
              <a:t>w</a:t>
            </a:r>
            <a:r>
              <a:rPr lang="en-US" altLang="zh-TW" sz="2400" dirty="0">
                <a:cs typeface="Arial" panose="020B0604020202020204" pitchFamily="34" charset="0"/>
              </a:rPr>
              <a:t> is </a:t>
            </a:r>
            <a:r>
              <a:rPr lang="en-US" altLang="zh-TW" sz="2400" b="1" dirty="0">
                <a:cs typeface="Arial" panose="020B0604020202020204" pitchFamily="34" charset="0"/>
              </a:rPr>
              <a:t>a normal vector </a:t>
            </a:r>
            <a:r>
              <a:rPr lang="en-US" altLang="zh-TW" sz="2400" dirty="0">
                <a:cs typeface="Arial" panose="020B0604020202020204" pitchFamily="34" charset="0"/>
              </a:rPr>
              <a:t>of the line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dirty="0">
                <a:cs typeface="Arial" panose="020B0604020202020204" pitchFamily="34" charset="0"/>
              </a:rPr>
              <a:t>Note that  “</a:t>
            </a:r>
            <a:r>
              <a:rPr lang="en-US" altLang="zh-TW" sz="2400" dirty="0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sz="2400" dirty="0">
                <a:cs typeface="Arial" panose="020B0604020202020204" pitchFamily="34" charset="0"/>
              </a:rPr>
              <a:t>” denotes the inner product operation.</a:t>
            </a:r>
            <a:endParaRPr lang="zh-TW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zh-TW" sz="2400" dirty="0">
                <a:cs typeface="Arial" panose="020B0604020202020204" pitchFamily="34" charset="0"/>
              </a:rPr>
              <a:t>Denote square class by y=1, circle class by y=-1</a:t>
            </a:r>
          </a:p>
          <a:p>
            <a:pPr eaLnBrk="1" hangingPunct="1"/>
            <a:r>
              <a:rPr lang="en-US" altLang="zh-TW" sz="2400" dirty="0">
                <a:cs typeface="Arial" panose="020B0604020202020204" pitchFamily="34" charset="0"/>
              </a:rPr>
              <a:t>Classification equation for z, </a:t>
            </a:r>
            <a:r>
              <a:rPr lang="zh-TW" altLang="en-US" sz="2400" dirty="0"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0825" y="5105400"/>
          <a:ext cx="36877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040" imgH="457200" progId="Equation.DSMT4">
                  <p:embed/>
                </p:oleObj>
              </mc:Choice>
              <mc:Fallback>
                <p:oleObj name="Equation" r:id="rId2" imgW="1562040" imgH="457200" progId="Equation.DSMT4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5105400"/>
                        <a:ext cx="3687763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25538"/>
            <a:ext cx="8048625" cy="5199062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cs typeface="Arial" panose="020B0604020202020204" pitchFamily="34" charset="0"/>
              </a:rPr>
              <a:t>For any possible normal vector </a:t>
            </a:r>
            <a:r>
              <a:rPr lang="en-US" altLang="zh-TW" sz="2400" b="1" dirty="0">
                <a:cs typeface="Arial" panose="020B0604020202020204" pitchFamily="34" charset="0"/>
              </a:rPr>
              <a:t>w</a:t>
            </a:r>
            <a:r>
              <a:rPr lang="en-US" altLang="zh-TW" sz="2400" dirty="0">
                <a:cs typeface="Arial" panose="020B0604020202020204" pitchFamily="34" charset="0"/>
              </a:rPr>
              <a:t>, we can find the separation plane </a:t>
            </a:r>
            <a:r>
              <a:rPr lang="en-US" altLang="zh-TW" sz="2400" b="1" dirty="0">
                <a:cs typeface="Arial" panose="020B0604020202020204" pitchFamily="34" charset="0"/>
              </a:rPr>
              <a:t>w</a:t>
            </a:r>
            <a:r>
              <a:rPr lang="en-US" altLang="zh-TW" sz="2400" dirty="0">
                <a:cs typeface="Arial" panose="020B0604020202020204" pitchFamily="34" charset="0"/>
              </a:rPr>
              <a:t> </a:t>
            </a:r>
            <a:r>
              <a:rPr lang="en-US" altLang="zh-TW" sz="2400" dirty="0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sz="2400" b="1" dirty="0" err="1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>
                <a:cs typeface="Arial" panose="020B0604020202020204" pitchFamily="34" charset="0"/>
              </a:rPr>
              <a:t>s</a:t>
            </a:r>
            <a:r>
              <a:rPr lang="en-US" altLang="zh-TW" sz="2400" dirty="0" err="1">
                <a:cs typeface="Arial" panose="020B0604020202020204" pitchFamily="34" charset="0"/>
              </a:rPr>
              <a:t>+b</a:t>
            </a:r>
            <a:r>
              <a:rPr lang="en-US" altLang="zh-TW" sz="2400" dirty="0">
                <a:cs typeface="Arial" panose="020B0604020202020204" pitchFamily="34" charset="0"/>
              </a:rPr>
              <a:t>=0.</a:t>
            </a:r>
          </a:p>
          <a:p>
            <a:pPr eaLnBrk="1" hangingPunct="1"/>
            <a:r>
              <a:rPr lang="en-US" altLang="zh-TW" sz="2400" dirty="0">
                <a:cs typeface="Arial" panose="020B0604020202020204" pitchFamily="34" charset="0"/>
              </a:rPr>
              <a:t>We can also find the two supporting planes </a:t>
            </a:r>
            <a:r>
              <a:rPr lang="en-US" altLang="zh-TW" sz="2400" b="1" dirty="0" err="1">
                <a:cs typeface="Arial" panose="020B0604020202020204" pitchFamily="34" charset="0"/>
              </a:rPr>
              <a:t>w</a:t>
            </a:r>
            <a:r>
              <a:rPr lang="en-US" altLang="zh-TW" sz="2400" b="1" dirty="0" err="1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sz="2400" b="1" dirty="0" err="1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>
                <a:cs typeface="Arial" panose="020B0604020202020204" pitchFamily="34" charset="0"/>
              </a:rPr>
              <a:t>c</a:t>
            </a:r>
            <a:r>
              <a:rPr lang="en-US" altLang="zh-TW" sz="2400" dirty="0" err="1">
                <a:cs typeface="Arial" panose="020B0604020202020204" pitchFamily="34" charset="0"/>
              </a:rPr>
              <a:t>+b</a:t>
            </a:r>
            <a:r>
              <a:rPr lang="en-US" altLang="zh-TW" sz="2400" dirty="0">
                <a:cs typeface="Arial" panose="020B0604020202020204" pitchFamily="34" charset="0"/>
              </a:rPr>
              <a:t>=k (away from origin ) and </a:t>
            </a:r>
            <a:r>
              <a:rPr lang="en-US" altLang="zh-TW" sz="2400" b="1" dirty="0" err="1">
                <a:cs typeface="Arial" panose="020B0604020202020204" pitchFamily="34" charset="0"/>
              </a:rPr>
              <a:t>w</a:t>
            </a:r>
            <a:r>
              <a:rPr lang="en-US" altLang="zh-TW" sz="2400" b="1" dirty="0" err="1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sz="2400" b="1" dirty="0" err="1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>
                <a:cs typeface="Arial" panose="020B0604020202020204" pitchFamily="34" charset="0"/>
              </a:rPr>
              <a:t>c</a:t>
            </a:r>
            <a:r>
              <a:rPr lang="en-US" altLang="zh-TW" sz="2400" dirty="0" err="1">
                <a:cs typeface="Arial" panose="020B0604020202020204" pitchFamily="34" charset="0"/>
              </a:rPr>
              <a:t>+b</a:t>
            </a:r>
            <a:r>
              <a:rPr lang="en-US" altLang="zh-TW" sz="2400" dirty="0">
                <a:cs typeface="Arial" panose="020B0604020202020204" pitchFamily="34" charset="0"/>
              </a:rPr>
              <a:t>=-k (closer to the origin)</a:t>
            </a:r>
          </a:p>
          <a:p>
            <a:pPr eaLnBrk="1" hangingPunct="1"/>
            <a:r>
              <a:rPr lang="en-US" altLang="zh-TW" sz="2400" dirty="0"/>
              <a:t>Adjust </a:t>
            </a:r>
            <a:r>
              <a:rPr lang="en-US" altLang="zh-TW" sz="2400" b="1" dirty="0"/>
              <a:t>w</a:t>
            </a:r>
            <a:r>
              <a:rPr lang="zh-TW" altLang="en-US" sz="2400" dirty="0"/>
              <a:t> </a:t>
            </a:r>
            <a:r>
              <a:rPr lang="en-US" altLang="zh-TW" sz="2400" dirty="0"/>
              <a:t>and b such that</a:t>
            </a:r>
            <a:r>
              <a:rPr lang="zh-TW" altLang="en-US" sz="2400" dirty="0"/>
              <a:t> </a:t>
            </a:r>
          </a:p>
          <a:p>
            <a:pPr eaLnBrk="1" hangingPunct="1"/>
            <a:endParaRPr lang="zh-TW" altLang="en-US" sz="2400" dirty="0"/>
          </a:p>
          <a:p>
            <a:pPr eaLnBrk="1" hangingPunct="1"/>
            <a:endParaRPr lang="zh-TW" altLang="en-US" sz="2400" dirty="0"/>
          </a:p>
          <a:p>
            <a:pPr eaLnBrk="1" hangingPunct="1"/>
            <a:r>
              <a:rPr lang="en-US" altLang="zh-TW" sz="2400" dirty="0"/>
              <a:t>w</a:t>
            </a:r>
            <a:r>
              <a:rPr lang="en-US" altLang="zh-TW" sz="2400" dirty="0">
                <a:sym typeface="Symbol" panose="05050102010706020507" pitchFamily="18" charset="2"/>
              </a:rPr>
              <a:t></a:t>
            </a:r>
            <a:r>
              <a:rPr lang="en-US" altLang="zh-TW" sz="2400" dirty="0">
                <a:cs typeface="Arial" panose="020B0604020202020204" pitchFamily="34" charset="0"/>
              </a:rPr>
              <a:t>(</a:t>
            </a:r>
            <a:r>
              <a:rPr lang="en-US" altLang="zh-TW" sz="2400" b="1" dirty="0">
                <a:cs typeface="Arial" panose="020B0604020202020204" pitchFamily="34" charset="0"/>
              </a:rPr>
              <a:t>x</a:t>
            </a:r>
            <a:r>
              <a:rPr lang="en-US" altLang="zh-TW" sz="2400" baseline="-25000" dirty="0">
                <a:cs typeface="Arial" panose="020B0604020202020204" pitchFamily="34" charset="0"/>
              </a:rPr>
              <a:t>1</a:t>
            </a:r>
            <a:r>
              <a:rPr lang="en-US" altLang="zh-TW" sz="2400" dirty="0">
                <a:cs typeface="Arial" panose="020B0604020202020204" pitchFamily="34" charset="0"/>
              </a:rPr>
              <a:t>-</a:t>
            </a:r>
            <a:r>
              <a:rPr lang="en-US" altLang="zh-TW" sz="2400" b="1" dirty="0">
                <a:cs typeface="Arial" panose="020B0604020202020204" pitchFamily="34" charset="0"/>
              </a:rPr>
              <a:t>x</a:t>
            </a:r>
            <a:r>
              <a:rPr lang="en-US" altLang="zh-TW" sz="2400" baseline="-25000" dirty="0">
                <a:cs typeface="Arial" panose="020B0604020202020204" pitchFamily="34" charset="0"/>
              </a:rPr>
              <a:t>2</a:t>
            </a:r>
            <a:r>
              <a:rPr lang="en-US" altLang="zh-TW" sz="2400" dirty="0">
                <a:cs typeface="Arial" panose="020B0604020202020204" pitchFamily="34" charset="0"/>
              </a:rPr>
              <a:t>)=2</a:t>
            </a:r>
          </a:p>
          <a:p>
            <a:pPr eaLnBrk="1" hangingPunct="1"/>
            <a:r>
              <a:rPr lang="en-US" altLang="zh-TW" sz="2400" dirty="0">
                <a:cs typeface="Arial" panose="020B0604020202020204" pitchFamily="34" charset="0"/>
              </a:rPr>
              <a:t>||w||*d=2</a:t>
            </a:r>
          </a:p>
          <a:p>
            <a:pPr eaLnBrk="1" hangingPunct="1"/>
            <a:r>
              <a:rPr lang="en-US" altLang="zh-TW" sz="2400" dirty="0">
                <a:latin typeface="Lucida Sans Unicode" panose="020B0602030504020204" pitchFamily="34" charset="0"/>
                <a:cs typeface="Lucida Sans Unicode" panose="020B0602030504020204" pitchFamily="34" charset="0"/>
                <a:sym typeface="Wingdings" panose="05000000000000000000" pitchFamily="2" charset="2"/>
              </a:rPr>
              <a:t></a:t>
            </a:r>
            <a:endParaRPr lang="en-US" altLang="zh-TW" sz="2400" dirty="0"/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81475" y="3429000"/>
          <a:ext cx="22145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457200" progId="Equation.DSMT4">
                  <p:embed/>
                </p:oleObj>
              </mc:Choice>
              <mc:Fallback>
                <p:oleObj name="Equation" r:id="rId2" imgW="1091880" imgH="457200" progId="Equation.DSMT4">
                  <p:embed/>
                  <p:pic>
                    <p:nvPicPr>
                      <p:cNvPr id="0" name="Picture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5" y="3429000"/>
                        <a:ext cx="221456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76375" y="5472113"/>
          <a:ext cx="9191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30" imgH="418918" progId="Equation.DSMT4">
                  <p:embed/>
                </p:oleObj>
              </mc:Choice>
              <mc:Fallback>
                <p:oleObj name="Equation" r:id="rId4" imgW="622030" imgH="418918" progId="Equation.DSMT4">
                  <p:embed/>
                  <p:pic>
                    <p:nvPicPr>
                      <p:cNvPr id="0" name="Picture 3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472113"/>
                        <a:ext cx="919163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Support Vector Machines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Find f(x) which maximize:</a:t>
            </a:r>
          </a:p>
          <a:p>
            <a:pPr eaLnBrk="1" hangingPunct="1"/>
            <a:endParaRPr lang="en-US" altLang="zh-TW" dirty="0"/>
          </a:p>
          <a:p>
            <a:pPr marL="457200" lvl="1" indent="0" eaLnBrk="1" hangingPunct="1">
              <a:buNone/>
            </a:pPr>
            <a:r>
              <a:rPr lang="en-US" altLang="zh-TW" dirty="0"/>
              <a:t>Which is equivalent to find f(x) that minimize:</a:t>
            </a:r>
          </a:p>
          <a:p>
            <a:pPr eaLnBrk="1" hangingPunct="1"/>
            <a:endParaRPr lang="en-US" altLang="zh-TW" dirty="0"/>
          </a:p>
          <a:p>
            <a:pPr marL="457200" lvl="1" indent="0" eaLnBrk="1" hangingPunct="1">
              <a:buNone/>
            </a:pPr>
            <a:r>
              <a:rPr lang="en-US" altLang="zh-TW" dirty="0"/>
              <a:t>    subjected to the following constraints: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2" eaLnBrk="1" hangingPunct="1"/>
            <a:r>
              <a:rPr lang="en-US" altLang="zh-TW" dirty="0"/>
              <a:t> It is a constrained optimization problem</a:t>
            </a:r>
          </a:p>
          <a:p>
            <a:pPr lvl="3" eaLnBrk="1" hangingPunct="1"/>
            <a:r>
              <a:rPr lang="en-US" altLang="zh-TW" dirty="0"/>
              <a:t>Numerical approaches to solve it (e.g., quadratic programming)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297669"/>
              </p:ext>
            </p:extLst>
          </p:nvPr>
        </p:nvGraphicFramePr>
        <p:xfrm>
          <a:off x="5068888" y="1015862"/>
          <a:ext cx="23717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0948" imgH="418918" progId="Equation.DSMT4">
                  <p:embed/>
                </p:oleObj>
              </mc:Choice>
              <mc:Fallback>
                <p:oleObj name="Equation" r:id="rId2" imgW="1040948" imgH="418918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1015862"/>
                        <a:ext cx="2371725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615128"/>
              </p:ext>
            </p:extLst>
          </p:nvPr>
        </p:nvGraphicFramePr>
        <p:xfrm>
          <a:off x="1868488" y="3892550"/>
          <a:ext cx="55721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171520" imgH="482400" progId="Equation.3">
                  <p:embed/>
                </p:oleObj>
              </mc:Choice>
              <mc:Fallback>
                <p:oleObj name="方程式" r:id="rId4" imgW="2171520" imgH="4824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3892550"/>
                        <a:ext cx="5572125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958536"/>
              </p:ext>
            </p:extLst>
          </p:nvPr>
        </p:nvGraphicFramePr>
        <p:xfrm>
          <a:off x="6156176" y="2479675"/>
          <a:ext cx="19367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531" imgH="418918" progId="Equation.DSMT4">
                  <p:embed/>
                </p:oleObj>
              </mc:Choice>
              <mc:Fallback>
                <p:oleObj name="Equation" r:id="rId6" imgW="850531" imgH="418918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479675"/>
                        <a:ext cx="193675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96975"/>
            <a:ext cx="5097462" cy="5127625"/>
          </a:xfrm>
        </p:spPr>
        <p:txBody>
          <a:bodyPr/>
          <a:lstStyle/>
          <a:p>
            <a:pPr eaLnBrk="1" hangingPunct="1"/>
            <a:r>
              <a:rPr lang="en-US" altLang="zh-TW" sz="2400"/>
              <a:t>Min f(w)=</a:t>
            </a:r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Subject to </a:t>
            </a:r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Change to </a:t>
            </a:r>
          </a:p>
          <a:p>
            <a:pPr eaLnBrk="1" hangingPunct="1"/>
            <a:r>
              <a:rPr lang="en-US" altLang="zh-TW" sz="2400"/>
              <a:t>Min f(w)=</a:t>
            </a:r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Subject to </a:t>
            </a:r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84438" y="981075"/>
          <a:ext cx="74453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2751" imgH="418918" progId="Equation.DSMT4">
                  <p:embed/>
                </p:oleObj>
              </mc:Choice>
              <mc:Fallback>
                <p:oleObj name="Equation" r:id="rId3" imgW="342751" imgH="418918" progId="Equation.DSMT4">
                  <p:embed/>
                  <p:pic>
                    <p:nvPicPr>
                      <p:cNvPr id="0" name="Picture 5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981075"/>
                        <a:ext cx="744537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19175" y="2705100"/>
          <a:ext cx="72691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48040" imgH="228600" progId="Equation.DSMT4">
                  <p:embed/>
                </p:oleObj>
              </mc:Choice>
              <mc:Fallback>
                <p:oleObj name="Equation" r:id="rId5" imgW="3848040" imgH="228600" progId="Equation.DSMT4">
                  <p:embed/>
                  <p:pic>
                    <p:nvPicPr>
                      <p:cNvPr id="0" name="Picture 5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2705100"/>
                        <a:ext cx="72691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603181"/>
              </p:ext>
            </p:extLst>
          </p:nvPr>
        </p:nvGraphicFramePr>
        <p:xfrm>
          <a:off x="2441575" y="4813300"/>
          <a:ext cx="47815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97080" imgH="228600" progId="Equation.DSMT4">
                  <p:embed/>
                </p:oleObj>
              </mc:Choice>
              <mc:Fallback>
                <p:oleObj name="Equation" r:id="rId7" imgW="2197080" imgH="2286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4813300"/>
                        <a:ext cx="47815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8"/>
          <p:cNvGraphicFramePr>
            <a:graphicFrameLocks noChangeAspect="1"/>
          </p:cNvGraphicFramePr>
          <p:nvPr/>
        </p:nvGraphicFramePr>
        <p:xfrm>
          <a:off x="2484438" y="3789363"/>
          <a:ext cx="5746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279279" imgH="444307" progId="Equation.3">
                  <p:embed/>
                </p:oleObj>
              </mc:Choice>
              <mc:Fallback>
                <p:oleObj name="方程式" r:id="rId9" imgW="279279" imgH="444307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89363"/>
                        <a:ext cx="574675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Linear SVM:Separable case</a:t>
            </a:r>
            <a:endParaRPr lang="zh-TW" altLang="en-US"/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  <a:p>
            <a:pPr>
              <a:buFont typeface="Monotype Sorts" pitchFamily="2" charset="2"/>
              <a:buNone/>
            </a:pPr>
            <a:endParaRPr lang="zh-TW" altLang="en-US"/>
          </a:p>
        </p:txBody>
      </p:sp>
      <p:graphicFrame>
        <p:nvGraphicFramePr>
          <p:cNvPr id="133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838248"/>
              </p:ext>
            </p:extLst>
          </p:nvPr>
        </p:nvGraphicFramePr>
        <p:xfrm>
          <a:off x="214313" y="1125538"/>
          <a:ext cx="78867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781000" imgH="431640" progId="Equation.3">
                  <p:embed/>
                </p:oleObj>
              </mc:Choice>
              <mc:Fallback>
                <p:oleObj name="方程式" r:id="rId2" imgW="2781000" imgH="43164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1125538"/>
                        <a:ext cx="7886700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8"/>
          <p:cNvGraphicFramePr>
            <a:graphicFrameLocks noChangeAspect="1"/>
          </p:cNvGraphicFramePr>
          <p:nvPr/>
        </p:nvGraphicFramePr>
        <p:xfrm>
          <a:off x="1187450" y="2636838"/>
          <a:ext cx="5976938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552700" imgH="431800" progId="Equation.3">
                  <p:embed/>
                </p:oleObj>
              </mc:Choice>
              <mc:Fallback>
                <p:oleObj name="方程式" r:id="rId4" imgW="2552700" imgH="4318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36838"/>
                        <a:ext cx="5976938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9"/>
          <p:cNvGraphicFramePr>
            <a:graphicFrameLocks noChangeAspect="1"/>
          </p:cNvGraphicFramePr>
          <p:nvPr/>
        </p:nvGraphicFramePr>
        <p:xfrm>
          <a:off x="1258888" y="3933825"/>
          <a:ext cx="584041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501900" imgH="431800" progId="Equation.3">
                  <p:embed/>
                </p:oleObj>
              </mc:Choice>
              <mc:Fallback>
                <p:oleObj name="方程式" r:id="rId6" imgW="2501900" imgH="4318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933825"/>
                        <a:ext cx="5840412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文字方塊 9"/>
          <p:cNvSpPr txBox="1">
            <a:spLocks noChangeArrowheads="1"/>
          </p:cNvSpPr>
          <p:nvPr/>
        </p:nvSpPr>
        <p:spPr bwMode="auto">
          <a:xfrm>
            <a:off x="755650" y="5516563"/>
            <a:ext cx="1795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KKT conditions:</a:t>
            </a:r>
            <a:endParaRPr lang="zh-TW" altLang="en-US"/>
          </a:p>
        </p:txBody>
      </p:sp>
      <p:graphicFrame>
        <p:nvGraphicFramePr>
          <p:cNvPr id="133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54306"/>
              </p:ext>
            </p:extLst>
          </p:nvPr>
        </p:nvGraphicFramePr>
        <p:xfrm>
          <a:off x="2973388" y="5157788"/>
          <a:ext cx="52816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2336760" imgH="457200" progId="Equation.3">
                  <p:embed/>
                </p:oleObj>
              </mc:Choice>
              <mc:Fallback>
                <p:oleObj name="方程式" r:id="rId8" imgW="2336760" imgH="4572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5157788"/>
                        <a:ext cx="5281612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34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Replace (5.39) for w and (5.40) into (5.38)</a:t>
            </a:r>
          </a:p>
          <a:p>
            <a:pPr>
              <a:buFont typeface="Monotype Sorts" pitchFamily="2" charset="2"/>
              <a:buNone/>
            </a:pPr>
            <a:r>
              <a:rPr lang="en-US" altLang="zh-TW"/>
              <a:t>  we get:</a:t>
            </a:r>
          </a:p>
          <a:p>
            <a:pPr>
              <a:buFont typeface="Monotype Sorts" pitchFamily="2" charset="2"/>
              <a:buNone/>
            </a:pPr>
            <a:endParaRPr lang="zh-TW" altLang="en-US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416778"/>
              </p:ext>
            </p:extLst>
          </p:nvPr>
        </p:nvGraphicFramePr>
        <p:xfrm>
          <a:off x="1009650" y="2636838"/>
          <a:ext cx="76200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908080" imgH="444240" progId="Equation.3">
                  <p:embed/>
                </p:oleObj>
              </mc:Choice>
              <mc:Fallback>
                <p:oleObj name="方程式" r:id="rId2" imgW="2908080" imgH="4442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636838"/>
                        <a:ext cx="7620000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Some important points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zh-TW" dirty="0"/>
              <a:t>According to (5.42): </a:t>
            </a:r>
            <a:r>
              <a:rPr lang="en-US" altLang="zh-TW" dirty="0">
                <a:sym typeface="Symbol" panose="05050102010706020507" pitchFamily="18" charset="2"/>
              </a:rPr>
              <a:t></a:t>
            </a:r>
            <a:r>
              <a:rPr lang="en-US" altLang="zh-TW" baseline="-25000" dirty="0" err="1">
                <a:sym typeface="SymbolPS"/>
              </a:rPr>
              <a:t>i</a:t>
            </a:r>
            <a:r>
              <a:rPr lang="en-US" altLang="zh-TW" dirty="0">
                <a:sym typeface="SymbolPS"/>
              </a:rPr>
              <a:t>&gt; 0 only when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dirty="0">
                <a:sym typeface="SymbolPS"/>
              </a:rPr>
              <a:t>       </a:t>
            </a:r>
            <a:r>
              <a:rPr lang="en-US" altLang="zh-TW" dirty="0" err="1">
                <a:sym typeface="SymbolPS"/>
              </a:rPr>
              <a:t>y</a:t>
            </a:r>
            <a:r>
              <a:rPr lang="en-US" altLang="zh-TW" baseline="-25000" dirty="0" err="1">
                <a:sym typeface="SymbolPS"/>
              </a:rPr>
              <a:t>i</a:t>
            </a:r>
            <a:r>
              <a:rPr lang="en-US" altLang="zh-TW" dirty="0">
                <a:sym typeface="SymbolPS"/>
              </a:rPr>
              <a:t>(</a:t>
            </a:r>
            <a:r>
              <a:rPr lang="en-US" altLang="zh-TW" b="1" dirty="0" err="1">
                <a:sym typeface="SymbolPS"/>
              </a:rPr>
              <a:t>w</a:t>
            </a:r>
            <a:r>
              <a:rPr lang="en-US" altLang="zh-TW" b="1" dirty="0" err="1">
                <a:sym typeface="Symbol" panose="05050102010706020507" pitchFamily="18" charset="2"/>
              </a:rPr>
              <a:t></a:t>
            </a:r>
            <a:r>
              <a:rPr lang="en-US" altLang="zh-TW" b="1" dirty="0" err="1">
                <a:sym typeface="Wingdings 2"/>
              </a:rPr>
              <a:t>x</a:t>
            </a:r>
            <a:r>
              <a:rPr lang="en-US" altLang="zh-TW" b="1" baseline="-25000" dirty="0" err="1">
                <a:sym typeface="Wingdings 2"/>
              </a:rPr>
              <a:t>i</a:t>
            </a:r>
            <a:r>
              <a:rPr lang="en-US" altLang="zh-TW" dirty="0" err="1">
                <a:sym typeface="Wingdings 2"/>
              </a:rPr>
              <a:t>+b</a:t>
            </a:r>
            <a:r>
              <a:rPr lang="en-US" altLang="zh-TW" dirty="0">
                <a:sym typeface="Wingdings 2"/>
              </a:rPr>
              <a:t>)-1=0;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dirty="0">
                <a:sym typeface="Wingdings 2"/>
              </a:rPr>
              <a:t>That is, only data point lies on the supporting plane are needed for determining </a:t>
            </a:r>
            <a:r>
              <a:rPr lang="en-US" altLang="zh-TW" b="1" dirty="0">
                <a:sym typeface="Wingdings 2"/>
              </a:rPr>
              <a:t>w</a:t>
            </a:r>
            <a:r>
              <a:rPr lang="en-US" altLang="zh-TW" dirty="0">
                <a:sym typeface="Wingdings 2"/>
              </a:rPr>
              <a:t> and b; these data points are called the </a:t>
            </a:r>
            <a:r>
              <a:rPr lang="en-US" altLang="zh-TW" sz="3200" b="1" dirty="0">
                <a:sym typeface="Wingdings 2"/>
              </a:rPr>
              <a:t>support vectors</a:t>
            </a:r>
            <a:r>
              <a:rPr lang="en-US" altLang="zh-TW" dirty="0">
                <a:sym typeface="Wingdings 2"/>
              </a:rPr>
              <a:t>.</a:t>
            </a: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altLang="zh-TW" dirty="0">
                <a:sym typeface="Wingdings 2"/>
              </a:rPr>
              <a:t>The dual </a:t>
            </a:r>
            <a:r>
              <a:rPr lang="en-US" altLang="zh-TW" dirty="0" err="1">
                <a:sym typeface="Wingdings 2"/>
              </a:rPr>
              <a:t>Lagrangian</a:t>
            </a:r>
            <a:r>
              <a:rPr lang="en-US" altLang="zh-TW" dirty="0">
                <a:sym typeface="Wingdings 2"/>
              </a:rPr>
              <a:t> involves only the Lagrange multipliers and the training data, while the primary </a:t>
            </a:r>
            <a:r>
              <a:rPr lang="en-US" altLang="zh-TW" dirty="0" err="1">
                <a:sym typeface="Wingdings 2"/>
              </a:rPr>
              <a:t>Lagrangian</a:t>
            </a:r>
            <a:r>
              <a:rPr lang="en-US" altLang="zh-TW" dirty="0">
                <a:sym typeface="Wingdings 2"/>
              </a:rPr>
              <a:t> involves the Lagrange multipliers as well as parameters of the decision boundary.</a:t>
            </a: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altLang="zh-TW" dirty="0">
                <a:sym typeface="Wingdings 2"/>
              </a:rPr>
              <a:t>The solutions for both optimization problems are equivalent.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36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ahoma" panose="020B0604030504040204" pitchFamily="34" charset="0"/>
              <a:buAutoNum type="arabicPeriod" startAt="4"/>
            </a:pPr>
            <a:r>
              <a:rPr lang="en-US" altLang="zh-TW" dirty="0"/>
              <a:t>The quadratic term in Equation 5.43 has a negative sign, which means that the original </a:t>
            </a:r>
            <a:r>
              <a:rPr lang="en-US" altLang="zh-TW" dirty="0" err="1"/>
              <a:t>minimizatio</a:t>
            </a:r>
            <a:r>
              <a:rPr lang="en-US" altLang="zh-TW" dirty="0"/>
              <a:t> problem of the primary </a:t>
            </a:r>
            <a:r>
              <a:rPr lang="en-US" altLang="zh-TW" dirty="0" err="1"/>
              <a:t>Lagrangian</a:t>
            </a:r>
            <a:r>
              <a:rPr lang="en-US" altLang="zh-TW" dirty="0"/>
              <a:t> LP, has turned into a maximization problem involving the dual </a:t>
            </a:r>
            <a:r>
              <a:rPr lang="en-US" altLang="zh-TW" dirty="0" err="1"/>
              <a:t>Lagrangian</a:t>
            </a:r>
            <a:r>
              <a:rPr lang="en-US" altLang="zh-TW" dirty="0"/>
              <a:t>, LD</a:t>
            </a:r>
          </a:p>
          <a:p>
            <a:pPr marL="514350" indent="-514350">
              <a:buFont typeface="Tahoma" panose="020B0604030504040204" pitchFamily="34" charset="0"/>
              <a:buAutoNum type="arabicPeriod" startAt="4"/>
            </a:pPr>
            <a:r>
              <a:rPr lang="en-US" altLang="zh-TW" dirty="0"/>
              <a:t>The decision boundary can be expressed as</a:t>
            </a:r>
          </a:p>
          <a:p>
            <a:pPr marL="514350" indent="-514350">
              <a:buFont typeface="Tahoma" panose="020B0604030504040204" pitchFamily="34" charset="0"/>
              <a:buAutoNum type="arabicPeriod" startAt="4"/>
            </a:pPr>
            <a:endParaRPr lang="en-US" altLang="zh-TW" dirty="0"/>
          </a:p>
          <a:p>
            <a:pPr marL="514350" indent="-514350">
              <a:buFont typeface="Tahoma" panose="020B0604030504040204" pitchFamily="34" charset="0"/>
              <a:buAutoNum type="arabicPeriod" startAt="4"/>
            </a:pPr>
            <a:endParaRPr lang="en-US" altLang="zh-TW" dirty="0"/>
          </a:p>
          <a:p>
            <a:pPr marL="514350" indent="-514350">
              <a:buFont typeface="Tahoma" panose="020B0604030504040204" pitchFamily="34" charset="0"/>
              <a:buAutoNum type="arabicPeriod" startAt="4"/>
            </a:pPr>
            <a:r>
              <a:rPr lang="en-US" altLang="zh-TW" dirty="0"/>
              <a:t>b can be found by equation (5.42) with only the support vectors</a:t>
            </a:r>
          </a:p>
          <a:p>
            <a:pPr marL="514350" indent="-514350">
              <a:buFont typeface="Monotype Sorts" pitchFamily="2" charset="2"/>
              <a:buNone/>
            </a:pPr>
            <a:endParaRPr lang="zh-TW" altLang="en-US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013424"/>
              </p:ext>
            </p:extLst>
          </p:nvPr>
        </p:nvGraphicFramePr>
        <p:xfrm>
          <a:off x="1816100" y="3881438"/>
          <a:ext cx="50038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361960" imgH="431640" progId="Equation.3">
                  <p:embed/>
                </p:oleObj>
              </mc:Choice>
              <mc:Fallback>
                <p:oleObj name="方程式" r:id="rId2" imgW="2361960" imgH="4316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3881438"/>
                        <a:ext cx="5003800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 linear separable  example</a:t>
            </a:r>
            <a:endParaRPr lang="zh-TW" altLang="en-US" dirty="0"/>
          </a:p>
        </p:txBody>
      </p:sp>
      <p:pic>
        <p:nvPicPr>
          <p:cNvPr id="358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179513"/>
            <a:ext cx="7250113" cy="4841875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/>
              <a:t>Support Vector Machine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/>
              <a:t>One Possible Solution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32040" imgH="7017225" progId="Visio.Drawing.11">
                  <p:embed/>
                </p:oleObj>
              </mc:Choice>
              <mc:Fallback>
                <p:oleObj name="Visio" r:id="rId3" imgW="7432040" imgH="7017225" progId="Visio.Drawing.11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-668338"/>
            <a:ext cx="5602287" cy="6992938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Nonlinear Support Vector Machines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if decision boundary is not linear?</a:t>
            </a:r>
          </a:p>
        </p:txBody>
      </p:sp>
      <p:pic>
        <p:nvPicPr>
          <p:cNvPr id="3482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695450"/>
            <a:ext cx="6172200" cy="4629150"/>
          </a:xfrm>
          <a:noFill/>
        </p:spPr>
      </p:pic>
      <p:sp>
        <p:nvSpPr>
          <p:cNvPr id="13317" name="Arc 5"/>
          <p:cNvSpPr>
            <a:spLocks/>
          </p:cNvSpPr>
          <p:nvPr/>
        </p:nvSpPr>
        <p:spPr bwMode="auto">
          <a:xfrm rot="-8313467">
            <a:off x="3276600" y="3386138"/>
            <a:ext cx="3962400" cy="2176462"/>
          </a:xfrm>
          <a:custGeom>
            <a:avLst/>
            <a:gdLst>
              <a:gd name="T0" fmla="*/ 2147483647 w 21600"/>
              <a:gd name="T1" fmla="*/ 0 h 42318"/>
              <a:gd name="T2" fmla="*/ 2147483647 w 21600"/>
              <a:gd name="T3" fmla="*/ 2147483647 h 42318"/>
              <a:gd name="T4" fmla="*/ 0 w 21600"/>
              <a:gd name="T5" fmla="*/ 2147483647 h 42318"/>
              <a:gd name="T6" fmla="*/ 0 60000 65536"/>
              <a:gd name="T7" fmla="*/ 0 60000 65536"/>
              <a:gd name="T8" fmla="*/ 0 60000 65536"/>
              <a:gd name="T9" fmla="*/ 0 w 21600"/>
              <a:gd name="T10" fmla="*/ 0 h 42318"/>
              <a:gd name="T11" fmla="*/ 21600 w 21600"/>
              <a:gd name="T12" fmla="*/ 42318 h 42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318" fill="none" extrusionOk="0">
                <a:moveTo>
                  <a:pt x="2219" y="0"/>
                </a:moveTo>
                <a:cubicBezTo>
                  <a:pt x="13231" y="1138"/>
                  <a:pt x="21600" y="10416"/>
                  <a:pt x="21600" y="21486"/>
                </a:cubicBezTo>
                <a:cubicBezTo>
                  <a:pt x="21600" y="31216"/>
                  <a:pt x="15094" y="39745"/>
                  <a:pt x="5709" y="42317"/>
                </a:cubicBezTo>
              </a:path>
              <a:path w="21600" h="42318" stroke="0" extrusionOk="0">
                <a:moveTo>
                  <a:pt x="2219" y="0"/>
                </a:moveTo>
                <a:cubicBezTo>
                  <a:pt x="13231" y="1138"/>
                  <a:pt x="21600" y="10416"/>
                  <a:pt x="21600" y="21486"/>
                </a:cubicBezTo>
                <a:cubicBezTo>
                  <a:pt x="21600" y="31216"/>
                  <a:pt x="15094" y="39745"/>
                  <a:pt x="5709" y="42317"/>
                </a:cubicBezTo>
                <a:lnTo>
                  <a:pt x="0" y="21486"/>
                </a:lnTo>
                <a:lnTo>
                  <a:pt x="2219" y="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Nonlinear Support Vector Machines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Use mapping a </a:t>
            </a:r>
            <a:r>
              <a:rPr lang="en-US" altLang="zh-TW" dirty="0" err="1"/>
              <a:t>func</a:t>
            </a:r>
            <a:r>
              <a:rPr lang="en-US" altLang="zh-TW" dirty="0"/>
              <a:t>. </a:t>
            </a:r>
            <a:r>
              <a:rPr lang="en-US" altLang="zh-TW" dirty="0">
                <a:sym typeface="Symbol" panose="05050102010706020507" pitchFamily="18" charset="2"/>
              </a:rPr>
              <a:t> </a:t>
            </a:r>
            <a:r>
              <a:rPr lang="en-US" altLang="zh-TW" dirty="0"/>
              <a:t>to map data into another space</a:t>
            </a:r>
          </a:p>
        </p:txBody>
      </p:sp>
      <p:pic>
        <p:nvPicPr>
          <p:cNvPr id="3789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4313" y="1988840"/>
            <a:ext cx="6172200" cy="4629150"/>
          </a:xfr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Nonlinear SVM</a:t>
            </a:r>
            <a:endParaRPr lang="zh-TW" altLang="zh-TW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981075"/>
            <a:ext cx="8050212" cy="5414963"/>
          </a:xfrm>
        </p:spPr>
        <p:txBody>
          <a:bodyPr/>
          <a:lstStyle/>
          <a:p>
            <a:pPr eaLnBrk="1" hangingPunct="1"/>
            <a:endParaRPr lang="en-US" altLang="zh-TW" sz="2400" dirty="0"/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dirty="0"/>
              <a:t>Min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dirty="0"/>
              <a:t>     </a:t>
            </a:r>
            <a:endParaRPr lang="en-US" altLang="zh-TW" sz="2400" b="1" dirty="0"/>
          </a:p>
          <a:p>
            <a:pPr eaLnBrk="1" hangingPunct="1"/>
            <a:endParaRPr lang="en-US" altLang="zh-TW" sz="2400" dirty="0"/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dirty="0"/>
              <a:t>Subject to  </a:t>
            </a:r>
            <a:r>
              <a:rPr lang="en-US" altLang="zh-TW" sz="2400" dirty="0" err="1"/>
              <a:t>y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 (w</a:t>
            </a:r>
            <a:r>
              <a:rPr lang="en-US" altLang="zh-TW" sz="2400" dirty="0">
                <a:sym typeface="SymbolPS" pitchFamily="18" charset="2"/>
              </a:rPr>
              <a:t></a:t>
            </a:r>
            <a:r>
              <a:rPr lang="en-US" altLang="zh-TW" sz="2400" dirty="0">
                <a:sym typeface="Symbol" panose="05050102010706020507" pitchFamily="18" charset="2"/>
              </a:rPr>
              <a:t></a:t>
            </a:r>
            <a:r>
              <a:rPr lang="en-US" altLang="zh-TW" sz="2400" dirty="0">
                <a:sym typeface="SymbolPS" pitchFamily="18" charset="2"/>
              </a:rPr>
              <a:t>(x</a:t>
            </a:r>
            <a:r>
              <a:rPr lang="en-US" altLang="zh-TW" sz="2400" baseline="-25000" dirty="0">
                <a:sym typeface="SymbolPS" pitchFamily="18" charset="2"/>
              </a:rPr>
              <a:t>i</a:t>
            </a:r>
            <a:r>
              <a:rPr lang="en-US" altLang="zh-TW" sz="2400" dirty="0">
                <a:sym typeface="SymbolPS" pitchFamily="18" charset="2"/>
              </a:rPr>
              <a:t>)+b)</a:t>
            </a:r>
            <a:r>
              <a:rPr lang="en-US" altLang="zh-TW" sz="2400" dirty="0">
                <a:sym typeface="Symbol" panose="05050102010706020507" pitchFamily="18" charset="2"/>
              </a:rPr>
              <a:t>0, </a:t>
            </a:r>
            <a:r>
              <a:rPr lang="en-US" altLang="zh-TW" sz="2400" dirty="0" err="1">
                <a:sym typeface="Symbol" panose="05050102010706020507" pitchFamily="18" charset="2"/>
              </a:rPr>
              <a:t>i</a:t>
            </a:r>
            <a:r>
              <a:rPr lang="en-US" altLang="zh-TW" sz="2400" dirty="0">
                <a:sym typeface="Symbol" panose="05050102010706020507" pitchFamily="18" charset="2"/>
              </a:rPr>
              <a:t>=1,2,…,N</a:t>
            </a:r>
            <a:endParaRPr lang="en-US" altLang="zh-TW" sz="2400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187450" y="1125538"/>
          <a:ext cx="8636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30057" imgH="444307" progId="Equation.3">
                  <p:embed/>
                </p:oleObj>
              </mc:Choice>
              <mc:Fallback>
                <p:oleObj name="方程式" r:id="rId2" imgW="330057" imgH="444307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25538"/>
                        <a:ext cx="863600" cy="1160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919660"/>
              </p:ext>
            </p:extLst>
          </p:nvPr>
        </p:nvGraphicFramePr>
        <p:xfrm>
          <a:off x="725488" y="1989138"/>
          <a:ext cx="838517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200400" imgH="444240" progId="Equation.3">
                  <p:embed/>
                </p:oleObj>
              </mc:Choice>
              <mc:Fallback>
                <p:oleObj name="方程式" r:id="rId2" imgW="3200400" imgH="44424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1989138"/>
                        <a:ext cx="8385175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971550" y="3170238"/>
          <a:ext cx="5040313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044700" imgH="431800" progId="Equation.3">
                  <p:embed/>
                </p:oleObj>
              </mc:Choice>
              <mc:Fallback>
                <p:oleObj name="方程式" r:id="rId4" imgW="2044700" imgH="431800" progId="Equation.3">
                  <p:embed/>
                  <p:pic>
                    <p:nvPicPr>
                      <p:cNvPr id="0" name="Picture 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70238"/>
                        <a:ext cx="5040313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329612"/>
              </p:ext>
            </p:extLst>
          </p:nvPr>
        </p:nvGraphicFramePr>
        <p:xfrm>
          <a:off x="1014413" y="4910138"/>
          <a:ext cx="57404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539800" imgH="228600" progId="Equation.3">
                  <p:embed/>
                </p:oleObj>
              </mc:Choice>
              <mc:Fallback>
                <p:oleObj name="方程式" r:id="rId6" imgW="2539800" imgH="2286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4910138"/>
                        <a:ext cx="5740400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8434" name="內容版面配置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343089"/>
              </p:ext>
            </p:extLst>
          </p:nvPr>
        </p:nvGraphicFramePr>
        <p:xfrm>
          <a:off x="971550" y="1628775"/>
          <a:ext cx="6983413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463480" imgH="660240" progId="Equation.3">
                  <p:embed/>
                </p:oleObj>
              </mc:Choice>
              <mc:Fallback>
                <p:oleObj name="方程式" r:id="rId2" imgW="2463480" imgH="660240" progId="Equation.3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6983413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971550" y="4005064"/>
            <a:ext cx="7109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 solve equation (56), we need to calculate  </a:t>
            </a:r>
          </a:p>
          <a:p>
            <a:r>
              <a:rPr lang="en-US" altLang="zh-TW" dirty="0"/>
              <a:t>The inner product of two high dimensional vectors, it’s costly!</a:t>
            </a:r>
          </a:p>
          <a:p>
            <a:endParaRPr lang="en-US" altLang="zh-TW" dirty="0"/>
          </a:p>
          <a:p>
            <a:r>
              <a:rPr lang="en-US" altLang="zh-TW" dirty="0"/>
              <a:t>So, people come up with the kernel trick to simply the calculation of </a:t>
            </a:r>
          </a:p>
          <a:p>
            <a:r>
              <a:rPr lang="en-US" altLang="zh-TW" dirty="0"/>
              <a:t>Inner product of two mapped vectors.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5652119" y="3933055"/>
          <a:ext cx="1656185" cy="524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761760" imgH="241200" progId="Equation.3">
                  <p:embed/>
                </p:oleObj>
              </mc:Choice>
              <mc:Fallback>
                <p:oleObj name="方程式" r:id="rId4" imgW="761760" imgH="241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19" y="3933055"/>
                        <a:ext cx="1656185" cy="5244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Kernel Trick</a:t>
            </a:r>
            <a:endParaRPr lang="zh-TW" altLang="en-US"/>
          </a:p>
        </p:txBody>
      </p:sp>
      <p:graphicFrame>
        <p:nvGraphicFramePr>
          <p:cNvPr id="19458" name="內容版面配置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442336"/>
              </p:ext>
            </p:extLst>
          </p:nvPr>
        </p:nvGraphicFramePr>
        <p:xfrm>
          <a:off x="339725" y="1412875"/>
          <a:ext cx="8540750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4330440" imgH="965160" progId="Equation.3">
                  <p:embed/>
                </p:oleObj>
              </mc:Choice>
              <mc:Fallback>
                <p:oleObj name="方程式" r:id="rId2" imgW="4330440" imgH="965160" progId="Equation.3">
                  <p:embed/>
                  <p:pic>
                    <p:nvPicPr>
                      <p:cNvPr id="0" name="Picture 3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1412875"/>
                        <a:ext cx="8540750" cy="190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512969"/>
              </p:ext>
            </p:extLst>
          </p:nvPr>
        </p:nvGraphicFramePr>
        <p:xfrm>
          <a:off x="520700" y="3717925"/>
          <a:ext cx="7307263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577960" imgH="431640" progId="Equation.3">
                  <p:embed/>
                </p:oleObj>
              </mc:Choice>
              <mc:Fallback>
                <p:oleObj name="方程式" r:id="rId4" imgW="2577960" imgH="4316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3717925"/>
                        <a:ext cx="7307263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文字方塊 4"/>
          <p:cNvSpPr txBox="1">
            <a:spLocks noChangeArrowheads="1"/>
          </p:cNvSpPr>
          <p:nvPr/>
        </p:nvSpPr>
        <p:spPr bwMode="auto">
          <a:xfrm>
            <a:off x="468313" y="5229225"/>
            <a:ext cx="83751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A function of  the inner product of two vectors. The function value is equal to the </a:t>
            </a:r>
          </a:p>
          <a:p>
            <a:r>
              <a:rPr lang="en-US" altLang="zh-TW" dirty="0"/>
              <a:t>inner product of the two mapped higher dimensional vectors.  </a:t>
            </a: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1560" y="3284984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Note that the mapping function is </a:t>
            </a:r>
            <a:endParaRPr lang="zh-TW" altLang="en-US" dirty="0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4211960" y="3212976"/>
          <a:ext cx="4684312" cy="465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425680" imgH="241200" progId="Equation.3">
                  <p:embed/>
                </p:oleObj>
              </mc:Choice>
              <mc:Fallback>
                <p:oleObj name="方程式" r:id="rId6" imgW="2425680" imgH="2412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212976"/>
                        <a:ext cx="4684312" cy="4659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Decision boundary with kernel function </a:t>
            </a:r>
            <a:endParaRPr lang="zh-TW" altLang="en-US"/>
          </a:p>
        </p:txBody>
      </p:sp>
      <p:graphicFrame>
        <p:nvGraphicFramePr>
          <p:cNvPr id="20482" name="內容版面配置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822937"/>
              </p:ext>
            </p:extLst>
          </p:nvPr>
        </p:nvGraphicFramePr>
        <p:xfrm>
          <a:off x="1398588" y="1165225"/>
          <a:ext cx="67627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577960" imgH="1549080" progId="Equation.3">
                  <p:embed/>
                </p:oleObj>
              </mc:Choice>
              <mc:Fallback>
                <p:oleObj name="方程式" r:id="rId2" imgW="2577960" imgH="1549080" progId="Equation.3">
                  <p:embed/>
                  <p:pic>
                    <p:nvPicPr>
                      <p:cNvPr id="0" name="Picture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1165225"/>
                        <a:ext cx="676275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Characteristics of SVM</a:t>
            </a:r>
            <a:endParaRPr lang="zh-TW" altLang="en-US"/>
          </a:p>
        </p:txBody>
      </p:sp>
      <p:sp>
        <p:nvSpPr>
          <p:cNvPr id="399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The SVM learning problem can be formulated as a convex optimization problem, in which global optimal can be obtained.</a:t>
            </a:r>
          </a:p>
          <a:p>
            <a:r>
              <a:rPr lang="en-US" altLang="zh-TW"/>
              <a:t>SVM performs capacity control by maximizing the margin of the decision boundary. User must provide parameters such as the type of kernel function and the cost function C.</a:t>
            </a:r>
          </a:p>
          <a:p>
            <a:r>
              <a:rPr lang="en-US" altLang="zh-TW"/>
              <a:t>The SVM can be extended to multiclass problem.</a:t>
            </a:r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Some background</a:t>
            </a:r>
            <a:endParaRPr lang="zh-TW" altLang="en-US" dirty="0"/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Unconstrained optimization</a:t>
            </a:r>
          </a:p>
          <a:p>
            <a:r>
              <a:rPr lang="en-US" altLang="zh-TW"/>
              <a:t>Constrained optimization</a:t>
            </a:r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/>
              <a:t>Support Vector Machine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/>
              <a:t>Another possible solution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89038"/>
          <a:ext cx="4876800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32040" imgH="7017225" progId="Visio.Drawing.11">
                  <p:embed/>
                </p:oleObj>
              </mc:Choice>
              <mc:Fallback>
                <p:oleObj name="Visio" r:id="rId2" imgW="7432040" imgH="7017225" progId="Visio.Drawing.11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89038"/>
                        <a:ext cx="4876800" cy="460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Hessian matrices</a:t>
            </a:r>
            <a:endParaRPr lang="zh-TW" altLang="en-US"/>
          </a:p>
        </p:txBody>
      </p:sp>
      <p:sp>
        <p:nvSpPr>
          <p:cNvPr id="409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Hessian matrices are used in large-scale </a:t>
            </a:r>
            <a:r>
              <a:rPr lang="en-US" altLang="zh-TW" dirty="0">
                <a:hlinkClick r:id="rId2" tooltip="Mathematical optimization"/>
              </a:rPr>
              <a:t>optimization</a:t>
            </a:r>
            <a:r>
              <a:rPr lang="en-US" altLang="zh-TW" dirty="0"/>
              <a:t> problems within </a:t>
            </a:r>
            <a:r>
              <a:rPr lang="en-US" altLang="zh-TW" dirty="0">
                <a:hlinkClick r:id="rId3" tooltip="Newton's method in optimization"/>
              </a:rPr>
              <a:t>Newton</a:t>
            </a:r>
            <a:r>
              <a:rPr lang="en-US" altLang="zh-TW" dirty="0"/>
              <a:t>-type methods because they are the coefficient of the quadratic term of a local </a:t>
            </a:r>
            <a:r>
              <a:rPr lang="en-US" altLang="zh-TW" dirty="0">
                <a:hlinkClick r:id="rId4" tooltip="Taylor expansion"/>
              </a:rPr>
              <a:t>Taylor expansion</a:t>
            </a:r>
            <a:r>
              <a:rPr lang="en-US" altLang="zh-TW" dirty="0"/>
              <a:t> of a function. That is,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y = f ( x + </a:t>
            </a:r>
            <a:r>
              <a:rPr lang="el-GR" altLang="zh-TW" dirty="0"/>
              <a:t>Δ </a:t>
            </a:r>
            <a:r>
              <a:rPr lang="en-US" altLang="zh-TW" dirty="0"/>
              <a:t>x ) ≈ f ( x ) + ∇ f ( x ) </a:t>
            </a:r>
            <a:r>
              <a:rPr lang="en-US" altLang="zh-TW" baseline="30000" dirty="0"/>
              <a:t>T</a:t>
            </a:r>
            <a:r>
              <a:rPr lang="en-US" altLang="zh-TW" dirty="0"/>
              <a:t> </a:t>
            </a:r>
            <a:r>
              <a:rPr lang="el-GR" altLang="zh-TW" dirty="0"/>
              <a:t>Δ </a:t>
            </a:r>
            <a:r>
              <a:rPr lang="en-US" altLang="zh-TW" dirty="0"/>
              <a:t>x + 1/( 2 !)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 (</a:t>
            </a:r>
            <a:r>
              <a:rPr lang="el-GR" altLang="zh-TW" dirty="0"/>
              <a:t>Δ </a:t>
            </a:r>
            <a:r>
              <a:rPr lang="en-US" altLang="zh-TW" dirty="0"/>
              <a:t>x) </a:t>
            </a:r>
            <a:r>
              <a:rPr lang="en-US" altLang="zh-TW" baseline="30000" dirty="0"/>
              <a:t>T</a:t>
            </a:r>
            <a:r>
              <a:rPr lang="en-US" altLang="zh-TW" dirty="0"/>
              <a:t> H ( x ) (</a:t>
            </a:r>
            <a:r>
              <a:rPr lang="el-GR" altLang="zh-TW" dirty="0"/>
              <a:t>Δ </a:t>
            </a:r>
            <a:r>
              <a:rPr lang="en-US" altLang="zh-TW" dirty="0"/>
              <a:t>x) </a:t>
            </a:r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where ∇</a:t>
            </a:r>
            <a:r>
              <a:rPr lang="en-US" altLang="zh-TW" i="1" dirty="0"/>
              <a:t>f</a:t>
            </a:r>
            <a:r>
              <a:rPr lang="en-US" altLang="zh-TW" dirty="0"/>
              <a:t> is the </a:t>
            </a:r>
            <a:r>
              <a:rPr lang="en-US" altLang="zh-TW" dirty="0">
                <a:hlinkClick r:id="rId5" tooltip="Gradient"/>
              </a:rPr>
              <a:t>gradient</a:t>
            </a:r>
            <a:r>
              <a:rPr lang="en-US" altLang="zh-TW" dirty="0"/>
              <a:t> (∂</a:t>
            </a:r>
            <a:r>
              <a:rPr lang="en-US" altLang="zh-TW" i="1" dirty="0"/>
              <a:t>f</a:t>
            </a:r>
            <a:r>
              <a:rPr lang="en-US" altLang="zh-TW" dirty="0"/>
              <a:t>/∂</a:t>
            </a:r>
            <a:r>
              <a:rPr lang="en-US" altLang="zh-TW" i="1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, ..., ∂</a:t>
            </a:r>
            <a:r>
              <a:rPr lang="en-US" altLang="zh-TW" i="1" dirty="0"/>
              <a:t>f</a:t>
            </a:r>
            <a:r>
              <a:rPr lang="en-US" altLang="zh-TW" dirty="0"/>
              <a:t>/∂</a:t>
            </a:r>
            <a:r>
              <a:rPr lang="en-US" altLang="zh-TW" i="1" dirty="0" err="1"/>
              <a:t>x</a:t>
            </a:r>
            <a:r>
              <a:rPr lang="en-US" altLang="zh-TW" i="1" baseline="-25000" dirty="0" err="1"/>
              <a:t>n</a:t>
            </a:r>
            <a:r>
              <a:rPr lang="en-US" altLang="zh-TW" dirty="0"/>
              <a:t>). 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1987" name="圖片 4" descr="圖片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344613"/>
            <a:ext cx="6162675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150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1: f(x, y) = 3x</a:t>
            </a:r>
            <a:r>
              <a:rPr lang="en-US" altLang="zh-TW" baseline="30000" dirty="0"/>
              <a:t>2</a:t>
            </a:r>
            <a:r>
              <a:rPr lang="en-US" altLang="zh-TW" dirty="0"/>
              <a:t>+ 2y</a:t>
            </a:r>
            <a:r>
              <a:rPr lang="en-US" altLang="zh-TW" baseline="30000" dirty="0"/>
              <a:t>3</a:t>
            </a:r>
            <a:r>
              <a:rPr lang="en-US" altLang="zh-TW" dirty="0"/>
              <a:t>- 2xy</a:t>
            </a:r>
          </a:p>
          <a:p>
            <a:r>
              <a:rPr lang="en-US" altLang="zh-TW" dirty="0"/>
              <a:t>The condition to find the max. or min. are: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Whose solution is x*=y*=0 or x*=1/27, y*=1/9</a:t>
            </a:r>
          </a:p>
          <a:p>
            <a:pPr>
              <a:buFont typeface="Monotype Sorts" pitchFamily="2" charset="2"/>
              <a:buNone/>
            </a:pPr>
            <a:endParaRPr lang="zh-TW" altLang="en-US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987675" y="2420938"/>
          <a:ext cx="274955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43000" imgH="838200" progId="Equation.3">
                  <p:embed/>
                </p:oleObj>
              </mc:Choice>
              <mc:Fallback>
                <p:oleObj name="方程式" r:id="rId2" imgW="1143000" imgH="838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420938"/>
                        <a:ext cx="2749550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253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The Hessian of f is</a:t>
            </a:r>
          </a:p>
          <a:p>
            <a:endParaRPr lang="en-US" altLang="zh-TW"/>
          </a:p>
          <a:p>
            <a:endParaRPr lang="en-US" altLang="zh-TW"/>
          </a:p>
          <a:p>
            <a:pPr>
              <a:buFont typeface="Monotype Sorts" pitchFamily="2" charset="2"/>
              <a:buNone/>
            </a:pPr>
            <a:r>
              <a:rPr lang="en-US" altLang="zh-TW"/>
              <a:t>At x=y=0</a:t>
            </a:r>
          </a:p>
          <a:p>
            <a:pPr>
              <a:buFont typeface="Monotype Sorts" pitchFamily="2" charset="2"/>
              <a:buNone/>
            </a:pPr>
            <a:endParaRPr lang="en-US" altLang="zh-TW"/>
          </a:p>
          <a:p>
            <a:pPr>
              <a:buFont typeface="Monotype Sorts" pitchFamily="2" charset="2"/>
              <a:buNone/>
            </a:pPr>
            <a:endParaRPr lang="en-US" altLang="zh-TW"/>
          </a:p>
          <a:p>
            <a:pPr>
              <a:buFont typeface="Monotype Sorts" pitchFamily="2" charset="2"/>
              <a:buNone/>
            </a:pPr>
            <a:r>
              <a:rPr lang="en-US" altLang="zh-TW"/>
              <a:t>Since [x,y]H(0,0)[x, y]</a:t>
            </a:r>
            <a:r>
              <a:rPr lang="en-US" altLang="zh-TW" baseline="30000"/>
              <a:t>T</a:t>
            </a:r>
            <a:r>
              <a:rPr lang="en-US" altLang="zh-TW"/>
              <a:t> =6x</a:t>
            </a:r>
            <a:r>
              <a:rPr lang="en-US" altLang="zh-TW" baseline="30000"/>
              <a:t>2</a:t>
            </a:r>
            <a:r>
              <a:rPr lang="en-US" altLang="zh-TW"/>
              <a:t>-4xy =2x(3x-2y), which can be positive or negative, the Hessian is indefinite and (0,0) is a saddle point.</a:t>
            </a:r>
            <a:endParaRPr lang="en-US" altLang="zh-TW" baseline="30000"/>
          </a:p>
          <a:p>
            <a:pPr>
              <a:buFont typeface="Monotype Sorts" pitchFamily="2" charset="2"/>
              <a:buNone/>
            </a:pPr>
            <a:r>
              <a:rPr lang="en-US" altLang="zh-TW"/>
              <a:t> </a:t>
            </a:r>
          </a:p>
          <a:p>
            <a:pPr>
              <a:buFont typeface="Monotype Sorts" pitchFamily="2" charset="2"/>
              <a:buNone/>
            </a:pPr>
            <a:endParaRPr lang="en-US" altLang="zh-TW"/>
          </a:p>
          <a:p>
            <a:pPr>
              <a:buFont typeface="Monotype Sorts" pitchFamily="2" charset="2"/>
              <a:buNone/>
            </a:pPr>
            <a:endParaRPr lang="en-US" altLang="zh-TW"/>
          </a:p>
          <a:p>
            <a:pPr>
              <a:buFont typeface="Monotype Sorts" pitchFamily="2" charset="2"/>
              <a:buNone/>
            </a:pPr>
            <a:endParaRPr lang="en-US" altLang="zh-TW"/>
          </a:p>
          <a:p>
            <a:pPr>
              <a:buFont typeface="Monotype Sorts" pitchFamily="2" charset="2"/>
              <a:buNone/>
            </a:pPr>
            <a:endParaRPr lang="en-US" altLang="zh-TW"/>
          </a:p>
          <a:p>
            <a:pPr>
              <a:buFont typeface="Monotype Sorts" pitchFamily="2" charset="2"/>
              <a:buNone/>
            </a:pPr>
            <a:endParaRPr lang="zh-TW" altLang="en-US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268538" y="1773238"/>
          <a:ext cx="266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371600" imgH="457200" progId="Equation.3">
                  <p:embed/>
                </p:oleObj>
              </mc:Choice>
              <mc:Fallback>
                <p:oleObj name="方程式" r:id="rId2" imgW="1371600" imgH="4572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773238"/>
                        <a:ext cx="2667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2411413" y="3213100"/>
          <a:ext cx="26511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282700" imgH="457200" progId="Equation.3">
                  <p:embed/>
                </p:oleObj>
              </mc:Choice>
              <mc:Fallback>
                <p:oleObj name="方程式" r:id="rId4" imgW="1282700" imgH="4572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213100"/>
                        <a:ext cx="2651125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355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At x=1/27, y=1/9,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Since [</a:t>
            </a:r>
            <a:r>
              <a:rPr lang="en-US" altLang="zh-TW" dirty="0" err="1"/>
              <a:t>x,y</a:t>
            </a:r>
            <a:r>
              <a:rPr lang="en-US" altLang="zh-TW" dirty="0"/>
              <a:t>]H(1/27, 1/9)[</a:t>
            </a:r>
            <a:r>
              <a:rPr lang="en-US" altLang="zh-TW" dirty="0" err="1"/>
              <a:t>x,y</a:t>
            </a:r>
            <a:r>
              <a:rPr lang="en-US" altLang="zh-TW" dirty="0"/>
              <a:t>]</a:t>
            </a:r>
            <a:r>
              <a:rPr lang="en-US" altLang="zh-TW" baseline="30000" dirty="0"/>
              <a:t>t</a:t>
            </a:r>
            <a:r>
              <a:rPr lang="en-US" altLang="zh-TW" dirty="0"/>
              <a:t> =4x</a:t>
            </a:r>
            <a:r>
              <a:rPr lang="en-US" altLang="zh-TW" baseline="30000" dirty="0"/>
              <a:t>2</a:t>
            </a:r>
            <a:r>
              <a:rPr lang="en-US" altLang="zh-TW" dirty="0"/>
              <a:t>-2xy+4y</a:t>
            </a:r>
            <a:r>
              <a:rPr lang="en-US" altLang="zh-TW" baseline="30000" dirty="0"/>
              <a:t>2</a:t>
            </a:r>
            <a:r>
              <a:rPr lang="en-US" altLang="zh-TW" dirty="0"/>
              <a:t>/3=4(x-4y)</a:t>
            </a:r>
            <a:r>
              <a:rPr lang="en-US" altLang="zh-TW" baseline="30000" dirty="0"/>
              <a:t>2</a:t>
            </a:r>
            <a:r>
              <a:rPr lang="en-US" altLang="zh-TW" dirty="0"/>
              <a:t> +13y</a:t>
            </a:r>
            <a:r>
              <a:rPr lang="en-US" altLang="zh-TW" baseline="30000" dirty="0"/>
              <a:t>2</a:t>
            </a:r>
            <a:r>
              <a:rPr lang="en-US" altLang="zh-TW" dirty="0"/>
              <a:t>/12 &gt;0, for non-zero x and y, the Hessian is positive definite. Therefore, (1/27, 1/9) is a minimum point. The min. value of f is </a:t>
            </a:r>
          </a:p>
          <a:p>
            <a:r>
              <a:rPr lang="en-US" altLang="zh-TW" dirty="0"/>
              <a:t>-0.0014. </a:t>
            </a:r>
            <a:endParaRPr lang="zh-TW" altLang="en-US" baseline="30000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268538" y="1916113"/>
          <a:ext cx="3408362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752600" imgH="457200" progId="Equation.3">
                  <p:embed/>
                </p:oleObj>
              </mc:Choice>
              <mc:Fallback>
                <p:oleObj name="方程式" r:id="rId2" imgW="1752600" imgH="457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916113"/>
                        <a:ext cx="3408362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Constrained optimization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Equality constraints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dirty="0"/>
              <a:t>  find minimum value of f(x1, x2, …, </a:t>
            </a:r>
            <a:r>
              <a:rPr lang="en-US" altLang="zh-TW" dirty="0" err="1"/>
              <a:t>xd</a:t>
            </a:r>
            <a:r>
              <a:rPr lang="en-US" altLang="zh-TW" dirty="0"/>
              <a:t>) subjected to equality constraints of the form: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altLang="zh-TW" dirty="0" err="1"/>
              <a:t>g</a:t>
            </a:r>
            <a:r>
              <a:rPr lang="en-US" altLang="zh-TW" baseline="-25000" dirty="0" err="1"/>
              <a:t>i</a:t>
            </a:r>
            <a:r>
              <a:rPr lang="en-US" altLang="zh-TW" dirty="0"/>
              <a:t>(x) = 0 , </a:t>
            </a:r>
            <a:r>
              <a:rPr lang="en-US" altLang="zh-TW" dirty="0" err="1"/>
              <a:t>i</a:t>
            </a:r>
            <a:r>
              <a:rPr lang="en-US" altLang="zh-TW" dirty="0"/>
              <a:t>= 1,2,…, p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dirty="0"/>
              <a:t>A method known as Lagrange multipliers can be used to solve the constrained optimization. This method involves the following steps:</a:t>
            </a:r>
          </a:p>
          <a:p>
            <a:pPr marL="514350" indent="-514350">
              <a:buFont typeface="Monotype Sorts" pitchFamily="2" charset="2"/>
              <a:buAutoNum type="arabicPeriod"/>
              <a:defRPr/>
            </a:pPr>
            <a:r>
              <a:rPr lang="en-US" altLang="zh-TW" dirty="0"/>
              <a:t>Define the </a:t>
            </a:r>
            <a:r>
              <a:rPr lang="en-US" altLang="zh-TW" dirty="0" err="1"/>
              <a:t>Lagrangian</a:t>
            </a:r>
            <a:r>
              <a:rPr lang="en-US" altLang="zh-TW" dirty="0"/>
              <a:t>, L(</a:t>
            </a:r>
            <a:r>
              <a:rPr lang="en-US" altLang="zh-TW" b="1" dirty="0"/>
              <a:t>x</a:t>
            </a:r>
            <a:r>
              <a:rPr lang="en-US" altLang="zh-TW" dirty="0"/>
              <a:t>, </a:t>
            </a:r>
            <a:r>
              <a:rPr lang="en-US" altLang="zh-TW" dirty="0">
                <a:sym typeface="Symbol" panose="05050102010706020507" pitchFamily="18" charset="2"/>
              </a:rPr>
              <a:t></a:t>
            </a:r>
            <a:r>
              <a:rPr lang="en-US" altLang="zh-TW" dirty="0">
                <a:sym typeface="SymbolPS"/>
              </a:rPr>
              <a:t>) = f(</a:t>
            </a:r>
            <a:r>
              <a:rPr lang="en-US" altLang="zh-TW" b="1" dirty="0">
                <a:sym typeface="SymbolPS"/>
              </a:rPr>
              <a:t>x</a:t>
            </a:r>
            <a:r>
              <a:rPr lang="en-US" altLang="zh-TW" dirty="0">
                <a:sym typeface="SymbolPS"/>
              </a:rPr>
              <a:t>) +</a:t>
            </a:r>
          </a:p>
          <a:p>
            <a:pPr marL="514350" indent="-514350">
              <a:buFont typeface="Monotype Sorts" pitchFamily="2" charset="2"/>
              <a:buNone/>
              <a:defRPr/>
            </a:pPr>
            <a:r>
              <a:rPr lang="en-US" altLang="zh-TW" dirty="0">
                <a:sym typeface="SymbolPS"/>
              </a:rPr>
              <a:t>    where </a:t>
            </a:r>
            <a:r>
              <a:rPr lang="en-US" altLang="zh-TW" dirty="0">
                <a:sym typeface="Symbol" panose="05050102010706020507" pitchFamily="18" charset="2"/>
              </a:rPr>
              <a:t></a:t>
            </a:r>
            <a:r>
              <a:rPr lang="en-US" altLang="zh-TW" baseline="-25000" dirty="0">
                <a:sym typeface="SymbolPS"/>
              </a:rPr>
              <a:t>I</a:t>
            </a:r>
            <a:r>
              <a:rPr lang="en-US" altLang="zh-TW" dirty="0">
                <a:sym typeface="SymbolPS"/>
              </a:rPr>
              <a:t> is a dummy variable called the </a:t>
            </a:r>
            <a:r>
              <a:rPr lang="en-US" altLang="zh-TW" b="1" dirty="0">
                <a:sym typeface="SymbolPS"/>
              </a:rPr>
              <a:t>Lagrange multiplier</a:t>
            </a:r>
            <a:r>
              <a:rPr lang="en-US" altLang="zh-TW" dirty="0">
                <a:sym typeface="SymbolPS"/>
              </a:rPr>
              <a:t>.</a:t>
            </a:r>
            <a:endParaRPr lang="zh-TW" altLang="en-US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6875463" y="4292600"/>
          <a:ext cx="196691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774364" imgH="291973" progId="Equation.3">
                  <p:embed/>
                </p:oleObj>
              </mc:Choice>
              <mc:Fallback>
                <p:oleObj name="方程式" r:id="rId2" imgW="774364" imgH="291973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4292600"/>
                        <a:ext cx="1966912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560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/>
              <a:t>2. Set the first-order derivatives of the </a:t>
            </a:r>
            <a:r>
              <a:rPr lang="en-US" altLang="zh-TW" dirty="0" err="1"/>
              <a:t>Lagrangian</a:t>
            </a:r>
            <a:r>
              <a:rPr lang="en-US" altLang="zh-TW" dirty="0"/>
              <a:t> with respect to x and the Lagrange multipliers</a:t>
            </a:r>
            <a:r>
              <a:rPr lang="en-US" altLang="zh-TW" dirty="0">
                <a:solidFill>
                  <a:srgbClr val="000000"/>
                </a:solidFill>
              </a:rPr>
              <a:t> with respect to x</a:t>
            </a:r>
            <a:r>
              <a:rPr lang="en-US" altLang="zh-TW" dirty="0"/>
              <a:t> to zero,</a:t>
            </a:r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     and </a:t>
            </a:r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3. Solve the (</a:t>
            </a:r>
            <a:r>
              <a:rPr lang="en-US" altLang="zh-TW" dirty="0" err="1"/>
              <a:t>d+p</a:t>
            </a:r>
            <a:r>
              <a:rPr lang="en-US" altLang="zh-TW" dirty="0"/>
              <a:t>) equations in step 2 to obtain the stationary point x* and the corresponding values for </a:t>
            </a:r>
            <a:r>
              <a:rPr lang="en-US" altLang="zh-TW" dirty="0">
                <a:sym typeface="SymbolPS" pitchFamily="18" charset="2"/>
              </a:rPr>
              <a:t></a:t>
            </a:r>
            <a:r>
              <a:rPr lang="en-US" altLang="zh-TW" baseline="-25000" dirty="0">
                <a:sym typeface="SymbolPS" pitchFamily="18" charset="2"/>
              </a:rPr>
              <a:t>I</a:t>
            </a:r>
            <a:r>
              <a:rPr lang="en-US" altLang="zh-TW" dirty="0">
                <a:sym typeface="SymbolPS" pitchFamily="18" charset="2"/>
              </a:rPr>
              <a:t>’s</a:t>
            </a:r>
            <a:endParaRPr lang="en-US" altLang="zh-TW" dirty="0"/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endParaRPr lang="zh-TW" altLang="en-US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339975" y="2492375"/>
          <a:ext cx="30527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307532" imgH="431613" progId="Equation.3">
                  <p:embed/>
                </p:oleObj>
              </mc:Choice>
              <mc:Fallback>
                <p:oleObj name="方程式" r:id="rId2" imgW="1307532" imgH="431613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92375"/>
                        <a:ext cx="3052763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339975" y="3860800"/>
          <a:ext cx="302418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320227" imgH="431613" progId="Equation.3">
                  <p:embed/>
                </p:oleObj>
              </mc:Choice>
              <mc:Fallback>
                <p:oleObj name="方程式" r:id="rId4" imgW="1320227" imgH="431613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860800"/>
                        <a:ext cx="3024188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E.2</a:t>
            </a:r>
            <a:endParaRPr lang="zh-TW" altLang="en-US"/>
          </a:p>
        </p:txBody>
      </p:sp>
      <p:sp>
        <p:nvSpPr>
          <p:cNvPr id="2662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dirty="0"/>
              <a:t>Let f(x, y) = x+2y. Suppose we want to minimize the function f(x, y) subject to the constraint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x</a:t>
            </a:r>
            <a:r>
              <a:rPr lang="en-US" altLang="zh-TW" baseline="30000" dirty="0"/>
              <a:t>2</a:t>
            </a:r>
            <a:r>
              <a:rPr lang="en-US" altLang="zh-TW" dirty="0"/>
              <a:t> + y</a:t>
            </a:r>
            <a:r>
              <a:rPr lang="en-US" altLang="zh-TW" baseline="30000" dirty="0"/>
              <a:t>2</a:t>
            </a:r>
            <a:r>
              <a:rPr lang="en-US" altLang="zh-TW" dirty="0"/>
              <a:t> -4=0.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First , introduce the </a:t>
            </a:r>
            <a:r>
              <a:rPr lang="en-US" altLang="zh-TW" dirty="0" err="1"/>
              <a:t>Lagrangian</a:t>
            </a:r>
            <a:endParaRPr lang="en-US" altLang="zh-TW" dirty="0"/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 then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  </a:t>
            </a:r>
          </a:p>
          <a:p>
            <a:pPr>
              <a:buFont typeface="Monotype Sorts" pitchFamily="2" charset="2"/>
              <a:buNone/>
            </a:pPr>
            <a:endParaRPr lang="zh-TW" altLang="en-US" dirty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755650" y="3284538"/>
          <a:ext cx="4994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209800" imgH="228600" progId="Equation.3">
                  <p:embed/>
                </p:oleObj>
              </mc:Choice>
              <mc:Fallback>
                <p:oleObj name="方程式" r:id="rId2" imgW="2209800" imgH="2286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84538"/>
                        <a:ext cx="499427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555875" y="4095750"/>
          <a:ext cx="2447925" cy="235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282700" imgH="1231900" progId="Equation.3">
                  <p:embed/>
                </p:oleObj>
              </mc:Choice>
              <mc:Fallback>
                <p:oleObj name="方程式" r:id="rId4" imgW="1282700" imgH="12319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095750"/>
                        <a:ext cx="2447925" cy="235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65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/>
              <a:t>Solving these equations yields:</a:t>
            </a:r>
          </a:p>
          <a:p>
            <a:pPr>
              <a:buFont typeface="Monotype Sorts" pitchFamily="2" charset="2"/>
              <a:buNone/>
            </a:pPr>
            <a:endParaRPr lang="en-US" altLang="zh-TW"/>
          </a:p>
          <a:p>
            <a:pPr>
              <a:buFont typeface="Monotype Sorts" pitchFamily="2" charset="2"/>
              <a:buNone/>
            </a:pPr>
            <a:endParaRPr lang="en-US" altLang="zh-TW"/>
          </a:p>
          <a:p>
            <a:pPr>
              <a:buFont typeface="Monotype Sorts" pitchFamily="2" charset="2"/>
              <a:buNone/>
            </a:pPr>
            <a:r>
              <a:rPr lang="en-US" altLang="zh-TW"/>
              <a:t>When  </a:t>
            </a:r>
            <a:r>
              <a:rPr lang="en-US" altLang="zh-TW">
                <a:sym typeface="SymbolPS" pitchFamily="18" charset="2"/>
              </a:rPr>
              <a:t>=</a:t>
            </a:r>
          </a:p>
          <a:p>
            <a:pPr>
              <a:buFont typeface="Monotype Sorts" pitchFamily="2" charset="2"/>
              <a:buNone/>
            </a:pPr>
            <a:endParaRPr lang="en-US" altLang="zh-TW">
              <a:sym typeface="SymbolPS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zh-TW">
              <a:sym typeface="SymbolPS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When  = -</a:t>
            </a:r>
          </a:p>
          <a:p>
            <a:pPr>
              <a:buFont typeface="Monotype Sorts" pitchFamily="2" charset="2"/>
              <a:buNone/>
            </a:pPr>
            <a:endParaRPr lang="en-US" altLang="zh-TW">
              <a:sym typeface="SymbolPS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Therefore, f(x,y) has its minimum value at</a:t>
            </a:r>
          </a:p>
          <a:p>
            <a:pPr>
              <a:buFont typeface="Monotype Sorts" pitchFamily="2" charset="2"/>
              <a:buNone/>
            </a:pPr>
            <a:endParaRPr lang="en-US" altLang="zh-TW">
              <a:sym typeface="SymbolPS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 </a:t>
            </a:r>
          </a:p>
          <a:p>
            <a:pPr>
              <a:buFont typeface="Monotype Sorts" pitchFamily="2" charset="2"/>
              <a:buNone/>
            </a:pPr>
            <a:endParaRPr lang="en-US" altLang="zh-TW"/>
          </a:p>
          <a:p>
            <a:pPr>
              <a:buFont typeface="Monotype Sorts" pitchFamily="2" charset="2"/>
              <a:buNone/>
            </a:pPr>
            <a:r>
              <a:rPr lang="en-US" altLang="zh-TW"/>
              <a:t> </a:t>
            </a:r>
            <a:endParaRPr lang="en-US" altLang="zh-TW">
              <a:sym typeface="SymbolPS" pitchFamily="18" charset="2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900113" y="1773238"/>
          <a:ext cx="6329362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540000" imgH="241300" progId="Equation.3">
                  <p:embed/>
                </p:oleObj>
              </mc:Choice>
              <mc:Fallback>
                <p:oleObj name="方程式" r:id="rId2" imgW="2540000" imgH="2413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6329362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124075" y="2708275"/>
          <a:ext cx="10461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93529" imgH="228501" progId="Equation.3">
                  <p:embed/>
                </p:oleObj>
              </mc:Choice>
              <mc:Fallback>
                <p:oleObj name="方程式" r:id="rId4" imgW="393529" imgH="228501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708275"/>
                        <a:ext cx="1046163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692275" y="3213100"/>
          <a:ext cx="46831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879600" imgH="241300" progId="Equation.3">
                  <p:embed/>
                </p:oleObj>
              </mc:Choice>
              <mc:Fallback>
                <p:oleObj name="方程式" r:id="rId6" imgW="1879600" imgH="2413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13100"/>
                        <a:ext cx="4683125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/>
          <p:cNvGraphicFramePr>
            <a:graphicFrameLocks noChangeAspect="1"/>
          </p:cNvGraphicFramePr>
          <p:nvPr/>
        </p:nvGraphicFramePr>
        <p:xfrm>
          <a:off x="2339975" y="4292600"/>
          <a:ext cx="889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393529" imgH="228501" progId="Equation.3">
                  <p:embed/>
                </p:oleObj>
              </mc:Choice>
              <mc:Fallback>
                <p:oleObj name="方程式" r:id="rId8" imgW="393529" imgH="228501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292600"/>
                        <a:ext cx="8890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7"/>
          <p:cNvGraphicFramePr>
            <a:graphicFrameLocks noChangeAspect="1"/>
          </p:cNvGraphicFramePr>
          <p:nvPr/>
        </p:nvGraphicFramePr>
        <p:xfrm>
          <a:off x="1979613" y="4941888"/>
          <a:ext cx="38925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1562100" imgH="241300" progId="Equation.3">
                  <p:embed/>
                </p:oleObj>
              </mc:Choice>
              <mc:Fallback>
                <p:oleObj name="方程式" r:id="rId10" imgW="1562100" imgH="2413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941888"/>
                        <a:ext cx="38925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9"/>
          <p:cNvGraphicFramePr>
            <a:graphicFrameLocks noChangeAspect="1"/>
          </p:cNvGraphicFramePr>
          <p:nvPr/>
        </p:nvGraphicFramePr>
        <p:xfrm>
          <a:off x="2411413" y="5732463"/>
          <a:ext cx="31765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1447800" imgH="241300" progId="Equation.3">
                  <p:embed/>
                </p:oleObj>
              </mc:Choice>
              <mc:Fallback>
                <p:oleObj name="方程式" r:id="rId12" imgW="1447800" imgH="2413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732463"/>
                        <a:ext cx="3176587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1987" name="內容版面配置區 2"/>
          <p:cNvSpPr>
            <a:spLocks noGrp="1"/>
          </p:cNvSpPr>
          <p:nvPr>
            <p:ph idx="1"/>
          </p:nvPr>
        </p:nvSpPr>
        <p:spPr>
          <a:xfrm>
            <a:off x="467544" y="980728"/>
            <a:ext cx="8318500" cy="5181600"/>
          </a:xfrm>
        </p:spPr>
        <p:txBody>
          <a:bodyPr/>
          <a:lstStyle/>
          <a:p>
            <a:r>
              <a:rPr lang="en-US" altLang="zh-TW" dirty="0"/>
              <a:t>Inequality constraints: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  </a:t>
            </a:r>
            <a:r>
              <a:rPr lang="en-US" altLang="zh-TW" sz="2400" dirty="0"/>
              <a:t>finding the minimum value of f(x1,x2,…,</a:t>
            </a:r>
            <a:r>
              <a:rPr lang="en-US" altLang="zh-TW" sz="2400" dirty="0" err="1"/>
              <a:t>xd</a:t>
            </a:r>
            <a:r>
              <a:rPr lang="en-US" altLang="zh-TW" sz="2400" dirty="0"/>
              <a:t>) subjected to </a:t>
            </a:r>
            <a:r>
              <a:rPr lang="en-US" altLang="zh-TW" sz="2400" b="1" dirty="0"/>
              <a:t>inequality constraints </a:t>
            </a:r>
            <a:r>
              <a:rPr lang="en-US" altLang="zh-TW" sz="2400" dirty="0"/>
              <a:t>of the form:</a:t>
            </a:r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 Let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/>
              <a:t>similar approach but more conditions known as the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err="1"/>
              <a:t>Karush</a:t>
            </a:r>
            <a:r>
              <a:rPr lang="en-US" altLang="zh-TW" sz="2400" dirty="0"/>
              <a:t>-Kuhn-Tucker (KKT) conditions:</a:t>
            </a:r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endParaRPr lang="zh-TW" altLang="en-US" dirty="0"/>
          </a:p>
        </p:txBody>
      </p:sp>
      <p:graphicFrame>
        <p:nvGraphicFramePr>
          <p:cNvPr id="41988" name="Object 2"/>
          <p:cNvGraphicFramePr>
            <a:graphicFrameLocks noChangeAspect="1"/>
          </p:cNvGraphicFramePr>
          <p:nvPr/>
        </p:nvGraphicFramePr>
        <p:xfrm>
          <a:off x="2267744" y="2420888"/>
          <a:ext cx="3311574" cy="58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82700" imgH="228600" progId="Equation.3">
                  <p:embed/>
                </p:oleObj>
              </mc:Choice>
              <mc:Fallback>
                <p:oleObj name="方程式" r:id="rId2" imgW="12827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420888"/>
                        <a:ext cx="3311574" cy="589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3"/>
          <p:cNvGraphicFramePr>
            <a:graphicFrameLocks noChangeAspect="1"/>
          </p:cNvGraphicFramePr>
          <p:nvPr/>
        </p:nvGraphicFramePr>
        <p:xfrm>
          <a:off x="1907704" y="4292746"/>
          <a:ext cx="2664296" cy="198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498600" imgH="1117600" progId="Equation.3">
                  <p:embed/>
                </p:oleObj>
              </mc:Choice>
              <mc:Fallback>
                <p:oleObj name="方程式" r:id="rId4" imgW="1498600" imgH="1117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292746"/>
                        <a:ext cx="2664296" cy="198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58988"/>
              </p:ext>
            </p:extLst>
          </p:nvPr>
        </p:nvGraphicFramePr>
        <p:xfrm>
          <a:off x="1563688" y="2768600"/>
          <a:ext cx="287496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320480" imgH="444240" progId="Equation.3">
                  <p:embed/>
                </p:oleObj>
              </mc:Choice>
              <mc:Fallback>
                <p:oleObj name="方程式" r:id="rId6" imgW="132048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768600"/>
                        <a:ext cx="2874962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Support Vector Machines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/>
              <a:t>Other possible solutions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89038"/>
          <a:ext cx="4876800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32040" imgH="7017225" progId="Visio.Drawing.11">
                  <p:embed/>
                </p:oleObj>
              </mc:Choice>
              <mc:Fallback>
                <p:oleObj name="Visio" r:id="rId2" imgW="7432040" imgH="7017225" progId="Visio.Drawing.11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89038"/>
                        <a:ext cx="4876800" cy="460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2667000" y="28194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2667000" y="25908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2667000" y="2209800"/>
            <a:ext cx="4191000" cy="2209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667000" y="2667000"/>
            <a:ext cx="4191000" cy="1905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667000" y="2438400"/>
            <a:ext cx="4191000" cy="1600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E.3</a:t>
            </a:r>
            <a:endParaRPr lang="zh-TW" altLang="en-US"/>
          </a:p>
        </p:txBody>
      </p:sp>
      <p:sp>
        <p:nvSpPr>
          <p:cNvPr id="29702" name="內容版面配置區 2"/>
          <p:cNvSpPr>
            <a:spLocks noGrp="1"/>
          </p:cNvSpPr>
          <p:nvPr>
            <p:ph idx="1"/>
          </p:nvPr>
        </p:nvSpPr>
        <p:spPr>
          <a:xfrm>
            <a:off x="468313" y="1125538"/>
            <a:ext cx="8318500" cy="5181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dirty="0"/>
              <a:t>Want to </a:t>
            </a:r>
            <a:r>
              <a:rPr lang="en-US" altLang="zh-TW"/>
              <a:t>minimize the </a:t>
            </a:r>
            <a:r>
              <a:rPr lang="en-US" altLang="zh-TW" dirty="0"/>
              <a:t>function f(x, y) = (x-1)</a:t>
            </a:r>
            <a:r>
              <a:rPr lang="en-US" altLang="zh-TW" baseline="30000" dirty="0"/>
              <a:t>2</a:t>
            </a:r>
            <a:r>
              <a:rPr lang="en-US" altLang="zh-TW" dirty="0"/>
              <a:t>+(y-3)</a:t>
            </a:r>
            <a:r>
              <a:rPr lang="en-US" altLang="zh-TW" baseline="30000" dirty="0"/>
              <a:t>2</a:t>
            </a:r>
            <a:r>
              <a:rPr lang="en-US" altLang="zh-TW" dirty="0"/>
              <a:t>, subjected to</a:t>
            </a:r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r>
              <a:rPr lang="en-US" altLang="zh-TW" dirty="0" err="1"/>
              <a:t>Lagrangian</a:t>
            </a:r>
            <a:r>
              <a:rPr lang="en-US" altLang="zh-TW" dirty="0"/>
              <a:t> for this problem:</a:t>
            </a:r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KKT:</a:t>
            </a:r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endParaRPr lang="zh-TW" altLang="en-US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700338" y="2133600"/>
          <a:ext cx="42084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346200" imgH="203200" progId="Equation.3">
                  <p:embed/>
                </p:oleObj>
              </mc:Choice>
              <mc:Fallback>
                <p:oleObj name="方程式" r:id="rId2" imgW="1346200" imgH="2032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133600"/>
                        <a:ext cx="4208462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971550" y="3644900"/>
          <a:ext cx="65135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882900" imgH="228600" progId="Equation.3">
                  <p:embed/>
                </p:oleObj>
              </mc:Choice>
              <mc:Fallback>
                <p:oleObj name="方程式" r:id="rId4" imgW="2882900" imgH="2286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44900"/>
                        <a:ext cx="651351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339975" y="4219575"/>
          <a:ext cx="3384550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298700" imgH="1524000" progId="Equation.3">
                  <p:embed/>
                </p:oleObj>
              </mc:Choice>
              <mc:Fallback>
                <p:oleObj name="方程式" r:id="rId6" imgW="2298700" imgH="15240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219575"/>
                        <a:ext cx="3384550" cy="224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/>
              <a:t>Based on E.19 and E.20, we have four cases:</a:t>
            </a:r>
          </a:p>
          <a:p>
            <a:pPr>
              <a:buFont typeface="Monotype Sorts" pitchFamily="2" charset="2"/>
              <a:buNone/>
            </a:pPr>
            <a:r>
              <a:rPr lang="en-US" altLang="zh-TW"/>
              <a:t>Case 1: </a:t>
            </a:r>
            <a:r>
              <a:rPr lang="en-US" altLang="zh-TW">
                <a:sym typeface="SymbolPS" pitchFamily="18" charset="2"/>
              </a:rPr>
              <a:t></a:t>
            </a:r>
            <a:r>
              <a:rPr lang="en-US" altLang="zh-TW" baseline="-25000">
                <a:sym typeface="SymbolPS" pitchFamily="18" charset="2"/>
              </a:rPr>
              <a:t>1</a:t>
            </a:r>
            <a:r>
              <a:rPr lang="en-US" altLang="zh-TW">
                <a:sym typeface="SymbolPS" pitchFamily="18" charset="2"/>
              </a:rPr>
              <a:t>=0, </a:t>
            </a:r>
            <a:r>
              <a:rPr lang="en-US" altLang="zh-TW" baseline="-25000">
                <a:sym typeface="SymbolPS" pitchFamily="18" charset="2"/>
              </a:rPr>
              <a:t>2</a:t>
            </a:r>
            <a:r>
              <a:rPr lang="en-US" altLang="zh-TW">
                <a:sym typeface="SymbolPS" pitchFamily="18" charset="2"/>
              </a:rPr>
              <a:t> =0 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  we have 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      2(x-1)=0 and 2(y-3) = 0 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  then x=1, y=3; x+y=4, violates the condition of 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  x+y &lt;= 2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Case 2: </a:t>
            </a:r>
            <a:r>
              <a:rPr lang="en-US" altLang="zh-TW" baseline="-25000">
                <a:sym typeface="SymbolPS" pitchFamily="18" charset="2"/>
              </a:rPr>
              <a:t>1</a:t>
            </a:r>
            <a:r>
              <a:rPr lang="en-US" altLang="zh-TW">
                <a:sym typeface="SymbolPS" pitchFamily="18" charset="2"/>
              </a:rPr>
              <a:t>=0, </a:t>
            </a:r>
            <a:r>
              <a:rPr lang="en-US" altLang="zh-TW" baseline="-25000">
                <a:sym typeface="SymbolPS" pitchFamily="18" charset="2"/>
              </a:rPr>
              <a:t>2</a:t>
            </a:r>
            <a:r>
              <a:rPr lang="en-US" altLang="zh-TW">
                <a:sym typeface="SymbolPS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</a:t>
            </a:r>
            <a:r>
              <a:rPr lang="en-US" altLang="zh-TW">
                <a:sym typeface="SymbolPS" pitchFamily="18" charset="2"/>
              </a:rPr>
              <a:t>0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We have 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     x-y=0, 2(x-1) + </a:t>
            </a:r>
            <a:r>
              <a:rPr lang="en-US" altLang="zh-TW" baseline="-25000">
                <a:sym typeface="SymbolPS" pitchFamily="18" charset="2"/>
              </a:rPr>
              <a:t>2</a:t>
            </a:r>
            <a:r>
              <a:rPr lang="en-US" altLang="zh-TW">
                <a:sym typeface="SymbolPS" pitchFamily="18" charset="2"/>
              </a:rPr>
              <a:t>=0,  2(y-3) - </a:t>
            </a:r>
            <a:r>
              <a:rPr lang="en-US" altLang="zh-TW" baseline="-25000">
                <a:sym typeface="SymbolPS" pitchFamily="18" charset="2"/>
              </a:rPr>
              <a:t>2</a:t>
            </a:r>
            <a:r>
              <a:rPr lang="en-US" altLang="zh-TW">
                <a:sym typeface="SymbolPS" pitchFamily="18" charset="2"/>
              </a:rPr>
              <a:t>=0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Then x=2, y=2, and </a:t>
            </a:r>
            <a:r>
              <a:rPr lang="en-US" altLang="zh-TW" baseline="-25000">
                <a:sym typeface="SymbolPS" pitchFamily="18" charset="2"/>
              </a:rPr>
              <a:t>2</a:t>
            </a:r>
            <a:r>
              <a:rPr lang="en-US" altLang="zh-TW">
                <a:sym typeface="SymbolPS" pitchFamily="18" charset="2"/>
              </a:rPr>
              <a:t> = -2: violates </a:t>
            </a:r>
            <a:r>
              <a:rPr lang="en-US" altLang="zh-TW" baseline="-25000">
                <a:sym typeface="SymbolPS" pitchFamily="18" charset="2"/>
              </a:rPr>
              <a:t>2</a:t>
            </a:r>
            <a:r>
              <a:rPr lang="en-US" altLang="zh-TW">
                <a:sym typeface="SymbolPS" pitchFamily="18" charset="2"/>
              </a:rPr>
              <a:t> &gt;= 0  </a:t>
            </a:r>
            <a:endParaRPr lang="zh-TW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40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/>
              <a:t>Case 3: </a:t>
            </a:r>
            <a:r>
              <a:rPr lang="en-US" altLang="zh-TW">
                <a:sym typeface="SymbolPS" pitchFamily="18" charset="2"/>
              </a:rPr>
              <a:t> </a:t>
            </a:r>
            <a:r>
              <a:rPr lang="en-US" altLang="zh-TW" baseline="-25000">
                <a:sym typeface="SymbolPS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</a:t>
            </a:r>
            <a:r>
              <a:rPr lang="en-US" altLang="zh-TW">
                <a:sym typeface="SymbolPS" pitchFamily="18" charset="2"/>
              </a:rPr>
              <a:t>0, </a:t>
            </a:r>
            <a:r>
              <a:rPr lang="en-US" altLang="zh-TW" baseline="-25000">
                <a:sym typeface="SymbolPS" pitchFamily="18" charset="2"/>
              </a:rPr>
              <a:t>2</a:t>
            </a:r>
            <a:r>
              <a:rPr lang="en-US" altLang="zh-TW">
                <a:sym typeface="SymbolPS" pitchFamily="18" charset="2"/>
              </a:rPr>
              <a:t> =0: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We have 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 x+y-2=0, 2(x-1)+ </a:t>
            </a:r>
            <a:r>
              <a:rPr lang="en-US" altLang="zh-TW" baseline="-25000">
                <a:sym typeface="SymbolPS" pitchFamily="18" charset="2"/>
              </a:rPr>
              <a:t>1</a:t>
            </a:r>
            <a:r>
              <a:rPr lang="en-US" altLang="zh-TW">
                <a:sym typeface="SymbolPS" pitchFamily="18" charset="2"/>
              </a:rPr>
              <a:t>=0, -2(x+1) + </a:t>
            </a:r>
            <a:r>
              <a:rPr lang="en-US" altLang="zh-TW" baseline="-25000">
                <a:sym typeface="SymbolPS" pitchFamily="18" charset="2"/>
              </a:rPr>
              <a:t>1</a:t>
            </a:r>
            <a:r>
              <a:rPr lang="en-US" altLang="zh-TW">
                <a:sym typeface="SymbolPS" pitchFamily="18" charset="2"/>
              </a:rPr>
              <a:t>=0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Then 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    x=0, y=2, and  </a:t>
            </a:r>
            <a:r>
              <a:rPr lang="en-US" altLang="zh-TW" baseline="-25000">
                <a:sym typeface="SymbolPS" pitchFamily="18" charset="2"/>
              </a:rPr>
              <a:t>1</a:t>
            </a:r>
            <a:r>
              <a:rPr lang="en-US" altLang="zh-TW">
                <a:sym typeface="SymbolPS" pitchFamily="18" charset="2"/>
              </a:rPr>
              <a:t> =2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 This is a feasible solution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Case 4: </a:t>
            </a:r>
            <a:r>
              <a:rPr lang="en-US" altLang="zh-TW" baseline="-25000">
                <a:sym typeface="SymbolPS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</a:t>
            </a:r>
            <a:r>
              <a:rPr lang="en-US" altLang="zh-TW">
                <a:sym typeface="SymbolPS" pitchFamily="18" charset="2"/>
              </a:rPr>
              <a:t>0, </a:t>
            </a:r>
            <a:r>
              <a:rPr lang="en-US" altLang="zh-TW" baseline="-25000">
                <a:sym typeface="SymbolPS" pitchFamily="18" charset="2"/>
              </a:rPr>
              <a:t>2</a:t>
            </a:r>
            <a:r>
              <a:rPr lang="en-US" altLang="zh-TW">
                <a:sym typeface="SymbolPS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 </a:t>
            </a:r>
            <a:r>
              <a:rPr lang="en-US" altLang="zh-TW">
                <a:sym typeface="SymbolPS" pitchFamily="18" charset="2"/>
              </a:rPr>
              <a:t>0: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We have  x=1, y=1, </a:t>
            </a:r>
            <a:r>
              <a:rPr lang="en-US" altLang="zh-TW" baseline="-25000">
                <a:sym typeface="SymbolPS" pitchFamily="18" charset="2"/>
              </a:rPr>
              <a:t>1</a:t>
            </a:r>
            <a:r>
              <a:rPr lang="en-US" altLang="zh-TW">
                <a:sym typeface="SymbolPS" pitchFamily="18" charset="2"/>
              </a:rPr>
              <a:t>=2, and </a:t>
            </a:r>
            <a:r>
              <a:rPr lang="en-US" altLang="zh-TW" baseline="-25000">
                <a:sym typeface="SymbolPS" pitchFamily="18" charset="2"/>
              </a:rPr>
              <a:t>2</a:t>
            </a:r>
            <a:r>
              <a:rPr lang="en-US" altLang="zh-TW">
                <a:sym typeface="SymbolPS" pitchFamily="18" charset="2"/>
              </a:rPr>
              <a:t>=-2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Not a feasible solution. So the solution is x=0 and y=2</a:t>
            </a:r>
          </a:p>
          <a:p>
            <a:pPr>
              <a:buFont typeface="Monotype Sorts" pitchFamily="2" charset="2"/>
              <a:buNone/>
            </a:pPr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/>
              <a:t>Support Vector Machine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638800"/>
            <a:ext cx="85344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/>
              <a:t>Which one is better? B1 or B2?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How do you define better?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32040" imgH="7017225" progId="Visio.Drawing.11">
                  <p:embed/>
                </p:oleObj>
              </mc:Choice>
              <mc:Fallback>
                <p:oleObj name="Visio" r:id="rId2" imgW="7432040" imgH="7017225" progId="Visio.Drawing.11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/>
              <a:t>Support Vector Machines (big margin</a:t>
            </a:r>
            <a:r>
              <a:rPr lang="zh-TW" altLang="en-US" sz="2400" dirty="0"/>
              <a:t> </a:t>
            </a:r>
            <a:r>
              <a:rPr lang="en-US" altLang="zh-TW" sz="2400" dirty="0"/>
              <a:t>classifier)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/>
              <a:t>Find hyperplane </a:t>
            </a:r>
            <a:r>
              <a:rPr lang="en-US" altLang="zh-TW" sz="2000">
                <a:solidFill>
                  <a:srgbClr val="FF0000"/>
                </a:solidFill>
              </a:rPr>
              <a:t>maximizes</a:t>
            </a:r>
            <a:r>
              <a:rPr lang="en-US" altLang="zh-TW" sz="2000"/>
              <a:t> the margin =&gt; B1 is better than B2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417763" y="1195388"/>
          <a:ext cx="4765675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523988" imgH="7261860" progId="Visio.Drawing.11">
                  <p:embed/>
                </p:oleObj>
              </mc:Choice>
              <mc:Fallback>
                <p:oleObj name="Visio" r:id="rId3" imgW="7523988" imgH="7261860" progId="Visio.Drawing.11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1195388"/>
                        <a:ext cx="4765675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 </a:t>
            </a:r>
            <a:r>
              <a:rPr lang="en-US" altLang="zh-TW" b="0"/>
              <a:t>Where is the line relative to the origin?</a:t>
            </a:r>
            <a:endParaRPr lang="zh-TW" altLang="en-US" b="0"/>
          </a:p>
        </p:txBody>
      </p:sp>
      <p:graphicFrame>
        <p:nvGraphicFramePr>
          <p:cNvPr id="7170" name="Object 25"/>
          <p:cNvGraphicFramePr>
            <a:graphicFrameLocks noGrp="1" noChangeAspect="1"/>
          </p:cNvGraphicFramePr>
          <p:nvPr>
            <p:ph sz="half" idx="1"/>
          </p:nvPr>
        </p:nvGraphicFramePr>
        <p:xfrm>
          <a:off x="2051050" y="5734050"/>
          <a:ext cx="431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400" imgH="419100" progId="Equation.DSMT4">
                  <p:embed/>
                </p:oleObj>
              </mc:Choice>
              <mc:Fallback>
                <p:oleObj name="Equation" r:id="rId2" imgW="279400" imgH="419100" progId="Equation.DSMT4">
                  <p:embed/>
                  <p:pic>
                    <p:nvPicPr>
                      <p:cNvPr id="0" name="Picture 12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734050"/>
                        <a:ext cx="431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Line 5"/>
          <p:cNvSpPr>
            <a:spLocks noChangeShapeType="1"/>
          </p:cNvSpPr>
          <p:nvPr/>
        </p:nvSpPr>
        <p:spPr bwMode="auto">
          <a:xfrm>
            <a:off x="2411413" y="1916113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2" name="Line 6"/>
          <p:cNvSpPr>
            <a:spLocks noChangeShapeType="1"/>
          </p:cNvSpPr>
          <p:nvPr/>
        </p:nvSpPr>
        <p:spPr bwMode="auto">
          <a:xfrm>
            <a:off x="2411413" y="4724400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3" name="Line 7"/>
          <p:cNvSpPr>
            <a:spLocks noChangeShapeType="1"/>
          </p:cNvSpPr>
          <p:nvPr/>
        </p:nvSpPr>
        <p:spPr bwMode="auto">
          <a:xfrm>
            <a:off x="1979613" y="2276475"/>
            <a:ext cx="3097212" cy="280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4" name="Line 8"/>
          <p:cNvSpPr>
            <a:spLocks noChangeShapeType="1"/>
          </p:cNvSpPr>
          <p:nvPr/>
        </p:nvSpPr>
        <p:spPr bwMode="auto">
          <a:xfrm flipV="1">
            <a:off x="2411413" y="4149725"/>
            <a:ext cx="4318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5" name="Line 9"/>
          <p:cNvSpPr>
            <a:spLocks noChangeShapeType="1"/>
          </p:cNvSpPr>
          <p:nvPr/>
        </p:nvSpPr>
        <p:spPr bwMode="auto">
          <a:xfrm flipV="1">
            <a:off x="2411413" y="3068638"/>
            <a:ext cx="43180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6" name="Line 10"/>
          <p:cNvSpPr>
            <a:spLocks noChangeShapeType="1"/>
          </p:cNvSpPr>
          <p:nvPr/>
        </p:nvSpPr>
        <p:spPr bwMode="auto">
          <a:xfrm flipV="1">
            <a:off x="2411413" y="3463925"/>
            <a:ext cx="836612" cy="1260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7" name="Text Box 11"/>
          <p:cNvSpPr txBox="1">
            <a:spLocks noChangeArrowheads="1"/>
          </p:cNvSpPr>
          <p:nvPr/>
        </p:nvSpPr>
        <p:spPr bwMode="auto">
          <a:xfrm>
            <a:off x="5775325" y="452913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X1</a:t>
            </a:r>
          </a:p>
        </p:txBody>
      </p:sp>
      <p:sp>
        <p:nvSpPr>
          <p:cNvPr id="7188" name="Text Box 12"/>
          <p:cNvSpPr txBox="1">
            <a:spLocks noChangeArrowheads="1"/>
          </p:cNvSpPr>
          <p:nvPr/>
        </p:nvSpPr>
        <p:spPr bwMode="auto">
          <a:xfrm>
            <a:off x="2124075" y="1484313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X2</a:t>
            </a:r>
          </a:p>
        </p:txBody>
      </p:sp>
      <p:sp>
        <p:nvSpPr>
          <p:cNvPr id="7189" name="Freeform 13"/>
          <p:cNvSpPr>
            <a:spLocks/>
          </p:cNvSpPr>
          <p:nvPr/>
        </p:nvSpPr>
        <p:spPr bwMode="auto">
          <a:xfrm>
            <a:off x="2484438" y="4425950"/>
            <a:ext cx="142875" cy="82550"/>
          </a:xfrm>
          <a:custGeom>
            <a:avLst/>
            <a:gdLst>
              <a:gd name="T0" fmla="*/ 0 w 90"/>
              <a:gd name="T1" fmla="*/ 2147483647 h 52"/>
              <a:gd name="T2" fmla="*/ 2147483647 w 90"/>
              <a:gd name="T3" fmla="*/ 2147483647 h 52"/>
              <a:gd name="T4" fmla="*/ 2147483647 w 90"/>
              <a:gd name="T5" fmla="*/ 2147483647 h 52"/>
              <a:gd name="T6" fmla="*/ 0 60000 65536"/>
              <a:gd name="T7" fmla="*/ 0 60000 65536"/>
              <a:gd name="T8" fmla="*/ 0 60000 65536"/>
              <a:gd name="T9" fmla="*/ 0 w 90"/>
              <a:gd name="T10" fmla="*/ 0 h 52"/>
              <a:gd name="T11" fmla="*/ 90 w 90"/>
              <a:gd name="T12" fmla="*/ 52 h 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" h="52">
                <a:moveTo>
                  <a:pt x="0" y="7"/>
                </a:moveTo>
                <a:cubicBezTo>
                  <a:pt x="15" y="3"/>
                  <a:pt x="30" y="0"/>
                  <a:pt x="45" y="7"/>
                </a:cubicBezTo>
                <a:cubicBezTo>
                  <a:pt x="60" y="14"/>
                  <a:pt x="83" y="45"/>
                  <a:pt x="90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7171" name="Object 14"/>
          <p:cNvGraphicFramePr>
            <a:graphicFrameLocks noChangeAspect="1"/>
          </p:cNvGraphicFramePr>
          <p:nvPr/>
        </p:nvGraphicFramePr>
        <p:xfrm>
          <a:off x="2627313" y="4221163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579" imgH="177646" progId="Equation.DSMT4">
                  <p:embed/>
                </p:oleObj>
              </mc:Choice>
              <mc:Fallback>
                <p:oleObj name="Equation" r:id="rId4" imgW="139579" imgH="177646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221163"/>
                        <a:ext cx="139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6"/>
          <p:cNvGraphicFramePr>
            <a:graphicFrameLocks noChangeAspect="1"/>
          </p:cNvGraphicFramePr>
          <p:nvPr/>
        </p:nvGraphicFramePr>
        <p:xfrm>
          <a:off x="2771775" y="2565400"/>
          <a:ext cx="3381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5" imgH="177415" progId="Equation.DSMT4">
                  <p:embed/>
                </p:oleObj>
              </mc:Choice>
              <mc:Fallback>
                <p:oleObj name="Equation" r:id="rId6" imgW="126725" imgH="177415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565400"/>
                        <a:ext cx="33813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7"/>
          <p:cNvGraphicFramePr>
            <a:graphicFrameLocks noChangeAspect="1"/>
          </p:cNvGraphicFramePr>
          <p:nvPr/>
        </p:nvGraphicFramePr>
        <p:xfrm>
          <a:off x="2871788" y="4149725"/>
          <a:ext cx="3762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02" imgH="177569" progId="Equation.DSMT4">
                  <p:embed/>
                </p:oleObj>
              </mc:Choice>
              <mc:Fallback>
                <p:oleObj name="Equation" r:id="rId8" imgW="152202" imgH="177569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4149725"/>
                        <a:ext cx="37623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8"/>
          <p:cNvGraphicFramePr>
            <a:graphicFrameLocks noChangeAspect="1"/>
          </p:cNvGraphicFramePr>
          <p:nvPr/>
        </p:nvGraphicFramePr>
        <p:xfrm>
          <a:off x="4859338" y="2060575"/>
          <a:ext cx="20891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99753" imgH="177723" progId="Equation.DSMT4">
                  <p:embed/>
                </p:oleObj>
              </mc:Choice>
              <mc:Fallback>
                <p:oleObj name="Equation" r:id="rId10" imgW="799753" imgH="177723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060575"/>
                        <a:ext cx="20891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05391"/>
              </p:ext>
            </p:extLst>
          </p:nvPr>
        </p:nvGraphicFramePr>
        <p:xfrm>
          <a:off x="4715669" y="2565400"/>
          <a:ext cx="23034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84300" imgH="635000" progId="Equation.DSMT4">
                  <p:embed/>
                </p:oleObj>
              </mc:Choice>
              <mc:Fallback>
                <p:oleObj name="Equation" r:id="rId12" imgW="1384300" imgH="63500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5669" y="2565400"/>
                        <a:ext cx="2303462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20"/>
          <p:cNvGraphicFramePr>
            <a:graphicFrameLocks noChangeAspect="1"/>
          </p:cNvGraphicFramePr>
          <p:nvPr/>
        </p:nvGraphicFramePr>
        <p:xfrm>
          <a:off x="3276600" y="3860800"/>
          <a:ext cx="47148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400" imgH="419100" progId="Equation.DSMT4">
                  <p:embed/>
                </p:oleObj>
              </mc:Choice>
              <mc:Fallback>
                <p:oleObj name="Equation" r:id="rId14" imgW="279400" imgH="4191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60800"/>
                        <a:ext cx="471488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1095375" y="5395913"/>
            <a:ext cx="201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/>
              <a:t>此條線為由原點沿</a:t>
            </a:r>
            <a:endParaRPr lang="en-US" altLang="zh-TW"/>
          </a:p>
        </p:txBody>
      </p:sp>
      <p:graphicFrame>
        <p:nvGraphicFramePr>
          <p:cNvPr id="7177" name="Object 23"/>
          <p:cNvGraphicFramePr>
            <a:graphicFrameLocks noChangeAspect="1"/>
          </p:cNvGraphicFramePr>
          <p:nvPr/>
        </p:nvGraphicFramePr>
        <p:xfrm>
          <a:off x="3059113" y="5373688"/>
          <a:ext cx="3381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02" imgH="177569" progId="Equation.DSMT4">
                  <p:embed/>
                </p:oleObj>
              </mc:Choice>
              <mc:Fallback>
                <p:oleObj name="Equation" r:id="rId16" imgW="152202" imgH="177569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373688"/>
                        <a:ext cx="33813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1" name="Text Box 24"/>
          <p:cNvSpPr txBox="1">
            <a:spLocks noChangeArrowheads="1"/>
          </p:cNvSpPr>
          <p:nvPr/>
        </p:nvSpPr>
        <p:spPr bwMode="auto">
          <a:xfrm>
            <a:off x="1166813" y="575627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/>
              <a:t>方向走</a:t>
            </a:r>
          </a:p>
        </p:txBody>
      </p:sp>
      <p:sp>
        <p:nvSpPr>
          <p:cNvPr id="7192" name="Text Box 28"/>
          <p:cNvSpPr txBox="1">
            <a:spLocks noChangeArrowheads="1"/>
          </p:cNvSpPr>
          <p:nvPr/>
        </p:nvSpPr>
        <p:spPr bwMode="auto">
          <a:xfrm>
            <a:off x="2463800" y="5753100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/>
              <a:t>與      垂直的線</a:t>
            </a:r>
          </a:p>
        </p:txBody>
      </p:sp>
      <p:graphicFrame>
        <p:nvGraphicFramePr>
          <p:cNvPr id="7178" name="Object 29"/>
          <p:cNvGraphicFramePr>
            <a:graphicFrameLocks noGrp="1" noChangeAspect="1"/>
          </p:cNvGraphicFramePr>
          <p:nvPr>
            <p:ph sz="half" idx="2"/>
          </p:nvPr>
        </p:nvGraphicFramePr>
        <p:xfrm>
          <a:off x="2771775" y="5734050"/>
          <a:ext cx="3984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2202" imgH="177569" progId="Equation.DSMT4">
                  <p:embed/>
                </p:oleObj>
              </mc:Choice>
              <mc:Fallback>
                <p:oleObj name="Equation" r:id="rId18" imgW="152202" imgH="177569" progId="Equation.DSMT4">
                  <p:embed/>
                  <p:pic>
                    <p:nvPicPr>
                      <p:cNvPr id="0" name="Picture 13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734050"/>
                        <a:ext cx="398463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文字方塊 23"/>
          <p:cNvSpPr txBox="1">
            <a:spLocks noChangeArrowheads="1"/>
          </p:cNvSpPr>
          <p:nvPr/>
        </p:nvSpPr>
        <p:spPr bwMode="auto">
          <a:xfrm>
            <a:off x="4724400" y="5373688"/>
            <a:ext cx="459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Going from the origin along the </a:t>
            </a:r>
            <a:r>
              <a:rPr lang="en-US" altLang="zh-TW" b="1"/>
              <a:t>w</a:t>
            </a:r>
            <a:r>
              <a:rPr lang="en-US" altLang="zh-TW"/>
              <a:t> direction </a:t>
            </a:r>
          </a:p>
          <a:p>
            <a:pPr eaLnBrk="1" hangingPunct="1"/>
            <a:r>
              <a:rPr lang="en-US" altLang="zh-TW"/>
              <a:t>for –b/|</a:t>
            </a:r>
            <a:r>
              <a:rPr lang="en-US" altLang="zh-TW" b="1"/>
              <a:t>w</a:t>
            </a:r>
            <a:r>
              <a:rPr lang="en-US" altLang="zh-TW"/>
              <a:t>| distance; </a:t>
            </a:r>
            <a:r>
              <a:rPr lang="en-US" altLang="zh-TW" b="1"/>
              <a:t>w</a:t>
            </a:r>
            <a:r>
              <a:rPr lang="en-US" altLang="zh-TW"/>
              <a:t> is a normal vector of </a:t>
            </a:r>
          </a:p>
          <a:p>
            <a:pPr eaLnBrk="1" hangingPunct="1"/>
            <a:r>
              <a:rPr lang="en-US" altLang="zh-TW"/>
              <a:t>the line.</a:t>
            </a:r>
          </a:p>
          <a:p>
            <a:pPr eaLnBrk="1" hangingPunct="1"/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7194" name="文字方塊 24"/>
          <p:cNvSpPr txBox="1">
            <a:spLocks noChangeArrowheads="1"/>
          </p:cNvSpPr>
          <p:nvPr/>
        </p:nvSpPr>
        <p:spPr bwMode="auto">
          <a:xfrm>
            <a:off x="4787900" y="1484313"/>
            <a:ext cx="46730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>
                <a:sym typeface="Wingdings 2" panose="05020102010507070707" pitchFamily="18" charset="2"/>
              </a:rPr>
              <a:t>“</a:t>
            </a:r>
            <a:r>
              <a:rPr lang="en-US" altLang="zh-TW" dirty="0">
                <a:sym typeface="Symbol" panose="05050102010706020507" pitchFamily="18" charset="2"/>
              </a:rPr>
              <a:t></a:t>
            </a:r>
            <a:r>
              <a:rPr lang="en-US" altLang="zh-TW" dirty="0">
                <a:sym typeface="Wingdings 2" panose="05020102010507070707" pitchFamily="18" charset="2"/>
              </a:rPr>
              <a:t>” is the inner product operation</a:t>
            </a:r>
          </a:p>
          <a:p>
            <a:pPr eaLnBrk="1" hangingPunct="1"/>
            <a:r>
              <a:rPr lang="en-US" altLang="zh-TW" b="1" dirty="0">
                <a:sym typeface="Wingdings 2" panose="05020102010507070707" pitchFamily="18" charset="2"/>
              </a:rPr>
              <a:t>x</a:t>
            </a:r>
            <a:r>
              <a:rPr lang="en-US" altLang="zh-TW" dirty="0">
                <a:sym typeface="Wingdings 2" panose="05020102010507070707" pitchFamily="18" charset="2"/>
              </a:rPr>
              <a:t> is the position vector of a point on the line.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Support Vector Machines</a:t>
            </a:r>
          </a:p>
        </p:txBody>
      </p:sp>
      <p:graphicFrame>
        <p:nvGraphicFramePr>
          <p:cNvPr id="8194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32040" imgH="7017225" progId="Visio.Drawing.11">
                  <p:embed/>
                </p:oleObj>
              </mc:Choice>
              <mc:Fallback>
                <p:oleObj name="Visio" r:id="rId3" imgW="7432040" imgH="7017225" progId="Visio.Drawing.11">
                  <p:embed/>
                  <p:pic>
                    <p:nvPicPr>
                      <p:cNvPr id="0" name="Picture 7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Line 4"/>
          <p:cNvSpPr>
            <a:spLocks noChangeShapeType="1"/>
          </p:cNvSpPr>
          <p:nvPr/>
        </p:nvSpPr>
        <p:spPr bwMode="auto">
          <a:xfrm flipH="1">
            <a:off x="1828800" y="1905000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819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41313" y="2590800"/>
          <a:ext cx="13604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761760" imgH="177480" progId="Equation.3">
                  <p:embed/>
                </p:oleObj>
              </mc:Choice>
              <mc:Fallback>
                <p:oleObj name="方程式" r:id="rId5" imgW="761760" imgH="177480" progId="Equation.3">
                  <p:embed/>
                  <p:pic>
                    <p:nvPicPr>
                      <p:cNvPr id="0" name="Picture 7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2590800"/>
                        <a:ext cx="1360487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Line 6"/>
          <p:cNvSpPr>
            <a:spLocks noChangeShapeType="1"/>
          </p:cNvSpPr>
          <p:nvPr/>
        </p:nvSpPr>
        <p:spPr bwMode="auto">
          <a:xfrm flipH="1">
            <a:off x="1828800" y="2438400"/>
            <a:ext cx="1295400" cy="823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8196" name="Object 7"/>
          <p:cNvGraphicFramePr>
            <a:graphicFrameLocks noChangeAspect="1"/>
          </p:cNvGraphicFramePr>
          <p:nvPr/>
        </p:nvGraphicFramePr>
        <p:xfrm>
          <a:off x="261938" y="3175000"/>
          <a:ext cx="14938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838080" imgH="177480" progId="Equation.3">
                  <p:embed/>
                </p:oleObj>
              </mc:Choice>
              <mc:Fallback>
                <p:oleObj name="方程式" r:id="rId7" imgW="838080" imgH="17748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3175000"/>
                        <a:ext cx="1493837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Line 8"/>
          <p:cNvSpPr>
            <a:spLocks noChangeShapeType="1"/>
          </p:cNvSpPr>
          <p:nvPr/>
        </p:nvSpPr>
        <p:spPr bwMode="auto">
          <a:xfrm flipV="1">
            <a:off x="6324600" y="3505200"/>
            <a:ext cx="1219200" cy="776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8197" name="Object 9"/>
          <p:cNvGraphicFramePr>
            <a:graphicFrameLocks noChangeAspect="1"/>
          </p:cNvGraphicFramePr>
          <p:nvPr/>
        </p:nvGraphicFramePr>
        <p:xfrm>
          <a:off x="7297738" y="3048000"/>
          <a:ext cx="14938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838080" imgH="177480" progId="Equation.3">
                  <p:embed/>
                </p:oleObj>
              </mc:Choice>
              <mc:Fallback>
                <p:oleObj name="方程式" r:id="rId9" imgW="838080" imgH="17748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3048000"/>
                        <a:ext cx="1493837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"/>
          <p:cNvGraphicFramePr>
            <a:graphicFrameLocks noChangeAspect="1"/>
          </p:cNvGraphicFramePr>
          <p:nvPr/>
        </p:nvGraphicFramePr>
        <p:xfrm>
          <a:off x="204788" y="5562600"/>
          <a:ext cx="3857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1" imgW="1841400" imgH="457200" progId="Equation.3">
                  <p:embed/>
                </p:oleObj>
              </mc:Choice>
              <mc:Fallback>
                <p:oleObj name="方程式" r:id="rId11" imgW="1841400" imgH="4572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5562600"/>
                        <a:ext cx="38576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1"/>
          <p:cNvGraphicFramePr>
            <a:graphicFrameLocks noChangeAspect="1"/>
          </p:cNvGraphicFramePr>
          <p:nvPr/>
        </p:nvGraphicFramePr>
        <p:xfrm>
          <a:off x="7072313" y="5575300"/>
          <a:ext cx="1752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77900" imgH="419100" progId="Equation.DSMT4">
                  <p:embed/>
                </p:oleObj>
              </mc:Choice>
              <mc:Fallback>
                <p:oleObj name="Equation" r:id="rId13" imgW="977900" imgH="4191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5575300"/>
                        <a:ext cx="17526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971550" y="1773238"/>
            <a:ext cx="6696075" cy="417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48" name="Line 5"/>
          <p:cNvSpPr>
            <a:spLocks noChangeShapeType="1"/>
          </p:cNvSpPr>
          <p:nvPr/>
        </p:nvSpPr>
        <p:spPr bwMode="auto">
          <a:xfrm>
            <a:off x="1331913" y="1773238"/>
            <a:ext cx="6335712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 flipH="1" flipV="1">
            <a:off x="971550" y="1916113"/>
            <a:ext cx="6696075" cy="40338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1908175" y="1773238"/>
            <a:ext cx="5759450" cy="3455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1" name="Rectangle 13"/>
          <p:cNvSpPr>
            <a:spLocks noChangeArrowheads="1"/>
          </p:cNvSpPr>
          <p:nvPr/>
        </p:nvSpPr>
        <p:spPr bwMode="auto">
          <a:xfrm>
            <a:off x="3563938" y="2708275"/>
            <a:ext cx="144462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2" name="Oval 22"/>
          <p:cNvSpPr>
            <a:spLocks noChangeArrowheads="1"/>
          </p:cNvSpPr>
          <p:nvPr/>
        </p:nvSpPr>
        <p:spPr bwMode="auto">
          <a:xfrm>
            <a:off x="2627313" y="2924175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3" name="Oval 23"/>
          <p:cNvSpPr>
            <a:spLocks noChangeArrowheads="1"/>
          </p:cNvSpPr>
          <p:nvPr/>
        </p:nvSpPr>
        <p:spPr bwMode="auto">
          <a:xfrm>
            <a:off x="2484438" y="378936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4" name="Oval 24"/>
          <p:cNvSpPr>
            <a:spLocks noChangeArrowheads="1"/>
          </p:cNvSpPr>
          <p:nvPr/>
        </p:nvSpPr>
        <p:spPr bwMode="auto">
          <a:xfrm>
            <a:off x="1547813" y="364490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5" name="Oval 25"/>
          <p:cNvSpPr>
            <a:spLocks noChangeArrowheads="1"/>
          </p:cNvSpPr>
          <p:nvPr/>
        </p:nvSpPr>
        <p:spPr bwMode="auto">
          <a:xfrm>
            <a:off x="3565525" y="450850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6" name="Oval 26"/>
          <p:cNvSpPr>
            <a:spLocks noChangeArrowheads="1"/>
          </p:cNvSpPr>
          <p:nvPr/>
        </p:nvSpPr>
        <p:spPr bwMode="auto">
          <a:xfrm>
            <a:off x="3132138" y="472440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7" name="Oval 27"/>
          <p:cNvSpPr>
            <a:spLocks noChangeArrowheads="1"/>
          </p:cNvSpPr>
          <p:nvPr/>
        </p:nvSpPr>
        <p:spPr bwMode="auto">
          <a:xfrm>
            <a:off x="3348038" y="364490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8" name="Oval 28"/>
          <p:cNvSpPr>
            <a:spLocks noChangeArrowheads="1"/>
          </p:cNvSpPr>
          <p:nvPr/>
        </p:nvSpPr>
        <p:spPr bwMode="auto">
          <a:xfrm>
            <a:off x="2700338" y="450850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9" name="Oval 29"/>
          <p:cNvSpPr>
            <a:spLocks noChangeArrowheads="1"/>
          </p:cNvSpPr>
          <p:nvPr/>
        </p:nvSpPr>
        <p:spPr bwMode="auto">
          <a:xfrm>
            <a:off x="4645025" y="472440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60" name="Oval 30"/>
          <p:cNvSpPr>
            <a:spLocks noChangeArrowheads="1"/>
          </p:cNvSpPr>
          <p:nvPr/>
        </p:nvSpPr>
        <p:spPr bwMode="auto">
          <a:xfrm>
            <a:off x="5653088" y="472440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61" name="Oval 31"/>
          <p:cNvSpPr>
            <a:spLocks noChangeArrowheads="1"/>
          </p:cNvSpPr>
          <p:nvPr/>
        </p:nvSpPr>
        <p:spPr bwMode="auto">
          <a:xfrm>
            <a:off x="6372225" y="515620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62" name="Oval 32"/>
          <p:cNvSpPr>
            <a:spLocks noChangeArrowheads="1"/>
          </p:cNvSpPr>
          <p:nvPr/>
        </p:nvSpPr>
        <p:spPr bwMode="auto">
          <a:xfrm>
            <a:off x="4284663" y="386080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63" name="Rectangle 33"/>
          <p:cNvSpPr>
            <a:spLocks noChangeArrowheads="1"/>
          </p:cNvSpPr>
          <p:nvPr/>
        </p:nvSpPr>
        <p:spPr bwMode="auto">
          <a:xfrm>
            <a:off x="4716463" y="2276475"/>
            <a:ext cx="144462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64" name="Rectangle 34"/>
          <p:cNvSpPr>
            <a:spLocks noChangeArrowheads="1"/>
          </p:cNvSpPr>
          <p:nvPr/>
        </p:nvSpPr>
        <p:spPr bwMode="auto">
          <a:xfrm>
            <a:off x="4356100" y="2636838"/>
            <a:ext cx="144463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65" name="Rectangle 35"/>
          <p:cNvSpPr>
            <a:spLocks noChangeArrowheads="1"/>
          </p:cNvSpPr>
          <p:nvPr/>
        </p:nvSpPr>
        <p:spPr bwMode="auto">
          <a:xfrm>
            <a:off x="5148263" y="2636838"/>
            <a:ext cx="14446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66" name="Rectangle 36"/>
          <p:cNvSpPr>
            <a:spLocks noChangeArrowheads="1"/>
          </p:cNvSpPr>
          <p:nvPr/>
        </p:nvSpPr>
        <p:spPr bwMode="auto">
          <a:xfrm>
            <a:off x="6083300" y="2492375"/>
            <a:ext cx="144463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67" name="Rectangle 37"/>
          <p:cNvSpPr>
            <a:spLocks noChangeArrowheads="1"/>
          </p:cNvSpPr>
          <p:nvPr/>
        </p:nvSpPr>
        <p:spPr bwMode="auto">
          <a:xfrm>
            <a:off x="5580063" y="2997200"/>
            <a:ext cx="144462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68" name="Rectangle 38"/>
          <p:cNvSpPr>
            <a:spLocks noChangeArrowheads="1"/>
          </p:cNvSpPr>
          <p:nvPr/>
        </p:nvSpPr>
        <p:spPr bwMode="auto">
          <a:xfrm>
            <a:off x="5940425" y="4149725"/>
            <a:ext cx="144463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69" name="Rectangle 39"/>
          <p:cNvSpPr>
            <a:spLocks noChangeArrowheads="1"/>
          </p:cNvSpPr>
          <p:nvPr/>
        </p:nvSpPr>
        <p:spPr bwMode="auto">
          <a:xfrm>
            <a:off x="5364163" y="3789363"/>
            <a:ext cx="14446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70" name="Rectangle 40"/>
          <p:cNvSpPr>
            <a:spLocks noChangeArrowheads="1"/>
          </p:cNvSpPr>
          <p:nvPr/>
        </p:nvSpPr>
        <p:spPr bwMode="auto">
          <a:xfrm>
            <a:off x="6011863" y="3068638"/>
            <a:ext cx="14446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71" name="Rectangle 41"/>
          <p:cNvSpPr>
            <a:spLocks noChangeArrowheads="1"/>
          </p:cNvSpPr>
          <p:nvPr/>
        </p:nvSpPr>
        <p:spPr bwMode="auto">
          <a:xfrm>
            <a:off x="4859338" y="3500438"/>
            <a:ext cx="14446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72" name="Rectangle 42"/>
          <p:cNvSpPr>
            <a:spLocks noChangeArrowheads="1"/>
          </p:cNvSpPr>
          <p:nvPr/>
        </p:nvSpPr>
        <p:spPr bwMode="auto">
          <a:xfrm>
            <a:off x="4211638" y="2852738"/>
            <a:ext cx="14446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73" name="Rectangle 43"/>
          <p:cNvSpPr>
            <a:spLocks noChangeArrowheads="1"/>
          </p:cNvSpPr>
          <p:nvPr/>
        </p:nvSpPr>
        <p:spPr bwMode="auto">
          <a:xfrm>
            <a:off x="6084888" y="3716338"/>
            <a:ext cx="14446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74" name="Rectangle 44"/>
          <p:cNvSpPr>
            <a:spLocks noChangeArrowheads="1"/>
          </p:cNvSpPr>
          <p:nvPr/>
        </p:nvSpPr>
        <p:spPr bwMode="auto">
          <a:xfrm>
            <a:off x="3779838" y="1916113"/>
            <a:ext cx="14446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75" name="Line 45"/>
          <p:cNvSpPr>
            <a:spLocks noChangeShapeType="1"/>
          </p:cNvSpPr>
          <p:nvPr/>
        </p:nvSpPr>
        <p:spPr bwMode="auto">
          <a:xfrm flipV="1">
            <a:off x="4211638" y="3141663"/>
            <a:ext cx="2159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76" name="Text Box 46"/>
          <p:cNvSpPr txBox="1">
            <a:spLocks noChangeArrowheads="1"/>
          </p:cNvSpPr>
          <p:nvPr/>
        </p:nvSpPr>
        <p:spPr bwMode="auto">
          <a:xfrm>
            <a:off x="4356100" y="2846388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 dirty="0"/>
              <a:t>w</a:t>
            </a:r>
          </a:p>
        </p:txBody>
      </p:sp>
      <p:sp>
        <p:nvSpPr>
          <p:cNvPr id="31777" name="Line 47"/>
          <p:cNvSpPr>
            <a:spLocks noChangeShapeType="1"/>
          </p:cNvSpPr>
          <p:nvPr/>
        </p:nvSpPr>
        <p:spPr bwMode="auto">
          <a:xfrm flipV="1">
            <a:off x="2700338" y="2492375"/>
            <a:ext cx="35877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78" name="Text Box 48"/>
          <p:cNvSpPr txBox="1">
            <a:spLocks noChangeArrowheads="1"/>
          </p:cNvSpPr>
          <p:nvPr/>
        </p:nvSpPr>
        <p:spPr bwMode="auto">
          <a:xfrm>
            <a:off x="2608263" y="24399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d</a:t>
            </a:r>
          </a:p>
        </p:txBody>
      </p:sp>
      <p:sp>
        <p:nvSpPr>
          <p:cNvPr id="31779" name="Line 49"/>
          <p:cNvSpPr>
            <a:spLocks noChangeShapeType="1"/>
          </p:cNvSpPr>
          <p:nvPr/>
        </p:nvSpPr>
        <p:spPr bwMode="auto">
          <a:xfrm flipV="1">
            <a:off x="971550" y="2924175"/>
            <a:ext cx="2592388" cy="302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80" name="Line 50"/>
          <p:cNvSpPr>
            <a:spLocks noChangeShapeType="1"/>
          </p:cNvSpPr>
          <p:nvPr/>
        </p:nvSpPr>
        <p:spPr bwMode="auto">
          <a:xfrm flipV="1">
            <a:off x="971550" y="3068638"/>
            <a:ext cx="1655763" cy="288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81" name="Line 51"/>
          <p:cNvSpPr>
            <a:spLocks noChangeShapeType="1"/>
          </p:cNvSpPr>
          <p:nvPr/>
        </p:nvSpPr>
        <p:spPr bwMode="auto">
          <a:xfrm flipV="1">
            <a:off x="2771775" y="2852738"/>
            <a:ext cx="863600" cy="144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82" name="Text Box 52"/>
          <p:cNvSpPr txBox="1">
            <a:spLocks noChangeArrowheads="1"/>
          </p:cNvSpPr>
          <p:nvPr/>
        </p:nvSpPr>
        <p:spPr bwMode="auto">
          <a:xfrm>
            <a:off x="3543300" y="2297113"/>
            <a:ext cx="3850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/>
              <a:t>x</a:t>
            </a:r>
            <a:r>
              <a:rPr lang="en-US" altLang="zh-TW" baseline="-25000" dirty="0"/>
              <a:t>1</a:t>
            </a:r>
          </a:p>
        </p:txBody>
      </p:sp>
      <p:sp>
        <p:nvSpPr>
          <p:cNvPr id="31783" name="Text Box 53"/>
          <p:cNvSpPr txBox="1">
            <a:spLocks noChangeArrowheads="1"/>
          </p:cNvSpPr>
          <p:nvPr/>
        </p:nvSpPr>
        <p:spPr bwMode="auto">
          <a:xfrm>
            <a:off x="2319338" y="2800350"/>
            <a:ext cx="3850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/>
              <a:t>x</a:t>
            </a:r>
            <a:r>
              <a:rPr lang="en-US" altLang="zh-TW" baseline="-25000" dirty="0"/>
              <a:t>2</a:t>
            </a:r>
          </a:p>
        </p:txBody>
      </p:sp>
      <p:sp>
        <p:nvSpPr>
          <p:cNvPr id="31784" name="Text Box 54"/>
          <p:cNvSpPr txBox="1">
            <a:spLocks noChangeArrowheads="1"/>
          </p:cNvSpPr>
          <p:nvPr/>
        </p:nvSpPr>
        <p:spPr bwMode="auto">
          <a:xfrm>
            <a:off x="2824163" y="1792288"/>
            <a:ext cx="6623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-x</a:t>
            </a:r>
            <a:r>
              <a:rPr lang="en-US" altLang="zh-TW" baseline="-25000" dirty="0"/>
              <a:t>2</a:t>
            </a:r>
          </a:p>
        </p:txBody>
      </p:sp>
      <p:sp>
        <p:nvSpPr>
          <p:cNvPr id="31785" name="Line 55"/>
          <p:cNvSpPr>
            <a:spLocks noChangeShapeType="1"/>
          </p:cNvSpPr>
          <p:nvPr/>
        </p:nvSpPr>
        <p:spPr bwMode="auto">
          <a:xfrm flipH="1">
            <a:off x="3059113" y="2133600"/>
            <a:ext cx="73025" cy="7905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86" name="Text Box 56"/>
          <p:cNvSpPr txBox="1">
            <a:spLocks noChangeArrowheads="1"/>
          </p:cNvSpPr>
          <p:nvPr/>
        </p:nvSpPr>
        <p:spPr bwMode="auto">
          <a:xfrm>
            <a:off x="4479925" y="5176838"/>
            <a:ext cx="1281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 dirty="0" err="1"/>
              <a:t>w</a:t>
            </a:r>
            <a:r>
              <a:rPr lang="en-US" altLang="zh-TW" b="1" dirty="0" err="1">
                <a:sym typeface="Symbol" panose="05050102010706020507" pitchFamily="18" charset="2"/>
              </a:rPr>
              <a:t></a:t>
            </a:r>
            <a:r>
              <a:rPr lang="en-US" altLang="zh-TW" b="1" dirty="0" err="1"/>
              <a:t>x</a:t>
            </a:r>
            <a:r>
              <a:rPr lang="en-US" altLang="zh-TW" dirty="0" err="1"/>
              <a:t>+b</a:t>
            </a:r>
            <a:r>
              <a:rPr lang="en-US" altLang="zh-TW" dirty="0"/>
              <a:t> = -1</a:t>
            </a:r>
          </a:p>
        </p:txBody>
      </p:sp>
      <p:sp>
        <p:nvSpPr>
          <p:cNvPr id="31787" name="Text Box 57"/>
          <p:cNvSpPr txBox="1">
            <a:spLocks noChangeArrowheads="1"/>
          </p:cNvSpPr>
          <p:nvPr/>
        </p:nvSpPr>
        <p:spPr bwMode="auto">
          <a:xfrm>
            <a:off x="6351588" y="3952875"/>
            <a:ext cx="10759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 dirty="0" err="1"/>
              <a:t>w</a:t>
            </a:r>
            <a:r>
              <a:rPr lang="en-US" altLang="zh-TW" b="1" dirty="0" err="1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b="1" dirty="0" err="1"/>
              <a:t>x</a:t>
            </a:r>
            <a:r>
              <a:rPr lang="en-US" altLang="zh-TW" dirty="0" err="1"/>
              <a:t>+b</a:t>
            </a:r>
            <a:r>
              <a:rPr lang="en-US" altLang="zh-TW" dirty="0"/>
              <a:t>=1</a:t>
            </a:r>
          </a:p>
        </p:txBody>
      </p:sp>
      <p:sp>
        <p:nvSpPr>
          <p:cNvPr id="31788" name="Line 58"/>
          <p:cNvSpPr>
            <a:spLocks noChangeShapeType="1"/>
          </p:cNvSpPr>
          <p:nvPr/>
        </p:nvSpPr>
        <p:spPr bwMode="auto">
          <a:xfrm flipV="1">
            <a:off x="5003800" y="4868863"/>
            <a:ext cx="6477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89" name="Line 59"/>
          <p:cNvSpPr>
            <a:spLocks noChangeShapeType="1"/>
          </p:cNvSpPr>
          <p:nvPr/>
        </p:nvSpPr>
        <p:spPr bwMode="auto">
          <a:xfrm flipH="1" flipV="1">
            <a:off x="5508625" y="3860800"/>
            <a:ext cx="8636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90" name="Text Box 61"/>
          <p:cNvSpPr txBox="1">
            <a:spLocks noChangeArrowheads="1"/>
          </p:cNvSpPr>
          <p:nvPr/>
        </p:nvSpPr>
        <p:spPr bwMode="auto">
          <a:xfrm>
            <a:off x="3400425" y="1000125"/>
            <a:ext cx="12682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 dirty="0"/>
              <a:t>W</a:t>
            </a:r>
            <a:r>
              <a:rPr lang="en-US" altLang="zh-TW" dirty="0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b="1" dirty="0"/>
              <a:t>X</a:t>
            </a:r>
            <a:r>
              <a:rPr lang="en-US" altLang="zh-TW" dirty="0"/>
              <a:t> +b =0</a:t>
            </a:r>
          </a:p>
        </p:txBody>
      </p:sp>
      <p:sp>
        <p:nvSpPr>
          <p:cNvPr id="31791" name="Text Box 63"/>
          <p:cNvSpPr txBox="1">
            <a:spLocks noChangeArrowheads="1"/>
          </p:cNvSpPr>
          <p:nvPr/>
        </p:nvSpPr>
        <p:spPr bwMode="auto">
          <a:xfrm>
            <a:off x="900113" y="1484313"/>
            <a:ext cx="1089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/>
              <a:t>w</a:t>
            </a:r>
            <a:r>
              <a:rPr lang="en-US" altLang="zh-TW" b="1">
                <a:cs typeface="Arial" panose="020B0604020202020204" pitchFamily="34" charset="0"/>
              </a:rPr>
              <a:t>•</a:t>
            </a:r>
            <a:r>
              <a:rPr lang="en-US" altLang="zh-TW" b="1"/>
              <a:t>x</a:t>
            </a:r>
            <a:r>
              <a:rPr lang="en-US" altLang="zh-TW"/>
              <a:t>+b=0</a:t>
            </a:r>
          </a:p>
        </p:txBody>
      </p:sp>
      <p:sp>
        <p:nvSpPr>
          <p:cNvPr id="31792" name="Text Box 64"/>
          <p:cNvSpPr txBox="1">
            <a:spLocks noChangeArrowheads="1"/>
          </p:cNvSpPr>
          <p:nvPr/>
        </p:nvSpPr>
        <p:spPr bwMode="auto">
          <a:xfrm>
            <a:off x="735013" y="57531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</a:p>
        </p:txBody>
      </p:sp>
      <p:sp>
        <p:nvSpPr>
          <p:cNvPr id="31793" name="Line 66"/>
          <p:cNvSpPr>
            <a:spLocks noChangeShapeType="1"/>
          </p:cNvSpPr>
          <p:nvPr/>
        </p:nvSpPr>
        <p:spPr bwMode="auto">
          <a:xfrm flipH="1">
            <a:off x="971550" y="2852738"/>
            <a:ext cx="2160588" cy="309721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94" name="Rectangle 67"/>
          <p:cNvSpPr>
            <a:spLocks noChangeArrowheads="1"/>
          </p:cNvSpPr>
          <p:nvPr/>
        </p:nvSpPr>
        <p:spPr bwMode="auto">
          <a:xfrm>
            <a:off x="3563938" y="1341438"/>
            <a:ext cx="4848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/>
              <a:t>此線在沿法向量走</a:t>
            </a:r>
            <a:r>
              <a:rPr lang="en-US" altLang="zh-TW"/>
              <a:t>-b/|w|</a:t>
            </a:r>
            <a:r>
              <a:rPr lang="zh-TW" altLang="en-US"/>
              <a:t>的距離，與法向量垂直</a:t>
            </a:r>
          </a:p>
        </p:txBody>
      </p:sp>
      <p:sp>
        <p:nvSpPr>
          <p:cNvPr id="31795" name="文字方塊 50"/>
          <p:cNvSpPr txBox="1">
            <a:spLocks noChangeArrowheads="1"/>
          </p:cNvSpPr>
          <p:nvPr/>
        </p:nvSpPr>
        <p:spPr bwMode="auto">
          <a:xfrm>
            <a:off x="5186363" y="126235"/>
            <a:ext cx="358303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/>
              <a:t>This line  can be found along the </a:t>
            </a:r>
          </a:p>
          <a:p>
            <a:pPr eaLnBrk="1" hangingPunct="1"/>
            <a:r>
              <a:rPr lang="en-US" altLang="zh-TW" dirty="0"/>
              <a:t>normal vector w and</a:t>
            </a:r>
          </a:p>
          <a:p>
            <a:pPr eaLnBrk="1" hangingPunct="1"/>
            <a:r>
              <a:rPr lang="en-US" altLang="zh-TW" dirty="0"/>
              <a:t>is –b/|</a:t>
            </a:r>
            <a:r>
              <a:rPr lang="en-US" altLang="zh-TW" b="1" dirty="0"/>
              <a:t>w</a:t>
            </a:r>
            <a:r>
              <a:rPr lang="en-US" altLang="zh-TW" dirty="0"/>
              <a:t>| away from the origin. 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2069</TotalTime>
  <Words>1715</Words>
  <Application>Microsoft Office PowerPoint</Application>
  <PresentationFormat>如螢幕大小 (4:3)</PresentationFormat>
  <Paragraphs>229</Paragraphs>
  <Slides>42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42</vt:i4>
      </vt:variant>
    </vt:vector>
  </HeadingPairs>
  <TitlesOfParts>
    <vt:vector size="53" baseType="lpstr">
      <vt:lpstr>Monotype Sorts</vt:lpstr>
      <vt:lpstr>Aptos</vt:lpstr>
      <vt:lpstr>Arial</vt:lpstr>
      <vt:lpstr>Lucida Sans Unicode</vt:lpstr>
      <vt:lpstr>Tahoma</vt:lpstr>
      <vt:lpstr>Times New Roman</vt:lpstr>
      <vt:lpstr>Wingdings</vt:lpstr>
      <vt:lpstr>LC.BRev.FY97</vt:lpstr>
      <vt:lpstr>Visio</vt:lpstr>
      <vt:lpstr>Equation</vt:lpstr>
      <vt:lpstr>方程式</vt:lpstr>
      <vt:lpstr>Support Vector Machine</vt:lpstr>
      <vt:lpstr>Support Vector Machine</vt:lpstr>
      <vt:lpstr>Support Vector Machine</vt:lpstr>
      <vt:lpstr>Support Vector Machines</vt:lpstr>
      <vt:lpstr>Support Vector Machine</vt:lpstr>
      <vt:lpstr>Support Vector Machines (big margin classifier)</vt:lpstr>
      <vt:lpstr> Where is the line relative to the origin?</vt:lpstr>
      <vt:lpstr>Support Vector Machines</vt:lpstr>
      <vt:lpstr>PowerPoint 簡報</vt:lpstr>
      <vt:lpstr>PowerPoint 簡報</vt:lpstr>
      <vt:lpstr>Some derivation</vt:lpstr>
      <vt:lpstr>PowerPoint 簡報</vt:lpstr>
      <vt:lpstr>Support Vector Machines</vt:lpstr>
      <vt:lpstr>PowerPoint 簡報</vt:lpstr>
      <vt:lpstr>Linear SVM:Separable case</vt:lpstr>
      <vt:lpstr>PowerPoint 簡報</vt:lpstr>
      <vt:lpstr>Some important points</vt:lpstr>
      <vt:lpstr>PowerPoint 簡報</vt:lpstr>
      <vt:lpstr>A linear separable  example</vt:lpstr>
      <vt:lpstr>PowerPoint 簡報</vt:lpstr>
      <vt:lpstr>Nonlinear Support Vector Machines</vt:lpstr>
      <vt:lpstr>Nonlinear Support Vector Machines</vt:lpstr>
      <vt:lpstr>Nonlinear SVM</vt:lpstr>
      <vt:lpstr>PowerPoint 簡報</vt:lpstr>
      <vt:lpstr>PowerPoint 簡報</vt:lpstr>
      <vt:lpstr>Kernel Trick</vt:lpstr>
      <vt:lpstr>Decision boundary with kernel function </vt:lpstr>
      <vt:lpstr>Characteristics of SVM</vt:lpstr>
      <vt:lpstr>Some background</vt:lpstr>
      <vt:lpstr>Hessian matrices</vt:lpstr>
      <vt:lpstr>PowerPoint 簡報</vt:lpstr>
      <vt:lpstr>PowerPoint 簡報</vt:lpstr>
      <vt:lpstr>PowerPoint 簡報</vt:lpstr>
      <vt:lpstr>PowerPoint 簡報</vt:lpstr>
      <vt:lpstr>Constrained optimization</vt:lpstr>
      <vt:lpstr>PowerPoint 簡報</vt:lpstr>
      <vt:lpstr>Example E.2</vt:lpstr>
      <vt:lpstr>PowerPoint 簡報</vt:lpstr>
      <vt:lpstr>PowerPoint 簡報</vt:lpstr>
      <vt:lpstr>Example E.3</vt:lpstr>
      <vt:lpstr>PowerPoint 簡報</vt:lpstr>
      <vt:lpstr>PowerPoint 簡報</vt:lpstr>
    </vt:vector>
  </TitlesOfParts>
  <Company>ntust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USER</dc:creator>
  <cp:lastModifiedBy>190498 lily</cp:lastModifiedBy>
  <cp:revision>160</cp:revision>
  <dcterms:created xsi:type="dcterms:W3CDTF">2008-01-03T07:08:41Z</dcterms:created>
  <dcterms:modified xsi:type="dcterms:W3CDTF">2023-12-12T06:32:20Z</dcterms:modified>
</cp:coreProperties>
</file>