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0314" autoAdjust="0"/>
  </p:normalViewPr>
  <p:slideViewPr>
    <p:cSldViewPr snapToGrid="0">
      <p:cViewPr>
        <p:scale>
          <a:sx n="75" d="100"/>
          <a:sy n="75" d="100"/>
        </p:scale>
        <p:origin x="74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C5B22-9570-406B-96AA-22D3EA5ABAB1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0009-8A3A-4F6B-95B2-F8940C9E0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4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expected var 5&lt; expected var1 </a:t>
            </a:r>
            <a:r>
              <a:rPr lang="zh-TW" altLang="en-US" dirty="0"/>
              <a:t>老師只是比較</a:t>
            </a:r>
            <a:r>
              <a:rPr lang="en-US" altLang="zh-TW" dirty="0"/>
              <a:t>split1 / split5 </a:t>
            </a:r>
            <a:r>
              <a:rPr lang="zh-TW" altLang="en-US" dirty="0"/>
              <a:t>但是你必須確認所有的</a:t>
            </a:r>
            <a:r>
              <a:rPr lang="en-US" altLang="zh-TW" dirty="0"/>
              <a:t>split </a:t>
            </a:r>
            <a:r>
              <a:rPr lang="zh-TW" altLang="en-US" dirty="0"/>
              <a:t>但期末沒有這麼多時間 老師給的題目會很乾淨 他說的</a:t>
            </a:r>
            <a:r>
              <a:rPr lang="en-US" altLang="zh-TW" dirty="0"/>
              <a:t>..</a:t>
            </a:r>
          </a:p>
          <a:p>
            <a:endParaRPr lang="en-US" altLang="zh-TW" dirty="0"/>
          </a:p>
          <a:p>
            <a:r>
              <a:rPr lang="zh-TW" altLang="en-US" dirty="0"/>
              <a:t>看</a:t>
            </a:r>
            <a:r>
              <a:rPr lang="en-US" altLang="zh-TW" dirty="0"/>
              <a:t>Y </a:t>
            </a:r>
            <a:r>
              <a:rPr lang="zh-TW" altLang="en-US" dirty="0"/>
              <a:t>切在 </a:t>
            </a:r>
            <a:r>
              <a:rPr lang="en-US" altLang="zh-TW" dirty="0"/>
              <a:t>X </a:t>
            </a:r>
            <a:r>
              <a:rPr lang="zh-TW" altLang="en-US" dirty="0"/>
              <a:t>切割用眼睛看 用決策後的左右平均數預測得到</a:t>
            </a:r>
            <a:r>
              <a:rPr lang="en-US" altLang="zh-TW" dirty="0"/>
              <a:t>h1</a:t>
            </a:r>
          </a:p>
          <a:p>
            <a:r>
              <a:rPr lang="en-US" altLang="zh-TW" dirty="0"/>
              <a:t>F1 = f0+h1</a:t>
            </a:r>
          </a:p>
          <a:p>
            <a:r>
              <a:rPr lang="zh-TW" altLang="en-US" dirty="0"/>
              <a:t>殘差</a:t>
            </a:r>
            <a:r>
              <a:rPr lang="en-US" altLang="zh-TW" dirty="0"/>
              <a:t>=y-f1</a:t>
            </a:r>
          </a:p>
          <a:p>
            <a:r>
              <a:rPr lang="zh-TW" altLang="en-US" dirty="0"/>
              <a:t>可以一直切得到新的殘差</a:t>
            </a:r>
            <a:endParaRPr lang="en-US" altLang="zh-TW" dirty="0"/>
          </a:p>
          <a:p>
            <a:r>
              <a:rPr lang="zh-TW" altLang="en-US" dirty="0"/>
              <a:t>每一層都會產生新的樹</a:t>
            </a:r>
            <a:r>
              <a:rPr lang="en-US" altLang="zh-TW" dirty="0"/>
              <a:t>(h1 h2 h3 f1 f2 f3) </a:t>
            </a:r>
            <a:r>
              <a:rPr lang="zh-TW" altLang="en-US" dirty="0"/>
              <a:t>殘差會越來越小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0009-8A3A-4F6B-95B2-F8940C9E0D6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07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有要做決策樹 </a:t>
            </a:r>
            <a:r>
              <a:rPr lang="en-US" altLang="zh-TW" dirty="0"/>
              <a:t>/ gradient boasting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0009-8A3A-4F6B-95B2-F8940C9E0D6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17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0009-8A3A-4F6B-95B2-F8940C9E0D6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53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0009-8A3A-4F6B-95B2-F8940C9E0D6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849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F0 f1 f2</a:t>
            </a:r>
            <a:r>
              <a:rPr lang="zh-TW" altLang="en-US" dirty="0"/>
              <a:t>會變很多</a:t>
            </a:r>
            <a:endParaRPr lang="en-US" altLang="zh-TW" dirty="0"/>
          </a:p>
          <a:p>
            <a:r>
              <a:rPr lang="zh-TW" altLang="en-US" dirty="0"/>
              <a:t>可以加很多很多層 殘差就會越來越小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0009-8A3A-4F6B-95B2-F8940C9E0D6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05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為何和梯度有關 因為殘差項 若是函數是上面的</a:t>
            </a:r>
            <a:r>
              <a:rPr lang="en-US" altLang="zh-TW" dirty="0"/>
              <a:t>L</a:t>
            </a:r>
          </a:p>
          <a:p>
            <a:r>
              <a:rPr lang="zh-TW" altLang="en-US" dirty="0"/>
              <a:t>對</a:t>
            </a:r>
            <a:r>
              <a:rPr lang="en-US" altLang="zh-TW" dirty="0"/>
              <a:t>F</a:t>
            </a:r>
            <a:r>
              <a:rPr lang="zh-TW" altLang="en-US" dirty="0"/>
              <a:t>求微分時，</a:t>
            </a:r>
            <a:r>
              <a:rPr lang="en-US" altLang="zh-TW" dirty="0"/>
              <a:t>(y-f)</a:t>
            </a:r>
            <a:r>
              <a:rPr lang="zh-TW" altLang="en-US" dirty="0"/>
              <a:t> 是 殘差 就變成 </a:t>
            </a:r>
            <a:r>
              <a:rPr lang="en-US" altLang="zh-TW" dirty="0"/>
              <a:t>(</a:t>
            </a:r>
            <a:r>
              <a:rPr lang="zh-TW" altLang="en-US" dirty="0"/>
              <a:t>梯度</a:t>
            </a:r>
            <a:r>
              <a:rPr lang="en-US" altLang="zh-TW" dirty="0"/>
              <a:t>)</a:t>
            </a:r>
            <a:r>
              <a:rPr lang="zh-TW" altLang="en-US" dirty="0"/>
              <a:t> 等於 </a:t>
            </a:r>
            <a:r>
              <a:rPr lang="en-US" altLang="zh-TW" dirty="0"/>
              <a:t>(</a:t>
            </a:r>
            <a:r>
              <a:rPr lang="zh-TW" altLang="en-US" dirty="0"/>
              <a:t>負的殘差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殘差項就是 </a:t>
            </a:r>
            <a:r>
              <a:rPr lang="en-US" altLang="zh-TW" dirty="0"/>
              <a:t>t</a:t>
            </a:r>
            <a:r>
              <a:rPr lang="zh-TW" altLang="en-US" dirty="0"/>
              <a:t>度 加負號</a:t>
            </a:r>
            <a:endParaRPr lang="en-US" altLang="zh-TW" dirty="0"/>
          </a:p>
          <a:p>
            <a:r>
              <a:rPr lang="zh-TW" altLang="en-US" dirty="0"/>
              <a:t>用 梯度向下法 是用 沿著負的剃度方向去修改他的值 梯度方向的反方向去修改</a:t>
            </a:r>
            <a:endParaRPr lang="en-US" altLang="zh-TW" dirty="0"/>
          </a:p>
          <a:p>
            <a:r>
              <a:rPr lang="zh-TW" altLang="en-US" dirty="0"/>
              <a:t>因為原定的</a:t>
            </a:r>
            <a:r>
              <a:rPr lang="en-US" altLang="zh-TW" dirty="0"/>
              <a:t>learning rate =1 </a:t>
            </a:r>
            <a:r>
              <a:rPr lang="zh-TW" altLang="en-US" dirty="0"/>
              <a:t>但真正的</a:t>
            </a:r>
            <a:r>
              <a:rPr lang="en-US" altLang="zh-TW" dirty="0"/>
              <a:t>gradient boosting </a:t>
            </a:r>
            <a:r>
              <a:rPr lang="zh-TW" altLang="en-US" dirty="0"/>
              <a:t>就</a:t>
            </a:r>
            <a:r>
              <a:rPr lang="en-US" altLang="zh-TW" dirty="0"/>
              <a:t>a (alpha </a:t>
            </a:r>
            <a:r>
              <a:rPr lang="zh-TW" altLang="en-US" dirty="0"/>
              <a:t>就不是</a:t>
            </a:r>
            <a:r>
              <a:rPr lang="en-US" altLang="zh-TW" dirty="0"/>
              <a:t>1</a:t>
            </a:r>
            <a:r>
              <a:rPr lang="zh-TW" altLang="en-US" dirty="0"/>
              <a:t>了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如果考慮</a:t>
            </a:r>
            <a:r>
              <a:rPr lang="en-US" altLang="zh-TW" dirty="0"/>
              <a:t>learning rate </a:t>
            </a:r>
            <a:r>
              <a:rPr lang="zh-TW" altLang="en-US" dirty="0"/>
              <a:t>就會 </a:t>
            </a:r>
            <a:r>
              <a:rPr lang="en-US" altLang="zh-TW" dirty="0"/>
              <a:t>a * y-f0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Gradient </a:t>
            </a:r>
            <a:r>
              <a:rPr lang="zh-TW" altLang="en-US" dirty="0">
                <a:solidFill>
                  <a:srgbClr val="FF0000"/>
                </a:solidFill>
              </a:rPr>
              <a:t>就是考慮 </a:t>
            </a:r>
            <a:r>
              <a:rPr lang="en-US" altLang="zh-TW" dirty="0" err="1">
                <a:solidFill>
                  <a:srgbClr val="FF0000"/>
                </a:solidFill>
              </a:rPr>
              <a:t>learingRate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不是整個殘差加進去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0009-8A3A-4F6B-95B2-F8940C9E0D6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022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35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112年12月16日星期六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166141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112年12月16日星期六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1438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55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02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5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2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76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98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5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0BAB-F6F3-4D0F-BBFE-4849BFCCFF82}" type="datetimeFigureOut">
              <a:rPr lang="zh-TW" altLang="en-US" smtClean="0"/>
              <a:t>2023/12/16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towardsdatascience.com/battle-of-the-ensemble-random-forest-vs-gradient-boosting-6fbfed14cb7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owardsdatascience.com/machine-learning-basics-decision-tree-regression-1d73ea003fda" TargetMode="External"/><Relationship Id="rId5" Type="http://schemas.openxmlformats.org/officeDocument/2006/relationships/hyperlink" Target="https://medium.com/@cwchang/gradient-boosting-%E7%B0%A1%E4%BB%8B-f3a578ae7205" TargetMode="External"/><Relationship Id="rId4" Type="http://schemas.openxmlformats.org/officeDocument/2006/relationships/hyperlink" Target="https://www.ccs.neu.edu/home/vip/teach/MLcourse/4_boosting/slides/gradient_boosting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 methods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0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112年12月16日星期六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 dirty="0">
                <a:ea typeface="新細明體" charset="-120"/>
              </a:rPr>
              <a:t>To </a:t>
            </a:r>
            <a:r>
              <a:rPr lang="en-US" altLang="zh-TW" sz="3200" dirty="0" err="1">
                <a:ea typeface="新細明體" charset="-120"/>
              </a:rPr>
              <a:t>calssify</a:t>
            </a:r>
            <a:r>
              <a:rPr lang="en-US" altLang="zh-TW" sz="3200" dirty="0">
                <a:ea typeface="新細明體" charset="-120"/>
              </a:rPr>
              <a:t>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 dirty="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For </a:t>
            </a:r>
            <a:r>
              <a:rPr lang="en-US" altLang="zh-TW" sz="18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=1 to k do  //for each classifier: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    </a:t>
            </a:r>
            <a:r>
              <a:rPr lang="en-US" altLang="zh-TW" sz="1800" dirty="0" err="1">
                <a:ea typeface="新細明體" charset="-120"/>
              </a:rPr>
              <a:t>w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   c=</a:t>
            </a:r>
            <a:r>
              <a:rPr lang="en-US" altLang="zh-TW" sz="1800" dirty="0" err="1">
                <a:ea typeface="新細明體" charset="-120"/>
              </a:rPr>
              <a:t>M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(X);// get class prediction for X from </a:t>
            </a:r>
            <a:r>
              <a:rPr lang="en-US" altLang="zh-TW" sz="1800" dirty="0" err="1">
                <a:ea typeface="新細明體" charset="-120"/>
              </a:rPr>
              <a:t>M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endParaRPr lang="en-US" altLang="zh-TW" sz="1800" baseline="-25000" dirty="0">
              <a:ea typeface="新細明體" charset="-120"/>
            </a:endParaRP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   add </a:t>
            </a:r>
            <a:r>
              <a:rPr lang="en-US" altLang="zh-TW" sz="1800" dirty="0" err="1">
                <a:ea typeface="新細明體" charset="-120"/>
              </a:rPr>
              <a:t>w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 dirty="0" err="1">
                <a:ea typeface="新細明體" charset="-120"/>
              </a:rPr>
              <a:t>Endfor</a:t>
            </a:r>
            <a:r>
              <a:rPr lang="en-US" altLang="zh-TW" sz="1800" dirty="0">
                <a:ea typeface="新細明體" charset="-120"/>
              </a:rPr>
              <a:t> 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15640" progId="Equation.DSMT4">
                  <p:embed/>
                </p:oleObj>
              </mc:Choice>
              <mc:Fallback>
                <p:oleObj name="Equation" r:id="rId2" imgW="583920" imgH="215640" progId="Equation.DSMT4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39320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Regression</a:t>
            </a:r>
            <a:r>
              <a:rPr lang="en-US" altLang="zh-TW" dirty="0"/>
              <a:t> </a:t>
            </a:r>
            <a:r>
              <a:rPr lang="en-US" altLang="zh-TW" b="1" dirty="0"/>
              <a:t>tree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6400" y="1371600"/>
            <a:ext cx="10867025" cy="5105400"/>
          </a:xfrm>
        </p:spPr>
        <p:txBody>
          <a:bodyPr/>
          <a:lstStyle/>
          <a:p>
            <a:r>
              <a:rPr lang="en-US" altLang="zh-TW" dirty="0"/>
              <a:t>Decision tree for regression</a:t>
            </a:r>
          </a:p>
          <a:p>
            <a:r>
              <a:rPr lang="en-US" altLang="zh-TW" dirty="0"/>
              <a:t>Minimize expected variance in splitting a node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33413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Reference  links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828800" y="1371600"/>
            <a:ext cx="8001000" cy="51054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Decision tree regression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gradient-boosting-explained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Math-in-gradient-boosting</a:t>
            </a:r>
            <a:endParaRPr lang="en-US" altLang="zh-TW" dirty="0">
              <a:hlinkClick r:id="" action="ppaction://noaction"/>
            </a:endParaRPr>
          </a:p>
          <a:p>
            <a:r>
              <a:rPr lang="en-US" altLang="zh-TW" dirty="0">
                <a:hlinkClick r:id="" action="ppaction://noaction"/>
              </a:rPr>
              <a:t>Battle between random forest and gradient boosting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Explained-in-Chinese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Decision tree for regression</a:t>
            </a:r>
            <a:endParaRPr lang="en-US" altLang="zh-TW" dirty="0">
              <a:hlinkClick r:id="rId7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112年12月16日星期六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193968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Decision Tree Splitting Method #1: Reduction in Variance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6482" y="1910235"/>
            <a:ext cx="10515600" cy="4045722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Reduction in Variance is a method for </a:t>
            </a:r>
            <a:r>
              <a:rPr lang="en-US" altLang="zh-TW" sz="3200" dirty="0">
                <a:solidFill>
                  <a:srgbClr val="FF0000"/>
                </a:solidFill>
              </a:rPr>
              <a:t>splitting the node used when the target variable is continuous</a:t>
            </a:r>
            <a:r>
              <a:rPr lang="en-US" altLang="zh-TW" sz="3200" dirty="0"/>
              <a:t>, i.e., regression problems. It is so-called because it uses variance to decide the feature to split a node into child nodes.</a:t>
            </a:r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Variance is used for calculating the homogeneity of a node. If a node is entirely homogeneous, then the variance is zero.</a:t>
            </a:r>
          </a:p>
          <a:p>
            <a:endParaRPr lang="en-US" altLang="zh-TW" sz="3200" dirty="0"/>
          </a:p>
          <a:p>
            <a:endParaRPr lang="zh-TW" altLang="en-US" sz="3200" dirty="0"/>
          </a:p>
        </p:txBody>
      </p:sp>
      <p:pic>
        <p:nvPicPr>
          <p:cNvPr id="1026" name="Picture 2" descr="variance reduction in vari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421531"/>
            <a:ext cx="4936133" cy="108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altLang="zh-TW" sz="3200" dirty="0">
                <a:solidFill>
                  <a:prstClr val="black"/>
                </a:solidFill>
              </a:rPr>
              <a:t>Steps to split a decision tree using reduction in variance:</a:t>
            </a:r>
          </a:p>
          <a:p>
            <a:pPr lvl="0"/>
            <a:endParaRPr lang="en-US" altLang="zh-TW" sz="32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For each split, individually calculate the variance of each child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Calculate the variance of each split as the weighted average variance of child nodes </a:t>
            </a:r>
            <a:r>
              <a:rPr lang="en-US" altLang="zh-TW" sz="2800" dirty="0">
                <a:solidFill>
                  <a:srgbClr val="FF0000"/>
                </a:solidFill>
              </a:rPr>
              <a:t>(minimize expected variance</a:t>
            </a:r>
            <a:r>
              <a:rPr lang="en-US" altLang="zh-TW" sz="2800" dirty="0">
                <a:solidFill>
                  <a:prstClr val="black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Select the split with the lowest expected variance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Perform steps 1-3 until completely homogeneous nodes are achieved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To prevent overfitting, restrict a minimum number of samples in a child node. You can set this parameter.</a:t>
            </a:r>
            <a:endParaRPr lang="zh-TW" altLang="en-US" sz="2800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9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mr>
                    </m:m>
                  </m:oMath>
                </a14:m>
                <a:r>
                  <a:rPr lang="en-US" altLang="zh-TW" b="0" dirty="0"/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dirty="0" err="1"/>
                  <a:t>var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Y</a:t>
                </a:r>
                <a:r>
                  <a:rPr lang="en-US" altLang="zh-TW" baseline="-25000" dirty="0" err="1"/>
                  <a:t>l</a:t>
                </a:r>
                <a:r>
                  <a:rPr lang="en-US" altLang="zh-TW" dirty="0"/>
                  <a:t>) +</a:t>
                </a:r>
                <a:r>
                  <a:rPr lang="en-US" altLang="zh-TW" dirty="0" err="1"/>
                  <a:t>P</a:t>
                </a:r>
                <a:r>
                  <a:rPr lang="en-US" altLang="zh-TW" baseline="-25000" dirty="0" err="1"/>
                  <a:t>r</a:t>
                </a:r>
                <a:r>
                  <a:rPr lang="en-US" altLang="zh-TW" dirty="0" err="1"/>
                  <a:t>Var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Y</a:t>
                </a:r>
                <a:r>
                  <a:rPr lang="en-US" altLang="zh-TW" baseline="-25000" dirty="0" err="1"/>
                  <a:t>r</a:t>
                </a:r>
                <a:r>
                  <a:rPr lang="en-US" altLang="zh-TW" dirty="0"/>
                  <a:t>)]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 : variable j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𝑠𝑝𝑙𝑖𝑡𝑡𝑖𝑛𝑔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Divide the dataset at a node into two parts to minimize the expected variance</a:t>
                </a:r>
              </a:p>
              <a:p>
                <a:r>
                  <a:rPr lang="en-US" altLang="zh-TW" dirty="0"/>
                  <a:t>Divide into two parts with maximum homogeneity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5486400" y="2458244"/>
          <a:ext cx="2051222" cy="3423570"/>
        </p:xfrm>
        <a:graphic>
          <a:graphicData uri="http://schemas.openxmlformats.org/drawingml/2006/table">
            <a:tbl>
              <a:tblPr/>
              <a:tblGrid>
                <a:gridCol w="1025611">
                  <a:extLst>
                    <a:ext uri="{9D8B030D-6E8A-4147-A177-3AD203B41FA5}">
                      <a16:colId xmlns:a16="http://schemas.microsoft.com/office/drawing/2014/main" val="2885473155"/>
                    </a:ext>
                  </a:extLst>
                </a:gridCol>
                <a:gridCol w="1025611">
                  <a:extLst>
                    <a:ext uri="{9D8B030D-6E8A-4147-A177-3AD203B41FA5}">
                      <a16:colId xmlns:a16="http://schemas.microsoft.com/office/drawing/2014/main" val="2983261647"/>
                    </a:ext>
                  </a:extLst>
                </a:gridCol>
              </a:tblGrid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05604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80476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43411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98321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528740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508501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872676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10869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61850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37294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83735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60647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022223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103872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30164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00897" y="245824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Split 1: X=(1+2)/2=1.5</a:t>
            </a:r>
            <a:endParaRPr lang="zh-TW" altLang="en-US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8200" y="3472249"/>
            <a:ext cx="418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Expected  </a:t>
            </a:r>
            <a:r>
              <a:rPr lang="en-US" altLang="zh-TW" dirty="0" err="1"/>
              <a:t>Var</a:t>
            </a:r>
            <a:r>
              <a:rPr lang="en-US" altLang="zh-TW" dirty="0"/>
              <a:t>=1/14*0 +13/14 *(66.24/13) </a:t>
            </a:r>
          </a:p>
          <a:p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66.24/14=4.73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00897" y="4337222"/>
            <a:ext cx="1136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Mean=3.9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=66.24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96647" y="254697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X=(5+6)/2=5.5</a:t>
            </a:r>
            <a:endParaRPr lang="zh-TW" altLang="en-US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13020" y="3010584"/>
            <a:ext cx="12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Mean=1.14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=0.112</a:t>
            </a: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2101" y="4364058"/>
            <a:ext cx="12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Mean=5.11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=18.74</a:t>
            </a:r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57768" y="6064822"/>
            <a:ext cx="4654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Expected  </a:t>
            </a:r>
            <a:r>
              <a:rPr lang="en-US" altLang="zh-TW" dirty="0" err="1"/>
              <a:t>Var</a:t>
            </a:r>
            <a:r>
              <a:rPr lang="en-US" altLang="zh-TW" dirty="0"/>
              <a:t>=5/14*(0.112/5) +9/14 *(18.74/9)</a:t>
            </a:r>
          </a:p>
          <a:p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12.09/14=0.86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205377" y="2679083"/>
            <a:ext cx="494271" cy="1198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7699648" y="2310714"/>
            <a:ext cx="632453" cy="51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332101" y="191169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X&lt;=5.5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2241" y="1825625"/>
            <a:ext cx="7067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98" y="1825625"/>
            <a:ext cx="5781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F0(x) uses a </a:t>
            </a:r>
            <a:r>
              <a:rPr lang="en-US" altLang="zh-TW" dirty="0">
                <a:sym typeface="Symbol" panose="05050102010706020507" pitchFamily="18" charset="2"/>
              </a:rPr>
              <a:t> </a:t>
            </a:r>
            <a:r>
              <a:rPr lang="en-US" altLang="zh-TW" dirty="0"/>
              <a:t>constant to predict 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68" y="2480153"/>
            <a:ext cx="8204548" cy="2467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9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112年12月16日星期六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825674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TW" sz="3200" b="1" dirty="0">
                <a:ea typeface="新細明體" charset="-120"/>
              </a:rPr>
              <a:t>Ensemble Methods: Increase prediction accuracy using base Learners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Combine a series of k-learned models, M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, M</a:t>
            </a:r>
            <a:r>
              <a:rPr lang="en-US" altLang="zh-TW" baseline="-25000" dirty="0">
                <a:ea typeface="新細明體" charset="-120"/>
              </a:rPr>
              <a:t>2</a:t>
            </a:r>
            <a:r>
              <a:rPr lang="en-US" altLang="zh-TW" dirty="0">
                <a:ea typeface="新細明體" charset="-120"/>
              </a:rPr>
              <a:t>, …, M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Boosting: weighted vote with a collection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16475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ym typeface="Symbol" panose="05050102010706020507" pitchFamily="18" charset="2"/>
              </a:rPr>
              <a:t> </a:t>
            </a:r>
            <a:r>
              <a:rPr lang="en-US" altLang="zh-TW" dirty="0">
                <a:sym typeface="Symbol" panose="05050102010706020507" pitchFamily="18" charset="2"/>
              </a:rPr>
              <a:t>Is the mean of </a:t>
            </a:r>
            <a:r>
              <a:rPr lang="en-US" altLang="zh-TW" dirty="0" err="1">
                <a:sym typeface="Symbol" panose="05050102010706020507" pitchFamily="18" charset="2"/>
              </a:rPr>
              <a:t>y</a:t>
            </a:r>
            <a:r>
              <a:rPr lang="en-US" altLang="zh-TW" baseline="-25000" dirty="0" err="1">
                <a:sym typeface="Symbol" panose="05050102010706020507" pitchFamily="18" charset="2"/>
              </a:rPr>
              <a:t>i</a:t>
            </a:r>
            <a:endParaRPr lang="zh-TW" altLang="en-US" baseline="-25000" dirty="0"/>
          </a:p>
        </p:txBody>
      </p:sp>
      <p:pic>
        <p:nvPicPr>
          <p:cNvPr id="4" name="內容版面配置區 3" descr="https://cdn.analyticsvidhya.com/wp-content/uploads/2018/09/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9" y="2718148"/>
            <a:ext cx="3419605" cy="166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54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Residual y-F0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table7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32" y="1571321"/>
            <a:ext cx="5899759" cy="4434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regression stump to predict residuals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9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84" y="1853851"/>
            <a:ext cx="7402882" cy="427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9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F1=F0+h1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table1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8" y="2029216"/>
            <a:ext cx="6538586" cy="4246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2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residuals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99134" y="1734691"/>
            <a:ext cx="776614" cy="443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內容版面配置區 3" descr="https://cdn.analyticsvidhya.com/wp-content/uploads/2018/09/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1903956"/>
            <a:ext cx="9169052" cy="4096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4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h2 to predict y-F1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1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19" y="1553227"/>
            <a:ext cx="7077206" cy="43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1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0" y="1903956"/>
            <a:ext cx="718159" cy="420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F2=F0+h1+h2----additive model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13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1" y="2091847"/>
            <a:ext cx="7966553" cy="384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9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MSEs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4137" y="3344069"/>
            <a:ext cx="6943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gradient?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5205" y="1690688"/>
            <a:ext cx="3048000" cy="609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767" y="2476989"/>
            <a:ext cx="2428875" cy="752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153" y="3406165"/>
            <a:ext cx="7471832" cy="209514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243642" y="2604860"/>
            <a:ext cx="6706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So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sz="3200" dirty="0">
                <a:solidFill>
                  <a:srgbClr val="FF0000"/>
                </a:solidFill>
              </a:rPr>
              <a:t>the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residual is the negative gradient!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21" y="1043006"/>
            <a:ext cx="6970739" cy="51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112年12月16日星期六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52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40951" imgH="7320219" progId="Visio.Drawing.11">
                  <p:embed/>
                </p:oleObj>
              </mc:Choice>
              <mc:Fallback>
                <p:oleObj name="Visio" r:id="rId2" imgW="9740951" imgH="7320219" progId="Visio.Drawing.11">
                  <p:embed/>
                  <p:pic>
                    <p:nvPicPr>
                      <p:cNvPr id="307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8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is it related to gradient descent?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62" y="2177256"/>
            <a:ext cx="57816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2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674" y="801666"/>
            <a:ext cx="9429392" cy="6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112年12月16日星期六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TW" dirty="0">
                <a:ea typeface="新細明體" charset="-120"/>
              </a:rPr>
              <a:t>Suppose there are 25 base classifiers</a:t>
            </a:r>
          </a:p>
          <a:p>
            <a:pPr marL="800100" lvl="1" indent="-342900"/>
            <a:r>
              <a:rPr lang="en-US" altLang="zh-TW" dirty="0">
                <a:ea typeface="新細明體" charset="-120"/>
              </a:rPr>
              <a:t>Each classifier has error rate,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</a:t>
            </a:r>
            <a:r>
              <a:rPr lang="en-US" altLang="zh-TW" dirty="0">
                <a:ea typeface="新細明體" charset="-120"/>
              </a:rPr>
              <a:t> = 0.35</a:t>
            </a:r>
          </a:p>
          <a:p>
            <a:pPr marL="800100" lvl="1" indent="-342900"/>
            <a:r>
              <a:rPr lang="en-US" altLang="zh-TW" dirty="0">
                <a:ea typeface="新細明體" charset="-120"/>
              </a:rPr>
              <a:t>Assume classifiers are independent</a:t>
            </a:r>
          </a:p>
          <a:p>
            <a:pPr marL="800100" lvl="1" indent="-342900"/>
            <a:r>
              <a:rPr lang="en-US" altLang="zh-TW" dirty="0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044951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317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1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2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112年12月16日星期六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1343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ea typeface="新細明體" charset="-120"/>
              </a:rPr>
              <a:t>Bagging: </a:t>
            </a:r>
            <a:r>
              <a:rPr lang="en-US" altLang="zh-TW" dirty="0" err="1">
                <a:ea typeface="新細明體" charset="-120"/>
              </a:rPr>
              <a:t>Boostrap</a:t>
            </a:r>
            <a:r>
              <a:rPr lang="en-US" altLang="zh-TW" dirty="0">
                <a:ea typeface="新細明體" charset="-120"/>
              </a:rPr>
              <a:t>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Given a set D of </a:t>
            </a:r>
            <a:r>
              <a:rPr lang="en-US" altLang="zh-TW" sz="2000" i="1" dirty="0">
                <a:ea typeface="新細明體" charset="-120"/>
              </a:rPr>
              <a:t>d </a:t>
            </a:r>
            <a:r>
              <a:rPr lang="en-US" altLang="zh-TW" sz="2000" dirty="0">
                <a:ea typeface="新細明體" charset="-120"/>
              </a:rPr>
              <a:t>tuples, at each iteration </a:t>
            </a:r>
            <a:r>
              <a:rPr lang="en-US" altLang="zh-TW" sz="2000" i="1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, a training set D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of </a:t>
            </a:r>
            <a:r>
              <a:rPr lang="en-US" altLang="zh-TW" sz="2000" i="1" dirty="0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 tuples is sampled with replacement from D (i.e., </a:t>
            </a:r>
            <a:r>
              <a:rPr lang="en-US" altLang="zh-TW" sz="2000" dirty="0" err="1">
                <a:ea typeface="新細明體" charset="-120"/>
              </a:rPr>
              <a:t>boostrap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 classifier model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is learned for each training set D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Classification: classify an unknown sample</a:t>
            </a:r>
            <a:r>
              <a:rPr lang="en-US" altLang="zh-TW" sz="2000" b="1" dirty="0">
                <a:ea typeface="新細明體" charset="-120"/>
              </a:rPr>
              <a:t> X</a:t>
            </a:r>
            <a:r>
              <a:rPr lang="en-US" altLang="zh-TW" sz="2000" dirty="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Each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 dirty="0">
                <a:ea typeface="新細明體" charset="-120"/>
              </a:rPr>
              <a:t>X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Often significantly better than a single classifier derived from D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Proved improved accuracy in prediction</a:t>
            </a:r>
          </a:p>
        </p:txBody>
      </p:sp>
    </p:spTree>
    <p:extLst>
      <p:ext uri="{BB962C8B-B14F-4D97-AF65-F5344CB8AC3E}">
        <p14:creationId xmlns:p14="http://schemas.microsoft.com/office/powerpoint/2010/main" val="185917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112年12月16日星期六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582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TW" dirty="0">
                <a:ea typeface="新細明體" charset="-120"/>
              </a:rPr>
              <a:t>Boosting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52578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How does boosting work?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Weights are assigned to each training tuple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 series of k classifiers is iteratively learned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After a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is learned,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weights</a:t>
            </a:r>
            <a:r>
              <a:rPr lang="en-US" altLang="zh-TW" sz="2000" dirty="0">
                <a:ea typeface="新細明體" charset="-120"/>
              </a:rPr>
              <a:t> are updated to allow the subsequent classifier, M</a:t>
            </a:r>
            <a:r>
              <a:rPr lang="en-US" altLang="zh-TW" sz="2000" baseline="-25000" dirty="0">
                <a:ea typeface="新細明體" charset="-120"/>
              </a:rPr>
              <a:t>i+1</a:t>
            </a:r>
            <a:r>
              <a:rPr lang="en-US" altLang="zh-TW" sz="2000" dirty="0">
                <a:ea typeface="新細明體" charset="-120"/>
              </a:rPr>
              <a:t>, to pay more attention to the training tuples that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misclassified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Compared with bagging, boosting tends to achieve greater accuracy, but it also risks overfitting the model to misclassified data</a:t>
            </a:r>
          </a:p>
        </p:txBody>
      </p:sp>
    </p:spTree>
    <p:extLst>
      <p:ext uri="{BB962C8B-B14F-4D97-AF65-F5344CB8AC3E}">
        <p14:creationId xmlns:p14="http://schemas.microsoft.com/office/powerpoint/2010/main" val="260626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112年12月16日星期六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err="1">
                <a:ea typeface="新細明體" charset="-120"/>
              </a:rPr>
              <a:t>Adaboost</a:t>
            </a:r>
            <a:r>
              <a:rPr lang="en-US" altLang="zh-TW" dirty="0">
                <a:ea typeface="新細明體" charset="-120"/>
              </a:rPr>
              <a:t> (Freund and </a:t>
            </a:r>
            <a:r>
              <a:rPr lang="en-US" altLang="zh-TW" dirty="0" err="1">
                <a:ea typeface="新細明體" charset="-120"/>
              </a:rPr>
              <a:t>Schapire</a:t>
            </a:r>
            <a:r>
              <a:rPr lang="en-US" altLang="zh-TW" dirty="0">
                <a:ea typeface="新細明體" charset="-120"/>
              </a:rPr>
              <a:t>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382000" cy="5105400"/>
          </a:xfrm>
        </p:spPr>
        <p:txBody>
          <a:bodyPr/>
          <a:lstStyle/>
          <a:p>
            <a:pPr marL="457200" indent="-457200"/>
            <a:r>
              <a:rPr lang="en-US" altLang="zh-TW" sz="2000" dirty="0">
                <a:ea typeface="新細明體" charset="-120"/>
              </a:rPr>
              <a:t>Given a set of </a:t>
            </a:r>
            <a:r>
              <a:rPr lang="en-US" altLang="zh-TW" sz="2000" i="1" dirty="0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 class-labeled tuples, (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b="1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, y</a:t>
            </a:r>
            <a:r>
              <a:rPr lang="en-US" altLang="zh-TW" sz="2000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), …, (</a:t>
            </a:r>
            <a:r>
              <a:rPr lang="en-US" altLang="zh-TW" sz="2000" b="1" dirty="0" err="1">
                <a:ea typeface="新細明體" charset="-120"/>
              </a:rPr>
              <a:t>X</a:t>
            </a:r>
            <a:r>
              <a:rPr lang="en-US" altLang="zh-TW" sz="2000" b="1" baseline="-25000" dirty="0" err="1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, </a:t>
            </a:r>
            <a:r>
              <a:rPr lang="en-US" altLang="zh-TW" sz="2000" dirty="0" err="1">
                <a:ea typeface="新細明體" charset="-120"/>
              </a:rPr>
              <a:t>y</a:t>
            </a:r>
            <a:r>
              <a:rPr lang="en-US" altLang="zh-TW" sz="2000" baseline="-25000" dirty="0" err="1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Initially, all the weights of tuples are set the same (1/d)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Generate k classifiers in k rounds.  At round </a:t>
            </a:r>
            <a:r>
              <a:rPr lang="en-US" altLang="zh-TW" sz="2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,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of the same size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A classification model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is derived from D</a:t>
            </a:r>
            <a:r>
              <a:rPr lang="en-US" altLang="zh-TW" sz="2000" baseline="-25000" dirty="0">
                <a:ea typeface="新細明體" charset="-120"/>
              </a:rPr>
              <a:t>i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Its error rate is calculated using D</a:t>
            </a:r>
            <a:r>
              <a:rPr lang="en-US" altLang="zh-TW" sz="2000" baseline="-25000" dirty="0">
                <a:ea typeface="新細明體" charset="-120"/>
              </a:rPr>
              <a:t>i </a:t>
            </a:r>
            <a:r>
              <a:rPr lang="en-US" altLang="zh-TW" sz="2000" dirty="0">
                <a:ea typeface="新細明體" charset="-120"/>
              </a:rPr>
              <a:t>as a test set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If a tuple is </a:t>
            </a:r>
            <a:r>
              <a:rPr lang="en-US" altLang="zh-TW" sz="2000" dirty="0" err="1">
                <a:ea typeface="新細明體" charset="-120"/>
              </a:rPr>
              <a:t>misclssified</a:t>
            </a:r>
            <a:r>
              <a:rPr lang="en-US" altLang="zh-TW" sz="2000" dirty="0">
                <a:ea typeface="新細明體" charset="-120"/>
              </a:rPr>
              <a:t>, its weight is increased, </a:t>
            </a:r>
            <a:r>
              <a:rPr lang="en-US" altLang="zh-TW" sz="2000" dirty="0" err="1">
                <a:ea typeface="新細明體" charset="-120"/>
              </a:rPr>
              <a:t>o.w</a:t>
            </a:r>
            <a:r>
              <a:rPr lang="en-US" altLang="zh-TW" sz="2000" dirty="0">
                <a:ea typeface="新細明體" charset="-120"/>
              </a:rPr>
              <a:t>. it is decreased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Error rate: err(</a:t>
            </a:r>
            <a:r>
              <a:rPr lang="en-US" altLang="zh-TW" sz="2000" b="1" dirty="0" err="1">
                <a:ea typeface="新細明體" charset="-120"/>
              </a:rPr>
              <a:t>X</a:t>
            </a:r>
            <a:r>
              <a:rPr lang="en-US" altLang="zh-TW" sz="2000" b="1" baseline="-25000" dirty="0" err="1">
                <a:ea typeface="新細明體" charset="-120"/>
              </a:rPr>
              <a:t>j</a:t>
            </a:r>
            <a:r>
              <a:rPr lang="en-US" altLang="zh-TW" sz="2000" dirty="0">
                <a:ea typeface="新細明體" charset="-120"/>
              </a:rPr>
              <a:t>) is the misclassification error of tuple </a:t>
            </a:r>
            <a:r>
              <a:rPr lang="en-US" altLang="zh-TW" sz="2000" b="1" dirty="0" err="1">
                <a:ea typeface="新細明體" charset="-120"/>
              </a:rPr>
              <a:t>X</a:t>
            </a:r>
            <a:r>
              <a:rPr lang="en-US" altLang="zh-TW" sz="2000" b="1" baseline="-25000" dirty="0" err="1">
                <a:ea typeface="新細明體" charset="-120"/>
              </a:rPr>
              <a:t>j</a:t>
            </a:r>
            <a:r>
              <a:rPr lang="en-US" altLang="zh-TW" sz="2000" dirty="0">
                <a:ea typeface="新細明體" charset="-120"/>
              </a:rPr>
              <a:t>.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/>
            <a:endParaRPr lang="en-US" altLang="zh-TW" sz="2000" dirty="0">
              <a:ea typeface="新細明體" charset="-120"/>
            </a:endParaRPr>
          </a:p>
          <a:p>
            <a:pPr marL="457200" indent="-457200"/>
            <a:endParaRPr lang="en-US" altLang="zh-TW" sz="2000" dirty="0">
              <a:ea typeface="新細明體" charset="-120"/>
            </a:endParaRP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The weight of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 err="1">
                <a:ea typeface="新細明體" charset="-120"/>
              </a:rPr>
              <a:t>’s</a:t>
            </a:r>
            <a:r>
              <a:rPr lang="en-US" altLang="zh-TW" sz="2000" dirty="0">
                <a:ea typeface="新細明體" charset="-120"/>
              </a:rPr>
              <a:t>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77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31640" progId="Equation.3">
                  <p:embed/>
                </p:oleObj>
              </mc:Choice>
              <mc:Fallback>
                <p:oleObj name="Equation" r:id="rId2" imgW="1091880" imgH="431640" progId="Equation.3">
                  <p:embed/>
                  <p:pic>
                    <p:nvPicPr>
                      <p:cNvPr id="327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5181601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327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1601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71424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112年12月16日星期六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classification learning scheme.</a:t>
            </a:r>
          </a:p>
        </p:txBody>
      </p:sp>
    </p:spTree>
    <p:extLst>
      <p:ext uri="{BB962C8B-B14F-4D97-AF65-F5344CB8AC3E}">
        <p14:creationId xmlns:p14="http://schemas.microsoft.com/office/powerpoint/2010/main" val="15285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112年12月16日星期六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 b="1" dirty="0" err="1">
                <a:ea typeface="新細明體" charset="-120"/>
              </a:rPr>
              <a:t>Adaboost</a:t>
            </a:r>
            <a:endParaRPr lang="en-US" altLang="zh-TW" sz="3200" b="1" dirty="0">
              <a:ea typeface="新細明體" charset="-120"/>
            </a:endParaRP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1600" dirty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(1) Initialize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 to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(2)  for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weights to obtain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(4)      use training set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to derive a model, 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(5)      compute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), the error rate of M</a:t>
            </a:r>
            <a:r>
              <a:rPr lang="en-US" altLang="zh-TW" sz="1600" baseline="-25000" dirty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(6)      if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(9)      </a:t>
            </a:r>
            <a:r>
              <a:rPr lang="en-US" altLang="zh-TW" sz="1600" dirty="0" err="1">
                <a:ea typeface="新細明體" charset="-120"/>
              </a:rPr>
              <a:t>endif</a:t>
            </a:r>
            <a:endParaRPr lang="en-US" altLang="zh-TW" sz="1600" dirty="0">
              <a:ea typeface="新細明體" charset="-120"/>
            </a:endParaRP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(10)    for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(11)          multiply the weight of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by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)/(1-error(M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(12)          normalize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(13)  </a:t>
            </a:r>
            <a:r>
              <a:rPr lang="en-US" altLang="zh-TW" sz="1600" dirty="0" err="1">
                <a:ea typeface="新細明體" charset="-120"/>
              </a:rPr>
              <a:t>endfor</a:t>
            </a:r>
            <a:endParaRPr lang="en-US" altLang="zh-TW" sz="16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69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1502</Words>
  <Application>Microsoft Office PowerPoint</Application>
  <PresentationFormat>寬螢幕</PresentationFormat>
  <Paragraphs>215</Paragraphs>
  <Slides>31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Cambria Math</vt:lpstr>
      <vt:lpstr>Office 佈景主題</vt:lpstr>
      <vt:lpstr>Visio</vt:lpstr>
      <vt:lpstr>Equation</vt:lpstr>
      <vt:lpstr>Ensemble methods</vt:lpstr>
      <vt:lpstr>Ensemble Methods: Increase prediction accuracy using base Learners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Regression tree</vt:lpstr>
      <vt:lpstr>Reference  links</vt:lpstr>
      <vt:lpstr>Decision Tree Splitting Method #1: Reduction in Variance</vt:lpstr>
      <vt:lpstr>PowerPoint 簡報</vt:lpstr>
      <vt:lpstr>PowerPoint 簡報</vt:lpstr>
      <vt:lpstr>PowerPoint 簡報</vt:lpstr>
      <vt:lpstr>PowerPoint 簡報</vt:lpstr>
      <vt:lpstr>PowerPoint 簡報</vt:lpstr>
      <vt:lpstr>F0(x) uses a  constant to predict </vt:lpstr>
      <vt:lpstr> Is the mean of yi</vt:lpstr>
      <vt:lpstr>Residual y-F0</vt:lpstr>
      <vt:lpstr>Build a regression stump to predict residuals</vt:lpstr>
      <vt:lpstr>F1=F0+h1</vt:lpstr>
      <vt:lpstr>New residuals</vt:lpstr>
      <vt:lpstr>Build h2 to predict y-F1</vt:lpstr>
      <vt:lpstr>F2=F0+h1+h2----additive model</vt:lpstr>
      <vt:lpstr>Reduce MSEs</vt:lpstr>
      <vt:lpstr>Why gradient?</vt:lpstr>
      <vt:lpstr>PowerPoint 簡報</vt:lpstr>
      <vt:lpstr>How is it related to gradient descent?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methods</dc:title>
  <dc:creator>USER</dc:creator>
  <cp:lastModifiedBy>190498 lily</cp:lastModifiedBy>
  <cp:revision>40</cp:revision>
  <dcterms:created xsi:type="dcterms:W3CDTF">2023-12-04T07:38:11Z</dcterms:created>
  <dcterms:modified xsi:type="dcterms:W3CDTF">2023-12-16T12:25:55Z</dcterms:modified>
</cp:coreProperties>
</file>