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1244" r:id="rId2"/>
    <p:sldId id="1111" r:id="rId3"/>
    <p:sldId id="1004" r:id="rId4"/>
    <p:sldId id="1005" r:id="rId5"/>
    <p:sldId id="1001" r:id="rId6"/>
    <p:sldId id="1203" r:id="rId7"/>
    <p:sldId id="1002" r:id="rId8"/>
    <p:sldId id="1192" r:id="rId9"/>
    <p:sldId id="1007" r:id="rId10"/>
    <p:sldId id="1009" r:id="rId11"/>
    <p:sldId id="1010" r:id="rId12"/>
    <p:sldId id="1011" r:id="rId13"/>
    <p:sldId id="1012" r:id="rId14"/>
    <p:sldId id="1013" r:id="rId15"/>
    <p:sldId id="1014" r:id="rId16"/>
    <p:sldId id="1015" r:id="rId17"/>
    <p:sldId id="1016" r:id="rId18"/>
    <p:sldId id="1017" r:id="rId19"/>
    <p:sldId id="1018" r:id="rId20"/>
    <p:sldId id="1247" r:id="rId21"/>
    <p:sldId id="1248" r:id="rId22"/>
    <p:sldId id="1249" r:id="rId23"/>
    <p:sldId id="1193" r:id="rId24"/>
    <p:sldId id="1020" r:id="rId25"/>
    <p:sldId id="1204" r:id="rId26"/>
    <p:sldId id="1260" r:id="rId27"/>
    <p:sldId id="1261" r:id="rId28"/>
    <p:sldId id="1262" r:id="rId29"/>
    <p:sldId id="1263" r:id="rId30"/>
    <p:sldId id="1206" r:id="rId31"/>
    <p:sldId id="1250" r:id="rId32"/>
    <p:sldId id="1259" r:id="rId33"/>
    <p:sldId id="1251" r:id="rId34"/>
    <p:sldId id="1252" r:id="rId35"/>
    <p:sldId id="1253" r:id="rId36"/>
    <p:sldId id="1254" r:id="rId37"/>
    <p:sldId id="1255" r:id="rId38"/>
    <p:sldId id="1256" r:id="rId39"/>
    <p:sldId id="1257" r:id="rId40"/>
    <p:sldId id="1258" r:id="rId41"/>
    <p:sldId id="1205" r:id="rId42"/>
    <p:sldId id="1194" r:id="rId43"/>
    <p:sldId id="1187" r:id="rId44"/>
    <p:sldId id="1023" r:id="rId45"/>
    <p:sldId id="1134" r:id="rId46"/>
    <p:sldId id="1025" r:id="rId47"/>
    <p:sldId id="1026" r:id="rId48"/>
    <p:sldId id="1173" r:id="rId49"/>
    <p:sldId id="1027" r:id="rId50"/>
    <p:sldId id="1138" r:id="rId51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328"/>
    <a:srgbClr val="F6E6EA"/>
    <a:srgbClr val="FAE2F6"/>
    <a:srgbClr val="170981"/>
    <a:srgbClr val="D7FDF9"/>
    <a:srgbClr val="003366"/>
    <a:srgbClr val="0066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6" autoAdjust="0"/>
    <p:restoredTop sz="94882" autoAdjust="0"/>
  </p:normalViewPr>
  <p:slideViewPr>
    <p:cSldViewPr>
      <p:cViewPr>
        <p:scale>
          <a:sx n="72" d="100"/>
          <a:sy n="72" d="100"/>
        </p:scale>
        <p:origin x="-1680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00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872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6154BF-073B-4BB1-8E4D-58C655F6EE5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5BF5207-8A52-428F-A237-3F93968CA61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 do the cluster Analysis for understanding your data to talk about 4 </a:t>
            </a:r>
            <a:r>
              <a:rPr lang="en-US" altLang="zh-TW" dirty="0" err="1"/>
              <a:t>patioining</a:t>
            </a:r>
            <a:r>
              <a:rPr lang="en-US" altLang="zh-TW" dirty="0"/>
              <a:t> </a:t>
            </a:r>
            <a:r>
              <a:rPr lang="en-US" altLang="zh-TW" dirty="0" err="1"/>
              <a:t>methd</a:t>
            </a:r>
            <a:r>
              <a:rPr lang="en-US" altLang="zh-TW" dirty="0"/>
              <a:t> and  5 hierarchical method  we can determined which data method and know which customer wasting your resources and do not contribute your revenue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9701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399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曼哈頓</a:t>
            </a:r>
            <a:r>
              <a:rPr lang="en-US" altLang="zh-TW" dirty="0"/>
              <a:t>distance </a:t>
            </a:r>
            <a:r>
              <a:rPr lang="zh-TW" altLang="en-US" dirty="0"/>
              <a:t>每個街區的長寬都是</a:t>
            </a:r>
            <a:r>
              <a:rPr lang="en-US" altLang="zh-TW" dirty="0"/>
              <a:t>1</a:t>
            </a:r>
          </a:p>
          <a:p>
            <a:r>
              <a:rPr lang="en-US" altLang="zh-TW" dirty="0" err="1"/>
              <a:t>Eculidean</a:t>
            </a:r>
            <a:r>
              <a:rPr lang="en-US" altLang="zh-TW" dirty="0"/>
              <a:t> distance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5715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三角形 兩邊和大於第三邊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5033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二進位數據的列聯表
對稱二元變數的距離測量：
非對稱二元變數的距離測量：</a:t>
            </a:r>
            <a:r>
              <a:rPr lang="zh-TW" altLang="en-US" b="1" dirty="0"/>
              <a:t>差別在於不考慮</a:t>
            </a:r>
            <a:r>
              <a:rPr lang="en-US" altLang="zh-TW" b="1" dirty="0"/>
              <a:t>d (total column)</a:t>
            </a:r>
            <a:r>
              <a:rPr lang="zh-TW" altLang="en-US" dirty="0"/>
              <a:t>
</a:t>
            </a:r>
            <a:r>
              <a:rPr lang="en-US" altLang="zh-TW" dirty="0"/>
              <a:t>Jaccard </a:t>
            </a:r>
            <a:r>
              <a:rPr lang="zh-TW" altLang="en-US" dirty="0"/>
              <a:t>係數（非對稱二元變數的相似性度量）：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3740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醫院做身體檢查 我們可以找到影響較大的參數 </a:t>
            </a:r>
            <a:endParaRPr lang="en-US" altLang="zh-TW" dirty="0"/>
          </a:p>
          <a:p>
            <a:r>
              <a:rPr lang="zh-TW" altLang="en-US" dirty="0"/>
              <a:t>性別是對稱屬性
其餘屬性是非對稱二進位的</a:t>
            </a:r>
            <a:r>
              <a:rPr lang="en-US" altLang="zh-TW" dirty="0"/>
              <a:t>(</a:t>
            </a:r>
            <a:r>
              <a:rPr lang="zh-TW" altLang="en-US" dirty="0"/>
              <a:t>我們不考慮上一張投影片中分母的</a:t>
            </a:r>
            <a:r>
              <a:rPr lang="en-US" altLang="zh-TW" dirty="0"/>
              <a:t>d (</a:t>
            </a:r>
            <a:r>
              <a:rPr lang="zh-TW" altLang="en-US" dirty="0"/>
              <a:t>這邊指的是資料</a:t>
            </a:r>
            <a:r>
              <a:rPr lang="en-US" altLang="zh-TW" dirty="0" err="1"/>
              <a:t>colum</a:t>
            </a:r>
            <a:r>
              <a:rPr lang="zh-TW" altLang="en-US" dirty="0"/>
              <a:t>的數量</a:t>
            </a:r>
            <a:r>
              <a:rPr lang="en-US" altLang="zh-TW" dirty="0"/>
              <a:t>))</a:t>
            </a:r>
            <a:r>
              <a:rPr lang="zh-TW" altLang="en-US" dirty="0"/>
              <a:t>
將值 </a:t>
            </a:r>
            <a:r>
              <a:rPr lang="en-US" altLang="zh-TW" dirty="0"/>
              <a:t>Y </a:t>
            </a:r>
            <a:r>
              <a:rPr lang="zh-TW" altLang="en-US" dirty="0"/>
              <a:t>和 </a:t>
            </a:r>
            <a:r>
              <a:rPr lang="en-US" altLang="zh-TW" dirty="0"/>
              <a:t>P </a:t>
            </a:r>
            <a:r>
              <a:rPr lang="zh-TW" altLang="en-US" dirty="0"/>
              <a:t>設置為 </a:t>
            </a:r>
            <a:r>
              <a:rPr lang="en-US" altLang="zh-TW" dirty="0"/>
              <a:t>1</a:t>
            </a:r>
            <a:r>
              <a:rPr lang="zh-TW" altLang="en-US" dirty="0"/>
              <a:t>，將值 </a:t>
            </a:r>
            <a:r>
              <a:rPr lang="en-US" altLang="zh-TW" dirty="0"/>
              <a:t>N </a:t>
            </a:r>
            <a:r>
              <a:rPr lang="zh-TW" altLang="en-US" dirty="0"/>
              <a:t>設置為 </a:t>
            </a:r>
            <a:r>
              <a:rPr lang="en-US" altLang="zh-TW" dirty="0"/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6916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二元變數的泛化，它可以採用 </a:t>
            </a:r>
            <a:r>
              <a:rPr lang="en-US" altLang="zh-TW" dirty="0"/>
              <a:t>2 </a:t>
            </a:r>
            <a:r>
              <a:rPr lang="zh-TW" altLang="en-US" dirty="0"/>
              <a:t>種以上的狀態，例如紅色、黃色、藍色、綠色
方法一：簡單匹配
</a:t>
            </a:r>
            <a:r>
              <a:rPr lang="en-US" altLang="zh-TW" dirty="0"/>
              <a:t>m</a:t>
            </a:r>
            <a:r>
              <a:rPr lang="zh-TW" altLang="en-US" dirty="0"/>
              <a:t>：</a:t>
            </a:r>
            <a:r>
              <a:rPr lang="en-US" altLang="zh-TW" dirty="0"/>
              <a:t>#</a:t>
            </a:r>
            <a:r>
              <a:rPr lang="zh-TW" altLang="en-US" dirty="0"/>
              <a:t>个匹配项，</a:t>
            </a:r>
            <a:r>
              <a:rPr lang="en-US" altLang="zh-TW" dirty="0"/>
              <a:t>p</a:t>
            </a:r>
            <a:r>
              <a:rPr lang="zh-TW" altLang="en-US" dirty="0"/>
              <a:t>：總共</a:t>
            </a:r>
            <a:r>
              <a:rPr lang="en-US" altLang="zh-TW" dirty="0"/>
              <a:t>#</a:t>
            </a:r>
            <a:r>
              <a:rPr lang="zh-TW" altLang="en-US" dirty="0"/>
              <a:t>個變數
方法二：使用大量二元變數
為每個 </a:t>
            </a:r>
            <a:r>
              <a:rPr lang="en-US" altLang="zh-TW" dirty="0"/>
              <a:t>M </a:t>
            </a:r>
            <a:r>
              <a:rPr lang="zh-TW" altLang="en-US" dirty="0"/>
              <a:t>名義狀態創建新的二進位變數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714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序數基礎</a:t>
            </a:r>
            <a:endParaRPr lang="en-US" altLang="zh-TW" dirty="0"/>
          </a:p>
          <a:p>
            <a:r>
              <a:rPr lang="zh-TW" altLang="en-US" dirty="0"/>
              <a:t>序數變數可以是離散的，也可以是連續的
順序很重要，例如，排名
可以像間隔縮放一樣處理
將 </a:t>
            </a:r>
            <a:r>
              <a:rPr lang="en-US" altLang="zh-TW" dirty="0" err="1"/>
              <a:t>xif</a:t>
            </a:r>
            <a:r>
              <a:rPr lang="en-US" altLang="zh-TW" dirty="0"/>
              <a:t> </a:t>
            </a:r>
            <a:r>
              <a:rPr lang="zh-TW" altLang="en-US" dirty="0"/>
              <a:t>替換為他們的等級
通過將第 </a:t>
            </a:r>
            <a:r>
              <a:rPr lang="en-US" altLang="zh-TW" dirty="0"/>
              <a:t>f </a:t>
            </a:r>
            <a:r>
              <a:rPr lang="zh-TW" altLang="en-US" dirty="0"/>
              <a:t>個變數中的第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個物件替換為
使用區間尺度變數的方法計算相異性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485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比率標度變數：非線性標度上的正測量值，近似於指數標度，例如 </a:t>
            </a:r>
            <a:r>
              <a:rPr lang="en-US" altLang="zh-TW" dirty="0" err="1"/>
              <a:t>AeBt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Ae-</a:t>
            </a:r>
            <a:r>
              <a:rPr lang="en-US" altLang="zh-TW" dirty="0" err="1"/>
              <a:t>Bt</a:t>
            </a:r>
            <a:r>
              <a:rPr lang="zh-TW" altLang="en-US" dirty="0"/>
              <a:t>。
方法：
將它們視為區間尺度變數 </a:t>
            </a:r>
            <a:r>
              <a:rPr lang="en-US" altLang="zh-TW" dirty="0"/>
              <a:t>- </a:t>
            </a:r>
            <a:r>
              <a:rPr lang="zh-TW" altLang="en-US" dirty="0"/>
              <a:t>不是一個好的選擇！（為什麼</a:t>
            </a:r>
            <a:r>
              <a:rPr lang="en-US" altLang="zh-TW" dirty="0"/>
              <a:t>?——</a:t>
            </a:r>
            <a:r>
              <a:rPr lang="zh-TW" altLang="en-US" dirty="0"/>
              <a:t>比例可能會</a:t>
            </a:r>
            <a:r>
              <a:rPr lang="zh-TW" altLang="en-US" b="1" dirty="0"/>
              <a:t>失真</a:t>
            </a:r>
            <a:r>
              <a:rPr lang="zh-TW" altLang="en-US" dirty="0"/>
              <a:t>）
應用對數變換
</a:t>
            </a:r>
            <a:r>
              <a:rPr lang="en-US" altLang="zh-TW" dirty="0" err="1"/>
              <a:t>yif</a:t>
            </a:r>
            <a:r>
              <a:rPr lang="en-US" altLang="zh-TW" dirty="0"/>
              <a:t> = log</a:t>
            </a:r>
            <a:r>
              <a:rPr lang="zh-TW" altLang="en-US" dirty="0"/>
              <a:t>（</a:t>
            </a:r>
            <a:r>
              <a:rPr lang="en-US" altLang="zh-TW" dirty="0" err="1"/>
              <a:t>xif</a:t>
            </a:r>
            <a:r>
              <a:rPr lang="zh-TW" altLang="en-US" dirty="0"/>
              <a:t>）
將它們視為連續序號數據，將其秩視為區間尺度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6981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比較複雜的一個</a:t>
            </a:r>
            <a:endParaRPr lang="en-US" altLang="zh-TW" dirty="0"/>
          </a:p>
          <a:p>
            <a:r>
              <a:rPr lang="zh-TW" altLang="en-US" dirty="0"/>
              <a:t>我們不做 跳過 太難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資料庫可以包含所有六種類型的變數
對稱二進位、非對稱二進位、標稱、序數、區間和比率
可以使用加權公式來組合它們的效果
</a:t>
            </a:r>
            <a:r>
              <a:rPr lang="en-US" altLang="zh-TW" dirty="0"/>
              <a:t>f </a:t>
            </a:r>
            <a:r>
              <a:rPr lang="zh-TW" altLang="en-US" dirty="0"/>
              <a:t>是二進位或標稱值：
如果 </a:t>
            </a:r>
            <a:r>
              <a:rPr lang="en-US" altLang="zh-TW" dirty="0" err="1"/>
              <a:t>xif</a:t>
            </a:r>
            <a:r>
              <a:rPr lang="en-US" altLang="zh-TW" dirty="0"/>
              <a:t> = </a:t>
            </a:r>
            <a:r>
              <a:rPr lang="en-US" altLang="zh-TW" dirty="0" err="1"/>
              <a:t>xjf</a:t>
            </a:r>
            <a:r>
              <a:rPr lang="en-US" altLang="zh-TW" dirty="0"/>
              <a:t>=0 </a:t>
            </a:r>
            <a:r>
              <a:rPr lang="zh-TW" altLang="en-US" dirty="0"/>
              <a:t>且變數 </a:t>
            </a:r>
            <a:r>
              <a:rPr lang="en-US" altLang="zh-TW" dirty="0"/>
              <a:t>f </a:t>
            </a:r>
            <a:r>
              <a:rPr lang="zh-TW" altLang="en-US" dirty="0"/>
              <a:t>不對稱或 </a:t>
            </a:r>
            <a:r>
              <a:rPr lang="en-US" altLang="zh-TW" dirty="0" err="1"/>
              <a:t>xif</a:t>
            </a:r>
            <a:r>
              <a:rPr lang="en-US" altLang="zh-TW" dirty="0"/>
              <a:t> </a:t>
            </a:r>
            <a:r>
              <a:rPr lang="zh-TW" altLang="en-US" dirty="0"/>
              <a:t>之一，則 </a:t>
            </a:r>
            <a:r>
              <a:rPr lang="en-US" altLang="zh-TW" dirty="0" err="1"/>
              <a:t>δij</a:t>
            </a:r>
            <a:r>
              <a:rPr lang="zh-TW" altLang="en-US" dirty="0"/>
              <a:t>（</a:t>
            </a:r>
            <a:r>
              <a:rPr lang="en-US" altLang="zh-TW" dirty="0"/>
              <a:t>f</a:t>
            </a:r>
            <a:r>
              <a:rPr lang="zh-TW" altLang="en-US" dirty="0"/>
              <a:t>） </a:t>
            </a:r>
            <a:r>
              <a:rPr lang="en-US" altLang="zh-TW" dirty="0"/>
              <a:t>= 0</a:t>
            </a:r>
            <a:r>
              <a:rPr lang="zh-TW" altLang="en-US" dirty="0"/>
              <a:t>，否則缺少 </a:t>
            </a:r>
            <a:r>
              <a:rPr lang="en-US" altLang="zh-TW" dirty="0" err="1"/>
              <a:t>xjf</a:t>
            </a:r>
            <a:r>
              <a:rPr lang="zh-TW" altLang="en-US" dirty="0"/>
              <a:t>，否則 </a:t>
            </a:r>
            <a:r>
              <a:rPr lang="en-US" altLang="zh-TW" dirty="0" err="1"/>
              <a:t>δij</a:t>
            </a:r>
            <a:r>
              <a:rPr lang="zh-TW" altLang="en-US" dirty="0"/>
              <a:t>（</a:t>
            </a:r>
            <a:r>
              <a:rPr lang="en-US" altLang="zh-TW" dirty="0"/>
              <a:t>f</a:t>
            </a:r>
            <a:r>
              <a:rPr lang="zh-TW" altLang="en-US" dirty="0"/>
              <a:t>） </a:t>
            </a:r>
            <a:r>
              <a:rPr lang="en-US" altLang="zh-TW" dirty="0"/>
              <a:t>= 1
f </a:t>
            </a:r>
            <a:r>
              <a:rPr lang="zh-TW" altLang="en-US" dirty="0"/>
              <a:t>基於間隔：使用歸一化距離
</a:t>
            </a:r>
            <a:r>
              <a:rPr lang="en-US" altLang="zh-TW" dirty="0"/>
              <a:t>f </a:t>
            </a:r>
            <a:r>
              <a:rPr lang="zh-TW" altLang="en-US" dirty="0"/>
              <a:t>是有序的或比率比例的
計算排名 </a:t>
            </a:r>
            <a:r>
              <a:rPr lang="en-US" altLang="zh-TW" dirty="0" err="1"/>
              <a:t>rif</a:t>
            </a:r>
            <a:r>
              <a:rPr lang="en-US" altLang="zh-TW" dirty="0"/>
              <a:t> </a:t>
            </a:r>
            <a:r>
              <a:rPr lang="zh-TW" altLang="en-US" dirty="0"/>
              <a:t>和 
並將 </a:t>
            </a:r>
            <a:r>
              <a:rPr lang="en-US" altLang="zh-TW" dirty="0"/>
              <a:t>ZIF </a:t>
            </a:r>
            <a:r>
              <a:rPr lang="zh-TW" altLang="en-US" dirty="0"/>
              <a:t>視為區間縮放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912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跳過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235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769F178-3394-41B2-AD8D-A43F71652DC0}" type="slidenum">
              <a:rPr lang="zh-TW" altLang="en-US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5355C546-E7BD-5E62-D64C-3262ED15E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集群是為了做出分類 每集群中的資料都比較相同 反之異同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跳過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3847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跳過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9339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926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E0DF51-56EE-4514-A831-0926BE0D52B2}" type="slidenum">
              <a:rPr lang="zh-TW" altLang="en-US" smtClean="0"/>
              <a:pPr>
                <a:spcBef>
                  <a:spcPct val="0"/>
                </a:spcBef>
              </a:pPr>
              <a:t>24</a:t>
            </a:fld>
            <a:endParaRPr lang="en-US" altLang="zh-TW"/>
          </a:p>
        </p:txBody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3B48EB85-7F9B-75A1-F27D-5A519657B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分區方法：
構造各種分區，然後通過一些標準來評估它們，例如，最小化平方誤差的總和
典型方法：</a:t>
            </a:r>
            <a:r>
              <a:rPr lang="en-US" altLang="zh-TW" dirty="0"/>
              <a:t>k-means</a:t>
            </a:r>
            <a:r>
              <a:rPr lang="zh-TW" altLang="en-US" dirty="0"/>
              <a:t>、</a:t>
            </a:r>
            <a:r>
              <a:rPr lang="en-US" altLang="zh-TW" dirty="0"/>
              <a:t>k-medoids</a:t>
            </a:r>
            <a:r>
              <a:rPr lang="zh-TW" altLang="en-US" dirty="0"/>
              <a:t>、</a:t>
            </a:r>
            <a:r>
              <a:rPr lang="en-US" altLang="zh-TW" dirty="0"/>
              <a:t>CLARANS</a:t>
            </a:r>
          </a:p>
          <a:p>
            <a:r>
              <a:rPr lang="en-US" altLang="zh-TW" dirty="0"/>
              <a:t>
</a:t>
            </a:r>
            <a:r>
              <a:rPr lang="zh-TW" altLang="en-US" dirty="0"/>
              <a:t>階層方法：
使用某些條件創建數據集（或物件）的分層分解
典型方法：戴安娜、艾格尼絲、樺木、搖滾、駱駝</a:t>
            </a:r>
            <a:endParaRPr lang="en-US" altLang="zh-TW" dirty="0"/>
          </a:p>
          <a:p>
            <a:r>
              <a:rPr lang="zh-TW" altLang="en-US" dirty="0"/>
              <a:t>
基於密度的方法：
基於連通性和密度函數
典型方法：</a:t>
            </a:r>
            <a:r>
              <a:rPr lang="en-US" altLang="zh-TW" dirty="0"/>
              <a:t>DBSACN</a:t>
            </a:r>
            <a:r>
              <a:rPr lang="zh-TW" altLang="en-US" dirty="0"/>
              <a:t>、</a:t>
            </a:r>
            <a:r>
              <a:rPr lang="en-US" altLang="zh-TW" dirty="0"/>
              <a:t>OPTICS</a:t>
            </a:r>
            <a:r>
              <a:rPr lang="zh-TW" altLang="en-US" dirty="0"/>
              <a:t>、</a:t>
            </a:r>
            <a:r>
              <a:rPr lang="en-US" altLang="zh-TW" dirty="0" err="1"/>
              <a:t>DenClue</a:t>
            </a:r>
            <a:endParaRPr lang="zh-TW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7D216E-1D8E-4D96-BFFD-ABB5CD871EF4}" type="slidenum">
              <a:rPr lang="zh-TW" altLang="en-US" smtClean="0"/>
              <a:pPr>
                <a:spcBef>
                  <a:spcPct val="0"/>
                </a:spcBef>
              </a:pPr>
              <a:t>25</a:t>
            </a:fld>
            <a:endParaRPr lang="en-US" altLang="zh-TW"/>
          </a:p>
        </p:txBody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83E37BF1-4D7A-3894-022A-0D2E3D0CA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基於網格的方法：
基於多級粒度結構
典型方法：</a:t>
            </a:r>
            <a:r>
              <a:rPr lang="en-US" altLang="zh-TW" dirty="0"/>
              <a:t>STING</a:t>
            </a:r>
            <a:r>
              <a:rPr lang="zh-TW" altLang="en-US" dirty="0"/>
              <a:t>、</a:t>
            </a:r>
            <a:r>
              <a:rPr lang="en-US" altLang="zh-TW" dirty="0" err="1"/>
              <a:t>WaveCluster</a:t>
            </a:r>
            <a:r>
              <a:rPr lang="zh-TW" altLang="en-US" dirty="0"/>
              <a:t>、</a:t>
            </a:r>
            <a:r>
              <a:rPr lang="en-US" altLang="zh-TW" dirty="0"/>
              <a:t>CLIQUE
</a:t>
            </a:r>
            <a:r>
              <a:rPr lang="zh-TW" altLang="en-US" dirty="0"/>
              <a:t>基於模型：
為每個聚類假設一個模型，並嘗試找到該模型彼此的最佳擬合
典型方法：</a:t>
            </a:r>
            <a:r>
              <a:rPr lang="en-US" altLang="zh-TW" dirty="0"/>
              <a:t>EM</a:t>
            </a:r>
            <a:r>
              <a:rPr lang="zh-TW" altLang="en-US" dirty="0"/>
              <a:t>、</a:t>
            </a:r>
            <a:r>
              <a:rPr lang="en-US" altLang="zh-TW" dirty="0"/>
              <a:t>SOM</a:t>
            </a:r>
            <a:r>
              <a:rPr lang="zh-TW" altLang="en-US" dirty="0"/>
              <a:t>、</a:t>
            </a:r>
            <a:r>
              <a:rPr lang="en-US" altLang="zh-TW" dirty="0"/>
              <a:t>COBWEB
</a:t>
            </a:r>
            <a:r>
              <a:rPr lang="zh-TW" altLang="en-US" dirty="0"/>
              <a:t>頻繁的基於模式：
基於對頻繁模式的分析
典型方法：</a:t>
            </a:r>
            <a:r>
              <a:rPr lang="en-US" altLang="zh-TW" dirty="0" err="1"/>
              <a:t>pCluster</a:t>
            </a:r>
            <a:r>
              <a:rPr lang="en-US" altLang="zh-TW" dirty="0"/>
              <a:t>
</a:t>
            </a:r>
            <a:r>
              <a:rPr lang="zh-TW" altLang="en-US" dirty="0"/>
              <a:t>使用者引導或基於約束：
通過考慮使用者指定或特定於應用程式的約束進行聚類
典型方法：</a:t>
            </a:r>
            <a:r>
              <a:rPr lang="en-US" altLang="zh-TW" dirty="0"/>
              <a:t>COD</a:t>
            </a:r>
            <a:r>
              <a:rPr lang="zh-TW" altLang="en-US" dirty="0"/>
              <a:t>（障礙物）、約束聚類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使用距離矩陣作為聚類條件。 此方法不需要簇數 </a:t>
            </a:r>
            <a:r>
              <a:rPr lang="en-US" altLang="zh-TW" dirty="0"/>
              <a:t>k </a:t>
            </a:r>
            <a:r>
              <a:rPr lang="zh-TW" altLang="en-US" dirty="0"/>
              <a:t>作為輸入，但需要終止條件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5746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Kaufmann</a:t>
            </a:r>
            <a:r>
              <a:rPr lang="zh-TW" altLang="en-US" dirty="0"/>
              <a:t>和</a:t>
            </a:r>
            <a:r>
              <a:rPr lang="en-US" altLang="zh-TW" dirty="0" err="1"/>
              <a:t>Rousseeuw</a:t>
            </a:r>
            <a:r>
              <a:rPr lang="zh-TW" altLang="en-US" dirty="0"/>
              <a:t>（</a:t>
            </a:r>
            <a:r>
              <a:rPr lang="en-US" altLang="zh-TW" dirty="0"/>
              <a:t>1990</a:t>
            </a:r>
            <a:r>
              <a:rPr lang="zh-TW" altLang="en-US" dirty="0"/>
              <a:t>）中引入
在統計分析軟體包中實現，例如</a:t>
            </a:r>
            <a:r>
              <a:rPr lang="en-US" altLang="zh-TW" dirty="0" err="1"/>
              <a:t>Splus</a:t>
            </a:r>
            <a:r>
              <a:rPr lang="en-US" altLang="zh-TW" dirty="0"/>
              <a:t>
</a:t>
            </a:r>
            <a:r>
              <a:rPr lang="zh-TW" altLang="en-US" dirty="0"/>
              <a:t>使用</a:t>
            </a:r>
            <a:r>
              <a:rPr lang="en-US" altLang="zh-TW" dirty="0"/>
              <a:t>Single-Link</a:t>
            </a:r>
            <a:r>
              <a:rPr lang="zh-TW" altLang="en-US" dirty="0"/>
              <a:t>方法和相異矩陣。 
合併差異最小的節點
以非下降的方式繼續前進
最終，所有節點都屬於同一集群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1193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10D614B-BE70-46E3-9DC5-9F00721BDF57}" type="slidenum">
              <a:rPr lang="zh-TW" altLang="en-US" smtClean="0"/>
              <a:pPr>
                <a:spcBef>
                  <a:spcPct val="0"/>
                </a:spcBef>
              </a:pPr>
              <a:t>30</a:t>
            </a:fld>
            <a:endParaRPr lang="en-US" altLang="zh-TW"/>
          </a:p>
        </p:txBody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AECCC418-3329-313D-8C7E-E68CE88F9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單鏈路：一個簇中的元素與另一個簇中的元素之間的</a:t>
            </a:r>
            <a:r>
              <a:rPr lang="zh-TW" altLang="en-US" b="1" dirty="0"/>
              <a:t>最小距離</a:t>
            </a:r>
            <a:r>
              <a:rPr lang="zh-TW" altLang="en-US" dirty="0"/>
              <a:t>，即 </a:t>
            </a:r>
            <a:r>
              <a:rPr lang="en-US" altLang="zh-TW" dirty="0"/>
              <a:t>dis</a:t>
            </a:r>
            <a:r>
              <a:rPr lang="zh-TW" altLang="en-US" dirty="0"/>
              <a:t>（</a:t>
            </a:r>
            <a:r>
              <a:rPr lang="en-US" altLang="zh-TW" dirty="0"/>
              <a:t>Ki</a:t>
            </a:r>
            <a:r>
              <a:rPr lang="zh-TW" altLang="en-US" dirty="0"/>
              <a:t>， </a:t>
            </a:r>
            <a:r>
              <a:rPr lang="en-US" altLang="zh-TW" dirty="0" err="1"/>
              <a:t>Kj</a:t>
            </a:r>
            <a:r>
              <a:rPr lang="zh-TW" altLang="en-US" dirty="0"/>
              <a:t>） </a:t>
            </a:r>
            <a:r>
              <a:rPr lang="en-US" altLang="zh-TW" dirty="0"/>
              <a:t>= min</a:t>
            </a:r>
            <a:r>
              <a:rPr lang="zh-TW" altLang="en-US" dirty="0"/>
              <a:t>（</a:t>
            </a:r>
            <a:r>
              <a:rPr lang="en-US" altLang="zh-TW" dirty="0"/>
              <a:t>tip</a:t>
            </a:r>
            <a:r>
              <a:rPr lang="zh-TW" altLang="en-US" dirty="0"/>
              <a:t>， </a:t>
            </a:r>
            <a:r>
              <a:rPr lang="en-US" altLang="zh-TW" dirty="0" err="1"/>
              <a:t>tjq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
完整連結：一個簇中的元素與另一個簇中的元素之間的</a:t>
            </a:r>
            <a:r>
              <a:rPr lang="zh-TW" altLang="en-US" b="1" dirty="0"/>
              <a:t>最大距離</a:t>
            </a:r>
            <a:r>
              <a:rPr lang="zh-TW" altLang="en-US" dirty="0"/>
              <a:t>，即 </a:t>
            </a:r>
            <a:r>
              <a:rPr lang="en-US" altLang="zh-TW" dirty="0"/>
              <a:t>dis</a:t>
            </a:r>
            <a:r>
              <a:rPr lang="zh-TW" altLang="en-US" dirty="0"/>
              <a:t>（</a:t>
            </a:r>
            <a:r>
              <a:rPr lang="en-US" altLang="zh-TW" dirty="0"/>
              <a:t>Ki</a:t>
            </a:r>
            <a:r>
              <a:rPr lang="zh-TW" altLang="en-US" dirty="0"/>
              <a:t>， </a:t>
            </a:r>
            <a:r>
              <a:rPr lang="en-US" altLang="zh-TW" dirty="0" err="1"/>
              <a:t>Kj</a:t>
            </a:r>
            <a:r>
              <a:rPr lang="zh-TW" altLang="en-US" dirty="0"/>
              <a:t>） </a:t>
            </a:r>
            <a:r>
              <a:rPr lang="en-US" altLang="zh-TW" dirty="0"/>
              <a:t>= max</a:t>
            </a:r>
            <a:r>
              <a:rPr lang="zh-TW" altLang="en-US" dirty="0"/>
              <a:t>（</a:t>
            </a:r>
            <a:r>
              <a:rPr lang="en-US" altLang="zh-TW" dirty="0"/>
              <a:t>tip</a:t>
            </a:r>
            <a:r>
              <a:rPr lang="zh-TW" altLang="en-US" dirty="0"/>
              <a:t>， </a:t>
            </a:r>
            <a:r>
              <a:rPr lang="en-US" altLang="zh-TW" dirty="0" err="1"/>
              <a:t>tjq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
平均值：一個聚類中的元素與另一個聚類中的元素之間</a:t>
            </a:r>
            <a:r>
              <a:rPr lang="zh-TW" altLang="en-US" b="1" dirty="0"/>
              <a:t>的平均距離</a:t>
            </a:r>
            <a:r>
              <a:rPr lang="zh-TW" altLang="en-US" dirty="0"/>
              <a:t>，即 </a:t>
            </a:r>
            <a:r>
              <a:rPr lang="en-US" altLang="zh-TW" dirty="0"/>
              <a:t>dis</a:t>
            </a:r>
            <a:r>
              <a:rPr lang="zh-TW" altLang="en-US" dirty="0"/>
              <a:t>（</a:t>
            </a:r>
            <a:r>
              <a:rPr lang="en-US" altLang="zh-TW" dirty="0"/>
              <a:t>Ki</a:t>
            </a:r>
            <a:r>
              <a:rPr lang="zh-TW" altLang="en-US" dirty="0"/>
              <a:t>， </a:t>
            </a:r>
            <a:r>
              <a:rPr lang="en-US" altLang="zh-TW" dirty="0" err="1"/>
              <a:t>Kj</a:t>
            </a:r>
            <a:r>
              <a:rPr lang="zh-TW" altLang="en-US" dirty="0"/>
              <a:t>） </a:t>
            </a:r>
            <a:r>
              <a:rPr lang="en-US" altLang="zh-TW" dirty="0"/>
              <a:t>= avg</a:t>
            </a:r>
            <a:r>
              <a:rPr lang="zh-TW" altLang="en-US" dirty="0"/>
              <a:t>（</a:t>
            </a:r>
            <a:r>
              <a:rPr lang="en-US" altLang="zh-TW" dirty="0"/>
              <a:t>tip</a:t>
            </a:r>
            <a:r>
              <a:rPr lang="zh-TW" altLang="en-US" dirty="0"/>
              <a:t>， </a:t>
            </a:r>
            <a:r>
              <a:rPr lang="en-US" altLang="zh-TW" dirty="0" err="1"/>
              <a:t>tjq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
質心：兩個簇的</a:t>
            </a:r>
            <a:r>
              <a:rPr lang="zh-TW" altLang="en-US" b="1" dirty="0"/>
              <a:t>質心之間的距離</a:t>
            </a:r>
            <a:r>
              <a:rPr lang="zh-TW" altLang="en-US" dirty="0"/>
              <a:t>，即</a:t>
            </a:r>
            <a:r>
              <a:rPr lang="en-US" altLang="zh-TW" dirty="0"/>
              <a:t>dis</a:t>
            </a:r>
            <a:r>
              <a:rPr lang="zh-TW" altLang="en-US" dirty="0"/>
              <a:t>（</a:t>
            </a:r>
            <a:r>
              <a:rPr lang="en-US" altLang="zh-TW" dirty="0"/>
              <a:t>Ki</a:t>
            </a:r>
            <a:r>
              <a:rPr lang="zh-TW" altLang="en-US" dirty="0"/>
              <a:t>， </a:t>
            </a:r>
            <a:r>
              <a:rPr lang="en-US" altLang="zh-TW" dirty="0" err="1"/>
              <a:t>Kj</a:t>
            </a:r>
            <a:r>
              <a:rPr lang="zh-TW" altLang="en-US" dirty="0"/>
              <a:t>） </a:t>
            </a:r>
            <a:r>
              <a:rPr lang="en-US" altLang="zh-TW" dirty="0"/>
              <a:t>= dis</a:t>
            </a:r>
            <a:r>
              <a:rPr lang="zh-TW" altLang="en-US" dirty="0"/>
              <a:t>（</a:t>
            </a:r>
            <a:r>
              <a:rPr lang="en-US" altLang="zh-TW" dirty="0"/>
              <a:t>Ci</a:t>
            </a:r>
            <a:r>
              <a:rPr lang="zh-TW" altLang="en-US" dirty="0"/>
              <a:t>， </a:t>
            </a:r>
            <a:r>
              <a:rPr lang="en-US" altLang="zh-TW" dirty="0" err="1"/>
              <a:t>Cj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
等點：兩個簇的中間體之間的距離，即 </a:t>
            </a:r>
            <a:r>
              <a:rPr lang="en-US" altLang="zh-TW" dirty="0"/>
              <a:t>dis</a:t>
            </a:r>
            <a:r>
              <a:rPr lang="zh-TW" altLang="en-US" dirty="0"/>
              <a:t>（</a:t>
            </a:r>
            <a:r>
              <a:rPr lang="en-US" altLang="zh-TW" dirty="0"/>
              <a:t>Ki</a:t>
            </a:r>
            <a:r>
              <a:rPr lang="zh-TW" altLang="en-US" dirty="0"/>
              <a:t>， </a:t>
            </a:r>
            <a:r>
              <a:rPr lang="en-US" altLang="zh-TW" dirty="0" err="1"/>
              <a:t>Kj</a:t>
            </a:r>
            <a:r>
              <a:rPr lang="zh-TW" altLang="en-US" dirty="0"/>
              <a:t>） </a:t>
            </a:r>
            <a:r>
              <a:rPr lang="en-US" altLang="zh-TW" dirty="0"/>
              <a:t>= dis</a:t>
            </a:r>
            <a:r>
              <a:rPr lang="zh-TW" altLang="en-US" dirty="0"/>
              <a:t>（</a:t>
            </a:r>
            <a:r>
              <a:rPr lang="en-US" altLang="zh-TW" dirty="0"/>
              <a:t>Mi</a:t>
            </a:r>
            <a:r>
              <a:rPr lang="zh-TW" altLang="en-US" dirty="0"/>
              <a:t>， </a:t>
            </a:r>
            <a:r>
              <a:rPr lang="en-US" altLang="zh-TW" dirty="0" err="1"/>
              <a:t>Mj</a:t>
            </a:r>
            <a:r>
              <a:rPr lang="zh-TW" altLang="en-US" dirty="0"/>
              <a:t>）
</a:t>
            </a:r>
            <a:r>
              <a:rPr lang="en-US" altLang="zh-TW" dirty="0"/>
              <a:t>	Medoid</a:t>
            </a:r>
            <a:r>
              <a:rPr lang="zh-TW" altLang="en-US" dirty="0"/>
              <a:t>：集群中一個選定的、位於中心位置的物體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Wards </a:t>
            </a:r>
            <a:r>
              <a:rPr lang="zh-TW" altLang="en-US" dirty="0"/>
              <a:t>就是上面的</a:t>
            </a:r>
            <a:r>
              <a:rPr lang="en-US" altLang="zh-TW" dirty="0"/>
              <a:t>sum of square </a:t>
            </a:r>
            <a:r>
              <a:rPr lang="zh-TW" altLang="en-US" dirty="0"/>
              <a:t>去判斷哪幾個合起來會下降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0829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B7204E-2129-4248-AFB5-0699EF9C005B}" type="slidenum">
              <a:rPr lang="zh-TW" altLang="en-US" smtClean="0"/>
              <a:pPr>
                <a:spcBef>
                  <a:spcPct val="0"/>
                </a:spcBef>
              </a:pPr>
              <a:t>41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DA39EE-42AF-4A54-A70C-5370FDC683CB}" type="slidenum">
              <a:rPr lang="zh-TW" altLang="en-US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00319B5-84F3-E568-242E-0C14F9120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recently do the customer come to your shop</a:t>
            </a:r>
          </a:p>
          <a:p>
            <a:r>
              <a:rPr lang="en-US" altLang="zh-TW" dirty="0"/>
              <a:t>How frequency do your customer buy the merchandise</a:t>
            </a:r>
            <a:endParaRPr lang="zh-TW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CACF3F-9989-4857-8B3E-FB9973AE9094}" type="slidenum">
              <a:rPr lang="zh-TW" altLang="en-US" smtClean="0"/>
              <a:pPr>
                <a:spcBef>
                  <a:spcPct val="0"/>
                </a:spcBef>
              </a:pPr>
              <a:t>43</a:t>
            </a:fld>
            <a:endParaRPr lang="en-US" altLang="zh-TW"/>
          </a:p>
        </p:txBody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67267EB8-6AC3-D752-8D98-7430FCC22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分區方法：將一個資料庫 </a:t>
            </a:r>
            <a:r>
              <a:rPr lang="en-US" altLang="zh-TW" dirty="0"/>
              <a:t>D </a:t>
            </a:r>
            <a:r>
              <a:rPr lang="zh-TW" altLang="en-US" dirty="0"/>
              <a:t>的 </a:t>
            </a:r>
            <a:r>
              <a:rPr lang="en-US" altLang="zh-TW" b="1" dirty="0"/>
              <a:t>n </a:t>
            </a:r>
            <a:r>
              <a:rPr lang="zh-TW" altLang="en-US" b="1" dirty="0"/>
              <a:t>個物件的分區構造成一組 </a:t>
            </a:r>
            <a:r>
              <a:rPr lang="en-US" altLang="zh-TW" b="1" dirty="0"/>
              <a:t>k </a:t>
            </a:r>
            <a:r>
              <a:rPr lang="zh-TW" altLang="en-US" b="1" dirty="0"/>
              <a:t>個簇</a:t>
            </a:r>
            <a:r>
              <a:rPr lang="zh-TW" altLang="en-US" dirty="0"/>
              <a:t>，</a:t>
            </a:r>
            <a:r>
              <a:rPr lang="en-US" altLang="zh-TW" dirty="0" err="1"/>
              <a:t>s.t.</a:t>
            </a:r>
            <a:r>
              <a:rPr lang="zh-TW" altLang="en-US" dirty="0"/>
              <a:t>，最小平方和</a:t>
            </a:r>
            <a:r>
              <a:rPr lang="en-US" altLang="zh-TW" dirty="0"/>
              <a:t>(t(is the data point belong to the data </a:t>
            </a:r>
            <a:r>
              <a:rPr lang="en-US" altLang="zh-TW" dirty="0" err="1"/>
              <a:t>i</a:t>
            </a:r>
            <a:r>
              <a:rPr lang="en-US" altLang="zh-TW" dirty="0"/>
              <a:t> ) </a:t>
            </a:r>
            <a:r>
              <a:rPr lang="zh-TW" altLang="en-US" dirty="0"/>
              <a:t>跟</a:t>
            </a:r>
            <a:r>
              <a:rPr lang="en-US" altLang="zh-TW" dirty="0" err="1"/>
              <a:t>i</a:t>
            </a:r>
            <a:r>
              <a:rPr lang="zh-TW" altLang="en-US" dirty="0"/>
              <a:t>是啥</a:t>
            </a:r>
            <a:r>
              <a:rPr lang="en-US" altLang="zh-TW" dirty="0"/>
              <a:t>?)km </a:t>
            </a:r>
            <a:r>
              <a:rPr lang="zh-TW" altLang="en-US" dirty="0"/>
              <a:t>是你有</a:t>
            </a:r>
            <a:r>
              <a:rPr lang="en-US" altLang="zh-TW" dirty="0" err="1"/>
              <a:t>kdiferent</a:t>
            </a:r>
            <a:r>
              <a:rPr lang="en-US" altLang="zh-TW" dirty="0"/>
              <a:t> cluster m</a:t>
            </a:r>
            <a:r>
              <a:rPr lang="zh-TW" altLang="en-US" dirty="0"/>
              <a:t>就是第一個</a:t>
            </a:r>
            <a:r>
              <a:rPr lang="en-US" altLang="zh-TW" dirty="0"/>
              <a:t>center inter cluster error</a:t>
            </a:r>
          </a:p>
          <a:p>
            <a:r>
              <a:rPr lang="zh-TW" altLang="en-US" dirty="0"/>
              <a:t>
給定一個 </a:t>
            </a:r>
            <a:r>
              <a:rPr lang="en-US" altLang="zh-TW" dirty="0"/>
              <a:t>k</a:t>
            </a:r>
            <a:r>
              <a:rPr lang="zh-TW" altLang="en-US" dirty="0"/>
              <a:t>，找到一個由 </a:t>
            </a:r>
            <a:r>
              <a:rPr lang="en-US" altLang="zh-TW" dirty="0"/>
              <a:t>k </a:t>
            </a:r>
            <a:r>
              <a:rPr lang="zh-TW" altLang="en-US" dirty="0"/>
              <a:t>個簇組成的分區，該分區優化了所選的分區條件
全域最優：詳盡地枚舉所有分區
啟發式方法：</a:t>
            </a:r>
            <a:r>
              <a:rPr lang="en-US" altLang="zh-TW" dirty="0"/>
              <a:t>k-means </a:t>
            </a:r>
            <a:r>
              <a:rPr lang="zh-TW" altLang="en-US" dirty="0"/>
              <a:t>和 </a:t>
            </a:r>
            <a:r>
              <a:rPr lang="en-US" altLang="zh-TW" dirty="0"/>
              <a:t>k-medoids </a:t>
            </a:r>
            <a:r>
              <a:rPr lang="zh-TW" altLang="en-US" dirty="0"/>
              <a:t>演算法
</a:t>
            </a:r>
            <a:r>
              <a:rPr lang="en-US" altLang="zh-TW" dirty="0"/>
              <a:t>k-means </a:t>
            </a:r>
            <a:r>
              <a:rPr lang="zh-TW" altLang="en-US" dirty="0"/>
              <a:t>（</a:t>
            </a:r>
            <a:r>
              <a:rPr lang="en-US" altLang="zh-TW" dirty="0"/>
              <a:t>MacQueen』67</a:t>
            </a:r>
            <a:r>
              <a:rPr lang="zh-TW" altLang="en-US" dirty="0"/>
              <a:t>）：每個聚類由聚類的中心表示
</a:t>
            </a:r>
            <a:r>
              <a:rPr lang="en-US" altLang="zh-TW" dirty="0"/>
              <a:t>k-medoids </a:t>
            </a:r>
            <a:r>
              <a:rPr lang="zh-TW" altLang="en-US" dirty="0"/>
              <a:t>或 </a:t>
            </a:r>
            <a:r>
              <a:rPr lang="en-US" altLang="zh-TW" dirty="0"/>
              <a:t>PAM</a:t>
            </a:r>
            <a:r>
              <a:rPr lang="zh-TW" altLang="en-US" dirty="0"/>
              <a:t>（圍繞 </a:t>
            </a:r>
            <a:r>
              <a:rPr lang="en-US" altLang="zh-TW" dirty="0"/>
              <a:t>medoids </a:t>
            </a:r>
            <a:r>
              <a:rPr lang="zh-TW" altLang="en-US" dirty="0"/>
              <a:t>的分區）（</a:t>
            </a:r>
            <a:r>
              <a:rPr lang="en-US" altLang="zh-TW" dirty="0"/>
              <a:t>Kaufman &amp; Rousseeuw'87</a:t>
            </a:r>
            <a:r>
              <a:rPr lang="zh-TW" altLang="en-US" dirty="0"/>
              <a:t>）：每個簇都由簇中的一個物件表示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給定 </a:t>
            </a:r>
            <a:r>
              <a:rPr lang="en-US" altLang="zh-TW" dirty="0"/>
              <a:t>k</a:t>
            </a:r>
            <a:r>
              <a:rPr lang="zh-TW" altLang="en-US" dirty="0"/>
              <a:t>，</a:t>
            </a:r>
            <a:r>
              <a:rPr lang="en-US" altLang="zh-TW" dirty="0"/>
              <a:t>k-means </a:t>
            </a:r>
            <a:r>
              <a:rPr lang="zh-TW" altLang="en-US" dirty="0"/>
              <a:t>演算法分四個步驟實現：
將</a:t>
            </a:r>
            <a:r>
              <a:rPr lang="zh-TW" altLang="en-US" b="1" dirty="0"/>
              <a:t>物件劃分為 </a:t>
            </a:r>
            <a:r>
              <a:rPr lang="en-US" altLang="zh-TW" b="1" dirty="0"/>
              <a:t>k </a:t>
            </a:r>
            <a:r>
              <a:rPr lang="zh-TW" altLang="en-US" b="1" dirty="0"/>
              <a:t>個非空子集</a:t>
            </a:r>
            <a:r>
              <a:rPr lang="zh-TW" altLang="en-US" dirty="0"/>
              <a:t>
將種子點計算為當前分區的聚類的質心（質心是聚類的中心，即平均點）
將每個物件分配給具有最近種子點的集群 
返回第 </a:t>
            </a:r>
            <a:r>
              <a:rPr lang="en-US" altLang="zh-TW" dirty="0"/>
              <a:t>2 </a:t>
            </a:r>
            <a:r>
              <a:rPr lang="zh-TW" altLang="en-US" dirty="0"/>
              <a:t>步，當沒有更多新分配時停止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2124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3888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強度：相對高效：</a:t>
            </a:r>
            <a:r>
              <a:rPr lang="en-US" altLang="zh-TW" dirty="0"/>
              <a:t>O</a:t>
            </a:r>
            <a:r>
              <a:rPr lang="zh-TW" altLang="en-US" dirty="0"/>
              <a:t>（</a:t>
            </a:r>
            <a:r>
              <a:rPr lang="en-US" altLang="zh-TW" dirty="0" err="1"/>
              <a:t>tkn</a:t>
            </a:r>
            <a:r>
              <a:rPr lang="zh-TW" altLang="en-US" dirty="0"/>
              <a:t>），其中 </a:t>
            </a:r>
            <a:r>
              <a:rPr lang="en-US" altLang="zh-TW" dirty="0"/>
              <a:t>n </a:t>
            </a:r>
            <a:r>
              <a:rPr lang="zh-TW" altLang="en-US" dirty="0"/>
              <a:t>是 </a:t>
            </a:r>
            <a:r>
              <a:rPr lang="en-US" altLang="zh-TW" dirty="0"/>
              <a:t># </a:t>
            </a:r>
            <a:r>
              <a:rPr lang="zh-TW" altLang="en-US" dirty="0"/>
              <a:t>物件，</a:t>
            </a:r>
            <a:r>
              <a:rPr lang="en-US" altLang="zh-TW" dirty="0"/>
              <a:t>k </a:t>
            </a:r>
            <a:r>
              <a:rPr lang="zh-TW" altLang="en-US" dirty="0"/>
              <a:t>是 </a:t>
            </a:r>
            <a:r>
              <a:rPr lang="en-US" altLang="zh-TW" dirty="0"/>
              <a:t># </a:t>
            </a:r>
            <a:r>
              <a:rPr lang="zh-TW" altLang="en-US" dirty="0"/>
              <a:t>集群，</a:t>
            </a:r>
            <a:r>
              <a:rPr lang="en-US" altLang="zh-TW" dirty="0"/>
              <a:t>t </a:t>
            </a:r>
            <a:r>
              <a:rPr lang="zh-TW" altLang="en-US" dirty="0"/>
              <a:t>是 </a:t>
            </a:r>
            <a:r>
              <a:rPr lang="en-US" altLang="zh-TW" dirty="0"/>
              <a:t># </a:t>
            </a:r>
            <a:r>
              <a:rPr lang="zh-TW" altLang="en-US" dirty="0"/>
              <a:t>迭代。通常，</a:t>
            </a:r>
            <a:r>
              <a:rPr lang="en-US" altLang="zh-TW" dirty="0"/>
              <a:t>k</a:t>
            </a:r>
            <a:r>
              <a:rPr lang="zh-TW" altLang="en-US" dirty="0"/>
              <a:t>、</a:t>
            </a:r>
            <a:r>
              <a:rPr lang="en-US" altLang="zh-TW" dirty="0"/>
              <a:t>t &lt;&lt; n</a:t>
            </a:r>
            <a:r>
              <a:rPr lang="zh-TW" altLang="en-US" dirty="0"/>
              <a:t>。
比較： </a:t>
            </a:r>
            <a:r>
              <a:rPr lang="en-US" altLang="zh-TW" dirty="0"/>
              <a:t>PAM</a:t>
            </a:r>
            <a:r>
              <a:rPr lang="zh-TW" altLang="en-US" dirty="0"/>
              <a:t>： </a:t>
            </a:r>
            <a:r>
              <a:rPr lang="en-US" altLang="zh-TW" dirty="0"/>
              <a:t>O</a:t>
            </a:r>
            <a:r>
              <a:rPr lang="zh-TW" altLang="en-US" dirty="0"/>
              <a:t>（</a:t>
            </a:r>
            <a:r>
              <a:rPr lang="en-US" altLang="zh-TW" dirty="0"/>
              <a:t>k</a:t>
            </a:r>
            <a:r>
              <a:rPr lang="zh-TW" altLang="en-US" dirty="0"/>
              <a:t>（</a:t>
            </a:r>
            <a:r>
              <a:rPr lang="en-US" altLang="zh-TW" dirty="0"/>
              <a:t>n-k</a:t>
            </a:r>
            <a:r>
              <a:rPr lang="zh-TW" altLang="en-US" dirty="0"/>
              <a:t>）</a:t>
            </a:r>
            <a:r>
              <a:rPr lang="en-US" altLang="zh-TW" dirty="0"/>
              <a:t>2 </a:t>
            </a:r>
            <a:r>
              <a:rPr lang="zh-TW" altLang="en-US" dirty="0"/>
              <a:t>）， </a:t>
            </a:r>
            <a:r>
              <a:rPr lang="en-US" altLang="zh-TW" dirty="0"/>
              <a:t>CLARA</a:t>
            </a:r>
            <a:r>
              <a:rPr lang="zh-TW" altLang="en-US" dirty="0"/>
              <a:t>： </a:t>
            </a:r>
            <a:r>
              <a:rPr lang="en-US" altLang="zh-TW" dirty="0"/>
              <a:t>O</a:t>
            </a:r>
            <a:r>
              <a:rPr lang="zh-TW" altLang="en-US" dirty="0"/>
              <a:t>（</a:t>
            </a:r>
            <a:r>
              <a:rPr lang="en-US" altLang="zh-TW" dirty="0"/>
              <a:t>ks2 + k</a:t>
            </a:r>
            <a:r>
              <a:rPr lang="zh-TW" altLang="en-US" dirty="0"/>
              <a:t>（</a:t>
            </a:r>
            <a:r>
              <a:rPr lang="en-US" altLang="zh-TW" dirty="0"/>
              <a:t>n-k</a:t>
            </a:r>
            <a:r>
              <a:rPr lang="zh-TW" altLang="en-US" dirty="0"/>
              <a:t>））
評論：通常終止於局部最優值。全域最優可以通過以下技術找到：確定性退火和遺傳演算法
弱點
僅當定義了均值時才適用，那麼分類數據呢？
需要提前指定</a:t>
            </a:r>
            <a:r>
              <a:rPr lang="en-US" altLang="zh-TW" dirty="0"/>
              <a:t>k</a:t>
            </a:r>
            <a:r>
              <a:rPr lang="zh-TW" altLang="en-US" dirty="0"/>
              <a:t>，簇數
無法處理嘈雜的數據和異常值
不適合發現具有非凸形狀的聚類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7566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k-means </a:t>
            </a:r>
            <a:r>
              <a:rPr lang="zh-TW" altLang="en-US" dirty="0"/>
              <a:t>的幾個變體，它們在
選擇初始 </a:t>
            </a:r>
            <a:r>
              <a:rPr lang="en-US" altLang="zh-TW" dirty="0"/>
              <a:t>k </a:t>
            </a:r>
            <a:r>
              <a:rPr lang="zh-TW" altLang="en-US" dirty="0"/>
              <a:t>均值
相異性計算
計算聚類均值的策略
處理分類資料：</a:t>
            </a:r>
            <a:r>
              <a:rPr lang="en-US" altLang="zh-TW" dirty="0"/>
              <a:t>k </a:t>
            </a:r>
            <a:r>
              <a:rPr lang="zh-TW" altLang="en-US" dirty="0"/>
              <a:t>模式 （</a:t>
            </a:r>
            <a:r>
              <a:rPr lang="en-US" altLang="zh-TW" dirty="0"/>
              <a:t>Huang'98</a:t>
            </a:r>
            <a:r>
              <a:rPr lang="zh-TW" altLang="en-US" dirty="0"/>
              <a:t>）
用模式替換集群的手段
使用新的相異度量來處理分類物件
使用基於頻率的方法更新集群的模式
分類數據和數值數據的混合：</a:t>
            </a:r>
            <a:r>
              <a:rPr lang="en-US" altLang="zh-TW" dirty="0"/>
              <a:t>k</a:t>
            </a:r>
            <a:r>
              <a:rPr lang="zh-TW" altLang="en-US" dirty="0"/>
              <a:t>原型法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6305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k-means </a:t>
            </a:r>
            <a:r>
              <a:rPr lang="zh-TW" altLang="en-US" dirty="0"/>
              <a:t>演演算法對異常值很敏感！
由於具有極大值的物件可能會嚴重扭曲數據的分佈。
</a:t>
            </a:r>
            <a:r>
              <a:rPr lang="en-US" altLang="zh-TW" dirty="0"/>
              <a:t>K-Medoids</a:t>
            </a:r>
            <a:r>
              <a:rPr lang="zh-TW" altLang="en-US" dirty="0"/>
              <a:t>：可以使用中心點，而不是將聚類中物件的平均值作為參考點，中心點是聚類中最中心的物件。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317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BA0D58-E722-44DA-8EED-F608CC8DCA9C}" type="slidenum">
              <a:rPr lang="zh-TW" altLang="en-US" smtClean="0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4DC002F7-228A-25F0-871A-10BED971A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營銷：幫助行銷人員發現其客戶群中的不同群體，然後利用這些知識制定有針對性的營銷計劃
土地利用：在地球觀測資料庫中確定類似土地利用的區域
保險：識別平均索賠成本較高的汽車保險保單持有人群體
城市規劃：根據房屋類型、價值和地理位置確定房屋組
地震研究：觀測到的地震震中應沿大陸斷層聚集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E60501-2513-4E22-AD8C-337A663D2D49}" type="slidenum">
              <a:rPr lang="zh-TW" altLang="en-US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D471599-8BAE-E56C-B86D-9FDEBC334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一個好的聚類方法將產生高品質的聚類
類內相似性高
類間相似性低
聚類結果的質量取決於方法使用的相似性度量及其實現
聚類方法的品質還取決於其發現部分或全部隱藏模式的能力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889F65-2E7B-42CD-9233-35F60C3D3683}" type="slidenum">
              <a:rPr lang="zh-TW" altLang="en-US" smtClean="0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DE2B38B-A037-118C-4EE5-A3612CDF6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相異性</a:t>
            </a:r>
            <a:r>
              <a:rPr lang="en-US" altLang="zh-TW" dirty="0"/>
              <a:t>/</a:t>
            </a:r>
            <a:r>
              <a:rPr lang="zh-TW" altLang="en-US" dirty="0"/>
              <a:t>相似性度量：相似度用距離函數表示，通常為度量：</a:t>
            </a:r>
            <a:r>
              <a:rPr lang="en-US" altLang="zh-TW" dirty="0"/>
              <a:t>d</a:t>
            </a:r>
            <a:r>
              <a:rPr lang="zh-TW" altLang="en-US" dirty="0"/>
              <a:t>（</a:t>
            </a:r>
            <a:r>
              <a:rPr lang="en-US" altLang="zh-TW" dirty="0" err="1"/>
              <a:t>i</a:t>
            </a:r>
            <a:r>
              <a:rPr lang="zh-TW" altLang="en-US" dirty="0"/>
              <a:t>， </a:t>
            </a:r>
            <a:r>
              <a:rPr lang="en-US" altLang="zh-TW" dirty="0"/>
              <a:t>j</a:t>
            </a:r>
            <a:r>
              <a:rPr lang="zh-TW" altLang="en-US" dirty="0"/>
              <a:t>）
有一個單獨的「品質」函數來衡量集群的「好壞」。
對於區間標度、布爾變數、類別變數、有序比率變數和向量變數，距離函數的定義通常非常不同。
權重應根據應用程式和數據語義與不同的變數相關聯。
很難定義“足夠相似”或“足夠好”
 答案通常是高度主觀的。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D14901-2DD1-4740-AC21-5FF0F4A2C49A}" type="slidenum">
              <a:rPr lang="zh-TW" altLang="en-US" smtClean="0"/>
              <a:pPr>
                <a:spcBef>
                  <a:spcPct val="0"/>
                </a:spcBef>
              </a:pPr>
              <a:t>7</a:t>
            </a:fld>
            <a:endParaRPr lang="en-US" altLang="zh-TW"/>
          </a:p>
        </p:txBody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637BB6E2-3C10-6490-9082-CDE261D9F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可擴展性
能夠處理不同類型的屬性
處理動態數據的能力
發現任意形狀的集群
確定輸入參數的領域知識的最低要求
能夠處理雜訊和異常值
對輸入記錄的順序不敏感
高維數</a:t>
            </a:r>
            <a:r>
              <a:rPr lang="en-US" altLang="zh-TW" dirty="0"/>
              <a:t>(your data set has many </a:t>
            </a:r>
            <a:r>
              <a:rPr lang="en-US" altLang="zh-TW" dirty="0" err="1"/>
              <a:t>many</a:t>
            </a:r>
            <a:r>
              <a:rPr lang="en-US" altLang="zh-TW" dirty="0"/>
              <a:t> </a:t>
            </a:r>
            <a:r>
              <a:rPr lang="en-US" altLang="zh-TW" dirty="0" err="1"/>
              <a:t>atribute</a:t>
            </a:r>
            <a:r>
              <a:rPr lang="zh-TW" altLang="en-US" dirty="0"/>
              <a:t> 距離可以
合併使用者指定的約束</a:t>
            </a:r>
            <a:r>
              <a:rPr lang="en-US" altLang="zh-TW" dirty="0"/>
              <a:t>(when you do the clustering want to set up a shop, </a:t>
            </a:r>
            <a:r>
              <a:rPr lang="en-US" altLang="zh-TW" dirty="0" err="1"/>
              <a:t>ur</a:t>
            </a:r>
            <a:r>
              <a:rPr lang="en-US" altLang="zh-TW" dirty="0"/>
              <a:t> want to found </a:t>
            </a:r>
            <a:r>
              <a:rPr lang="zh-TW" altLang="en-US" dirty="0"/>
              <a:t>人口很多的地方去開店，每個區域都人很多怎麼選定位置 根據使用者</a:t>
            </a:r>
            <a:r>
              <a:rPr lang="en-US" altLang="zh-TW" dirty="0"/>
              <a:t>)</a:t>
            </a:r>
            <a:r>
              <a:rPr lang="zh-TW" altLang="en-US" dirty="0"/>
              <a:t>
可解釋性和可用性</a:t>
            </a:r>
            <a:r>
              <a:rPr lang="en-US" altLang="zh-TW" dirty="0"/>
              <a:t>(</a:t>
            </a:r>
            <a:r>
              <a:rPr lang="zh-TW" altLang="en-US" dirty="0"/>
              <a:t>這個應該是根據個人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會有兩種形式的資料 用於</a:t>
            </a:r>
            <a:r>
              <a:rPr lang="en-US" altLang="zh-TW" dirty="0"/>
              <a:t>cluster </a:t>
            </a:r>
            <a:r>
              <a:rPr lang="zh-TW" altLang="en-US" dirty="0"/>
              <a:t>分析</a:t>
            </a:r>
            <a:endParaRPr lang="en-US" altLang="zh-TW" dirty="0"/>
          </a:p>
          <a:p>
            <a:r>
              <a:rPr lang="zh-TW" altLang="en-US" dirty="0"/>
              <a:t>第一種 有很多屬性的資料 </a:t>
            </a:r>
            <a:r>
              <a:rPr lang="en-US" altLang="zh-TW" dirty="0"/>
              <a:t>you have n different data column and p different date</a:t>
            </a:r>
          </a:p>
          <a:p>
            <a:r>
              <a:rPr lang="zh-TW" altLang="en-US" dirty="0"/>
              <a:t>第二種是已經分類、計算過 </a:t>
            </a:r>
            <a:r>
              <a:rPr lang="en-US" altLang="zh-TW" dirty="0"/>
              <a:t>already calculated data</a:t>
            </a:r>
            <a:r>
              <a:rPr lang="zh-TW" altLang="en-US" dirty="0"/>
              <a:t> 可以直接使用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F5207-8A52-428F-A237-3F93968CA618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2444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AACE58-A33D-4CA0-BC71-0B6EB5814606}" type="slidenum">
              <a:rPr lang="zh-TW" altLang="en-US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zh-TW" altLang="en-US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zh-TW" altLang="en-US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3ADF2B9-6347-480B-A24A-D10CA8A85C92}" type="datetime4">
              <a:rPr lang="zh-TW" altLang="en-US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E45613D-A601-464C-876F-290E10416AC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903473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A8B4D-90D8-461B-B63E-0A28F006105D}" type="datetime4">
              <a:rPr lang="zh-TW" altLang="en-US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55FF3-B3E9-4F1C-A82E-453344FB97F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821951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C8D62-0EBF-48F3-95A4-1FA03972583D}" type="datetime4">
              <a:rPr lang="zh-TW" altLang="en-US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AD07C-0444-4AB2-9CEB-7C5A61C7120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110286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AF62A-BFA6-44FB-B059-98A23BF305BD}" type="datetime4">
              <a:rPr lang="zh-TW" altLang="en-US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9505D-87E7-464D-AB9B-7F10EFF9CEF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60420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6B059-7E4D-44DF-BE0B-89C77DEC1D76}" type="datetime4">
              <a:rPr lang="zh-TW" altLang="en-US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C2013-A6A7-4BA3-8477-1478260212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34129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D1B63-D466-47B7-9BDF-824426607346}" type="datetime4">
              <a:rPr lang="zh-TW" altLang="en-US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B2D2A-4B21-40EF-98DA-054DE62891D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589114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BC135-55A8-4770-8F68-5ADCBD4517B6}" type="datetime4">
              <a:rPr lang="zh-TW" altLang="en-US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8BE51-D337-4EA8-8D32-F71605F352B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00267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16A95-8796-4977-93BD-34A9E1654F6C}" type="datetime4">
              <a:rPr lang="zh-TW" altLang="en-US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43D39-5BE8-4E08-BB60-1561217F18B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346307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950F2-75CE-4F7E-B4A5-5E7AC47354B7}" type="datetime4">
              <a:rPr lang="zh-TW" altLang="en-US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C556-1CE3-45F7-8896-6F1AA56917D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37670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DE996-246E-46B6-BFA5-3F12AD799521}" type="datetime4">
              <a:rPr lang="zh-TW" altLang="en-US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27328-1C8F-4DA5-A69C-D7006E21B02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235301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06522-A0C5-4073-8E88-ED3F779E0C5B}" type="datetime4">
              <a:rPr lang="zh-TW" altLang="en-US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954CB-FC6D-4778-81BF-0A49958A44E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3894601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A8E1E-D1EE-4952-BDB3-E2D4C9947099}" type="datetime4">
              <a:rPr lang="zh-TW" altLang="en-US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DF178-2076-48F1-A9B9-8D8D5073282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42422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1CADA-8FE3-49C3-B032-21B4916AA113}" type="datetime4">
              <a:rPr lang="zh-TW" altLang="en-US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E6318-58DC-4927-9CAB-5CB775558F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26154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800000">
                  <a:alpha val="50000"/>
                </a:srgbClr>
              </a:gs>
              <a:gs pos="100000">
                <a:srgbClr val="FAE2F6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zh-TW" altLang="en-US">
              <a:ea typeface="新細明體" panose="02020500000000000000" pitchFamily="18" charset="-120"/>
            </a:endParaRPr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7930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F6032733-F5EE-46FB-BBF9-EC05E354C26E}" type="datetime4">
              <a:rPr lang="zh-TW" altLang="en-US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0818F9D4-BDC6-4101-AF10-500A792333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7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09D067-353C-4FCD-8E64-41E41930B4C7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512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51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52B1F2-15C4-4131-B020-F520272079A0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TW" sz="12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7818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Chapter 7. </a:t>
            </a:r>
            <a:r>
              <a:rPr lang="en-AU" altLang="zh-TW" dirty="0">
                <a:ea typeface="新細明體" panose="02020500000000000000" pitchFamily="18" charset="-120"/>
              </a:rPr>
              <a:t>Cluster Analysis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solidFill>
                  <a:schemeClr val="hlink"/>
                </a:solidFill>
                <a:ea typeface="新細明體" panose="02020500000000000000" pitchFamily="18" charset="-120"/>
              </a:rPr>
              <a:t>What is Cluster Analysis? A unsupervised ML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Types of Data in Cluster Analysis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A Categorization of Major Clustering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highlight>
                  <a:srgbClr val="FFFF00"/>
                </a:highlight>
                <a:ea typeface="新細明體" panose="02020500000000000000" pitchFamily="18" charset="-120"/>
              </a:rPr>
              <a:t>Partitioning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highlight>
                  <a:srgbClr val="FFFF00"/>
                </a:highlight>
                <a:ea typeface="新細明體" panose="02020500000000000000" pitchFamily="18" charset="-120"/>
              </a:rPr>
              <a:t>Hierarchical Methods 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Density-Based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Grid-Based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Model-Based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Clustering High-Dimensional Data 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Constraint-Based Clustering 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Outlier Analysis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Summary </a:t>
            </a:r>
          </a:p>
        </p:txBody>
      </p:sp>
      <p:sp>
        <p:nvSpPr>
          <p:cNvPr id="5127" name="AutoShape 4"/>
          <p:cNvSpPr>
            <a:spLocks noChangeArrowheads="1"/>
          </p:cNvSpPr>
          <p:nvPr/>
        </p:nvSpPr>
        <p:spPr bwMode="auto">
          <a:xfrm>
            <a:off x="6248400" y="1600200"/>
            <a:ext cx="609600" cy="1524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4A4126-6FE2-459C-BAAA-54A67868128B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2048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204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6C2C84-C780-41F6-AA00-7091066EFD43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TW" sz="12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92125"/>
            <a:ext cx="7297737" cy="44291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Type of data in clustering analysis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600200"/>
            <a:ext cx="822325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altLang="zh-TW" sz="2400" u="sng">
                <a:ea typeface="新細明體" panose="02020500000000000000" pitchFamily="18" charset="-120"/>
              </a:rPr>
              <a:t>Interval-scaled variables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TW" sz="2400" u="sng">
                <a:ea typeface="新細明體" panose="02020500000000000000" pitchFamily="18" charset="-120"/>
              </a:rPr>
              <a:t>Binary variables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TW" sz="2400" u="sng">
                <a:ea typeface="新細明體" panose="02020500000000000000" pitchFamily="18" charset="-120"/>
              </a:rPr>
              <a:t>Nominal, ordinal, and ratio variables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TW" sz="2400" u="sng">
                <a:ea typeface="新細明體" panose="02020500000000000000" pitchFamily="18" charset="-120"/>
              </a:rPr>
              <a:t>Variables of mixed types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EBF7FE-FF80-487F-AE9F-A17BDDC2C155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2253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75B5BC-843A-4AC3-8963-6EB3D4B77A2C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TW" sz="12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92125"/>
            <a:ext cx="7297737" cy="44291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Interval-valued variables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Standardize data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Calculate the mean absolute deviation:</a:t>
            </a:r>
          </a:p>
          <a:p>
            <a:pPr eaLnBrk="1" hangingPunct="1">
              <a:lnSpc>
                <a:spcPct val="14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where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Calculate the standardized measurement (</a:t>
            </a:r>
            <a:r>
              <a:rPr lang="en-US" altLang="zh-TW" sz="2400" i="1" dirty="0">
                <a:ea typeface="新細明體" panose="02020500000000000000" pitchFamily="18" charset="-120"/>
              </a:rPr>
              <a:t>z-score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lnSpc>
                <a:spcPct val="14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Using mean absolute deviation is more robust than using standard deviation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TW" altLang="en-US" sz="2400" dirty="0">
              <a:ea typeface="新細明體" panose="02020500000000000000" pitchFamily="18" charset="-120"/>
            </a:endParaRPr>
          </a:p>
        </p:txBody>
      </p:sp>
      <p:graphicFrame>
        <p:nvGraphicFramePr>
          <p:cNvPr id="22535" name="Object 4"/>
          <p:cNvGraphicFramePr>
            <a:graphicFrameLocks noChangeAspect="1"/>
          </p:cNvGraphicFramePr>
          <p:nvPr/>
        </p:nvGraphicFramePr>
        <p:xfrm>
          <a:off x="2438400" y="3505200"/>
          <a:ext cx="245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431800" progId="Equation.3">
                  <p:embed/>
                </p:oleObj>
              </mc:Choice>
              <mc:Fallback>
                <p:oleObj name="Equation" r:id="rId3" imgW="2451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5200"/>
                        <a:ext cx="245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5"/>
          <p:cNvGraphicFramePr>
            <a:graphicFrameLocks noChangeAspect="1"/>
          </p:cNvGraphicFramePr>
          <p:nvPr/>
        </p:nvGraphicFramePr>
        <p:xfrm>
          <a:off x="2057400" y="2743200"/>
          <a:ext cx="4343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43400" imgH="406400" progId="Equation.3">
                  <p:embed/>
                </p:oleObj>
              </mc:Choice>
              <mc:Fallback>
                <p:oleObj name="Equation" r:id="rId5" imgW="43434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0"/>
                        <a:ext cx="4343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3429000" y="4572000"/>
          <a:ext cx="140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09088" imgH="660113" progId="Equation.3">
                  <p:embed/>
                </p:oleObj>
              </mc:Choice>
              <mc:Fallback>
                <p:oleObj name="Equation" r:id="rId7" imgW="1409088" imgH="6601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72000"/>
                        <a:ext cx="140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3B9BB1-EBE6-4EAA-B4E6-BB10293B307D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2355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235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D78FAF-25F7-4D43-B085-37F9C218CC5C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TW" sz="12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315200" cy="10668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Similarity and Dissimilarity Between Objects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u="sng">
                <a:ea typeface="新細明體" panose="02020500000000000000" pitchFamily="18" charset="-120"/>
              </a:rPr>
              <a:t>Distances</a:t>
            </a:r>
            <a:r>
              <a:rPr lang="en-US" altLang="zh-TW" sz="2400">
                <a:ea typeface="新細明體" panose="02020500000000000000" pitchFamily="18" charset="-120"/>
              </a:rPr>
              <a:t> are normally used to measure the </a:t>
            </a:r>
            <a:r>
              <a:rPr lang="en-US" altLang="zh-TW" sz="2400" u="sng">
                <a:ea typeface="新細明體" panose="02020500000000000000" pitchFamily="18" charset="-120"/>
              </a:rPr>
              <a:t>similarity</a:t>
            </a:r>
            <a:r>
              <a:rPr lang="en-US" altLang="zh-TW" sz="2400">
                <a:ea typeface="新細明體" panose="02020500000000000000" pitchFamily="18" charset="-120"/>
              </a:rPr>
              <a:t> or </a:t>
            </a:r>
            <a:r>
              <a:rPr lang="en-US" altLang="zh-TW" sz="2400" u="sng">
                <a:ea typeface="新細明體" panose="02020500000000000000" pitchFamily="18" charset="-120"/>
              </a:rPr>
              <a:t>dissimilarity</a:t>
            </a:r>
            <a:r>
              <a:rPr lang="en-US" altLang="zh-TW" sz="2400">
                <a:ea typeface="新細明體" panose="02020500000000000000" pitchFamily="18" charset="-120"/>
              </a:rPr>
              <a:t> between two data objects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Some popular ones include: </a:t>
            </a:r>
            <a:r>
              <a:rPr lang="en-US" altLang="zh-TW" sz="2400" i="1">
                <a:ea typeface="新細明體" panose="02020500000000000000" pitchFamily="18" charset="-120"/>
              </a:rPr>
              <a:t>Minkowski distance</a:t>
            </a:r>
            <a:r>
              <a:rPr lang="en-US" altLang="zh-TW" sz="2400">
                <a:ea typeface="新細明體" panose="02020500000000000000" pitchFamily="18" charset="-120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where  </a:t>
            </a:r>
            <a:r>
              <a:rPr lang="en-US" altLang="zh-TW" sz="2400" i="1">
                <a:ea typeface="新細明體" panose="02020500000000000000" pitchFamily="18" charset="-120"/>
              </a:rPr>
              <a:t>i</a:t>
            </a:r>
            <a:r>
              <a:rPr lang="en-US" altLang="zh-TW" sz="2400">
                <a:ea typeface="新細明體" panose="02020500000000000000" pitchFamily="18" charset="-120"/>
              </a:rPr>
              <a:t> = (</a:t>
            </a:r>
            <a:r>
              <a:rPr lang="en-US" altLang="zh-TW" sz="2400" i="1">
                <a:ea typeface="新細明體" panose="02020500000000000000" pitchFamily="18" charset="-120"/>
              </a:rPr>
              <a:t>x</a:t>
            </a:r>
            <a:r>
              <a:rPr lang="en-US" altLang="zh-TW" sz="2400" baseline="-25000">
                <a:ea typeface="新細明體" panose="02020500000000000000" pitchFamily="18" charset="-120"/>
              </a:rPr>
              <a:t>i1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</a:rPr>
              <a:t>x</a:t>
            </a:r>
            <a:r>
              <a:rPr lang="en-US" altLang="zh-TW" sz="2400" baseline="-25000">
                <a:ea typeface="新細明體" panose="02020500000000000000" pitchFamily="18" charset="-120"/>
              </a:rPr>
              <a:t>i2</a:t>
            </a:r>
            <a:r>
              <a:rPr lang="en-US" altLang="zh-TW" sz="2400">
                <a:ea typeface="新細明體" panose="02020500000000000000" pitchFamily="18" charset="-120"/>
              </a:rPr>
              <a:t>, …, </a:t>
            </a:r>
            <a:r>
              <a:rPr lang="en-US" altLang="zh-TW" sz="2400" i="1">
                <a:ea typeface="新細明體" panose="02020500000000000000" pitchFamily="18" charset="-120"/>
              </a:rPr>
              <a:t>x</a:t>
            </a:r>
            <a:r>
              <a:rPr lang="en-US" altLang="zh-TW" sz="2400" baseline="-25000">
                <a:ea typeface="新細明體" panose="02020500000000000000" pitchFamily="18" charset="-120"/>
              </a:rPr>
              <a:t>ip</a:t>
            </a:r>
            <a:r>
              <a:rPr lang="en-US" altLang="zh-TW" sz="2400">
                <a:ea typeface="新細明體" panose="02020500000000000000" pitchFamily="18" charset="-120"/>
              </a:rPr>
              <a:t>) and</a:t>
            </a:r>
            <a:r>
              <a:rPr lang="en-US" altLang="zh-TW" sz="2400" i="1">
                <a:ea typeface="新細明體" panose="02020500000000000000" pitchFamily="18" charset="-120"/>
              </a:rPr>
              <a:t> j</a:t>
            </a:r>
            <a:r>
              <a:rPr lang="en-US" altLang="zh-TW" sz="2400">
                <a:ea typeface="新細明體" panose="02020500000000000000" pitchFamily="18" charset="-120"/>
              </a:rPr>
              <a:t> = (</a:t>
            </a:r>
            <a:r>
              <a:rPr lang="en-US" altLang="zh-TW" sz="2400" i="1">
                <a:ea typeface="新細明體" panose="02020500000000000000" pitchFamily="18" charset="-120"/>
              </a:rPr>
              <a:t>x</a:t>
            </a:r>
            <a:r>
              <a:rPr lang="en-US" altLang="zh-TW" sz="2400" baseline="-25000">
                <a:ea typeface="新細明體" panose="02020500000000000000" pitchFamily="18" charset="-120"/>
              </a:rPr>
              <a:t>j1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</a:rPr>
              <a:t>x</a:t>
            </a:r>
            <a:r>
              <a:rPr lang="en-US" altLang="zh-TW" sz="2400" baseline="-25000">
                <a:ea typeface="新細明體" panose="02020500000000000000" pitchFamily="18" charset="-120"/>
              </a:rPr>
              <a:t>j2</a:t>
            </a:r>
            <a:r>
              <a:rPr lang="en-US" altLang="zh-TW" sz="2400">
                <a:ea typeface="新細明體" panose="02020500000000000000" pitchFamily="18" charset="-120"/>
              </a:rPr>
              <a:t>, …, </a:t>
            </a:r>
            <a:r>
              <a:rPr lang="en-US" altLang="zh-TW" sz="2400" i="1">
                <a:ea typeface="新細明體" panose="02020500000000000000" pitchFamily="18" charset="-120"/>
              </a:rPr>
              <a:t>x</a:t>
            </a:r>
            <a:r>
              <a:rPr lang="en-US" altLang="zh-TW" sz="2400" baseline="-25000">
                <a:ea typeface="新細明體" panose="02020500000000000000" pitchFamily="18" charset="-120"/>
              </a:rPr>
              <a:t>jp</a:t>
            </a:r>
            <a:r>
              <a:rPr lang="en-US" altLang="zh-TW" sz="2400">
                <a:ea typeface="新細明體" panose="02020500000000000000" pitchFamily="18" charset="-120"/>
              </a:rPr>
              <a:t>) are two </a:t>
            </a:r>
            <a:r>
              <a:rPr lang="en-US" altLang="zh-TW" sz="2400" i="1">
                <a:ea typeface="新細明體" panose="02020500000000000000" pitchFamily="18" charset="-120"/>
              </a:rPr>
              <a:t>p</a:t>
            </a:r>
            <a:r>
              <a:rPr lang="en-US" altLang="zh-TW" sz="2400">
                <a:ea typeface="新細明體" panose="02020500000000000000" pitchFamily="18" charset="-120"/>
              </a:rPr>
              <a:t>-dimensional data objects, and </a:t>
            </a:r>
            <a:r>
              <a:rPr lang="en-US" altLang="zh-TW" sz="2400" i="1">
                <a:ea typeface="新細明體" panose="02020500000000000000" pitchFamily="18" charset="-120"/>
              </a:rPr>
              <a:t>q</a:t>
            </a:r>
            <a:r>
              <a:rPr lang="en-US" altLang="zh-TW" sz="2400">
                <a:ea typeface="新細明體" panose="02020500000000000000" pitchFamily="18" charset="-120"/>
              </a:rPr>
              <a:t> is a positive integer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If </a:t>
            </a:r>
            <a:r>
              <a:rPr lang="en-US" altLang="zh-TW" sz="2400" i="1">
                <a:ea typeface="新細明體" panose="02020500000000000000" pitchFamily="18" charset="-120"/>
              </a:rPr>
              <a:t>q</a:t>
            </a:r>
            <a:r>
              <a:rPr lang="en-US" altLang="zh-TW" sz="2400">
                <a:ea typeface="新細明體" panose="02020500000000000000" pitchFamily="18" charset="-120"/>
              </a:rPr>
              <a:t> = </a:t>
            </a:r>
            <a:r>
              <a:rPr lang="en-US" altLang="zh-TW" sz="2400" i="1">
                <a:ea typeface="新細明體" panose="02020500000000000000" pitchFamily="18" charset="-120"/>
              </a:rPr>
              <a:t>1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r>
              <a:rPr lang="en-US" altLang="zh-TW" sz="2400" i="1">
                <a:ea typeface="新細明體" panose="02020500000000000000" pitchFamily="18" charset="-120"/>
              </a:rPr>
              <a:t>d</a:t>
            </a:r>
            <a:r>
              <a:rPr lang="en-US" altLang="zh-TW" sz="2400">
                <a:ea typeface="新細明體" panose="02020500000000000000" pitchFamily="18" charset="-120"/>
              </a:rPr>
              <a:t> is Manhattan distance</a:t>
            </a:r>
            <a:endParaRPr lang="en-US" altLang="zh-TW" sz="2400" i="1">
              <a:ea typeface="新細明體" panose="02020500000000000000" pitchFamily="18" charset="-120"/>
            </a:endParaRPr>
          </a:p>
          <a:p>
            <a:pPr eaLnBrk="1" hangingPunct="1">
              <a:lnSpc>
                <a:spcPct val="120000"/>
              </a:lnSpc>
            </a:pPr>
            <a:endParaRPr lang="en-US" altLang="zh-TW" sz="2400" i="1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graphicFrame>
        <p:nvGraphicFramePr>
          <p:cNvPr id="23559" name="Object 1024"/>
          <p:cNvGraphicFramePr>
            <a:graphicFrameLocks noChangeAspect="1"/>
          </p:cNvGraphicFramePr>
          <p:nvPr/>
        </p:nvGraphicFramePr>
        <p:xfrm>
          <a:off x="1905000" y="3124200"/>
          <a:ext cx="5181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181600" imgH="596900" progId="Equation.3">
                  <p:embed/>
                </p:oleObj>
              </mc:Choice>
              <mc:Fallback>
                <p:oleObj name="Equation" r:id="rId3" imgW="5181600" imgH="5969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24200"/>
                        <a:ext cx="5181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025"/>
          <p:cNvGraphicFramePr>
            <a:graphicFrameLocks noChangeAspect="1"/>
          </p:cNvGraphicFramePr>
          <p:nvPr/>
        </p:nvGraphicFramePr>
        <p:xfrm>
          <a:off x="2514600" y="5562600"/>
          <a:ext cx="452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92600" imgH="431800" progId="Equation.3">
                  <p:embed/>
                </p:oleObj>
              </mc:Choice>
              <mc:Fallback>
                <p:oleObj name="Equation" r:id="rId5" imgW="4292600" imgH="431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62600"/>
                        <a:ext cx="4521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C979A2-0BA8-4056-99D0-5BE3A95890DF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2457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245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ECF577-5154-4E9A-A8C6-0399EA98BB4B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TW" sz="12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7391400" cy="990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Similarity and Dissimilarity Between Objects (Cont.)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i="1" dirty="0">
                <a:ea typeface="新細明體" panose="02020500000000000000" pitchFamily="18" charset="-120"/>
              </a:rPr>
              <a:t>If q</a:t>
            </a:r>
            <a:r>
              <a:rPr lang="en-US" altLang="zh-TW" sz="2400" dirty="0">
                <a:ea typeface="新細明體" panose="02020500000000000000" pitchFamily="18" charset="-120"/>
              </a:rPr>
              <a:t> = </a:t>
            </a:r>
            <a:r>
              <a:rPr lang="en-US" altLang="zh-TW" sz="2400" i="1" dirty="0"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</a:rPr>
              <a:t>,</a:t>
            </a:r>
            <a:r>
              <a:rPr lang="en-US" altLang="zh-TW" sz="2400" i="1" dirty="0">
                <a:ea typeface="新細明體" panose="02020500000000000000" pitchFamily="18" charset="-120"/>
              </a:rPr>
              <a:t> d </a:t>
            </a:r>
            <a:r>
              <a:rPr lang="en-US" altLang="zh-TW" sz="2400" dirty="0">
                <a:ea typeface="新細明體" panose="02020500000000000000" pitchFamily="18" charset="-120"/>
              </a:rPr>
              <a:t>is Euclidean</a:t>
            </a:r>
            <a:r>
              <a:rPr lang="zh-TW" altLang="en-US" sz="2400" dirty="0">
                <a:ea typeface="新細明體" panose="02020500000000000000" pitchFamily="18" charset="-120"/>
              </a:rPr>
              <a:t>歐式</a:t>
            </a:r>
            <a:r>
              <a:rPr lang="en-US" altLang="zh-TW" sz="2400" dirty="0">
                <a:ea typeface="新細明體" panose="02020500000000000000" pitchFamily="18" charset="-120"/>
              </a:rPr>
              <a:t> distance:</a:t>
            </a:r>
          </a:p>
          <a:p>
            <a:pPr eaLnBrk="1" hangingPunct="1">
              <a:lnSpc>
                <a:spcPct val="11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Properties</a:t>
            </a:r>
            <a:r>
              <a:rPr lang="zh-TW" altLang="en-US" sz="2400" dirty="0">
                <a:ea typeface="新細明體" panose="02020500000000000000" pitchFamily="18" charset="-120"/>
              </a:rPr>
              <a:t>性能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d(</a:t>
            </a:r>
            <a:r>
              <a:rPr lang="en-US" altLang="zh-TW" i="1" dirty="0" err="1">
                <a:ea typeface="新細明體" panose="02020500000000000000" pitchFamily="18" charset="-120"/>
              </a:rPr>
              <a:t>i,j</a:t>
            </a:r>
            <a:r>
              <a:rPr lang="en-US" altLang="zh-TW" i="1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 0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d(</a:t>
            </a:r>
            <a:r>
              <a:rPr lang="en-US" altLang="zh-TW" i="1" dirty="0" err="1">
                <a:ea typeface="新細明體" panose="02020500000000000000" pitchFamily="18" charset="-120"/>
              </a:rPr>
              <a:t>i,i</a:t>
            </a:r>
            <a:r>
              <a:rPr lang="en-US" altLang="zh-TW" i="1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= 0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d(</a:t>
            </a:r>
            <a:r>
              <a:rPr lang="en-US" altLang="zh-TW" i="1" dirty="0" err="1">
                <a:ea typeface="新細明體" panose="02020500000000000000" pitchFamily="18" charset="-120"/>
              </a:rPr>
              <a:t>i,j</a:t>
            </a:r>
            <a:r>
              <a:rPr lang="en-US" altLang="zh-TW" i="1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= </a:t>
            </a:r>
            <a:r>
              <a:rPr lang="en-US" altLang="zh-TW" i="1" dirty="0">
                <a:ea typeface="新細明體" panose="02020500000000000000" pitchFamily="18" charset="-120"/>
              </a:rPr>
              <a:t>d(</a:t>
            </a:r>
            <a:r>
              <a:rPr lang="en-US" altLang="zh-TW" i="1" dirty="0" err="1">
                <a:ea typeface="新細明體" panose="02020500000000000000" pitchFamily="18" charset="-120"/>
              </a:rPr>
              <a:t>j,i</a:t>
            </a:r>
            <a:r>
              <a:rPr lang="en-US" altLang="zh-TW" i="1" dirty="0">
                <a:ea typeface="新細明體" panose="02020500000000000000" pitchFamily="18" charset="-120"/>
              </a:rPr>
              <a:t>)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d(</a:t>
            </a:r>
            <a:r>
              <a:rPr lang="en-US" altLang="zh-TW" i="1" dirty="0" err="1">
                <a:ea typeface="新細明體" panose="02020500000000000000" pitchFamily="18" charset="-120"/>
              </a:rPr>
              <a:t>i,j</a:t>
            </a:r>
            <a:r>
              <a:rPr lang="en-US" altLang="zh-TW" i="1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ea typeface="新細明體" panose="02020500000000000000" pitchFamily="18" charset="-120"/>
              </a:rPr>
              <a:t>d(</a:t>
            </a:r>
            <a:r>
              <a:rPr lang="en-US" altLang="zh-TW" i="1" dirty="0" err="1">
                <a:ea typeface="新細明體" panose="02020500000000000000" pitchFamily="18" charset="-120"/>
              </a:rPr>
              <a:t>i,k</a:t>
            </a:r>
            <a:r>
              <a:rPr lang="en-US" altLang="zh-TW" i="1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+ </a:t>
            </a:r>
            <a:r>
              <a:rPr lang="en-US" altLang="zh-TW" i="1" dirty="0">
                <a:ea typeface="新細明體" panose="02020500000000000000" pitchFamily="18" charset="-120"/>
              </a:rPr>
              <a:t>d(</a:t>
            </a:r>
            <a:r>
              <a:rPr lang="en-US" altLang="zh-TW" i="1" dirty="0" err="1">
                <a:ea typeface="新細明體" panose="02020500000000000000" pitchFamily="18" charset="-120"/>
              </a:rPr>
              <a:t>k,j</a:t>
            </a:r>
            <a:r>
              <a:rPr lang="en-US" altLang="zh-TW" i="1" dirty="0">
                <a:ea typeface="新細明體" panose="02020500000000000000" pitchFamily="18" charset="-120"/>
              </a:rPr>
              <a:t>)</a:t>
            </a:r>
            <a:endParaRPr lang="en-US" altLang="zh-TW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Also, one can use weighted distance, parametric Pearson product moment correlation, or other </a:t>
            </a:r>
            <a:r>
              <a:rPr lang="en-US" altLang="zh-TW" sz="2400" dirty="0" err="1">
                <a:ea typeface="新細明體" panose="02020500000000000000" pitchFamily="18" charset="-120"/>
              </a:rPr>
              <a:t>disimilarity</a:t>
            </a:r>
            <a:r>
              <a:rPr lang="en-US" altLang="zh-TW" sz="2400" dirty="0">
                <a:ea typeface="新細明體" panose="02020500000000000000" pitchFamily="18" charset="-120"/>
              </a:rPr>
              <a:t> measures</a:t>
            </a:r>
          </a:p>
        </p:txBody>
      </p:sp>
      <p:graphicFrame>
        <p:nvGraphicFramePr>
          <p:cNvPr id="24583" name="Object 4"/>
          <p:cNvGraphicFramePr>
            <a:graphicFrameLocks noChangeAspect="1"/>
          </p:cNvGraphicFramePr>
          <p:nvPr/>
        </p:nvGraphicFramePr>
        <p:xfrm>
          <a:off x="1981200" y="2133600"/>
          <a:ext cx="5170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168900" imgH="584200" progId="Equation.3">
                  <p:embed/>
                </p:oleObj>
              </mc:Choice>
              <mc:Fallback>
                <p:oleObj name="Equation" r:id="rId3" imgW="51689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5170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版面配置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3C3EB7-ECF2-4F05-90C9-0D3904654100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25603" name="頁尾版面配置區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2560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4F80CB-0F9E-4555-885E-81F310EA6C2A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TW" sz="12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Binary Variables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5720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 contingency table for binary data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Distance measure for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symmetric</a:t>
            </a:r>
            <a:r>
              <a:rPr lang="en-US" altLang="zh-TW" sz="2400" dirty="0">
                <a:ea typeface="新細明體" panose="02020500000000000000" pitchFamily="18" charset="-120"/>
              </a:rPr>
              <a:t> binary variables: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Distance measure for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asymmetric</a:t>
            </a:r>
            <a:r>
              <a:rPr lang="en-US" altLang="zh-TW" sz="2400" dirty="0">
                <a:ea typeface="新細明體" panose="02020500000000000000" pitchFamily="18" charset="-120"/>
              </a:rPr>
              <a:t> binary variables: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Jaccard coefficient (</a:t>
            </a:r>
            <a:r>
              <a:rPr lang="en-US" altLang="zh-TW" sz="2400" i="1" dirty="0">
                <a:solidFill>
                  <a:schemeClr val="hlink"/>
                </a:solidFill>
                <a:ea typeface="新細明體" panose="02020500000000000000" pitchFamily="18" charset="-120"/>
              </a:rPr>
              <a:t>similarity</a:t>
            </a:r>
            <a:r>
              <a:rPr lang="en-US" altLang="zh-TW" sz="2400" dirty="0">
                <a:ea typeface="新細明體" panose="02020500000000000000" pitchFamily="18" charset="-120"/>
              </a:rPr>
              <a:t> measure for </a:t>
            </a:r>
            <a:r>
              <a:rPr lang="en-US" altLang="zh-TW" sz="2400" i="1" dirty="0">
                <a:ea typeface="新細明體" panose="02020500000000000000" pitchFamily="18" charset="-120"/>
              </a:rPr>
              <a:t>asymmetric </a:t>
            </a:r>
            <a:r>
              <a:rPr lang="en-US" altLang="zh-TW" sz="2400" dirty="0">
                <a:ea typeface="新細明體" panose="02020500000000000000" pitchFamily="18" charset="-120"/>
              </a:rPr>
              <a:t>binary variables): </a:t>
            </a:r>
          </a:p>
        </p:txBody>
      </p:sp>
      <p:graphicFrame>
        <p:nvGraphicFramePr>
          <p:cNvPr id="25607" name="Object 4"/>
          <p:cNvGraphicFramePr>
            <a:graphicFrameLocks noChangeAspect="1"/>
          </p:cNvGraphicFramePr>
          <p:nvPr/>
        </p:nvGraphicFramePr>
        <p:xfrm>
          <a:off x="4953000" y="3200400"/>
          <a:ext cx="3810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44700" imgH="482600" progId="Equation.3">
                  <p:embed/>
                </p:oleObj>
              </mc:Choice>
              <mc:Fallback>
                <p:oleObj name="Equation" r:id="rId3" imgW="20447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00400"/>
                        <a:ext cx="38100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6"/>
          <p:cNvGraphicFramePr>
            <a:graphicFrameLocks noChangeAspect="1"/>
          </p:cNvGraphicFramePr>
          <p:nvPr/>
        </p:nvGraphicFramePr>
        <p:xfrm>
          <a:off x="5029200" y="4191000"/>
          <a:ext cx="3505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01800" imgH="482600" progId="Equation.3">
                  <p:embed/>
                </p:oleObj>
              </mc:Choice>
              <mc:Fallback>
                <p:oleObj name="Equation" r:id="rId5" imgW="17018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91000"/>
                        <a:ext cx="35052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9" name="Group 12"/>
          <p:cNvGrpSpPr>
            <a:grpSpLocks/>
          </p:cNvGrpSpPr>
          <p:nvPr/>
        </p:nvGrpSpPr>
        <p:grpSpPr bwMode="auto">
          <a:xfrm>
            <a:off x="4572000" y="852488"/>
            <a:ext cx="4876800" cy="2195512"/>
            <a:chOff x="1200" y="1209"/>
            <a:chExt cx="3072" cy="1383"/>
          </a:xfrm>
        </p:grpSpPr>
        <p:sp>
          <p:nvSpPr>
            <p:cNvPr id="25611" name="Line 7"/>
            <p:cNvSpPr>
              <a:spLocks noChangeShapeType="1"/>
            </p:cNvSpPr>
            <p:nvPr/>
          </p:nvSpPr>
          <p:spPr bwMode="auto">
            <a:xfrm>
              <a:off x="1200" y="163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5612" name="Group 11"/>
            <p:cNvGrpSpPr>
              <a:grpSpLocks/>
            </p:cNvGrpSpPr>
            <p:nvPr/>
          </p:nvGrpSpPr>
          <p:grpSpPr bwMode="auto">
            <a:xfrm>
              <a:off x="1248" y="1209"/>
              <a:ext cx="2400" cy="1383"/>
              <a:chOff x="1248" y="1209"/>
              <a:chExt cx="2400" cy="1383"/>
            </a:xfrm>
          </p:grpSpPr>
          <p:graphicFrame>
            <p:nvGraphicFramePr>
              <p:cNvPr id="25613" name="Object 5"/>
              <p:cNvGraphicFramePr>
                <a:graphicFrameLocks noChangeAspect="1"/>
              </p:cNvGraphicFramePr>
              <p:nvPr/>
            </p:nvGraphicFramePr>
            <p:xfrm>
              <a:off x="1824" y="1440"/>
              <a:ext cx="1824" cy="10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2540000" imgH="1447800" progId="Equation.3">
                      <p:embed/>
                    </p:oleObj>
                  </mc:Choice>
                  <mc:Fallback>
                    <p:oleObj name="Equation" r:id="rId7" imgW="2540000" imgH="14478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440"/>
                            <a:ext cx="1824" cy="10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14" name="Line 8"/>
              <p:cNvSpPr>
                <a:spLocks noChangeShapeType="1"/>
              </p:cNvSpPr>
              <p:nvPr/>
            </p:nvSpPr>
            <p:spPr bwMode="auto">
              <a:xfrm>
                <a:off x="2160" y="1344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5615" name="Text Box 9"/>
              <p:cNvSpPr txBox="1">
                <a:spLocks noChangeArrowheads="1"/>
              </p:cNvSpPr>
              <p:nvPr/>
            </p:nvSpPr>
            <p:spPr bwMode="auto">
              <a:xfrm>
                <a:off x="1248" y="1833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Object </a:t>
                </a:r>
                <a:r>
                  <a:rPr lang="en-US" altLang="zh-TW" sz="1800" b="1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i</a:t>
                </a:r>
                <a:endParaRPr lang="en-US" altLang="zh-TW" sz="1800" b="1"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5616" name="Text Box 10"/>
              <p:cNvSpPr txBox="1">
                <a:spLocks noChangeArrowheads="1"/>
              </p:cNvSpPr>
              <p:nvPr/>
            </p:nvSpPr>
            <p:spPr bwMode="auto">
              <a:xfrm>
                <a:off x="2400" y="1209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800" b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Object  </a:t>
                </a:r>
                <a:r>
                  <a:rPr lang="en-US" altLang="zh-TW" sz="1800" b="1" i="1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j</a:t>
                </a:r>
              </a:p>
            </p:txBody>
          </p:sp>
        </p:grpSp>
      </p:grpSp>
      <p:graphicFrame>
        <p:nvGraphicFramePr>
          <p:cNvPr id="25610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4953000" y="5505450"/>
          <a:ext cx="39624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87600" imgH="419100" progId="Equation.3">
                  <p:embed/>
                </p:oleObj>
              </mc:Choice>
              <mc:Fallback>
                <p:oleObj name="Equation" r:id="rId9" imgW="23876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05450"/>
                        <a:ext cx="39624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372D5F-DCAB-4CFE-BC71-34772E30C788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26627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266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E2F180-4BFA-4814-9EF3-275996885173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TW" sz="12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31238" cy="838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Dissimilarity between Binary Variables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8768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Example</a:t>
            </a:r>
          </a:p>
          <a:p>
            <a:pPr eaLnBrk="1" hangingPunct="1"/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40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240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gender is a symmetric attribute</a:t>
            </a: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the remaining attributes are 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asymmetric binary</a:t>
            </a: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let the values Y and P be set to 1, and the value N be set to 0</a:t>
            </a:r>
          </a:p>
        </p:txBody>
      </p:sp>
      <p:graphicFrame>
        <p:nvGraphicFramePr>
          <p:cNvPr id="26631" name="Object 4"/>
          <p:cNvGraphicFramePr>
            <a:graphicFrameLocks noChangeAspect="1"/>
          </p:cNvGraphicFramePr>
          <p:nvPr/>
        </p:nvGraphicFramePr>
        <p:xfrm>
          <a:off x="1143000" y="213360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819900" imgH="1475232" progId="Word.Document.8">
                  <p:embed/>
                </p:oleObj>
              </mc:Choice>
              <mc:Fallback>
                <p:oleObj name="Document" r:id="rId3" imgW="6819900" imgH="14752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5"/>
          <p:cNvGraphicFramePr>
            <a:graphicFrameLocks noChangeAspect="1"/>
          </p:cNvGraphicFramePr>
          <p:nvPr/>
        </p:nvGraphicFramePr>
        <p:xfrm>
          <a:off x="1828800" y="4800600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19300" imgH="1219200" progId="Equation.3">
                  <p:embed/>
                </p:oleObj>
              </mc:Choice>
              <mc:Fallback>
                <p:oleObj name="Equation" r:id="rId5" imgW="2019300" imgH="1219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00600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0B9E13-F3CB-4D2A-AA98-F3CE7D6760AC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2765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276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F43008-FE33-402B-A9A2-1A3A4C22023A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TW" sz="12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297738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Categorical Variables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419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 generalization of the binary variable in that it can take more than 2 states, e.g., red, yellow, blue, green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Method 1: Simple matching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i="1" dirty="0">
                <a:ea typeface="新細明體" panose="02020500000000000000" pitchFamily="18" charset="-120"/>
              </a:rPr>
              <a:t>m</a:t>
            </a:r>
            <a:r>
              <a:rPr lang="en-US" altLang="zh-TW" sz="2400" dirty="0">
                <a:ea typeface="新細明體" panose="02020500000000000000" pitchFamily="18" charset="-120"/>
              </a:rPr>
              <a:t>: # of matches,</a:t>
            </a:r>
            <a:r>
              <a:rPr lang="en-US" altLang="zh-TW" sz="2400" i="1" dirty="0">
                <a:ea typeface="新細明體" panose="02020500000000000000" pitchFamily="18" charset="-120"/>
              </a:rPr>
              <a:t> p</a:t>
            </a:r>
            <a:r>
              <a:rPr lang="en-US" altLang="zh-TW" sz="2400" dirty="0">
                <a:ea typeface="新細明體" panose="02020500000000000000" pitchFamily="18" charset="-120"/>
              </a:rPr>
              <a:t>: total # of variables</a:t>
            </a:r>
          </a:p>
          <a:p>
            <a:pPr eaLnBrk="1" hangingPunct="1">
              <a:lnSpc>
                <a:spcPct val="12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2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Method 2: use a large number of binary variables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creating a new binary variable for each of the </a:t>
            </a:r>
            <a:r>
              <a:rPr lang="en-US" altLang="zh-TW" sz="2400" i="1" dirty="0">
                <a:ea typeface="新細明體" panose="02020500000000000000" pitchFamily="18" charset="-120"/>
              </a:rPr>
              <a:t>M</a:t>
            </a:r>
            <a:r>
              <a:rPr lang="en-US" altLang="zh-TW" sz="2400" dirty="0">
                <a:ea typeface="新細明體" panose="02020500000000000000" pitchFamily="18" charset="-120"/>
              </a:rPr>
              <a:t> nominal states</a:t>
            </a:r>
          </a:p>
        </p:txBody>
      </p:sp>
      <p:graphicFrame>
        <p:nvGraphicFramePr>
          <p:cNvPr id="27655" name="Object 0"/>
          <p:cNvGraphicFramePr>
            <a:graphicFrameLocks noChangeAspect="1"/>
          </p:cNvGraphicFramePr>
          <p:nvPr/>
        </p:nvGraphicFramePr>
        <p:xfrm>
          <a:off x="3124200" y="381000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84300" imgH="469900" progId="Equation.3">
                  <p:embed/>
                </p:oleObj>
              </mc:Choice>
              <mc:Fallback>
                <p:oleObj name="Equation" r:id="rId3" imgW="1384300" imgH="4699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7D5C94-79CF-454E-92EA-56BD49A72B1A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2867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286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7BF649-EE48-4B37-BAB3-6FF9AEA3CCD0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TW" sz="12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6553200" cy="6302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Ordinal Variables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4582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An ordinal variable can be discrete or continuous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Order is important, e.g., rank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Can be treated like interval-scaled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replace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x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if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 by their rank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map the range of each variable onto [0, 1] by replacing</a:t>
            </a:r>
            <a:r>
              <a:rPr lang="en-US" altLang="zh-TW" sz="2400" i="1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400" dirty="0" err="1">
                <a:ea typeface="新細明體" panose="02020500000000000000" pitchFamily="18" charset="-120"/>
              </a:rPr>
              <a:t>-th</a:t>
            </a:r>
            <a:r>
              <a:rPr lang="en-US" altLang="zh-TW" sz="2400" dirty="0">
                <a:ea typeface="新細明體" panose="02020500000000000000" pitchFamily="18" charset="-120"/>
              </a:rPr>
              <a:t> object in the </a:t>
            </a:r>
            <a:r>
              <a:rPr lang="en-US" altLang="zh-TW" sz="2400" i="1" dirty="0">
                <a:ea typeface="新細明體" panose="02020500000000000000" pitchFamily="18" charset="-120"/>
              </a:rPr>
              <a:t>f</a:t>
            </a:r>
            <a:r>
              <a:rPr lang="en-US" altLang="zh-TW" sz="2400" dirty="0">
                <a:ea typeface="新細明體" panose="02020500000000000000" pitchFamily="18" charset="-120"/>
              </a:rPr>
              <a:t>-</a:t>
            </a:r>
            <a:r>
              <a:rPr lang="en-US" altLang="zh-TW" sz="2400" dirty="0" err="1">
                <a:ea typeface="新細明體" panose="02020500000000000000" pitchFamily="18" charset="-120"/>
              </a:rPr>
              <a:t>th</a:t>
            </a:r>
            <a:r>
              <a:rPr lang="en-US" altLang="zh-TW" sz="2400" dirty="0">
                <a:ea typeface="新細明體" panose="02020500000000000000" pitchFamily="18" charset="-120"/>
              </a:rPr>
              <a:t> variable by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compute the dissimilarity using methods for interval-scaled variables</a:t>
            </a:r>
          </a:p>
        </p:txBody>
      </p:sp>
      <p:graphicFrame>
        <p:nvGraphicFramePr>
          <p:cNvPr id="28679" name="Object 1024"/>
          <p:cNvGraphicFramePr>
            <a:graphicFrameLocks noChangeAspect="1"/>
          </p:cNvGraphicFramePr>
          <p:nvPr/>
        </p:nvGraphicFramePr>
        <p:xfrm>
          <a:off x="3352800" y="4572000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400" imgH="711200" progId="Equation.3">
                  <p:embed/>
                </p:oleObj>
              </mc:Choice>
              <mc:Fallback>
                <p:oleObj name="Equation" r:id="rId3" imgW="1168400" imgH="711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72000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025"/>
          <p:cNvGraphicFramePr>
            <a:graphicFrameLocks noChangeAspect="1"/>
          </p:cNvGraphicFramePr>
          <p:nvPr/>
        </p:nvGraphicFramePr>
        <p:xfrm>
          <a:off x="5486400" y="3048000"/>
          <a:ext cx="2209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7000" imgH="368300" progId="Equation.3">
                  <p:embed/>
                </p:oleObj>
              </mc:Choice>
              <mc:Fallback>
                <p:oleObj name="Equation" r:id="rId5" imgW="1397000" imgH="3683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0"/>
                        <a:ext cx="2209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6D040C7A-849B-5770-0195-2DD65991F8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3600" y="3354811"/>
            <a:ext cx="2293819" cy="2103302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DAB50D-89E4-449A-9C09-98CE7C6A37F5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2969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297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2B022B-98F7-4B45-8FA7-0472814BA20F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TW" sz="12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792913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Ratio-Scaled Variables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u="sng" dirty="0">
                <a:ea typeface="新細明體" panose="02020500000000000000" pitchFamily="18" charset="-120"/>
              </a:rPr>
              <a:t>Ratio-scaled variable</a:t>
            </a:r>
            <a:r>
              <a:rPr lang="en-US" altLang="zh-TW" sz="2400" dirty="0">
                <a:ea typeface="新細明體" panose="02020500000000000000" pitchFamily="18" charset="-120"/>
              </a:rPr>
              <a:t>: a positive measurement on a nonlinear scale, approximately at exponential scale, 		such as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Ae</a:t>
            </a:r>
            <a:r>
              <a:rPr lang="en-US" altLang="zh-TW" sz="2400" i="1" baseline="30000" dirty="0" err="1">
                <a:ea typeface="新細明體" panose="02020500000000000000" pitchFamily="18" charset="-120"/>
              </a:rPr>
              <a:t>Bt</a:t>
            </a:r>
            <a:r>
              <a:rPr lang="en-US" altLang="zh-TW" sz="2400" dirty="0">
                <a:ea typeface="新細明體" panose="02020500000000000000" pitchFamily="18" charset="-120"/>
              </a:rPr>
              <a:t> or </a:t>
            </a:r>
            <a:r>
              <a:rPr lang="en-US" altLang="zh-TW" sz="2400" i="1" dirty="0">
                <a:ea typeface="新細明體" panose="02020500000000000000" pitchFamily="18" charset="-120"/>
              </a:rPr>
              <a:t>Ae</a:t>
            </a:r>
            <a:r>
              <a:rPr lang="en-US" altLang="zh-TW" sz="2400" i="1" baseline="30000" dirty="0">
                <a:ea typeface="新細明體" panose="02020500000000000000" pitchFamily="18" charset="-120"/>
              </a:rPr>
              <a:t>-</a:t>
            </a:r>
            <a:r>
              <a:rPr lang="en-US" altLang="zh-TW" sz="2400" i="1" baseline="30000" dirty="0" err="1">
                <a:ea typeface="新細明體" panose="02020500000000000000" pitchFamily="18" charset="-120"/>
              </a:rPr>
              <a:t>Bt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Methods: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treat them like interval-scaled variables—</a:t>
            </a:r>
            <a:r>
              <a:rPr lang="en-US" altLang="zh-TW" sz="2400" i="1" dirty="0">
                <a:solidFill>
                  <a:schemeClr val="hlink"/>
                </a:solidFill>
                <a:ea typeface="新細明體" panose="02020500000000000000" pitchFamily="18" charset="-120"/>
              </a:rPr>
              <a:t>not a good choice! </a:t>
            </a:r>
            <a:r>
              <a:rPr lang="en-US" altLang="zh-TW" sz="2400" dirty="0">
                <a:ea typeface="新細明體" panose="02020500000000000000" pitchFamily="18" charset="-120"/>
              </a:rPr>
              <a:t>(why?—the scale can be distorted)</a:t>
            </a:r>
            <a:endParaRPr lang="en-US" altLang="zh-TW" sz="2400" dirty="0">
              <a:solidFill>
                <a:schemeClr val="hlink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apply logarithmic transformation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TW" sz="2400" i="1" dirty="0" err="1">
                <a:ea typeface="新細明體" panose="02020500000000000000" pitchFamily="18" charset="-120"/>
              </a:rPr>
              <a:t>y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if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ea typeface="新細明體" panose="02020500000000000000" pitchFamily="18" charset="-120"/>
              </a:rPr>
              <a:t> log(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x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if</a:t>
            </a:r>
            <a:r>
              <a:rPr lang="en-US" altLang="zh-TW" sz="2400" i="1" dirty="0"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treat them as continuous ordinal data treat their rank as interval-scaled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8F315C-D999-439B-83C3-EF6D20EDF7A3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3072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307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69E561-4D99-457F-8544-A2D242CEE042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TW" sz="12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81000"/>
            <a:ext cx="6945312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Variables of Mixed Types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 database may contain all the six types of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symmetric binary, asymmetric binary, nominal, ordinal, interval and ratio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One may use a weighted formula to combine their effects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dirty="0">
                <a:ea typeface="新細明體" panose="02020500000000000000" pitchFamily="18" charset="-120"/>
              </a:rPr>
              <a:t>f</a:t>
            </a:r>
            <a:r>
              <a:rPr lang="en-US" altLang="zh-TW" sz="2400" dirty="0">
                <a:ea typeface="新細明體" panose="02020500000000000000" pitchFamily="18" charset="-120"/>
              </a:rPr>
              <a:t>  is binary or nominal: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l-GR" altLang="zh-TW" dirty="0">
                <a:ea typeface="新細明體" panose="02020500000000000000" pitchFamily="18" charset="-120"/>
                <a:cs typeface="Tahoma" panose="020B0604030504040204" pitchFamily="34" charset="0"/>
              </a:rPr>
              <a:t>δ</a:t>
            </a:r>
            <a:r>
              <a:rPr lang="en-US" altLang="zh-TW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baseline="30000" dirty="0">
                <a:ea typeface="新細明體" panose="02020500000000000000" pitchFamily="18" charset="-120"/>
              </a:rPr>
              <a:t>(f)</a:t>
            </a:r>
            <a:r>
              <a:rPr lang="en-US" altLang="zh-TW" dirty="0">
                <a:ea typeface="新細明體" panose="02020500000000000000" pitchFamily="18" charset="-120"/>
              </a:rPr>
              <a:t> = 0  if </a:t>
            </a:r>
            <a:r>
              <a:rPr lang="en-US" altLang="zh-TW" dirty="0" err="1">
                <a:ea typeface="新細明體" panose="02020500000000000000" pitchFamily="18" charset="-120"/>
              </a:rPr>
              <a:t>x</a:t>
            </a:r>
            <a:r>
              <a:rPr lang="en-US" altLang="zh-TW" baseline="-25000" dirty="0" err="1">
                <a:ea typeface="新細明體" panose="02020500000000000000" pitchFamily="18" charset="-120"/>
              </a:rPr>
              <a:t>if</a:t>
            </a:r>
            <a:r>
              <a:rPr lang="en-US" altLang="zh-TW" baseline="-250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= </a:t>
            </a:r>
            <a:r>
              <a:rPr lang="en-US" altLang="zh-TW" dirty="0" err="1">
                <a:ea typeface="新細明體" panose="02020500000000000000" pitchFamily="18" charset="-120"/>
              </a:rPr>
              <a:t>x</a:t>
            </a:r>
            <a:r>
              <a:rPr lang="en-US" altLang="zh-TW" baseline="-25000" dirty="0" err="1">
                <a:ea typeface="新細明體" panose="02020500000000000000" pitchFamily="18" charset="-120"/>
              </a:rPr>
              <a:t>jf</a:t>
            </a:r>
            <a:r>
              <a:rPr lang="en-US" altLang="zh-TW" dirty="0">
                <a:ea typeface="新細明體" panose="02020500000000000000" pitchFamily="18" charset="-120"/>
              </a:rPr>
              <a:t>=0 and variable f is asymmetric or one of </a:t>
            </a:r>
            <a:r>
              <a:rPr lang="en-US" altLang="zh-TW" dirty="0" err="1">
                <a:ea typeface="新細明體" panose="02020500000000000000" pitchFamily="18" charset="-120"/>
              </a:rPr>
              <a:t>x</a:t>
            </a:r>
            <a:r>
              <a:rPr lang="en-US" altLang="zh-TW" baseline="-25000" dirty="0" err="1">
                <a:ea typeface="新細明體" panose="02020500000000000000" pitchFamily="18" charset="-120"/>
              </a:rPr>
              <a:t>if</a:t>
            </a:r>
            <a:r>
              <a:rPr lang="en-US" altLang="zh-TW" baseline="-25000" dirty="0">
                <a:ea typeface="新細明體" panose="02020500000000000000" pitchFamily="18" charset="-120"/>
              </a:rPr>
              <a:t> , </a:t>
            </a:r>
            <a:r>
              <a:rPr lang="en-US" altLang="zh-TW" dirty="0" err="1">
                <a:ea typeface="新細明體" panose="02020500000000000000" pitchFamily="18" charset="-120"/>
              </a:rPr>
              <a:t>x</a:t>
            </a:r>
            <a:r>
              <a:rPr lang="en-US" altLang="zh-TW" baseline="-25000" dirty="0" err="1">
                <a:ea typeface="新細明體" panose="02020500000000000000" pitchFamily="18" charset="-120"/>
              </a:rPr>
              <a:t>jf</a:t>
            </a:r>
            <a:r>
              <a:rPr lang="en-US" altLang="zh-TW" baseline="-250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missing, or </a:t>
            </a:r>
            <a:r>
              <a:rPr lang="el-GR" altLang="zh-TW" dirty="0">
                <a:ea typeface="新細明體" panose="02020500000000000000" pitchFamily="18" charset="-120"/>
              </a:rPr>
              <a:t>δ</a:t>
            </a:r>
            <a:r>
              <a:rPr lang="en-US" altLang="zh-TW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baseline="30000" dirty="0">
                <a:ea typeface="新細明體" panose="02020500000000000000" pitchFamily="18" charset="-120"/>
              </a:rPr>
              <a:t>(f)</a:t>
            </a:r>
            <a:r>
              <a:rPr lang="en-US" altLang="zh-TW" dirty="0">
                <a:ea typeface="新細明體" panose="02020500000000000000" pitchFamily="18" charset="-120"/>
              </a:rPr>
              <a:t> = 1 otherwise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dirty="0">
                <a:ea typeface="新細明體" panose="02020500000000000000" pitchFamily="18" charset="-120"/>
              </a:rPr>
              <a:t>f</a:t>
            </a:r>
            <a:r>
              <a:rPr lang="en-US" altLang="zh-TW" sz="2400" dirty="0">
                <a:ea typeface="新細明體" panose="02020500000000000000" pitchFamily="18" charset="-120"/>
              </a:rPr>
              <a:t>  is interval-based: use the normalized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dirty="0">
                <a:ea typeface="新細明體" panose="02020500000000000000" pitchFamily="18" charset="-120"/>
              </a:rPr>
              <a:t>f</a:t>
            </a:r>
            <a:r>
              <a:rPr lang="en-US" altLang="zh-TW" sz="2400" dirty="0">
                <a:ea typeface="新細明體" panose="02020500000000000000" pitchFamily="18" charset="-120"/>
              </a:rPr>
              <a:t>  is ordinal or ratio-scaled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compute ranks </a:t>
            </a:r>
            <a:r>
              <a:rPr lang="en-US" altLang="zh-TW" dirty="0" err="1">
                <a:ea typeface="新細明體" panose="02020500000000000000" pitchFamily="18" charset="-120"/>
              </a:rPr>
              <a:t>r</a:t>
            </a:r>
            <a:r>
              <a:rPr lang="en-US" altLang="zh-TW" baseline="-25000" dirty="0" err="1">
                <a:ea typeface="新細明體" panose="02020500000000000000" pitchFamily="18" charset="-120"/>
              </a:rPr>
              <a:t>if</a:t>
            </a:r>
            <a:r>
              <a:rPr lang="en-US" altLang="zh-TW" dirty="0">
                <a:ea typeface="新細明體" panose="02020500000000000000" pitchFamily="18" charset="-120"/>
              </a:rPr>
              <a:t> and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and treat </a:t>
            </a:r>
            <a:r>
              <a:rPr lang="en-US" altLang="zh-TW" dirty="0" err="1">
                <a:ea typeface="新細明體" panose="02020500000000000000" pitchFamily="18" charset="-120"/>
              </a:rPr>
              <a:t>z</a:t>
            </a:r>
            <a:r>
              <a:rPr lang="en-US" altLang="zh-TW" baseline="-25000" dirty="0" err="1">
                <a:ea typeface="新細明體" panose="02020500000000000000" pitchFamily="18" charset="-120"/>
              </a:rPr>
              <a:t>if</a:t>
            </a:r>
            <a:r>
              <a:rPr lang="en-US" altLang="zh-TW" dirty="0">
                <a:ea typeface="新細明體" panose="02020500000000000000" pitchFamily="18" charset="-120"/>
              </a:rPr>
              <a:t> as interval-scaled</a:t>
            </a:r>
          </a:p>
        </p:txBody>
      </p:sp>
      <p:graphicFrame>
        <p:nvGraphicFramePr>
          <p:cNvPr id="30727" name="Object 4"/>
          <p:cNvGraphicFramePr>
            <a:graphicFrameLocks noChangeAspect="1"/>
          </p:cNvGraphicFramePr>
          <p:nvPr/>
        </p:nvGraphicFramePr>
        <p:xfrm>
          <a:off x="2438400" y="3124200"/>
          <a:ext cx="4175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736600" progId="Equation.3">
                  <p:embed/>
                </p:oleObj>
              </mc:Choice>
              <mc:Fallback>
                <p:oleObj name="Equation" r:id="rId3" imgW="21082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41751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6"/>
          <p:cNvGraphicFramePr>
            <a:graphicFrameLocks noChangeAspect="1"/>
          </p:cNvGraphicFramePr>
          <p:nvPr/>
        </p:nvGraphicFramePr>
        <p:xfrm>
          <a:off x="6096000" y="5715000"/>
          <a:ext cx="16224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865" imgH="533169" progId="Equation.3">
                  <p:embed/>
                </p:oleObj>
              </mc:Choice>
              <mc:Fallback>
                <p:oleObj name="Equation" r:id="rId5" imgW="1002865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715000"/>
                        <a:ext cx="16224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975F9-0369-4632-A271-ECA83B89FE57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A12BA2-81AC-4450-8E8A-04B4A570D6B0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TW" sz="12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297738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What is Cluster Analysis?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Cluster: a collection of data objects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Similar to one another within the same cluster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Dissimilar to the objects in other clusters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Cluster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Finding similarities between data according to the characteristics found in the data and grouping similar data objects into clusters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solidFill>
                  <a:schemeClr val="hlink"/>
                </a:solidFill>
                <a:ea typeface="新細明體" panose="02020500000000000000" pitchFamily="18" charset="-120"/>
              </a:rPr>
              <a:t>Unsupervised learning</a:t>
            </a:r>
            <a:r>
              <a:rPr lang="en-US" altLang="zh-TW" sz="2400">
                <a:ea typeface="新細明體" panose="02020500000000000000" pitchFamily="18" charset="-120"/>
              </a:rPr>
              <a:t>: no predefined classes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Typical applications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As a </a:t>
            </a:r>
            <a:r>
              <a:rPr lang="en-US" altLang="zh-TW" sz="2400">
                <a:solidFill>
                  <a:schemeClr val="hlink"/>
                </a:solidFill>
                <a:ea typeface="新細明體" panose="02020500000000000000" pitchFamily="18" charset="-120"/>
              </a:rPr>
              <a:t>stand-alone tool</a:t>
            </a:r>
            <a:r>
              <a:rPr lang="en-US" altLang="zh-TW" sz="2400">
                <a:ea typeface="新細明體" panose="02020500000000000000" pitchFamily="18" charset="-120"/>
              </a:rPr>
              <a:t> to get insight into data distribution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As a </a:t>
            </a:r>
            <a:r>
              <a:rPr lang="en-US" altLang="zh-TW" sz="2400">
                <a:solidFill>
                  <a:schemeClr val="hlink"/>
                </a:solidFill>
                <a:ea typeface="新細明體" panose="02020500000000000000" pitchFamily="18" charset="-120"/>
              </a:rPr>
              <a:t>preprocessing step</a:t>
            </a:r>
            <a:r>
              <a:rPr lang="en-US" altLang="zh-TW" sz="2400">
                <a:ea typeface="新細明體" panose="02020500000000000000" pitchFamily="18" charset="-120"/>
              </a:rPr>
              <a:t> for other algorithms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12192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 sample data set containing variable of mixed type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926A2D7-852B-4466-9B4D-1BBE3434FAB7}" type="datetime4">
              <a:rPr lang="zh-TW" altLang="en-US" sz="1200" smtClean="0"/>
              <a:pPr/>
              <a:t>112年11月21日星期二</a:t>
            </a:fld>
            <a:endParaRPr lang="en-US" altLang="zh-TW" sz="1200"/>
          </a:p>
        </p:txBody>
      </p:sp>
      <p:sp>
        <p:nvSpPr>
          <p:cNvPr id="3174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317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C41FE57-8F27-42CD-8B64-241DC89E6D20}" type="slidenum">
              <a:rPr lang="zh-TW" altLang="en-US" sz="1200" smtClean="0"/>
              <a:pPr/>
              <a:t>20</a:t>
            </a:fld>
            <a:endParaRPr lang="en-US" altLang="zh-TW" sz="1200"/>
          </a:p>
        </p:txBody>
      </p:sp>
      <p:graphicFrame>
        <p:nvGraphicFramePr>
          <p:cNvPr id="8" name="內容版面配置區 6"/>
          <p:cNvGraphicFramePr>
            <a:graphicFrameLocks noGrp="1"/>
          </p:cNvGraphicFramePr>
          <p:nvPr/>
        </p:nvGraphicFramePr>
        <p:xfrm>
          <a:off x="1905000" y="3657600"/>
          <a:ext cx="4343400" cy="152400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88239645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5912427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75282496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85906294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81158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d(2,1)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0727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d(3,1)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d(3,2)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99759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d(4,1)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d(4,2)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d(4,3)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39949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2771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20D0D6-71E3-4E00-95B4-3D34409E4F7F}" type="datetime4">
              <a:rPr lang="zh-TW" altLang="en-US" sz="1200" smtClean="0"/>
              <a:pPr/>
              <a:t>112年11月21日星期二</a:t>
            </a:fld>
            <a:endParaRPr lang="en-US" altLang="zh-TW" sz="1200"/>
          </a:p>
        </p:txBody>
      </p:sp>
      <p:sp>
        <p:nvSpPr>
          <p:cNvPr id="32772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3277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8D26A74-1F54-4BB6-A9C6-2801BA1BB78F}" type="slidenum">
              <a:rPr lang="zh-TW" altLang="en-US" sz="1200" smtClean="0"/>
              <a:pPr/>
              <a:t>21</a:t>
            </a:fld>
            <a:endParaRPr lang="en-US" altLang="zh-TW" sz="12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58913" y="4171950"/>
          <a:ext cx="2122487" cy="1466852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3989595184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762198214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96769675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397584085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774654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674126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828032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677418"/>
                  </a:ext>
                </a:extLst>
              </a:tr>
            </a:tbl>
          </a:graphicData>
        </a:graphic>
      </p:graphicFrame>
      <p:cxnSp>
        <p:nvCxnSpPr>
          <p:cNvPr id="32791" name="直線接點 11"/>
          <p:cNvCxnSpPr>
            <a:cxnSpLocks noChangeShapeType="1"/>
          </p:cNvCxnSpPr>
          <p:nvPr/>
        </p:nvCxnSpPr>
        <p:spPr bwMode="auto">
          <a:xfrm>
            <a:off x="1295400" y="4171950"/>
            <a:ext cx="0" cy="146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2" name="直線接點 13"/>
          <p:cNvCxnSpPr>
            <a:cxnSpLocks noChangeShapeType="1"/>
          </p:cNvCxnSpPr>
          <p:nvPr/>
        </p:nvCxnSpPr>
        <p:spPr bwMode="auto">
          <a:xfrm>
            <a:off x="1295400" y="4171950"/>
            <a:ext cx="1635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3" name="直線接點 15"/>
          <p:cNvCxnSpPr>
            <a:cxnSpLocks noChangeShapeType="1"/>
          </p:cNvCxnSpPr>
          <p:nvPr/>
        </p:nvCxnSpPr>
        <p:spPr bwMode="auto">
          <a:xfrm>
            <a:off x="1295400" y="5638800"/>
            <a:ext cx="1635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4" name="直線接點 18"/>
          <p:cNvCxnSpPr>
            <a:cxnSpLocks noChangeShapeType="1"/>
          </p:cNvCxnSpPr>
          <p:nvPr/>
        </p:nvCxnSpPr>
        <p:spPr bwMode="auto">
          <a:xfrm>
            <a:off x="3276600" y="4171950"/>
            <a:ext cx="7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5" name="直線接點 20"/>
          <p:cNvCxnSpPr>
            <a:cxnSpLocks noChangeShapeType="1"/>
          </p:cNvCxnSpPr>
          <p:nvPr/>
        </p:nvCxnSpPr>
        <p:spPr bwMode="auto">
          <a:xfrm>
            <a:off x="3352800" y="4171950"/>
            <a:ext cx="0" cy="146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6" name="直線接點 23"/>
          <p:cNvCxnSpPr>
            <a:cxnSpLocks noChangeShapeType="1"/>
          </p:cNvCxnSpPr>
          <p:nvPr/>
        </p:nvCxnSpPr>
        <p:spPr bwMode="auto">
          <a:xfrm flipH="1">
            <a:off x="3200400" y="417195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7" name="直線接點 25"/>
          <p:cNvCxnSpPr>
            <a:cxnSpLocks noChangeShapeType="1"/>
          </p:cNvCxnSpPr>
          <p:nvPr/>
        </p:nvCxnSpPr>
        <p:spPr bwMode="auto">
          <a:xfrm flipH="1">
            <a:off x="3200400" y="56388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285750" y="1082675"/>
          <a:ext cx="5573713" cy="2353312"/>
        </p:xfrm>
        <a:graphic>
          <a:graphicData uri="http://schemas.openxmlformats.org/drawingml/2006/table">
            <a:tbl>
              <a:tblPr/>
              <a:tblGrid>
                <a:gridCol w="1217613">
                  <a:extLst>
                    <a:ext uri="{9D8B030D-6E8A-4147-A177-3AD203B41FA5}">
                      <a16:colId xmlns:a16="http://schemas.microsoft.com/office/drawing/2014/main" val="1284976668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3801688962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112424334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4281222464"/>
                    </a:ext>
                  </a:extLst>
                </a:gridCol>
              </a:tblGrid>
              <a:tr h="598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Object identifier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Test-1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(categorical)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Test-2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(ordinal)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Test-3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(ratio-scaled)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34620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Code-A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excellent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445   (2.65)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84297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Code-B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fair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 22   (1.34)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281786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Code-C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good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 164  (2.21)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6973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Code-A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excellent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1,210  (3.08)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13249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783013" y="4160838"/>
          <a:ext cx="2124075" cy="1466852"/>
        </p:xfrm>
        <a:graphic>
          <a:graphicData uri="http://schemas.openxmlformats.org/drawingml/2006/table">
            <a:tbl>
              <a:tblPr/>
              <a:tblGrid>
                <a:gridCol w="531812">
                  <a:extLst>
                    <a:ext uri="{9D8B030D-6E8A-4147-A177-3AD203B41FA5}">
                      <a16:colId xmlns:a16="http://schemas.microsoft.com/office/drawing/2014/main" val="203640103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1435607389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928385269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3283672621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707992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336386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994807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747042"/>
                  </a:ext>
                </a:extLst>
              </a:tr>
            </a:tbl>
          </a:graphicData>
        </a:graphic>
      </p:graphicFrame>
      <p:cxnSp>
        <p:nvCxnSpPr>
          <p:cNvPr id="32847" name="直線接點 37"/>
          <p:cNvCxnSpPr>
            <a:cxnSpLocks noChangeShapeType="1"/>
          </p:cNvCxnSpPr>
          <p:nvPr/>
        </p:nvCxnSpPr>
        <p:spPr bwMode="auto">
          <a:xfrm>
            <a:off x="3621088" y="4160838"/>
            <a:ext cx="0" cy="146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48" name="直線接點 38"/>
          <p:cNvCxnSpPr>
            <a:cxnSpLocks noChangeShapeType="1"/>
          </p:cNvCxnSpPr>
          <p:nvPr/>
        </p:nvCxnSpPr>
        <p:spPr bwMode="auto">
          <a:xfrm>
            <a:off x="3621088" y="4160838"/>
            <a:ext cx="161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49" name="直線接點 39"/>
          <p:cNvCxnSpPr>
            <a:cxnSpLocks noChangeShapeType="1"/>
          </p:cNvCxnSpPr>
          <p:nvPr/>
        </p:nvCxnSpPr>
        <p:spPr bwMode="auto">
          <a:xfrm>
            <a:off x="3621088" y="5627688"/>
            <a:ext cx="161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50" name="直線接點 40"/>
          <p:cNvCxnSpPr>
            <a:cxnSpLocks noChangeShapeType="1"/>
          </p:cNvCxnSpPr>
          <p:nvPr/>
        </p:nvCxnSpPr>
        <p:spPr bwMode="auto">
          <a:xfrm>
            <a:off x="5602288" y="4160838"/>
            <a:ext cx="7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51" name="直線接點 41"/>
          <p:cNvCxnSpPr>
            <a:cxnSpLocks noChangeShapeType="1"/>
          </p:cNvCxnSpPr>
          <p:nvPr/>
        </p:nvCxnSpPr>
        <p:spPr bwMode="auto">
          <a:xfrm>
            <a:off x="5678488" y="4160838"/>
            <a:ext cx="0" cy="146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52" name="直線接點 42"/>
          <p:cNvCxnSpPr>
            <a:cxnSpLocks noChangeShapeType="1"/>
          </p:cNvCxnSpPr>
          <p:nvPr/>
        </p:nvCxnSpPr>
        <p:spPr bwMode="auto">
          <a:xfrm flipH="1">
            <a:off x="5526088" y="4160838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53" name="直線接點 43"/>
          <p:cNvCxnSpPr>
            <a:cxnSpLocks noChangeShapeType="1"/>
          </p:cNvCxnSpPr>
          <p:nvPr/>
        </p:nvCxnSpPr>
        <p:spPr bwMode="auto">
          <a:xfrm flipH="1">
            <a:off x="5526088" y="5627688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854" name="矩形 44"/>
          <p:cNvSpPr>
            <a:spLocks noChangeArrowheads="1"/>
          </p:cNvSpPr>
          <p:nvPr/>
        </p:nvSpPr>
        <p:spPr bwMode="auto">
          <a:xfrm>
            <a:off x="1797050" y="5884863"/>
            <a:ext cx="82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At. 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2855" name="矩形 45"/>
          <p:cNvSpPr>
            <a:spLocks noChangeArrowheads="1"/>
          </p:cNvSpPr>
          <p:nvPr/>
        </p:nvSpPr>
        <p:spPr bwMode="auto">
          <a:xfrm>
            <a:off x="4014788" y="5868988"/>
            <a:ext cx="827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At. 2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6359525" y="4160838"/>
          <a:ext cx="2122488" cy="1466852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37899517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3594266922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396339686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106707898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288577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1.31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35476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0.44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0.87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049105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0.43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1.74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0.87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910916"/>
                  </a:ext>
                </a:extLst>
              </a:tr>
            </a:tbl>
          </a:graphicData>
        </a:graphic>
      </p:graphicFrame>
      <p:cxnSp>
        <p:nvCxnSpPr>
          <p:cNvPr id="32873" name="直線接點 47"/>
          <p:cNvCxnSpPr>
            <a:cxnSpLocks noChangeShapeType="1"/>
          </p:cNvCxnSpPr>
          <p:nvPr/>
        </p:nvCxnSpPr>
        <p:spPr bwMode="auto">
          <a:xfrm>
            <a:off x="6196013" y="4160838"/>
            <a:ext cx="0" cy="146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74" name="直線接點 48"/>
          <p:cNvCxnSpPr>
            <a:cxnSpLocks noChangeShapeType="1"/>
          </p:cNvCxnSpPr>
          <p:nvPr/>
        </p:nvCxnSpPr>
        <p:spPr bwMode="auto">
          <a:xfrm>
            <a:off x="6196013" y="4160838"/>
            <a:ext cx="1635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75" name="直線接點 49"/>
          <p:cNvCxnSpPr>
            <a:cxnSpLocks noChangeShapeType="1"/>
          </p:cNvCxnSpPr>
          <p:nvPr/>
        </p:nvCxnSpPr>
        <p:spPr bwMode="auto">
          <a:xfrm>
            <a:off x="6196013" y="5627688"/>
            <a:ext cx="1635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76" name="直線接點 50"/>
          <p:cNvCxnSpPr>
            <a:cxnSpLocks noChangeShapeType="1"/>
          </p:cNvCxnSpPr>
          <p:nvPr/>
        </p:nvCxnSpPr>
        <p:spPr bwMode="auto">
          <a:xfrm>
            <a:off x="8177213" y="4160838"/>
            <a:ext cx="7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77" name="直線接點 51"/>
          <p:cNvCxnSpPr>
            <a:cxnSpLocks noChangeShapeType="1"/>
          </p:cNvCxnSpPr>
          <p:nvPr/>
        </p:nvCxnSpPr>
        <p:spPr bwMode="auto">
          <a:xfrm>
            <a:off x="8253413" y="4160838"/>
            <a:ext cx="0" cy="146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78" name="直線接點 52"/>
          <p:cNvCxnSpPr>
            <a:cxnSpLocks noChangeShapeType="1"/>
          </p:cNvCxnSpPr>
          <p:nvPr/>
        </p:nvCxnSpPr>
        <p:spPr bwMode="auto">
          <a:xfrm flipH="1">
            <a:off x="8101013" y="4160838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79" name="直線接點 53"/>
          <p:cNvCxnSpPr>
            <a:cxnSpLocks noChangeShapeType="1"/>
          </p:cNvCxnSpPr>
          <p:nvPr/>
        </p:nvCxnSpPr>
        <p:spPr bwMode="auto">
          <a:xfrm flipH="1">
            <a:off x="8101013" y="5627688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880" name="矩形 54"/>
          <p:cNvSpPr>
            <a:spLocks noChangeArrowheads="1"/>
          </p:cNvSpPr>
          <p:nvPr/>
        </p:nvSpPr>
        <p:spPr bwMode="auto">
          <a:xfrm>
            <a:off x="6697663" y="5873750"/>
            <a:ext cx="827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At. 3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6462713" y="1724025"/>
          <a:ext cx="2122487" cy="1466852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422033013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49875867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1902269494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38102405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235686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0.75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639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0.25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0.5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589115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0.25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1.0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0.87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178358"/>
                  </a:ext>
                </a:extLst>
              </a:tr>
            </a:tbl>
          </a:graphicData>
        </a:graphic>
      </p:graphicFrame>
      <p:cxnSp>
        <p:nvCxnSpPr>
          <p:cNvPr id="32898" name="直線接點 56"/>
          <p:cNvCxnSpPr>
            <a:cxnSpLocks noChangeShapeType="1"/>
          </p:cNvCxnSpPr>
          <p:nvPr/>
        </p:nvCxnSpPr>
        <p:spPr bwMode="auto">
          <a:xfrm>
            <a:off x="6299200" y="1724025"/>
            <a:ext cx="0" cy="146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99" name="直線接點 57"/>
          <p:cNvCxnSpPr>
            <a:cxnSpLocks noChangeShapeType="1"/>
          </p:cNvCxnSpPr>
          <p:nvPr/>
        </p:nvCxnSpPr>
        <p:spPr bwMode="auto">
          <a:xfrm>
            <a:off x="6299200" y="1724025"/>
            <a:ext cx="1635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900" name="直線接點 58"/>
          <p:cNvCxnSpPr>
            <a:cxnSpLocks noChangeShapeType="1"/>
          </p:cNvCxnSpPr>
          <p:nvPr/>
        </p:nvCxnSpPr>
        <p:spPr bwMode="auto">
          <a:xfrm>
            <a:off x="6299200" y="3190875"/>
            <a:ext cx="1635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901" name="直線接點 59"/>
          <p:cNvCxnSpPr>
            <a:cxnSpLocks noChangeShapeType="1"/>
          </p:cNvCxnSpPr>
          <p:nvPr/>
        </p:nvCxnSpPr>
        <p:spPr bwMode="auto">
          <a:xfrm>
            <a:off x="8280400" y="1724025"/>
            <a:ext cx="7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902" name="直線接點 60"/>
          <p:cNvCxnSpPr>
            <a:cxnSpLocks noChangeShapeType="1"/>
          </p:cNvCxnSpPr>
          <p:nvPr/>
        </p:nvCxnSpPr>
        <p:spPr bwMode="auto">
          <a:xfrm>
            <a:off x="8356600" y="1724025"/>
            <a:ext cx="0" cy="146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903" name="直線接點 61"/>
          <p:cNvCxnSpPr>
            <a:cxnSpLocks noChangeShapeType="1"/>
          </p:cNvCxnSpPr>
          <p:nvPr/>
        </p:nvCxnSpPr>
        <p:spPr bwMode="auto">
          <a:xfrm flipH="1">
            <a:off x="8204200" y="1724025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904" name="直線接點 62"/>
          <p:cNvCxnSpPr>
            <a:cxnSpLocks noChangeShapeType="1"/>
          </p:cNvCxnSpPr>
          <p:nvPr/>
        </p:nvCxnSpPr>
        <p:spPr bwMode="auto">
          <a:xfrm flipH="1">
            <a:off x="8204200" y="3190875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905" name="矩形 63"/>
          <p:cNvSpPr>
            <a:spLocks noChangeArrowheads="1"/>
          </p:cNvSpPr>
          <p:nvPr/>
        </p:nvSpPr>
        <p:spPr bwMode="auto">
          <a:xfrm>
            <a:off x="6800850" y="3438525"/>
            <a:ext cx="954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At. 3’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3795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E7F96D-0EC1-49D3-8B25-FA15E14EA583}" type="datetime4">
              <a:rPr lang="zh-TW" altLang="en-US" sz="1200" smtClean="0"/>
              <a:pPr/>
              <a:t>112年11月21日星期二</a:t>
            </a:fld>
            <a:endParaRPr lang="en-US" altLang="zh-TW" sz="1200"/>
          </a:p>
        </p:txBody>
      </p:sp>
      <p:sp>
        <p:nvSpPr>
          <p:cNvPr id="33796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3379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E80D6CC-CF6E-4A3E-A43E-90006F166944}" type="slidenum">
              <a:rPr lang="zh-TW" altLang="en-US" sz="1200" smtClean="0"/>
              <a:pPr/>
              <a:t>22</a:t>
            </a:fld>
            <a:endParaRPr lang="en-US" altLang="zh-TW" sz="12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58913" y="4171950"/>
          <a:ext cx="2122487" cy="1466852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1672270544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350405336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871048736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102948006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483767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902216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26252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081580"/>
                  </a:ext>
                </a:extLst>
              </a:tr>
            </a:tbl>
          </a:graphicData>
        </a:graphic>
      </p:graphicFrame>
      <p:cxnSp>
        <p:nvCxnSpPr>
          <p:cNvPr id="33815" name="直線接點 7"/>
          <p:cNvCxnSpPr>
            <a:cxnSpLocks noChangeShapeType="1"/>
          </p:cNvCxnSpPr>
          <p:nvPr/>
        </p:nvCxnSpPr>
        <p:spPr bwMode="auto">
          <a:xfrm>
            <a:off x="1295400" y="4171950"/>
            <a:ext cx="0" cy="146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16" name="直線接點 8"/>
          <p:cNvCxnSpPr>
            <a:cxnSpLocks noChangeShapeType="1"/>
          </p:cNvCxnSpPr>
          <p:nvPr/>
        </p:nvCxnSpPr>
        <p:spPr bwMode="auto">
          <a:xfrm>
            <a:off x="1295400" y="4171950"/>
            <a:ext cx="1635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17" name="直線接點 9"/>
          <p:cNvCxnSpPr>
            <a:cxnSpLocks noChangeShapeType="1"/>
          </p:cNvCxnSpPr>
          <p:nvPr/>
        </p:nvCxnSpPr>
        <p:spPr bwMode="auto">
          <a:xfrm>
            <a:off x="1295400" y="5638800"/>
            <a:ext cx="1635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18" name="直線接點 10"/>
          <p:cNvCxnSpPr>
            <a:cxnSpLocks noChangeShapeType="1"/>
          </p:cNvCxnSpPr>
          <p:nvPr/>
        </p:nvCxnSpPr>
        <p:spPr bwMode="auto">
          <a:xfrm>
            <a:off x="3276600" y="4171950"/>
            <a:ext cx="7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19" name="直線接點 11"/>
          <p:cNvCxnSpPr>
            <a:cxnSpLocks noChangeShapeType="1"/>
          </p:cNvCxnSpPr>
          <p:nvPr/>
        </p:nvCxnSpPr>
        <p:spPr bwMode="auto">
          <a:xfrm>
            <a:off x="3352800" y="4171950"/>
            <a:ext cx="0" cy="146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20" name="直線接點 12"/>
          <p:cNvCxnSpPr>
            <a:cxnSpLocks noChangeShapeType="1"/>
          </p:cNvCxnSpPr>
          <p:nvPr/>
        </p:nvCxnSpPr>
        <p:spPr bwMode="auto">
          <a:xfrm flipH="1">
            <a:off x="3200400" y="417195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21" name="直線接點 13"/>
          <p:cNvCxnSpPr>
            <a:cxnSpLocks noChangeShapeType="1"/>
          </p:cNvCxnSpPr>
          <p:nvPr/>
        </p:nvCxnSpPr>
        <p:spPr bwMode="auto">
          <a:xfrm flipH="1">
            <a:off x="3200400" y="56388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783013" y="4160838"/>
          <a:ext cx="2124075" cy="1466852"/>
        </p:xfrm>
        <a:graphic>
          <a:graphicData uri="http://schemas.openxmlformats.org/drawingml/2006/table">
            <a:tbl>
              <a:tblPr/>
              <a:tblGrid>
                <a:gridCol w="531812">
                  <a:extLst>
                    <a:ext uri="{9D8B030D-6E8A-4147-A177-3AD203B41FA5}">
                      <a16:colId xmlns:a16="http://schemas.microsoft.com/office/drawing/2014/main" val="2592294599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1496996836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679042783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426054624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643309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391634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628077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169829"/>
                  </a:ext>
                </a:extLst>
              </a:tr>
            </a:tbl>
          </a:graphicData>
        </a:graphic>
      </p:graphicFrame>
      <p:cxnSp>
        <p:nvCxnSpPr>
          <p:cNvPr id="33839" name="直線接點 15"/>
          <p:cNvCxnSpPr>
            <a:cxnSpLocks noChangeShapeType="1"/>
          </p:cNvCxnSpPr>
          <p:nvPr/>
        </p:nvCxnSpPr>
        <p:spPr bwMode="auto">
          <a:xfrm>
            <a:off x="3621088" y="4160838"/>
            <a:ext cx="0" cy="146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40" name="直線接點 16"/>
          <p:cNvCxnSpPr>
            <a:cxnSpLocks noChangeShapeType="1"/>
          </p:cNvCxnSpPr>
          <p:nvPr/>
        </p:nvCxnSpPr>
        <p:spPr bwMode="auto">
          <a:xfrm>
            <a:off x="3621088" y="4160838"/>
            <a:ext cx="161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41" name="直線接點 17"/>
          <p:cNvCxnSpPr>
            <a:cxnSpLocks noChangeShapeType="1"/>
          </p:cNvCxnSpPr>
          <p:nvPr/>
        </p:nvCxnSpPr>
        <p:spPr bwMode="auto">
          <a:xfrm>
            <a:off x="3621088" y="5627688"/>
            <a:ext cx="161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42" name="直線接點 18"/>
          <p:cNvCxnSpPr>
            <a:cxnSpLocks noChangeShapeType="1"/>
          </p:cNvCxnSpPr>
          <p:nvPr/>
        </p:nvCxnSpPr>
        <p:spPr bwMode="auto">
          <a:xfrm>
            <a:off x="5602288" y="4160838"/>
            <a:ext cx="7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43" name="直線接點 19"/>
          <p:cNvCxnSpPr>
            <a:cxnSpLocks noChangeShapeType="1"/>
          </p:cNvCxnSpPr>
          <p:nvPr/>
        </p:nvCxnSpPr>
        <p:spPr bwMode="auto">
          <a:xfrm>
            <a:off x="5678488" y="4160838"/>
            <a:ext cx="0" cy="146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44" name="直線接點 20"/>
          <p:cNvCxnSpPr>
            <a:cxnSpLocks noChangeShapeType="1"/>
          </p:cNvCxnSpPr>
          <p:nvPr/>
        </p:nvCxnSpPr>
        <p:spPr bwMode="auto">
          <a:xfrm flipH="1">
            <a:off x="5526088" y="4160838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45" name="直線接點 21"/>
          <p:cNvCxnSpPr>
            <a:cxnSpLocks noChangeShapeType="1"/>
          </p:cNvCxnSpPr>
          <p:nvPr/>
        </p:nvCxnSpPr>
        <p:spPr bwMode="auto">
          <a:xfrm flipH="1">
            <a:off x="5526088" y="5627688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846" name="矩形 22"/>
          <p:cNvSpPr>
            <a:spLocks noChangeArrowheads="1"/>
          </p:cNvSpPr>
          <p:nvPr/>
        </p:nvSpPr>
        <p:spPr bwMode="auto">
          <a:xfrm>
            <a:off x="1797050" y="5884863"/>
            <a:ext cx="82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At. 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3847" name="矩形 23"/>
          <p:cNvSpPr>
            <a:spLocks noChangeArrowheads="1"/>
          </p:cNvSpPr>
          <p:nvPr/>
        </p:nvSpPr>
        <p:spPr bwMode="auto">
          <a:xfrm>
            <a:off x="4014788" y="5868988"/>
            <a:ext cx="827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At. 2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511925" y="4178300"/>
          <a:ext cx="2122488" cy="1466852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60105253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1902770457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451536984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13568163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74333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0.75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424028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0.25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0.5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52439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0.25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1.0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0.87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484946"/>
                  </a:ext>
                </a:extLst>
              </a:tr>
            </a:tbl>
          </a:graphicData>
        </a:graphic>
      </p:graphicFrame>
      <p:cxnSp>
        <p:nvCxnSpPr>
          <p:cNvPr id="33865" name="直線接點 25"/>
          <p:cNvCxnSpPr>
            <a:cxnSpLocks noChangeShapeType="1"/>
          </p:cNvCxnSpPr>
          <p:nvPr/>
        </p:nvCxnSpPr>
        <p:spPr bwMode="auto">
          <a:xfrm>
            <a:off x="6348413" y="4178300"/>
            <a:ext cx="0" cy="146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66" name="直線接點 26"/>
          <p:cNvCxnSpPr>
            <a:cxnSpLocks noChangeShapeType="1"/>
          </p:cNvCxnSpPr>
          <p:nvPr/>
        </p:nvCxnSpPr>
        <p:spPr bwMode="auto">
          <a:xfrm>
            <a:off x="6348413" y="4178300"/>
            <a:ext cx="1635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67" name="直線接點 27"/>
          <p:cNvCxnSpPr>
            <a:cxnSpLocks noChangeShapeType="1"/>
          </p:cNvCxnSpPr>
          <p:nvPr/>
        </p:nvCxnSpPr>
        <p:spPr bwMode="auto">
          <a:xfrm>
            <a:off x="6348413" y="5645150"/>
            <a:ext cx="1635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68" name="直線接點 28"/>
          <p:cNvCxnSpPr>
            <a:cxnSpLocks noChangeShapeType="1"/>
          </p:cNvCxnSpPr>
          <p:nvPr/>
        </p:nvCxnSpPr>
        <p:spPr bwMode="auto">
          <a:xfrm>
            <a:off x="8329613" y="4178300"/>
            <a:ext cx="7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69" name="直線接點 29"/>
          <p:cNvCxnSpPr>
            <a:cxnSpLocks noChangeShapeType="1"/>
          </p:cNvCxnSpPr>
          <p:nvPr/>
        </p:nvCxnSpPr>
        <p:spPr bwMode="auto">
          <a:xfrm>
            <a:off x="8405813" y="4178300"/>
            <a:ext cx="0" cy="146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70" name="直線接點 30"/>
          <p:cNvCxnSpPr>
            <a:cxnSpLocks noChangeShapeType="1"/>
          </p:cNvCxnSpPr>
          <p:nvPr/>
        </p:nvCxnSpPr>
        <p:spPr bwMode="auto">
          <a:xfrm flipH="1">
            <a:off x="8253413" y="41783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71" name="直線接點 31"/>
          <p:cNvCxnSpPr>
            <a:cxnSpLocks noChangeShapeType="1"/>
          </p:cNvCxnSpPr>
          <p:nvPr/>
        </p:nvCxnSpPr>
        <p:spPr bwMode="auto">
          <a:xfrm flipH="1">
            <a:off x="8253413" y="564515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872" name="矩形 32"/>
          <p:cNvSpPr>
            <a:spLocks noChangeArrowheads="1"/>
          </p:cNvSpPr>
          <p:nvPr/>
        </p:nvSpPr>
        <p:spPr bwMode="auto">
          <a:xfrm>
            <a:off x="6850063" y="5891213"/>
            <a:ext cx="954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At. 3’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786188" y="1873250"/>
          <a:ext cx="2124075" cy="1618299"/>
        </p:xfrm>
        <a:graphic>
          <a:graphicData uri="http://schemas.openxmlformats.org/drawingml/2006/table">
            <a:tbl>
              <a:tblPr/>
              <a:tblGrid>
                <a:gridCol w="531812">
                  <a:extLst>
                    <a:ext uri="{9D8B030D-6E8A-4147-A177-3AD203B41FA5}">
                      <a16:colId xmlns:a16="http://schemas.microsoft.com/office/drawing/2014/main" val="247716374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4232953508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689968795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360344341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237657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0.92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87857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0.58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0675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12737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0.08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1.0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0.67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087190"/>
                  </a:ext>
                </a:extLst>
              </a:tr>
            </a:tbl>
          </a:graphicData>
        </a:graphic>
      </p:graphicFrame>
      <p:cxnSp>
        <p:nvCxnSpPr>
          <p:cNvPr id="33890" name="直線接點 34"/>
          <p:cNvCxnSpPr>
            <a:cxnSpLocks noChangeShapeType="1"/>
          </p:cNvCxnSpPr>
          <p:nvPr/>
        </p:nvCxnSpPr>
        <p:spPr bwMode="auto">
          <a:xfrm>
            <a:off x="3624263" y="1873250"/>
            <a:ext cx="0" cy="146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91" name="直線接點 35"/>
          <p:cNvCxnSpPr>
            <a:cxnSpLocks noChangeShapeType="1"/>
          </p:cNvCxnSpPr>
          <p:nvPr/>
        </p:nvCxnSpPr>
        <p:spPr bwMode="auto">
          <a:xfrm>
            <a:off x="3624263" y="1873250"/>
            <a:ext cx="161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92" name="直線接點 36"/>
          <p:cNvCxnSpPr>
            <a:cxnSpLocks noChangeShapeType="1"/>
          </p:cNvCxnSpPr>
          <p:nvPr/>
        </p:nvCxnSpPr>
        <p:spPr bwMode="auto">
          <a:xfrm>
            <a:off x="3624263" y="3340100"/>
            <a:ext cx="161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93" name="直線接點 37"/>
          <p:cNvCxnSpPr>
            <a:cxnSpLocks noChangeShapeType="1"/>
          </p:cNvCxnSpPr>
          <p:nvPr/>
        </p:nvCxnSpPr>
        <p:spPr bwMode="auto">
          <a:xfrm>
            <a:off x="5605463" y="1873250"/>
            <a:ext cx="7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94" name="直線接點 38"/>
          <p:cNvCxnSpPr>
            <a:cxnSpLocks noChangeShapeType="1"/>
          </p:cNvCxnSpPr>
          <p:nvPr/>
        </p:nvCxnSpPr>
        <p:spPr bwMode="auto">
          <a:xfrm>
            <a:off x="5681663" y="1873250"/>
            <a:ext cx="0" cy="146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95" name="直線接點 39"/>
          <p:cNvCxnSpPr>
            <a:cxnSpLocks noChangeShapeType="1"/>
          </p:cNvCxnSpPr>
          <p:nvPr/>
        </p:nvCxnSpPr>
        <p:spPr bwMode="auto">
          <a:xfrm flipH="1">
            <a:off x="5529263" y="187325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96" name="直線接點 40"/>
          <p:cNvCxnSpPr>
            <a:cxnSpLocks noChangeShapeType="1"/>
          </p:cNvCxnSpPr>
          <p:nvPr/>
        </p:nvCxnSpPr>
        <p:spPr bwMode="auto">
          <a:xfrm flipH="1">
            <a:off x="5529263" y="33401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897" name="橢圓 41"/>
          <p:cNvSpPr>
            <a:spLocks noChangeArrowheads="1"/>
          </p:cNvSpPr>
          <p:nvPr/>
        </p:nvSpPr>
        <p:spPr bwMode="auto">
          <a:xfrm>
            <a:off x="1471613" y="4471988"/>
            <a:ext cx="338137" cy="4127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3898" name="橢圓 42"/>
          <p:cNvSpPr>
            <a:spLocks noChangeArrowheads="1"/>
          </p:cNvSpPr>
          <p:nvPr/>
        </p:nvSpPr>
        <p:spPr bwMode="auto">
          <a:xfrm>
            <a:off x="3787775" y="4546600"/>
            <a:ext cx="338138" cy="4127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3899" name="橢圓 43"/>
          <p:cNvSpPr>
            <a:spLocks noChangeArrowheads="1"/>
          </p:cNvSpPr>
          <p:nvPr/>
        </p:nvSpPr>
        <p:spPr bwMode="auto">
          <a:xfrm>
            <a:off x="6572250" y="4471988"/>
            <a:ext cx="339725" cy="4127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33900" name="直線單箭頭接點 45"/>
          <p:cNvCxnSpPr>
            <a:cxnSpLocks noChangeShapeType="1"/>
            <a:stCxn id="33897" idx="7"/>
          </p:cNvCxnSpPr>
          <p:nvPr/>
        </p:nvCxnSpPr>
        <p:spPr bwMode="auto">
          <a:xfrm flipV="1">
            <a:off x="1760538" y="2514600"/>
            <a:ext cx="2033587" cy="2017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901" name="直線單箭頭接點 47"/>
          <p:cNvCxnSpPr>
            <a:cxnSpLocks noChangeShapeType="1"/>
          </p:cNvCxnSpPr>
          <p:nvPr/>
        </p:nvCxnSpPr>
        <p:spPr bwMode="auto">
          <a:xfrm flipV="1">
            <a:off x="3925888" y="2541588"/>
            <a:ext cx="53975" cy="1763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902" name="直線單箭頭接點 49"/>
          <p:cNvCxnSpPr>
            <a:cxnSpLocks noChangeShapeType="1"/>
            <a:stCxn id="33899" idx="1"/>
          </p:cNvCxnSpPr>
          <p:nvPr/>
        </p:nvCxnSpPr>
        <p:spPr bwMode="auto">
          <a:xfrm flipH="1" flipV="1">
            <a:off x="4037013" y="2606675"/>
            <a:ext cx="2586037" cy="1925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029B6F-9CF7-4273-879F-62443AD3AD97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3481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348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3731A8-8D66-4BAB-BB67-3DF5EB109213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TW" sz="12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7818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Chapter 7. </a:t>
            </a:r>
            <a:r>
              <a:rPr lang="en-AU" altLang="zh-TW">
                <a:ea typeface="新細明體" panose="02020500000000000000" pitchFamily="18" charset="-120"/>
              </a:rPr>
              <a:t>Cluster Analysis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What is Cluster Analysis?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Types of Data in Cluster Analysis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A Categorization of Major Clustering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Partitioning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Hierarchical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Density-Based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Grid-Based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Model-Based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Clustering High-Dimensional Data 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Constraint-Based Clustering 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Outlier Analysis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 dirty="0">
                <a:ea typeface="新細明體" panose="02020500000000000000" pitchFamily="18" charset="-120"/>
              </a:rPr>
              <a:t>Summary </a:t>
            </a:r>
          </a:p>
        </p:txBody>
      </p:sp>
      <p:sp>
        <p:nvSpPr>
          <p:cNvPr id="34823" name="AutoShape 4"/>
          <p:cNvSpPr>
            <a:spLocks noChangeArrowheads="1"/>
          </p:cNvSpPr>
          <p:nvPr/>
        </p:nvSpPr>
        <p:spPr bwMode="auto">
          <a:xfrm rot="-1466637">
            <a:off x="6248400" y="2209800"/>
            <a:ext cx="609600" cy="1524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E231F5-23CC-4D29-8011-D91430DB23A4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3584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358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0F6AE3-B755-493D-ABFE-EB87C1EA1E36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TW" sz="12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6324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Major Clustering Approaches (I)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TW" sz="1800" u="sng" dirty="0">
                <a:ea typeface="新細明體" panose="02020500000000000000" pitchFamily="18" charset="-120"/>
              </a:rPr>
              <a:t>Partitioning approach</a:t>
            </a:r>
            <a:r>
              <a:rPr lang="en-US" altLang="zh-TW" sz="1800" dirty="0">
                <a:ea typeface="新細明體" panose="02020500000000000000" pitchFamily="18" charset="-120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Construct various partitions and then evaluate them by some criterion, e.g., minimizing the sum of square errors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Typical methods: k-means, k-medoids, CLARANS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800" u="sng" dirty="0">
                <a:ea typeface="新細明體" panose="02020500000000000000" pitchFamily="18" charset="-120"/>
              </a:rPr>
              <a:t>Hierarchical approach</a:t>
            </a:r>
            <a:r>
              <a:rPr lang="en-US" altLang="zh-TW" sz="1800" dirty="0">
                <a:ea typeface="新細明體" panose="02020500000000000000" pitchFamily="18" charset="-120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Create a hierarchical decomposition of the set of data (or objects) using some criterion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Typical methods: Diana, Agnes, BIRCH, ROCK, CAMELEON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800" u="sng" dirty="0">
                <a:ea typeface="新細明體" panose="02020500000000000000" pitchFamily="18" charset="-120"/>
              </a:rPr>
              <a:t>Density-based approach</a:t>
            </a:r>
            <a:r>
              <a:rPr lang="en-US" altLang="zh-TW" sz="1800" dirty="0">
                <a:ea typeface="新細明體" panose="02020500000000000000" pitchFamily="18" charset="-120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Based on connectivity and density functions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Typical methods: DBSACN, OPTICS, </a:t>
            </a:r>
            <a:r>
              <a:rPr lang="en-US" altLang="zh-TW" sz="1800" dirty="0" err="1">
                <a:ea typeface="新細明體" panose="02020500000000000000" pitchFamily="18" charset="-120"/>
              </a:rPr>
              <a:t>DenClue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150A4A-EB25-468C-9D67-734B9951B7BD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3789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378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A4E9DD-84A0-4740-9A0D-6D050CE96F45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TW" sz="12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324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Major Clustering Approaches (II)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TW" sz="1800" u="sng" dirty="0">
                <a:ea typeface="新細明體" panose="02020500000000000000" pitchFamily="18" charset="-120"/>
              </a:rPr>
              <a:t>Grid-based approach</a:t>
            </a:r>
            <a:r>
              <a:rPr lang="en-US" altLang="zh-TW" sz="1800" dirty="0">
                <a:ea typeface="新細明體" panose="02020500000000000000" pitchFamily="18" charset="-120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based on a multiple-level granularity structure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Typical methods: STING, </a:t>
            </a:r>
            <a:r>
              <a:rPr lang="en-US" altLang="zh-TW" sz="1800" dirty="0" err="1">
                <a:ea typeface="新細明體" panose="02020500000000000000" pitchFamily="18" charset="-120"/>
              </a:rPr>
              <a:t>WaveCluster</a:t>
            </a:r>
            <a:r>
              <a:rPr lang="en-US" altLang="zh-TW" sz="1800" dirty="0">
                <a:ea typeface="新細明體" panose="02020500000000000000" pitchFamily="18" charset="-120"/>
              </a:rPr>
              <a:t>, CLIQUE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800" u="sng" dirty="0">
                <a:ea typeface="新細明體" panose="02020500000000000000" pitchFamily="18" charset="-120"/>
              </a:rPr>
              <a:t>Model-based</a:t>
            </a:r>
            <a:r>
              <a:rPr lang="en-US" altLang="zh-TW" sz="1800" dirty="0">
                <a:ea typeface="新細明體" panose="02020500000000000000" pitchFamily="18" charset="-120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A model is hypothesized for each of the clusters and tries to find the best fit of that model to each other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Typical methods:</a:t>
            </a:r>
            <a:r>
              <a:rPr lang="en-US" altLang="zh-TW" sz="1800" b="1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EM, SOM, COBWEB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1800" u="sng" dirty="0">
                <a:ea typeface="新細明體" panose="02020500000000000000" pitchFamily="18" charset="-120"/>
              </a:rPr>
              <a:t>Frequent pattern-based: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Based on the analysis of frequent patterns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Typical methods: </a:t>
            </a:r>
            <a:r>
              <a:rPr lang="en-US" altLang="zh-TW" sz="1800" dirty="0" err="1">
                <a:ea typeface="新細明體" panose="02020500000000000000" pitchFamily="18" charset="-120"/>
              </a:rPr>
              <a:t>pCluster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TW" sz="1800" u="sng" dirty="0">
                <a:ea typeface="新細明體" panose="02020500000000000000" pitchFamily="18" charset="-120"/>
              </a:rPr>
              <a:t>User-guided or constraint-based</a:t>
            </a:r>
            <a:r>
              <a:rPr lang="en-US" altLang="zh-TW" sz="1800" dirty="0">
                <a:ea typeface="新細明體" panose="02020500000000000000" pitchFamily="18" charset="-120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Clustering by considering user-specified or application-specific constraints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Typical methods: COD (obstacles), constrained clustering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223505-F140-4C58-A1BF-816C572032F2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5427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542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AD48F2-2009-4C29-8526-6D57226F4C9B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TW" sz="12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Chapter 7. </a:t>
            </a:r>
            <a:r>
              <a:rPr lang="en-AU" altLang="zh-TW">
                <a:ea typeface="新細明體" panose="02020500000000000000" pitchFamily="18" charset="-120"/>
              </a:rPr>
              <a:t>Cluster Analysis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What is Cluster Analysis?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Types of Data in Cluster Analysis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A Categorization of Major Clustering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Partitioning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Hierarchical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Density-Based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Grid-Based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Model-Based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Clustering High-Dimensional Data 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Constraint-Based Clustering 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Outlier Analysis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Summary </a:t>
            </a:r>
          </a:p>
        </p:txBody>
      </p:sp>
      <p:sp>
        <p:nvSpPr>
          <p:cNvPr id="54279" name="AutoShape 4"/>
          <p:cNvSpPr>
            <a:spLocks noChangeArrowheads="1"/>
          </p:cNvSpPr>
          <p:nvPr/>
        </p:nvSpPr>
        <p:spPr bwMode="auto">
          <a:xfrm rot="-1466637">
            <a:off x="3505200" y="3048000"/>
            <a:ext cx="609600" cy="1524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135039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7DDCE4-14E7-4F8B-A853-F3B8CF98253E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264D4D-BFD7-4F19-81BF-4E2E37CF9757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TW" sz="120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92125"/>
            <a:ext cx="7297737" cy="44291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Hierarchical Clustering</a:t>
            </a:r>
            <a:endParaRPr lang="en-US" altLang="zh-CN" sz="4400">
              <a:ea typeface="SimSun" panose="02010600030101010101" pitchFamily="2" charset="-122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8768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Use distance matrix as clustering criteria.  This method does not require the number of clusters </a:t>
            </a:r>
            <a:r>
              <a:rPr lang="en-US" altLang="zh-CN" sz="2400" b="1" i="1" dirty="0">
                <a:ea typeface="SimSun" panose="02010600030101010101" pitchFamily="2" charset="-12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</a:rPr>
              <a:t> as an input, but needs a termination condition </a:t>
            </a:r>
          </a:p>
        </p:txBody>
      </p:sp>
      <p:grpSp>
        <p:nvGrpSpPr>
          <p:cNvPr id="55303" name="Group 4"/>
          <p:cNvGrpSpPr>
            <a:grpSpLocks/>
          </p:cNvGrpSpPr>
          <p:nvPr/>
        </p:nvGrpSpPr>
        <p:grpSpPr bwMode="auto">
          <a:xfrm>
            <a:off x="990600" y="2971800"/>
            <a:ext cx="6956425" cy="3641725"/>
            <a:chOff x="1200" y="1776"/>
            <a:chExt cx="4382" cy="2294"/>
          </a:xfrm>
        </p:grpSpPr>
        <p:sp>
          <p:nvSpPr>
            <p:cNvPr id="55304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55305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55357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5358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0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55306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55355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5356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1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55307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55353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5354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2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55308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55351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5352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3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55309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55349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5350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 4</a:t>
                </a:r>
                <a:endPara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55310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55311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55312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55313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55314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55315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5316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5317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5318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5319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5320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55321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5322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55323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5324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55325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5326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55327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5328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29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30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4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5331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32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3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5333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34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2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5335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36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1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5337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38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Step 0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5339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40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41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42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43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44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45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46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47" name="Text Box 58"/>
            <p:cNvSpPr txBox="1">
              <a:spLocks noChangeArrowheads="1"/>
            </p:cNvSpPr>
            <p:nvPr/>
          </p:nvSpPr>
          <p:spPr bwMode="auto">
            <a:xfrm>
              <a:off x="4305" y="1824"/>
              <a:ext cx="12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SimSun" panose="02010600030101010101" pitchFamily="2" charset="-122"/>
                </a:rPr>
                <a:t>agglomerative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SimSun" panose="02010600030101010101" pitchFamily="2" charset="-122"/>
                </a:rPr>
                <a:t>(AGNES)</a:t>
              </a:r>
            </a:p>
          </p:txBody>
        </p:sp>
        <p:sp>
          <p:nvSpPr>
            <p:cNvPr id="55348" name="Text Box 59"/>
            <p:cNvSpPr txBox="1">
              <a:spLocks noChangeArrowheads="1"/>
            </p:cNvSpPr>
            <p:nvPr/>
          </p:nvSpPr>
          <p:spPr bwMode="auto">
            <a:xfrm>
              <a:off x="4401" y="3552"/>
              <a:ext cx="87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SimSun" panose="02010600030101010101" pitchFamily="2" charset="-122"/>
                </a:rPr>
                <a:t>divisive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SimSun" panose="02010600030101010101" pitchFamily="2" charset="-122"/>
                </a:rPr>
                <a:t>(DIANA)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574208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87FB40-EF3E-46DF-90F0-7FC1782964FE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5632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563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35EA32-B775-4841-91CB-A33AF5721F51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TW" sz="120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AGNES (Agglomerative Nesting)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SimSun" panose="02010600030101010101" pitchFamily="2" charset="-122"/>
              </a:rPr>
              <a:t>Introduced in Kaufmann and </a:t>
            </a:r>
            <a:r>
              <a:rPr lang="en-US" altLang="zh-CN" sz="2400" dirty="0" err="1">
                <a:ea typeface="SimSun" panose="02010600030101010101" pitchFamily="2" charset="-122"/>
              </a:rPr>
              <a:t>Rousseeuw</a:t>
            </a:r>
            <a:r>
              <a:rPr lang="en-US" altLang="zh-CN" sz="2400" dirty="0">
                <a:ea typeface="SimSun" panose="02010600030101010101" pitchFamily="2" charset="-122"/>
              </a:rPr>
              <a:t> (1990)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SimSun" panose="02010600030101010101" pitchFamily="2" charset="-122"/>
              </a:rPr>
              <a:t>Implemented in statistical analysis packages, e.g., </a:t>
            </a:r>
            <a:r>
              <a:rPr lang="en-US" altLang="zh-CN" sz="2400" dirty="0" err="1">
                <a:ea typeface="SimSun" panose="02010600030101010101" pitchFamily="2" charset="-122"/>
              </a:rPr>
              <a:t>Splus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SimSun" panose="02010600030101010101" pitchFamily="2" charset="-122"/>
              </a:rPr>
              <a:t>Use the Single-Link method and the dissimilarity matrix.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SimSun" panose="02010600030101010101" pitchFamily="2" charset="-122"/>
              </a:rPr>
              <a:t>Merge nodes that have the least dissimilarity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SimSun" panose="02010600030101010101" pitchFamily="2" charset="-122"/>
              </a:rPr>
              <a:t>Go on in a non-descending fashion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SimSun" panose="02010600030101010101" pitchFamily="2" charset="-122"/>
              </a:rPr>
              <a:t>Eventually all nodes belong to the same cluster</a:t>
            </a:r>
          </a:p>
        </p:txBody>
      </p:sp>
      <p:grpSp>
        <p:nvGrpSpPr>
          <p:cNvPr id="56327" name="Group 4"/>
          <p:cNvGrpSpPr>
            <a:grpSpLocks/>
          </p:cNvGrpSpPr>
          <p:nvPr/>
        </p:nvGrpSpPr>
        <p:grpSpPr bwMode="auto">
          <a:xfrm>
            <a:off x="533400" y="4343400"/>
            <a:ext cx="2209800" cy="2017713"/>
            <a:chOff x="384" y="2496"/>
            <a:chExt cx="1392" cy="1271"/>
          </a:xfrm>
        </p:grpSpPr>
        <p:graphicFrame>
          <p:nvGraphicFramePr>
            <p:cNvPr id="56340" name="Object 1026"/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2200656" imgH="2076907" progId="Excel.Sheet.8">
                    <p:embed/>
                  </p:oleObj>
                </mc:Choice>
                <mc:Fallback>
                  <p:oleObj name="Worksheet" r:id="rId3" imgW="2200656" imgH="2076907" progId="Excel.Sheet.8">
                    <p:embed/>
                    <p:pic>
                      <p:nvPicPr>
                        <p:cNvPr id="5634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1" name="Oval 6"/>
            <p:cNvSpPr>
              <a:spLocks noChangeArrowheads="1"/>
            </p:cNvSpPr>
            <p:nvPr/>
          </p:nvSpPr>
          <p:spPr bwMode="auto">
            <a:xfrm>
              <a:off x="816" y="273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6342" name="Oval 7"/>
            <p:cNvSpPr>
              <a:spLocks noChangeArrowheads="1"/>
            </p:cNvSpPr>
            <p:nvPr/>
          </p:nvSpPr>
          <p:spPr bwMode="auto">
            <a:xfrm>
              <a:off x="816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6343" name="Oval 8"/>
            <p:cNvSpPr>
              <a:spLocks noChangeArrowheads="1"/>
            </p:cNvSpPr>
            <p:nvPr/>
          </p:nvSpPr>
          <p:spPr bwMode="auto">
            <a:xfrm>
              <a:off x="1392" y="3024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56328" name="Group 9"/>
          <p:cNvGrpSpPr>
            <a:grpSpLocks/>
          </p:cNvGrpSpPr>
          <p:nvPr/>
        </p:nvGrpSpPr>
        <p:grpSpPr bwMode="auto">
          <a:xfrm>
            <a:off x="3505200" y="4343400"/>
            <a:ext cx="2209800" cy="2017713"/>
            <a:chOff x="1968" y="2496"/>
            <a:chExt cx="1392" cy="1271"/>
          </a:xfrm>
        </p:grpSpPr>
        <p:graphicFrame>
          <p:nvGraphicFramePr>
            <p:cNvPr id="56335" name="Object 1025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5" imgW="2200656" imgH="2076907" progId="Excel.Sheet.8">
                    <p:embed/>
                  </p:oleObj>
                </mc:Choice>
                <mc:Fallback>
                  <p:oleObj name="Worksheet" r:id="rId5" imgW="2200656" imgH="2076907" progId="Excel.Sheet.8">
                    <p:embed/>
                    <p:pic>
                      <p:nvPicPr>
                        <p:cNvPr id="56335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6" name="Oval 11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6337" name="Oval 12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6338" name="Oval 13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6339" name="Oval 14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56329" name="Group 15"/>
          <p:cNvGrpSpPr>
            <a:grpSpLocks/>
          </p:cNvGrpSpPr>
          <p:nvPr/>
        </p:nvGrpSpPr>
        <p:grpSpPr bwMode="auto">
          <a:xfrm>
            <a:off x="6553200" y="4343400"/>
            <a:ext cx="2209800" cy="2017713"/>
            <a:chOff x="3552" y="2496"/>
            <a:chExt cx="1392" cy="1271"/>
          </a:xfrm>
        </p:grpSpPr>
        <p:graphicFrame>
          <p:nvGraphicFramePr>
            <p:cNvPr id="56332" name="Object 1024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6" imgW="2200656" imgH="2076907" progId="Excel.Sheet.8">
                    <p:embed/>
                  </p:oleObj>
                </mc:Choice>
                <mc:Fallback>
                  <p:oleObj name="Worksheet" r:id="rId6" imgW="2200656" imgH="2076907" progId="Excel.Sheet.8">
                    <p:embed/>
                    <p:pic>
                      <p:nvPicPr>
                        <p:cNvPr id="56332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3" name="Oval 17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6334" name="Oval 18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sp>
        <p:nvSpPr>
          <p:cNvPr id="56330" name="Line 19"/>
          <p:cNvSpPr>
            <a:spLocks noChangeShapeType="1"/>
          </p:cNvSpPr>
          <p:nvPr/>
        </p:nvSpPr>
        <p:spPr bwMode="auto">
          <a:xfrm>
            <a:off x="2971800" y="525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56331" name="Line 20"/>
          <p:cNvSpPr>
            <a:spLocks noChangeShapeType="1"/>
          </p:cNvSpPr>
          <p:nvPr/>
        </p:nvSpPr>
        <p:spPr bwMode="auto">
          <a:xfrm>
            <a:off x="5943600" y="5181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292935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版面配置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5D6D93-E8BD-41F7-B8AF-BA217239A9DC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57347" name="頁尾版面配置區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01BD5A-5DC2-453D-9691-2A8F8C050E28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TW" sz="1200"/>
          </a:p>
        </p:txBody>
      </p:sp>
      <p:sp>
        <p:nvSpPr>
          <p:cNvPr id="57349" name="Oval 2"/>
          <p:cNvSpPr>
            <a:spLocks noChangeArrowheads="1"/>
          </p:cNvSpPr>
          <p:nvPr/>
        </p:nvSpPr>
        <p:spPr bwMode="auto">
          <a:xfrm>
            <a:off x="8229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57350" name="Oval 3"/>
          <p:cNvSpPr>
            <a:spLocks noChangeArrowheads="1"/>
          </p:cNvSpPr>
          <p:nvPr/>
        </p:nvSpPr>
        <p:spPr bwMode="auto">
          <a:xfrm>
            <a:off x="71628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57351" name="Oval 4"/>
          <p:cNvSpPr>
            <a:spLocks noChangeArrowheads="1"/>
          </p:cNvSpPr>
          <p:nvPr/>
        </p:nvSpPr>
        <p:spPr bwMode="auto">
          <a:xfrm>
            <a:off x="6172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57352" name="Oval 5"/>
          <p:cNvSpPr>
            <a:spLocks noChangeArrowheads="1"/>
          </p:cNvSpPr>
          <p:nvPr/>
        </p:nvSpPr>
        <p:spPr bwMode="auto">
          <a:xfrm>
            <a:off x="52578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57353" name="Oval 6"/>
          <p:cNvSpPr>
            <a:spLocks noChangeArrowheads="1"/>
          </p:cNvSpPr>
          <p:nvPr/>
        </p:nvSpPr>
        <p:spPr bwMode="auto">
          <a:xfrm>
            <a:off x="4267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57354" name="Oval 7"/>
          <p:cNvSpPr>
            <a:spLocks noChangeArrowheads="1"/>
          </p:cNvSpPr>
          <p:nvPr/>
        </p:nvSpPr>
        <p:spPr bwMode="auto">
          <a:xfrm>
            <a:off x="3276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57355" name="Oval 8"/>
          <p:cNvSpPr>
            <a:spLocks noChangeArrowheads="1"/>
          </p:cNvSpPr>
          <p:nvPr/>
        </p:nvSpPr>
        <p:spPr bwMode="auto">
          <a:xfrm>
            <a:off x="2362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57356" name="Oval 9"/>
          <p:cNvSpPr>
            <a:spLocks noChangeArrowheads="1"/>
          </p:cNvSpPr>
          <p:nvPr/>
        </p:nvSpPr>
        <p:spPr bwMode="auto">
          <a:xfrm>
            <a:off x="1371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57357" name="Oval 10"/>
          <p:cNvSpPr>
            <a:spLocks noChangeArrowheads="1"/>
          </p:cNvSpPr>
          <p:nvPr/>
        </p:nvSpPr>
        <p:spPr bwMode="auto">
          <a:xfrm>
            <a:off x="457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57358" name="Line 11"/>
          <p:cNvSpPr>
            <a:spLocks noChangeShapeType="1"/>
          </p:cNvSpPr>
          <p:nvPr/>
        </p:nvSpPr>
        <p:spPr bwMode="auto">
          <a:xfrm>
            <a:off x="5334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9" name="Line 12"/>
          <p:cNvSpPr>
            <a:spLocks noChangeShapeType="1"/>
          </p:cNvSpPr>
          <p:nvPr/>
        </p:nvSpPr>
        <p:spPr bwMode="auto">
          <a:xfrm>
            <a:off x="14478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0" name="Line 13"/>
          <p:cNvSpPr>
            <a:spLocks noChangeShapeType="1"/>
          </p:cNvSpPr>
          <p:nvPr/>
        </p:nvSpPr>
        <p:spPr bwMode="auto">
          <a:xfrm>
            <a:off x="33528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1" name="Line 14"/>
          <p:cNvSpPr>
            <a:spLocks noChangeShapeType="1"/>
          </p:cNvSpPr>
          <p:nvPr/>
        </p:nvSpPr>
        <p:spPr bwMode="auto">
          <a:xfrm>
            <a:off x="3352800" y="5029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2" name="Line 15"/>
          <p:cNvSpPr>
            <a:spLocks noChangeShapeType="1"/>
          </p:cNvSpPr>
          <p:nvPr/>
        </p:nvSpPr>
        <p:spPr bwMode="auto">
          <a:xfrm>
            <a:off x="43434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3" name="Line 16"/>
          <p:cNvSpPr>
            <a:spLocks noChangeShapeType="1"/>
          </p:cNvSpPr>
          <p:nvPr/>
        </p:nvSpPr>
        <p:spPr bwMode="auto">
          <a:xfrm>
            <a:off x="7239000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4" name="Line 17"/>
          <p:cNvSpPr>
            <a:spLocks noChangeShapeType="1"/>
          </p:cNvSpPr>
          <p:nvPr/>
        </p:nvSpPr>
        <p:spPr bwMode="auto">
          <a:xfrm>
            <a:off x="7239000" y="5105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5" name="Line 18"/>
          <p:cNvSpPr>
            <a:spLocks noChangeShapeType="1"/>
          </p:cNvSpPr>
          <p:nvPr/>
        </p:nvSpPr>
        <p:spPr bwMode="auto">
          <a:xfrm>
            <a:off x="8305800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6" name="Line 19"/>
          <p:cNvSpPr>
            <a:spLocks noChangeShapeType="1"/>
          </p:cNvSpPr>
          <p:nvPr/>
        </p:nvSpPr>
        <p:spPr bwMode="auto">
          <a:xfrm>
            <a:off x="9906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7" name="Line 20"/>
          <p:cNvSpPr>
            <a:spLocks noChangeShapeType="1"/>
          </p:cNvSpPr>
          <p:nvPr/>
        </p:nvSpPr>
        <p:spPr bwMode="auto">
          <a:xfrm>
            <a:off x="990600" y="4267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8" name="Line 21"/>
          <p:cNvSpPr>
            <a:spLocks noChangeShapeType="1"/>
          </p:cNvSpPr>
          <p:nvPr/>
        </p:nvSpPr>
        <p:spPr bwMode="auto">
          <a:xfrm>
            <a:off x="2438400" y="4267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9" name="Line 22"/>
          <p:cNvSpPr>
            <a:spLocks noChangeShapeType="1"/>
          </p:cNvSpPr>
          <p:nvPr/>
        </p:nvSpPr>
        <p:spPr bwMode="auto">
          <a:xfrm>
            <a:off x="3733800" y="4267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0" name="Line 23"/>
          <p:cNvSpPr>
            <a:spLocks noChangeShapeType="1"/>
          </p:cNvSpPr>
          <p:nvPr/>
        </p:nvSpPr>
        <p:spPr bwMode="auto">
          <a:xfrm>
            <a:off x="38100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1" name="Line 24"/>
          <p:cNvSpPr>
            <a:spLocks noChangeShapeType="1"/>
          </p:cNvSpPr>
          <p:nvPr/>
        </p:nvSpPr>
        <p:spPr bwMode="auto">
          <a:xfrm>
            <a:off x="3886200" y="4267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2" name="Line 25"/>
          <p:cNvSpPr>
            <a:spLocks noChangeShapeType="1"/>
          </p:cNvSpPr>
          <p:nvPr/>
        </p:nvSpPr>
        <p:spPr bwMode="auto">
          <a:xfrm>
            <a:off x="5334000" y="4267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3" name="Line 26"/>
          <p:cNvSpPr>
            <a:spLocks noChangeShapeType="1"/>
          </p:cNvSpPr>
          <p:nvPr/>
        </p:nvSpPr>
        <p:spPr bwMode="auto">
          <a:xfrm>
            <a:off x="3810000" y="4267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4" name="Line 27"/>
          <p:cNvSpPr>
            <a:spLocks noChangeShapeType="1"/>
          </p:cNvSpPr>
          <p:nvPr/>
        </p:nvSpPr>
        <p:spPr bwMode="auto">
          <a:xfrm>
            <a:off x="4572000" y="34290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5" name="Line 28"/>
          <p:cNvSpPr>
            <a:spLocks noChangeShapeType="1"/>
          </p:cNvSpPr>
          <p:nvPr/>
        </p:nvSpPr>
        <p:spPr bwMode="auto">
          <a:xfrm flipV="1">
            <a:off x="6248400" y="34290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6" name="Line 29"/>
          <p:cNvSpPr>
            <a:spLocks noChangeShapeType="1"/>
          </p:cNvSpPr>
          <p:nvPr/>
        </p:nvSpPr>
        <p:spPr bwMode="auto">
          <a:xfrm>
            <a:off x="4572000" y="3429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7" name="Line 30"/>
          <p:cNvSpPr>
            <a:spLocks noChangeShapeType="1"/>
          </p:cNvSpPr>
          <p:nvPr/>
        </p:nvSpPr>
        <p:spPr bwMode="auto">
          <a:xfrm>
            <a:off x="5410200" y="2590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8" name="Line 31"/>
          <p:cNvSpPr>
            <a:spLocks noChangeShapeType="1"/>
          </p:cNvSpPr>
          <p:nvPr/>
        </p:nvSpPr>
        <p:spPr bwMode="auto">
          <a:xfrm flipV="1">
            <a:off x="7772400" y="25146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79" name="Line 32"/>
          <p:cNvSpPr>
            <a:spLocks noChangeShapeType="1"/>
          </p:cNvSpPr>
          <p:nvPr/>
        </p:nvSpPr>
        <p:spPr bwMode="auto">
          <a:xfrm flipH="1">
            <a:off x="5410200" y="2514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80" name="Line 33"/>
          <p:cNvSpPr>
            <a:spLocks noChangeShapeType="1"/>
          </p:cNvSpPr>
          <p:nvPr/>
        </p:nvSpPr>
        <p:spPr bwMode="auto">
          <a:xfrm flipV="1">
            <a:off x="5410200" y="2514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81" name="Line 34"/>
          <p:cNvSpPr>
            <a:spLocks noChangeShapeType="1"/>
          </p:cNvSpPr>
          <p:nvPr/>
        </p:nvSpPr>
        <p:spPr bwMode="auto">
          <a:xfrm>
            <a:off x="6553200" y="1600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82" name="Line 35"/>
          <p:cNvSpPr>
            <a:spLocks noChangeShapeType="1"/>
          </p:cNvSpPr>
          <p:nvPr/>
        </p:nvSpPr>
        <p:spPr bwMode="auto">
          <a:xfrm flipH="1">
            <a:off x="1828800" y="1600200"/>
            <a:ext cx="472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83" name="Line 36"/>
          <p:cNvSpPr>
            <a:spLocks noChangeShapeType="1"/>
          </p:cNvSpPr>
          <p:nvPr/>
        </p:nvSpPr>
        <p:spPr bwMode="auto">
          <a:xfrm flipV="1">
            <a:off x="1676400" y="16002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84" name="Line 37"/>
          <p:cNvSpPr>
            <a:spLocks noChangeShapeType="1"/>
          </p:cNvSpPr>
          <p:nvPr/>
        </p:nvSpPr>
        <p:spPr bwMode="auto">
          <a:xfrm>
            <a:off x="2209800" y="1600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85" name="Line 38"/>
          <p:cNvSpPr>
            <a:spLocks noChangeShapeType="1"/>
          </p:cNvSpPr>
          <p:nvPr/>
        </p:nvSpPr>
        <p:spPr bwMode="auto">
          <a:xfrm flipH="1">
            <a:off x="1676400" y="1600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86" name="Line 39"/>
          <p:cNvSpPr>
            <a:spLocks noChangeShapeType="1"/>
          </p:cNvSpPr>
          <p:nvPr/>
        </p:nvSpPr>
        <p:spPr bwMode="auto">
          <a:xfrm flipV="1">
            <a:off x="4114800" y="114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87" name="Text Box 40"/>
          <p:cNvSpPr txBox="1">
            <a:spLocks noChangeArrowheads="1"/>
          </p:cNvSpPr>
          <p:nvPr/>
        </p:nvSpPr>
        <p:spPr bwMode="auto">
          <a:xfrm>
            <a:off x="152400" y="304800"/>
            <a:ext cx="899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i="1">
                <a:solidFill>
                  <a:srgbClr val="17098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Dendrogram:</a:t>
            </a:r>
            <a:r>
              <a:rPr lang="en-US" altLang="zh-CN" sz="3200" b="1">
                <a:solidFill>
                  <a:srgbClr val="17098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Shows How the Clusters are Merged</a:t>
            </a:r>
            <a:endParaRPr lang="en-US" altLang="zh-CN" sz="3200" b="1">
              <a:solidFill>
                <a:schemeClr val="tx2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88" name="Line 41"/>
          <p:cNvSpPr>
            <a:spLocks noChangeShapeType="1"/>
          </p:cNvSpPr>
          <p:nvPr/>
        </p:nvSpPr>
        <p:spPr bwMode="auto">
          <a:xfrm>
            <a:off x="5334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89" name="Rectangle 42"/>
          <p:cNvSpPr>
            <a:spLocks noChangeArrowheads="1"/>
          </p:cNvSpPr>
          <p:nvPr/>
        </p:nvSpPr>
        <p:spPr bwMode="auto">
          <a:xfrm>
            <a:off x="381000" y="1981200"/>
            <a:ext cx="82296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Decompose data objects into a several levels of nested partitioning (</a:t>
            </a:r>
            <a:r>
              <a:rPr lang="en-US" altLang="zh-CN" sz="2400" b="1" u="sng" dirty="0">
                <a:latin typeface="Times New Roman" panose="02020603050405020304" pitchFamily="18" charset="0"/>
                <a:ea typeface="SimSun" panose="02010600030101010101" pitchFamily="2" charset="-122"/>
              </a:rPr>
              <a:t>tree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of clusters), called a </a:t>
            </a:r>
            <a:r>
              <a:rPr lang="en-US" altLang="zh-CN" sz="2400" b="1" u="sng" dirty="0">
                <a:latin typeface="Times New Roman" panose="02020603050405020304" pitchFamily="18" charset="0"/>
                <a:ea typeface="SimSun" panose="02010600030101010101" pitchFamily="2" charset="-122"/>
              </a:rPr>
              <a:t>dendrogram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altLang="zh-CN" sz="2400" b="1" u="sng" dirty="0">
                <a:latin typeface="Times New Roman" panose="02020603050405020304" pitchFamily="18" charset="0"/>
                <a:ea typeface="SimSun" panose="02010600030101010101" pitchFamily="2" charset="-122"/>
              </a:rPr>
              <a:t>clustering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of the data objects is obtained by </a:t>
            </a:r>
            <a:r>
              <a:rPr lang="en-US" altLang="zh-CN" sz="2400" b="1" u="sng" dirty="0">
                <a:latin typeface="Times New Roman" panose="02020603050405020304" pitchFamily="18" charset="0"/>
                <a:ea typeface="SimSun" panose="02010600030101010101" pitchFamily="2" charset="-122"/>
              </a:rPr>
              <a:t>cutting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the dendrogram at the desired level, then each </a:t>
            </a:r>
            <a:r>
              <a:rPr lang="en-US" altLang="zh-CN" sz="2400" b="1" u="sng" dirty="0">
                <a:latin typeface="Times New Roman" panose="02020603050405020304" pitchFamily="18" charset="0"/>
                <a:ea typeface="SimSun" panose="02010600030101010101" pitchFamily="2" charset="-122"/>
              </a:rPr>
              <a:t>connected component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forms a cluster.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3BD336-C0F2-6E67-A9F8-68392FFD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641" y="2473277"/>
            <a:ext cx="4160881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129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6AAABB-4921-448C-8412-ED3903A773BC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36170D-3F5C-4096-95B7-97BF97894C18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2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297738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Clustering: Rich Applications and Multidisciplinary Efforts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Pattern Recognition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Spatial</a:t>
            </a:r>
            <a:r>
              <a:rPr lang="zh-TW" altLang="en-US" sz="2400" dirty="0">
                <a:ea typeface="新細明體" panose="02020500000000000000" pitchFamily="18" charset="-120"/>
              </a:rPr>
              <a:t>空間</a:t>
            </a:r>
            <a:r>
              <a:rPr lang="en-US" altLang="zh-TW" sz="2400" dirty="0">
                <a:ea typeface="新細明體" panose="02020500000000000000" pitchFamily="18" charset="-120"/>
              </a:rPr>
              <a:t>Data Analysis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Create thematic maps in GIS by clustering feature spaces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Detect spatial clusters or for other spatial mining tasks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Image Processing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Economic Science (especially market research)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WWW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Document classification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Cluster Weblog data to discover groups of similar access patterns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566FF8-3225-4435-AE38-EE2475F1E162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3993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399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126EA9-AD10-4721-9B2D-5CCA0983CEFC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TW" sz="120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Typical Alternatives to Calculate the Distance between Clusters</a:t>
            </a:r>
            <a:endParaRPr lang="en-US" altLang="zh-TW" sz="2800">
              <a:ea typeface="新細明體" panose="02020500000000000000" pitchFamily="18" charset="-120"/>
              <a:cs typeface="Tahoma" panose="020B0604030504040204" pitchFamily="34" charset="0"/>
            </a:endParaRP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TW" sz="24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Single link:  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smallest distance between an element in one cluster and an element in the other, i.e.,  dis(K</a:t>
            </a:r>
            <a:r>
              <a:rPr lang="en-US" altLang="zh-TW" sz="2000" baseline="-25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zh-TW" sz="2000" baseline="-25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) = min(t</a:t>
            </a:r>
            <a:r>
              <a:rPr lang="en-US" altLang="zh-TW" sz="2000" baseline="-25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zh-TW" sz="2000" baseline="-25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Complete link: 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largest distance between an element in one cluster and an element in the other, i.e.,  dis(K</a:t>
            </a:r>
            <a:r>
              <a:rPr lang="en-US" altLang="zh-TW" sz="2000" baseline="-25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zh-TW" sz="2000" baseline="-25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) = max(t</a:t>
            </a:r>
            <a:r>
              <a:rPr lang="en-US" altLang="zh-TW" sz="2000" baseline="-25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zh-TW" sz="2000" baseline="-25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Average: 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avg distance between an element in one cluster and an element in the other, i.e.,  dis(K</a:t>
            </a:r>
            <a:r>
              <a:rPr lang="en-US" altLang="zh-TW" sz="2000" baseline="-25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zh-TW" sz="2000" baseline="-25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) = avg(t</a:t>
            </a:r>
            <a:r>
              <a:rPr lang="en-US" altLang="zh-TW" sz="2000" baseline="-25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zh-TW" sz="2000" baseline="-25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Centroid: 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distance between the centroids of two clusters, i.e.,  dis(K</a:t>
            </a:r>
            <a:r>
              <a:rPr lang="en-US" altLang="zh-TW" sz="2000" baseline="-25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zh-TW" sz="2000" baseline="-25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) = dis(C</a:t>
            </a:r>
            <a:r>
              <a:rPr lang="en-US" altLang="zh-TW" sz="2000" baseline="-25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zh-TW" sz="2000" baseline="-25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Medoid: 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distance between the medoids of two clusters, i.e.,  dis(K</a:t>
            </a:r>
            <a:r>
              <a:rPr lang="en-US" altLang="zh-TW" sz="2000" baseline="-25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zh-TW" sz="2000" baseline="-25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) = dis(M</a:t>
            </a:r>
            <a:r>
              <a:rPr lang="en-US" altLang="zh-TW" sz="2000" baseline="-25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TW" sz="2000" baseline="-25000" dirty="0" err="1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2000" dirty="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Medoid: one chosen, centrally located object in the cluster</a:t>
            </a: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5D1B63-D466-47B7-9BDF-824426607346}" type="datetime4">
              <a:rPr lang="zh-TW" altLang="en-US" smtClean="0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B2D2A-4B21-40EF-98DA-054DE62891D4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  <p:pic>
        <p:nvPicPr>
          <p:cNvPr id="113666" name="Picture 2" descr="「ward method clustering」的圖片搜尋結果&quot;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593681" cy="494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01884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5D1B63-D466-47B7-9BDF-824426607346}" type="datetime4">
              <a:rPr lang="zh-TW" altLang="en-US" smtClean="0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B2D2A-4B21-40EF-98DA-054DE62891D4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  <p:pic>
        <p:nvPicPr>
          <p:cNvPr id="136196" name="Picture 4" descr="「ward method clustering」的圖片搜尋結果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4306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427705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5D1B63-D466-47B7-9BDF-824426607346}" type="datetime4">
              <a:rPr lang="zh-TW" altLang="en-US" smtClean="0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B2D2A-4B21-40EF-98DA-054DE62891D4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  <p:pic>
        <p:nvPicPr>
          <p:cNvPr id="128002" name="Picture 2" descr="0.0 0.2 0.4 0.6 0.8 1.0&#10;0.0&#10;0.2&#10;0.4&#10;0.6&#10;0.8&#10;1.0&#10;Article Accuracy&#10;Pasttense−edAccuracy&#10;1 (0.4, 0.2)&#10;2 (0.2, 0.4)&#10;3 (0.4, 0.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4306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967044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5D1B63-D466-47B7-9BDF-824426607346}" type="datetime4">
              <a:rPr lang="zh-TW" altLang="en-US" smtClean="0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B2D2A-4B21-40EF-98DA-054DE62891D4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  <p:pic>
        <p:nvPicPr>
          <p:cNvPr id="129026" name="Picture 2" descr="0.0 0.2 0.4 0.6 0.8 1.0&#10;0.0&#10;0.2&#10;0.4&#10;0.6&#10;0.8&#10;1.0&#10;Article Accuracy&#10;Pasttense−edAccuracy&#10;1 (0.4, 0.2)&#10;2 (0.2, 0.4)&#10;3 (0.4, 0.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4306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898038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5D1B63-D466-47B7-9BDF-824426607346}" type="datetime4">
              <a:rPr lang="zh-TW" altLang="en-US" smtClean="0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B2D2A-4B21-40EF-98DA-054DE62891D4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  <p:pic>
        <p:nvPicPr>
          <p:cNvPr id="130050" name="Picture 2" descr="0.0 0.2 0.4 0.6 0.8 1.0&#10;0.0&#10;0.2&#10;0.4&#10;0.6&#10;0.8&#10;1.0&#10;Article Accuracy&#10;Pasttense−edAccuracy&#10;1 (0.4, 0.2)&#10;2 (0.2, 0.4)&#10;3 (0.4, 0.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4306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411944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5D1B63-D466-47B7-9BDF-824426607346}" type="datetime4">
              <a:rPr lang="zh-TW" altLang="en-US" smtClean="0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B2D2A-4B21-40EF-98DA-054DE62891D4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  <p:pic>
        <p:nvPicPr>
          <p:cNvPr id="131074" name="Picture 2" descr="0.0 0.2 0.4 0.6 0.8 1.0&#10;0.0&#10;0.2&#10;0.4&#10;0.6&#10;0.8&#10;1.0&#10;Article Accuracy&#10;Pasttense−edAccuracy&#10;1 (0.4, 0.2)&#10;2 (0.2, 0.4)&#10;3 (0.4, 0.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4306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10294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5D1B63-D466-47B7-9BDF-824426607346}" type="datetime4">
              <a:rPr lang="zh-TW" altLang="en-US" smtClean="0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B2D2A-4B21-40EF-98DA-054DE62891D4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  <p:pic>
        <p:nvPicPr>
          <p:cNvPr id="132098" name="Picture 2" descr="0.0 0.2 0.4 0.6 0.8 1.0&#10;0.0&#10;0.2&#10;0.4&#10;0.6&#10;0.8&#10;1.0&#10;Article Accuracy&#10;Pasttense−edAccuracy&#10;1 (0.4, 0.2)&#10;2 (0.2, 0.4)&#10;3 (0.4, 0.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4306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5356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5D1B63-D466-47B7-9BDF-824426607346}" type="datetime4">
              <a:rPr lang="zh-TW" altLang="en-US" smtClean="0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B2D2A-4B21-40EF-98DA-054DE62891D4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  <p:pic>
        <p:nvPicPr>
          <p:cNvPr id="133122" name="Picture 2" descr="ΔSSE&#10;• SSE before the merger: 0.12&#10;• SSE after the merger: 0.46&#10;• Difference (ΔSSE): 0.46 - 0.12 = 0.34&#10;53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4306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307324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5D1B63-D466-47B7-9BDF-824426607346}" type="datetime4">
              <a:rPr lang="zh-TW" altLang="en-US" smtClean="0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B2D2A-4B21-40EF-98DA-054DE62891D4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  <p:pic>
        <p:nvPicPr>
          <p:cNvPr id="134146" name="Picture 2" descr="0.0 0.2 0.4 0.6 0.8 1.0&#10;0.0&#10;0.2&#10;0.4&#10;0.6&#10;0.8&#10;1.0&#10;Article Accuracy&#10;Pasttense−edAccuracy&#10;1 (0.4, 0.2)&#10;2 (0.2, 0.4)&#10;3 (0.4, 0.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4306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99114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F95552-6DFF-4081-AFB3-DDA92DE7C8F9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1024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102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CE93BC-7F6F-4EFB-A5EE-01FF42CF4183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2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367587" cy="49847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Examples of Clustering Applications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altLang="zh-TW" sz="2000" u="sng" dirty="0">
                <a:ea typeface="新細明體" panose="02020500000000000000" pitchFamily="18" charset="-120"/>
              </a:rPr>
              <a:t>Marketing:</a:t>
            </a:r>
            <a:r>
              <a:rPr lang="en-US" altLang="zh-TW" sz="2000" dirty="0">
                <a:ea typeface="新細明體" panose="02020500000000000000" pitchFamily="18" charset="-120"/>
              </a:rPr>
              <a:t> Help marketers discover distinct groups in their customer bases, and then use this knowledge to develop targeted marketing programs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TW" sz="2000" u="sng" dirty="0">
                <a:ea typeface="新細明體" panose="02020500000000000000" pitchFamily="18" charset="-120"/>
              </a:rPr>
              <a:t>Land use:</a:t>
            </a:r>
            <a:r>
              <a:rPr lang="en-US" altLang="zh-TW" sz="2000" dirty="0">
                <a:ea typeface="新細明體" panose="02020500000000000000" pitchFamily="18" charset="-120"/>
              </a:rPr>
              <a:t> Identification of areas of similar land use in an earth observation database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TW" sz="2000" u="sng" dirty="0">
                <a:ea typeface="新細明體" panose="02020500000000000000" pitchFamily="18" charset="-120"/>
              </a:rPr>
              <a:t>Insurance:</a:t>
            </a:r>
            <a:r>
              <a:rPr lang="en-US" altLang="zh-TW" sz="2000" dirty="0">
                <a:ea typeface="新細明體" panose="02020500000000000000" pitchFamily="18" charset="-120"/>
              </a:rPr>
              <a:t> Identifying groups of motor insurance policy holders with a high average claim cost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TW" sz="2000" u="sng" dirty="0">
                <a:ea typeface="新細明體" panose="02020500000000000000" pitchFamily="18" charset="-120"/>
              </a:rPr>
              <a:t>City-planning:</a:t>
            </a:r>
            <a:r>
              <a:rPr lang="en-US" altLang="zh-TW" sz="2000" dirty="0">
                <a:ea typeface="新細明體" panose="02020500000000000000" pitchFamily="18" charset="-120"/>
              </a:rPr>
              <a:t> Identifying groups of houses according to their house type, value, and geographical location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TW" sz="2000" u="sng" dirty="0">
                <a:ea typeface="新細明體" panose="02020500000000000000" pitchFamily="18" charset="-120"/>
              </a:rPr>
              <a:t>Earth-quake studies:</a:t>
            </a:r>
            <a:r>
              <a:rPr lang="en-US" altLang="zh-TW" sz="2000" dirty="0">
                <a:ea typeface="新細明體" panose="02020500000000000000" pitchFamily="18" charset="-120"/>
              </a:rPr>
              <a:t> Observed earth quake epicenters should be clustered along continent faults</a:t>
            </a: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5D1B63-D466-47B7-9BDF-824426607346}" type="datetime4">
              <a:rPr lang="zh-TW" altLang="en-US" smtClean="0"/>
              <a:pPr>
                <a:defRPr/>
              </a:pPr>
              <a:t>112年11月21日星期二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B2D2A-4B21-40EF-98DA-054DE62891D4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  <p:pic>
        <p:nvPicPr>
          <p:cNvPr id="135170" name="Picture 2" descr="Dendrogram&#10;55&#10;1&#10;2&#10;5&#10;3&#10;4&#10;0.2&#10;0.3&#10;0.4&#10;0.5&#10;0.6&#10;0.7&#10;0.8&#10;Cluster Dendrogram&#10;hclust (*, &quot;ward.D2&quot;)&#10;dd.dist&#10;Height&#10;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4306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55624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CFE1A2-56A6-4210-A248-CA5AEE1FC7A8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41987" name="頁尾版面配置區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41988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EBD362-4FF9-465E-9EF1-9F5C2DA5DCA7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TW" sz="120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Centroid, Radius and Diameter of a </a:t>
            </a:r>
            <a:r>
              <a:rPr lang="en-US" altLang="zh-TW" sz="3200">
                <a:ea typeface="新細明體" panose="02020500000000000000" pitchFamily="18" charset="-120"/>
                <a:cs typeface="Tahoma" panose="020B0604030504040204" pitchFamily="34" charset="0"/>
              </a:rPr>
              <a:t>Cluster (for numerical data sets)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153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TW" sz="200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Centroid:  the “middle” of a cluster</a:t>
            </a:r>
          </a:p>
          <a:p>
            <a:pPr eaLnBrk="1" hangingPunct="1">
              <a:lnSpc>
                <a:spcPct val="130000"/>
              </a:lnSpc>
            </a:pPr>
            <a:endParaRPr lang="en-US" altLang="zh-TW" sz="2000">
              <a:ea typeface="新細明體" panose="02020500000000000000" pitchFamily="18" charset="-12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TW" sz="200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Radius: square root of average distance from any point of the cluster to its centroid</a:t>
            </a:r>
          </a:p>
          <a:p>
            <a:pPr eaLnBrk="1" hangingPunct="1">
              <a:lnSpc>
                <a:spcPct val="130000"/>
              </a:lnSpc>
            </a:pPr>
            <a:endParaRPr lang="en-US" altLang="zh-TW" sz="2000">
              <a:ea typeface="新細明體" panose="02020500000000000000" pitchFamily="18" charset="-12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endParaRPr lang="en-US" altLang="zh-TW" sz="2000">
              <a:ea typeface="新細明體" panose="02020500000000000000" pitchFamily="18" charset="-12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TW" sz="2000">
                <a:ea typeface="新細明體" panose="02020500000000000000" pitchFamily="18" charset="-120"/>
                <a:cs typeface="Tahoma" panose="020B0604030504040204" pitchFamily="34" charset="0"/>
                <a:sym typeface="Symbol" panose="05050102010706020507" pitchFamily="18" charset="2"/>
              </a:rPr>
              <a:t>Diameter: square root of average mean squared distance between all pairs of points in the cluster</a:t>
            </a:r>
          </a:p>
        </p:txBody>
      </p:sp>
      <p:graphicFrame>
        <p:nvGraphicFramePr>
          <p:cNvPr id="4199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57800" y="1371600"/>
          <a:ext cx="23653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9449" imgH="520474" progId="Equation.3">
                  <p:embed/>
                </p:oleObj>
              </mc:Choice>
              <mc:Fallback>
                <p:oleObj name="Equation" r:id="rId3" imgW="1269449" imgH="52047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371600"/>
                        <a:ext cx="236537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5"/>
          <p:cNvGraphicFramePr>
            <a:graphicFrameLocks noChangeAspect="1"/>
          </p:cNvGraphicFramePr>
          <p:nvPr/>
        </p:nvGraphicFramePr>
        <p:xfrm>
          <a:off x="3657600" y="2895600"/>
          <a:ext cx="31337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51100" imgH="927100" progId="Equation.3">
                  <p:embed/>
                </p:oleObj>
              </mc:Choice>
              <mc:Fallback>
                <p:oleObj name="Equation" r:id="rId5" imgW="2451100" imgH="927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95600"/>
                        <a:ext cx="3133725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86200" y="5029200"/>
          <a:ext cx="3048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59100" imgH="977900" progId="Equation.3">
                  <p:embed/>
                </p:oleObj>
              </mc:Choice>
              <mc:Fallback>
                <p:oleObj name="Equation" r:id="rId7" imgW="29591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029200"/>
                        <a:ext cx="30480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7F3270-BB66-46C7-B17B-86A1B837066B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4403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07EDCF-3519-4AF4-BEAA-6D8F3A2DD8E8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TW" sz="12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7818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Chapter 7. </a:t>
            </a:r>
            <a:r>
              <a:rPr lang="en-AU" altLang="zh-TW">
                <a:ea typeface="新細明體" panose="02020500000000000000" pitchFamily="18" charset="-120"/>
              </a:rPr>
              <a:t>Cluster Analysis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What is Cluster Analysis?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Types of Data in Cluster Analysis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A Categorization of Major Clustering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Partitioning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Hierarchical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Density-Based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Grid-Based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Model-Based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Clustering High-Dimensional Data 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Constraint-Based Clustering 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Outlier Analysis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Summary </a:t>
            </a:r>
          </a:p>
        </p:txBody>
      </p:sp>
      <p:sp>
        <p:nvSpPr>
          <p:cNvPr id="44039" name="AutoShape 4"/>
          <p:cNvSpPr>
            <a:spLocks noChangeArrowheads="1"/>
          </p:cNvSpPr>
          <p:nvPr/>
        </p:nvSpPr>
        <p:spPr bwMode="auto">
          <a:xfrm rot="830772">
            <a:off x="3429000" y="2971800"/>
            <a:ext cx="609600" cy="1524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B81E81-C3D4-46AA-AC32-0A904D124908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45059" name="頁尾版面配置區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4506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3A83B8-E1EA-431F-8C46-53169A26BE11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TW" sz="12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Partitioning Algorithms: Basic Concept</a:t>
            </a:r>
            <a:endParaRPr lang="en-US" altLang="zh-TW" sz="2800" b="1">
              <a:ea typeface="新細明體" panose="02020500000000000000" pitchFamily="18" charset="-120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 dirty="0">
                <a:ea typeface="新細明體" panose="02020500000000000000" pitchFamily="18" charset="-120"/>
              </a:rPr>
              <a:t>Partitioning method:</a:t>
            </a:r>
            <a:r>
              <a:rPr lang="en-US" altLang="zh-TW" sz="2000" dirty="0">
                <a:ea typeface="新細明體" panose="02020500000000000000" pitchFamily="18" charset="-120"/>
              </a:rPr>
              <a:t> Construct a partition of a database </a:t>
            </a:r>
            <a:r>
              <a:rPr lang="en-US" altLang="zh-TW" sz="2000" b="1" i="1" dirty="0">
                <a:ea typeface="新細明體" panose="02020500000000000000" pitchFamily="18" charset="-120"/>
              </a:rPr>
              <a:t>D</a:t>
            </a:r>
            <a:r>
              <a:rPr lang="en-US" altLang="zh-TW" sz="2000" dirty="0">
                <a:ea typeface="新細明體" panose="02020500000000000000" pitchFamily="18" charset="-120"/>
              </a:rPr>
              <a:t> of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objects into a set of </a:t>
            </a:r>
            <a:r>
              <a:rPr lang="en-US" altLang="zh-TW" sz="2000" i="1" dirty="0"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 clusters, </a:t>
            </a:r>
            <a:r>
              <a:rPr lang="en-US" altLang="zh-TW" sz="2000" dirty="0" err="1">
                <a:ea typeface="新細明體" panose="02020500000000000000" pitchFamily="18" charset="-120"/>
              </a:rPr>
              <a:t>s.t.</a:t>
            </a:r>
            <a:r>
              <a:rPr lang="en-US" altLang="zh-TW" sz="2000" dirty="0">
                <a:ea typeface="新細明體" panose="02020500000000000000" pitchFamily="18" charset="-120"/>
              </a:rPr>
              <a:t>, min sum of squared distance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Given a </a:t>
            </a:r>
            <a:r>
              <a:rPr lang="en-US" altLang="zh-TW" sz="2000" i="1" dirty="0"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, find a partition of </a:t>
            </a:r>
            <a:r>
              <a:rPr lang="en-US" altLang="zh-TW" sz="2000" i="1" dirty="0">
                <a:ea typeface="新細明體" panose="02020500000000000000" pitchFamily="18" charset="-120"/>
              </a:rPr>
              <a:t>k clusters </a:t>
            </a:r>
            <a:r>
              <a:rPr lang="en-US" altLang="zh-TW" sz="2000" dirty="0">
                <a:ea typeface="新細明體" panose="02020500000000000000" pitchFamily="18" charset="-120"/>
              </a:rPr>
              <a:t>that optimizes the chosen partitioning criterion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Global optimal: exhaustively enumerate all partitions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Heuristic methods: </a:t>
            </a:r>
            <a:r>
              <a:rPr lang="en-US" altLang="zh-TW" sz="2000" i="1" dirty="0">
                <a:ea typeface="新細明體" panose="02020500000000000000" pitchFamily="18" charset="-120"/>
              </a:rPr>
              <a:t>k-means</a:t>
            </a:r>
            <a:r>
              <a:rPr lang="en-US" altLang="zh-TW" sz="2000" dirty="0">
                <a:ea typeface="新細明體" panose="02020500000000000000" pitchFamily="18" charset="-120"/>
              </a:rPr>
              <a:t> and </a:t>
            </a:r>
            <a:r>
              <a:rPr lang="en-US" altLang="zh-TW" sz="2000" i="1" dirty="0">
                <a:ea typeface="新細明體" panose="02020500000000000000" pitchFamily="18" charset="-120"/>
              </a:rPr>
              <a:t>k-medoids</a:t>
            </a:r>
            <a:r>
              <a:rPr lang="en-US" altLang="zh-TW" sz="2000" dirty="0">
                <a:ea typeface="新細明體" panose="02020500000000000000" pitchFamily="18" charset="-120"/>
              </a:rPr>
              <a:t> algorithms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i="1" u="sng" dirty="0">
                <a:ea typeface="新細明體" panose="02020500000000000000" pitchFamily="18" charset="-120"/>
              </a:rPr>
              <a:t>k-means</a:t>
            </a:r>
            <a:r>
              <a:rPr lang="en-US" altLang="zh-TW" sz="2000" dirty="0">
                <a:ea typeface="新細明體" panose="02020500000000000000" pitchFamily="18" charset="-120"/>
              </a:rPr>
              <a:t> (MacQueen’67): Each cluster is represented by the center of the cluster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i="1" u="sng" dirty="0">
                <a:ea typeface="新細明體" panose="02020500000000000000" pitchFamily="18" charset="-120"/>
              </a:rPr>
              <a:t>k-medoids</a:t>
            </a:r>
            <a:r>
              <a:rPr lang="en-US" altLang="zh-TW" sz="2000" dirty="0">
                <a:ea typeface="新細明體" panose="02020500000000000000" pitchFamily="18" charset="-120"/>
              </a:rPr>
              <a:t> or PAM (Partition around medoids) (Kaufman &amp; Rousseeuw’87): Each cluster is represented by one of the objects in the cluster  </a:t>
            </a:r>
          </a:p>
        </p:txBody>
      </p:sp>
      <p:graphicFrame>
        <p:nvGraphicFramePr>
          <p:cNvPr id="4506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95600" y="2209800"/>
          <a:ext cx="29591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400" imgH="254000" progId="Equation.3">
                  <p:embed/>
                </p:oleObj>
              </mc:Choice>
              <mc:Fallback>
                <p:oleObj name="Equation" r:id="rId3" imgW="12954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09800"/>
                        <a:ext cx="29591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5DAE16-6EF6-4B30-B449-89B09386DCFF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0E4624-A2B6-460B-A036-4BB49DEFFA22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TW" sz="12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92125"/>
            <a:ext cx="7296150" cy="498475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The </a:t>
            </a:r>
            <a:r>
              <a:rPr lang="en-US" altLang="zh-TW" sz="3200" i="1">
                <a:ea typeface="新細明體" panose="02020500000000000000" pitchFamily="18" charset="-120"/>
              </a:rPr>
              <a:t>K-Means</a:t>
            </a:r>
            <a:r>
              <a:rPr lang="en-US" altLang="zh-TW" sz="3200">
                <a:ea typeface="新細明體" panose="02020500000000000000" pitchFamily="18" charset="-120"/>
              </a:rPr>
              <a:t> Clustering Method</a:t>
            </a:r>
            <a:r>
              <a:rPr lang="en-US" altLang="zh-TW" sz="2400" b="1">
                <a:ea typeface="新細明體" panose="02020500000000000000" pitchFamily="18" charset="-120"/>
              </a:rPr>
              <a:t> 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851775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Given </a:t>
            </a:r>
            <a:r>
              <a:rPr lang="en-US" altLang="zh-TW" sz="2400" i="1" dirty="0">
                <a:ea typeface="新細明體" panose="02020500000000000000" pitchFamily="18" charset="-120"/>
              </a:rPr>
              <a:t>k</a:t>
            </a:r>
            <a:r>
              <a:rPr lang="en-US" altLang="zh-TW" sz="2400" dirty="0">
                <a:ea typeface="新細明體" panose="02020500000000000000" pitchFamily="18" charset="-120"/>
              </a:rPr>
              <a:t>, the </a:t>
            </a:r>
            <a:r>
              <a:rPr lang="en-US" altLang="zh-TW" sz="2400" i="1" dirty="0">
                <a:ea typeface="新細明體" panose="02020500000000000000" pitchFamily="18" charset="-120"/>
              </a:rPr>
              <a:t>k-means</a:t>
            </a:r>
            <a:r>
              <a:rPr lang="en-US" altLang="zh-TW" sz="2400" dirty="0">
                <a:ea typeface="新細明體" panose="02020500000000000000" pitchFamily="18" charset="-120"/>
              </a:rPr>
              <a:t> algorithm is implemented in four steps: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Partition objects into </a:t>
            </a:r>
            <a:r>
              <a:rPr lang="en-US" altLang="zh-TW" sz="2400" i="1" dirty="0">
                <a:solidFill>
                  <a:srgbClr val="000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 nonempty subsets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Compute seed points as the centroids of the clusters of the current partition (the centroid is the center, i.e., </a:t>
            </a:r>
            <a:r>
              <a:rPr lang="en-US" altLang="zh-TW" sz="2400" i="1" dirty="0">
                <a:solidFill>
                  <a:schemeClr val="hlink"/>
                </a:solidFill>
                <a:ea typeface="新細明體" panose="02020500000000000000" pitchFamily="18" charset="-120"/>
              </a:rPr>
              <a:t>mean point</a:t>
            </a: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, of the cluster)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Assign each object to the cluster with the nearest seed point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000000"/>
                </a:solidFill>
                <a:ea typeface="新細明體" panose="02020500000000000000" pitchFamily="18" charset="-120"/>
              </a:rPr>
              <a:t>Go back to Step 2, stop when no more new assignment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29EF51-9B7F-4A2D-930F-4F4731DD2CDD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4813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C79FCE-402F-46CA-BF9B-AEBF67E5937F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TW" sz="120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92125"/>
            <a:ext cx="7296150" cy="498475"/>
          </a:xfrm>
        </p:spPr>
        <p:txBody>
          <a:bodyPr/>
          <a:lstStyle/>
          <a:p>
            <a:pPr eaLnBrk="1" hangingPunct="1"/>
            <a:r>
              <a:rPr lang="en-US" altLang="ko-KR" sz="3200">
                <a:ea typeface="굴림" pitchFamily="34" charset="-127"/>
              </a:rPr>
              <a:t>The </a:t>
            </a:r>
            <a:r>
              <a:rPr lang="en-US" altLang="ko-KR" sz="3200" i="1">
                <a:ea typeface="굴림" pitchFamily="34" charset="-127"/>
              </a:rPr>
              <a:t>K-Means</a:t>
            </a:r>
            <a:r>
              <a:rPr lang="en-US" altLang="ko-KR" sz="3200">
                <a:ea typeface="굴림" pitchFamily="34" charset="-127"/>
              </a:rPr>
              <a:t> Clustering Method</a:t>
            </a:r>
            <a:r>
              <a:rPr lang="en-US" altLang="ko-KR" sz="2400" b="1">
                <a:ea typeface="굴림" pitchFamily="34" charset="-127"/>
              </a:rPr>
              <a:t> </a:t>
            </a:r>
            <a:endParaRPr lang="en-US" altLang="ko-KR" sz="2800">
              <a:ea typeface="굴림" pitchFamily="34" charset="-127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1816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00"/>
                </a:solidFill>
                <a:ea typeface="굴림" pitchFamily="34" charset="-127"/>
              </a:rPr>
              <a:t>Example</a:t>
            </a:r>
          </a:p>
        </p:txBody>
      </p:sp>
      <p:grpSp>
        <p:nvGrpSpPr>
          <p:cNvPr id="48135" name="Group 4"/>
          <p:cNvGrpSpPr>
            <a:grpSpLocks/>
          </p:cNvGrpSpPr>
          <p:nvPr/>
        </p:nvGrpSpPr>
        <p:grpSpPr bwMode="auto">
          <a:xfrm>
            <a:off x="3200400" y="1981200"/>
            <a:ext cx="2286000" cy="2057400"/>
            <a:chOff x="528" y="240"/>
            <a:chExt cx="2142" cy="1872"/>
          </a:xfrm>
        </p:grpSpPr>
        <p:graphicFrame>
          <p:nvGraphicFramePr>
            <p:cNvPr id="48322" name="Object 2"/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3400654" imgH="2915107" progId="Excel.Sheet.8">
                    <p:embed/>
                  </p:oleObj>
                </mc:Choice>
                <mc:Fallback>
                  <p:oleObj name="Worksheet" r:id="rId3" imgW="3400654" imgH="2915107" progId="Excel.Shee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23" name="Freeform 6"/>
            <p:cNvSpPr>
              <a:spLocks/>
            </p:cNvSpPr>
            <p:nvPr/>
          </p:nvSpPr>
          <p:spPr bwMode="auto">
            <a:xfrm>
              <a:off x="1008" y="557"/>
              <a:ext cx="852" cy="1260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48324" name="Freeform 7"/>
            <p:cNvSpPr>
              <a:spLocks/>
            </p:cNvSpPr>
            <p:nvPr/>
          </p:nvSpPr>
          <p:spPr bwMode="auto">
            <a:xfrm>
              <a:off x="1587" y="889"/>
              <a:ext cx="768" cy="630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48136" name="Group 8"/>
          <p:cNvGrpSpPr>
            <a:grpSpLocks/>
          </p:cNvGrpSpPr>
          <p:nvPr/>
        </p:nvGrpSpPr>
        <p:grpSpPr bwMode="auto">
          <a:xfrm>
            <a:off x="6578600" y="2008188"/>
            <a:ext cx="2222500" cy="1990725"/>
            <a:chOff x="4144" y="1265"/>
            <a:chExt cx="1400" cy="1254"/>
          </a:xfrm>
        </p:grpSpPr>
        <p:sp>
          <p:nvSpPr>
            <p:cNvPr id="48238" name="Rectangle 9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48239" name="Rectangle 10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48240" name="Line 11"/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41" name="Line 12"/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42" name="Line 13"/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43" name="Line 14"/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44" name="Line 15"/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45" name="Line 16"/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46" name="Line 17"/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47" name="Line 18"/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48" name="Line 19"/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49" name="Line 20"/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50" name="Line 21"/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51" name="Line 22"/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52" name="Line 23"/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53" name="Line 24"/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54" name="Line 25"/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55" name="Line 26"/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56" name="Line 27"/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57" name="Line 28"/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58" name="Line 29"/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59" name="Line 30"/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60" name="Rectangle 31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48261" name="Line 32"/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62" name="Line 33"/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63" name="Line 34"/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64" name="Line 35"/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65" name="Line 36"/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66" name="Line 37"/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67" name="Line 38"/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68" name="Line 39"/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69" name="Line 40"/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70" name="Line 41"/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71" name="Line 42"/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72" name="Line 43"/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73" name="Line 44"/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74" name="Line 45"/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75" name="Line 46"/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76" name="Line 47"/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77" name="Line 48"/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78" name="Line 49"/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79" name="Line 50"/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80" name="Line 51"/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81" name="Line 52"/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82" name="Line 53"/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83" name="Line 54"/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84" name="Line 55"/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85" name="Freeform 56"/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86" name="Freeform 57"/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87" name="Freeform 58"/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88" name="Freeform 59"/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89" name="Freeform 60"/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90" name="Freeform 61"/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91" name="Freeform 62"/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0"/>
                <a:gd name="T17" fmla="*/ 56 w 56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92" name="Freeform 63"/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93" name="Freeform 64"/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94" name="Freeform 65"/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95" name="Oval 66"/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48296" name="Oval 67"/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48297" name="Rectangle 68"/>
            <p:cNvSpPr>
              <a:spLocks noChangeArrowheads="1"/>
            </p:cNvSpPr>
            <p:nvPr/>
          </p:nvSpPr>
          <p:spPr bwMode="auto">
            <a:xfrm>
              <a:off x="4221" y="2336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0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298" name="Rectangle 69"/>
            <p:cNvSpPr>
              <a:spLocks noChangeArrowheads="1"/>
            </p:cNvSpPr>
            <p:nvPr/>
          </p:nvSpPr>
          <p:spPr bwMode="auto">
            <a:xfrm>
              <a:off x="4221" y="2235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299" name="Rectangle 70"/>
            <p:cNvSpPr>
              <a:spLocks noChangeArrowheads="1"/>
            </p:cNvSpPr>
            <p:nvPr/>
          </p:nvSpPr>
          <p:spPr bwMode="auto">
            <a:xfrm>
              <a:off x="4221" y="2133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2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00" name="Rectangle 71"/>
            <p:cNvSpPr>
              <a:spLocks noChangeArrowheads="1"/>
            </p:cNvSpPr>
            <p:nvPr/>
          </p:nvSpPr>
          <p:spPr bwMode="auto">
            <a:xfrm>
              <a:off x="4221" y="2032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3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01" name="Rectangle 72"/>
            <p:cNvSpPr>
              <a:spLocks noChangeArrowheads="1"/>
            </p:cNvSpPr>
            <p:nvPr/>
          </p:nvSpPr>
          <p:spPr bwMode="auto">
            <a:xfrm>
              <a:off x="4221" y="1930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4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02" name="Rectangle 73"/>
            <p:cNvSpPr>
              <a:spLocks noChangeArrowheads="1"/>
            </p:cNvSpPr>
            <p:nvPr/>
          </p:nvSpPr>
          <p:spPr bwMode="auto">
            <a:xfrm>
              <a:off x="4221" y="1828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5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03" name="Rectangle 74"/>
            <p:cNvSpPr>
              <a:spLocks noChangeArrowheads="1"/>
            </p:cNvSpPr>
            <p:nvPr/>
          </p:nvSpPr>
          <p:spPr bwMode="auto">
            <a:xfrm>
              <a:off x="4221" y="1731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6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04" name="Rectangle 75"/>
            <p:cNvSpPr>
              <a:spLocks noChangeArrowheads="1"/>
            </p:cNvSpPr>
            <p:nvPr/>
          </p:nvSpPr>
          <p:spPr bwMode="auto">
            <a:xfrm>
              <a:off x="4221" y="1629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7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05" name="Rectangle 76"/>
            <p:cNvSpPr>
              <a:spLocks noChangeArrowheads="1"/>
            </p:cNvSpPr>
            <p:nvPr/>
          </p:nvSpPr>
          <p:spPr bwMode="auto">
            <a:xfrm>
              <a:off x="4221" y="1528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8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06" name="Rectangle 77"/>
            <p:cNvSpPr>
              <a:spLocks noChangeArrowheads="1"/>
            </p:cNvSpPr>
            <p:nvPr/>
          </p:nvSpPr>
          <p:spPr bwMode="auto">
            <a:xfrm>
              <a:off x="4221" y="1426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9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07" name="Rectangle 78"/>
            <p:cNvSpPr>
              <a:spLocks noChangeArrowheads="1"/>
            </p:cNvSpPr>
            <p:nvPr/>
          </p:nvSpPr>
          <p:spPr bwMode="auto">
            <a:xfrm>
              <a:off x="4197" y="1324"/>
              <a:ext cx="7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10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08" name="Rectangle 79"/>
            <p:cNvSpPr>
              <a:spLocks noChangeArrowheads="1"/>
            </p:cNvSpPr>
            <p:nvPr/>
          </p:nvSpPr>
          <p:spPr bwMode="auto">
            <a:xfrm>
              <a:off x="426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0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09" name="Rectangle 80"/>
            <p:cNvSpPr>
              <a:spLocks noChangeArrowheads="1"/>
            </p:cNvSpPr>
            <p:nvPr/>
          </p:nvSpPr>
          <p:spPr bwMode="auto">
            <a:xfrm>
              <a:off x="438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10" name="Rectangle 81"/>
            <p:cNvSpPr>
              <a:spLocks noChangeArrowheads="1"/>
            </p:cNvSpPr>
            <p:nvPr/>
          </p:nvSpPr>
          <p:spPr bwMode="auto">
            <a:xfrm>
              <a:off x="4504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2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11" name="Rectangle 82"/>
            <p:cNvSpPr>
              <a:spLocks noChangeArrowheads="1"/>
            </p:cNvSpPr>
            <p:nvPr/>
          </p:nvSpPr>
          <p:spPr bwMode="auto">
            <a:xfrm>
              <a:off x="462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3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12" name="Rectangle 83"/>
            <p:cNvSpPr>
              <a:spLocks noChangeArrowheads="1"/>
            </p:cNvSpPr>
            <p:nvPr/>
          </p:nvSpPr>
          <p:spPr bwMode="auto">
            <a:xfrm>
              <a:off x="474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4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13" name="Rectangle 84"/>
            <p:cNvSpPr>
              <a:spLocks noChangeArrowheads="1"/>
            </p:cNvSpPr>
            <p:nvPr/>
          </p:nvSpPr>
          <p:spPr bwMode="auto">
            <a:xfrm>
              <a:off x="4868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5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14" name="Rectangle 85"/>
            <p:cNvSpPr>
              <a:spLocks noChangeArrowheads="1"/>
            </p:cNvSpPr>
            <p:nvPr/>
          </p:nvSpPr>
          <p:spPr bwMode="auto">
            <a:xfrm>
              <a:off x="498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6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15" name="Rectangle 86"/>
            <p:cNvSpPr>
              <a:spLocks noChangeArrowheads="1"/>
            </p:cNvSpPr>
            <p:nvPr/>
          </p:nvSpPr>
          <p:spPr bwMode="auto">
            <a:xfrm>
              <a:off x="510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7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16" name="Rectangle 87"/>
            <p:cNvSpPr>
              <a:spLocks noChangeArrowheads="1"/>
            </p:cNvSpPr>
            <p:nvPr/>
          </p:nvSpPr>
          <p:spPr bwMode="auto">
            <a:xfrm>
              <a:off x="5228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8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17" name="Rectangle 88"/>
            <p:cNvSpPr>
              <a:spLocks noChangeArrowheads="1"/>
            </p:cNvSpPr>
            <p:nvPr/>
          </p:nvSpPr>
          <p:spPr bwMode="auto">
            <a:xfrm>
              <a:off x="534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9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18" name="Rectangle 89"/>
            <p:cNvSpPr>
              <a:spLocks noChangeArrowheads="1"/>
            </p:cNvSpPr>
            <p:nvPr/>
          </p:nvSpPr>
          <p:spPr bwMode="auto">
            <a:xfrm>
              <a:off x="5455" y="2404"/>
              <a:ext cx="7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 pitchFamily="34" charset="-127"/>
                </a:rPr>
                <a:t>10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48319" name="Rectangle 90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48320" name="Freeform 91"/>
            <p:cNvSpPr>
              <a:spLocks/>
            </p:cNvSpPr>
            <p:nvPr/>
          </p:nvSpPr>
          <p:spPr bwMode="auto">
            <a:xfrm>
              <a:off x="4426" y="1447"/>
              <a:ext cx="573" cy="873"/>
            </a:xfrm>
            <a:custGeom>
              <a:avLst/>
              <a:gdLst>
                <a:gd name="T0" fmla="*/ 157 w 852"/>
                <a:gd name="T1" fmla="*/ 93 h 1260"/>
                <a:gd name="T2" fmla="*/ 120 w 852"/>
                <a:gd name="T3" fmla="*/ 12 h 1260"/>
                <a:gd name="T4" fmla="*/ 72 w 852"/>
                <a:gd name="T5" fmla="*/ 7 h 1260"/>
                <a:gd name="T6" fmla="*/ 40 w 852"/>
                <a:gd name="T7" fmla="*/ 24 h 1260"/>
                <a:gd name="T8" fmla="*/ 0 w 852"/>
                <a:gd name="T9" fmla="*/ 123 h 1260"/>
                <a:gd name="T10" fmla="*/ 13 w 852"/>
                <a:gd name="T11" fmla="*/ 229 h 1260"/>
                <a:gd name="T12" fmla="*/ 110 w 852"/>
                <a:gd name="T13" fmla="*/ 371 h 1260"/>
                <a:gd name="T14" fmla="*/ 130 w 852"/>
                <a:gd name="T15" fmla="*/ 379 h 1260"/>
                <a:gd name="T16" fmla="*/ 137 w 852"/>
                <a:gd name="T17" fmla="*/ 384 h 1260"/>
                <a:gd name="T18" fmla="*/ 159 w 852"/>
                <a:gd name="T19" fmla="*/ 391 h 1260"/>
                <a:gd name="T20" fmla="*/ 189 w 852"/>
                <a:gd name="T21" fmla="*/ 409 h 1260"/>
                <a:gd name="T22" fmla="*/ 241 w 852"/>
                <a:gd name="T23" fmla="*/ 414 h 1260"/>
                <a:gd name="T24" fmla="*/ 239 w 852"/>
                <a:gd name="T25" fmla="*/ 340 h 1260"/>
                <a:gd name="T26" fmla="*/ 227 w 852"/>
                <a:gd name="T27" fmla="*/ 317 h 1260"/>
                <a:gd name="T28" fmla="*/ 209 w 852"/>
                <a:gd name="T29" fmla="*/ 285 h 1260"/>
                <a:gd name="T30" fmla="*/ 189 w 852"/>
                <a:gd name="T31" fmla="*/ 254 h 1260"/>
                <a:gd name="T32" fmla="*/ 184 w 852"/>
                <a:gd name="T33" fmla="*/ 243 h 1260"/>
                <a:gd name="T34" fmla="*/ 180 w 852"/>
                <a:gd name="T35" fmla="*/ 236 h 1260"/>
                <a:gd name="T36" fmla="*/ 169 w 852"/>
                <a:gd name="T37" fmla="*/ 214 h 1260"/>
                <a:gd name="T38" fmla="*/ 164 w 852"/>
                <a:gd name="T39" fmla="*/ 206 h 1260"/>
                <a:gd name="T40" fmla="*/ 157 w 852"/>
                <a:gd name="T41" fmla="*/ 93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48321" name="Freeform 92"/>
            <p:cNvSpPr>
              <a:spLocks/>
            </p:cNvSpPr>
            <p:nvPr/>
          </p:nvSpPr>
          <p:spPr bwMode="auto">
            <a:xfrm>
              <a:off x="4846" y="1713"/>
              <a:ext cx="516" cy="436"/>
            </a:xfrm>
            <a:custGeom>
              <a:avLst/>
              <a:gdLst>
                <a:gd name="T0" fmla="*/ 56 w 768"/>
                <a:gd name="T1" fmla="*/ 22 h 630"/>
                <a:gd name="T2" fmla="*/ 22 w 768"/>
                <a:gd name="T3" fmla="*/ 24 h 630"/>
                <a:gd name="T4" fmla="*/ 1 w 768"/>
                <a:gd name="T5" fmla="*/ 57 h 630"/>
                <a:gd name="T6" fmla="*/ 4 w 768"/>
                <a:gd name="T7" fmla="*/ 103 h 630"/>
                <a:gd name="T8" fmla="*/ 17 w 768"/>
                <a:gd name="T9" fmla="*/ 118 h 630"/>
                <a:gd name="T10" fmla="*/ 33 w 768"/>
                <a:gd name="T11" fmla="*/ 138 h 630"/>
                <a:gd name="T12" fmla="*/ 71 w 768"/>
                <a:gd name="T13" fmla="*/ 181 h 630"/>
                <a:gd name="T14" fmla="*/ 78 w 768"/>
                <a:gd name="T15" fmla="*/ 189 h 630"/>
                <a:gd name="T16" fmla="*/ 100 w 768"/>
                <a:gd name="T17" fmla="*/ 197 h 630"/>
                <a:gd name="T18" fmla="*/ 136 w 768"/>
                <a:gd name="T19" fmla="*/ 209 h 630"/>
                <a:gd name="T20" fmla="*/ 181 w 768"/>
                <a:gd name="T21" fmla="*/ 201 h 630"/>
                <a:gd name="T22" fmla="*/ 199 w 768"/>
                <a:gd name="T23" fmla="*/ 194 h 630"/>
                <a:gd name="T24" fmla="*/ 208 w 768"/>
                <a:gd name="T25" fmla="*/ 176 h 630"/>
                <a:gd name="T26" fmla="*/ 218 w 768"/>
                <a:gd name="T27" fmla="*/ 157 h 630"/>
                <a:gd name="T28" fmla="*/ 220 w 768"/>
                <a:gd name="T29" fmla="*/ 145 h 630"/>
                <a:gd name="T30" fmla="*/ 224 w 768"/>
                <a:gd name="T31" fmla="*/ 138 h 630"/>
                <a:gd name="T32" fmla="*/ 233 w 768"/>
                <a:gd name="T33" fmla="*/ 98 h 630"/>
                <a:gd name="T34" fmla="*/ 230 w 768"/>
                <a:gd name="T35" fmla="*/ 59 h 630"/>
                <a:gd name="T36" fmla="*/ 220 w 768"/>
                <a:gd name="T37" fmla="*/ 37 h 630"/>
                <a:gd name="T38" fmla="*/ 141 w 768"/>
                <a:gd name="T39" fmla="*/ 0 h 630"/>
                <a:gd name="T40" fmla="*/ 62 w 768"/>
                <a:gd name="T41" fmla="*/ 10 h 630"/>
                <a:gd name="T42" fmla="*/ 56 w 768"/>
                <a:gd name="T43" fmla="*/ 22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48137" name="Line 93"/>
          <p:cNvSpPr>
            <a:spLocks noChangeShapeType="1"/>
          </p:cNvSpPr>
          <p:nvPr/>
        </p:nvSpPr>
        <p:spPr bwMode="auto">
          <a:xfrm>
            <a:off x="5638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8138" name="Group 94"/>
          <p:cNvGrpSpPr>
            <a:grpSpLocks/>
          </p:cNvGrpSpPr>
          <p:nvPr/>
        </p:nvGrpSpPr>
        <p:grpSpPr bwMode="auto">
          <a:xfrm>
            <a:off x="6629400" y="4114800"/>
            <a:ext cx="2286000" cy="2286000"/>
            <a:chOff x="3312" y="2640"/>
            <a:chExt cx="1440" cy="1440"/>
          </a:xfrm>
        </p:grpSpPr>
        <p:graphicFrame>
          <p:nvGraphicFramePr>
            <p:cNvPr id="48236" name="Object 1"/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5" imgW="3419856" imgH="2934005" progId="Excel.Sheet.8">
                    <p:embed/>
                  </p:oleObj>
                </mc:Choice>
                <mc:Fallback>
                  <p:oleObj name="Worksheet" r:id="rId5" imgW="3419856" imgH="2934005" progId="Excel.Sheet.8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37" name="Line 96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8139" name="Group 97"/>
          <p:cNvGrpSpPr>
            <a:grpSpLocks/>
          </p:cNvGrpSpPr>
          <p:nvPr/>
        </p:nvGrpSpPr>
        <p:grpSpPr bwMode="auto">
          <a:xfrm>
            <a:off x="3276600" y="4419600"/>
            <a:ext cx="3200400" cy="1981200"/>
            <a:chOff x="1200" y="2832"/>
            <a:chExt cx="2016" cy="1248"/>
          </a:xfrm>
        </p:grpSpPr>
        <p:grpSp>
          <p:nvGrpSpPr>
            <p:cNvPr id="48231" name="Group 98"/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48233" name="Object 0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r:id="rId7" imgW="3410407" imgH="2924556" progId="Excel.Sheet.8">
                      <p:embed/>
                    </p:oleObj>
                  </mc:Choice>
                  <mc:Fallback>
                    <p:oleObj name="Worksheet" r:id="rId7" imgW="3410407" imgH="2924556" progId="Excel.Sheet.8">
                      <p:embed/>
                      <p:pic>
                        <p:nvPicPr>
                          <p:cNvPr id="0" name="Object 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234" name="Freeform 100"/>
              <p:cNvSpPr>
                <a:spLocks/>
              </p:cNvSpPr>
              <p:nvPr/>
            </p:nvSpPr>
            <p:spPr bwMode="auto">
              <a:xfrm>
                <a:off x="3638" y="2571"/>
                <a:ext cx="728" cy="896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8235" name="Freeform 101"/>
              <p:cNvSpPr>
                <a:spLocks/>
              </p:cNvSpPr>
              <p:nvPr/>
            </p:nvSpPr>
            <p:spPr bwMode="auto">
              <a:xfrm>
                <a:off x="4090" y="2934"/>
                <a:ext cx="802" cy="88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48232" name="Line 102"/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8140" name="Rectangle 103"/>
          <p:cNvSpPr>
            <a:spLocks noChangeArrowheads="1"/>
          </p:cNvSpPr>
          <p:nvPr/>
        </p:nvSpPr>
        <p:spPr bwMode="auto">
          <a:xfrm>
            <a:off x="101600" y="2084388"/>
            <a:ext cx="222250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48141" name="Rectangle 104"/>
          <p:cNvSpPr>
            <a:spLocks noChangeArrowheads="1"/>
          </p:cNvSpPr>
          <p:nvPr/>
        </p:nvSpPr>
        <p:spPr bwMode="auto">
          <a:xfrm>
            <a:off x="314325" y="2225675"/>
            <a:ext cx="1906588" cy="160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48142" name="Line 105"/>
          <p:cNvSpPr>
            <a:spLocks noChangeShapeType="1"/>
          </p:cNvSpPr>
          <p:nvPr/>
        </p:nvSpPr>
        <p:spPr bwMode="auto">
          <a:xfrm>
            <a:off x="314325" y="36703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3" name="Line 106"/>
          <p:cNvSpPr>
            <a:spLocks noChangeShapeType="1"/>
          </p:cNvSpPr>
          <p:nvPr/>
        </p:nvSpPr>
        <p:spPr bwMode="auto">
          <a:xfrm>
            <a:off x="314325" y="35099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4" name="Line 107"/>
          <p:cNvSpPr>
            <a:spLocks noChangeShapeType="1"/>
          </p:cNvSpPr>
          <p:nvPr/>
        </p:nvSpPr>
        <p:spPr bwMode="auto">
          <a:xfrm>
            <a:off x="314325" y="33480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5" name="Line 108"/>
          <p:cNvSpPr>
            <a:spLocks noChangeShapeType="1"/>
          </p:cNvSpPr>
          <p:nvPr/>
        </p:nvSpPr>
        <p:spPr bwMode="auto">
          <a:xfrm>
            <a:off x="314325" y="31877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6" name="Line 109"/>
          <p:cNvSpPr>
            <a:spLocks noChangeShapeType="1"/>
          </p:cNvSpPr>
          <p:nvPr/>
        </p:nvSpPr>
        <p:spPr bwMode="auto">
          <a:xfrm>
            <a:off x="314325" y="30257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7" name="Line 110"/>
          <p:cNvSpPr>
            <a:spLocks noChangeShapeType="1"/>
          </p:cNvSpPr>
          <p:nvPr/>
        </p:nvSpPr>
        <p:spPr bwMode="auto">
          <a:xfrm>
            <a:off x="314325" y="28702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8" name="Line 111"/>
          <p:cNvSpPr>
            <a:spLocks noChangeShapeType="1"/>
          </p:cNvSpPr>
          <p:nvPr/>
        </p:nvSpPr>
        <p:spPr bwMode="auto">
          <a:xfrm>
            <a:off x="314325" y="27098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9" name="Line 112"/>
          <p:cNvSpPr>
            <a:spLocks noChangeShapeType="1"/>
          </p:cNvSpPr>
          <p:nvPr/>
        </p:nvSpPr>
        <p:spPr bwMode="auto">
          <a:xfrm>
            <a:off x="314325" y="25479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0" name="Line 113"/>
          <p:cNvSpPr>
            <a:spLocks noChangeShapeType="1"/>
          </p:cNvSpPr>
          <p:nvPr/>
        </p:nvSpPr>
        <p:spPr bwMode="auto">
          <a:xfrm>
            <a:off x="314325" y="23876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1" name="Line 114"/>
          <p:cNvSpPr>
            <a:spLocks noChangeShapeType="1"/>
          </p:cNvSpPr>
          <p:nvPr/>
        </p:nvSpPr>
        <p:spPr bwMode="auto">
          <a:xfrm>
            <a:off x="314325" y="22256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2" name="Line 115"/>
          <p:cNvSpPr>
            <a:spLocks noChangeShapeType="1"/>
          </p:cNvSpPr>
          <p:nvPr/>
        </p:nvSpPr>
        <p:spPr bwMode="auto">
          <a:xfrm>
            <a:off x="506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3" name="Line 116"/>
          <p:cNvSpPr>
            <a:spLocks noChangeShapeType="1"/>
          </p:cNvSpPr>
          <p:nvPr/>
        </p:nvSpPr>
        <p:spPr bwMode="auto">
          <a:xfrm>
            <a:off x="69215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4" name="Line 117"/>
          <p:cNvSpPr>
            <a:spLocks noChangeShapeType="1"/>
          </p:cNvSpPr>
          <p:nvPr/>
        </p:nvSpPr>
        <p:spPr bwMode="auto">
          <a:xfrm>
            <a:off x="885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5" name="Line 118"/>
          <p:cNvSpPr>
            <a:spLocks noChangeShapeType="1"/>
          </p:cNvSpPr>
          <p:nvPr/>
        </p:nvSpPr>
        <p:spPr bwMode="auto">
          <a:xfrm>
            <a:off x="1077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6" name="Line 119"/>
          <p:cNvSpPr>
            <a:spLocks noChangeShapeType="1"/>
          </p:cNvSpPr>
          <p:nvPr/>
        </p:nvSpPr>
        <p:spPr bwMode="auto">
          <a:xfrm>
            <a:off x="12700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7" name="Line 120"/>
          <p:cNvSpPr>
            <a:spLocks noChangeShapeType="1"/>
          </p:cNvSpPr>
          <p:nvPr/>
        </p:nvSpPr>
        <p:spPr bwMode="auto">
          <a:xfrm>
            <a:off x="1457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8" name="Line 121"/>
          <p:cNvSpPr>
            <a:spLocks noChangeShapeType="1"/>
          </p:cNvSpPr>
          <p:nvPr/>
        </p:nvSpPr>
        <p:spPr bwMode="auto">
          <a:xfrm>
            <a:off x="1649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9" name="Line 122"/>
          <p:cNvSpPr>
            <a:spLocks noChangeShapeType="1"/>
          </p:cNvSpPr>
          <p:nvPr/>
        </p:nvSpPr>
        <p:spPr bwMode="auto">
          <a:xfrm>
            <a:off x="18415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60" name="Line 123"/>
          <p:cNvSpPr>
            <a:spLocks noChangeShapeType="1"/>
          </p:cNvSpPr>
          <p:nvPr/>
        </p:nvSpPr>
        <p:spPr bwMode="auto">
          <a:xfrm>
            <a:off x="2028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61" name="Line 124"/>
          <p:cNvSpPr>
            <a:spLocks noChangeShapeType="1"/>
          </p:cNvSpPr>
          <p:nvPr/>
        </p:nvSpPr>
        <p:spPr bwMode="auto">
          <a:xfrm>
            <a:off x="2220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62" name="Rectangle 125"/>
          <p:cNvSpPr>
            <a:spLocks noChangeArrowheads="1"/>
          </p:cNvSpPr>
          <p:nvPr/>
        </p:nvSpPr>
        <p:spPr bwMode="auto">
          <a:xfrm>
            <a:off x="314325" y="2225675"/>
            <a:ext cx="1906588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48163" name="Line 126"/>
          <p:cNvSpPr>
            <a:spLocks noChangeShapeType="1"/>
          </p:cNvSpPr>
          <p:nvPr/>
        </p:nvSpPr>
        <p:spPr bwMode="auto">
          <a:xfrm>
            <a:off x="314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64" name="Line 127"/>
          <p:cNvSpPr>
            <a:spLocks noChangeShapeType="1"/>
          </p:cNvSpPr>
          <p:nvPr/>
        </p:nvSpPr>
        <p:spPr bwMode="auto">
          <a:xfrm>
            <a:off x="295275" y="38322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65" name="Line 128"/>
          <p:cNvSpPr>
            <a:spLocks noChangeShapeType="1"/>
          </p:cNvSpPr>
          <p:nvPr/>
        </p:nvSpPr>
        <p:spPr bwMode="auto">
          <a:xfrm>
            <a:off x="295275" y="36703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66" name="Line 129"/>
          <p:cNvSpPr>
            <a:spLocks noChangeShapeType="1"/>
          </p:cNvSpPr>
          <p:nvPr/>
        </p:nvSpPr>
        <p:spPr bwMode="auto">
          <a:xfrm>
            <a:off x="295275" y="35099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67" name="Line 130"/>
          <p:cNvSpPr>
            <a:spLocks noChangeShapeType="1"/>
          </p:cNvSpPr>
          <p:nvPr/>
        </p:nvSpPr>
        <p:spPr bwMode="auto">
          <a:xfrm>
            <a:off x="295275" y="33480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68" name="Line 131"/>
          <p:cNvSpPr>
            <a:spLocks noChangeShapeType="1"/>
          </p:cNvSpPr>
          <p:nvPr/>
        </p:nvSpPr>
        <p:spPr bwMode="auto">
          <a:xfrm>
            <a:off x="295275" y="31877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69" name="Line 132"/>
          <p:cNvSpPr>
            <a:spLocks noChangeShapeType="1"/>
          </p:cNvSpPr>
          <p:nvPr/>
        </p:nvSpPr>
        <p:spPr bwMode="auto">
          <a:xfrm>
            <a:off x="295275" y="30257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70" name="Line 133"/>
          <p:cNvSpPr>
            <a:spLocks noChangeShapeType="1"/>
          </p:cNvSpPr>
          <p:nvPr/>
        </p:nvSpPr>
        <p:spPr bwMode="auto">
          <a:xfrm>
            <a:off x="295275" y="28702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71" name="Line 134"/>
          <p:cNvSpPr>
            <a:spLocks noChangeShapeType="1"/>
          </p:cNvSpPr>
          <p:nvPr/>
        </p:nvSpPr>
        <p:spPr bwMode="auto">
          <a:xfrm>
            <a:off x="295275" y="27098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72" name="Line 135"/>
          <p:cNvSpPr>
            <a:spLocks noChangeShapeType="1"/>
          </p:cNvSpPr>
          <p:nvPr/>
        </p:nvSpPr>
        <p:spPr bwMode="auto">
          <a:xfrm>
            <a:off x="295275" y="25479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73" name="Line 136"/>
          <p:cNvSpPr>
            <a:spLocks noChangeShapeType="1"/>
          </p:cNvSpPr>
          <p:nvPr/>
        </p:nvSpPr>
        <p:spPr bwMode="auto">
          <a:xfrm>
            <a:off x="295275" y="2387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74" name="Line 137"/>
          <p:cNvSpPr>
            <a:spLocks noChangeShapeType="1"/>
          </p:cNvSpPr>
          <p:nvPr/>
        </p:nvSpPr>
        <p:spPr bwMode="auto">
          <a:xfrm>
            <a:off x="295275" y="22256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75" name="Line 138"/>
          <p:cNvSpPr>
            <a:spLocks noChangeShapeType="1"/>
          </p:cNvSpPr>
          <p:nvPr/>
        </p:nvSpPr>
        <p:spPr bwMode="auto">
          <a:xfrm>
            <a:off x="314325" y="383222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76" name="Line 139"/>
          <p:cNvSpPr>
            <a:spLocks noChangeShapeType="1"/>
          </p:cNvSpPr>
          <p:nvPr/>
        </p:nvSpPr>
        <p:spPr bwMode="auto">
          <a:xfrm flipV="1">
            <a:off x="314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77" name="Line 140"/>
          <p:cNvSpPr>
            <a:spLocks noChangeShapeType="1"/>
          </p:cNvSpPr>
          <p:nvPr/>
        </p:nvSpPr>
        <p:spPr bwMode="auto">
          <a:xfrm flipV="1">
            <a:off x="506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78" name="Line 141"/>
          <p:cNvSpPr>
            <a:spLocks noChangeShapeType="1"/>
          </p:cNvSpPr>
          <p:nvPr/>
        </p:nvSpPr>
        <p:spPr bwMode="auto">
          <a:xfrm flipV="1">
            <a:off x="69215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79" name="Line 142"/>
          <p:cNvSpPr>
            <a:spLocks noChangeShapeType="1"/>
          </p:cNvSpPr>
          <p:nvPr/>
        </p:nvSpPr>
        <p:spPr bwMode="auto">
          <a:xfrm flipV="1">
            <a:off x="885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80" name="Line 143"/>
          <p:cNvSpPr>
            <a:spLocks noChangeShapeType="1"/>
          </p:cNvSpPr>
          <p:nvPr/>
        </p:nvSpPr>
        <p:spPr bwMode="auto">
          <a:xfrm flipV="1">
            <a:off x="1077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81" name="Line 144"/>
          <p:cNvSpPr>
            <a:spLocks noChangeShapeType="1"/>
          </p:cNvSpPr>
          <p:nvPr/>
        </p:nvSpPr>
        <p:spPr bwMode="auto">
          <a:xfrm flipV="1">
            <a:off x="12700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82" name="Line 145"/>
          <p:cNvSpPr>
            <a:spLocks noChangeShapeType="1"/>
          </p:cNvSpPr>
          <p:nvPr/>
        </p:nvSpPr>
        <p:spPr bwMode="auto">
          <a:xfrm flipV="1">
            <a:off x="1457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83" name="Line 146"/>
          <p:cNvSpPr>
            <a:spLocks noChangeShapeType="1"/>
          </p:cNvSpPr>
          <p:nvPr/>
        </p:nvSpPr>
        <p:spPr bwMode="auto">
          <a:xfrm flipV="1">
            <a:off x="1649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84" name="Line 147"/>
          <p:cNvSpPr>
            <a:spLocks noChangeShapeType="1"/>
          </p:cNvSpPr>
          <p:nvPr/>
        </p:nvSpPr>
        <p:spPr bwMode="auto">
          <a:xfrm flipV="1">
            <a:off x="18415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85" name="Line 148"/>
          <p:cNvSpPr>
            <a:spLocks noChangeShapeType="1"/>
          </p:cNvSpPr>
          <p:nvPr/>
        </p:nvSpPr>
        <p:spPr bwMode="auto">
          <a:xfrm flipV="1">
            <a:off x="2028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86" name="Line 149"/>
          <p:cNvSpPr>
            <a:spLocks noChangeShapeType="1"/>
          </p:cNvSpPr>
          <p:nvPr/>
        </p:nvSpPr>
        <p:spPr bwMode="auto">
          <a:xfrm flipV="1">
            <a:off x="2220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87" name="Freeform 150"/>
          <p:cNvSpPr>
            <a:spLocks/>
          </p:cNvSpPr>
          <p:nvPr/>
        </p:nvSpPr>
        <p:spPr bwMode="auto">
          <a:xfrm>
            <a:off x="839788" y="2824163"/>
            <a:ext cx="90487" cy="93662"/>
          </a:xfrm>
          <a:custGeom>
            <a:avLst/>
            <a:gdLst>
              <a:gd name="T0" fmla="*/ 2147483646 w 57"/>
              <a:gd name="T1" fmla="*/ 0 h 59"/>
              <a:gd name="T2" fmla="*/ 2147483646 w 57"/>
              <a:gd name="T3" fmla="*/ 2147483646 h 59"/>
              <a:gd name="T4" fmla="*/ 2147483646 w 57"/>
              <a:gd name="T5" fmla="*/ 2147483646 h 59"/>
              <a:gd name="T6" fmla="*/ 0 w 57"/>
              <a:gd name="T7" fmla="*/ 2147483646 h 59"/>
              <a:gd name="T8" fmla="*/ 2147483646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8188" name="Freeform 151"/>
          <p:cNvSpPr>
            <a:spLocks/>
          </p:cNvSpPr>
          <p:nvPr/>
        </p:nvSpPr>
        <p:spPr bwMode="auto">
          <a:xfrm>
            <a:off x="1604963" y="3302000"/>
            <a:ext cx="88900" cy="93663"/>
          </a:xfrm>
          <a:custGeom>
            <a:avLst/>
            <a:gdLst>
              <a:gd name="T0" fmla="*/ 2147483646 w 56"/>
              <a:gd name="T1" fmla="*/ 0 h 59"/>
              <a:gd name="T2" fmla="*/ 2147483646 w 56"/>
              <a:gd name="T3" fmla="*/ 2147483646 h 59"/>
              <a:gd name="T4" fmla="*/ 2147483646 w 56"/>
              <a:gd name="T5" fmla="*/ 2147483646 h 59"/>
              <a:gd name="T6" fmla="*/ 0 w 56"/>
              <a:gd name="T7" fmla="*/ 2147483646 h 59"/>
              <a:gd name="T8" fmla="*/ 2147483646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8189" name="Freeform 152"/>
          <p:cNvSpPr>
            <a:spLocks/>
          </p:cNvSpPr>
          <p:nvPr/>
        </p:nvSpPr>
        <p:spPr bwMode="auto">
          <a:xfrm>
            <a:off x="1033463" y="2662238"/>
            <a:ext cx="88900" cy="93662"/>
          </a:xfrm>
          <a:custGeom>
            <a:avLst/>
            <a:gdLst>
              <a:gd name="T0" fmla="*/ 2147483646 w 56"/>
              <a:gd name="T1" fmla="*/ 0 h 59"/>
              <a:gd name="T2" fmla="*/ 2147483646 w 56"/>
              <a:gd name="T3" fmla="*/ 2147483646 h 59"/>
              <a:gd name="T4" fmla="*/ 2147483646 w 56"/>
              <a:gd name="T5" fmla="*/ 2147483646 h 59"/>
              <a:gd name="T6" fmla="*/ 0 w 56"/>
              <a:gd name="T7" fmla="*/ 2147483646 h 59"/>
              <a:gd name="T8" fmla="*/ 2147483646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8190" name="Freeform 153"/>
          <p:cNvSpPr>
            <a:spLocks/>
          </p:cNvSpPr>
          <p:nvPr/>
        </p:nvSpPr>
        <p:spPr bwMode="auto">
          <a:xfrm>
            <a:off x="839788" y="2501900"/>
            <a:ext cx="90487" cy="93663"/>
          </a:xfrm>
          <a:custGeom>
            <a:avLst/>
            <a:gdLst>
              <a:gd name="T0" fmla="*/ 2147483646 w 57"/>
              <a:gd name="T1" fmla="*/ 0 h 59"/>
              <a:gd name="T2" fmla="*/ 2147483646 w 57"/>
              <a:gd name="T3" fmla="*/ 2147483646 h 59"/>
              <a:gd name="T4" fmla="*/ 2147483646 w 57"/>
              <a:gd name="T5" fmla="*/ 2147483646 h 59"/>
              <a:gd name="T6" fmla="*/ 0 w 57"/>
              <a:gd name="T7" fmla="*/ 2147483646 h 59"/>
              <a:gd name="T8" fmla="*/ 2147483646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8191" name="Freeform 154"/>
          <p:cNvSpPr>
            <a:spLocks/>
          </p:cNvSpPr>
          <p:nvPr/>
        </p:nvSpPr>
        <p:spPr bwMode="auto">
          <a:xfrm>
            <a:off x="1797050" y="2984500"/>
            <a:ext cx="90488" cy="95250"/>
          </a:xfrm>
          <a:custGeom>
            <a:avLst/>
            <a:gdLst>
              <a:gd name="T0" fmla="*/ 2147483646 w 57"/>
              <a:gd name="T1" fmla="*/ 0 h 60"/>
              <a:gd name="T2" fmla="*/ 2147483646 w 57"/>
              <a:gd name="T3" fmla="*/ 2147483646 h 60"/>
              <a:gd name="T4" fmla="*/ 2147483646 w 57"/>
              <a:gd name="T5" fmla="*/ 2147483646 h 60"/>
              <a:gd name="T6" fmla="*/ 0 w 57"/>
              <a:gd name="T7" fmla="*/ 2147483646 h 60"/>
              <a:gd name="T8" fmla="*/ 2147483646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8192" name="Freeform 155"/>
          <p:cNvSpPr>
            <a:spLocks/>
          </p:cNvSpPr>
          <p:nvPr/>
        </p:nvSpPr>
        <p:spPr bwMode="auto">
          <a:xfrm>
            <a:off x="1033463" y="2984500"/>
            <a:ext cx="88900" cy="95250"/>
          </a:xfrm>
          <a:custGeom>
            <a:avLst/>
            <a:gdLst>
              <a:gd name="T0" fmla="*/ 2147483646 w 56"/>
              <a:gd name="T1" fmla="*/ 0 h 60"/>
              <a:gd name="T2" fmla="*/ 2147483646 w 56"/>
              <a:gd name="T3" fmla="*/ 2147483646 h 60"/>
              <a:gd name="T4" fmla="*/ 2147483646 w 56"/>
              <a:gd name="T5" fmla="*/ 2147483646 h 60"/>
              <a:gd name="T6" fmla="*/ 0 w 56"/>
              <a:gd name="T7" fmla="*/ 2147483646 h 60"/>
              <a:gd name="T8" fmla="*/ 2147483646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8193" name="Freeform 156"/>
          <p:cNvSpPr>
            <a:spLocks/>
          </p:cNvSpPr>
          <p:nvPr/>
        </p:nvSpPr>
        <p:spPr bwMode="auto">
          <a:xfrm>
            <a:off x="1225550" y="3624263"/>
            <a:ext cx="90488" cy="93662"/>
          </a:xfrm>
          <a:custGeom>
            <a:avLst/>
            <a:gdLst>
              <a:gd name="T0" fmla="*/ 2147483646 w 57"/>
              <a:gd name="T1" fmla="*/ 0 h 59"/>
              <a:gd name="T2" fmla="*/ 2147483646 w 57"/>
              <a:gd name="T3" fmla="*/ 2147483646 h 59"/>
              <a:gd name="T4" fmla="*/ 2147483646 w 57"/>
              <a:gd name="T5" fmla="*/ 2147483646 h 59"/>
              <a:gd name="T6" fmla="*/ 0 w 57"/>
              <a:gd name="T7" fmla="*/ 2147483646 h 59"/>
              <a:gd name="T8" fmla="*/ 2147483646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8194" name="Freeform 157"/>
          <p:cNvSpPr>
            <a:spLocks/>
          </p:cNvSpPr>
          <p:nvPr/>
        </p:nvSpPr>
        <p:spPr bwMode="auto">
          <a:xfrm>
            <a:off x="1225550" y="2984500"/>
            <a:ext cx="90488" cy="95250"/>
          </a:xfrm>
          <a:custGeom>
            <a:avLst/>
            <a:gdLst>
              <a:gd name="T0" fmla="*/ 2147483646 w 57"/>
              <a:gd name="T1" fmla="*/ 0 h 60"/>
              <a:gd name="T2" fmla="*/ 2147483646 w 57"/>
              <a:gd name="T3" fmla="*/ 2147483646 h 60"/>
              <a:gd name="T4" fmla="*/ 2147483646 w 57"/>
              <a:gd name="T5" fmla="*/ 2147483646 h 60"/>
              <a:gd name="T6" fmla="*/ 0 w 57"/>
              <a:gd name="T7" fmla="*/ 2147483646 h 60"/>
              <a:gd name="T8" fmla="*/ 2147483646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8195" name="Rectangle 158"/>
          <p:cNvSpPr>
            <a:spLocks noChangeArrowheads="1"/>
          </p:cNvSpPr>
          <p:nvPr/>
        </p:nvSpPr>
        <p:spPr bwMode="auto">
          <a:xfrm>
            <a:off x="223838" y="37846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0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196" name="Rectangle 159"/>
          <p:cNvSpPr>
            <a:spLocks noChangeArrowheads="1"/>
          </p:cNvSpPr>
          <p:nvPr/>
        </p:nvSpPr>
        <p:spPr bwMode="auto">
          <a:xfrm>
            <a:off x="223838" y="3624263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1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197" name="Rectangle 160"/>
          <p:cNvSpPr>
            <a:spLocks noChangeArrowheads="1"/>
          </p:cNvSpPr>
          <p:nvPr/>
        </p:nvSpPr>
        <p:spPr bwMode="auto">
          <a:xfrm>
            <a:off x="223838" y="3462338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2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198" name="Rectangle 161"/>
          <p:cNvSpPr>
            <a:spLocks noChangeArrowheads="1"/>
          </p:cNvSpPr>
          <p:nvPr/>
        </p:nvSpPr>
        <p:spPr bwMode="auto">
          <a:xfrm>
            <a:off x="223838" y="33020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3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199" name="Rectangle 162"/>
          <p:cNvSpPr>
            <a:spLocks noChangeArrowheads="1"/>
          </p:cNvSpPr>
          <p:nvPr/>
        </p:nvSpPr>
        <p:spPr bwMode="auto">
          <a:xfrm>
            <a:off x="223838" y="3140075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4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00" name="Rectangle 163"/>
          <p:cNvSpPr>
            <a:spLocks noChangeArrowheads="1"/>
          </p:cNvSpPr>
          <p:nvPr/>
        </p:nvSpPr>
        <p:spPr bwMode="auto">
          <a:xfrm>
            <a:off x="223838" y="29781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5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01" name="Rectangle 164"/>
          <p:cNvSpPr>
            <a:spLocks noChangeArrowheads="1"/>
          </p:cNvSpPr>
          <p:nvPr/>
        </p:nvSpPr>
        <p:spPr bwMode="auto">
          <a:xfrm>
            <a:off x="223838" y="2824163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6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02" name="Rectangle 165"/>
          <p:cNvSpPr>
            <a:spLocks noChangeArrowheads="1"/>
          </p:cNvSpPr>
          <p:nvPr/>
        </p:nvSpPr>
        <p:spPr bwMode="auto">
          <a:xfrm>
            <a:off x="223838" y="2662238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7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03" name="Rectangle 166"/>
          <p:cNvSpPr>
            <a:spLocks noChangeArrowheads="1"/>
          </p:cNvSpPr>
          <p:nvPr/>
        </p:nvSpPr>
        <p:spPr bwMode="auto">
          <a:xfrm>
            <a:off x="223838" y="25019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8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04" name="Rectangle 167"/>
          <p:cNvSpPr>
            <a:spLocks noChangeArrowheads="1"/>
          </p:cNvSpPr>
          <p:nvPr/>
        </p:nvSpPr>
        <p:spPr bwMode="auto">
          <a:xfrm>
            <a:off x="223838" y="2339975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9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05" name="Rectangle 168"/>
          <p:cNvSpPr>
            <a:spLocks noChangeArrowheads="1"/>
          </p:cNvSpPr>
          <p:nvPr/>
        </p:nvSpPr>
        <p:spPr bwMode="auto">
          <a:xfrm>
            <a:off x="185738" y="2178050"/>
            <a:ext cx="115887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10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06" name="Rectangle 169"/>
          <p:cNvSpPr>
            <a:spLocks noChangeArrowheads="1"/>
          </p:cNvSpPr>
          <p:nvPr/>
        </p:nvSpPr>
        <p:spPr bwMode="auto">
          <a:xfrm>
            <a:off x="295275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0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07" name="Rectangle 170"/>
          <p:cNvSpPr>
            <a:spLocks noChangeArrowheads="1"/>
          </p:cNvSpPr>
          <p:nvPr/>
        </p:nvSpPr>
        <p:spPr bwMode="auto">
          <a:xfrm>
            <a:off x="487363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1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08" name="Rectangle 171"/>
          <p:cNvSpPr>
            <a:spLocks noChangeArrowheads="1"/>
          </p:cNvSpPr>
          <p:nvPr/>
        </p:nvSpPr>
        <p:spPr bwMode="auto">
          <a:xfrm>
            <a:off x="673100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2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09" name="Rectangle 172"/>
          <p:cNvSpPr>
            <a:spLocks noChangeArrowheads="1"/>
          </p:cNvSpPr>
          <p:nvPr/>
        </p:nvSpPr>
        <p:spPr bwMode="auto">
          <a:xfrm>
            <a:off x="866775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3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10" name="Rectangle 173"/>
          <p:cNvSpPr>
            <a:spLocks noChangeArrowheads="1"/>
          </p:cNvSpPr>
          <p:nvPr/>
        </p:nvSpPr>
        <p:spPr bwMode="auto">
          <a:xfrm>
            <a:off x="1058863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4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11" name="Rectangle 174"/>
          <p:cNvSpPr>
            <a:spLocks noChangeArrowheads="1"/>
          </p:cNvSpPr>
          <p:nvPr/>
        </p:nvSpPr>
        <p:spPr bwMode="auto">
          <a:xfrm>
            <a:off x="1250950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5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12" name="Rectangle 175"/>
          <p:cNvSpPr>
            <a:spLocks noChangeArrowheads="1"/>
          </p:cNvSpPr>
          <p:nvPr/>
        </p:nvSpPr>
        <p:spPr bwMode="auto">
          <a:xfrm>
            <a:off x="1438275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6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13" name="Rectangle 176"/>
          <p:cNvSpPr>
            <a:spLocks noChangeArrowheads="1"/>
          </p:cNvSpPr>
          <p:nvPr/>
        </p:nvSpPr>
        <p:spPr bwMode="auto">
          <a:xfrm>
            <a:off x="1630363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7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14" name="Rectangle 177"/>
          <p:cNvSpPr>
            <a:spLocks noChangeArrowheads="1"/>
          </p:cNvSpPr>
          <p:nvPr/>
        </p:nvSpPr>
        <p:spPr bwMode="auto">
          <a:xfrm>
            <a:off x="1822450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8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15" name="Rectangle 178"/>
          <p:cNvSpPr>
            <a:spLocks noChangeArrowheads="1"/>
          </p:cNvSpPr>
          <p:nvPr/>
        </p:nvSpPr>
        <p:spPr bwMode="auto">
          <a:xfrm>
            <a:off x="2009775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9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16" name="Rectangle 179"/>
          <p:cNvSpPr>
            <a:spLocks noChangeArrowheads="1"/>
          </p:cNvSpPr>
          <p:nvPr/>
        </p:nvSpPr>
        <p:spPr bwMode="auto">
          <a:xfrm>
            <a:off x="2182813" y="3892550"/>
            <a:ext cx="115887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10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48217" name="Rectangle 180"/>
          <p:cNvSpPr>
            <a:spLocks noChangeArrowheads="1"/>
          </p:cNvSpPr>
          <p:nvPr/>
        </p:nvSpPr>
        <p:spPr bwMode="auto">
          <a:xfrm>
            <a:off x="101600" y="2084388"/>
            <a:ext cx="2222500" cy="19907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48218" name="Text Box 181"/>
          <p:cNvSpPr txBox="1">
            <a:spLocks noChangeArrowheads="1"/>
          </p:cNvSpPr>
          <p:nvPr/>
        </p:nvSpPr>
        <p:spPr bwMode="auto">
          <a:xfrm>
            <a:off x="228600" y="4572000"/>
            <a:ext cx="190500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K=2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Arbitrarily choose K object as initial cluster center</a:t>
            </a:r>
          </a:p>
        </p:txBody>
      </p:sp>
      <p:sp>
        <p:nvSpPr>
          <p:cNvPr id="48219" name="Line 182"/>
          <p:cNvSpPr>
            <a:spLocks noChangeShapeType="1"/>
          </p:cNvSpPr>
          <p:nvPr/>
        </p:nvSpPr>
        <p:spPr bwMode="auto">
          <a:xfrm flipV="1">
            <a:off x="10668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220" name="Line 183"/>
          <p:cNvSpPr>
            <a:spLocks noChangeShapeType="1"/>
          </p:cNvSpPr>
          <p:nvPr/>
        </p:nvSpPr>
        <p:spPr bwMode="auto">
          <a:xfrm>
            <a:off x="24384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221" name="Text Box 184"/>
          <p:cNvSpPr txBox="1">
            <a:spLocks noChangeArrowheads="1"/>
          </p:cNvSpPr>
          <p:nvPr/>
        </p:nvSpPr>
        <p:spPr bwMode="auto">
          <a:xfrm>
            <a:off x="2362200" y="3124200"/>
            <a:ext cx="8382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Assign each objects to most similar center</a:t>
            </a:r>
          </a:p>
        </p:txBody>
      </p:sp>
      <p:sp>
        <p:nvSpPr>
          <p:cNvPr id="48222" name="Text Box 185"/>
          <p:cNvSpPr txBox="1">
            <a:spLocks noChangeArrowheads="1"/>
          </p:cNvSpPr>
          <p:nvPr/>
        </p:nvSpPr>
        <p:spPr bwMode="auto">
          <a:xfrm>
            <a:off x="5638800" y="3048000"/>
            <a:ext cx="8382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Update the cluster means</a:t>
            </a:r>
          </a:p>
        </p:txBody>
      </p:sp>
      <p:sp>
        <p:nvSpPr>
          <p:cNvPr id="48223" name="Freeform 186"/>
          <p:cNvSpPr>
            <a:spLocks/>
          </p:cNvSpPr>
          <p:nvPr/>
        </p:nvSpPr>
        <p:spPr bwMode="auto">
          <a:xfrm>
            <a:off x="838200" y="3136900"/>
            <a:ext cx="88900" cy="95250"/>
          </a:xfrm>
          <a:custGeom>
            <a:avLst/>
            <a:gdLst>
              <a:gd name="T0" fmla="*/ 2147483646 w 56"/>
              <a:gd name="T1" fmla="*/ 0 h 60"/>
              <a:gd name="T2" fmla="*/ 2147483646 w 56"/>
              <a:gd name="T3" fmla="*/ 2147483646 h 60"/>
              <a:gd name="T4" fmla="*/ 2147483646 w 56"/>
              <a:gd name="T5" fmla="*/ 2147483646 h 60"/>
              <a:gd name="T6" fmla="*/ 0 w 56"/>
              <a:gd name="T7" fmla="*/ 2147483646 h 60"/>
              <a:gd name="T8" fmla="*/ 2147483646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8224" name="Freeform 187"/>
          <p:cNvSpPr>
            <a:spLocks/>
          </p:cNvSpPr>
          <p:nvPr/>
        </p:nvSpPr>
        <p:spPr bwMode="auto">
          <a:xfrm>
            <a:off x="1600200" y="2971800"/>
            <a:ext cx="88900" cy="93663"/>
          </a:xfrm>
          <a:custGeom>
            <a:avLst/>
            <a:gdLst>
              <a:gd name="T0" fmla="*/ 2147483646 w 56"/>
              <a:gd name="T1" fmla="*/ 0 h 59"/>
              <a:gd name="T2" fmla="*/ 2147483646 w 56"/>
              <a:gd name="T3" fmla="*/ 2147483646 h 59"/>
              <a:gd name="T4" fmla="*/ 2147483646 w 56"/>
              <a:gd name="T5" fmla="*/ 2147483646 h 59"/>
              <a:gd name="T6" fmla="*/ 0 w 56"/>
              <a:gd name="T7" fmla="*/ 2147483646 h 59"/>
              <a:gd name="T8" fmla="*/ 2147483646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8225" name="Oval 188"/>
          <p:cNvSpPr>
            <a:spLocks noChangeArrowheads="1"/>
          </p:cNvSpPr>
          <p:nvPr/>
        </p:nvSpPr>
        <p:spPr bwMode="auto">
          <a:xfrm>
            <a:off x="457200" y="3265488"/>
            <a:ext cx="84138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48226" name="Oval 189"/>
          <p:cNvSpPr>
            <a:spLocks noChangeArrowheads="1"/>
          </p:cNvSpPr>
          <p:nvPr/>
        </p:nvSpPr>
        <p:spPr bwMode="auto">
          <a:xfrm>
            <a:off x="1973263" y="3113088"/>
            <a:ext cx="84137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48227" name="Text Box 190"/>
          <p:cNvSpPr txBox="1">
            <a:spLocks noChangeArrowheads="1"/>
          </p:cNvSpPr>
          <p:nvPr/>
        </p:nvSpPr>
        <p:spPr bwMode="auto">
          <a:xfrm>
            <a:off x="5638800" y="5334000"/>
            <a:ext cx="8382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Update the cluster means</a:t>
            </a:r>
          </a:p>
        </p:txBody>
      </p:sp>
      <p:sp>
        <p:nvSpPr>
          <p:cNvPr id="48228" name="Text Box 191"/>
          <p:cNvSpPr txBox="1">
            <a:spLocks noChangeArrowheads="1"/>
          </p:cNvSpPr>
          <p:nvPr/>
        </p:nvSpPr>
        <p:spPr bwMode="auto">
          <a:xfrm>
            <a:off x="7848600" y="4114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reassign</a:t>
            </a:r>
          </a:p>
        </p:txBody>
      </p:sp>
      <p:sp>
        <p:nvSpPr>
          <p:cNvPr id="48229" name="Line 192"/>
          <p:cNvSpPr>
            <a:spLocks noChangeShapeType="1"/>
          </p:cNvSpPr>
          <p:nvPr/>
        </p:nvSpPr>
        <p:spPr bwMode="auto">
          <a:xfrm flipV="1">
            <a:off x="42672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8230" name="Text Box 193"/>
          <p:cNvSpPr txBox="1">
            <a:spLocks noChangeArrowheads="1"/>
          </p:cNvSpPr>
          <p:nvPr/>
        </p:nvSpPr>
        <p:spPr bwMode="auto">
          <a:xfrm>
            <a:off x="4419600" y="4114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reassign</a:t>
            </a: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C15382-6771-4E00-A4CD-C6811FBF30A2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4915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49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6F044D-71CC-4E70-999E-C00ABAC5BFE2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TW" sz="12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439025" cy="442912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Comments on the </a:t>
            </a:r>
            <a:r>
              <a:rPr lang="en-US" altLang="zh-TW" sz="3200" i="1">
                <a:ea typeface="新細明體" panose="02020500000000000000" pitchFamily="18" charset="-120"/>
              </a:rPr>
              <a:t>K-Means</a:t>
            </a:r>
            <a:r>
              <a:rPr lang="en-US" altLang="zh-TW" sz="3200">
                <a:ea typeface="新細明體" panose="02020500000000000000" pitchFamily="18" charset="-120"/>
              </a:rPr>
              <a:t> Method</a:t>
            </a:r>
            <a:endParaRPr lang="en-US" altLang="zh-TW" sz="2400" b="1">
              <a:ea typeface="新細明體" panose="02020500000000000000" pitchFamily="18" charset="-120"/>
            </a:endParaRP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 u="sng" dirty="0">
                <a:ea typeface="新細明體" panose="02020500000000000000" pitchFamily="18" charset="-120"/>
              </a:rPr>
              <a:t>Strength: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</a:rPr>
              <a:t>Relatively efficient</a:t>
            </a:r>
            <a:r>
              <a:rPr lang="en-US" altLang="zh-TW" sz="2000" dirty="0">
                <a:ea typeface="新細明體" panose="02020500000000000000" pitchFamily="18" charset="-120"/>
              </a:rPr>
              <a:t>: </a:t>
            </a:r>
            <a:r>
              <a:rPr lang="en-US" altLang="zh-TW" sz="2000" i="1" dirty="0">
                <a:ea typeface="新細明體" panose="02020500000000000000" pitchFamily="18" charset="-120"/>
              </a:rPr>
              <a:t>O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tkn</a:t>
            </a:r>
            <a:r>
              <a:rPr lang="en-US" altLang="zh-TW" sz="2000" dirty="0">
                <a:ea typeface="新細明體" panose="02020500000000000000" pitchFamily="18" charset="-120"/>
              </a:rPr>
              <a:t>), where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is # objects, </a:t>
            </a:r>
            <a:r>
              <a:rPr lang="en-US" altLang="zh-TW" sz="2000" i="1" dirty="0"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 is # clusters, and </a:t>
            </a:r>
            <a:r>
              <a:rPr lang="en-US" altLang="zh-TW" sz="2000" i="1" dirty="0">
                <a:ea typeface="新細明體" panose="02020500000000000000" pitchFamily="18" charset="-120"/>
              </a:rPr>
              <a:t>t  </a:t>
            </a:r>
            <a:r>
              <a:rPr lang="en-US" altLang="zh-TW" sz="2000" dirty="0">
                <a:ea typeface="新細明體" panose="02020500000000000000" pitchFamily="18" charset="-120"/>
              </a:rPr>
              <a:t>is # iterations. Normally, </a:t>
            </a:r>
            <a:r>
              <a:rPr lang="en-US" altLang="zh-TW" sz="2000" i="1" dirty="0"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 &lt;&lt;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2000" dirty="0">
                <a:ea typeface="굴림" pitchFamily="34" charset="-127"/>
              </a:rPr>
              <a:t>Comparing: PAM: O(k(n-k)</a:t>
            </a:r>
            <a:r>
              <a:rPr lang="en-US" altLang="ko-KR" sz="2000" baseline="30000" dirty="0">
                <a:ea typeface="굴림" pitchFamily="34" charset="-127"/>
              </a:rPr>
              <a:t>2</a:t>
            </a:r>
            <a:r>
              <a:rPr lang="en-US" altLang="ko-KR" sz="2000" dirty="0">
                <a:ea typeface="굴림" pitchFamily="34" charset="-127"/>
              </a:rPr>
              <a:t> ), CLARA: O(ks</a:t>
            </a:r>
            <a:r>
              <a:rPr lang="en-US" altLang="ko-KR" sz="2000" baseline="30000" dirty="0">
                <a:ea typeface="굴림" pitchFamily="34" charset="-127"/>
              </a:rPr>
              <a:t>2</a:t>
            </a:r>
            <a:r>
              <a:rPr lang="en-US" altLang="ko-KR" sz="2000" dirty="0">
                <a:ea typeface="굴림" pitchFamily="34" charset="-127"/>
              </a:rPr>
              <a:t> + k(n-k))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 sz="2000" u="sng" dirty="0">
                <a:ea typeface="新細明體" panose="02020500000000000000" pitchFamily="18" charset="-120"/>
              </a:rPr>
              <a:t>Comment:</a:t>
            </a:r>
            <a:r>
              <a:rPr lang="en-US" altLang="zh-TW" sz="2000" dirty="0">
                <a:ea typeface="新細明體" panose="02020500000000000000" pitchFamily="18" charset="-120"/>
              </a:rPr>
              <a:t> Often terminates at a </a:t>
            </a:r>
            <a:r>
              <a:rPr lang="en-US" altLang="zh-TW" sz="2000" i="1" dirty="0">
                <a:ea typeface="新細明體" panose="02020500000000000000" pitchFamily="18" charset="-120"/>
              </a:rPr>
              <a:t>local optimum</a:t>
            </a:r>
            <a:r>
              <a:rPr lang="en-US" altLang="zh-TW" sz="2000" dirty="0">
                <a:ea typeface="新細明體" panose="02020500000000000000" pitchFamily="18" charset="-120"/>
              </a:rPr>
              <a:t>. The </a:t>
            </a:r>
            <a:r>
              <a:rPr lang="en-US" altLang="zh-TW" sz="2000" i="1" dirty="0">
                <a:ea typeface="新細明體" panose="02020500000000000000" pitchFamily="18" charset="-120"/>
              </a:rPr>
              <a:t>global optimum</a:t>
            </a:r>
            <a:r>
              <a:rPr lang="en-US" altLang="zh-TW" sz="2000" dirty="0">
                <a:ea typeface="新細明體" panose="02020500000000000000" pitchFamily="18" charset="-120"/>
              </a:rPr>
              <a:t> may be found using techniques such as: </a:t>
            </a:r>
            <a:r>
              <a:rPr lang="en-US" altLang="zh-TW" sz="2000" i="1" dirty="0">
                <a:ea typeface="新細明體" panose="02020500000000000000" pitchFamily="18" charset="-120"/>
              </a:rPr>
              <a:t>deterministic annealing</a:t>
            </a:r>
            <a:r>
              <a:rPr lang="en-US" altLang="zh-TW" sz="2000" dirty="0">
                <a:ea typeface="新細明體" panose="02020500000000000000" pitchFamily="18" charset="-120"/>
              </a:rPr>
              <a:t> and </a:t>
            </a:r>
            <a:r>
              <a:rPr lang="en-US" altLang="zh-TW" sz="2000" i="1" dirty="0">
                <a:ea typeface="新細明體" panose="02020500000000000000" pitchFamily="18" charset="-120"/>
              </a:rPr>
              <a:t>genetic algorithms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 sz="2000" u="sng" dirty="0">
                <a:ea typeface="新細明體" panose="02020500000000000000" pitchFamily="18" charset="-120"/>
              </a:rPr>
              <a:t>Weakness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Applicable only when </a:t>
            </a:r>
            <a:r>
              <a:rPr lang="en-US" altLang="zh-TW" sz="2000" i="1" dirty="0">
                <a:ea typeface="新細明體" panose="02020500000000000000" pitchFamily="18" charset="-120"/>
              </a:rPr>
              <a:t>mean</a:t>
            </a:r>
            <a:r>
              <a:rPr lang="en-US" altLang="zh-TW" sz="2000" dirty="0">
                <a:ea typeface="新細明體" panose="02020500000000000000" pitchFamily="18" charset="-120"/>
              </a:rPr>
              <a:t> is defined, then what about categorical data?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Need to specify </a:t>
            </a:r>
            <a:r>
              <a:rPr lang="en-US" altLang="zh-TW" sz="2000" i="1" dirty="0">
                <a:ea typeface="新細明體" panose="02020500000000000000" pitchFamily="18" charset="-120"/>
              </a:rPr>
              <a:t>k, </a:t>
            </a:r>
            <a:r>
              <a:rPr lang="en-US" altLang="zh-TW" sz="2000" dirty="0">
                <a:ea typeface="新細明體" panose="02020500000000000000" pitchFamily="18" charset="-120"/>
              </a:rPr>
              <a:t>the </a:t>
            </a:r>
            <a:r>
              <a:rPr lang="en-US" altLang="zh-TW" sz="2000" i="1" dirty="0">
                <a:ea typeface="新細明體" panose="02020500000000000000" pitchFamily="18" charset="-120"/>
              </a:rPr>
              <a:t>number</a:t>
            </a:r>
            <a:r>
              <a:rPr lang="en-US" altLang="zh-TW" sz="2000" dirty="0">
                <a:ea typeface="新細明體" panose="02020500000000000000" pitchFamily="18" charset="-120"/>
              </a:rPr>
              <a:t> of clusters, in advance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Unable to handle noisy data and </a:t>
            </a:r>
            <a:r>
              <a:rPr lang="en-US" altLang="zh-TW" sz="2000" i="1" dirty="0">
                <a:ea typeface="新細明體" panose="02020500000000000000" pitchFamily="18" charset="-120"/>
              </a:rPr>
              <a:t>outliers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Not suitable to discover clusters with </a:t>
            </a:r>
            <a:r>
              <a:rPr lang="en-US" altLang="zh-TW" sz="2000" i="1" dirty="0">
                <a:ea typeface="新細明體" panose="02020500000000000000" pitchFamily="18" charset="-120"/>
              </a:rPr>
              <a:t>non-convex shapes</a:t>
            </a:r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7FA4A4-5F5D-40BD-9073-BEE3544DBB8F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5017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501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D5253C-8232-4EAE-93C4-B2C3EF18CCA1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TW" sz="12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510462" cy="498475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Variations of the </a:t>
            </a:r>
            <a:r>
              <a:rPr lang="en-US" altLang="zh-TW" sz="3200" i="1">
                <a:ea typeface="新細明體" panose="02020500000000000000" pitchFamily="18" charset="-120"/>
              </a:rPr>
              <a:t>K-Means</a:t>
            </a:r>
            <a:r>
              <a:rPr lang="en-US" altLang="zh-TW" sz="3200">
                <a:ea typeface="新細明體" panose="02020500000000000000" pitchFamily="18" charset="-120"/>
              </a:rPr>
              <a:t> Method</a:t>
            </a:r>
            <a:endParaRPr lang="en-US" altLang="zh-TW" sz="2400" b="1">
              <a:ea typeface="新細明體" panose="02020500000000000000" pitchFamily="18" charset="-120"/>
            </a:endParaRP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A few variants of the </a:t>
            </a:r>
            <a:r>
              <a:rPr lang="en-US" altLang="zh-TW" sz="2000" i="1" dirty="0">
                <a:ea typeface="新細明體" panose="02020500000000000000" pitchFamily="18" charset="-120"/>
              </a:rPr>
              <a:t>k-means</a:t>
            </a:r>
            <a:r>
              <a:rPr lang="en-US" altLang="zh-TW" sz="2000" dirty="0">
                <a:ea typeface="新細明體" panose="02020500000000000000" pitchFamily="18" charset="-120"/>
              </a:rPr>
              <a:t> which differ in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Selection of the initial </a:t>
            </a:r>
            <a:r>
              <a:rPr lang="en-US" altLang="zh-TW" sz="2000" i="1" dirty="0"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 means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Dissimilarity calculations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Strategies to calculate cluster means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Handling categorical data: </a:t>
            </a:r>
            <a:r>
              <a:rPr lang="en-US" altLang="zh-TW" sz="2000" i="1" dirty="0">
                <a:ea typeface="新細明體" panose="02020500000000000000" pitchFamily="18" charset="-120"/>
              </a:rPr>
              <a:t>k-modes</a:t>
            </a:r>
            <a:r>
              <a:rPr lang="en-US" altLang="zh-TW" sz="2000" dirty="0">
                <a:ea typeface="新細明體" panose="02020500000000000000" pitchFamily="18" charset="-120"/>
              </a:rPr>
              <a:t> (Huang’98)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Replacing means of clusters with </a:t>
            </a:r>
            <a:r>
              <a:rPr lang="en-US" altLang="zh-TW" sz="2000" u="sng" dirty="0">
                <a:ea typeface="新細明體" panose="02020500000000000000" pitchFamily="18" charset="-120"/>
              </a:rPr>
              <a:t>modes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Using new dissimilarity measures to deal with categorical objects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Using a </a:t>
            </a:r>
            <a:r>
              <a:rPr lang="en-US" altLang="zh-TW" sz="2000" u="sng" dirty="0">
                <a:ea typeface="新細明體" panose="02020500000000000000" pitchFamily="18" charset="-120"/>
              </a:rPr>
              <a:t>frequency</a:t>
            </a:r>
            <a:r>
              <a:rPr lang="en-US" altLang="zh-TW" sz="2000" dirty="0">
                <a:ea typeface="新細明體" panose="02020500000000000000" pitchFamily="18" charset="-120"/>
              </a:rPr>
              <a:t>-based method to update modes of clusters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A mixture of categorical and numerical data: </a:t>
            </a:r>
            <a:r>
              <a:rPr lang="en-US" altLang="zh-TW" sz="2000" i="1" dirty="0">
                <a:ea typeface="新細明體" panose="02020500000000000000" pitchFamily="18" charset="-120"/>
              </a:rPr>
              <a:t>k-prototype</a:t>
            </a:r>
            <a:r>
              <a:rPr lang="en-US" altLang="zh-TW" sz="2000" dirty="0">
                <a:ea typeface="新細明體" panose="02020500000000000000" pitchFamily="18" charset="-120"/>
              </a:rPr>
              <a:t> method</a:t>
            </a:r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0AF745-949B-4D2F-8422-BAACEF037E25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C33CB7-6AAE-4A09-B071-0A1814CBBAF2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TW" sz="1200"/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66150" cy="609600"/>
          </a:xfrm>
        </p:spPr>
        <p:txBody>
          <a:bodyPr/>
          <a:lstStyle/>
          <a:p>
            <a:pPr eaLnBrk="1" hangingPunct="1"/>
            <a:r>
              <a:rPr lang="en-US" altLang="ko-KR" sz="3200">
                <a:ea typeface="굴림" pitchFamily="34" charset="-127"/>
              </a:rPr>
              <a:t>What Is the Problem of the K-Means Method?</a:t>
            </a:r>
            <a:endParaRPr lang="en-US" altLang="zh-TW" sz="3200">
              <a:ea typeface="굴림" pitchFamily="34" charset="-127"/>
            </a:endParaRPr>
          </a:p>
        </p:txBody>
      </p:sp>
      <p:sp>
        <p:nvSpPr>
          <p:cNvPr id="512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400" dirty="0">
                <a:ea typeface="굴림" pitchFamily="34" charset="-127"/>
              </a:rPr>
              <a:t>The k-means algorithm is sensitive to outliers 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000" dirty="0">
                <a:ea typeface="굴림" pitchFamily="34" charset="-127"/>
              </a:rPr>
              <a:t>Since an object with an extremely large value may substantially distort the distribution of the data.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000" dirty="0">
                <a:ea typeface="굴림" pitchFamily="34" charset="-127"/>
              </a:rPr>
              <a:t>K-Medoids:  Instead of taking the </a:t>
            </a:r>
            <a:r>
              <a:rPr lang="en-US" altLang="ko-KR" sz="2000" b="1" dirty="0">
                <a:ea typeface="굴림" pitchFamily="34" charset="-127"/>
              </a:rPr>
              <a:t>mean</a:t>
            </a:r>
            <a:r>
              <a:rPr lang="en-US" altLang="ko-KR" sz="2000" dirty="0">
                <a:ea typeface="굴림" pitchFamily="34" charset="-127"/>
              </a:rPr>
              <a:t> value of the object in a cluster as a reference point, </a:t>
            </a:r>
            <a:r>
              <a:rPr lang="en-US" altLang="ko-KR" sz="2000" b="1" dirty="0">
                <a:ea typeface="굴림" pitchFamily="34" charset="-127"/>
              </a:rPr>
              <a:t>medoids</a:t>
            </a:r>
            <a:r>
              <a:rPr lang="en-US" altLang="ko-KR" sz="2000" dirty="0">
                <a:ea typeface="굴림" pitchFamily="34" charset="-127"/>
              </a:rPr>
              <a:t> can be used, which is the </a:t>
            </a:r>
            <a:r>
              <a:rPr lang="en-US" altLang="ko-KR" sz="2000" b="1" dirty="0">
                <a:ea typeface="굴림" pitchFamily="34" charset="-127"/>
              </a:rPr>
              <a:t>most centrally located</a:t>
            </a:r>
            <a:r>
              <a:rPr lang="en-US" altLang="ko-KR" sz="2000" dirty="0">
                <a:ea typeface="굴림" pitchFamily="34" charset="-127"/>
              </a:rPr>
              <a:t> object in a cluster. 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057400" y="4724400"/>
            <a:ext cx="5257800" cy="1765300"/>
            <a:chOff x="1344" y="3072"/>
            <a:chExt cx="3312" cy="1112"/>
          </a:xfrm>
        </p:grpSpPr>
        <p:grpSp>
          <p:nvGrpSpPr>
            <p:cNvPr id="51208" name="Group 1029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51295" name="Rectangle 1030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51296" name="Rectangle 1031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51297" name="Line 1032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8" name="Line 1033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9" name="Line 1034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0" name="Line 1035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1" name="Line 1036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2" name="Line 1037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3" name="Line 1038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4" name="Line 1039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5" name="Line 1040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6" name="Line 1041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7" name="Line 1042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8" name="Line 1043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9" name="Line 1044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0" name="Line 1045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1" name="Line 1046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2" name="Line 1047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3" name="Line 1048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4" name="Line 1049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5" name="Line 1050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6" name="Line 1051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7" name="Rectangle 1052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51318" name="Line 1053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9" name="Line 1054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20" name="Line 1055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21" name="Line 1056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22" name="Line 1057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23" name="Line 1058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24" name="Line 1059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25" name="Line 1060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26" name="Line 1061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27" name="Line 1062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28" name="Line 1063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29" name="Line 1064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30" name="Line 1065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31" name="Line 1066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32" name="Line 1067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33" name="Line 1068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34" name="Line 1069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35" name="Line 1070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36" name="Line 1071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37" name="Line 1072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38" name="Line 1073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39" name="Line 1074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40" name="Line 1075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41" name="Line 1076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42" name="Freeform 1077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43" name="Freeform 1078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44" name="Freeform 1079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45" name="Freeform 1080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46" name="Freeform 1081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47" name="Freeform 1082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48" name="Freeform 1083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49" name="Freeform 1084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50" name="Freeform 1085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51" name="Freeform 1086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52" name="Rectangle 1087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0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53" name="Rectangle 1088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1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54" name="Rectangle 1089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2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55" name="Rectangle 1090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3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56" name="Rectangle 1091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4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57" name="Rectangle 1092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5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58" name="Rectangle 1093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6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59" name="Rectangle 1094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7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60" name="Rectangle 1095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8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61" name="Rectangle 1096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9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62" name="Rectangle 1097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10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63" name="Rectangle 1098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0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64" name="Rectangle 1099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1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65" name="Rectangle 1100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2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66" name="Rectangle 1101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3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67" name="Rectangle 1102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4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68" name="Rectangle 1103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5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69" name="Rectangle 1104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6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70" name="Rectangle 1105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7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71" name="Rectangle 1106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8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72" name="Rectangle 1107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9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73" name="Rectangle 1108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10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374" name="Rectangle 1109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51209" name="Group 1110"/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51211" name="Rectangle 1111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51212" name="Rectangle 1112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51213" name="Line 1113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14" name="Line 1114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15" name="Line 1115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16" name="Line 1116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17" name="Line 1117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18" name="Line 1118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19" name="Line 1119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0" name="Line 1120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1" name="Line 1121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2" name="Line 1122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3" name="Line 1123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4" name="Line 1124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5" name="Line 1125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6" name="Line 1126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7" name="Line 1127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8" name="Line 1128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9" name="Line 1129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0" name="Line 1130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1" name="Line 1131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2" name="Line 1132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3" name="Rectangle 1133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51234" name="Line 1134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5" name="Line 1135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6" name="Line 1136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7" name="Line 1137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8" name="Line 1138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9" name="Line 1139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0" name="Line 1140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1" name="Line 1141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2" name="Line 1142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3" name="Line 1143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4" name="Line 1144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5" name="Line 1145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6" name="Line 1146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7" name="Line 1147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8" name="Line 1148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9" name="Line 1149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0" name="Line 1150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1" name="Line 1151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2" name="Line 1152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3" name="Line 1153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4" name="Line 1154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5" name="Line 1155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6" name="Line 1156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7" name="Line 1157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8" name="Freeform 1158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9" name="Freeform 1159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0" name="Freeform 1160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1" name="Freeform 1161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2" name="Freeform 1162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3" name="Freeform 1163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4" name="Freeform 1164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5" name="Freeform 1165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6" name="Freeform 1166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7" name="Freeform 1167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8" name="Rectangle 1168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0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69" name="Rectangle 1169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1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70" name="Rectangle 1170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2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71" name="Rectangle 1171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3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72" name="Rectangle 1172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4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73" name="Rectangle 1173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5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74" name="Rectangle 1174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6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75" name="Rectangle 1175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7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76" name="Rectangle 1176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8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77" name="Rectangle 1177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9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78" name="Rectangle 1178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10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79" name="Rectangle 1179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0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80" name="Rectangle 1180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1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81" name="Rectangle 1181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2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82" name="Rectangle 1182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3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83" name="Rectangle 1183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4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84" name="Rectangle 1184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5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85" name="Rectangle 1185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6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86" name="Rectangle 1186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7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87" name="Rectangle 1187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8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88" name="Rectangle 1188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9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89" name="Rectangle 1189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굴림" pitchFamily="34" charset="-127"/>
                  </a:rPr>
                  <a:t>10</a:t>
                </a:r>
                <a:endParaRPr lang="ko-KR" altLang="en-US" sz="2400">
                  <a:ea typeface="굴림" pitchFamily="34" charset="-127"/>
                </a:endParaRPr>
              </a:p>
            </p:txBody>
          </p:sp>
          <p:sp>
            <p:nvSpPr>
              <p:cNvPr id="51290" name="Rectangle 1190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51291" name="Freeform 1191"/>
              <p:cNvSpPr>
                <a:spLocks/>
              </p:cNvSpPr>
              <p:nvPr/>
            </p:nvSpPr>
            <p:spPr bwMode="auto">
              <a:xfrm>
                <a:off x="3955" y="2658"/>
                <a:ext cx="488" cy="597"/>
              </a:xfrm>
              <a:custGeom>
                <a:avLst/>
                <a:gdLst>
                  <a:gd name="T0" fmla="*/ 60 w 728"/>
                  <a:gd name="T1" fmla="*/ 2 h 896"/>
                  <a:gd name="T2" fmla="*/ 34 w 728"/>
                  <a:gd name="T3" fmla="*/ 29 h 896"/>
                  <a:gd name="T4" fmla="*/ 24 w 728"/>
                  <a:gd name="T5" fmla="*/ 41 h 896"/>
                  <a:gd name="T6" fmla="*/ 19 w 728"/>
                  <a:gd name="T7" fmla="*/ 48 h 896"/>
                  <a:gd name="T8" fmla="*/ 6 w 728"/>
                  <a:gd name="T9" fmla="*/ 90 h 896"/>
                  <a:gd name="T10" fmla="*/ 19 w 728"/>
                  <a:gd name="T11" fmla="*/ 208 h 896"/>
                  <a:gd name="T12" fmla="*/ 34 w 728"/>
                  <a:gd name="T13" fmla="*/ 225 h 896"/>
                  <a:gd name="T14" fmla="*/ 100 w 728"/>
                  <a:gd name="T15" fmla="*/ 265 h 896"/>
                  <a:gd name="T16" fmla="*/ 149 w 728"/>
                  <a:gd name="T17" fmla="*/ 252 h 896"/>
                  <a:gd name="T18" fmla="*/ 192 w 728"/>
                  <a:gd name="T19" fmla="*/ 211 h 896"/>
                  <a:gd name="T20" fmla="*/ 207 w 728"/>
                  <a:gd name="T21" fmla="*/ 179 h 896"/>
                  <a:gd name="T22" fmla="*/ 212 w 728"/>
                  <a:gd name="T23" fmla="*/ 167 h 896"/>
                  <a:gd name="T24" fmla="*/ 214 w 728"/>
                  <a:gd name="T25" fmla="*/ 160 h 896"/>
                  <a:gd name="T26" fmla="*/ 205 w 728"/>
                  <a:gd name="T27" fmla="*/ 87 h 896"/>
                  <a:gd name="T28" fmla="*/ 171 w 728"/>
                  <a:gd name="T29" fmla="*/ 39 h 896"/>
                  <a:gd name="T30" fmla="*/ 154 w 728"/>
                  <a:gd name="T31" fmla="*/ 26 h 896"/>
                  <a:gd name="T32" fmla="*/ 140 w 728"/>
                  <a:gd name="T33" fmla="*/ 17 h 896"/>
                  <a:gd name="T34" fmla="*/ 89 w 728"/>
                  <a:gd name="T35" fmla="*/ 0 h 896"/>
                  <a:gd name="T36" fmla="*/ 62 w 728"/>
                  <a:gd name="T37" fmla="*/ 2 h 896"/>
                  <a:gd name="T38" fmla="*/ 55 w 728"/>
                  <a:gd name="T39" fmla="*/ 4 h 896"/>
                  <a:gd name="T40" fmla="*/ 60 w 728"/>
                  <a:gd name="T41" fmla="*/ 2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1292" name="Freeform 1192"/>
              <p:cNvSpPr>
                <a:spLocks/>
              </p:cNvSpPr>
              <p:nvPr/>
            </p:nvSpPr>
            <p:spPr bwMode="auto">
              <a:xfrm>
                <a:off x="4258" y="2900"/>
                <a:ext cx="538" cy="593"/>
              </a:xfrm>
              <a:custGeom>
                <a:avLst/>
                <a:gdLst>
                  <a:gd name="T0" fmla="*/ 154 w 802"/>
                  <a:gd name="T1" fmla="*/ 13 h 889"/>
                  <a:gd name="T2" fmla="*/ 113 w 802"/>
                  <a:gd name="T3" fmla="*/ 53 h 889"/>
                  <a:gd name="T4" fmla="*/ 71 w 802"/>
                  <a:gd name="T5" fmla="*/ 87 h 889"/>
                  <a:gd name="T6" fmla="*/ 66 w 802"/>
                  <a:gd name="T7" fmla="*/ 94 h 889"/>
                  <a:gd name="T8" fmla="*/ 60 w 802"/>
                  <a:gd name="T9" fmla="*/ 99 h 889"/>
                  <a:gd name="T10" fmla="*/ 58 w 802"/>
                  <a:gd name="T11" fmla="*/ 105 h 889"/>
                  <a:gd name="T12" fmla="*/ 51 w 802"/>
                  <a:gd name="T13" fmla="*/ 114 h 889"/>
                  <a:gd name="T14" fmla="*/ 40 w 802"/>
                  <a:gd name="T15" fmla="*/ 147 h 889"/>
                  <a:gd name="T16" fmla="*/ 34 w 802"/>
                  <a:gd name="T17" fmla="*/ 154 h 889"/>
                  <a:gd name="T18" fmla="*/ 24 w 802"/>
                  <a:gd name="T19" fmla="*/ 167 h 889"/>
                  <a:gd name="T20" fmla="*/ 13 w 802"/>
                  <a:gd name="T21" fmla="*/ 187 h 889"/>
                  <a:gd name="T22" fmla="*/ 4 w 802"/>
                  <a:gd name="T23" fmla="*/ 209 h 889"/>
                  <a:gd name="T24" fmla="*/ 11 w 802"/>
                  <a:gd name="T25" fmla="*/ 251 h 889"/>
                  <a:gd name="T26" fmla="*/ 24 w 802"/>
                  <a:gd name="T27" fmla="*/ 259 h 889"/>
                  <a:gd name="T28" fmla="*/ 38 w 802"/>
                  <a:gd name="T29" fmla="*/ 263 h 889"/>
                  <a:gd name="T30" fmla="*/ 107 w 802"/>
                  <a:gd name="T31" fmla="*/ 259 h 889"/>
                  <a:gd name="T32" fmla="*/ 156 w 802"/>
                  <a:gd name="T33" fmla="*/ 244 h 889"/>
                  <a:gd name="T34" fmla="*/ 172 w 802"/>
                  <a:gd name="T35" fmla="*/ 235 h 889"/>
                  <a:gd name="T36" fmla="*/ 203 w 802"/>
                  <a:gd name="T37" fmla="*/ 193 h 889"/>
                  <a:gd name="T38" fmla="*/ 210 w 802"/>
                  <a:gd name="T39" fmla="*/ 178 h 889"/>
                  <a:gd name="T40" fmla="*/ 225 w 802"/>
                  <a:gd name="T41" fmla="*/ 158 h 889"/>
                  <a:gd name="T42" fmla="*/ 237 w 802"/>
                  <a:gd name="T43" fmla="*/ 134 h 889"/>
                  <a:gd name="T44" fmla="*/ 241 w 802"/>
                  <a:gd name="T45" fmla="*/ 114 h 889"/>
                  <a:gd name="T46" fmla="*/ 196 w 802"/>
                  <a:gd name="T47" fmla="*/ 0 h 889"/>
                  <a:gd name="T48" fmla="*/ 160 w 802"/>
                  <a:gd name="T49" fmla="*/ 7 h 889"/>
                  <a:gd name="T50" fmla="*/ 154 w 802"/>
                  <a:gd name="T51" fmla="*/ 13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1293" name="AutoShape 119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51294" name="AutoShape 1194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51210" name="Line 1195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B82E53-F93B-4F46-8D75-C5A6BC5AB7BD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52227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CFF11E-B376-488A-AFD3-31B706DA63AB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TW" sz="12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2125"/>
            <a:ext cx="7721600" cy="442913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The</a:t>
            </a:r>
            <a:r>
              <a:rPr lang="en-US" altLang="zh-TW" sz="3200" i="1">
                <a:ea typeface="新細明體" panose="02020500000000000000" pitchFamily="18" charset="-120"/>
              </a:rPr>
              <a:t> K</a:t>
            </a:r>
            <a:r>
              <a:rPr lang="en-US" altLang="zh-TW" sz="3200">
                <a:ea typeface="新細明體" panose="02020500000000000000" pitchFamily="18" charset="-120"/>
              </a:rPr>
              <a:t>-</a:t>
            </a:r>
            <a:r>
              <a:rPr lang="en-US" altLang="zh-TW" sz="3200" i="1">
                <a:ea typeface="新細明體" panose="02020500000000000000" pitchFamily="18" charset="-120"/>
              </a:rPr>
              <a:t>Medoids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ea typeface="新細明體" panose="02020500000000000000" pitchFamily="18" charset="-120"/>
              </a:rPr>
              <a:t>Clustering Method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29600" cy="50292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Find </a:t>
            </a:r>
            <a:r>
              <a:rPr lang="en-US" altLang="zh-TW" sz="2000" i="1">
                <a:ea typeface="新細明體" panose="02020500000000000000" pitchFamily="18" charset="-120"/>
              </a:rPr>
              <a:t>representative</a:t>
            </a:r>
            <a:r>
              <a:rPr lang="en-US" altLang="zh-TW" sz="2000">
                <a:ea typeface="新細明體" panose="02020500000000000000" pitchFamily="18" charset="-120"/>
              </a:rPr>
              <a:t> objects, called </a:t>
            </a:r>
            <a:r>
              <a:rPr lang="en-US" altLang="zh-TW" sz="2000" u="sng">
                <a:ea typeface="新細明體" panose="02020500000000000000" pitchFamily="18" charset="-120"/>
              </a:rPr>
              <a:t>medoids</a:t>
            </a:r>
            <a:r>
              <a:rPr lang="en-US" altLang="zh-TW" sz="2000">
                <a:ea typeface="新細明體" panose="02020500000000000000" pitchFamily="18" charset="-120"/>
              </a:rPr>
              <a:t>, in clusters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TW" sz="2000" i="1">
                <a:ea typeface="新細明體" panose="02020500000000000000" pitchFamily="18" charset="-120"/>
              </a:rPr>
              <a:t>PAM</a:t>
            </a:r>
            <a:r>
              <a:rPr lang="en-US" altLang="zh-TW" sz="2000">
                <a:ea typeface="新細明體" panose="02020500000000000000" pitchFamily="18" charset="-120"/>
              </a:rPr>
              <a:t> (Partitioning Around Medoids, 1987)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starts from an initial set of medoids and iteratively replaces one of the medoids by one of the non-medoids if it improves the total distance of the resulting clustering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TW" sz="2000" i="1">
                <a:ea typeface="新細明體" panose="02020500000000000000" pitchFamily="18" charset="-120"/>
              </a:rPr>
              <a:t>PAM</a:t>
            </a:r>
            <a:r>
              <a:rPr lang="en-US" altLang="zh-TW" sz="2000">
                <a:ea typeface="新細明體" panose="02020500000000000000" pitchFamily="18" charset="-120"/>
              </a:rPr>
              <a:t> works effectively for small data sets, but does not scale well for large data sets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TW" sz="2000" i="1">
                <a:ea typeface="新細明體" panose="02020500000000000000" pitchFamily="18" charset="-120"/>
              </a:rPr>
              <a:t>CLARA</a:t>
            </a:r>
            <a:r>
              <a:rPr lang="en-US" altLang="zh-TW" sz="2000">
                <a:ea typeface="新細明體" panose="02020500000000000000" pitchFamily="18" charset="-120"/>
              </a:rPr>
              <a:t> (Kaufmann &amp; Rousseeuw, 1990)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TW" sz="2000" i="1">
                <a:ea typeface="新細明體" panose="02020500000000000000" pitchFamily="18" charset="-120"/>
              </a:rPr>
              <a:t>CLARANS</a:t>
            </a:r>
            <a:r>
              <a:rPr lang="en-US" altLang="zh-TW" sz="2000">
                <a:ea typeface="新細明體" panose="02020500000000000000" pitchFamily="18" charset="-120"/>
              </a:rPr>
              <a:t> (Ng &amp; Han, 1994): Randomized sampling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Focusing + spatial data structure (Ester et al., 1995)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B245A0-3297-405C-88B5-47A9B0D9FF9E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4EF45A-99F1-4E08-9D28-9A4D6BCD5FD6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TW" sz="12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296150" cy="533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Quality: What Is Good Clustering?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 </a:t>
            </a:r>
            <a:r>
              <a:rPr lang="en-US" altLang="zh-TW" sz="2400" u="sng" dirty="0">
                <a:ea typeface="新細明體" panose="02020500000000000000" pitchFamily="18" charset="-120"/>
              </a:rPr>
              <a:t>good clustering</a:t>
            </a:r>
            <a:r>
              <a:rPr lang="en-US" altLang="zh-TW" sz="2400" dirty="0">
                <a:ea typeface="新細明體" panose="02020500000000000000" pitchFamily="18" charset="-120"/>
              </a:rPr>
              <a:t> method will produce high quality clusters with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high </a:t>
            </a:r>
            <a:r>
              <a:rPr lang="en-US" altLang="zh-TW" sz="2400" u="sng" dirty="0">
                <a:ea typeface="新細明體" panose="02020500000000000000" pitchFamily="18" charset="-120"/>
              </a:rPr>
              <a:t>intra-class</a:t>
            </a:r>
            <a:r>
              <a:rPr lang="en-US" altLang="zh-TW" sz="2400" dirty="0">
                <a:ea typeface="新細明體" panose="02020500000000000000" pitchFamily="18" charset="-120"/>
              </a:rPr>
              <a:t> similarity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low </a:t>
            </a:r>
            <a:r>
              <a:rPr lang="en-US" altLang="zh-TW" sz="2400" u="sng" dirty="0">
                <a:ea typeface="新細明體" panose="02020500000000000000" pitchFamily="18" charset="-120"/>
              </a:rPr>
              <a:t>inter-class</a:t>
            </a:r>
            <a:r>
              <a:rPr lang="en-US" altLang="zh-TW" sz="2400" dirty="0">
                <a:ea typeface="新細明體" panose="02020500000000000000" pitchFamily="18" charset="-120"/>
              </a:rPr>
              <a:t> similarity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The </a:t>
            </a:r>
            <a:r>
              <a:rPr lang="en-US" altLang="zh-TW" sz="2400" u="sng" dirty="0">
                <a:ea typeface="新細明體" panose="02020500000000000000" pitchFamily="18" charset="-120"/>
              </a:rPr>
              <a:t>quality</a:t>
            </a:r>
            <a:r>
              <a:rPr lang="en-US" altLang="zh-TW" sz="2400" dirty="0">
                <a:ea typeface="新細明體" panose="02020500000000000000" pitchFamily="18" charset="-120"/>
              </a:rPr>
              <a:t> of a clustering result depends on both the similarity measure used by the method and its implementation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The </a:t>
            </a:r>
            <a:r>
              <a:rPr lang="en-US" altLang="zh-TW" sz="2400" u="sng" dirty="0">
                <a:ea typeface="新細明體" panose="02020500000000000000" pitchFamily="18" charset="-120"/>
              </a:rPr>
              <a:t>quality</a:t>
            </a:r>
            <a:r>
              <a:rPr lang="en-US" altLang="zh-TW" sz="2400" dirty="0">
                <a:ea typeface="新細明體" panose="02020500000000000000" pitchFamily="18" charset="-120"/>
              </a:rPr>
              <a:t> of a clustering method is also measured by its ability to discover some or all of the </a:t>
            </a:r>
            <a:r>
              <a:rPr lang="en-US" altLang="zh-TW" sz="2400" u="sng" dirty="0">
                <a:ea typeface="新細明體" panose="02020500000000000000" pitchFamily="18" charset="-120"/>
              </a:rPr>
              <a:t>hidden</a:t>
            </a:r>
            <a:r>
              <a:rPr lang="en-US" altLang="zh-TW" sz="2400" dirty="0">
                <a:ea typeface="新細明體" panose="02020500000000000000" pitchFamily="18" charset="-120"/>
              </a:rPr>
              <a:t> patterns</a:t>
            </a:r>
          </a:p>
        </p:txBody>
      </p: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AA4DB0-1252-4F6D-9DB3-DA3E992B4352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FF681F-D7A4-4371-A7AB-8FCE5A2DC1F9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TW" sz="1200"/>
          </a:p>
        </p:txBody>
      </p:sp>
      <p:sp>
        <p:nvSpPr>
          <p:cNvPr id="5325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ko-KR" sz="3200">
                <a:ea typeface="굴림" pitchFamily="34" charset="-127"/>
              </a:rPr>
              <a:t>A Typical K-Medoids Algorithm (PAM)</a:t>
            </a:r>
            <a:endParaRPr lang="en-US" altLang="ko-KR" sz="4800" b="1" i="1" baseline="-25000">
              <a:ea typeface="굴림" pitchFamily="34" charset="-127"/>
              <a:sym typeface="Symbol" panose="05050102010706020507" pitchFamily="18" charset="2"/>
            </a:endParaRPr>
          </a:p>
        </p:txBody>
      </p:sp>
      <p:grpSp>
        <p:nvGrpSpPr>
          <p:cNvPr id="53254" name="Group 2051"/>
          <p:cNvGrpSpPr>
            <a:grpSpLocks/>
          </p:cNvGrpSpPr>
          <p:nvPr/>
        </p:nvGrpSpPr>
        <p:grpSpPr bwMode="auto">
          <a:xfrm>
            <a:off x="6705600" y="1676400"/>
            <a:ext cx="2514600" cy="2362200"/>
            <a:chOff x="912" y="864"/>
            <a:chExt cx="1584" cy="1488"/>
          </a:xfrm>
        </p:grpSpPr>
        <p:graphicFrame>
          <p:nvGraphicFramePr>
            <p:cNvPr id="53515" name="Object 2052"/>
            <p:cNvGraphicFramePr>
              <a:graphicFrameLocks noChangeAspect="1"/>
            </p:cNvGraphicFramePr>
            <p:nvPr/>
          </p:nvGraphicFramePr>
          <p:xfrm>
            <a:off x="912" y="864"/>
            <a:ext cx="1584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2200656" imgH="2076907" progId="Excel.Sheet.8">
                    <p:embed/>
                  </p:oleObj>
                </mc:Choice>
                <mc:Fallback>
                  <p:oleObj name="Worksheet" r:id="rId2" imgW="2200656" imgH="2076907" progId="Excel.Sheet.8">
                    <p:embed/>
                    <p:pic>
                      <p:nvPicPr>
                        <p:cNvPr id="0" name="Object 2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864"/>
                          <a:ext cx="1584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516" name="Line 2053"/>
            <p:cNvSpPr>
              <a:spLocks noChangeShapeType="1"/>
            </p:cNvSpPr>
            <p:nvPr/>
          </p:nvSpPr>
          <p:spPr bwMode="auto">
            <a:xfrm>
              <a:off x="1982" y="1502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53517" name="Oval 2054"/>
            <p:cNvSpPr>
              <a:spLocks noChangeArrowheads="1"/>
            </p:cNvSpPr>
            <p:nvPr/>
          </p:nvSpPr>
          <p:spPr bwMode="auto">
            <a:xfrm>
              <a:off x="1212" y="1034"/>
              <a:ext cx="513" cy="7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3518" name="Oval 2055"/>
            <p:cNvSpPr>
              <a:spLocks noChangeArrowheads="1"/>
            </p:cNvSpPr>
            <p:nvPr/>
          </p:nvSpPr>
          <p:spPr bwMode="auto">
            <a:xfrm>
              <a:off x="1725" y="1374"/>
              <a:ext cx="514" cy="6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</p:grpSp>
      <p:sp>
        <p:nvSpPr>
          <p:cNvPr id="53255" name="Text Box 2056"/>
          <p:cNvSpPr txBox="1">
            <a:spLocks noChangeArrowheads="1"/>
          </p:cNvSpPr>
          <p:nvPr/>
        </p:nvSpPr>
        <p:spPr bwMode="auto">
          <a:xfrm>
            <a:off x="7735888" y="1371600"/>
            <a:ext cx="1408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Total Cost = 20</a:t>
            </a:r>
          </a:p>
        </p:txBody>
      </p:sp>
      <p:sp>
        <p:nvSpPr>
          <p:cNvPr id="53256" name="Rectangle 2057"/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53257" name="Rectangle 2058"/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53258" name="Line 2059"/>
          <p:cNvSpPr>
            <a:spLocks noChangeShapeType="1"/>
          </p:cNvSpPr>
          <p:nvPr/>
        </p:nvSpPr>
        <p:spPr bwMode="auto">
          <a:xfrm>
            <a:off x="369888" y="351790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59" name="Line 2060"/>
          <p:cNvSpPr>
            <a:spLocks noChangeShapeType="1"/>
          </p:cNvSpPr>
          <p:nvPr/>
        </p:nvSpPr>
        <p:spPr bwMode="auto">
          <a:xfrm>
            <a:off x="369888" y="333375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0" name="Line 2061"/>
          <p:cNvSpPr>
            <a:spLocks noChangeShapeType="1"/>
          </p:cNvSpPr>
          <p:nvPr/>
        </p:nvSpPr>
        <p:spPr bwMode="auto">
          <a:xfrm>
            <a:off x="369888" y="31607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1" name="Line 2062"/>
          <p:cNvSpPr>
            <a:spLocks noChangeShapeType="1"/>
          </p:cNvSpPr>
          <p:nvPr/>
        </p:nvSpPr>
        <p:spPr bwMode="auto">
          <a:xfrm>
            <a:off x="369888" y="2976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2" name="Line 2063"/>
          <p:cNvSpPr>
            <a:spLocks noChangeShapeType="1"/>
          </p:cNvSpPr>
          <p:nvPr/>
        </p:nvSpPr>
        <p:spPr bwMode="auto">
          <a:xfrm>
            <a:off x="369888" y="2803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3" name="Line 2064"/>
          <p:cNvSpPr>
            <a:spLocks noChangeShapeType="1"/>
          </p:cNvSpPr>
          <p:nvPr/>
        </p:nvSpPr>
        <p:spPr bwMode="auto">
          <a:xfrm>
            <a:off x="369888" y="261937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4" name="Line 2065"/>
          <p:cNvSpPr>
            <a:spLocks noChangeShapeType="1"/>
          </p:cNvSpPr>
          <p:nvPr/>
        </p:nvSpPr>
        <p:spPr bwMode="auto">
          <a:xfrm>
            <a:off x="369888" y="244633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5" name="Line 2066"/>
          <p:cNvSpPr>
            <a:spLocks noChangeShapeType="1"/>
          </p:cNvSpPr>
          <p:nvPr/>
        </p:nvSpPr>
        <p:spPr bwMode="auto">
          <a:xfrm>
            <a:off x="369888" y="226218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6" name="Line 2067"/>
          <p:cNvSpPr>
            <a:spLocks noChangeShapeType="1"/>
          </p:cNvSpPr>
          <p:nvPr/>
        </p:nvSpPr>
        <p:spPr bwMode="auto">
          <a:xfrm>
            <a:off x="369888" y="2087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7" name="Line 2068"/>
          <p:cNvSpPr>
            <a:spLocks noChangeShapeType="1"/>
          </p:cNvSpPr>
          <p:nvPr/>
        </p:nvSpPr>
        <p:spPr bwMode="auto">
          <a:xfrm>
            <a:off x="369888" y="19034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8" name="Line 2069"/>
          <p:cNvSpPr>
            <a:spLocks noChangeShapeType="1"/>
          </p:cNvSpPr>
          <p:nvPr/>
        </p:nvSpPr>
        <p:spPr bwMode="auto">
          <a:xfrm>
            <a:off x="57626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9" name="Line 2070"/>
          <p:cNvSpPr>
            <a:spLocks noChangeShapeType="1"/>
          </p:cNvSpPr>
          <p:nvPr/>
        </p:nvSpPr>
        <p:spPr bwMode="auto">
          <a:xfrm>
            <a:off x="7731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0" name="Line 2071"/>
          <p:cNvSpPr>
            <a:spLocks noChangeShapeType="1"/>
          </p:cNvSpPr>
          <p:nvPr/>
        </p:nvSpPr>
        <p:spPr bwMode="auto">
          <a:xfrm>
            <a:off x="9794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1" name="Line 2072"/>
          <p:cNvSpPr>
            <a:spLocks noChangeShapeType="1"/>
          </p:cNvSpPr>
          <p:nvPr/>
        </p:nvSpPr>
        <p:spPr bwMode="auto">
          <a:xfrm>
            <a:off x="11763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2" name="Line 2073"/>
          <p:cNvSpPr>
            <a:spLocks noChangeShapeType="1"/>
          </p:cNvSpPr>
          <p:nvPr/>
        </p:nvSpPr>
        <p:spPr bwMode="auto">
          <a:xfrm>
            <a:off x="13827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3" name="Line 2074"/>
          <p:cNvSpPr>
            <a:spLocks noChangeShapeType="1"/>
          </p:cNvSpPr>
          <p:nvPr/>
        </p:nvSpPr>
        <p:spPr bwMode="auto">
          <a:xfrm>
            <a:off x="15779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4" name="Line 2075"/>
          <p:cNvSpPr>
            <a:spLocks noChangeShapeType="1"/>
          </p:cNvSpPr>
          <p:nvPr/>
        </p:nvSpPr>
        <p:spPr bwMode="auto">
          <a:xfrm>
            <a:off x="17859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5" name="Line 2076"/>
          <p:cNvSpPr>
            <a:spLocks noChangeShapeType="1"/>
          </p:cNvSpPr>
          <p:nvPr/>
        </p:nvSpPr>
        <p:spPr bwMode="auto">
          <a:xfrm>
            <a:off x="1981200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6" name="Line 2077"/>
          <p:cNvSpPr>
            <a:spLocks noChangeShapeType="1"/>
          </p:cNvSpPr>
          <p:nvPr/>
        </p:nvSpPr>
        <p:spPr bwMode="auto">
          <a:xfrm>
            <a:off x="21875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7" name="Line 2078"/>
          <p:cNvSpPr>
            <a:spLocks noChangeShapeType="1"/>
          </p:cNvSpPr>
          <p:nvPr/>
        </p:nvSpPr>
        <p:spPr bwMode="auto">
          <a:xfrm>
            <a:off x="238442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8" name="Rectangle 2079"/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53279" name="Line 2080"/>
          <p:cNvSpPr>
            <a:spLocks noChangeShapeType="1"/>
          </p:cNvSpPr>
          <p:nvPr/>
        </p:nvSpPr>
        <p:spPr bwMode="auto">
          <a:xfrm>
            <a:off x="3698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0" name="Line 2081"/>
          <p:cNvSpPr>
            <a:spLocks noChangeShapeType="1"/>
          </p:cNvSpPr>
          <p:nvPr/>
        </p:nvSpPr>
        <p:spPr bwMode="auto">
          <a:xfrm>
            <a:off x="347663" y="3692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1" name="Line 2082"/>
          <p:cNvSpPr>
            <a:spLocks noChangeShapeType="1"/>
          </p:cNvSpPr>
          <p:nvPr/>
        </p:nvSpPr>
        <p:spPr bwMode="auto">
          <a:xfrm>
            <a:off x="347663" y="351790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2" name="Line 2083"/>
          <p:cNvSpPr>
            <a:spLocks noChangeShapeType="1"/>
          </p:cNvSpPr>
          <p:nvPr/>
        </p:nvSpPr>
        <p:spPr bwMode="auto">
          <a:xfrm>
            <a:off x="347663" y="333375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3" name="Line 2084"/>
          <p:cNvSpPr>
            <a:spLocks noChangeShapeType="1"/>
          </p:cNvSpPr>
          <p:nvPr/>
        </p:nvSpPr>
        <p:spPr bwMode="auto">
          <a:xfrm>
            <a:off x="347663" y="31607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4" name="Line 2085"/>
          <p:cNvSpPr>
            <a:spLocks noChangeShapeType="1"/>
          </p:cNvSpPr>
          <p:nvPr/>
        </p:nvSpPr>
        <p:spPr bwMode="auto">
          <a:xfrm>
            <a:off x="347663" y="2976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5" name="Line 2086"/>
          <p:cNvSpPr>
            <a:spLocks noChangeShapeType="1"/>
          </p:cNvSpPr>
          <p:nvPr/>
        </p:nvSpPr>
        <p:spPr bwMode="auto">
          <a:xfrm>
            <a:off x="347663" y="2803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6" name="Line 2087"/>
          <p:cNvSpPr>
            <a:spLocks noChangeShapeType="1"/>
          </p:cNvSpPr>
          <p:nvPr/>
        </p:nvSpPr>
        <p:spPr bwMode="auto">
          <a:xfrm>
            <a:off x="347663" y="261937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7" name="Line 2088"/>
          <p:cNvSpPr>
            <a:spLocks noChangeShapeType="1"/>
          </p:cNvSpPr>
          <p:nvPr/>
        </p:nvSpPr>
        <p:spPr bwMode="auto">
          <a:xfrm>
            <a:off x="347663" y="244633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8" name="Line 2089"/>
          <p:cNvSpPr>
            <a:spLocks noChangeShapeType="1"/>
          </p:cNvSpPr>
          <p:nvPr/>
        </p:nvSpPr>
        <p:spPr bwMode="auto">
          <a:xfrm>
            <a:off x="347663" y="226218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89" name="Line 2090"/>
          <p:cNvSpPr>
            <a:spLocks noChangeShapeType="1"/>
          </p:cNvSpPr>
          <p:nvPr/>
        </p:nvSpPr>
        <p:spPr bwMode="auto">
          <a:xfrm>
            <a:off x="347663" y="2087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0" name="Line 2091"/>
          <p:cNvSpPr>
            <a:spLocks noChangeShapeType="1"/>
          </p:cNvSpPr>
          <p:nvPr/>
        </p:nvSpPr>
        <p:spPr bwMode="auto">
          <a:xfrm>
            <a:off x="347663" y="19034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1" name="Line 2092"/>
          <p:cNvSpPr>
            <a:spLocks noChangeShapeType="1"/>
          </p:cNvSpPr>
          <p:nvPr/>
        </p:nvSpPr>
        <p:spPr bwMode="auto">
          <a:xfrm>
            <a:off x="369888" y="3692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2" name="Line 2093"/>
          <p:cNvSpPr>
            <a:spLocks noChangeShapeType="1"/>
          </p:cNvSpPr>
          <p:nvPr/>
        </p:nvSpPr>
        <p:spPr bwMode="auto">
          <a:xfrm flipV="1">
            <a:off x="3698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3" name="Line 2094"/>
          <p:cNvSpPr>
            <a:spLocks noChangeShapeType="1"/>
          </p:cNvSpPr>
          <p:nvPr/>
        </p:nvSpPr>
        <p:spPr bwMode="auto">
          <a:xfrm flipV="1">
            <a:off x="57626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4" name="Line 2095"/>
          <p:cNvSpPr>
            <a:spLocks noChangeShapeType="1"/>
          </p:cNvSpPr>
          <p:nvPr/>
        </p:nvSpPr>
        <p:spPr bwMode="auto">
          <a:xfrm flipV="1">
            <a:off x="7731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5" name="Line 2096"/>
          <p:cNvSpPr>
            <a:spLocks noChangeShapeType="1"/>
          </p:cNvSpPr>
          <p:nvPr/>
        </p:nvSpPr>
        <p:spPr bwMode="auto">
          <a:xfrm flipV="1">
            <a:off x="9794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6" name="Line 2097"/>
          <p:cNvSpPr>
            <a:spLocks noChangeShapeType="1"/>
          </p:cNvSpPr>
          <p:nvPr/>
        </p:nvSpPr>
        <p:spPr bwMode="auto">
          <a:xfrm flipV="1">
            <a:off x="11763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7" name="Line 2098"/>
          <p:cNvSpPr>
            <a:spLocks noChangeShapeType="1"/>
          </p:cNvSpPr>
          <p:nvPr/>
        </p:nvSpPr>
        <p:spPr bwMode="auto">
          <a:xfrm flipV="1">
            <a:off x="13827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8" name="Line 2099"/>
          <p:cNvSpPr>
            <a:spLocks noChangeShapeType="1"/>
          </p:cNvSpPr>
          <p:nvPr/>
        </p:nvSpPr>
        <p:spPr bwMode="auto">
          <a:xfrm flipV="1">
            <a:off x="15779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99" name="Line 2100"/>
          <p:cNvSpPr>
            <a:spLocks noChangeShapeType="1"/>
          </p:cNvSpPr>
          <p:nvPr/>
        </p:nvSpPr>
        <p:spPr bwMode="auto">
          <a:xfrm flipV="1">
            <a:off x="17859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0" name="Line 2101"/>
          <p:cNvSpPr>
            <a:spLocks noChangeShapeType="1"/>
          </p:cNvSpPr>
          <p:nvPr/>
        </p:nvSpPr>
        <p:spPr bwMode="auto">
          <a:xfrm flipV="1">
            <a:off x="1981200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1" name="Line 2102"/>
          <p:cNvSpPr>
            <a:spLocks noChangeShapeType="1"/>
          </p:cNvSpPr>
          <p:nvPr/>
        </p:nvSpPr>
        <p:spPr bwMode="auto">
          <a:xfrm flipV="1">
            <a:off x="21875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2" name="Line 2103"/>
          <p:cNvSpPr>
            <a:spLocks noChangeShapeType="1"/>
          </p:cNvSpPr>
          <p:nvPr/>
        </p:nvSpPr>
        <p:spPr bwMode="auto">
          <a:xfrm flipV="1">
            <a:off x="238442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303" name="Freeform 2104"/>
          <p:cNvSpPr>
            <a:spLocks/>
          </p:cNvSpPr>
          <p:nvPr/>
        </p:nvSpPr>
        <p:spPr bwMode="auto">
          <a:xfrm>
            <a:off x="903288" y="2900363"/>
            <a:ext cx="152400" cy="1524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3304" name="Freeform 2105"/>
          <p:cNvSpPr>
            <a:spLocks/>
          </p:cNvSpPr>
          <p:nvPr/>
        </p:nvSpPr>
        <p:spPr bwMode="auto">
          <a:xfrm>
            <a:off x="696913" y="2543175"/>
            <a:ext cx="152400" cy="1524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3305" name="Freeform 2106"/>
          <p:cNvSpPr>
            <a:spLocks/>
          </p:cNvSpPr>
          <p:nvPr/>
        </p:nvSpPr>
        <p:spPr bwMode="auto">
          <a:xfrm>
            <a:off x="1709738" y="3084513"/>
            <a:ext cx="152400" cy="1524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3306" name="Freeform 2107"/>
          <p:cNvSpPr>
            <a:spLocks/>
          </p:cNvSpPr>
          <p:nvPr/>
        </p:nvSpPr>
        <p:spPr bwMode="auto">
          <a:xfrm>
            <a:off x="1100138" y="2370138"/>
            <a:ext cx="152400" cy="150812"/>
          </a:xfrm>
          <a:custGeom>
            <a:avLst/>
            <a:gdLst>
              <a:gd name="T0" fmla="*/ 2147483646 w 96"/>
              <a:gd name="T1" fmla="*/ 0 h 95"/>
              <a:gd name="T2" fmla="*/ 2147483646 w 96"/>
              <a:gd name="T3" fmla="*/ 2147483646 h 95"/>
              <a:gd name="T4" fmla="*/ 2147483646 w 96"/>
              <a:gd name="T5" fmla="*/ 2147483646 h 95"/>
              <a:gd name="T6" fmla="*/ 0 w 96"/>
              <a:gd name="T7" fmla="*/ 2147483646 h 95"/>
              <a:gd name="T8" fmla="*/ 2147483646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3307" name="Freeform 2108"/>
          <p:cNvSpPr>
            <a:spLocks/>
          </p:cNvSpPr>
          <p:nvPr/>
        </p:nvSpPr>
        <p:spPr bwMode="auto">
          <a:xfrm>
            <a:off x="1905000" y="2727325"/>
            <a:ext cx="152400" cy="1524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3308" name="Freeform 2109"/>
          <p:cNvSpPr>
            <a:spLocks/>
          </p:cNvSpPr>
          <p:nvPr/>
        </p:nvSpPr>
        <p:spPr bwMode="auto">
          <a:xfrm>
            <a:off x="1501775" y="3259138"/>
            <a:ext cx="152400" cy="150812"/>
          </a:xfrm>
          <a:custGeom>
            <a:avLst/>
            <a:gdLst>
              <a:gd name="T0" fmla="*/ 2147483646 w 96"/>
              <a:gd name="T1" fmla="*/ 0 h 95"/>
              <a:gd name="T2" fmla="*/ 2147483646 w 96"/>
              <a:gd name="T3" fmla="*/ 2147483646 h 95"/>
              <a:gd name="T4" fmla="*/ 2147483646 w 96"/>
              <a:gd name="T5" fmla="*/ 2147483646 h 95"/>
              <a:gd name="T6" fmla="*/ 0 w 96"/>
              <a:gd name="T7" fmla="*/ 2147483646 h 95"/>
              <a:gd name="T8" fmla="*/ 2147483646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7"/>
                </a:lnTo>
                <a:lnTo>
                  <a:pt x="48" y="95"/>
                </a:lnTo>
                <a:lnTo>
                  <a:pt x="0" y="47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3309" name="Freeform 2110"/>
          <p:cNvSpPr>
            <a:spLocks/>
          </p:cNvSpPr>
          <p:nvPr/>
        </p:nvSpPr>
        <p:spPr bwMode="auto">
          <a:xfrm>
            <a:off x="1709738" y="2900363"/>
            <a:ext cx="152400" cy="1524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3310" name="Freeform 2111"/>
          <p:cNvSpPr>
            <a:spLocks/>
          </p:cNvSpPr>
          <p:nvPr/>
        </p:nvSpPr>
        <p:spPr bwMode="auto">
          <a:xfrm>
            <a:off x="1709738" y="2543175"/>
            <a:ext cx="152400" cy="1524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3311" name="Rectangle 2112"/>
          <p:cNvSpPr>
            <a:spLocks noChangeArrowheads="1"/>
          </p:cNvSpPr>
          <p:nvPr/>
        </p:nvSpPr>
        <p:spPr bwMode="auto">
          <a:xfrm>
            <a:off x="282575" y="365918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0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12" name="Rectangle 2113"/>
          <p:cNvSpPr>
            <a:spLocks noChangeArrowheads="1"/>
          </p:cNvSpPr>
          <p:nvPr/>
        </p:nvSpPr>
        <p:spPr bwMode="auto">
          <a:xfrm>
            <a:off x="282575" y="3486150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1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13" name="Rectangle 2114"/>
          <p:cNvSpPr>
            <a:spLocks noChangeArrowheads="1"/>
          </p:cNvSpPr>
          <p:nvPr/>
        </p:nvSpPr>
        <p:spPr bwMode="auto">
          <a:xfrm>
            <a:off x="282575" y="3302000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2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14" name="Rectangle 2115"/>
          <p:cNvSpPr>
            <a:spLocks noChangeArrowheads="1"/>
          </p:cNvSpPr>
          <p:nvPr/>
        </p:nvSpPr>
        <p:spPr bwMode="auto">
          <a:xfrm>
            <a:off x="282575" y="3128963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3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15" name="Rectangle 2116"/>
          <p:cNvSpPr>
            <a:spLocks noChangeArrowheads="1"/>
          </p:cNvSpPr>
          <p:nvPr/>
        </p:nvSpPr>
        <p:spPr bwMode="auto">
          <a:xfrm>
            <a:off x="282575" y="2944813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4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16" name="Rectangle 2117"/>
          <p:cNvSpPr>
            <a:spLocks noChangeArrowheads="1"/>
          </p:cNvSpPr>
          <p:nvPr/>
        </p:nvSpPr>
        <p:spPr bwMode="auto">
          <a:xfrm>
            <a:off x="282575" y="277018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5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17" name="Rectangle 2118"/>
          <p:cNvSpPr>
            <a:spLocks noChangeArrowheads="1"/>
          </p:cNvSpPr>
          <p:nvPr/>
        </p:nvSpPr>
        <p:spPr bwMode="auto">
          <a:xfrm>
            <a:off x="282575" y="25860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6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18" name="Rectangle 2119"/>
          <p:cNvSpPr>
            <a:spLocks noChangeArrowheads="1"/>
          </p:cNvSpPr>
          <p:nvPr/>
        </p:nvSpPr>
        <p:spPr bwMode="auto">
          <a:xfrm>
            <a:off x="282575" y="2413000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7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19" name="Rectangle 2120"/>
          <p:cNvSpPr>
            <a:spLocks noChangeArrowheads="1"/>
          </p:cNvSpPr>
          <p:nvPr/>
        </p:nvSpPr>
        <p:spPr bwMode="auto">
          <a:xfrm>
            <a:off x="282575" y="2228850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8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20" name="Rectangle 2121"/>
          <p:cNvSpPr>
            <a:spLocks noChangeArrowheads="1"/>
          </p:cNvSpPr>
          <p:nvPr/>
        </p:nvSpPr>
        <p:spPr bwMode="auto">
          <a:xfrm>
            <a:off x="282575" y="2055813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9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21" name="Rectangle 2122"/>
          <p:cNvSpPr>
            <a:spLocks noChangeArrowheads="1"/>
          </p:cNvSpPr>
          <p:nvPr/>
        </p:nvSpPr>
        <p:spPr bwMode="auto">
          <a:xfrm>
            <a:off x="250825" y="1871663"/>
            <a:ext cx="33338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10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22" name="Rectangle 2123"/>
          <p:cNvSpPr>
            <a:spLocks noChangeArrowheads="1"/>
          </p:cNvSpPr>
          <p:nvPr/>
        </p:nvSpPr>
        <p:spPr bwMode="auto">
          <a:xfrm>
            <a:off x="358775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0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23" name="Rectangle 2124"/>
          <p:cNvSpPr>
            <a:spLocks noChangeArrowheads="1"/>
          </p:cNvSpPr>
          <p:nvPr/>
        </p:nvSpPr>
        <p:spPr bwMode="auto">
          <a:xfrm>
            <a:off x="566738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1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24" name="Rectangle 2125"/>
          <p:cNvSpPr>
            <a:spLocks noChangeArrowheads="1"/>
          </p:cNvSpPr>
          <p:nvPr/>
        </p:nvSpPr>
        <p:spPr bwMode="auto">
          <a:xfrm>
            <a:off x="762000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2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25" name="Rectangle 2126"/>
          <p:cNvSpPr>
            <a:spLocks noChangeArrowheads="1"/>
          </p:cNvSpPr>
          <p:nvPr/>
        </p:nvSpPr>
        <p:spPr bwMode="auto">
          <a:xfrm>
            <a:off x="968375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3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26" name="Rectangle 2127"/>
          <p:cNvSpPr>
            <a:spLocks noChangeArrowheads="1"/>
          </p:cNvSpPr>
          <p:nvPr/>
        </p:nvSpPr>
        <p:spPr bwMode="auto">
          <a:xfrm>
            <a:off x="1165225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4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27" name="Rectangle 2128"/>
          <p:cNvSpPr>
            <a:spLocks noChangeArrowheads="1"/>
          </p:cNvSpPr>
          <p:nvPr/>
        </p:nvSpPr>
        <p:spPr bwMode="auto">
          <a:xfrm>
            <a:off x="1371600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5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28" name="Rectangle 2129"/>
          <p:cNvSpPr>
            <a:spLocks noChangeArrowheads="1"/>
          </p:cNvSpPr>
          <p:nvPr/>
        </p:nvSpPr>
        <p:spPr bwMode="auto">
          <a:xfrm>
            <a:off x="1566863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6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29" name="Rectangle 2130"/>
          <p:cNvSpPr>
            <a:spLocks noChangeArrowheads="1"/>
          </p:cNvSpPr>
          <p:nvPr/>
        </p:nvSpPr>
        <p:spPr bwMode="auto">
          <a:xfrm>
            <a:off x="1774825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7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30" name="Rectangle 2131"/>
          <p:cNvSpPr>
            <a:spLocks noChangeArrowheads="1"/>
          </p:cNvSpPr>
          <p:nvPr/>
        </p:nvSpPr>
        <p:spPr bwMode="auto">
          <a:xfrm>
            <a:off x="1970088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8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31" name="Rectangle 2132"/>
          <p:cNvSpPr>
            <a:spLocks noChangeArrowheads="1"/>
          </p:cNvSpPr>
          <p:nvPr/>
        </p:nvSpPr>
        <p:spPr bwMode="auto">
          <a:xfrm>
            <a:off x="2176463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9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32" name="Rectangle 2133"/>
          <p:cNvSpPr>
            <a:spLocks noChangeArrowheads="1"/>
          </p:cNvSpPr>
          <p:nvPr/>
        </p:nvSpPr>
        <p:spPr bwMode="auto">
          <a:xfrm>
            <a:off x="2351088" y="3767138"/>
            <a:ext cx="33337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500">
                <a:solidFill>
                  <a:srgbClr val="000000"/>
                </a:solidFill>
                <a:latin typeface="Small Fonts" charset="0"/>
                <a:ea typeface="굴림" pitchFamily="34" charset="-127"/>
              </a:rPr>
              <a:t>10</a:t>
            </a:r>
            <a:endParaRPr lang="ko-KR" altLang="en-US" sz="2400">
              <a:ea typeface="굴림" pitchFamily="34" charset="-127"/>
            </a:endParaRPr>
          </a:p>
        </p:txBody>
      </p:sp>
      <p:sp>
        <p:nvSpPr>
          <p:cNvPr id="53333" name="Rectangle 2134"/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53334" name="Freeform 2135"/>
          <p:cNvSpPr>
            <a:spLocks/>
          </p:cNvSpPr>
          <p:nvPr/>
        </p:nvSpPr>
        <p:spPr bwMode="auto">
          <a:xfrm>
            <a:off x="914400" y="2211388"/>
            <a:ext cx="152400" cy="150812"/>
          </a:xfrm>
          <a:custGeom>
            <a:avLst/>
            <a:gdLst>
              <a:gd name="T0" fmla="*/ 2147483646 w 96"/>
              <a:gd name="T1" fmla="*/ 0 h 95"/>
              <a:gd name="T2" fmla="*/ 2147483646 w 96"/>
              <a:gd name="T3" fmla="*/ 2147483646 h 95"/>
              <a:gd name="T4" fmla="*/ 2147483646 w 96"/>
              <a:gd name="T5" fmla="*/ 2147483646 h 95"/>
              <a:gd name="T6" fmla="*/ 0 w 96"/>
              <a:gd name="T7" fmla="*/ 2147483646 h 95"/>
              <a:gd name="T8" fmla="*/ 2147483646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3335" name="Freeform 2136"/>
          <p:cNvSpPr>
            <a:spLocks/>
          </p:cNvSpPr>
          <p:nvPr/>
        </p:nvSpPr>
        <p:spPr bwMode="auto">
          <a:xfrm>
            <a:off x="1524000" y="3048000"/>
            <a:ext cx="152400" cy="152400"/>
          </a:xfrm>
          <a:custGeom>
            <a:avLst/>
            <a:gdLst>
              <a:gd name="T0" fmla="*/ 2147483646 w 96"/>
              <a:gd name="T1" fmla="*/ 0 h 96"/>
              <a:gd name="T2" fmla="*/ 2147483646 w 96"/>
              <a:gd name="T3" fmla="*/ 2147483646 h 96"/>
              <a:gd name="T4" fmla="*/ 2147483646 w 96"/>
              <a:gd name="T5" fmla="*/ 2147483646 h 96"/>
              <a:gd name="T6" fmla="*/ 0 w 96"/>
              <a:gd name="T7" fmla="*/ 2147483646 h 96"/>
              <a:gd name="T8" fmla="*/ 2147483646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3336" name="Text Box 2137"/>
          <p:cNvSpPr txBox="1">
            <a:spLocks noChangeArrowheads="1"/>
          </p:cNvSpPr>
          <p:nvPr/>
        </p:nvSpPr>
        <p:spPr bwMode="auto">
          <a:xfrm>
            <a:off x="136525" y="3886200"/>
            <a:ext cx="75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ea typeface="굴림" pitchFamily="34" charset="-127"/>
              </a:rPr>
              <a:t>K=2</a:t>
            </a:r>
          </a:p>
        </p:txBody>
      </p:sp>
      <p:sp>
        <p:nvSpPr>
          <p:cNvPr id="53337" name="Line 2138"/>
          <p:cNvSpPr>
            <a:spLocks noChangeShapeType="1"/>
          </p:cNvSpPr>
          <p:nvPr/>
        </p:nvSpPr>
        <p:spPr bwMode="auto">
          <a:xfrm>
            <a:off x="25908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338" name="Text Box 2139"/>
          <p:cNvSpPr txBox="1">
            <a:spLocks noChangeArrowheads="1"/>
          </p:cNvSpPr>
          <p:nvPr/>
        </p:nvSpPr>
        <p:spPr bwMode="auto">
          <a:xfrm>
            <a:off x="2590800" y="2362200"/>
            <a:ext cx="9144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Arbitrary choose k object as initial medoids</a:t>
            </a:r>
          </a:p>
        </p:txBody>
      </p:sp>
      <p:graphicFrame>
        <p:nvGraphicFramePr>
          <p:cNvPr id="53339" name="Object 2140"/>
          <p:cNvGraphicFramePr>
            <a:graphicFrameLocks noChangeAspect="1"/>
          </p:cNvGraphicFramePr>
          <p:nvPr/>
        </p:nvGraphicFramePr>
        <p:xfrm>
          <a:off x="3429000" y="1676400"/>
          <a:ext cx="2514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200656" imgH="2076907" progId="Excel.Sheet.8">
                  <p:embed/>
                </p:oleObj>
              </mc:Choice>
              <mc:Fallback>
                <p:oleObj name="Worksheet" r:id="rId4" imgW="2200656" imgH="2076907" progId="Excel.Sheet.8">
                  <p:embed/>
                  <p:pic>
                    <p:nvPicPr>
                      <p:cNvPr id="0" name="Object 2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2514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40" name="Line 2141"/>
          <p:cNvSpPr>
            <a:spLocks noChangeShapeType="1"/>
          </p:cNvSpPr>
          <p:nvPr/>
        </p:nvSpPr>
        <p:spPr bwMode="auto">
          <a:xfrm>
            <a:off x="5127625" y="2689225"/>
            <a:ext cx="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53341" name="Line 2142"/>
          <p:cNvSpPr>
            <a:spLocks noChangeShapeType="1"/>
          </p:cNvSpPr>
          <p:nvPr/>
        </p:nvSpPr>
        <p:spPr bwMode="auto">
          <a:xfrm>
            <a:off x="5943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342" name="Text Box 2143"/>
          <p:cNvSpPr txBox="1">
            <a:spLocks noChangeArrowheads="1"/>
          </p:cNvSpPr>
          <p:nvPr/>
        </p:nvSpPr>
        <p:spPr bwMode="auto">
          <a:xfrm>
            <a:off x="5867400" y="2362200"/>
            <a:ext cx="9144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Assign each remaining object to nearest medoids</a:t>
            </a:r>
          </a:p>
        </p:txBody>
      </p:sp>
      <p:sp>
        <p:nvSpPr>
          <p:cNvPr id="53343" name="Line 2144"/>
          <p:cNvSpPr>
            <a:spLocks noChangeShapeType="1"/>
          </p:cNvSpPr>
          <p:nvPr/>
        </p:nvSpPr>
        <p:spPr bwMode="auto">
          <a:xfrm>
            <a:off x="6781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344" name="Text Box 2145"/>
          <p:cNvSpPr txBox="1">
            <a:spLocks noChangeArrowheads="1"/>
          </p:cNvSpPr>
          <p:nvPr/>
        </p:nvSpPr>
        <p:spPr bwMode="auto">
          <a:xfrm>
            <a:off x="6934200" y="4038600"/>
            <a:ext cx="2209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Randomly select a nonmedoid object,O</a:t>
            </a:r>
            <a:r>
              <a:rPr lang="en-US" altLang="ko-KR" sz="1400" baseline="-25000">
                <a:ea typeface="굴림" pitchFamily="34" charset="-127"/>
              </a:rPr>
              <a:t>ramdom</a:t>
            </a:r>
          </a:p>
        </p:txBody>
      </p:sp>
      <p:sp>
        <p:nvSpPr>
          <p:cNvPr id="53345" name="Line 2146"/>
          <p:cNvSpPr>
            <a:spLocks noChangeShapeType="1"/>
          </p:cNvSpPr>
          <p:nvPr/>
        </p:nvSpPr>
        <p:spPr bwMode="auto">
          <a:xfrm flipH="1">
            <a:off x="6019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346" name="Text Box 2147"/>
          <p:cNvSpPr txBox="1">
            <a:spLocks noChangeArrowheads="1"/>
          </p:cNvSpPr>
          <p:nvPr/>
        </p:nvSpPr>
        <p:spPr bwMode="auto">
          <a:xfrm>
            <a:off x="5715000" y="4876800"/>
            <a:ext cx="1143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Compute total cost of swapping</a:t>
            </a:r>
          </a:p>
        </p:txBody>
      </p:sp>
      <p:grpSp>
        <p:nvGrpSpPr>
          <p:cNvPr id="53347" name="Group 2148"/>
          <p:cNvGrpSpPr>
            <a:grpSpLocks/>
          </p:cNvGrpSpPr>
          <p:nvPr/>
        </p:nvGrpSpPr>
        <p:grpSpPr bwMode="auto">
          <a:xfrm>
            <a:off x="3544888" y="4611688"/>
            <a:ext cx="2176462" cy="2035175"/>
            <a:chOff x="2233" y="2905"/>
            <a:chExt cx="1371" cy="1282"/>
          </a:xfrm>
        </p:grpSpPr>
        <p:sp>
          <p:nvSpPr>
            <p:cNvPr id="53434" name="Rectangle 2149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3435" name="Rectangle 2150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3436" name="Line 2151"/>
            <p:cNvSpPr>
              <a:spLocks noChangeShapeType="1"/>
            </p:cNvSpPr>
            <p:nvPr/>
          </p:nvSpPr>
          <p:spPr bwMode="auto">
            <a:xfrm>
              <a:off x="2376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37" name="Line 2152"/>
            <p:cNvSpPr>
              <a:spLocks noChangeShapeType="1"/>
            </p:cNvSpPr>
            <p:nvPr/>
          </p:nvSpPr>
          <p:spPr bwMode="auto">
            <a:xfrm>
              <a:off x="2376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38" name="Line 2153"/>
            <p:cNvSpPr>
              <a:spLocks noChangeShapeType="1"/>
            </p:cNvSpPr>
            <p:nvPr/>
          </p:nvSpPr>
          <p:spPr bwMode="auto">
            <a:xfrm>
              <a:off x="2376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39" name="Line 2154"/>
            <p:cNvSpPr>
              <a:spLocks noChangeShapeType="1"/>
            </p:cNvSpPr>
            <p:nvPr/>
          </p:nvSpPr>
          <p:spPr bwMode="auto">
            <a:xfrm>
              <a:off x="2376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40" name="Line 2155"/>
            <p:cNvSpPr>
              <a:spLocks noChangeShapeType="1"/>
            </p:cNvSpPr>
            <p:nvPr/>
          </p:nvSpPr>
          <p:spPr bwMode="auto">
            <a:xfrm>
              <a:off x="2376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41" name="Line 2156"/>
            <p:cNvSpPr>
              <a:spLocks noChangeShapeType="1"/>
            </p:cNvSpPr>
            <p:nvPr/>
          </p:nvSpPr>
          <p:spPr bwMode="auto">
            <a:xfrm>
              <a:off x="2376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42" name="Line 2157"/>
            <p:cNvSpPr>
              <a:spLocks noChangeShapeType="1"/>
            </p:cNvSpPr>
            <p:nvPr/>
          </p:nvSpPr>
          <p:spPr bwMode="auto">
            <a:xfrm>
              <a:off x="2376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43" name="Line 2158"/>
            <p:cNvSpPr>
              <a:spLocks noChangeShapeType="1"/>
            </p:cNvSpPr>
            <p:nvPr/>
          </p:nvSpPr>
          <p:spPr bwMode="auto">
            <a:xfrm>
              <a:off x="2376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44" name="Line 2159"/>
            <p:cNvSpPr>
              <a:spLocks noChangeShapeType="1"/>
            </p:cNvSpPr>
            <p:nvPr/>
          </p:nvSpPr>
          <p:spPr bwMode="auto">
            <a:xfrm>
              <a:off x="2376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45" name="Line 2160"/>
            <p:cNvSpPr>
              <a:spLocks noChangeShapeType="1"/>
            </p:cNvSpPr>
            <p:nvPr/>
          </p:nvSpPr>
          <p:spPr bwMode="auto">
            <a:xfrm>
              <a:off x="2376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46" name="Line 2161"/>
            <p:cNvSpPr>
              <a:spLocks noChangeShapeType="1"/>
            </p:cNvSpPr>
            <p:nvPr/>
          </p:nvSpPr>
          <p:spPr bwMode="auto">
            <a:xfrm>
              <a:off x="249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47" name="Line 2162"/>
            <p:cNvSpPr>
              <a:spLocks noChangeShapeType="1"/>
            </p:cNvSpPr>
            <p:nvPr/>
          </p:nvSpPr>
          <p:spPr bwMode="auto">
            <a:xfrm>
              <a:off x="260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48" name="Line 2163"/>
            <p:cNvSpPr>
              <a:spLocks noChangeShapeType="1"/>
            </p:cNvSpPr>
            <p:nvPr/>
          </p:nvSpPr>
          <p:spPr bwMode="auto">
            <a:xfrm>
              <a:off x="272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49" name="Line 2164"/>
            <p:cNvSpPr>
              <a:spLocks noChangeShapeType="1"/>
            </p:cNvSpPr>
            <p:nvPr/>
          </p:nvSpPr>
          <p:spPr bwMode="auto">
            <a:xfrm>
              <a:off x="283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50" name="Line 2165"/>
            <p:cNvSpPr>
              <a:spLocks noChangeShapeType="1"/>
            </p:cNvSpPr>
            <p:nvPr/>
          </p:nvSpPr>
          <p:spPr bwMode="auto">
            <a:xfrm>
              <a:off x="295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51" name="Line 2166"/>
            <p:cNvSpPr>
              <a:spLocks noChangeShapeType="1"/>
            </p:cNvSpPr>
            <p:nvPr/>
          </p:nvSpPr>
          <p:spPr bwMode="auto">
            <a:xfrm>
              <a:off x="306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52" name="Line 2167"/>
            <p:cNvSpPr>
              <a:spLocks noChangeShapeType="1"/>
            </p:cNvSpPr>
            <p:nvPr/>
          </p:nvSpPr>
          <p:spPr bwMode="auto">
            <a:xfrm>
              <a:off x="318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53" name="Line 2168"/>
            <p:cNvSpPr>
              <a:spLocks noChangeShapeType="1"/>
            </p:cNvSpPr>
            <p:nvPr/>
          </p:nvSpPr>
          <p:spPr bwMode="auto">
            <a:xfrm>
              <a:off x="329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54" name="Line 2169"/>
            <p:cNvSpPr>
              <a:spLocks noChangeShapeType="1"/>
            </p:cNvSpPr>
            <p:nvPr/>
          </p:nvSpPr>
          <p:spPr bwMode="auto">
            <a:xfrm>
              <a:off x="341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55" name="Line 2170"/>
            <p:cNvSpPr>
              <a:spLocks noChangeShapeType="1"/>
            </p:cNvSpPr>
            <p:nvPr/>
          </p:nvSpPr>
          <p:spPr bwMode="auto">
            <a:xfrm>
              <a:off x="353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56" name="Rectangle 2171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3457" name="Line 2172"/>
            <p:cNvSpPr>
              <a:spLocks noChangeShapeType="1"/>
            </p:cNvSpPr>
            <p:nvPr/>
          </p:nvSpPr>
          <p:spPr bwMode="auto">
            <a:xfrm>
              <a:off x="237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58" name="Line 2173"/>
            <p:cNvSpPr>
              <a:spLocks noChangeShapeType="1"/>
            </p:cNvSpPr>
            <p:nvPr/>
          </p:nvSpPr>
          <p:spPr bwMode="auto">
            <a:xfrm>
              <a:off x="2364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59" name="Line 2174"/>
            <p:cNvSpPr>
              <a:spLocks noChangeShapeType="1"/>
            </p:cNvSpPr>
            <p:nvPr/>
          </p:nvSpPr>
          <p:spPr bwMode="auto">
            <a:xfrm>
              <a:off x="2364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60" name="Line 2175"/>
            <p:cNvSpPr>
              <a:spLocks noChangeShapeType="1"/>
            </p:cNvSpPr>
            <p:nvPr/>
          </p:nvSpPr>
          <p:spPr bwMode="auto">
            <a:xfrm>
              <a:off x="2364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61" name="Line 2176"/>
            <p:cNvSpPr>
              <a:spLocks noChangeShapeType="1"/>
            </p:cNvSpPr>
            <p:nvPr/>
          </p:nvSpPr>
          <p:spPr bwMode="auto">
            <a:xfrm>
              <a:off x="2364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62" name="Line 2177"/>
            <p:cNvSpPr>
              <a:spLocks noChangeShapeType="1"/>
            </p:cNvSpPr>
            <p:nvPr/>
          </p:nvSpPr>
          <p:spPr bwMode="auto">
            <a:xfrm>
              <a:off x="2364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63" name="Line 2178"/>
            <p:cNvSpPr>
              <a:spLocks noChangeShapeType="1"/>
            </p:cNvSpPr>
            <p:nvPr/>
          </p:nvSpPr>
          <p:spPr bwMode="auto">
            <a:xfrm>
              <a:off x="2364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64" name="Line 2179"/>
            <p:cNvSpPr>
              <a:spLocks noChangeShapeType="1"/>
            </p:cNvSpPr>
            <p:nvPr/>
          </p:nvSpPr>
          <p:spPr bwMode="auto">
            <a:xfrm>
              <a:off x="2364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65" name="Line 2180"/>
            <p:cNvSpPr>
              <a:spLocks noChangeShapeType="1"/>
            </p:cNvSpPr>
            <p:nvPr/>
          </p:nvSpPr>
          <p:spPr bwMode="auto">
            <a:xfrm>
              <a:off x="2364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66" name="Line 2181"/>
            <p:cNvSpPr>
              <a:spLocks noChangeShapeType="1"/>
            </p:cNvSpPr>
            <p:nvPr/>
          </p:nvSpPr>
          <p:spPr bwMode="auto">
            <a:xfrm>
              <a:off x="2364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67" name="Line 2182"/>
            <p:cNvSpPr>
              <a:spLocks noChangeShapeType="1"/>
            </p:cNvSpPr>
            <p:nvPr/>
          </p:nvSpPr>
          <p:spPr bwMode="auto">
            <a:xfrm>
              <a:off x="2364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68" name="Line 2183"/>
            <p:cNvSpPr>
              <a:spLocks noChangeShapeType="1"/>
            </p:cNvSpPr>
            <p:nvPr/>
          </p:nvSpPr>
          <p:spPr bwMode="auto">
            <a:xfrm>
              <a:off x="2364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69" name="Line 2184"/>
            <p:cNvSpPr>
              <a:spLocks noChangeShapeType="1"/>
            </p:cNvSpPr>
            <p:nvPr/>
          </p:nvSpPr>
          <p:spPr bwMode="auto">
            <a:xfrm>
              <a:off x="2376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70" name="Line 2185"/>
            <p:cNvSpPr>
              <a:spLocks noChangeShapeType="1"/>
            </p:cNvSpPr>
            <p:nvPr/>
          </p:nvSpPr>
          <p:spPr bwMode="auto">
            <a:xfrm flipV="1">
              <a:off x="237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71" name="Line 2186"/>
            <p:cNvSpPr>
              <a:spLocks noChangeShapeType="1"/>
            </p:cNvSpPr>
            <p:nvPr/>
          </p:nvSpPr>
          <p:spPr bwMode="auto">
            <a:xfrm flipV="1">
              <a:off x="249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72" name="Line 2187"/>
            <p:cNvSpPr>
              <a:spLocks noChangeShapeType="1"/>
            </p:cNvSpPr>
            <p:nvPr/>
          </p:nvSpPr>
          <p:spPr bwMode="auto">
            <a:xfrm flipV="1">
              <a:off x="260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73" name="Line 2188"/>
            <p:cNvSpPr>
              <a:spLocks noChangeShapeType="1"/>
            </p:cNvSpPr>
            <p:nvPr/>
          </p:nvSpPr>
          <p:spPr bwMode="auto">
            <a:xfrm flipV="1">
              <a:off x="272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74" name="Line 2189"/>
            <p:cNvSpPr>
              <a:spLocks noChangeShapeType="1"/>
            </p:cNvSpPr>
            <p:nvPr/>
          </p:nvSpPr>
          <p:spPr bwMode="auto">
            <a:xfrm flipV="1">
              <a:off x="283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75" name="Line 2190"/>
            <p:cNvSpPr>
              <a:spLocks noChangeShapeType="1"/>
            </p:cNvSpPr>
            <p:nvPr/>
          </p:nvSpPr>
          <p:spPr bwMode="auto">
            <a:xfrm flipV="1">
              <a:off x="295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76" name="Line 2191"/>
            <p:cNvSpPr>
              <a:spLocks noChangeShapeType="1"/>
            </p:cNvSpPr>
            <p:nvPr/>
          </p:nvSpPr>
          <p:spPr bwMode="auto">
            <a:xfrm flipV="1">
              <a:off x="306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77" name="Line 2192"/>
            <p:cNvSpPr>
              <a:spLocks noChangeShapeType="1"/>
            </p:cNvSpPr>
            <p:nvPr/>
          </p:nvSpPr>
          <p:spPr bwMode="auto">
            <a:xfrm flipV="1">
              <a:off x="318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78" name="Line 2193"/>
            <p:cNvSpPr>
              <a:spLocks noChangeShapeType="1"/>
            </p:cNvSpPr>
            <p:nvPr/>
          </p:nvSpPr>
          <p:spPr bwMode="auto">
            <a:xfrm flipV="1">
              <a:off x="329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79" name="Line 2194"/>
            <p:cNvSpPr>
              <a:spLocks noChangeShapeType="1"/>
            </p:cNvSpPr>
            <p:nvPr/>
          </p:nvSpPr>
          <p:spPr bwMode="auto">
            <a:xfrm flipV="1">
              <a:off x="341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80" name="Line 2195"/>
            <p:cNvSpPr>
              <a:spLocks noChangeShapeType="1"/>
            </p:cNvSpPr>
            <p:nvPr/>
          </p:nvSpPr>
          <p:spPr bwMode="auto">
            <a:xfrm flipV="1">
              <a:off x="353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81" name="Freeform 2196"/>
            <p:cNvSpPr>
              <a:spLocks/>
            </p:cNvSpPr>
            <p:nvPr/>
          </p:nvSpPr>
          <p:spPr bwMode="auto">
            <a:xfrm>
              <a:off x="2682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82" name="Freeform 2197"/>
            <p:cNvSpPr>
              <a:spLocks/>
            </p:cNvSpPr>
            <p:nvPr/>
          </p:nvSpPr>
          <p:spPr bwMode="auto">
            <a:xfrm>
              <a:off x="2563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83" name="Freeform 2198"/>
            <p:cNvSpPr>
              <a:spLocks/>
            </p:cNvSpPr>
            <p:nvPr/>
          </p:nvSpPr>
          <p:spPr bwMode="auto">
            <a:xfrm>
              <a:off x="3143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84" name="Freeform 2199"/>
            <p:cNvSpPr>
              <a:spLocks/>
            </p:cNvSpPr>
            <p:nvPr/>
          </p:nvSpPr>
          <p:spPr bwMode="auto">
            <a:xfrm>
              <a:off x="2794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85" name="Freeform 2200"/>
            <p:cNvSpPr>
              <a:spLocks/>
            </p:cNvSpPr>
            <p:nvPr/>
          </p:nvSpPr>
          <p:spPr bwMode="auto">
            <a:xfrm>
              <a:off x="2682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86" name="Freeform 2201"/>
            <p:cNvSpPr>
              <a:spLocks/>
            </p:cNvSpPr>
            <p:nvPr/>
          </p:nvSpPr>
          <p:spPr bwMode="auto">
            <a:xfrm>
              <a:off x="3255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87" name="Freeform 2202"/>
            <p:cNvSpPr>
              <a:spLocks/>
            </p:cNvSpPr>
            <p:nvPr/>
          </p:nvSpPr>
          <p:spPr bwMode="auto">
            <a:xfrm>
              <a:off x="3143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88" name="Freeform 2203"/>
            <p:cNvSpPr>
              <a:spLocks/>
            </p:cNvSpPr>
            <p:nvPr/>
          </p:nvSpPr>
          <p:spPr bwMode="auto">
            <a:xfrm>
              <a:off x="3143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89" name="Rectangle 2204"/>
            <p:cNvSpPr>
              <a:spLocks noChangeArrowheads="1"/>
            </p:cNvSpPr>
            <p:nvPr/>
          </p:nvSpPr>
          <p:spPr bwMode="auto">
            <a:xfrm>
              <a:off x="2326" y="400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0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90" name="Rectangle 2205"/>
            <p:cNvSpPr>
              <a:spLocks noChangeArrowheads="1"/>
            </p:cNvSpPr>
            <p:nvPr/>
          </p:nvSpPr>
          <p:spPr bwMode="auto">
            <a:xfrm>
              <a:off x="2326" y="391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1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91" name="Rectangle 2206"/>
            <p:cNvSpPr>
              <a:spLocks noChangeArrowheads="1"/>
            </p:cNvSpPr>
            <p:nvPr/>
          </p:nvSpPr>
          <p:spPr bwMode="auto">
            <a:xfrm>
              <a:off x="2326" y="3805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2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92" name="Rectangle 2207"/>
            <p:cNvSpPr>
              <a:spLocks noChangeArrowheads="1"/>
            </p:cNvSpPr>
            <p:nvPr/>
          </p:nvSpPr>
          <p:spPr bwMode="auto">
            <a:xfrm>
              <a:off x="2326" y="370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3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93" name="Rectangle 2208"/>
            <p:cNvSpPr>
              <a:spLocks noChangeArrowheads="1"/>
            </p:cNvSpPr>
            <p:nvPr/>
          </p:nvSpPr>
          <p:spPr bwMode="auto">
            <a:xfrm>
              <a:off x="2326" y="3601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4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94" name="Rectangle 2209"/>
            <p:cNvSpPr>
              <a:spLocks noChangeArrowheads="1"/>
            </p:cNvSpPr>
            <p:nvPr/>
          </p:nvSpPr>
          <p:spPr bwMode="auto">
            <a:xfrm>
              <a:off x="2326" y="3503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5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95" name="Rectangle 2210"/>
            <p:cNvSpPr>
              <a:spLocks noChangeArrowheads="1"/>
            </p:cNvSpPr>
            <p:nvPr/>
          </p:nvSpPr>
          <p:spPr bwMode="auto">
            <a:xfrm>
              <a:off x="2326" y="339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6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96" name="Rectangle 2211"/>
            <p:cNvSpPr>
              <a:spLocks noChangeArrowheads="1"/>
            </p:cNvSpPr>
            <p:nvPr/>
          </p:nvSpPr>
          <p:spPr bwMode="auto">
            <a:xfrm>
              <a:off x="2326" y="3299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7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97" name="Rectangle 2212"/>
            <p:cNvSpPr>
              <a:spLocks noChangeArrowheads="1"/>
            </p:cNvSpPr>
            <p:nvPr/>
          </p:nvSpPr>
          <p:spPr bwMode="auto">
            <a:xfrm>
              <a:off x="2326" y="3194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8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98" name="Rectangle 2213"/>
            <p:cNvSpPr>
              <a:spLocks noChangeArrowheads="1"/>
            </p:cNvSpPr>
            <p:nvPr/>
          </p:nvSpPr>
          <p:spPr bwMode="auto">
            <a:xfrm>
              <a:off x="2326" y="309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9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99" name="Rectangle 2214"/>
            <p:cNvSpPr>
              <a:spLocks noChangeArrowheads="1"/>
            </p:cNvSpPr>
            <p:nvPr/>
          </p:nvSpPr>
          <p:spPr bwMode="auto">
            <a:xfrm>
              <a:off x="2308" y="2991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10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500" name="Rectangle 2215"/>
            <p:cNvSpPr>
              <a:spLocks noChangeArrowheads="1"/>
            </p:cNvSpPr>
            <p:nvPr/>
          </p:nvSpPr>
          <p:spPr bwMode="auto">
            <a:xfrm>
              <a:off x="2370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0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501" name="Rectangle 2216"/>
            <p:cNvSpPr>
              <a:spLocks noChangeArrowheads="1"/>
            </p:cNvSpPr>
            <p:nvPr/>
          </p:nvSpPr>
          <p:spPr bwMode="auto">
            <a:xfrm>
              <a:off x="2489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1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502" name="Rectangle 2217"/>
            <p:cNvSpPr>
              <a:spLocks noChangeArrowheads="1"/>
            </p:cNvSpPr>
            <p:nvPr/>
          </p:nvSpPr>
          <p:spPr bwMode="auto">
            <a:xfrm>
              <a:off x="2601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2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503" name="Rectangle 2218"/>
            <p:cNvSpPr>
              <a:spLocks noChangeArrowheads="1"/>
            </p:cNvSpPr>
            <p:nvPr/>
          </p:nvSpPr>
          <p:spPr bwMode="auto">
            <a:xfrm>
              <a:off x="2719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3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504" name="Rectangle 2219"/>
            <p:cNvSpPr>
              <a:spLocks noChangeArrowheads="1"/>
            </p:cNvSpPr>
            <p:nvPr/>
          </p:nvSpPr>
          <p:spPr bwMode="auto">
            <a:xfrm>
              <a:off x="2831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4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505" name="Rectangle 2220"/>
            <p:cNvSpPr>
              <a:spLocks noChangeArrowheads="1"/>
            </p:cNvSpPr>
            <p:nvPr/>
          </p:nvSpPr>
          <p:spPr bwMode="auto">
            <a:xfrm>
              <a:off x="2950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5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506" name="Rectangle 2221"/>
            <p:cNvSpPr>
              <a:spLocks noChangeArrowheads="1"/>
            </p:cNvSpPr>
            <p:nvPr/>
          </p:nvSpPr>
          <p:spPr bwMode="auto">
            <a:xfrm>
              <a:off x="3062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6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507" name="Rectangle 2222"/>
            <p:cNvSpPr>
              <a:spLocks noChangeArrowheads="1"/>
            </p:cNvSpPr>
            <p:nvPr/>
          </p:nvSpPr>
          <p:spPr bwMode="auto">
            <a:xfrm>
              <a:off x="3180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7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508" name="Rectangle 2223"/>
            <p:cNvSpPr>
              <a:spLocks noChangeArrowheads="1"/>
            </p:cNvSpPr>
            <p:nvPr/>
          </p:nvSpPr>
          <p:spPr bwMode="auto">
            <a:xfrm>
              <a:off x="3293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8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509" name="Rectangle 2224"/>
            <p:cNvSpPr>
              <a:spLocks noChangeArrowheads="1"/>
            </p:cNvSpPr>
            <p:nvPr/>
          </p:nvSpPr>
          <p:spPr bwMode="auto">
            <a:xfrm>
              <a:off x="3411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9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510" name="Rectangle 2225"/>
            <p:cNvSpPr>
              <a:spLocks noChangeArrowheads="1"/>
            </p:cNvSpPr>
            <p:nvPr/>
          </p:nvSpPr>
          <p:spPr bwMode="auto">
            <a:xfrm>
              <a:off x="3511" y="4070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10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511" name="Rectangle 2226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3512" name="Line 2227"/>
            <p:cNvSpPr>
              <a:spLocks noChangeShapeType="1"/>
            </p:cNvSpPr>
            <p:nvPr/>
          </p:nvSpPr>
          <p:spPr bwMode="auto">
            <a:xfrm>
              <a:off x="3181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53513" name="Freeform 2228"/>
            <p:cNvSpPr>
              <a:spLocks/>
            </p:cNvSpPr>
            <p:nvPr/>
          </p:nvSpPr>
          <p:spPr bwMode="auto">
            <a:xfrm>
              <a:off x="3033" y="3600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514" name="Freeform 2229"/>
            <p:cNvSpPr>
              <a:spLocks/>
            </p:cNvSpPr>
            <p:nvPr/>
          </p:nvSpPr>
          <p:spPr bwMode="auto">
            <a:xfrm>
              <a:off x="3024" y="3792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3348" name="Rectangle 2230"/>
          <p:cNvSpPr>
            <a:spLocks noChangeArrowheads="1"/>
          </p:cNvSpPr>
          <p:nvPr/>
        </p:nvSpPr>
        <p:spPr bwMode="auto">
          <a:xfrm>
            <a:off x="3657600" y="4267200"/>
            <a:ext cx="1408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Total Cost = 26</a:t>
            </a:r>
          </a:p>
        </p:txBody>
      </p:sp>
      <p:sp>
        <p:nvSpPr>
          <p:cNvPr id="53349" name="Line 2231"/>
          <p:cNvSpPr>
            <a:spLocks noChangeShapeType="1"/>
          </p:cNvSpPr>
          <p:nvPr/>
        </p:nvSpPr>
        <p:spPr bwMode="auto">
          <a:xfrm flipV="1">
            <a:off x="53340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53350" name="Text Box 2232"/>
          <p:cNvSpPr txBox="1">
            <a:spLocks noChangeArrowheads="1"/>
          </p:cNvSpPr>
          <p:nvPr/>
        </p:nvSpPr>
        <p:spPr bwMode="auto">
          <a:xfrm>
            <a:off x="2362200" y="5029200"/>
            <a:ext cx="121920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Swapping O and O</a:t>
            </a:r>
            <a:r>
              <a:rPr lang="en-US" altLang="ko-KR" sz="1400" baseline="-25000">
                <a:ea typeface="굴림" pitchFamily="34" charset="-127"/>
              </a:rPr>
              <a:t>ramdom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 pitchFamily="34" charset="-127"/>
              </a:rPr>
              <a:t>If quality is improved.</a:t>
            </a:r>
          </a:p>
        </p:txBody>
      </p:sp>
      <p:sp>
        <p:nvSpPr>
          <p:cNvPr id="53351" name="Text Box 2233"/>
          <p:cNvSpPr txBox="1">
            <a:spLocks noChangeArrowheads="1"/>
          </p:cNvSpPr>
          <p:nvPr/>
        </p:nvSpPr>
        <p:spPr bwMode="auto">
          <a:xfrm>
            <a:off x="228600" y="4724400"/>
            <a:ext cx="1981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 b="1">
                <a:ea typeface="굴림" pitchFamily="34" charset="-127"/>
              </a:rPr>
              <a:t>Do loop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2000" b="1">
                <a:ea typeface="굴림" pitchFamily="34" charset="-127"/>
              </a:rPr>
              <a:t>Until no change</a:t>
            </a:r>
          </a:p>
        </p:txBody>
      </p:sp>
      <p:grpSp>
        <p:nvGrpSpPr>
          <p:cNvPr id="53352" name="Group 2234"/>
          <p:cNvGrpSpPr>
            <a:grpSpLocks/>
          </p:cNvGrpSpPr>
          <p:nvPr/>
        </p:nvGrpSpPr>
        <p:grpSpPr bwMode="auto">
          <a:xfrm>
            <a:off x="6821488" y="4611688"/>
            <a:ext cx="2176462" cy="2035175"/>
            <a:chOff x="4297" y="2905"/>
            <a:chExt cx="1371" cy="1282"/>
          </a:xfrm>
        </p:grpSpPr>
        <p:sp>
          <p:nvSpPr>
            <p:cNvPr id="53353" name="Rectangle 2235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3354" name="Rectangle 2236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3355" name="Line 2237"/>
            <p:cNvSpPr>
              <a:spLocks noChangeShapeType="1"/>
            </p:cNvSpPr>
            <p:nvPr/>
          </p:nvSpPr>
          <p:spPr bwMode="auto">
            <a:xfrm>
              <a:off x="4440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56" name="Line 2238"/>
            <p:cNvSpPr>
              <a:spLocks noChangeShapeType="1"/>
            </p:cNvSpPr>
            <p:nvPr/>
          </p:nvSpPr>
          <p:spPr bwMode="auto">
            <a:xfrm>
              <a:off x="4440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57" name="Line 2239"/>
            <p:cNvSpPr>
              <a:spLocks noChangeShapeType="1"/>
            </p:cNvSpPr>
            <p:nvPr/>
          </p:nvSpPr>
          <p:spPr bwMode="auto">
            <a:xfrm>
              <a:off x="4440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58" name="Line 2240"/>
            <p:cNvSpPr>
              <a:spLocks noChangeShapeType="1"/>
            </p:cNvSpPr>
            <p:nvPr/>
          </p:nvSpPr>
          <p:spPr bwMode="auto">
            <a:xfrm>
              <a:off x="4440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59" name="Line 2241"/>
            <p:cNvSpPr>
              <a:spLocks noChangeShapeType="1"/>
            </p:cNvSpPr>
            <p:nvPr/>
          </p:nvSpPr>
          <p:spPr bwMode="auto">
            <a:xfrm>
              <a:off x="4440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60" name="Line 2242"/>
            <p:cNvSpPr>
              <a:spLocks noChangeShapeType="1"/>
            </p:cNvSpPr>
            <p:nvPr/>
          </p:nvSpPr>
          <p:spPr bwMode="auto">
            <a:xfrm>
              <a:off x="4440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61" name="Line 2243"/>
            <p:cNvSpPr>
              <a:spLocks noChangeShapeType="1"/>
            </p:cNvSpPr>
            <p:nvPr/>
          </p:nvSpPr>
          <p:spPr bwMode="auto">
            <a:xfrm>
              <a:off x="4440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62" name="Line 2244"/>
            <p:cNvSpPr>
              <a:spLocks noChangeShapeType="1"/>
            </p:cNvSpPr>
            <p:nvPr/>
          </p:nvSpPr>
          <p:spPr bwMode="auto">
            <a:xfrm>
              <a:off x="4440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63" name="Line 2245"/>
            <p:cNvSpPr>
              <a:spLocks noChangeShapeType="1"/>
            </p:cNvSpPr>
            <p:nvPr/>
          </p:nvSpPr>
          <p:spPr bwMode="auto">
            <a:xfrm>
              <a:off x="4440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64" name="Line 2246"/>
            <p:cNvSpPr>
              <a:spLocks noChangeShapeType="1"/>
            </p:cNvSpPr>
            <p:nvPr/>
          </p:nvSpPr>
          <p:spPr bwMode="auto">
            <a:xfrm>
              <a:off x="4440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65" name="Line 2247"/>
            <p:cNvSpPr>
              <a:spLocks noChangeShapeType="1"/>
            </p:cNvSpPr>
            <p:nvPr/>
          </p:nvSpPr>
          <p:spPr bwMode="auto">
            <a:xfrm>
              <a:off x="455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66" name="Line 2248"/>
            <p:cNvSpPr>
              <a:spLocks noChangeShapeType="1"/>
            </p:cNvSpPr>
            <p:nvPr/>
          </p:nvSpPr>
          <p:spPr bwMode="auto">
            <a:xfrm>
              <a:off x="467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67" name="Line 2249"/>
            <p:cNvSpPr>
              <a:spLocks noChangeShapeType="1"/>
            </p:cNvSpPr>
            <p:nvPr/>
          </p:nvSpPr>
          <p:spPr bwMode="auto">
            <a:xfrm>
              <a:off x="478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68" name="Line 2250"/>
            <p:cNvSpPr>
              <a:spLocks noChangeShapeType="1"/>
            </p:cNvSpPr>
            <p:nvPr/>
          </p:nvSpPr>
          <p:spPr bwMode="auto">
            <a:xfrm>
              <a:off x="490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69" name="Line 2251"/>
            <p:cNvSpPr>
              <a:spLocks noChangeShapeType="1"/>
            </p:cNvSpPr>
            <p:nvPr/>
          </p:nvSpPr>
          <p:spPr bwMode="auto">
            <a:xfrm>
              <a:off x="502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70" name="Line 2252"/>
            <p:cNvSpPr>
              <a:spLocks noChangeShapeType="1"/>
            </p:cNvSpPr>
            <p:nvPr/>
          </p:nvSpPr>
          <p:spPr bwMode="auto">
            <a:xfrm>
              <a:off x="513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71" name="Line 2253"/>
            <p:cNvSpPr>
              <a:spLocks noChangeShapeType="1"/>
            </p:cNvSpPr>
            <p:nvPr/>
          </p:nvSpPr>
          <p:spPr bwMode="auto">
            <a:xfrm>
              <a:off x="525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72" name="Line 2254"/>
            <p:cNvSpPr>
              <a:spLocks noChangeShapeType="1"/>
            </p:cNvSpPr>
            <p:nvPr/>
          </p:nvSpPr>
          <p:spPr bwMode="auto">
            <a:xfrm>
              <a:off x="5363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73" name="Line 2255"/>
            <p:cNvSpPr>
              <a:spLocks noChangeShapeType="1"/>
            </p:cNvSpPr>
            <p:nvPr/>
          </p:nvSpPr>
          <p:spPr bwMode="auto">
            <a:xfrm>
              <a:off x="548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74" name="Line 2256"/>
            <p:cNvSpPr>
              <a:spLocks noChangeShapeType="1"/>
            </p:cNvSpPr>
            <p:nvPr/>
          </p:nvSpPr>
          <p:spPr bwMode="auto">
            <a:xfrm>
              <a:off x="5594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75" name="Rectangle 2257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3376" name="Line 2258"/>
            <p:cNvSpPr>
              <a:spLocks noChangeShapeType="1"/>
            </p:cNvSpPr>
            <p:nvPr/>
          </p:nvSpPr>
          <p:spPr bwMode="auto">
            <a:xfrm>
              <a:off x="444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77" name="Line 2259"/>
            <p:cNvSpPr>
              <a:spLocks noChangeShapeType="1"/>
            </p:cNvSpPr>
            <p:nvPr/>
          </p:nvSpPr>
          <p:spPr bwMode="auto">
            <a:xfrm>
              <a:off x="4428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78" name="Line 2260"/>
            <p:cNvSpPr>
              <a:spLocks noChangeShapeType="1"/>
            </p:cNvSpPr>
            <p:nvPr/>
          </p:nvSpPr>
          <p:spPr bwMode="auto">
            <a:xfrm>
              <a:off x="4428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79" name="Line 2261"/>
            <p:cNvSpPr>
              <a:spLocks noChangeShapeType="1"/>
            </p:cNvSpPr>
            <p:nvPr/>
          </p:nvSpPr>
          <p:spPr bwMode="auto">
            <a:xfrm>
              <a:off x="4428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80" name="Line 2262"/>
            <p:cNvSpPr>
              <a:spLocks noChangeShapeType="1"/>
            </p:cNvSpPr>
            <p:nvPr/>
          </p:nvSpPr>
          <p:spPr bwMode="auto">
            <a:xfrm>
              <a:off x="4428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81" name="Line 2263"/>
            <p:cNvSpPr>
              <a:spLocks noChangeShapeType="1"/>
            </p:cNvSpPr>
            <p:nvPr/>
          </p:nvSpPr>
          <p:spPr bwMode="auto">
            <a:xfrm>
              <a:off x="4428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82" name="Line 2264"/>
            <p:cNvSpPr>
              <a:spLocks noChangeShapeType="1"/>
            </p:cNvSpPr>
            <p:nvPr/>
          </p:nvSpPr>
          <p:spPr bwMode="auto">
            <a:xfrm>
              <a:off x="4428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83" name="Line 2265"/>
            <p:cNvSpPr>
              <a:spLocks noChangeShapeType="1"/>
            </p:cNvSpPr>
            <p:nvPr/>
          </p:nvSpPr>
          <p:spPr bwMode="auto">
            <a:xfrm>
              <a:off x="4428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84" name="Line 2266"/>
            <p:cNvSpPr>
              <a:spLocks noChangeShapeType="1"/>
            </p:cNvSpPr>
            <p:nvPr/>
          </p:nvSpPr>
          <p:spPr bwMode="auto">
            <a:xfrm>
              <a:off x="4428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85" name="Line 2267"/>
            <p:cNvSpPr>
              <a:spLocks noChangeShapeType="1"/>
            </p:cNvSpPr>
            <p:nvPr/>
          </p:nvSpPr>
          <p:spPr bwMode="auto">
            <a:xfrm>
              <a:off x="4428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86" name="Line 2268"/>
            <p:cNvSpPr>
              <a:spLocks noChangeShapeType="1"/>
            </p:cNvSpPr>
            <p:nvPr/>
          </p:nvSpPr>
          <p:spPr bwMode="auto">
            <a:xfrm>
              <a:off x="4428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87" name="Line 2269"/>
            <p:cNvSpPr>
              <a:spLocks noChangeShapeType="1"/>
            </p:cNvSpPr>
            <p:nvPr/>
          </p:nvSpPr>
          <p:spPr bwMode="auto">
            <a:xfrm>
              <a:off x="4428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88" name="Line 2270"/>
            <p:cNvSpPr>
              <a:spLocks noChangeShapeType="1"/>
            </p:cNvSpPr>
            <p:nvPr/>
          </p:nvSpPr>
          <p:spPr bwMode="auto">
            <a:xfrm>
              <a:off x="4440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89" name="Line 2271"/>
            <p:cNvSpPr>
              <a:spLocks noChangeShapeType="1"/>
            </p:cNvSpPr>
            <p:nvPr/>
          </p:nvSpPr>
          <p:spPr bwMode="auto">
            <a:xfrm flipV="1">
              <a:off x="444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90" name="Line 2272"/>
            <p:cNvSpPr>
              <a:spLocks noChangeShapeType="1"/>
            </p:cNvSpPr>
            <p:nvPr/>
          </p:nvSpPr>
          <p:spPr bwMode="auto">
            <a:xfrm flipV="1">
              <a:off x="455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91" name="Line 2273"/>
            <p:cNvSpPr>
              <a:spLocks noChangeShapeType="1"/>
            </p:cNvSpPr>
            <p:nvPr/>
          </p:nvSpPr>
          <p:spPr bwMode="auto">
            <a:xfrm flipV="1">
              <a:off x="467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92" name="Line 2274"/>
            <p:cNvSpPr>
              <a:spLocks noChangeShapeType="1"/>
            </p:cNvSpPr>
            <p:nvPr/>
          </p:nvSpPr>
          <p:spPr bwMode="auto">
            <a:xfrm flipV="1">
              <a:off x="478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93" name="Line 2275"/>
            <p:cNvSpPr>
              <a:spLocks noChangeShapeType="1"/>
            </p:cNvSpPr>
            <p:nvPr/>
          </p:nvSpPr>
          <p:spPr bwMode="auto">
            <a:xfrm flipV="1">
              <a:off x="490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94" name="Line 2276"/>
            <p:cNvSpPr>
              <a:spLocks noChangeShapeType="1"/>
            </p:cNvSpPr>
            <p:nvPr/>
          </p:nvSpPr>
          <p:spPr bwMode="auto">
            <a:xfrm flipV="1">
              <a:off x="502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95" name="Line 2277"/>
            <p:cNvSpPr>
              <a:spLocks noChangeShapeType="1"/>
            </p:cNvSpPr>
            <p:nvPr/>
          </p:nvSpPr>
          <p:spPr bwMode="auto">
            <a:xfrm flipV="1">
              <a:off x="513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96" name="Line 2278"/>
            <p:cNvSpPr>
              <a:spLocks noChangeShapeType="1"/>
            </p:cNvSpPr>
            <p:nvPr/>
          </p:nvSpPr>
          <p:spPr bwMode="auto">
            <a:xfrm flipV="1">
              <a:off x="525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97" name="Line 2279"/>
            <p:cNvSpPr>
              <a:spLocks noChangeShapeType="1"/>
            </p:cNvSpPr>
            <p:nvPr/>
          </p:nvSpPr>
          <p:spPr bwMode="auto">
            <a:xfrm flipV="1">
              <a:off x="5363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98" name="Line 2280"/>
            <p:cNvSpPr>
              <a:spLocks noChangeShapeType="1"/>
            </p:cNvSpPr>
            <p:nvPr/>
          </p:nvSpPr>
          <p:spPr bwMode="auto">
            <a:xfrm flipV="1">
              <a:off x="548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99" name="Line 2281"/>
            <p:cNvSpPr>
              <a:spLocks noChangeShapeType="1"/>
            </p:cNvSpPr>
            <p:nvPr/>
          </p:nvSpPr>
          <p:spPr bwMode="auto">
            <a:xfrm flipV="1">
              <a:off x="5594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00" name="Freeform 2282"/>
            <p:cNvSpPr>
              <a:spLocks/>
            </p:cNvSpPr>
            <p:nvPr/>
          </p:nvSpPr>
          <p:spPr bwMode="auto">
            <a:xfrm>
              <a:off x="4746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01" name="Freeform 2283"/>
            <p:cNvSpPr>
              <a:spLocks/>
            </p:cNvSpPr>
            <p:nvPr/>
          </p:nvSpPr>
          <p:spPr bwMode="auto">
            <a:xfrm>
              <a:off x="4627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02" name="Freeform 2284"/>
            <p:cNvSpPr>
              <a:spLocks/>
            </p:cNvSpPr>
            <p:nvPr/>
          </p:nvSpPr>
          <p:spPr bwMode="auto">
            <a:xfrm>
              <a:off x="5207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03" name="Freeform 2285"/>
            <p:cNvSpPr>
              <a:spLocks/>
            </p:cNvSpPr>
            <p:nvPr/>
          </p:nvSpPr>
          <p:spPr bwMode="auto">
            <a:xfrm>
              <a:off x="4858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04" name="Freeform 2286"/>
            <p:cNvSpPr>
              <a:spLocks/>
            </p:cNvSpPr>
            <p:nvPr/>
          </p:nvSpPr>
          <p:spPr bwMode="auto">
            <a:xfrm>
              <a:off x="4746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05" name="Freeform 2287"/>
            <p:cNvSpPr>
              <a:spLocks/>
            </p:cNvSpPr>
            <p:nvPr/>
          </p:nvSpPr>
          <p:spPr bwMode="auto">
            <a:xfrm>
              <a:off x="5319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06" name="Freeform 2288"/>
            <p:cNvSpPr>
              <a:spLocks/>
            </p:cNvSpPr>
            <p:nvPr/>
          </p:nvSpPr>
          <p:spPr bwMode="auto">
            <a:xfrm>
              <a:off x="5089" y="378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07" name="Freeform 2289"/>
            <p:cNvSpPr>
              <a:spLocks/>
            </p:cNvSpPr>
            <p:nvPr/>
          </p:nvSpPr>
          <p:spPr bwMode="auto">
            <a:xfrm>
              <a:off x="5207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08" name="Freeform 2290"/>
            <p:cNvSpPr>
              <a:spLocks/>
            </p:cNvSpPr>
            <p:nvPr/>
          </p:nvSpPr>
          <p:spPr bwMode="auto">
            <a:xfrm>
              <a:off x="5207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409" name="Rectangle 2291"/>
            <p:cNvSpPr>
              <a:spLocks noChangeArrowheads="1"/>
            </p:cNvSpPr>
            <p:nvPr/>
          </p:nvSpPr>
          <p:spPr bwMode="auto">
            <a:xfrm>
              <a:off x="4390" y="400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0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10" name="Rectangle 2292"/>
            <p:cNvSpPr>
              <a:spLocks noChangeArrowheads="1"/>
            </p:cNvSpPr>
            <p:nvPr/>
          </p:nvSpPr>
          <p:spPr bwMode="auto">
            <a:xfrm>
              <a:off x="4390" y="391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1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11" name="Rectangle 2293"/>
            <p:cNvSpPr>
              <a:spLocks noChangeArrowheads="1"/>
            </p:cNvSpPr>
            <p:nvPr/>
          </p:nvSpPr>
          <p:spPr bwMode="auto">
            <a:xfrm>
              <a:off x="4390" y="3805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2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12" name="Rectangle 2294"/>
            <p:cNvSpPr>
              <a:spLocks noChangeArrowheads="1"/>
            </p:cNvSpPr>
            <p:nvPr/>
          </p:nvSpPr>
          <p:spPr bwMode="auto">
            <a:xfrm>
              <a:off x="4390" y="370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3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13" name="Rectangle 2295"/>
            <p:cNvSpPr>
              <a:spLocks noChangeArrowheads="1"/>
            </p:cNvSpPr>
            <p:nvPr/>
          </p:nvSpPr>
          <p:spPr bwMode="auto">
            <a:xfrm>
              <a:off x="4390" y="3601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4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14" name="Rectangle 2296"/>
            <p:cNvSpPr>
              <a:spLocks noChangeArrowheads="1"/>
            </p:cNvSpPr>
            <p:nvPr/>
          </p:nvSpPr>
          <p:spPr bwMode="auto">
            <a:xfrm>
              <a:off x="4390" y="3503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5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15" name="Rectangle 2297"/>
            <p:cNvSpPr>
              <a:spLocks noChangeArrowheads="1"/>
            </p:cNvSpPr>
            <p:nvPr/>
          </p:nvSpPr>
          <p:spPr bwMode="auto">
            <a:xfrm>
              <a:off x="4390" y="339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6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16" name="Rectangle 2298"/>
            <p:cNvSpPr>
              <a:spLocks noChangeArrowheads="1"/>
            </p:cNvSpPr>
            <p:nvPr/>
          </p:nvSpPr>
          <p:spPr bwMode="auto">
            <a:xfrm>
              <a:off x="4390" y="3299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7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17" name="Rectangle 2299"/>
            <p:cNvSpPr>
              <a:spLocks noChangeArrowheads="1"/>
            </p:cNvSpPr>
            <p:nvPr/>
          </p:nvSpPr>
          <p:spPr bwMode="auto">
            <a:xfrm>
              <a:off x="4390" y="3194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8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18" name="Rectangle 2300"/>
            <p:cNvSpPr>
              <a:spLocks noChangeArrowheads="1"/>
            </p:cNvSpPr>
            <p:nvPr/>
          </p:nvSpPr>
          <p:spPr bwMode="auto">
            <a:xfrm>
              <a:off x="4390" y="309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9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19" name="Rectangle 2301"/>
            <p:cNvSpPr>
              <a:spLocks noChangeArrowheads="1"/>
            </p:cNvSpPr>
            <p:nvPr/>
          </p:nvSpPr>
          <p:spPr bwMode="auto">
            <a:xfrm>
              <a:off x="4372" y="2991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10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20" name="Rectangle 2302"/>
            <p:cNvSpPr>
              <a:spLocks noChangeArrowheads="1"/>
            </p:cNvSpPr>
            <p:nvPr/>
          </p:nvSpPr>
          <p:spPr bwMode="auto">
            <a:xfrm>
              <a:off x="4434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0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21" name="Rectangle 2303"/>
            <p:cNvSpPr>
              <a:spLocks noChangeArrowheads="1"/>
            </p:cNvSpPr>
            <p:nvPr/>
          </p:nvSpPr>
          <p:spPr bwMode="auto">
            <a:xfrm>
              <a:off x="4553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1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22" name="Rectangle 2304"/>
            <p:cNvSpPr>
              <a:spLocks noChangeArrowheads="1"/>
            </p:cNvSpPr>
            <p:nvPr/>
          </p:nvSpPr>
          <p:spPr bwMode="auto">
            <a:xfrm>
              <a:off x="4665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2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23" name="Rectangle 2305"/>
            <p:cNvSpPr>
              <a:spLocks noChangeArrowheads="1"/>
            </p:cNvSpPr>
            <p:nvPr/>
          </p:nvSpPr>
          <p:spPr bwMode="auto">
            <a:xfrm>
              <a:off x="4783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3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24" name="Rectangle 2306"/>
            <p:cNvSpPr>
              <a:spLocks noChangeArrowheads="1"/>
            </p:cNvSpPr>
            <p:nvPr/>
          </p:nvSpPr>
          <p:spPr bwMode="auto">
            <a:xfrm>
              <a:off x="4895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4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25" name="Rectangle 2307"/>
            <p:cNvSpPr>
              <a:spLocks noChangeArrowheads="1"/>
            </p:cNvSpPr>
            <p:nvPr/>
          </p:nvSpPr>
          <p:spPr bwMode="auto">
            <a:xfrm>
              <a:off x="5014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5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26" name="Rectangle 2308"/>
            <p:cNvSpPr>
              <a:spLocks noChangeArrowheads="1"/>
            </p:cNvSpPr>
            <p:nvPr/>
          </p:nvSpPr>
          <p:spPr bwMode="auto">
            <a:xfrm>
              <a:off x="5126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6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27" name="Rectangle 2309"/>
            <p:cNvSpPr>
              <a:spLocks noChangeArrowheads="1"/>
            </p:cNvSpPr>
            <p:nvPr/>
          </p:nvSpPr>
          <p:spPr bwMode="auto">
            <a:xfrm>
              <a:off x="5244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7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28" name="Rectangle 2310"/>
            <p:cNvSpPr>
              <a:spLocks noChangeArrowheads="1"/>
            </p:cNvSpPr>
            <p:nvPr/>
          </p:nvSpPr>
          <p:spPr bwMode="auto">
            <a:xfrm>
              <a:off x="5357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8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29" name="Rectangle 2311"/>
            <p:cNvSpPr>
              <a:spLocks noChangeArrowheads="1"/>
            </p:cNvSpPr>
            <p:nvPr/>
          </p:nvSpPr>
          <p:spPr bwMode="auto">
            <a:xfrm>
              <a:off x="5475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9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30" name="Rectangle 2312"/>
            <p:cNvSpPr>
              <a:spLocks noChangeArrowheads="1"/>
            </p:cNvSpPr>
            <p:nvPr/>
          </p:nvSpPr>
          <p:spPr bwMode="auto">
            <a:xfrm>
              <a:off x="5575" y="4070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굴림" pitchFamily="34" charset="-127"/>
                </a:rPr>
                <a:t>10</a:t>
              </a:r>
              <a:endParaRPr lang="ko-KR" altLang="en-US" sz="2400">
                <a:ea typeface="굴림" pitchFamily="34" charset="-127"/>
              </a:endParaRPr>
            </a:p>
          </p:txBody>
        </p:sp>
        <p:sp>
          <p:nvSpPr>
            <p:cNvPr id="53431" name="Rectangle 2313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400">
                <a:ea typeface="新細明體" panose="02020500000000000000" pitchFamily="18" charset="-120"/>
              </a:endParaRPr>
            </a:p>
          </p:txBody>
        </p:sp>
        <p:sp>
          <p:nvSpPr>
            <p:cNvPr id="53432" name="Line 2314"/>
            <p:cNvSpPr>
              <a:spLocks noChangeShapeType="1"/>
            </p:cNvSpPr>
            <p:nvPr/>
          </p:nvSpPr>
          <p:spPr bwMode="auto">
            <a:xfrm>
              <a:off x="5245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53433" name="Freeform 2315"/>
            <p:cNvSpPr>
              <a:spLocks/>
            </p:cNvSpPr>
            <p:nvPr/>
          </p:nvSpPr>
          <p:spPr bwMode="auto">
            <a:xfrm>
              <a:off x="5088" y="360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8D780A-AC25-4185-86C1-EA643A50ECB5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1433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143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B647E5-FC89-4CE6-B729-4D015CC8FB8A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TW" sz="12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7056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Measure the Quality of Clustering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solidFill>
                  <a:schemeClr val="hlink"/>
                </a:solidFill>
                <a:ea typeface="新細明體" panose="02020500000000000000" pitchFamily="18" charset="-120"/>
              </a:rPr>
              <a:t>Dissimilarity/Similarity metric</a:t>
            </a:r>
            <a:r>
              <a:rPr lang="en-US" altLang="zh-TW" sz="2400" dirty="0">
                <a:ea typeface="新細明體" panose="02020500000000000000" pitchFamily="18" charset="-120"/>
              </a:rPr>
              <a:t>: Similarity is expressed in terms of a distance function, typically metric: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400" i="1" dirty="0">
                <a:ea typeface="新細明體" panose="02020500000000000000" pitchFamily="18" charset="-120"/>
              </a:rPr>
              <a:t>, j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There is a separate “quality” function that measures the “goodness” of a cluster.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The definitions of </a:t>
            </a:r>
            <a:r>
              <a:rPr lang="en-US" altLang="zh-TW" sz="2400" dirty="0">
                <a:solidFill>
                  <a:schemeClr val="hlink"/>
                </a:solidFill>
                <a:ea typeface="新細明體" panose="02020500000000000000" pitchFamily="18" charset="-120"/>
              </a:rPr>
              <a:t>distance functions</a:t>
            </a:r>
            <a:r>
              <a:rPr lang="en-US" altLang="zh-TW" sz="2400" dirty="0">
                <a:ea typeface="新細明體" panose="02020500000000000000" pitchFamily="18" charset="-120"/>
              </a:rPr>
              <a:t> are usually very different for interval-scaled, </a:t>
            </a:r>
            <a:r>
              <a:rPr lang="en-US" altLang="zh-TW" sz="2400" dirty="0" err="1">
                <a:ea typeface="新細明體" panose="02020500000000000000" pitchFamily="18" charset="-120"/>
              </a:rPr>
              <a:t>boolean</a:t>
            </a:r>
            <a:r>
              <a:rPr lang="en-US" altLang="zh-TW" sz="2400" dirty="0">
                <a:ea typeface="新細明體" panose="02020500000000000000" pitchFamily="18" charset="-120"/>
              </a:rPr>
              <a:t>, categorical, ordinal ratio, and vector variables.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Weights should be associated with different variables based on applications and data semantics.</a:t>
            </a:r>
            <a:endParaRPr lang="en-US" altLang="zh-TW" sz="2400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It is hard to define “similar enough” or “good enough”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  <a:sym typeface="Symbol" panose="05050102010706020507" pitchFamily="18" charset="2"/>
              </a:rPr>
              <a:t> the answer is typically highly subjective.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7F2A2-AECF-42DB-80BD-B46F712C7ADA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16387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331F8A-3742-42C2-904D-10C29D1E41B0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TW" sz="12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50238" cy="554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Requirements of Clustering in Data Mining 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325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Scalability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Ability to deal with different types of attributes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Ability to handle dynamic data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Discovery of clusters with arbitrary shape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Minimal requirements for domain knowledge to determine input parameters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Able to deal with noise and outliers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Insensitive to order of input records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High dimensionality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Incorporation of user-specified constraints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Interpretability and usability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9CE3E6-818E-4E64-A1D2-097FE65E6879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1843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184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487C3B-5EA2-4623-B706-45AC70D46DBB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TW" sz="12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Chapter 7. </a:t>
            </a:r>
            <a:r>
              <a:rPr lang="en-AU" altLang="zh-TW">
                <a:ea typeface="新細明體" panose="02020500000000000000" pitchFamily="18" charset="-120"/>
              </a:rPr>
              <a:t>Cluster Analysis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What is Cluster Analysis?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Types of Data in Cluster Analysis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A Categorization of Major Clustering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Partitioning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Hierarchical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Density-Based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Grid-Based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Model-Based Methods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Clustering High-Dimensional Data 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Constraint-Based Clustering 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Outlier Analysis</a:t>
            </a:r>
          </a:p>
          <a:p>
            <a:pPr marL="381000" indent="-381000" eaLnBrk="1" hangingPunct="1">
              <a:lnSpc>
                <a:spcPct val="12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Summary </a:t>
            </a:r>
          </a:p>
        </p:txBody>
      </p:sp>
      <p:sp>
        <p:nvSpPr>
          <p:cNvPr id="18439" name="AutoShape 4"/>
          <p:cNvSpPr>
            <a:spLocks noChangeArrowheads="1"/>
          </p:cNvSpPr>
          <p:nvPr/>
        </p:nvSpPr>
        <p:spPr bwMode="auto">
          <a:xfrm rot="-1466637">
            <a:off x="4876800" y="1752600"/>
            <a:ext cx="609600" cy="1524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C37079-AF7A-434F-B325-676725F7EE45}" type="datetime4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112年11月21日星期二</a:t>
            </a:fld>
            <a:endParaRPr lang="en-US" altLang="zh-TW" sz="1200"/>
          </a:p>
        </p:txBody>
      </p:sp>
      <p:sp>
        <p:nvSpPr>
          <p:cNvPr id="1945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/>
              <a:t>Data Mining: Concepts and Techniques</a:t>
            </a:r>
            <a:endParaRPr lang="en-US" altLang="zh-TW" sz="1200"/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7CC15F-A912-4C13-9288-A1B741F89BC1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TW" sz="12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457200"/>
            <a:ext cx="5126037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Data Structures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Data matrix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(two modes)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Dissimilarity matrix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(one mode)</a:t>
            </a:r>
          </a:p>
        </p:txBody>
      </p:sp>
      <p:graphicFrame>
        <p:nvGraphicFramePr>
          <p:cNvPr id="19463" name="Object 4"/>
          <p:cNvGraphicFramePr>
            <a:graphicFrameLocks noChangeAspect="1"/>
          </p:cNvGraphicFramePr>
          <p:nvPr/>
        </p:nvGraphicFramePr>
        <p:xfrm>
          <a:off x="4419600" y="1752600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8000" imgH="1244600" progId="Equation.3">
                  <p:embed/>
                </p:oleObj>
              </mc:Choice>
              <mc:Fallback>
                <p:oleObj name="Equation" r:id="rId3" imgW="1778000" imgH="1244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52600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5"/>
          <p:cNvGraphicFramePr>
            <a:graphicFrameLocks noChangeAspect="1"/>
          </p:cNvGraphicFramePr>
          <p:nvPr/>
        </p:nvGraphicFramePr>
        <p:xfrm>
          <a:off x="4419600" y="419100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28800" imgH="1143000" progId="Equation.3">
                  <p:embed/>
                </p:oleObj>
              </mc:Choice>
              <mc:Fallback>
                <p:oleObj name="Equation" r:id="rId5" imgW="182880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34290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10489</TotalTime>
  <Words>5088</Words>
  <Application>Microsoft Office PowerPoint</Application>
  <PresentationFormat>如螢幕大小 (4:3)</PresentationFormat>
  <Paragraphs>850</Paragraphs>
  <Slides>50</Slides>
  <Notes>35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50</vt:i4>
      </vt:variant>
    </vt:vector>
  </HeadingPairs>
  <TitlesOfParts>
    <vt:vector size="59" baseType="lpstr">
      <vt:lpstr>Small Fonts</vt:lpstr>
      <vt:lpstr>Arial</vt:lpstr>
      <vt:lpstr>Tahoma</vt:lpstr>
      <vt:lpstr>Times New Roman</vt:lpstr>
      <vt:lpstr>Wingdings</vt:lpstr>
      <vt:lpstr>Blends</vt:lpstr>
      <vt:lpstr>Equation</vt:lpstr>
      <vt:lpstr>Document</vt:lpstr>
      <vt:lpstr>Worksheet</vt:lpstr>
      <vt:lpstr>Chapter 7. Cluster Analysis</vt:lpstr>
      <vt:lpstr>What is Cluster Analysis?</vt:lpstr>
      <vt:lpstr>Clustering: Rich Applications and Multidisciplinary Efforts </vt:lpstr>
      <vt:lpstr>Examples of Clustering Applications</vt:lpstr>
      <vt:lpstr>Quality: What Is Good Clustering?</vt:lpstr>
      <vt:lpstr>Measure the Quality of Clustering</vt:lpstr>
      <vt:lpstr>Requirements of Clustering in Data Mining </vt:lpstr>
      <vt:lpstr>Chapter 7. Cluster Analysis</vt:lpstr>
      <vt:lpstr>Data Structures</vt:lpstr>
      <vt:lpstr>Type of data in clustering analysis</vt:lpstr>
      <vt:lpstr>Interval-valued variables</vt:lpstr>
      <vt:lpstr>Similarity and Dissimilarity Between Objects</vt:lpstr>
      <vt:lpstr>Similarity and Dissimilarity Between Objects (Cont.)</vt:lpstr>
      <vt:lpstr>Binary Variables</vt:lpstr>
      <vt:lpstr>Dissimilarity between Binary Variables</vt:lpstr>
      <vt:lpstr>Categorical Variables</vt:lpstr>
      <vt:lpstr>Ordinal Variables</vt:lpstr>
      <vt:lpstr>Ratio-Scaled Variables</vt:lpstr>
      <vt:lpstr>Variables of Mixed Types</vt:lpstr>
      <vt:lpstr>Example</vt:lpstr>
      <vt:lpstr>PowerPoint 簡報</vt:lpstr>
      <vt:lpstr>PowerPoint 簡報</vt:lpstr>
      <vt:lpstr>Chapter 7. Cluster Analysis</vt:lpstr>
      <vt:lpstr>Major Clustering Approaches (I)</vt:lpstr>
      <vt:lpstr>Major Clustering Approaches (II)</vt:lpstr>
      <vt:lpstr>Chapter 7. Cluster Analysis</vt:lpstr>
      <vt:lpstr>Hierarchical Clustering</vt:lpstr>
      <vt:lpstr>AGNES (Agglomerative Nesting)</vt:lpstr>
      <vt:lpstr>PowerPoint 簡報</vt:lpstr>
      <vt:lpstr>Typical Alternatives to Calculate the Distance between Clusters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Centroid, Radius and Diameter of a Cluster (for numerical data sets)</vt:lpstr>
      <vt:lpstr>Chapter 7. Cluster Analysis</vt:lpstr>
      <vt:lpstr>Partitioning Algorithms: Basic Concept</vt:lpstr>
      <vt:lpstr>The K-Means Clustering Method </vt:lpstr>
      <vt:lpstr>The K-Means Clustering Method </vt:lpstr>
      <vt:lpstr>Comments on the K-Means Method</vt:lpstr>
      <vt:lpstr>Variations of the K-Means Method</vt:lpstr>
      <vt:lpstr>What Is the Problem of the K-Means Method?</vt:lpstr>
      <vt:lpstr>The K-Medoids Clustering Method</vt:lpstr>
      <vt:lpstr>A Typical K-Medoids Algorithm (PAM)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190498 lily</cp:lastModifiedBy>
  <cp:revision>401</cp:revision>
  <cp:lastPrinted>1999-09-10T20:38:56Z</cp:lastPrinted>
  <dcterms:created xsi:type="dcterms:W3CDTF">1998-06-19T04:38:52Z</dcterms:created>
  <dcterms:modified xsi:type="dcterms:W3CDTF">2023-11-21T05:22:02Z</dcterms:modified>
</cp:coreProperties>
</file>