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8"/>
  </p:notesMasterIdLst>
  <p:handoutMasterIdLst>
    <p:handoutMasterId r:id="rId19"/>
  </p:handoutMasterIdLst>
  <p:sldIdLst>
    <p:sldId id="289" r:id="rId2"/>
    <p:sldId id="276" r:id="rId3"/>
    <p:sldId id="277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301" r:id="rId12"/>
    <p:sldId id="286" r:id="rId13"/>
    <p:sldId id="287" r:id="rId14"/>
    <p:sldId id="288" r:id="rId15"/>
    <p:sldId id="302" r:id="rId16"/>
    <p:sldId id="303" r:id="rId17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3" autoAdjust="0"/>
    <p:restoredTop sz="83770" autoAdjust="0"/>
  </p:normalViewPr>
  <p:slideViewPr>
    <p:cSldViewPr>
      <p:cViewPr varScale="1">
        <p:scale>
          <a:sx n="69" d="100"/>
          <a:sy n="69" d="100"/>
        </p:scale>
        <p:origin x="19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9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12EC73CB-BF63-4F49-BE61-0463F9852D38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495C63-383E-4B24-A34B-E55B680C3EEE}" type="datetimeFigureOut">
              <a:rPr lang="zh-TW" altLang="en-US" smtClean="0"/>
              <a:t>2023/12/12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8FB6EF-33C9-4222-904E-A68AD23988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587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找到</a:t>
            </a:r>
            <a:r>
              <a:rPr lang="en-US" altLang="zh-TW" dirty="0"/>
              <a:t>gradient F(x)=0</a:t>
            </a:r>
            <a:r>
              <a:rPr lang="zh-TW" altLang="en-US" dirty="0"/>
              <a:t>的位置去推論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FB6EF-33C9-4222-904E-A68AD239881B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9928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偏微分</a:t>
            </a:r>
            <a:endParaRPr lang="en-US" altLang="zh-TW" dirty="0"/>
          </a:p>
          <a:p>
            <a:r>
              <a:rPr lang="en-US" altLang="zh-TW" dirty="0"/>
              <a:t>Partial of x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FB6EF-33C9-4222-904E-A68AD239881B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6013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找最大最小直的條件</a:t>
            </a:r>
            <a:endParaRPr lang="en-US" altLang="zh-TW" dirty="0"/>
          </a:p>
          <a:p>
            <a:r>
              <a:rPr lang="zh-TW" altLang="en-US" dirty="0"/>
              <a:t>對</a:t>
            </a:r>
            <a:r>
              <a:rPr lang="en-US" altLang="zh-TW" dirty="0"/>
              <a:t>f</a:t>
            </a:r>
            <a:r>
              <a:rPr lang="zh-TW" altLang="en-US" dirty="0"/>
              <a:t>微分</a:t>
            </a:r>
            <a:r>
              <a:rPr lang="en-US" altLang="zh-TW" dirty="0"/>
              <a:t>X</a:t>
            </a:r>
            <a:r>
              <a:rPr lang="zh-TW" altLang="en-US" dirty="0"/>
              <a:t> 或 </a:t>
            </a:r>
            <a:r>
              <a:rPr lang="en-US" altLang="zh-TW" dirty="0"/>
              <a:t>Y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FB6EF-33C9-4222-904E-A68AD239881B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3505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12y </a:t>
            </a:r>
            <a:r>
              <a:rPr lang="zh-TW" altLang="en-US" dirty="0"/>
              <a:t>是對</a:t>
            </a:r>
            <a:r>
              <a:rPr lang="en-US" altLang="zh-TW" dirty="0"/>
              <a:t>y </a:t>
            </a:r>
            <a:r>
              <a:rPr lang="zh-TW" altLang="en-US" dirty="0"/>
              <a:t>再次作微分</a:t>
            </a:r>
            <a:endParaRPr lang="en-US" altLang="zh-TW" dirty="0"/>
          </a:p>
          <a:p>
            <a:r>
              <a:rPr lang="en-US" altLang="zh-TW" dirty="0"/>
              <a:t>Saddle point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FB6EF-33C9-4222-904E-A68AD239881B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74512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非線性最佳化</a:t>
            </a:r>
            <a:endParaRPr lang="en-US" altLang="zh-TW" dirty="0"/>
          </a:p>
          <a:p>
            <a:r>
              <a:rPr lang="zh-TW" altLang="en-US" b="1" dirty="0"/>
              <a:t>一階微分得到極值</a:t>
            </a:r>
            <a:endParaRPr lang="en-US" altLang="zh-TW" b="1" dirty="0"/>
          </a:p>
          <a:p>
            <a:r>
              <a:rPr lang="zh-TW" altLang="en-US" b="1" dirty="0"/>
              <a:t>二階微分得到最大值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FB6EF-33C9-4222-904E-A68AD239881B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0866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FB6EF-33C9-4222-904E-A68AD239881B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1017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問號是</a:t>
            </a:r>
            <a:r>
              <a:rPr lang="en-US" altLang="zh-TW" dirty="0" err="1"/>
              <a:t>lamda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FB6EF-33C9-4222-904E-A68AD239881B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97765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拉格朗日方法 作為 非線性最佳化 很重要的一個方法</a:t>
            </a:r>
            <a:endParaRPr lang="en-US" altLang="zh-TW" dirty="0"/>
          </a:p>
          <a:p>
            <a:r>
              <a:rPr lang="zh-TW" altLang="en-US" dirty="0"/>
              <a:t>設一個</a:t>
            </a:r>
            <a:r>
              <a:rPr lang="en-US" altLang="zh-TW" dirty="0"/>
              <a:t>L</a:t>
            </a:r>
            <a:r>
              <a:rPr lang="zh-TW" altLang="en-US" dirty="0"/>
              <a:t>線性 並把</a:t>
            </a:r>
            <a:r>
              <a:rPr lang="en-US" altLang="zh-TW" dirty="0" err="1"/>
              <a:t>lamda</a:t>
            </a:r>
            <a:r>
              <a:rPr lang="en-US" altLang="zh-TW" dirty="0"/>
              <a:t> </a:t>
            </a:r>
            <a:r>
              <a:rPr lang="zh-TW" altLang="en-US" dirty="0"/>
              <a:t>放入 最後再把</a:t>
            </a:r>
            <a:r>
              <a:rPr lang="en-US" altLang="zh-TW" dirty="0"/>
              <a:t>L</a:t>
            </a:r>
            <a:r>
              <a:rPr lang="zh-TW" altLang="en-US" dirty="0"/>
              <a:t>微分</a:t>
            </a:r>
            <a:r>
              <a:rPr lang="en-US" altLang="zh-TW" dirty="0"/>
              <a:t>X…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FB6EF-33C9-4222-904E-A68AD239881B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4480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去解</a:t>
            </a:r>
            <a:r>
              <a:rPr lang="en-US" altLang="zh-TW" dirty="0" err="1"/>
              <a:t>lamda</a:t>
            </a:r>
            <a:r>
              <a:rPr lang="en-US" altLang="zh-TW" dirty="0"/>
              <a:t> mu </a:t>
            </a:r>
            <a:r>
              <a:rPr lang="zh-TW" altLang="en-US" dirty="0"/>
              <a:t>得到最大化的</a:t>
            </a:r>
            <a:r>
              <a:rPr lang="en-US" altLang="zh-TW" dirty="0"/>
              <a:t>sol </a:t>
            </a:r>
          </a:p>
          <a:p>
            <a:r>
              <a:rPr lang="zh-TW" altLang="en-US" dirty="0"/>
              <a:t>線性規劃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8FB6EF-33C9-4222-904E-A68AD239881B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9050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2577574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301292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43688" y="152400"/>
            <a:ext cx="2085975" cy="6172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152400"/>
            <a:ext cx="6110288" cy="617220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8499577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695838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標題，文字及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280400" cy="5334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quarter" idx="2"/>
          </p:nvPr>
        </p:nvSpPr>
        <p:spPr>
          <a:xfrm>
            <a:off x="4646613" y="1143000"/>
            <a:ext cx="4083050" cy="2514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3"/>
          </p:nvPr>
        </p:nvSpPr>
        <p:spPr>
          <a:xfrm>
            <a:off x="4646613" y="3810000"/>
            <a:ext cx="4083050" cy="25146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44496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3721004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346500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6613" y="1143000"/>
            <a:ext cx="408305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646327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637330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49489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139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66440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80199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52400"/>
            <a:ext cx="8280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85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 Third Level</a:t>
            </a:r>
          </a:p>
        </p:txBody>
      </p:sp>
      <p:grpSp>
        <p:nvGrpSpPr>
          <p:cNvPr id="30724" name="Group 4"/>
          <p:cNvGrpSpPr>
            <a:grpSpLocks/>
          </p:cNvGrpSpPr>
          <p:nvPr userDrawn="1"/>
        </p:nvGrpSpPr>
        <p:grpSpPr bwMode="auto">
          <a:xfrm>
            <a:off x="304800" y="838200"/>
            <a:ext cx="8534400" cy="152400"/>
            <a:chOff x="264" y="788"/>
            <a:chExt cx="5232" cy="12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264" y="788"/>
              <a:ext cx="5232" cy="61"/>
            </a:xfrm>
            <a:prstGeom prst="rect">
              <a:avLst/>
            </a:prstGeom>
            <a:gradFill rotWithShape="0">
              <a:gsLst>
                <a:gs pos="0">
                  <a:srgbClr val="0E9BBA"/>
                </a:gs>
                <a:gs pos="50000">
                  <a:srgbClr val="12C2E9"/>
                </a:gs>
                <a:gs pos="100000">
                  <a:srgbClr val="0E9BBA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4" y="881"/>
              <a:ext cx="5232" cy="31"/>
            </a:xfrm>
            <a:prstGeom prst="rect">
              <a:avLst/>
            </a:prstGeom>
            <a:gradFill rotWithShape="0">
              <a:gsLst>
                <a:gs pos="0">
                  <a:srgbClr val="B200B2"/>
                </a:gs>
                <a:gs pos="50000">
                  <a:srgbClr val="FF00FF"/>
                </a:gs>
                <a:gs pos="100000">
                  <a:srgbClr val="B200B2"/>
                </a:gs>
              </a:gsLst>
              <a:lin ang="0" scaled="1"/>
            </a:gradFill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</p:grpSp>
      <p:grpSp>
        <p:nvGrpSpPr>
          <p:cNvPr id="30725" name="Group 7"/>
          <p:cNvGrpSpPr>
            <a:grpSpLocks/>
          </p:cNvGrpSpPr>
          <p:nvPr userDrawn="1"/>
        </p:nvGrpSpPr>
        <p:grpSpPr bwMode="auto">
          <a:xfrm>
            <a:off x="381000" y="6400800"/>
            <a:ext cx="8382000" cy="304800"/>
            <a:chOff x="288" y="3408"/>
            <a:chExt cx="5280" cy="192"/>
          </a:xfrm>
        </p:grpSpPr>
        <p:sp>
          <p:nvSpPr>
            <p:cNvPr id="1030" name="Rectangle 8"/>
            <p:cNvSpPr>
              <a:spLocks noChangeArrowheads="1"/>
            </p:cNvSpPr>
            <p:nvPr/>
          </p:nvSpPr>
          <p:spPr bwMode="auto">
            <a:xfrm>
              <a:off x="288" y="3408"/>
              <a:ext cx="5280" cy="19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>
                <a:defRPr/>
              </a:pPr>
              <a:endParaRPr lang="zh-TW" altLang="en-US">
                <a:latin typeface="Arial" charset="0"/>
              </a:endParaRPr>
            </a:p>
          </p:txBody>
        </p:sp>
        <p:sp>
          <p:nvSpPr>
            <p:cNvPr id="15369" name="Rectangle 9"/>
            <p:cNvSpPr>
              <a:spLocks noChangeArrowheads="1"/>
            </p:cNvSpPr>
            <p:nvPr/>
          </p:nvSpPr>
          <p:spPr bwMode="auto">
            <a:xfrm>
              <a:off x="288" y="3408"/>
              <a:ext cx="5269" cy="16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tIns="0" rIns="0" bIns="0" anchor="b">
              <a:spAutoFit/>
            </a:bodyPr>
            <a:lstStyle>
              <a:lvl1pPr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1pPr>
              <a:lvl2pPr marL="742950" indent="-28575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2pPr>
              <a:lvl3pPr marL="11430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3pPr>
              <a:lvl4pPr marL="16002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4pPr>
              <a:lvl5pPr marL="2057400" indent="-228600"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Arial" panose="020B0604020202020204" pitchFamily="34" charset="0"/>
                  <a:ea typeface="新細明體" panose="02020500000000000000" pitchFamily="18" charset="-120"/>
                </a:defRPr>
              </a:lvl9pPr>
            </a:lstStyle>
            <a:p>
              <a:pPr>
                <a:lnSpc>
                  <a:spcPts val="2000"/>
                </a:lnSpc>
              </a:pPr>
              <a:r>
                <a:rPr kumimoji="0" lang="en-US" altLang="zh-TW" sz="1200"/>
                <a:t>© Tan,Steinbach, Kumar 	    	Introduction to Data Mining        		      4/18/2004               </a:t>
              </a:r>
              <a:fld id="{EB4E4C17-3997-43A7-A7CF-EAF9A418CA9D}" type="slidenum">
                <a:rPr kumimoji="0" lang="en-US" altLang="zh-TW" sz="1200"/>
                <a:pPr>
                  <a:lnSpc>
                    <a:spcPts val="2000"/>
                  </a:lnSpc>
                </a:pPr>
                <a:t>‹#›</a:t>
              </a:fld>
              <a:r>
                <a:rPr kumimoji="0" lang="en-US" altLang="zh-TW" sz="1200"/>
                <a:t> 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txStyles>
    <p:titleStyle>
      <a:lvl1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2pPr>
      <a:lvl3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3pPr>
      <a:lvl4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4pPr>
      <a:lvl5pPr algn="l" rtl="0" eaLnBrk="0" fontAlgn="base" hangingPunct="0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5pPr>
      <a:lvl6pPr marL="457200" algn="l" rtl="0" fontAlgn="base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6pPr>
      <a:lvl7pPr marL="914400" algn="l" rtl="0" fontAlgn="base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7pPr>
      <a:lvl8pPr marL="1371600" algn="l" rtl="0" fontAlgn="base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8pPr>
      <a:lvl9pPr marL="1828800" algn="l" rtl="0" fontAlgn="base">
        <a:lnSpc>
          <a:spcPts val="3600"/>
        </a:lnSpc>
        <a:spcBef>
          <a:spcPct val="0"/>
        </a:spcBef>
        <a:spcAft>
          <a:spcPct val="0"/>
        </a:spcAft>
        <a:defRPr kumimoji="1" sz="3200" b="1">
          <a:solidFill>
            <a:schemeClr val="tx1"/>
          </a:solidFill>
          <a:latin typeface="Tahoma" pitchFamily="34" charset="0"/>
          <a:ea typeface="新細明體" pitchFamily="18" charset="-120"/>
        </a:defRPr>
      </a:lvl9pPr>
    </p:titleStyle>
    <p:bodyStyle>
      <a:lvl1pPr marL="292100" indent="-2921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5000"/>
        <a:buFont typeface="Monotype Sorts" pitchFamily="2" charset="2"/>
        <a:buChar char="l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100000"/>
        <a:buFont typeface="Arial" panose="020B0604020202020204" pitchFamily="34" charset="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914400" algn="l" rtl="0" eaLnBrk="0" fontAlgn="base" hangingPunct="0">
        <a:spcBef>
          <a:spcPct val="10000"/>
        </a:spcBef>
        <a:spcAft>
          <a:spcPts val="400"/>
        </a:spcAft>
        <a:buClr>
          <a:srgbClr val="0C7B9C"/>
        </a:buClr>
        <a:buSzPct val="70000"/>
        <a:buFont typeface="Wingdings" panose="05000000000000000000" pitchFamily="2" charset="2"/>
        <a:buChar char="u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–"/>
        <a:defRPr kumimoji="1" sz="2000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SzPct val="100000"/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kumimoji="1" sz="2000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15.bin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15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4.wmf"/><Relationship Id="rId4" Type="http://schemas.openxmlformats.org/officeDocument/2006/relationships/image" Target="../media/image11.wmf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1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20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thematical_optimizatio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Gradient" TargetMode="External"/><Relationship Id="rId5" Type="http://schemas.openxmlformats.org/officeDocument/2006/relationships/hyperlink" Target="https://en.wikipedia.org/wiki/Taylor_expansion" TargetMode="External"/><Relationship Id="rId4" Type="http://schemas.openxmlformats.org/officeDocument/2006/relationships/hyperlink" Target="https://en.wikipedia.org/wiki/Newton's_method_in_optimization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wmf"/><Relationship Id="rId4" Type="http://schemas.openxmlformats.org/officeDocument/2006/relationships/oleObject" Target="../embeddings/oleObject7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Some background</a:t>
            </a:r>
            <a:endParaRPr lang="zh-TW" altLang="en-US" dirty="0"/>
          </a:p>
        </p:txBody>
      </p:sp>
      <p:sp>
        <p:nvSpPr>
          <p:cNvPr id="3891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Unconstrained optimization</a:t>
            </a:r>
          </a:p>
          <a:p>
            <a:r>
              <a:rPr lang="en-US" altLang="zh-TW"/>
              <a:t>Constrained optimization</a:t>
            </a:r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765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/>
              <a:t>Solving these equations yields:</a:t>
            </a:r>
          </a:p>
          <a:p>
            <a:pPr>
              <a:buFont typeface="Monotype Sorts" pitchFamily="2" charset="2"/>
              <a:buNone/>
            </a:pPr>
            <a:endParaRPr lang="en-US" altLang="zh-TW"/>
          </a:p>
          <a:p>
            <a:pPr>
              <a:buFont typeface="Monotype Sorts" pitchFamily="2" charset="2"/>
              <a:buNone/>
            </a:pPr>
            <a:endParaRPr lang="en-US" altLang="zh-TW"/>
          </a:p>
          <a:p>
            <a:pPr>
              <a:buFont typeface="Monotype Sorts" pitchFamily="2" charset="2"/>
              <a:buNone/>
            </a:pPr>
            <a:r>
              <a:rPr lang="en-US" altLang="zh-TW"/>
              <a:t>When  </a:t>
            </a:r>
            <a:r>
              <a:rPr lang="en-US" altLang="zh-TW">
                <a:sym typeface="SymbolPS" pitchFamily="18" charset="2"/>
              </a:rPr>
              <a:t>=</a:t>
            </a:r>
          </a:p>
          <a:p>
            <a:pPr>
              <a:buFont typeface="Monotype Sorts" pitchFamily="2" charset="2"/>
              <a:buNone/>
            </a:pPr>
            <a:endParaRPr lang="en-US" altLang="zh-TW">
              <a:sym typeface="SymbolPS" pitchFamily="18" charset="2"/>
            </a:endParaRPr>
          </a:p>
          <a:p>
            <a:pPr>
              <a:buFont typeface="Monotype Sorts" pitchFamily="2" charset="2"/>
              <a:buNone/>
            </a:pPr>
            <a:endParaRPr lang="en-US" altLang="zh-TW">
              <a:sym typeface="SymbolPS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altLang="zh-TW">
                <a:sym typeface="SymbolPS" pitchFamily="18" charset="2"/>
              </a:rPr>
              <a:t>When  = -</a:t>
            </a:r>
          </a:p>
          <a:p>
            <a:pPr>
              <a:buFont typeface="Monotype Sorts" pitchFamily="2" charset="2"/>
              <a:buNone/>
            </a:pPr>
            <a:endParaRPr lang="en-US" altLang="zh-TW">
              <a:sym typeface="SymbolPS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altLang="zh-TW">
                <a:sym typeface="SymbolPS" pitchFamily="18" charset="2"/>
              </a:rPr>
              <a:t>Therefore, f(x,y) has its minimum value at</a:t>
            </a:r>
          </a:p>
          <a:p>
            <a:pPr>
              <a:buFont typeface="Monotype Sorts" pitchFamily="2" charset="2"/>
              <a:buNone/>
            </a:pPr>
            <a:endParaRPr lang="en-US" altLang="zh-TW">
              <a:sym typeface="SymbolPS" pitchFamily="18" charset="2"/>
            </a:endParaRPr>
          </a:p>
          <a:p>
            <a:pPr>
              <a:buFont typeface="Monotype Sorts" pitchFamily="2" charset="2"/>
              <a:buNone/>
            </a:pPr>
            <a:r>
              <a:rPr lang="en-US" altLang="zh-TW">
                <a:sym typeface="SymbolPS" pitchFamily="18" charset="2"/>
              </a:rPr>
              <a:t> </a:t>
            </a:r>
          </a:p>
          <a:p>
            <a:pPr>
              <a:buFont typeface="Monotype Sorts" pitchFamily="2" charset="2"/>
              <a:buNone/>
            </a:pPr>
            <a:endParaRPr lang="en-US" altLang="zh-TW"/>
          </a:p>
          <a:p>
            <a:pPr>
              <a:buFont typeface="Monotype Sorts" pitchFamily="2" charset="2"/>
              <a:buNone/>
            </a:pPr>
            <a:r>
              <a:rPr lang="en-US" altLang="zh-TW"/>
              <a:t> </a:t>
            </a:r>
            <a:endParaRPr lang="en-US" altLang="zh-TW">
              <a:sym typeface="SymbolPS" pitchFamily="18" charset="2"/>
            </a:endParaRPr>
          </a:p>
        </p:txBody>
      </p:sp>
      <p:graphicFrame>
        <p:nvGraphicFramePr>
          <p:cNvPr id="27650" name="Object 2"/>
          <p:cNvGraphicFramePr>
            <a:graphicFrameLocks noChangeAspect="1"/>
          </p:cNvGraphicFramePr>
          <p:nvPr/>
        </p:nvGraphicFramePr>
        <p:xfrm>
          <a:off x="900113" y="1773238"/>
          <a:ext cx="6329362" cy="601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2540000" imgH="241300" progId="Equation.3">
                  <p:embed/>
                </p:oleObj>
              </mc:Choice>
              <mc:Fallback>
                <p:oleObj name="方程式" r:id="rId3" imgW="2540000" imgH="241300" progId="Equation.3">
                  <p:embed/>
                  <p:pic>
                    <p:nvPicPr>
                      <p:cNvPr id="0" name="Picture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773238"/>
                        <a:ext cx="6329362" cy="601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3"/>
          <p:cNvGraphicFramePr>
            <a:graphicFrameLocks noChangeAspect="1"/>
          </p:cNvGraphicFramePr>
          <p:nvPr/>
        </p:nvGraphicFramePr>
        <p:xfrm>
          <a:off x="2124075" y="2708275"/>
          <a:ext cx="1046163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393529" imgH="228501" progId="Equation.3">
                  <p:embed/>
                </p:oleObj>
              </mc:Choice>
              <mc:Fallback>
                <p:oleObj name="方程式" r:id="rId5" imgW="393529" imgH="228501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708275"/>
                        <a:ext cx="1046163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1692275" y="3213100"/>
          <a:ext cx="4683125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1879600" imgH="241300" progId="Equation.3">
                  <p:embed/>
                </p:oleObj>
              </mc:Choice>
              <mc:Fallback>
                <p:oleObj name="方程式" r:id="rId7" imgW="1879600" imgH="24130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213100"/>
                        <a:ext cx="4683125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6"/>
          <p:cNvGraphicFramePr>
            <a:graphicFrameLocks noChangeAspect="1"/>
          </p:cNvGraphicFramePr>
          <p:nvPr/>
        </p:nvGraphicFramePr>
        <p:xfrm>
          <a:off x="2339975" y="4292600"/>
          <a:ext cx="8890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9" imgW="393529" imgH="228501" progId="Equation.3">
                  <p:embed/>
                </p:oleObj>
              </mc:Choice>
              <mc:Fallback>
                <p:oleObj name="方程式" r:id="rId9" imgW="393529" imgH="228501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292600"/>
                        <a:ext cx="889000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7"/>
          <p:cNvGraphicFramePr>
            <a:graphicFrameLocks noChangeAspect="1"/>
          </p:cNvGraphicFramePr>
          <p:nvPr/>
        </p:nvGraphicFramePr>
        <p:xfrm>
          <a:off x="1979613" y="4941888"/>
          <a:ext cx="3892550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1" imgW="1562100" imgH="241300" progId="Equation.3">
                  <p:embed/>
                </p:oleObj>
              </mc:Choice>
              <mc:Fallback>
                <p:oleObj name="方程式" r:id="rId11" imgW="1562100" imgH="241300" progId="Equation.3">
                  <p:embed/>
                  <p:pic>
                    <p:nvPicPr>
                      <p:cNvPr id="0" name="Picture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4941888"/>
                        <a:ext cx="3892550" cy="600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9"/>
          <p:cNvGraphicFramePr>
            <a:graphicFrameLocks noChangeAspect="1"/>
          </p:cNvGraphicFramePr>
          <p:nvPr/>
        </p:nvGraphicFramePr>
        <p:xfrm>
          <a:off x="2411413" y="5732463"/>
          <a:ext cx="3176587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13" imgW="1447800" imgH="241300" progId="Equation.3">
                  <p:embed/>
                </p:oleObj>
              </mc:Choice>
              <mc:Fallback>
                <p:oleObj name="方程式" r:id="rId13" imgW="1447800" imgH="241300" progId="Equation.3">
                  <p:embed/>
                  <p:pic>
                    <p:nvPicPr>
                      <p:cNvPr id="0" name="Picture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5732463"/>
                        <a:ext cx="3176587" cy="530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1987" name="內容版面配置區 2"/>
          <p:cNvSpPr>
            <a:spLocks noGrp="1"/>
          </p:cNvSpPr>
          <p:nvPr>
            <p:ph idx="1"/>
          </p:nvPr>
        </p:nvSpPr>
        <p:spPr>
          <a:xfrm>
            <a:off x="467544" y="980728"/>
            <a:ext cx="8318500" cy="5181600"/>
          </a:xfrm>
        </p:spPr>
        <p:txBody>
          <a:bodyPr/>
          <a:lstStyle/>
          <a:p>
            <a:r>
              <a:rPr lang="en-US" altLang="zh-TW" dirty="0"/>
              <a:t>Inequality constraints: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/>
              <a:t>  </a:t>
            </a:r>
            <a:r>
              <a:rPr lang="en-US" altLang="zh-TW" sz="2400" dirty="0"/>
              <a:t>finding the minimum value of f(x1,x2,…,</a:t>
            </a:r>
            <a:r>
              <a:rPr lang="en-US" altLang="zh-TW" sz="2400" dirty="0" err="1"/>
              <a:t>xd</a:t>
            </a:r>
            <a:r>
              <a:rPr lang="en-US" altLang="zh-TW" sz="2400" dirty="0"/>
              <a:t>) subjected to </a:t>
            </a:r>
            <a:r>
              <a:rPr lang="en-US" altLang="zh-TW" sz="2400" b="1" dirty="0"/>
              <a:t>inequality constraints </a:t>
            </a:r>
            <a:r>
              <a:rPr lang="en-US" altLang="zh-TW" sz="2400" dirty="0"/>
              <a:t>of the form:</a:t>
            </a:r>
          </a:p>
          <a:p>
            <a:pPr>
              <a:buFont typeface="Monotype Sorts" pitchFamily="2" charset="2"/>
              <a:buNone/>
            </a:pPr>
            <a:endParaRPr lang="en-US" altLang="zh-TW" dirty="0"/>
          </a:p>
          <a:p>
            <a:pPr>
              <a:buFont typeface="Monotype Sorts" pitchFamily="2" charset="2"/>
              <a:buNone/>
            </a:pPr>
            <a:r>
              <a:rPr lang="en-US" altLang="zh-TW" dirty="0"/>
              <a:t> Let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/>
              <a:t>similar approach but more conditions known as the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 err="1"/>
              <a:t>Karush</a:t>
            </a:r>
            <a:r>
              <a:rPr lang="en-US" altLang="zh-TW" sz="2400" dirty="0"/>
              <a:t>-Kuhn-Tucker (KKT) conditions:</a:t>
            </a:r>
          </a:p>
          <a:p>
            <a:pPr>
              <a:buFont typeface="Monotype Sorts" pitchFamily="2" charset="2"/>
              <a:buNone/>
            </a:pPr>
            <a:endParaRPr lang="en-US" altLang="zh-TW" dirty="0"/>
          </a:p>
          <a:p>
            <a:pPr>
              <a:buFont typeface="Monotype Sorts" pitchFamily="2" charset="2"/>
              <a:buNone/>
            </a:pPr>
            <a:endParaRPr lang="zh-TW" altLang="en-US" dirty="0"/>
          </a:p>
        </p:txBody>
      </p:sp>
      <p:graphicFrame>
        <p:nvGraphicFramePr>
          <p:cNvPr id="41988" name="Object 2"/>
          <p:cNvGraphicFramePr>
            <a:graphicFrameLocks noChangeAspect="1"/>
          </p:cNvGraphicFramePr>
          <p:nvPr/>
        </p:nvGraphicFramePr>
        <p:xfrm>
          <a:off x="2267744" y="2420888"/>
          <a:ext cx="3311574" cy="589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282700" imgH="228600" progId="Equation.3">
                  <p:embed/>
                </p:oleObj>
              </mc:Choice>
              <mc:Fallback>
                <p:oleObj name="方程式" r:id="rId3" imgW="1282700" imgH="228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7744" y="2420888"/>
                        <a:ext cx="3311574" cy="589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89" name="Object 3"/>
          <p:cNvGraphicFramePr>
            <a:graphicFrameLocks noChangeAspect="1"/>
          </p:cNvGraphicFramePr>
          <p:nvPr/>
        </p:nvGraphicFramePr>
        <p:xfrm>
          <a:off x="1907704" y="4292746"/>
          <a:ext cx="2664296" cy="198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1498600" imgH="1117600" progId="Equation.3">
                  <p:embed/>
                </p:oleObj>
              </mc:Choice>
              <mc:Fallback>
                <p:oleObj name="方程式" r:id="rId5" imgW="1498600" imgH="1117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4292746"/>
                        <a:ext cx="2664296" cy="1986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1858988"/>
              </p:ext>
            </p:extLst>
          </p:nvPr>
        </p:nvGraphicFramePr>
        <p:xfrm>
          <a:off x="1563688" y="2768600"/>
          <a:ext cx="2874962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7" imgW="1320480" imgH="444240" progId="Equation.3">
                  <p:embed/>
                </p:oleObj>
              </mc:Choice>
              <mc:Fallback>
                <p:oleObj name="方程式" r:id="rId7" imgW="1320480" imgH="4442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3688" y="2768600"/>
                        <a:ext cx="2874962" cy="966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E.3</a:t>
            </a:r>
            <a:endParaRPr lang="zh-TW" altLang="en-US"/>
          </a:p>
        </p:txBody>
      </p:sp>
      <p:sp>
        <p:nvSpPr>
          <p:cNvPr id="29702" name="內容版面配置區 2"/>
          <p:cNvSpPr>
            <a:spLocks noGrp="1"/>
          </p:cNvSpPr>
          <p:nvPr>
            <p:ph idx="1"/>
          </p:nvPr>
        </p:nvSpPr>
        <p:spPr>
          <a:xfrm>
            <a:off x="468313" y="1125538"/>
            <a:ext cx="8318500" cy="51816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dirty="0"/>
              <a:t>Want to </a:t>
            </a:r>
            <a:r>
              <a:rPr lang="en-US" altLang="zh-TW"/>
              <a:t>minimize the </a:t>
            </a:r>
            <a:r>
              <a:rPr lang="en-US" altLang="zh-TW" dirty="0"/>
              <a:t>function f(x, y) = (x-1)</a:t>
            </a:r>
            <a:r>
              <a:rPr lang="en-US" altLang="zh-TW" baseline="30000" dirty="0"/>
              <a:t>2</a:t>
            </a:r>
            <a:r>
              <a:rPr lang="en-US" altLang="zh-TW" dirty="0"/>
              <a:t>+(y-3)</a:t>
            </a:r>
            <a:r>
              <a:rPr lang="en-US" altLang="zh-TW" baseline="30000" dirty="0"/>
              <a:t>2</a:t>
            </a:r>
            <a:r>
              <a:rPr lang="en-US" altLang="zh-TW" dirty="0"/>
              <a:t>, subjected to</a:t>
            </a:r>
          </a:p>
          <a:p>
            <a:pPr>
              <a:buFont typeface="Monotype Sorts" pitchFamily="2" charset="2"/>
              <a:buNone/>
            </a:pPr>
            <a:endParaRPr lang="en-US" altLang="zh-TW" dirty="0"/>
          </a:p>
          <a:p>
            <a:pPr>
              <a:buFont typeface="Monotype Sorts" pitchFamily="2" charset="2"/>
              <a:buNone/>
            </a:pPr>
            <a:endParaRPr lang="en-US" altLang="zh-TW" dirty="0"/>
          </a:p>
          <a:p>
            <a:pPr>
              <a:buFont typeface="Monotype Sorts" pitchFamily="2" charset="2"/>
              <a:buNone/>
            </a:pPr>
            <a:r>
              <a:rPr lang="en-US" altLang="zh-TW" dirty="0" err="1"/>
              <a:t>Lagrangian</a:t>
            </a:r>
            <a:r>
              <a:rPr lang="en-US" altLang="zh-TW" dirty="0"/>
              <a:t> for this problem:</a:t>
            </a:r>
          </a:p>
          <a:p>
            <a:pPr>
              <a:buFont typeface="Monotype Sorts" pitchFamily="2" charset="2"/>
              <a:buNone/>
            </a:pPr>
            <a:endParaRPr lang="en-US" altLang="zh-TW" dirty="0"/>
          </a:p>
          <a:p>
            <a:pPr>
              <a:buFont typeface="Monotype Sorts" pitchFamily="2" charset="2"/>
              <a:buNone/>
            </a:pPr>
            <a:r>
              <a:rPr lang="en-US" altLang="zh-TW" dirty="0"/>
              <a:t>KKT:</a:t>
            </a:r>
          </a:p>
          <a:p>
            <a:pPr>
              <a:buFont typeface="Monotype Sorts" pitchFamily="2" charset="2"/>
              <a:buNone/>
            </a:pPr>
            <a:endParaRPr lang="en-US" altLang="zh-TW" dirty="0"/>
          </a:p>
          <a:p>
            <a:pPr>
              <a:buFont typeface="Monotype Sorts" pitchFamily="2" charset="2"/>
              <a:buNone/>
            </a:pPr>
            <a:endParaRPr lang="zh-TW" altLang="en-US" dirty="0"/>
          </a:p>
        </p:txBody>
      </p:sp>
      <p:graphicFrame>
        <p:nvGraphicFramePr>
          <p:cNvPr id="29698" name="Object 2"/>
          <p:cNvGraphicFramePr>
            <a:graphicFrameLocks noChangeAspect="1"/>
          </p:cNvGraphicFramePr>
          <p:nvPr/>
        </p:nvGraphicFramePr>
        <p:xfrm>
          <a:off x="2700338" y="2133600"/>
          <a:ext cx="4208462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346200" imgH="203200" progId="Equation.3">
                  <p:embed/>
                </p:oleObj>
              </mc:Choice>
              <mc:Fallback>
                <p:oleObj name="方程式" r:id="rId2" imgW="1346200" imgH="203200" progId="Equation.3">
                  <p:embed/>
                  <p:pic>
                    <p:nvPicPr>
                      <p:cNvPr id="0" name="Picture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0338" y="2133600"/>
                        <a:ext cx="4208462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971550" y="3644900"/>
          <a:ext cx="6513513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2882900" imgH="228600" progId="Equation.3">
                  <p:embed/>
                </p:oleObj>
              </mc:Choice>
              <mc:Fallback>
                <p:oleObj name="方程式" r:id="rId4" imgW="2882900" imgH="228600" progId="Equation.3">
                  <p:embed/>
                  <p:pic>
                    <p:nvPicPr>
                      <p:cNvPr id="0" name="Picture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3644900"/>
                        <a:ext cx="6513513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0" name="Object 4"/>
          <p:cNvGraphicFramePr>
            <a:graphicFrameLocks noChangeAspect="1"/>
          </p:cNvGraphicFramePr>
          <p:nvPr/>
        </p:nvGraphicFramePr>
        <p:xfrm>
          <a:off x="2339975" y="4219575"/>
          <a:ext cx="3384550" cy="224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6" imgW="2298700" imgH="1524000" progId="Equation.3">
                  <p:embed/>
                </p:oleObj>
              </mc:Choice>
              <mc:Fallback>
                <p:oleObj name="方程式" r:id="rId6" imgW="2298700" imgH="1524000" progId="Equation.3">
                  <p:embed/>
                  <p:pic>
                    <p:nvPicPr>
                      <p:cNvPr id="0" name="Picture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4219575"/>
                        <a:ext cx="3384550" cy="224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301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/>
              <a:t>Based on E.19 and E.20, we have four cases:</a:t>
            </a:r>
          </a:p>
          <a:p>
            <a:pPr>
              <a:buFont typeface="Monotype Sorts" pitchFamily="2" charset="2"/>
              <a:buNone/>
            </a:pPr>
            <a:r>
              <a:rPr lang="en-US" altLang="zh-TW"/>
              <a:t>Case 1: </a:t>
            </a:r>
            <a:r>
              <a:rPr lang="en-US" altLang="zh-TW">
                <a:sym typeface="SymbolPS" pitchFamily="18" charset="2"/>
              </a:rPr>
              <a:t></a:t>
            </a:r>
            <a:r>
              <a:rPr lang="en-US" altLang="zh-TW" baseline="-25000">
                <a:sym typeface="SymbolPS" pitchFamily="18" charset="2"/>
              </a:rPr>
              <a:t>1</a:t>
            </a:r>
            <a:r>
              <a:rPr lang="en-US" altLang="zh-TW">
                <a:sym typeface="SymbolPS" pitchFamily="18" charset="2"/>
              </a:rPr>
              <a:t>=0, </a:t>
            </a:r>
            <a:r>
              <a:rPr lang="en-US" altLang="zh-TW" baseline="-25000">
                <a:sym typeface="SymbolPS" pitchFamily="18" charset="2"/>
              </a:rPr>
              <a:t>2</a:t>
            </a:r>
            <a:r>
              <a:rPr lang="en-US" altLang="zh-TW">
                <a:sym typeface="SymbolPS" pitchFamily="18" charset="2"/>
              </a:rPr>
              <a:t> =0 :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sym typeface="SymbolPS" pitchFamily="18" charset="2"/>
              </a:rPr>
              <a:t>  we have 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sym typeface="SymbolPS" pitchFamily="18" charset="2"/>
              </a:rPr>
              <a:t>      2(x-1)=0 and 2(y-3) = 0 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sym typeface="SymbolPS" pitchFamily="18" charset="2"/>
              </a:rPr>
              <a:t>  then x=1, y=3; x+y=4, violates the condition of 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sym typeface="SymbolPS" pitchFamily="18" charset="2"/>
              </a:rPr>
              <a:t>  x+y &lt;= 2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sym typeface="SymbolPS" pitchFamily="18" charset="2"/>
              </a:rPr>
              <a:t>Case 2: </a:t>
            </a:r>
            <a:r>
              <a:rPr lang="en-US" altLang="zh-TW" baseline="-25000">
                <a:sym typeface="SymbolPS" pitchFamily="18" charset="2"/>
              </a:rPr>
              <a:t>1</a:t>
            </a:r>
            <a:r>
              <a:rPr lang="en-US" altLang="zh-TW">
                <a:sym typeface="SymbolPS" pitchFamily="18" charset="2"/>
              </a:rPr>
              <a:t>=0, </a:t>
            </a:r>
            <a:r>
              <a:rPr lang="en-US" altLang="zh-TW" baseline="-25000">
                <a:sym typeface="SymbolPS" pitchFamily="18" charset="2"/>
              </a:rPr>
              <a:t>2</a:t>
            </a:r>
            <a:r>
              <a:rPr lang="en-US" altLang="zh-TW">
                <a:sym typeface="SymbolPS" pitchFamily="18" charset="2"/>
              </a:rPr>
              <a:t> </a:t>
            </a:r>
            <a:r>
              <a:rPr lang="en-US" altLang="zh-TW">
                <a:sym typeface="Symbol" panose="05050102010706020507" pitchFamily="18" charset="2"/>
              </a:rPr>
              <a:t></a:t>
            </a:r>
            <a:r>
              <a:rPr lang="en-US" altLang="zh-TW">
                <a:sym typeface="SymbolPS" pitchFamily="18" charset="2"/>
              </a:rPr>
              <a:t>0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sym typeface="SymbolPS" pitchFamily="18" charset="2"/>
              </a:rPr>
              <a:t>We have 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sym typeface="SymbolPS" pitchFamily="18" charset="2"/>
              </a:rPr>
              <a:t>     x-y=0, 2(x-1) + </a:t>
            </a:r>
            <a:r>
              <a:rPr lang="en-US" altLang="zh-TW" baseline="-25000">
                <a:sym typeface="SymbolPS" pitchFamily="18" charset="2"/>
              </a:rPr>
              <a:t>2</a:t>
            </a:r>
            <a:r>
              <a:rPr lang="en-US" altLang="zh-TW">
                <a:sym typeface="SymbolPS" pitchFamily="18" charset="2"/>
              </a:rPr>
              <a:t>=0,  2(y-3) - </a:t>
            </a:r>
            <a:r>
              <a:rPr lang="en-US" altLang="zh-TW" baseline="-25000">
                <a:sym typeface="SymbolPS" pitchFamily="18" charset="2"/>
              </a:rPr>
              <a:t>2</a:t>
            </a:r>
            <a:r>
              <a:rPr lang="en-US" altLang="zh-TW">
                <a:sym typeface="SymbolPS" pitchFamily="18" charset="2"/>
              </a:rPr>
              <a:t>=0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sym typeface="SymbolPS" pitchFamily="18" charset="2"/>
              </a:rPr>
              <a:t>Then x=2, y=2, and </a:t>
            </a:r>
            <a:r>
              <a:rPr lang="en-US" altLang="zh-TW" baseline="-25000">
                <a:sym typeface="SymbolPS" pitchFamily="18" charset="2"/>
              </a:rPr>
              <a:t>2</a:t>
            </a:r>
            <a:r>
              <a:rPr lang="en-US" altLang="zh-TW">
                <a:sym typeface="SymbolPS" pitchFamily="18" charset="2"/>
              </a:rPr>
              <a:t> = -2: violates </a:t>
            </a:r>
            <a:r>
              <a:rPr lang="en-US" altLang="zh-TW" baseline="-25000">
                <a:sym typeface="SymbolPS" pitchFamily="18" charset="2"/>
              </a:rPr>
              <a:t>2</a:t>
            </a:r>
            <a:r>
              <a:rPr lang="en-US" altLang="zh-TW">
                <a:sym typeface="SymbolPS" pitchFamily="18" charset="2"/>
              </a:rPr>
              <a:t> &gt;= 0  </a:t>
            </a:r>
            <a:endParaRPr lang="zh-TW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40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/>
              <a:t>Case 3: </a:t>
            </a:r>
            <a:r>
              <a:rPr lang="en-US" altLang="zh-TW">
                <a:sym typeface="SymbolPS" pitchFamily="18" charset="2"/>
              </a:rPr>
              <a:t> </a:t>
            </a:r>
            <a:r>
              <a:rPr lang="en-US" altLang="zh-TW" baseline="-25000">
                <a:sym typeface="SymbolPS" pitchFamily="18" charset="2"/>
              </a:rPr>
              <a:t>1</a:t>
            </a:r>
            <a:r>
              <a:rPr lang="en-US" altLang="zh-TW">
                <a:sym typeface="Symbol" panose="05050102010706020507" pitchFamily="18" charset="2"/>
              </a:rPr>
              <a:t></a:t>
            </a:r>
            <a:r>
              <a:rPr lang="en-US" altLang="zh-TW">
                <a:sym typeface="SymbolPS" pitchFamily="18" charset="2"/>
              </a:rPr>
              <a:t>0, </a:t>
            </a:r>
            <a:r>
              <a:rPr lang="en-US" altLang="zh-TW" baseline="-25000">
                <a:sym typeface="SymbolPS" pitchFamily="18" charset="2"/>
              </a:rPr>
              <a:t>2</a:t>
            </a:r>
            <a:r>
              <a:rPr lang="en-US" altLang="zh-TW">
                <a:sym typeface="SymbolPS" pitchFamily="18" charset="2"/>
              </a:rPr>
              <a:t> =0: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sym typeface="SymbolPS" pitchFamily="18" charset="2"/>
              </a:rPr>
              <a:t>We have 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sym typeface="SymbolPS" pitchFamily="18" charset="2"/>
              </a:rPr>
              <a:t> x+y-2=0, 2(x-1)+ </a:t>
            </a:r>
            <a:r>
              <a:rPr lang="en-US" altLang="zh-TW" baseline="-25000">
                <a:sym typeface="SymbolPS" pitchFamily="18" charset="2"/>
              </a:rPr>
              <a:t>1</a:t>
            </a:r>
            <a:r>
              <a:rPr lang="en-US" altLang="zh-TW">
                <a:sym typeface="SymbolPS" pitchFamily="18" charset="2"/>
              </a:rPr>
              <a:t>=0, -2(x+1) + </a:t>
            </a:r>
            <a:r>
              <a:rPr lang="en-US" altLang="zh-TW" baseline="-25000">
                <a:sym typeface="SymbolPS" pitchFamily="18" charset="2"/>
              </a:rPr>
              <a:t>1</a:t>
            </a:r>
            <a:r>
              <a:rPr lang="en-US" altLang="zh-TW">
                <a:sym typeface="SymbolPS" pitchFamily="18" charset="2"/>
              </a:rPr>
              <a:t>=0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sym typeface="SymbolPS" pitchFamily="18" charset="2"/>
              </a:rPr>
              <a:t>Then 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sym typeface="SymbolPS" pitchFamily="18" charset="2"/>
              </a:rPr>
              <a:t>    x=0, y=2, and  </a:t>
            </a:r>
            <a:r>
              <a:rPr lang="en-US" altLang="zh-TW" baseline="-25000">
                <a:sym typeface="SymbolPS" pitchFamily="18" charset="2"/>
              </a:rPr>
              <a:t>1</a:t>
            </a:r>
            <a:r>
              <a:rPr lang="en-US" altLang="zh-TW">
                <a:sym typeface="SymbolPS" pitchFamily="18" charset="2"/>
              </a:rPr>
              <a:t> =2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sym typeface="SymbolPS" pitchFamily="18" charset="2"/>
              </a:rPr>
              <a:t> This is a feasible solution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sym typeface="SymbolPS" pitchFamily="18" charset="2"/>
              </a:rPr>
              <a:t>Case 4: </a:t>
            </a:r>
            <a:r>
              <a:rPr lang="en-US" altLang="zh-TW" baseline="-25000">
                <a:sym typeface="SymbolPS" pitchFamily="18" charset="2"/>
              </a:rPr>
              <a:t>1</a:t>
            </a:r>
            <a:r>
              <a:rPr lang="en-US" altLang="zh-TW">
                <a:sym typeface="Symbol" panose="05050102010706020507" pitchFamily="18" charset="2"/>
              </a:rPr>
              <a:t></a:t>
            </a:r>
            <a:r>
              <a:rPr lang="en-US" altLang="zh-TW">
                <a:sym typeface="SymbolPS" pitchFamily="18" charset="2"/>
              </a:rPr>
              <a:t>0, </a:t>
            </a:r>
            <a:r>
              <a:rPr lang="en-US" altLang="zh-TW" baseline="-25000">
                <a:sym typeface="SymbolPS" pitchFamily="18" charset="2"/>
              </a:rPr>
              <a:t>2</a:t>
            </a:r>
            <a:r>
              <a:rPr lang="en-US" altLang="zh-TW">
                <a:sym typeface="SymbolPS" pitchFamily="18" charset="2"/>
              </a:rPr>
              <a:t> </a:t>
            </a:r>
            <a:r>
              <a:rPr lang="en-US" altLang="zh-TW">
                <a:sym typeface="Symbol" panose="05050102010706020507" pitchFamily="18" charset="2"/>
              </a:rPr>
              <a:t> </a:t>
            </a:r>
            <a:r>
              <a:rPr lang="en-US" altLang="zh-TW">
                <a:sym typeface="SymbolPS" pitchFamily="18" charset="2"/>
              </a:rPr>
              <a:t>0: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sym typeface="SymbolPS" pitchFamily="18" charset="2"/>
              </a:rPr>
              <a:t>We have  x=1, y=1, </a:t>
            </a:r>
            <a:r>
              <a:rPr lang="en-US" altLang="zh-TW" baseline="-25000">
                <a:sym typeface="SymbolPS" pitchFamily="18" charset="2"/>
              </a:rPr>
              <a:t>1</a:t>
            </a:r>
            <a:r>
              <a:rPr lang="en-US" altLang="zh-TW">
                <a:sym typeface="SymbolPS" pitchFamily="18" charset="2"/>
              </a:rPr>
              <a:t>=2, and </a:t>
            </a:r>
            <a:r>
              <a:rPr lang="en-US" altLang="zh-TW" baseline="-25000">
                <a:sym typeface="SymbolPS" pitchFamily="18" charset="2"/>
              </a:rPr>
              <a:t>2</a:t>
            </a:r>
            <a:r>
              <a:rPr lang="en-US" altLang="zh-TW">
                <a:sym typeface="SymbolPS" pitchFamily="18" charset="2"/>
              </a:rPr>
              <a:t>=-2</a:t>
            </a:r>
          </a:p>
          <a:p>
            <a:pPr>
              <a:buFont typeface="Monotype Sorts" pitchFamily="2" charset="2"/>
              <a:buNone/>
            </a:pPr>
            <a:r>
              <a:rPr lang="en-US" altLang="zh-TW">
                <a:sym typeface="SymbolPS" pitchFamily="18" charset="2"/>
              </a:rPr>
              <a:t>Not a feasible solution. So the solution is x=0 and y=2</a:t>
            </a:r>
          </a:p>
          <a:p>
            <a:pPr>
              <a:buFont typeface="Monotype Sorts" pitchFamily="2" charset="2"/>
              <a:buNone/>
            </a:pPr>
            <a:endParaRPr lang="zh-TW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81274" y="1143000"/>
            <a:ext cx="5578277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304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9477" y="1143000"/>
            <a:ext cx="4181871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451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Hessian matrices</a:t>
            </a:r>
            <a:endParaRPr lang="zh-TW" altLang="en-US"/>
          </a:p>
        </p:txBody>
      </p:sp>
      <p:sp>
        <p:nvSpPr>
          <p:cNvPr id="4096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Hessian matrices are used in large-scale </a:t>
            </a:r>
            <a:r>
              <a:rPr lang="en-US" altLang="zh-TW" dirty="0">
                <a:hlinkClick r:id="rId3" tooltip="Mathematical optimization"/>
              </a:rPr>
              <a:t>optimization</a:t>
            </a:r>
            <a:r>
              <a:rPr lang="en-US" altLang="zh-TW" dirty="0"/>
              <a:t> problems within </a:t>
            </a:r>
            <a:r>
              <a:rPr lang="en-US" altLang="zh-TW" dirty="0">
                <a:hlinkClick r:id="rId4" tooltip="Newton's method in optimization"/>
              </a:rPr>
              <a:t>Newton</a:t>
            </a:r>
            <a:r>
              <a:rPr lang="en-US" altLang="zh-TW" dirty="0"/>
              <a:t>-type methods because they are the coefficient of the quadratic term of a local </a:t>
            </a:r>
            <a:r>
              <a:rPr lang="en-US" altLang="zh-TW" dirty="0">
                <a:hlinkClick r:id="rId5" tooltip="Taylor expansion"/>
              </a:rPr>
              <a:t>Taylor expansion</a:t>
            </a:r>
            <a:r>
              <a:rPr lang="en-US" altLang="zh-TW" dirty="0"/>
              <a:t> of a function. That is,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/>
              <a:t>y = f ( x + </a:t>
            </a:r>
            <a:r>
              <a:rPr lang="el-GR" altLang="zh-TW" dirty="0"/>
              <a:t>Δ </a:t>
            </a:r>
            <a:r>
              <a:rPr lang="en-US" altLang="zh-TW" dirty="0"/>
              <a:t>x ) ≈ f ( x ) + ∇ f ( x ) </a:t>
            </a:r>
            <a:r>
              <a:rPr lang="en-US" altLang="zh-TW" baseline="30000" dirty="0"/>
              <a:t>T</a:t>
            </a:r>
            <a:r>
              <a:rPr lang="en-US" altLang="zh-TW" dirty="0"/>
              <a:t> </a:t>
            </a:r>
            <a:r>
              <a:rPr lang="el-GR" altLang="zh-TW" dirty="0"/>
              <a:t>Δ </a:t>
            </a:r>
            <a:r>
              <a:rPr lang="en-US" altLang="zh-TW" dirty="0"/>
              <a:t>x + 1/( 2 !)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/>
              <a:t> (</a:t>
            </a:r>
            <a:r>
              <a:rPr lang="el-GR" altLang="zh-TW" dirty="0"/>
              <a:t>Δ </a:t>
            </a:r>
            <a:r>
              <a:rPr lang="en-US" altLang="zh-TW" dirty="0"/>
              <a:t>x) </a:t>
            </a:r>
            <a:r>
              <a:rPr lang="en-US" altLang="zh-TW" baseline="30000" dirty="0"/>
              <a:t>T</a:t>
            </a:r>
            <a:r>
              <a:rPr lang="en-US" altLang="zh-TW" dirty="0"/>
              <a:t> H ( x ) (</a:t>
            </a:r>
            <a:r>
              <a:rPr lang="el-GR" altLang="zh-TW" dirty="0"/>
              <a:t>Δ </a:t>
            </a:r>
            <a:r>
              <a:rPr lang="en-US" altLang="zh-TW" dirty="0"/>
              <a:t>x) </a:t>
            </a:r>
          </a:p>
          <a:p>
            <a:pPr>
              <a:buFont typeface="Monotype Sorts" pitchFamily="2" charset="2"/>
              <a:buNone/>
            </a:pPr>
            <a:endParaRPr lang="en-US" altLang="zh-TW" dirty="0"/>
          </a:p>
          <a:p>
            <a:pPr>
              <a:buFont typeface="Monotype Sorts" pitchFamily="2" charset="2"/>
              <a:buNone/>
            </a:pPr>
            <a:r>
              <a:rPr lang="en-US" altLang="zh-TW" dirty="0"/>
              <a:t>where ∇</a:t>
            </a:r>
            <a:r>
              <a:rPr lang="en-US" altLang="zh-TW" i="1" dirty="0"/>
              <a:t>f</a:t>
            </a:r>
            <a:r>
              <a:rPr lang="en-US" altLang="zh-TW" dirty="0"/>
              <a:t> is the </a:t>
            </a:r>
            <a:r>
              <a:rPr lang="en-US" altLang="zh-TW" dirty="0">
                <a:hlinkClick r:id="rId6" tooltip="Gradient"/>
              </a:rPr>
              <a:t>gradient</a:t>
            </a:r>
            <a:r>
              <a:rPr lang="en-US" altLang="zh-TW" dirty="0"/>
              <a:t> (∂</a:t>
            </a:r>
            <a:r>
              <a:rPr lang="en-US" altLang="zh-TW" i="1" dirty="0"/>
              <a:t>f</a:t>
            </a:r>
            <a:r>
              <a:rPr lang="en-US" altLang="zh-TW" dirty="0"/>
              <a:t>/∂</a:t>
            </a:r>
            <a:r>
              <a:rPr lang="en-US" altLang="zh-TW" i="1" dirty="0"/>
              <a:t>x</a:t>
            </a:r>
            <a:r>
              <a:rPr lang="en-US" altLang="zh-TW" baseline="-25000" dirty="0"/>
              <a:t>1</a:t>
            </a:r>
            <a:r>
              <a:rPr lang="en-US" altLang="zh-TW" dirty="0"/>
              <a:t>, ..., ∂</a:t>
            </a:r>
            <a:r>
              <a:rPr lang="en-US" altLang="zh-TW" i="1" dirty="0"/>
              <a:t>f</a:t>
            </a:r>
            <a:r>
              <a:rPr lang="en-US" altLang="zh-TW" dirty="0"/>
              <a:t>/∂</a:t>
            </a:r>
            <a:r>
              <a:rPr lang="en-US" altLang="zh-TW" i="1" dirty="0" err="1"/>
              <a:t>x</a:t>
            </a:r>
            <a:r>
              <a:rPr lang="en-US" altLang="zh-TW" i="1" baseline="-25000" dirty="0" err="1"/>
              <a:t>n</a:t>
            </a:r>
            <a:r>
              <a:rPr lang="en-US" altLang="zh-TW" dirty="0"/>
              <a:t>). </a:t>
            </a:r>
          </a:p>
          <a:p>
            <a:endParaRPr lang="zh-TW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1987" name="圖片 4" descr="圖片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3" y="1344613"/>
            <a:ext cx="6162675" cy="416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1508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Example 1: f(x, y) = 3x</a:t>
            </a:r>
            <a:r>
              <a:rPr lang="en-US" altLang="zh-TW" baseline="30000" dirty="0"/>
              <a:t>2</a:t>
            </a:r>
            <a:r>
              <a:rPr lang="en-US" altLang="zh-TW" dirty="0"/>
              <a:t>+ 2y</a:t>
            </a:r>
            <a:r>
              <a:rPr lang="en-US" altLang="zh-TW" baseline="30000" dirty="0"/>
              <a:t>3</a:t>
            </a:r>
            <a:r>
              <a:rPr lang="en-US" altLang="zh-TW" dirty="0"/>
              <a:t>- 2xy</a:t>
            </a:r>
          </a:p>
          <a:p>
            <a:r>
              <a:rPr lang="en-US" altLang="zh-TW" dirty="0"/>
              <a:t>The condition to find the max. or min. are: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Whose solution is x*=y*=0 or x*=1/27, y*=1/9</a:t>
            </a:r>
          </a:p>
          <a:p>
            <a:pPr>
              <a:buFont typeface="Monotype Sorts" pitchFamily="2" charset="2"/>
              <a:buNone/>
            </a:pPr>
            <a:endParaRPr lang="zh-TW" altLang="en-US" dirty="0"/>
          </a:p>
        </p:txBody>
      </p:sp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2987675" y="2420938"/>
          <a:ext cx="274955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143000" imgH="838200" progId="Equation.3">
                  <p:embed/>
                </p:oleObj>
              </mc:Choice>
              <mc:Fallback>
                <p:oleObj name="方程式" r:id="rId3" imgW="1143000" imgH="83820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2420938"/>
                        <a:ext cx="2749550" cy="2016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253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/>
              <a:t>The Hessian of f is</a:t>
            </a:r>
          </a:p>
          <a:p>
            <a:endParaRPr lang="en-US" altLang="zh-TW"/>
          </a:p>
          <a:p>
            <a:endParaRPr lang="en-US" altLang="zh-TW"/>
          </a:p>
          <a:p>
            <a:pPr>
              <a:buFont typeface="Monotype Sorts" pitchFamily="2" charset="2"/>
              <a:buNone/>
            </a:pPr>
            <a:r>
              <a:rPr lang="en-US" altLang="zh-TW"/>
              <a:t>At x=y=0</a:t>
            </a:r>
          </a:p>
          <a:p>
            <a:pPr>
              <a:buFont typeface="Monotype Sorts" pitchFamily="2" charset="2"/>
              <a:buNone/>
            </a:pPr>
            <a:endParaRPr lang="en-US" altLang="zh-TW"/>
          </a:p>
          <a:p>
            <a:pPr>
              <a:buFont typeface="Monotype Sorts" pitchFamily="2" charset="2"/>
              <a:buNone/>
            </a:pPr>
            <a:endParaRPr lang="en-US" altLang="zh-TW"/>
          </a:p>
          <a:p>
            <a:pPr>
              <a:buFont typeface="Monotype Sorts" pitchFamily="2" charset="2"/>
              <a:buNone/>
            </a:pPr>
            <a:r>
              <a:rPr lang="en-US" altLang="zh-TW"/>
              <a:t>Since [x,y]H(0,0)[x, y]</a:t>
            </a:r>
            <a:r>
              <a:rPr lang="en-US" altLang="zh-TW" baseline="30000"/>
              <a:t>T</a:t>
            </a:r>
            <a:r>
              <a:rPr lang="en-US" altLang="zh-TW"/>
              <a:t> =6x</a:t>
            </a:r>
            <a:r>
              <a:rPr lang="en-US" altLang="zh-TW" baseline="30000"/>
              <a:t>2</a:t>
            </a:r>
            <a:r>
              <a:rPr lang="en-US" altLang="zh-TW"/>
              <a:t>-4xy =2x(3x-2y), which can be positive or negative, the Hessian is indefinite and (0,0) is a saddle point.</a:t>
            </a:r>
            <a:endParaRPr lang="en-US" altLang="zh-TW" baseline="30000"/>
          </a:p>
          <a:p>
            <a:pPr>
              <a:buFont typeface="Monotype Sorts" pitchFamily="2" charset="2"/>
              <a:buNone/>
            </a:pPr>
            <a:r>
              <a:rPr lang="en-US" altLang="zh-TW"/>
              <a:t> </a:t>
            </a:r>
          </a:p>
          <a:p>
            <a:pPr>
              <a:buFont typeface="Monotype Sorts" pitchFamily="2" charset="2"/>
              <a:buNone/>
            </a:pPr>
            <a:endParaRPr lang="en-US" altLang="zh-TW"/>
          </a:p>
          <a:p>
            <a:pPr>
              <a:buFont typeface="Monotype Sorts" pitchFamily="2" charset="2"/>
              <a:buNone/>
            </a:pPr>
            <a:endParaRPr lang="en-US" altLang="zh-TW"/>
          </a:p>
          <a:p>
            <a:pPr>
              <a:buFont typeface="Monotype Sorts" pitchFamily="2" charset="2"/>
              <a:buNone/>
            </a:pPr>
            <a:endParaRPr lang="en-US" altLang="zh-TW"/>
          </a:p>
          <a:p>
            <a:pPr>
              <a:buFont typeface="Monotype Sorts" pitchFamily="2" charset="2"/>
              <a:buNone/>
            </a:pPr>
            <a:endParaRPr lang="en-US" altLang="zh-TW"/>
          </a:p>
          <a:p>
            <a:pPr>
              <a:buFont typeface="Monotype Sorts" pitchFamily="2" charset="2"/>
              <a:buNone/>
            </a:pPr>
            <a:endParaRPr lang="zh-TW" altLang="en-US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2268538" y="1773238"/>
          <a:ext cx="2667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371600" imgH="457200" progId="Equation.3">
                  <p:embed/>
                </p:oleObj>
              </mc:Choice>
              <mc:Fallback>
                <p:oleObj name="方程式" r:id="rId3" imgW="1371600" imgH="457200" progId="Equation.3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773238"/>
                        <a:ext cx="2667000" cy="889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5"/>
          <p:cNvGraphicFramePr>
            <a:graphicFrameLocks noChangeAspect="1"/>
          </p:cNvGraphicFramePr>
          <p:nvPr/>
        </p:nvGraphicFramePr>
        <p:xfrm>
          <a:off x="2411413" y="3213100"/>
          <a:ext cx="2651125" cy="944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1282700" imgH="457200" progId="Equation.3">
                  <p:embed/>
                </p:oleObj>
              </mc:Choice>
              <mc:Fallback>
                <p:oleObj name="方程式" r:id="rId5" imgW="1282700" imgH="4572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413" y="3213100"/>
                        <a:ext cx="2651125" cy="9445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355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At x=1/27, y=1/9,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Since [</a:t>
            </a:r>
            <a:r>
              <a:rPr lang="en-US" altLang="zh-TW" dirty="0" err="1"/>
              <a:t>x,y</a:t>
            </a:r>
            <a:r>
              <a:rPr lang="en-US" altLang="zh-TW" dirty="0"/>
              <a:t>]H(1/27, 1/9)[</a:t>
            </a:r>
            <a:r>
              <a:rPr lang="en-US" altLang="zh-TW" dirty="0" err="1"/>
              <a:t>x,y</a:t>
            </a:r>
            <a:r>
              <a:rPr lang="en-US" altLang="zh-TW" dirty="0"/>
              <a:t>]</a:t>
            </a:r>
            <a:r>
              <a:rPr lang="en-US" altLang="zh-TW" baseline="30000" dirty="0"/>
              <a:t>t</a:t>
            </a:r>
            <a:r>
              <a:rPr lang="en-US" altLang="zh-TW" dirty="0"/>
              <a:t> =4x</a:t>
            </a:r>
            <a:r>
              <a:rPr lang="en-US" altLang="zh-TW" baseline="30000" dirty="0"/>
              <a:t>2</a:t>
            </a:r>
            <a:r>
              <a:rPr lang="en-US" altLang="zh-TW" dirty="0"/>
              <a:t>-2xy+4y</a:t>
            </a:r>
            <a:r>
              <a:rPr lang="en-US" altLang="zh-TW" baseline="30000" dirty="0"/>
              <a:t>2</a:t>
            </a:r>
            <a:r>
              <a:rPr lang="en-US" altLang="zh-TW" dirty="0"/>
              <a:t>/3=4(x-4y)</a:t>
            </a:r>
            <a:r>
              <a:rPr lang="en-US" altLang="zh-TW" baseline="30000" dirty="0"/>
              <a:t>2</a:t>
            </a:r>
            <a:r>
              <a:rPr lang="en-US" altLang="zh-TW" dirty="0"/>
              <a:t> +13y</a:t>
            </a:r>
            <a:r>
              <a:rPr lang="en-US" altLang="zh-TW" baseline="30000" dirty="0"/>
              <a:t>2</a:t>
            </a:r>
            <a:r>
              <a:rPr lang="en-US" altLang="zh-TW" dirty="0"/>
              <a:t>/12 &gt;0, for non-zero x and y, the Hessian is positive definite. Therefore, (1/27, 1/9) is a minimum point. The min. value of f is </a:t>
            </a:r>
          </a:p>
          <a:p>
            <a:r>
              <a:rPr lang="en-US" altLang="zh-TW" dirty="0"/>
              <a:t>-0.0014. </a:t>
            </a:r>
            <a:endParaRPr lang="zh-TW" altLang="en-US" baseline="30000" dirty="0"/>
          </a:p>
        </p:txBody>
      </p:sp>
      <p:graphicFrame>
        <p:nvGraphicFramePr>
          <p:cNvPr id="23554" name="Object 2"/>
          <p:cNvGraphicFramePr>
            <a:graphicFrameLocks noChangeAspect="1"/>
          </p:cNvGraphicFramePr>
          <p:nvPr/>
        </p:nvGraphicFramePr>
        <p:xfrm>
          <a:off x="2268538" y="1916113"/>
          <a:ext cx="3408362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1752600" imgH="457200" progId="Equation.3">
                  <p:embed/>
                </p:oleObj>
              </mc:Choice>
              <mc:Fallback>
                <p:oleObj name="方程式" r:id="rId3" imgW="1752600" imgH="45720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1916113"/>
                        <a:ext cx="3408362" cy="890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Constrained optimization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Equality constraints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TW" dirty="0"/>
              <a:t>  find minimum value of f(x1, x2, …, </a:t>
            </a:r>
            <a:r>
              <a:rPr lang="en-US" altLang="zh-TW" dirty="0" err="1"/>
              <a:t>xd</a:t>
            </a:r>
            <a:r>
              <a:rPr lang="en-US" altLang="zh-TW" dirty="0"/>
              <a:t>) subjected to equality constraints of the form:</a:t>
            </a:r>
          </a:p>
          <a:p>
            <a:pPr algn="ctr">
              <a:buFont typeface="Monotype Sorts" pitchFamily="2" charset="2"/>
              <a:buNone/>
              <a:defRPr/>
            </a:pPr>
            <a:r>
              <a:rPr lang="en-US" altLang="zh-TW" dirty="0" err="1"/>
              <a:t>g</a:t>
            </a:r>
            <a:r>
              <a:rPr lang="en-US" altLang="zh-TW" baseline="-25000" dirty="0" err="1"/>
              <a:t>i</a:t>
            </a:r>
            <a:r>
              <a:rPr lang="en-US" altLang="zh-TW" dirty="0"/>
              <a:t>(x) = 0 , </a:t>
            </a:r>
            <a:r>
              <a:rPr lang="en-US" altLang="zh-TW" dirty="0" err="1"/>
              <a:t>i</a:t>
            </a:r>
            <a:r>
              <a:rPr lang="en-US" altLang="zh-TW" dirty="0"/>
              <a:t>= 1,2,…, p</a:t>
            </a:r>
          </a:p>
          <a:p>
            <a:pPr>
              <a:buFont typeface="Monotype Sorts" pitchFamily="2" charset="2"/>
              <a:buNone/>
              <a:defRPr/>
            </a:pPr>
            <a:r>
              <a:rPr lang="en-US" altLang="zh-TW" dirty="0"/>
              <a:t>A method known as Lagrange multipliers can be used to solve the constrained optimization. This method involves the following steps:</a:t>
            </a:r>
          </a:p>
          <a:p>
            <a:pPr marL="514350" indent="-514350">
              <a:buFont typeface="Monotype Sorts" pitchFamily="2" charset="2"/>
              <a:buAutoNum type="arabicPeriod"/>
              <a:defRPr/>
            </a:pPr>
            <a:r>
              <a:rPr lang="en-US" altLang="zh-TW" dirty="0"/>
              <a:t>Define the </a:t>
            </a:r>
            <a:r>
              <a:rPr lang="en-US" altLang="zh-TW" dirty="0" err="1"/>
              <a:t>Lagrangian</a:t>
            </a:r>
            <a:r>
              <a:rPr lang="en-US" altLang="zh-TW" dirty="0"/>
              <a:t>, L(</a:t>
            </a:r>
            <a:r>
              <a:rPr lang="en-US" altLang="zh-TW" b="1" dirty="0"/>
              <a:t>x</a:t>
            </a:r>
            <a:r>
              <a:rPr lang="en-US" altLang="zh-TW" dirty="0"/>
              <a:t>, </a:t>
            </a:r>
            <a:r>
              <a:rPr lang="en-US" altLang="zh-TW" dirty="0">
                <a:sym typeface="Symbol" panose="05050102010706020507" pitchFamily="18" charset="2"/>
              </a:rPr>
              <a:t></a:t>
            </a:r>
            <a:r>
              <a:rPr lang="en-US" altLang="zh-TW" dirty="0">
                <a:sym typeface="SymbolPS"/>
              </a:rPr>
              <a:t>) = f(</a:t>
            </a:r>
            <a:r>
              <a:rPr lang="en-US" altLang="zh-TW" b="1" dirty="0">
                <a:sym typeface="SymbolPS"/>
              </a:rPr>
              <a:t>x</a:t>
            </a:r>
            <a:r>
              <a:rPr lang="en-US" altLang="zh-TW" dirty="0">
                <a:sym typeface="SymbolPS"/>
              </a:rPr>
              <a:t>) +</a:t>
            </a:r>
          </a:p>
          <a:p>
            <a:pPr marL="514350" indent="-514350">
              <a:buFont typeface="Monotype Sorts" pitchFamily="2" charset="2"/>
              <a:buNone/>
              <a:defRPr/>
            </a:pPr>
            <a:r>
              <a:rPr lang="en-US" altLang="zh-TW" dirty="0">
                <a:sym typeface="SymbolPS"/>
              </a:rPr>
              <a:t>    where </a:t>
            </a:r>
            <a:r>
              <a:rPr lang="en-US" altLang="zh-TW" dirty="0">
                <a:sym typeface="Symbol" panose="05050102010706020507" pitchFamily="18" charset="2"/>
              </a:rPr>
              <a:t></a:t>
            </a:r>
            <a:r>
              <a:rPr lang="en-US" altLang="zh-TW" baseline="-25000" dirty="0">
                <a:sym typeface="SymbolPS"/>
              </a:rPr>
              <a:t>I</a:t>
            </a:r>
            <a:r>
              <a:rPr lang="en-US" altLang="zh-TW" dirty="0">
                <a:sym typeface="SymbolPS"/>
              </a:rPr>
              <a:t> is a dummy variable called the </a:t>
            </a:r>
            <a:r>
              <a:rPr lang="en-US" altLang="zh-TW" b="1" dirty="0">
                <a:sym typeface="SymbolPS"/>
              </a:rPr>
              <a:t>Lagrange multiplier</a:t>
            </a:r>
            <a:r>
              <a:rPr lang="en-US" altLang="zh-TW" dirty="0">
                <a:sym typeface="SymbolPS"/>
              </a:rPr>
              <a:t>.</a:t>
            </a:r>
            <a:endParaRPr lang="zh-TW" altLang="en-US" dirty="0"/>
          </a:p>
        </p:txBody>
      </p:sp>
      <p:graphicFrame>
        <p:nvGraphicFramePr>
          <p:cNvPr id="24578" name="Object 2"/>
          <p:cNvGraphicFramePr>
            <a:graphicFrameLocks noChangeAspect="1"/>
          </p:cNvGraphicFramePr>
          <p:nvPr/>
        </p:nvGraphicFramePr>
        <p:xfrm>
          <a:off x="6875463" y="4292600"/>
          <a:ext cx="1966912" cy="741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774364" imgH="291973" progId="Equation.3">
                  <p:embed/>
                </p:oleObj>
              </mc:Choice>
              <mc:Fallback>
                <p:oleObj name="方程式" r:id="rId2" imgW="774364" imgH="291973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5463" y="4292600"/>
                        <a:ext cx="1966912" cy="7413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2560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/>
              <a:t>2. Set the first-order derivatives of the </a:t>
            </a:r>
            <a:r>
              <a:rPr lang="en-US" altLang="zh-TW" dirty="0" err="1"/>
              <a:t>Lagrangian</a:t>
            </a:r>
            <a:r>
              <a:rPr lang="en-US" altLang="zh-TW" dirty="0"/>
              <a:t> with respect to x and the Lagrange multipliers</a:t>
            </a:r>
            <a:r>
              <a:rPr lang="en-US" altLang="zh-TW" dirty="0">
                <a:solidFill>
                  <a:srgbClr val="000000"/>
                </a:solidFill>
              </a:rPr>
              <a:t> with respect to x</a:t>
            </a:r>
            <a:r>
              <a:rPr lang="en-US" altLang="zh-TW" dirty="0"/>
              <a:t> to zero,</a:t>
            </a:r>
          </a:p>
          <a:p>
            <a:pPr>
              <a:buFont typeface="Monotype Sorts" pitchFamily="2" charset="2"/>
              <a:buNone/>
            </a:pPr>
            <a:endParaRPr lang="en-US" altLang="zh-TW" dirty="0"/>
          </a:p>
          <a:p>
            <a:pPr>
              <a:buFont typeface="Monotype Sorts" pitchFamily="2" charset="2"/>
              <a:buNone/>
            </a:pPr>
            <a:endParaRPr lang="en-US" altLang="zh-TW" dirty="0"/>
          </a:p>
          <a:p>
            <a:pPr>
              <a:buFont typeface="Monotype Sorts" pitchFamily="2" charset="2"/>
              <a:buNone/>
            </a:pPr>
            <a:r>
              <a:rPr lang="en-US" altLang="zh-TW" dirty="0"/>
              <a:t>     and </a:t>
            </a:r>
          </a:p>
          <a:p>
            <a:pPr>
              <a:buFont typeface="Monotype Sorts" pitchFamily="2" charset="2"/>
              <a:buNone/>
            </a:pPr>
            <a:endParaRPr lang="en-US" altLang="zh-TW" dirty="0"/>
          </a:p>
          <a:p>
            <a:pPr>
              <a:buFont typeface="Monotype Sorts" pitchFamily="2" charset="2"/>
              <a:buNone/>
            </a:pPr>
            <a:endParaRPr lang="en-US" altLang="zh-TW" dirty="0"/>
          </a:p>
          <a:p>
            <a:pPr>
              <a:buFont typeface="Monotype Sorts" pitchFamily="2" charset="2"/>
              <a:buNone/>
            </a:pPr>
            <a:r>
              <a:rPr lang="en-US" altLang="zh-TW" dirty="0"/>
              <a:t>3. Solve the (</a:t>
            </a:r>
            <a:r>
              <a:rPr lang="en-US" altLang="zh-TW" dirty="0" err="1"/>
              <a:t>d+p</a:t>
            </a:r>
            <a:r>
              <a:rPr lang="en-US" altLang="zh-TW" dirty="0"/>
              <a:t>) equations in step 2 to obtain the stationary point x* and the corresponding values for </a:t>
            </a:r>
            <a:r>
              <a:rPr lang="en-US" altLang="zh-TW" dirty="0">
                <a:sym typeface="SymbolPS" pitchFamily="18" charset="2"/>
              </a:rPr>
              <a:t></a:t>
            </a:r>
            <a:r>
              <a:rPr lang="en-US" altLang="zh-TW" baseline="-25000" dirty="0">
                <a:sym typeface="SymbolPS" pitchFamily="18" charset="2"/>
              </a:rPr>
              <a:t>I</a:t>
            </a:r>
            <a:r>
              <a:rPr lang="en-US" altLang="zh-TW" dirty="0">
                <a:sym typeface="SymbolPS" pitchFamily="18" charset="2"/>
              </a:rPr>
              <a:t>’s</a:t>
            </a:r>
            <a:endParaRPr lang="en-US" altLang="zh-TW" dirty="0"/>
          </a:p>
          <a:p>
            <a:pPr>
              <a:buFont typeface="Monotype Sorts" pitchFamily="2" charset="2"/>
              <a:buNone/>
            </a:pPr>
            <a:endParaRPr lang="en-US" altLang="zh-TW" dirty="0"/>
          </a:p>
          <a:p>
            <a:pPr>
              <a:buFont typeface="Monotype Sorts" pitchFamily="2" charset="2"/>
              <a:buNone/>
            </a:pPr>
            <a:endParaRPr lang="zh-TW" altLang="en-US" dirty="0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2339975" y="2492375"/>
          <a:ext cx="3052763" cy="1008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2" imgW="1307532" imgH="431613" progId="Equation.3">
                  <p:embed/>
                </p:oleObj>
              </mc:Choice>
              <mc:Fallback>
                <p:oleObj name="方程式" r:id="rId2" imgW="1307532" imgH="431613" progId="Equation.3">
                  <p:embed/>
                  <p:pic>
                    <p:nvPicPr>
                      <p:cNvPr id="0" name="Picture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2492375"/>
                        <a:ext cx="3052763" cy="1008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2339975" y="3860800"/>
          <a:ext cx="3024188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4" imgW="1320227" imgH="431613" progId="Equation.3">
                  <p:embed/>
                </p:oleObj>
              </mc:Choice>
              <mc:Fallback>
                <p:oleObj name="方程式" r:id="rId4" imgW="1320227" imgH="431613" progId="Equation.3">
                  <p:embed/>
                  <p:pic>
                    <p:nvPicPr>
                      <p:cNvPr id="0" name="Picture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860800"/>
                        <a:ext cx="3024188" cy="989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Example E.2</a:t>
            </a:r>
            <a:endParaRPr lang="zh-TW" altLang="en-US"/>
          </a:p>
        </p:txBody>
      </p:sp>
      <p:sp>
        <p:nvSpPr>
          <p:cNvPr id="2662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dirty="0"/>
              <a:t>Let f(x, y) = x+2y. Suppose we want to minimize the function f(x, y) subject to the constraint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/>
              <a:t>x</a:t>
            </a:r>
            <a:r>
              <a:rPr lang="en-US" altLang="zh-TW" baseline="30000" dirty="0"/>
              <a:t>2</a:t>
            </a:r>
            <a:r>
              <a:rPr lang="en-US" altLang="zh-TW" dirty="0"/>
              <a:t> + y</a:t>
            </a:r>
            <a:r>
              <a:rPr lang="en-US" altLang="zh-TW" baseline="30000" dirty="0"/>
              <a:t>2</a:t>
            </a:r>
            <a:r>
              <a:rPr lang="en-US" altLang="zh-TW" dirty="0"/>
              <a:t> -4=0.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/>
              <a:t>First , introduce the </a:t>
            </a:r>
            <a:r>
              <a:rPr lang="en-US" altLang="zh-TW" dirty="0" err="1"/>
              <a:t>Lagrangian</a:t>
            </a:r>
            <a:endParaRPr lang="en-US" altLang="zh-TW" dirty="0"/>
          </a:p>
          <a:p>
            <a:pPr>
              <a:buFont typeface="Monotype Sorts" pitchFamily="2" charset="2"/>
              <a:buNone/>
            </a:pPr>
            <a:endParaRPr lang="en-US" altLang="zh-TW" dirty="0"/>
          </a:p>
          <a:p>
            <a:pPr>
              <a:buFont typeface="Monotype Sorts" pitchFamily="2" charset="2"/>
              <a:buNone/>
            </a:pPr>
            <a:endParaRPr lang="en-US" altLang="zh-TW" dirty="0"/>
          </a:p>
          <a:p>
            <a:pPr>
              <a:buFont typeface="Monotype Sorts" pitchFamily="2" charset="2"/>
              <a:buNone/>
            </a:pPr>
            <a:r>
              <a:rPr lang="en-US" altLang="zh-TW" dirty="0"/>
              <a:t> then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/>
              <a:t>  </a:t>
            </a:r>
          </a:p>
          <a:p>
            <a:pPr>
              <a:buFont typeface="Monotype Sorts" pitchFamily="2" charset="2"/>
              <a:buNone/>
            </a:pPr>
            <a:endParaRPr lang="zh-TW" altLang="en-US" dirty="0"/>
          </a:p>
        </p:txBody>
      </p:sp>
      <p:graphicFrame>
        <p:nvGraphicFramePr>
          <p:cNvPr id="26626" name="Object 2"/>
          <p:cNvGraphicFramePr>
            <a:graphicFrameLocks noChangeAspect="1"/>
          </p:cNvGraphicFramePr>
          <p:nvPr/>
        </p:nvGraphicFramePr>
        <p:xfrm>
          <a:off x="755650" y="3284538"/>
          <a:ext cx="49942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3" imgW="2209800" imgH="228600" progId="Equation.3">
                  <p:embed/>
                </p:oleObj>
              </mc:Choice>
              <mc:Fallback>
                <p:oleObj name="方程式" r:id="rId3" imgW="2209800" imgH="228600" progId="Equation.3">
                  <p:embed/>
                  <p:pic>
                    <p:nvPicPr>
                      <p:cNvPr id="0" name="Picture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3284538"/>
                        <a:ext cx="4994275" cy="517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Object 3"/>
          <p:cNvGraphicFramePr>
            <a:graphicFrameLocks noChangeAspect="1"/>
          </p:cNvGraphicFramePr>
          <p:nvPr/>
        </p:nvGraphicFramePr>
        <p:xfrm>
          <a:off x="2555875" y="4095750"/>
          <a:ext cx="2447925" cy="235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方程式" r:id="rId5" imgW="1282700" imgH="1231900" progId="Equation.3">
                  <p:embed/>
                </p:oleObj>
              </mc:Choice>
              <mc:Fallback>
                <p:oleObj name="方程式" r:id="rId5" imgW="1282700" imgH="1231900" progId="Equation.3">
                  <p:embed/>
                  <p:pic>
                    <p:nvPicPr>
                      <p:cNvPr id="0" name="Picture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095750"/>
                        <a:ext cx="2447925" cy="235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LC.BRev.FY97">
  <a:themeElements>
    <a:clrScheme name="">
      <a:dk1>
        <a:srgbClr val="000000"/>
      </a:dk1>
      <a:lt1>
        <a:srgbClr val="FFFFFF"/>
      </a:lt1>
      <a:dk2>
        <a:srgbClr val="006B61"/>
      </a:dk2>
      <a:lt2>
        <a:srgbClr val="C0C0C0"/>
      </a:lt2>
      <a:accent1>
        <a:srgbClr val="FF00FF"/>
      </a:accent1>
      <a:accent2>
        <a:srgbClr val="00C0C0"/>
      </a:accent2>
      <a:accent3>
        <a:srgbClr val="FFFFFF"/>
      </a:accent3>
      <a:accent4>
        <a:srgbClr val="000000"/>
      </a:accent4>
      <a:accent5>
        <a:srgbClr val="FFAAFF"/>
      </a:accent5>
      <a:accent6>
        <a:srgbClr val="00AEAE"/>
      </a:accent6>
      <a:hlink>
        <a:srgbClr val="00C000"/>
      </a:hlink>
      <a:folHlink>
        <a:srgbClr val="800080"/>
      </a:folHlink>
    </a:clrScheme>
    <a:fontScheme name="LC.BRev.FY97">
      <a:majorFont>
        <a:latin typeface="Tahoma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C.BRev.FY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C.BRev.FY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C.BRev.FY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2131</TotalTime>
  <Words>886</Words>
  <Application>Microsoft Office PowerPoint</Application>
  <PresentationFormat>如螢幕大小 (4:3)</PresentationFormat>
  <Paragraphs>125</Paragraphs>
  <Slides>16</Slides>
  <Notes>9</Notes>
  <HiddenSlides>0</HiddenSlides>
  <MMClips>0</MMClips>
  <ScaleCrop>false</ScaleCrop>
  <HeadingPairs>
    <vt:vector size="8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16</vt:i4>
      </vt:variant>
    </vt:vector>
  </HeadingPairs>
  <TitlesOfParts>
    <vt:vector size="24" baseType="lpstr">
      <vt:lpstr>Monotype Sorts</vt:lpstr>
      <vt:lpstr>Aptos</vt:lpstr>
      <vt:lpstr>Arial</vt:lpstr>
      <vt:lpstr>Tahoma</vt:lpstr>
      <vt:lpstr>Times New Roman</vt:lpstr>
      <vt:lpstr>Wingdings</vt:lpstr>
      <vt:lpstr>LC.BRev.FY97</vt:lpstr>
      <vt:lpstr>方程式</vt:lpstr>
      <vt:lpstr>Some background</vt:lpstr>
      <vt:lpstr>Hessian matrices</vt:lpstr>
      <vt:lpstr>PowerPoint 簡報</vt:lpstr>
      <vt:lpstr>PowerPoint 簡報</vt:lpstr>
      <vt:lpstr>PowerPoint 簡報</vt:lpstr>
      <vt:lpstr>PowerPoint 簡報</vt:lpstr>
      <vt:lpstr>Constrained optimization</vt:lpstr>
      <vt:lpstr>PowerPoint 簡報</vt:lpstr>
      <vt:lpstr>Example E.2</vt:lpstr>
      <vt:lpstr>PowerPoint 簡報</vt:lpstr>
      <vt:lpstr>PowerPoint 簡報</vt:lpstr>
      <vt:lpstr>Example E.3</vt:lpstr>
      <vt:lpstr>PowerPoint 簡報</vt:lpstr>
      <vt:lpstr>PowerPoint 簡報</vt:lpstr>
      <vt:lpstr>PowerPoint 簡報</vt:lpstr>
      <vt:lpstr>PowerPoint 簡報</vt:lpstr>
    </vt:vector>
  </TitlesOfParts>
  <Company>ntust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Support Vector Machines</dc:title>
  <dc:creator>USER</dc:creator>
  <cp:lastModifiedBy>190498 lily</cp:lastModifiedBy>
  <cp:revision>169</cp:revision>
  <dcterms:created xsi:type="dcterms:W3CDTF">2008-01-03T07:08:41Z</dcterms:created>
  <dcterms:modified xsi:type="dcterms:W3CDTF">2023-12-12T06:32:10Z</dcterms:modified>
</cp:coreProperties>
</file>