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sldIdLst>
    <p:sldId id="256" r:id="rId4"/>
    <p:sldId id="276" r:id="rId5"/>
    <p:sldId id="29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6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5F3A-0680-432B-9497-85B4CDC868F5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F8F9-B6A4-4D2D-8B31-81409AF77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00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5F3A-0680-432B-9497-85B4CDC868F5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F8F9-B6A4-4D2D-8B31-81409AF77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52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5F3A-0680-432B-9497-85B4CDC868F5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F8F9-B6A4-4D2D-8B31-81409AF77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495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79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812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21610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471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375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168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641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667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5F3A-0680-432B-9497-85B4CDC868F5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F8F9-B6A4-4D2D-8B31-81409AF77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977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833039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89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8251" y="152400"/>
            <a:ext cx="2781300" cy="6172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8000" y="152400"/>
            <a:ext cx="8147051" cy="6172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5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8860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5484" y="1143000"/>
            <a:ext cx="5444067" cy="2514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5484" y="3810000"/>
            <a:ext cx="5444067" cy="2514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864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1810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8323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19232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288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42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5F3A-0680-432B-9497-85B4CDC868F5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F8F9-B6A4-4D2D-8B31-81409AF77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338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765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602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556570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639632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0000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8251" y="152400"/>
            <a:ext cx="2781300" cy="6172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8000" y="152400"/>
            <a:ext cx="8147051" cy="6172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3265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030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5484" y="1143000"/>
            <a:ext cx="5444067" cy="2514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5484" y="3810000"/>
            <a:ext cx="5444067" cy="2514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8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5F3A-0680-432B-9497-85B4CDC868F5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F8F9-B6A4-4D2D-8B31-81409AF77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31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5F3A-0680-432B-9497-85B4CDC868F5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F8F9-B6A4-4D2D-8B31-81409AF77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27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5F3A-0680-432B-9497-85B4CDC868F5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F8F9-B6A4-4D2D-8B31-81409AF77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60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5F3A-0680-432B-9497-85B4CDC868F5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F8F9-B6A4-4D2D-8B31-81409AF77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76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5F3A-0680-432B-9497-85B4CDC868F5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F8F9-B6A4-4D2D-8B31-81409AF77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01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5F3A-0680-432B-9497-85B4CDC868F5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CF8F9-B6A4-4D2D-8B31-81409AF77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23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95F3A-0680-432B-9497-85B4CDC868F5}" type="datetimeFigureOut">
              <a:rPr lang="zh-TW" altLang="en-US" smtClean="0"/>
              <a:t>2021/6/5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CF8F9-B6A4-4D2D-8B31-81409AF77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54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8218" y="1143000"/>
            <a:ext cx="1109133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 Third Level</a:t>
            </a:r>
          </a:p>
        </p:txBody>
      </p:sp>
      <p:grpSp>
        <p:nvGrpSpPr>
          <p:cNvPr id="30724" name="Group 4"/>
          <p:cNvGrpSpPr>
            <a:grpSpLocks/>
          </p:cNvGrpSpPr>
          <p:nvPr userDrawn="1"/>
        </p:nvGrpSpPr>
        <p:grpSpPr bwMode="auto">
          <a:xfrm>
            <a:off x="406400" y="838200"/>
            <a:ext cx="11379200" cy="152400"/>
            <a:chOff x="264" y="788"/>
            <a:chExt cx="5232" cy="12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30725" name="Group 7"/>
          <p:cNvGrpSpPr>
            <a:grpSpLocks/>
          </p:cNvGrpSpPr>
          <p:nvPr userDrawn="1"/>
        </p:nvGrpSpPr>
        <p:grpSpPr bwMode="auto">
          <a:xfrm>
            <a:off x="508000" y="6400800"/>
            <a:ext cx="11176000" cy="304800"/>
            <a:chOff x="288" y="3408"/>
            <a:chExt cx="5280" cy="192"/>
          </a:xfrm>
        </p:grpSpPr>
        <p:sp>
          <p:nvSpPr>
            <p:cNvPr id="1030" name="Rectangle 8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rPr>
                <a:t>© Tan,Steinbach, Kumar 	    	Introduction to Data Mining        		      4/18/2004               </a:t>
              </a:r>
              <a:fld id="{EB4E4C17-3997-43A7-A7CF-EAF9A418CA9D}" type="slidenum"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rPr>
                <a:pPr marL="0" marR="0" lvl="0" indent="0" algn="l" defTabSz="914400" rtl="0" eaLnBrk="0" fontAlgn="base" latinLnBrk="0" hangingPunct="0">
                  <a:lnSpc>
                    <a:spcPts val="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t>‹#›</a:t>
              </a:fld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19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4572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8218" y="1143000"/>
            <a:ext cx="1109133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 Third Level</a:t>
            </a:r>
          </a:p>
        </p:txBody>
      </p:sp>
      <p:grpSp>
        <p:nvGrpSpPr>
          <p:cNvPr id="30724" name="Group 4"/>
          <p:cNvGrpSpPr>
            <a:grpSpLocks/>
          </p:cNvGrpSpPr>
          <p:nvPr userDrawn="1"/>
        </p:nvGrpSpPr>
        <p:grpSpPr bwMode="auto">
          <a:xfrm>
            <a:off x="406400" y="838200"/>
            <a:ext cx="11379200" cy="152400"/>
            <a:chOff x="264" y="788"/>
            <a:chExt cx="5232" cy="12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30725" name="Group 7"/>
          <p:cNvGrpSpPr>
            <a:grpSpLocks/>
          </p:cNvGrpSpPr>
          <p:nvPr userDrawn="1"/>
        </p:nvGrpSpPr>
        <p:grpSpPr bwMode="auto">
          <a:xfrm>
            <a:off x="508000" y="6400800"/>
            <a:ext cx="11176000" cy="304800"/>
            <a:chOff x="288" y="3408"/>
            <a:chExt cx="5280" cy="192"/>
          </a:xfrm>
        </p:grpSpPr>
        <p:sp>
          <p:nvSpPr>
            <p:cNvPr id="1030" name="Rectangle 8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rPr>
                <a:t>© Tan,Steinbach, Kumar 	    	Introduction to Data Mining        		      4/18/2004               </a:t>
              </a:r>
              <a:fld id="{EB4E4C17-3997-43A7-A7CF-EAF9A418CA9D}" type="slidenum"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rPr>
                <a:pPr marL="0" marR="0" lvl="0" indent="0" algn="l" defTabSz="914400" rtl="0" eaLnBrk="0" fontAlgn="base" latinLnBrk="0" hangingPunct="0">
                  <a:lnSpc>
                    <a:spcPts val="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t>‹#›</a:t>
              </a:fld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58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4572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SVM-solution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444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</a:t>
            </a:r>
            <a:r>
              <a:rPr lang="en-US" altLang="zh-TW"/>
              <a:t>SVM:Nonseparable</a:t>
            </a:r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390" y="1143000"/>
            <a:ext cx="5570046" cy="5181600"/>
          </a:xfrm>
        </p:spPr>
      </p:pic>
    </p:spTree>
    <p:extLst>
      <p:ext uri="{BB962C8B-B14F-4D97-AF65-F5344CB8AC3E}">
        <p14:creationId xmlns:p14="http://schemas.microsoft.com/office/powerpoint/2010/main" val="256520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441" y="1150396"/>
            <a:ext cx="5585944" cy="5166808"/>
          </a:xfrm>
        </p:spPr>
      </p:pic>
    </p:spTree>
    <p:extLst>
      <p:ext uri="{BB962C8B-B14F-4D97-AF65-F5344CB8AC3E}">
        <p14:creationId xmlns:p14="http://schemas.microsoft.com/office/powerpoint/2010/main" val="1434929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47" y="1481895"/>
            <a:ext cx="6835732" cy="4503810"/>
          </a:xfrm>
        </p:spPr>
      </p:pic>
    </p:spTree>
    <p:extLst>
      <p:ext uri="{BB962C8B-B14F-4D97-AF65-F5344CB8AC3E}">
        <p14:creationId xmlns:p14="http://schemas.microsoft.com/office/powerpoint/2010/main" val="105384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</a:t>
            </a:r>
            <a:r>
              <a:rPr lang="en-US" altLang="zh-TW" dirty="0" err="1"/>
              <a:t>SVM:Nonseparable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363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ea typeface="新細明體" panose="02020500000000000000" pitchFamily="18" charset="-120"/>
                  </a:rPr>
                  <a:t>What if the problem is not linearly separable?</a:t>
                </a:r>
              </a:p>
              <a:p>
                <a:pPr lvl="1"/>
                <a:r>
                  <a:rPr lang="en-US" altLang="zh-TW" dirty="0">
                    <a:ea typeface="新細明體" panose="02020500000000000000" pitchFamily="18" charset="-120"/>
                  </a:rPr>
                  <a:t>Introduce slack variables</a:t>
                </a:r>
              </a:p>
              <a:p>
                <a:pPr lvl="2"/>
                <a:r>
                  <a:rPr lang="en-US" altLang="zh-TW" dirty="0">
                    <a:ea typeface="新細明體" panose="02020500000000000000" pitchFamily="18" charset="-120"/>
                  </a:rPr>
                  <a:t> Need to minimize:</a:t>
                </a:r>
              </a:p>
              <a:p>
                <a:pPr lvl="2"/>
                <a:endParaRPr lang="en-US" altLang="zh-TW" dirty="0">
                  <a:ea typeface="新細明體" panose="02020500000000000000" pitchFamily="18" charset="-120"/>
                </a:endParaRPr>
              </a:p>
              <a:p>
                <a:pPr lvl="2"/>
                <a:r>
                  <a:rPr lang="en-US" altLang="zh-TW" dirty="0">
                    <a:ea typeface="新細明體" panose="02020500000000000000" pitchFamily="18" charset="-120"/>
                  </a:rPr>
                  <a:t> Subject to: </a:t>
                </a:r>
                <a:endParaRPr lang="en-US" altLang="zh-TW" dirty="0" smtClean="0">
                  <a:ea typeface="新細明體" panose="02020500000000000000" pitchFamily="18" charset="-120"/>
                </a:endParaRPr>
              </a:p>
              <a:p>
                <a:pPr lvl="2"/>
                <a:endParaRPr lang="en-US" altLang="zh-TW" dirty="0">
                  <a:ea typeface="新細明體" panose="02020500000000000000" pitchFamily="18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≤−1+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TW" altLang="en-US" dirty="0"/>
                  <a:t>    </a:t>
                </a:r>
                <a:r>
                  <a:rPr lang="en-US" altLang="zh-TW" dirty="0"/>
                  <a:t>(5.45)</a:t>
                </a:r>
              </a:p>
              <a:p>
                <a:pPr lvl="2"/>
                <a:endParaRPr lang="en-US" altLang="zh-TW" dirty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0936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733" t="-1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93637" name="Object 5"/>
          <p:cNvGraphicFramePr>
            <a:graphicFrameLocks noChangeAspect="1"/>
          </p:cNvGraphicFramePr>
          <p:nvPr/>
        </p:nvGraphicFramePr>
        <p:xfrm>
          <a:off x="6172200" y="2133600"/>
          <a:ext cx="35877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4" imgW="1574640" imgH="457200" progId="Equation.3">
                  <p:embed/>
                </p:oleObj>
              </mc:Choice>
              <mc:Fallback>
                <p:oleObj name="Equation" r:id="rId4" imgW="1574640" imgH="457200" progId="Equation.3">
                  <p:embed/>
                  <p:pic>
                    <p:nvPicPr>
                      <p:cNvPr id="1093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133600"/>
                        <a:ext cx="35877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3638" name="Oval 6"/>
          <p:cNvSpPr>
            <a:spLocks noChangeArrowheads="1"/>
          </p:cNvSpPr>
          <p:nvPr/>
        </p:nvSpPr>
        <p:spPr bwMode="auto">
          <a:xfrm>
            <a:off x="3863752" y="3933056"/>
            <a:ext cx="1143000" cy="5334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93639" name="Oval 7"/>
          <p:cNvSpPr>
            <a:spLocks noChangeArrowheads="1"/>
          </p:cNvSpPr>
          <p:nvPr/>
        </p:nvSpPr>
        <p:spPr bwMode="auto">
          <a:xfrm>
            <a:off x="3935760" y="4466456"/>
            <a:ext cx="1295400" cy="5334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82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 dirty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000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d>
                      <m:dPr>
                        <m:begChr m:val="{"/>
                        <m:endChr m:val="}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−1+</m:t>
                        </m:r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 dirty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 dirty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sz="1600" dirty="0"/>
                  <a:t>    (5.46</a:t>
                </a:r>
                <a:r>
                  <a:rPr lang="en-US" altLang="zh-TW" sz="1600" dirty="0"/>
                  <a:t>)</a:t>
                </a:r>
                <a:endParaRPr lang="zh-TW" altLang="en-US" sz="1600" dirty="0"/>
              </a:p>
              <a:p>
                <a:pPr marL="0" indent="0">
                  <a:buNone/>
                </a:pPr>
                <a:endParaRPr lang="en-US" altLang="zh-TW" sz="1600" dirty="0"/>
              </a:p>
              <a:p>
                <a:pPr marL="0" indent="0">
                  <a:buNone/>
                </a:pPr>
                <a:endParaRPr lang="en-US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 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 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                 (5.47)</m:t>
                      </m:r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TW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−1+</m:t>
                          </m:r>
                          <m:sSub>
                            <m:sSubPr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 dirty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TW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 dirty="0">
                          <a:latin typeface="Cambria Math" panose="02040503050406030204" pitchFamily="18" charset="0"/>
                        </a:rPr>
                        <m:t>=0         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5.48</m:t>
                          </m:r>
                        </m:e>
                      </m:d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dirty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 dirty="0">
                          <a:latin typeface="Cambria Math" panose="02040503050406030204" pitchFamily="18" charset="0"/>
                        </a:rPr>
                        <m:t>=0                                                  (5.49)</m:t>
                      </m:r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:endParaRPr lang="en-US" altLang="zh-TW" sz="2400" dirty="0"/>
              </a:p>
              <a:p>
                <a:pPr marL="0" indent="0">
                  <a:buNone/>
                </a:pPr>
                <a:r>
                  <a:rPr lang="en-US" altLang="zh-TW" sz="2000" dirty="0"/>
                  <a:t>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sz="2000" dirty="0"/>
                  <a:t>     (5.50)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</m:t>
                          </m:r>
                          <m:nary>
                            <m:naryPr>
                              <m:chr m:val="∑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        (5.51)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 (5.52)</m:t>
                      </m:r>
                    </m:oMath>
                  </m:oMathPara>
                </a14:m>
                <a:endParaRPr lang="en-US" altLang="zh-TW" sz="2000" dirty="0"/>
              </a:p>
              <a:p>
                <a:pPr marL="0" indent="0">
                  <a:buNone/>
                </a:pPr>
                <a:endParaRPr lang="en-US" altLang="zh-TW" sz="1600" dirty="0"/>
              </a:p>
              <a:p>
                <a:pPr marL="0" indent="0">
                  <a:buNone/>
                </a:pPr>
                <a:endParaRPr lang="zh-TW" altLang="en-US" sz="16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3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5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Substitute  Eq.  (5.50), (5.51), (5.52) into   (5.46)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       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begChr m:val="{"/>
                        <m:endChr m:val="}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TW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nary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−1+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b="0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zh-TW" altLang="en-US" dirty="0" smtClean="0"/>
                  <a:t>    </a:t>
                </a:r>
                <a:r>
                  <a:rPr lang="en-US" altLang="zh-TW" dirty="0" smtClean="0"/>
                  <a:t>(5.53)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3" t="-1294" r="-1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987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Nonlinear Support Vector Machines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Use mapping a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. </a:t>
            </a:r>
            <a:r>
              <a:rPr lang="en-US" altLang="zh-TW" dirty="0" smtClean="0">
                <a:sym typeface="Symbol" panose="05050102010706020507" pitchFamily="18" charset="2"/>
              </a:rPr>
              <a:t> </a:t>
            </a:r>
            <a:r>
              <a:rPr lang="en-US" altLang="zh-TW" dirty="0" smtClean="0"/>
              <a:t>to map data into another space</a:t>
            </a:r>
          </a:p>
        </p:txBody>
      </p:sp>
      <p:pic>
        <p:nvPicPr>
          <p:cNvPr id="3789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8313" y="1988840"/>
            <a:ext cx="6172200" cy="4629150"/>
          </a:xfrm>
          <a:noFill/>
        </p:spPr>
      </p:pic>
    </p:spTree>
    <p:extLst>
      <p:ext uri="{BB962C8B-B14F-4D97-AF65-F5344CB8AC3E}">
        <p14:creationId xmlns:p14="http://schemas.microsoft.com/office/powerpoint/2010/main" val="25361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Nonlinear SVM</a:t>
            </a:r>
            <a:endParaRPr lang="zh-TW" altLang="zh-TW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19288" y="981076"/>
            <a:ext cx="8050212" cy="5414963"/>
          </a:xfrm>
        </p:spPr>
        <p:txBody>
          <a:bodyPr/>
          <a:lstStyle/>
          <a:p>
            <a:pPr eaLnBrk="1" hangingPunct="1"/>
            <a:endParaRPr lang="en-US" altLang="zh-TW" sz="2400" dirty="0"/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400" dirty="0"/>
              <a:t>Min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400" dirty="0"/>
              <a:t>     </a:t>
            </a:r>
            <a:endParaRPr lang="en-US" altLang="zh-TW" sz="2400" b="1" dirty="0"/>
          </a:p>
          <a:p>
            <a:pPr eaLnBrk="1" hangingPunct="1"/>
            <a:endParaRPr lang="en-US" altLang="zh-TW" sz="2400" dirty="0"/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400" dirty="0"/>
              <a:t>Subject to  </a:t>
            </a:r>
            <a:r>
              <a:rPr lang="en-US" altLang="zh-TW" sz="2400" dirty="0" err="1"/>
              <a:t>y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 (w</a:t>
            </a:r>
            <a:r>
              <a:rPr lang="en-US" altLang="zh-TW" sz="2400" dirty="0">
                <a:sym typeface="SymbolPS" pitchFamily="18" charset="2"/>
              </a:rPr>
              <a:t></a:t>
            </a:r>
            <a:r>
              <a:rPr lang="en-US" altLang="zh-TW" sz="2400" dirty="0">
                <a:sym typeface="Symbol" panose="05050102010706020507" pitchFamily="18" charset="2"/>
              </a:rPr>
              <a:t></a:t>
            </a:r>
            <a:r>
              <a:rPr lang="en-US" altLang="zh-TW" sz="2400" dirty="0">
                <a:sym typeface="SymbolPS" pitchFamily="18" charset="2"/>
              </a:rPr>
              <a:t>(x</a:t>
            </a:r>
            <a:r>
              <a:rPr lang="en-US" altLang="zh-TW" sz="2400" baseline="-25000" dirty="0">
                <a:sym typeface="SymbolPS" pitchFamily="18" charset="2"/>
              </a:rPr>
              <a:t>i</a:t>
            </a:r>
            <a:r>
              <a:rPr lang="en-US" altLang="zh-TW" sz="2400" dirty="0">
                <a:sym typeface="SymbolPS" pitchFamily="18" charset="2"/>
              </a:rPr>
              <a:t>)+b)</a:t>
            </a:r>
            <a:r>
              <a:rPr lang="en-US" altLang="zh-TW" sz="2400" dirty="0">
                <a:sym typeface="Symbol" panose="05050102010706020507" pitchFamily="18" charset="2"/>
              </a:rPr>
              <a:t>0, </a:t>
            </a:r>
            <a:r>
              <a:rPr lang="en-US" altLang="zh-TW" sz="2400" dirty="0" err="1">
                <a:sym typeface="Symbol" panose="05050102010706020507" pitchFamily="18" charset="2"/>
              </a:rPr>
              <a:t>i</a:t>
            </a:r>
            <a:r>
              <a:rPr lang="en-US" altLang="zh-TW" sz="2400" dirty="0">
                <a:sym typeface="Symbol" panose="05050102010706020507" pitchFamily="18" charset="2"/>
              </a:rPr>
              <a:t>=1,2,…,N</a:t>
            </a:r>
            <a:endParaRPr lang="en-US" altLang="zh-TW" sz="2400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711450" y="1125538"/>
          <a:ext cx="86360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方程式" r:id="rId3" imgW="330057" imgH="444307" progId="Equation.3">
                  <p:embed/>
                </p:oleObj>
              </mc:Choice>
              <mc:Fallback>
                <p:oleObj name="方程式" r:id="rId3" imgW="330057" imgH="444307" progId="Equation.3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1125538"/>
                        <a:ext cx="863600" cy="1160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1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extLst/>
          </p:nvPr>
        </p:nvGraphicFramePr>
        <p:xfrm>
          <a:off x="2249489" y="1989139"/>
          <a:ext cx="838517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方程式" r:id="rId3" imgW="3200400" imgH="444240" progId="Equation.3">
                  <p:embed/>
                </p:oleObj>
              </mc:Choice>
              <mc:Fallback>
                <p:oleObj name="方程式" r:id="rId3" imgW="3200400" imgH="444240" progId="Equation.3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9" y="1989139"/>
                        <a:ext cx="8385175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2495551" y="3170238"/>
          <a:ext cx="5040313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方程式" r:id="rId5" imgW="2044700" imgH="431800" progId="Equation.3">
                  <p:embed/>
                </p:oleObj>
              </mc:Choice>
              <mc:Fallback>
                <p:oleObj name="方程式" r:id="rId5" imgW="2044700" imgH="431800" progId="Equation.3">
                  <p:embed/>
                  <p:pic>
                    <p:nvPicPr>
                      <p:cNvPr id="17411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170238"/>
                        <a:ext cx="5040313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0"/>
          <p:cNvGraphicFramePr>
            <a:graphicFrameLocks noChangeAspect="1"/>
          </p:cNvGraphicFramePr>
          <p:nvPr>
            <p:extLst/>
          </p:nvPr>
        </p:nvGraphicFramePr>
        <p:xfrm>
          <a:off x="2538413" y="4910139"/>
          <a:ext cx="57404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方程式" r:id="rId7" imgW="2539800" imgH="228600" progId="Equation.3">
                  <p:embed/>
                </p:oleObj>
              </mc:Choice>
              <mc:Fallback>
                <p:oleObj name="方程式" r:id="rId7" imgW="2539800" imgH="228600" progId="Equation.3">
                  <p:embed/>
                  <p:pic>
                    <p:nvPicPr>
                      <p:cNvPr id="1741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4910139"/>
                        <a:ext cx="5740400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16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graphicFrame>
        <p:nvGraphicFramePr>
          <p:cNvPr id="18434" name="內容版面配置區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495551" y="1628776"/>
          <a:ext cx="6983413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方程式" r:id="rId3" imgW="2463480" imgH="660240" progId="Equation.3">
                  <p:embed/>
                </p:oleObj>
              </mc:Choice>
              <mc:Fallback>
                <p:oleObj name="方程式" r:id="rId3" imgW="2463480" imgH="660240" progId="Equation.3">
                  <p:embed/>
                  <p:pic>
                    <p:nvPicPr>
                      <p:cNvPr id="18434" name="內容版面配置區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1628776"/>
                        <a:ext cx="6983413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2495551" y="4005064"/>
            <a:ext cx="7109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To solve equation (56), we need to calculate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The inner product of two high dimensional vectors, it’s costly!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zh-TW" dirty="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So, people come up with the kernel trick to simply the calculation of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Inner product of two mapped vectors.</a:t>
            </a:r>
            <a:endParaRPr kumimoji="1" lang="zh-TW" altLang="en-US" dirty="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7176120" y="3933056"/>
          <a:ext cx="1656185" cy="524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方程式" r:id="rId5" imgW="761760" imgH="241200" progId="Equation.3">
                  <p:embed/>
                </p:oleObj>
              </mc:Choice>
              <mc:Fallback>
                <p:oleObj name="方程式" r:id="rId5" imgW="761760" imgH="241200" progId="Equation.3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0" y="3933056"/>
                        <a:ext cx="1656185" cy="5244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42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Linear SVM:Separable case</a:t>
            </a:r>
            <a:endParaRPr lang="zh-TW" altLang="en-US" smtClean="0"/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mtClean="0"/>
          </a:p>
          <a:p>
            <a:pPr>
              <a:buFont typeface="Monotype Sorts" pitchFamily="2" charset="2"/>
              <a:buNone/>
            </a:pPr>
            <a:endParaRPr lang="zh-TW" altLang="en-US" smtClean="0"/>
          </a:p>
        </p:txBody>
      </p:sp>
      <p:graphicFrame>
        <p:nvGraphicFramePr>
          <p:cNvPr id="13314" name="Object 7"/>
          <p:cNvGraphicFramePr>
            <a:graphicFrameLocks noChangeAspect="1"/>
          </p:cNvGraphicFramePr>
          <p:nvPr>
            <p:extLst/>
          </p:nvPr>
        </p:nvGraphicFramePr>
        <p:xfrm>
          <a:off x="1738313" y="1125538"/>
          <a:ext cx="78867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方程式" r:id="rId3" imgW="2781000" imgH="431640" progId="Equation.3">
                  <p:embed/>
                </p:oleObj>
              </mc:Choice>
              <mc:Fallback>
                <p:oleObj name="方程式" r:id="rId3" imgW="2781000" imgH="431640" progId="Equation.3">
                  <p:embed/>
                  <p:pic>
                    <p:nvPicPr>
                      <p:cNvPr id="1331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1125538"/>
                        <a:ext cx="7886700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8"/>
          <p:cNvGraphicFramePr>
            <a:graphicFrameLocks noChangeAspect="1"/>
          </p:cNvGraphicFramePr>
          <p:nvPr/>
        </p:nvGraphicFramePr>
        <p:xfrm>
          <a:off x="2711450" y="2636839"/>
          <a:ext cx="5976938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方程式" r:id="rId5" imgW="2552700" imgH="431800" progId="Equation.3">
                  <p:embed/>
                </p:oleObj>
              </mc:Choice>
              <mc:Fallback>
                <p:oleObj name="方程式" r:id="rId5" imgW="2552700" imgH="431800" progId="Equation.3">
                  <p:embed/>
                  <p:pic>
                    <p:nvPicPr>
                      <p:cNvPr id="1331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636839"/>
                        <a:ext cx="5976938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9"/>
          <p:cNvGraphicFramePr>
            <a:graphicFrameLocks noChangeAspect="1"/>
          </p:cNvGraphicFramePr>
          <p:nvPr/>
        </p:nvGraphicFramePr>
        <p:xfrm>
          <a:off x="2782888" y="3933826"/>
          <a:ext cx="584041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方程式" r:id="rId7" imgW="2501900" imgH="431800" progId="Equation.3">
                  <p:embed/>
                </p:oleObj>
              </mc:Choice>
              <mc:Fallback>
                <p:oleObj name="方程式" r:id="rId7" imgW="2501900" imgH="431800" progId="Equation.3">
                  <p:embed/>
                  <p:pic>
                    <p:nvPicPr>
                      <p:cNvPr id="1331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933826"/>
                        <a:ext cx="5840412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文字方塊 9"/>
          <p:cNvSpPr txBox="1">
            <a:spLocks noChangeArrowheads="1"/>
          </p:cNvSpPr>
          <p:nvPr/>
        </p:nvSpPr>
        <p:spPr bwMode="auto">
          <a:xfrm>
            <a:off x="2279651" y="5516564"/>
            <a:ext cx="1795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000000"/>
                </a:solidFill>
              </a:rPr>
              <a:t>KKT conditions:</a:t>
            </a:r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13317" name="Object 10"/>
          <p:cNvGraphicFramePr>
            <a:graphicFrameLocks noChangeAspect="1"/>
          </p:cNvGraphicFramePr>
          <p:nvPr>
            <p:extLst/>
          </p:nvPr>
        </p:nvGraphicFramePr>
        <p:xfrm>
          <a:off x="4497388" y="5157789"/>
          <a:ext cx="528161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方程式" r:id="rId9" imgW="2336760" imgH="457200" progId="Equation.3">
                  <p:embed/>
                </p:oleObj>
              </mc:Choice>
              <mc:Fallback>
                <p:oleObj name="方程式" r:id="rId9" imgW="2336760" imgH="457200" progId="Equation.3">
                  <p:embed/>
                  <p:pic>
                    <p:nvPicPr>
                      <p:cNvPr id="1331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5157789"/>
                        <a:ext cx="5281612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67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Kernel Trick</a:t>
            </a:r>
            <a:endParaRPr lang="zh-TW" altLang="en-US" smtClean="0"/>
          </a:p>
        </p:txBody>
      </p:sp>
      <p:graphicFrame>
        <p:nvGraphicFramePr>
          <p:cNvPr id="19458" name="內容版面配置區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863725" y="1412876"/>
          <a:ext cx="8540750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方程式" r:id="rId3" imgW="4330440" imgH="965160" progId="Equation.3">
                  <p:embed/>
                </p:oleObj>
              </mc:Choice>
              <mc:Fallback>
                <p:oleObj name="方程式" r:id="rId3" imgW="4330440" imgH="965160" progId="Equation.3">
                  <p:embed/>
                  <p:pic>
                    <p:nvPicPr>
                      <p:cNvPr id="19458" name="內容版面配置區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1412876"/>
                        <a:ext cx="8540750" cy="190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/>
          </p:nvPr>
        </p:nvGraphicFramePr>
        <p:xfrm>
          <a:off x="2044701" y="3717926"/>
          <a:ext cx="7307263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方程式" r:id="rId5" imgW="2577960" imgH="431640" progId="Equation.3">
                  <p:embed/>
                </p:oleObj>
              </mc:Choice>
              <mc:Fallback>
                <p:oleObj name="方程式" r:id="rId5" imgW="2577960" imgH="431640" progId="Equation.3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1" y="3717926"/>
                        <a:ext cx="7307263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文字方塊 4"/>
          <p:cNvSpPr txBox="1">
            <a:spLocks noChangeArrowheads="1"/>
          </p:cNvSpPr>
          <p:nvPr/>
        </p:nvSpPr>
        <p:spPr bwMode="auto">
          <a:xfrm>
            <a:off x="1992314" y="5229225"/>
            <a:ext cx="83751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</a:rPr>
              <a:t>A function of  </a:t>
            </a:r>
            <a:r>
              <a:rPr lang="en-US" altLang="zh-TW" dirty="0">
                <a:solidFill>
                  <a:srgbClr val="000000"/>
                </a:solidFill>
              </a:rPr>
              <a:t>the inner </a:t>
            </a:r>
            <a:r>
              <a:rPr lang="en-US" altLang="zh-TW" dirty="0">
                <a:solidFill>
                  <a:srgbClr val="000000"/>
                </a:solidFill>
              </a:rPr>
              <a:t>product of two </a:t>
            </a:r>
            <a:r>
              <a:rPr lang="en-US" altLang="zh-TW" dirty="0">
                <a:solidFill>
                  <a:srgbClr val="000000"/>
                </a:solidFill>
              </a:rPr>
              <a:t>vectors. The function </a:t>
            </a:r>
            <a:r>
              <a:rPr lang="en-US" altLang="zh-TW" dirty="0">
                <a:solidFill>
                  <a:srgbClr val="000000"/>
                </a:solidFill>
              </a:rPr>
              <a:t>value is equal to the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</a:rPr>
              <a:t>inner product of the two </a:t>
            </a:r>
            <a:r>
              <a:rPr lang="en-US" altLang="zh-TW" dirty="0">
                <a:solidFill>
                  <a:srgbClr val="000000"/>
                </a:solidFill>
              </a:rPr>
              <a:t>mapped higher </a:t>
            </a:r>
            <a:r>
              <a:rPr lang="en-US" altLang="zh-TW" dirty="0">
                <a:solidFill>
                  <a:srgbClr val="000000"/>
                </a:solidFill>
              </a:rPr>
              <a:t>dimensional </a:t>
            </a:r>
            <a:r>
              <a:rPr lang="en-US" altLang="zh-TW" dirty="0">
                <a:solidFill>
                  <a:srgbClr val="000000"/>
                </a:solidFill>
              </a:rPr>
              <a:t>vectors.  </a:t>
            </a:r>
            <a:endParaRPr lang="en-US" altLang="zh-TW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135560" y="3284984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Note that the mapping function is </a:t>
            </a:r>
            <a:endParaRPr kumimoji="1" lang="zh-TW" altLang="en-US" dirty="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5735960" y="3212976"/>
          <a:ext cx="4684312" cy="465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方程式" r:id="rId7" imgW="2425680" imgH="241200" progId="Equation.3">
                  <p:embed/>
                </p:oleObj>
              </mc:Choice>
              <mc:Fallback>
                <p:oleObj name="方程式" r:id="rId7" imgW="2425680" imgH="241200" progId="Equation.3">
                  <p:embed/>
                  <p:pic>
                    <p:nvPicPr>
                      <p:cNvPr id="7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960" y="3212976"/>
                        <a:ext cx="4684312" cy="4659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4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Decision boundary with kernel function </a:t>
            </a:r>
            <a:endParaRPr lang="zh-TW" altLang="en-US" smtClean="0"/>
          </a:p>
        </p:txBody>
      </p:sp>
      <p:graphicFrame>
        <p:nvGraphicFramePr>
          <p:cNvPr id="20482" name="內容版面配置區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922588" y="1165225"/>
          <a:ext cx="67627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方程式" r:id="rId3" imgW="2577960" imgH="1549080" progId="Equation.3">
                  <p:embed/>
                </p:oleObj>
              </mc:Choice>
              <mc:Fallback>
                <p:oleObj name="方程式" r:id="rId3" imgW="2577960" imgH="1549080" progId="Equation.3">
                  <p:embed/>
                  <p:pic>
                    <p:nvPicPr>
                      <p:cNvPr id="20482" name="內容版面配置區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1165225"/>
                        <a:ext cx="676275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191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Characteristics of SVM</a:t>
            </a:r>
            <a:endParaRPr lang="zh-TW" altLang="en-US" smtClean="0"/>
          </a:p>
        </p:txBody>
      </p:sp>
      <p:sp>
        <p:nvSpPr>
          <p:cNvPr id="3993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SVM learning problem can be formulated as a convex optimization problem, in which global optimal can be obtained.</a:t>
            </a:r>
          </a:p>
          <a:p>
            <a:r>
              <a:rPr lang="en-US" altLang="zh-TW" smtClean="0"/>
              <a:t>SVM performs capacity control by maximizing the margin of the decision boundary. User must provide parameters such as the type of kernel function and the cost function C.</a:t>
            </a:r>
          </a:p>
          <a:p>
            <a:r>
              <a:rPr lang="en-US" altLang="zh-TW" smtClean="0"/>
              <a:t>The SVM can be extended to multiclass problem.</a:t>
            </a: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0179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details</a:t>
            </a:r>
            <a:endParaRPr lang="zh-TW" altLang="en-US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/>
          </p:nvPr>
        </p:nvGraphicFramePr>
        <p:xfrm>
          <a:off x="1738313" y="1125538"/>
          <a:ext cx="78867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方程式" r:id="rId3" imgW="2781000" imgH="431640" progId="Equation.3">
                  <p:embed/>
                </p:oleObj>
              </mc:Choice>
              <mc:Fallback>
                <p:oleObj name="方程式" r:id="rId3" imgW="2781000" imgH="431640" progId="Equation.3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1125538"/>
                        <a:ext cx="7886700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636712" y="297493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3394553" y="2389897"/>
                <a:ext cx="4208745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p>
                          <m: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TW" sz="4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p>
                          <m:r>
                            <a:rPr kumimoji="0" lang="en-US" altLang="zh-TW" sz="4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p>
                      </m:sSup>
                      <m:r>
                        <a:rPr kumimoji="0" lang="en-US" altLang="zh-TW" sz="4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r>
                        <a:rPr kumimoji="0" lang="en-US" altLang="zh-TW" sz="4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𝑤</m:t>
                      </m:r>
                    </m:oMath>
                  </m:oMathPara>
                </a14:m>
                <a:endParaRPr kumimoji="0" lang="en-US" altLang="zh-TW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endParaRPr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553" y="2389897"/>
                <a:ext cx="4208745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770984" y="3251930"/>
                <a:ext cx="3480120" cy="1823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𝑤</m:t>
                      </m:r>
                      <m:r>
                        <a:rPr kumimoji="0" lang="en-US" altLang="zh-TW" sz="4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TW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TW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TW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TW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TW" altLang="en-US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0" lang="en-US" altLang="zh-TW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TW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TW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TW" sz="4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TW" sz="4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4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zh-TW" sz="4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新細明體"/>
                  <a:cs typeface="+mn-cs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984" y="3251930"/>
                <a:ext cx="3480120" cy="1823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52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434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Replace (5.39) for w and (5.40) into (5.38)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/>
              <a:t>  we get:</a:t>
            </a:r>
          </a:p>
          <a:p>
            <a:pPr>
              <a:buFont typeface="Monotype Sorts" pitchFamily="2" charset="2"/>
              <a:buNone/>
            </a:pPr>
            <a:endParaRPr lang="zh-TW" altLang="en-US" smtClean="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>
            <p:extLst/>
          </p:nvPr>
        </p:nvGraphicFramePr>
        <p:xfrm>
          <a:off x="2533650" y="2636839"/>
          <a:ext cx="76200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方程式" r:id="rId3" imgW="2908080" imgH="444240" progId="Equation.3">
                  <p:embed/>
                </p:oleObj>
              </mc:Choice>
              <mc:Fallback>
                <p:oleObj name="方程式" r:id="rId3" imgW="2908080" imgH="444240" progId="Equation.3">
                  <p:embed/>
                  <p:pic>
                    <p:nvPicPr>
                      <p:cNvPr id="143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636839"/>
                        <a:ext cx="7620000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3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Some important points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zh-TW" dirty="0" smtClean="0"/>
              <a:t>According to (5.42): </a:t>
            </a:r>
            <a:r>
              <a:rPr lang="en-US" altLang="zh-TW" dirty="0" smtClean="0">
                <a:sym typeface="Symbol" panose="05050102010706020507" pitchFamily="18" charset="2"/>
              </a:rPr>
              <a:t></a:t>
            </a:r>
            <a:r>
              <a:rPr lang="en-US" altLang="zh-TW" baseline="-25000" dirty="0" err="1" smtClean="0">
                <a:sym typeface="SymbolPS"/>
              </a:rPr>
              <a:t>i</a:t>
            </a:r>
            <a:r>
              <a:rPr lang="en-US" altLang="zh-TW" dirty="0" smtClean="0">
                <a:sym typeface="SymbolPS"/>
              </a:rPr>
              <a:t>&gt; 0 only when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dirty="0" smtClean="0">
                <a:sym typeface="SymbolPS"/>
              </a:rPr>
              <a:t>       </a:t>
            </a:r>
            <a:r>
              <a:rPr lang="en-US" altLang="zh-TW" dirty="0" err="1" smtClean="0">
                <a:sym typeface="SymbolPS"/>
              </a:rPr>
              <a:t>y</a:t>
            </a:r>
            <a:r>
              <a:rPr lang="en-US" altLang="zh-TW" baseline="-25000" dirty="0" err="1" smtClean="0">
                <a:sym typeface="SymbolPS"/>
              </a:rPr>
              <a:t>i</a:t>
            </a:r>
            <a:r>
              <a:rPr lang="en-US" altLang="zh-TW" dirty="0" smtClean="0">
                <a:sym typeface="SymbolPS"/>
              </a:rPr>
              <a:t>(</a:t>
            </a:r>
            <a:r>
              <a:rPr lang="en-US" altLang="zh-TW" b="1" dirty="0" err="1" smtClean="0">
                <a:sym typeface="SymbolPS"/>
              </a:rPr>
              <a:t>w</a:t>
            </a:r>
            <a:r>
              <a:rPr lang="en-US" altLang="zh-TW" b="1" dirty="0" err="1" smtClean="0">
                <a:sym typeface="Symbol" panose="05050102010706020507" pitchFamily="18" charset="2"/>
              </a:rPr>
              <a:t></a:t>
            </a:r>
            <a:r>
              <a:rPr lang="en-US" altLang="zh-TW" b="1" dirty="0" err="1" smtClean="0">
                <a:sym typeface="Wingdings 2"/>
              </a:rPr>
              <a:t>x</a:t>
            </a:r>
            <a:r>
              <a:rPr lang="en-US" altLang="zh-TW" b="1" baseline="-25000" dirty="0" err="1" smtClean="0">
                <a:sym typeface="Wingdings 2"/>
              </a:rPr>
              <a:t>i</a:t>
            </a:r>
            <a:r>
              <a:rPr lang="en-US" altLang="zh-TW" dirty="0" err="1" smtClean="0">
                <a:sym typeface="Wingdings 2"/>
              </a:rPr>
              <a:t>+b</a:t>
            </a:r>
            <a:r>
              <a:rPr lang="en-US" altLang="zh-TW" dirty="0" smtClean="0">
                <a:sym typeface="Wingdings 2"/>
              </a:rPr>
              <a:t>)-1=0;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dirty="0" smtClean="0">
                <a:sym typeface="Wingdings 2"/>
              </a:rPr>
              <a:t>That is, only data point lies on the supporting plane are needed for determining </a:t>
            </a:r>
            <a:r>
              <a:rPr lang="en-US" altLang="zh-TW" b="1" dirty="0" smtClean="0">
                <a:sym typeface="Wingdings 2"/>
              </a:rPr>
              <a:t>w</a:t>
            </a:r>
            <a:r>
              <a:rPr lang="en-US" altLang="zh-TW" dirty="0" smtClean="0">
                <a:sym typeface="Wingdings 2"/>
              </a:rPr>
              <a:t> and b; these data points are called the </a:t>
            </a:r>
            <a:r>
              <a:rPr lang="en-US" altLang="zh-TW" sz="3200" b="1" dirty="0">
                <a:sym typeface="Wingdings 2"/>
              </a:rPr>
              <a:t>support vectors</a:t>
            </a:r>
            <a:r>
              <a:rPr lang="en-US" altLang="zh-TW" dirty="0" smtClean="0">
                <a:sym typeface="Wingdings 2"/>
              </a:rPr>
              <a:t>.</a:t>
            </a: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altLang="zh-TW" dirty="0" smtClean="0">
                <a:sym typeface="Wingdings 2"/>
              </a:rPr>
              <a:t>The dual </a:t>
            </a:r>
            <a:r>
              <a:rPr lang="en-US" altLang="zh-TW" dirty="0" err="1" smtClean="0">
                <a:sym typeface="Wingdings 2"/>
              </a:rPr>
              <a:t>Lagrangian</a:t>
            </a:r>
            <a:r>
              <a:rPr lang="en-US" altLang="zh-TW" dirty="0" smtClean="0">
                <a:sym typeface="Wingdings 2"/>
              </a:rPr>
              <a:t> involves only the Lagrange multipliers and the training data, while the primary </a:t>
            </a:r>
            <a:r>
              <a:rPr lang="en-US" altLang="zh-TW" dirty="0" err="1" smtClean="0">
                <a:sym typeface="Wingdings 2"/>
              </a:rPr>
              <a:t>Lagrangian</a:t>
            </a:r>
            <a:r>
              <a:rPr lang="en-US" altLang="zh-TW" dirty="0" smtClean="0">
                <a:sym typeface="Wingdings 2"/>
              </a:rPr>
              <a:t> involves the Lagrange multipliers as well as parameters of the decision boundary.</a:t>
            </a:r>
          </a:p>
          <a:p>
            <a:pPr marL="514350" indent="-514350">
              <a:buFont typeface="+mj-lt"/>
              <a:buAutoNum type="arabicPeriod" startAt="2"/>
              <a:defRPr/>
            </a:pPr>
            <a:r>
              <a:rPr lang="en-US" altLang="zh-TW" dirty="0" smtClean="0">
                <a:sym typeface="Wingdings 2"/>
              </a:rPr>
              <a:t>The solutions for both optimization problems are equivalent.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78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536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ahoma" panose="020B0604030504040204" pitchFamily="34" charset="0"/>
              <a:buAutoNum type="arabicPeriod" startAt="4"/>
            </a:pPr>
            <a:r>
              <a:rPr lang="en-US" altLang="zh-TW" dirty="0" smtClean="0"/>
              <a:t>The quadratic term in Equation 5.43 has a negative sign, which means that the original </a:t>
            </a:r>
            <a:r>
              <a:rPr lang="en-US" altLang="zh-TW" dirty="0" err="1" smtClean="0"/>
              <a:t>minimizatio</a:t>
            </a:r>
            <a:r>
              <a:rPr lang="en-US" altLang="zh-TW" dirty="0" smtClean="0"/>
              <a:t> problem of the primary </a:t>
            </a:r>
            <a:r>
              <a:rPr lang="en-US" altLang="zh-TW" dirty="0" err="1" smtClean="0"/>
              <a:t>Lagrangian</a:t>
            </a:r>
            <a:r>
              <a:rPr lang="en-US" altLang="zh-TW" dirty="0" smtClean="0"/>
              <a:t> LP, has turned into a maximization problem involving the dual </a:t>
            </a:r>
            <a:r>
              <a:rPr lang="en-US" altLang="zh-TW" dirty="0" err="1" smtClean="0"/>
              <a:t>Lagrangian</a:t>
            </a:r>
            <a:r>
              <a:rPr lang="en-US" altLang="zh-TW" dirty="0" smtClean="0"/>
              <a:t>, LD</a:t>
            </a:r>
          </a:p>
          <a:p>
            <a:pPr marL="514350" indent="-514350">
              <a:buFont typeface="Tahoma" panose="020B0604030504040204" pitchFamily="34" charset="0"/>
              <a:buAutoNum type="arabicPeriod" startAt="4"/>
            </a:pPr>
            <a:r>
              <a:rPr lang="en-US" altLang="zh-TW" dirty="0" smtClean="0"/>
              <a:t>The decision boundary can be expressed as</a:t>
            </a:r>
          </a:p>
          <a:p>
            <a:pPr marL="514350" indent="-514350">
              <a:buFont typeface="Tahoma" panose="020B0604030504040204" pitchFamily="34" charset="0"/>
              <a:buAutoNum type="arabicPeriod" startAt="4"/>
            </a:pPr>
            <a:endParaRPr lang="en-US" altLang="zh-TW" dirty="0" smtClean="0"/>
          </a:p>
          <a:p>
            <a:pPr marL="514350" indent="-514350">
              <a:buFont typeface="Tahoma" panose="020B0604030504040204" pitchFamily="34" charset="0"/>
              <a:buAutoNum type="arabicPeriod" startAt="4"/>
            </a:pPr>
            <a:endParaRPr lang="en-US" altLang="zh-TW" dirty="0" smtClean="0"/>
          </a:p>
          <a:p>
            <a:pPr marL="514350" indent="-514350">
              <a:buFont typeface="Tahoma" panose="020B0604030504040204" pitchFamily="34" charset="0"/>
              <a:buAutoNum type="arabicPeriod" startAt="4"/>
            </a:pPr>
            <a:r>
              <a:rPr lang="en-US" altLang="zh-TW" dirty="0" smtClean="0"/>
              <a:t>b can be found by equation (5.42) with only the support vectors</a:t>
            </a:r>
          </a:p>
          <a:p>
            <a:pPr marL="514350" indent="-514350">
              <a:buNone/>
            </a:pPr>
            <a:endParaRPr lang="zh-TW" altLang="en-US" dirty="0" smtClean="0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>
            <p:extLst/>
          </p:nvPr>
        </p:nvGraphicFramePr>
        <p:xfrm>
          <a:off x="3340100" y="3881439"/>
          <a:ext cx="50038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方程式" r:id="rId3" imgW="2361960" imgH="431640" progId="Equation.3">
                  <p:embed/>
                </p:oleObj>
              </mc:Choice>
              <mc:Fallback>
                <p:oleObj name="方程式" r:id="rId3" imgW="2361960" imgH="431640" progId="Equation.3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3881439"/>
                        <a:ext cx="5003800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6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 linear separable  example</a:t>
            </a:r>
            <a:endParaRPr lang="zh-TW" altLang="en-US" dirty="0" smtClean="0"/>
          </a:p>
        </p:txBody>
      </p:sp>
      <p:pic>
        <p:nvPicPr>
          <p:cNvPr id="358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5551" y="1179514"/>
            <a:ext cx="7250113" cy="4841875"/>
          </a:xfrm>
          <a:noFill/>
        </p:spPr>
      </p:pic>
    </p:spTree>
    <p:extLst>
      <p:ext uri="{BB962C8B-B14F-4D97-AF65-F5344CB8AC3E}">
        <p14:creationId xmlns:p14="http://schemas.microsoft.com/office/powerpoint/2010/main" val="426619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pic>
        <p:nvPicPr>
          <p:cNvPr id="368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6989" y="-668338"/>
            <a:ext cx="5602287" cy="6992938"/>
          </a:xfrm>
          <a:noFill/>
        </p:spPr>
      </p:pic>
    </p:spTree>
    <p:extLst>
      <p:ext uri="{BB962C8B-B14F-4D97-AF65-F5344CB8AC3E}">
        <p14:creationId xmlns:p14="http://schemas.microsoft.com/office/powerpoint/2010/main" val="226088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Nonlinear Support Vector Machines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if decision boundary is not linear?</a:t>
            </a:r>
          </a:p>
        </p:txBody>
      </p:sp>
      <p:pic>
        <p:nvPicPr>
          <p:cNvPr id="3482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1695450"/>
            <a:ext cx="6172200" cy="4629150"/>
          </a:xfrm>
          <a:noFill/>
        </p:spPr>
      </p:pic>
      <p:sp>
        <p:nvSpPr>
          <p:cNvPr id="13317" name="Arc 5"/>
          <p:cNvSpPr>
            <a:spLocks/>
          </p:cNvSpPr>
          <p:nvPr/>
        </p:nvSpPr>
        <p:spPr bwMode="auto">
          <a:xfrm rot="-8313467">
            <a:off x="4800600" y="3386138"/>
            <a:ext cx="3962400" cy="2176462"/>
          </a:xfrm>
          <a:custGeom>
            <a:avLst/>
            <a:gdLst>
              <a:gd name="T0" fmla="*/ 2147483647 w 21600"/>
              <a:gd name="T1" fmla="*/ 0 h 42318"/>
              <a:gd name="T2" fmla="*/ 2147483647 w 21600"/>
              <a:gd name="T3" fmla="*/ 2147483647 h 42318"/>
              <a:gd name="T4" fmla="*/ 0 w 21600"/>
              <a:gd name="T5" fmla="*/ 2147483647 h 42318"/>
              <a:gd name="T6" fmla="*/ 0 60000 65536"/>
              <a:gd name="T7" fmla="*/ 0 60000 65536"/>
              <a:gd name="T8" fmla="*/ 0 60000 65536"/>
              <a:gd name="T9" fmla="*/ 0 w 21600"/>
              <a:gd name="T10" fmla="*/ 0 h 42318"/>
              <a:gd name="T11" fmla="*/ 21600 w 21600"/>
              <a:gd name="T12" fmla="*/ 42318 h 42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318" fill="none" extrusionOk="0">
                <a:moveTo>
                  <a:pt x="2219" y="0"/>
                </a:moveTo>
                <a:cubicBezTo>
                  <a:pt x="13231" y="1138"/>
                  <a:pt x="21600" y="10416"/>
                  <a:pt x="21600" y="21486"/>
                </a:cubicBezTo>
                <a:cubicBezTo>
                  <a:pt x="21600" y="31216"/>
                  <a:pt x="15094" y="39745"/>
                  <a:pt x="5709" y="42317"/>
                </a:cubicBezTo>
              </a:path>
              <a:path w="21600" h="42318" stroke="0" extrusionOk="0">
                <a:moveTo>
                  <a:pt x="2219" y="0"/>
                </a:moveTo>
                <a:cubicBezTo>
                  <a:pt x="13231" y="1138"/>
                  <a:pt x="21600" y="10416"/>
                  <a:pt x="21600" y="21486"/>
                </a:cubicBezTo>
                <a:cubicBezTo>
                  <a:pt x="21600" y="31216"/>
                  <a:pt x="15094" y="39745"/>
                  <a:pt x="5709" y="42317"/>
                </a:cubicBezTo>
                <a:lnTo>
                  <a:pt x="0" y="21486"/>
                </a:lnTo>
                <a:lnTo>
                  <a:pt x="2219" y="0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334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419</Words>
  <Application>Microsoft Office PowerPoint</Application>
  <PresentationFormat>寬螢幕</PresentationFormat>
  <Paragraphs>70</Paragraphs>
  <Slides>22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3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39" baseType="lpstr">
      <vt:lpstr>Monotype Sorts</vt:lpstr>
      <vt:lpstr>SymbolPS</vt:lpstr>
      <vt:lpstr>新細明體</vt:lpstr>
      <vt:lpstr>Arial</vt:lpstr>
      <vt:lpstr>Calibri</vt:lpstr>
      <vt:lpstr>Calibri Light</vt:lpstr>
      <vt:lpstr>Cambria Math</vt:lpstr>
      <vt:lpstr>Symbol</vt:lpstr>
      <vt:lpstr>Tahoma</vt:lpstr>
      <vt:lpstr>Times New Roman</vt:lpstr>
      <vt:lpstr>Wingdings</vt:lpstr>
      <vt:lpstr>Wingdings 2</vt:lpstr>
      <vt:lpstr>Office 佈景主題</vt:lpstr>
      <vt:lpstr>LC.BRev.FY97</vt:lpstr>
      <vt:lpstr>1_LC.BRev.FY97</vt:lpstr>
      <vt:lpstr>方程式</vt:lpstr>
      <vt:lpstr>Equation</vt:lpstr>
      <vt:lpstr>SVM-solution</vt:lpstr>
      <vt:lpstr>Linear SVM:Separable case</vt:lpstr>
      <vt:lpstr>details</vt:lpstr>
      <vt:lpstr>PowerPoint 簡報</vt:lpstr>
      <vt:lpstr>Some important points</vt:lpstr>
      <vt:lpstr>PowerPoint 簡報</vt:lpstr>
      <vt:lpstr>A linear separable  example</vt:lpstr>
      <vt:lpstr>PowerPoint 簡報</vt:lpstr>
      <vt:lpstr>Nonlinear Support Vector Machines</vt:lpstr>
      <vt:lpstr>Linear SVM:Nonseparable</vt:lpstr>
      <vt:lpstr>PowerPoint 簡報</vt:lpstr>
      <vt:lpstr>PowerPoint 簡報</vt:lpstr>
      <vt:lpstr>Linear SVM:Nonseparable</vt:lpstr>
      <vt:lpstr>PowerPoint 簡報</vt:lpstr>
      <vt:lpstr>PowerPoint 簡報</vt:lpstr>
      <vt:lpstr>Nonlinear Support Vector Machines</vt:lpstr>
      <vt:lpstr>Nonlinear SVM</vt:lpstr>
      <vt:lpstr>PowerPoint 簡報</vt:lpstr>
      <vt:lpstr>PowerPoint 簡報</vt:lpstr>
      <vt:lpstr>Kernel Trick</vt:lpstr>
      <vt:lpstr>Decision boundary with kernel function </vt:lpstr>
      <vt:lpstr>Characteristics of 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SVM-solution</dc:title>
  <dc:creator>USER</dc:creator>
  <cp:lastModifiedBy>USER</cp:lastModifiedBy>
  <cp:revision>3</cp:revision>
  <dcterms:created xsi:type="dcterms:W3CDTF">2021-06-05T09:18:06Z</dcterms:created>
  <dcterms:modified xsi:type="dcterms:W3CDTF">2021-06-05T09:45:08Z</dcterms:modified>
</cp:coreProperties>
</file>