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18"/>
  </p:handoutMasterIdLst>
  <p:sldIdLst>
    <p:sldId id="289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301" r:id="rId12"/>
    <p:sldId id="286" r:id="rId13"/>
    <p:sldId id="287" r:id="rId14"/>
    <p:sldId id="288" r:id="rId15"/>
    <p:sldId id="302" r:id="rId16"/>
    <p:sldId id="303" r:id="rId1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43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2EC73CB-BF63-4F49-BE61-0463F9852D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57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29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95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83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96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00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4650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32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733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89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39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644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0199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 Third Level</a:t>
            </a:r>
          </a:p>
        </p:txBody>
      </p:sp>
      <p:grpSp>
        <p:nvGrpSpPr>
          <p:cNvPr id="30724" name="Group 4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</p:grpSp>
      <p:grpSp>
        <p:nvGrpSpPr>
          <p:cNvPr id="30725" name="Group 7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30" name="Rectangle 8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ts val="2000"/>
                </a:lnSpc>
              </a:pPr>
              <a:r>
                <a:rPr kumimoji="0" lang="en-US" altLang="zh-TW" sz="1200"/>
                <a:t>© Tan,Steinbach, Kumar 	    	Introduction to Data Mining        		      4/18/2004               </a:t>
              </a:r>
              <a:fld id="{EB4E4C17-3997-43A7-A7CF-EAF9A418CA9D}" type="slidenum">
                <a:rPr kumimoji="0" lang="en-US" altLang="zh-TW" sz="1200"/>
                <a:pPr>
                  <a:lnSpc>
                    <a:spcPts val="2000"/>
                  </a:lnSpc>
                </a:pPr>
                <a:t>‹#›</a:t>
              </a:fld>
              <a:r>
                <a:rPr kumimoji="0" lang="en-US" altLang="zh-TW" sz="1200"/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ewton's_method_in_optimization" TargetMode="External"/><Relationship Id="rId2" Type="http://schemas.openxmlformats.org/officeDocument/2006/relationships/hyperlink" Target="https://en.wikipedia.org/wiki/Mathematical_optimiza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Gradient" TargetMode="External"/><Relationship Id="rId4" Type="http://schemas.openxmlformats.org/officeDocument/2006/relationships/hyperlink" Target="https://en.wikipedia.org/wiki/Taylor_expans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Some background</a:t>
            </a:r>
            <a:endParaRPr lang="zh-TW" altLang="en-US" dirty="0" smtClean="0"/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Unconstrained optimization</a:t>
            </a:r>
          </a:p>
          <a:p>
            <a:r>
              <a:rPr lang="en-US" altLang="zh-TW" smtClean="0"/>
              <a:t>Constrained optimization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765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mtClean="0"/>
              <a:t>Solving these equations yields:</a:t>
            </a:r>
          </a:p>
          <a:p>
            <a:pPr>
              <a:buFont typeface="Monotype Sorts" pitchFamily="2" charset="2"/>
              <a:buNone/>
            </a:pPr>
            <a:endParaRPr lang="en-US" altLang="zh-TW" smtClean="0"/>
          </a:p>
          <a:p>
            <a:pPr>
              <a:buFont typeface="Monotype Sorts" pitchFamily="2" charset="2"/>
              <a:buNone/>
            </a:pPr>
            <a:endParaRPr lang="en-US" altLang="zh-TW" smtClean="0"/>
          </a:p>
          <a:p>
            <a:pPr>
              <a:buFont typeface="Monotype Sorts" pitchFamily="2" charset="2"/>
              <a:buNone/>
            </a:pPr>
            <a:r>
              <a:rPr lang="en-US" altLang="zh-TW" smtClean="0"/>
              <a:t>When  </a:t>
            </a:r>
            <a:r>
              <a:rPr lang="en-US" altLang="zh-TW" smtClean="0">
                <a:sym typeface="SymbolPS" pitchFamily="18" charset="2"/>
              </a:rPr>
              <a:t>=</a:t>
            </a:r>
          </a:p>
          <a:p>
            <a:pPr>
              <a:buFont typeface="Monotype Sorts" pitchFamily="2" charset="2"/>
              <a:buNone/>
            </a:pPr>
            <a:endParaRPr lang="en-US" altLang="zh-TW" smtClean="0">
              <a:sym typeface="SymbolPS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zh-TW" smtClean="0">
              <a:sym typeface="SymbolPS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When  = -</a:t>
            </a:r>
          </a:p>
          <a:p>
            <a:pPr>
              <a:buFont typeface="Monotype Sorts" pitchFamily="2" charset="2"/>
              <a:buNone/>
            </a:pPr>
            <a:endParaRPr lang="en-US" altLang="zh-TW" smtClean="0">
              <a:sym typeface="SymbolPS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Therefore, f(x,y) has its minimum value at</a:t>
            </a:r>
          </a:p>
          <a:p>
            <a:pPr>
              <a:buFont typeface="Monotype Sorts" pitchFamily="2" charset="2"/>
              <a:buNone/>
            </a:pPr>
            <a:endParaRPr lang="en-US" altLang="zh-TW" smtClean="0">
              <a:sym typeface="SymbolPS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 </a:t>
            </a:r>
          </a:p>
          <a:p>
            <a:pPr>
              <a:buFont typeface="Monotype Sorts" pitchFamily="2" charset="2"/>
              <a:buNone/>
            </a:pPr>
            <a:endParaRPr lang="en-US" altLang="zh-TW" smtClean="0"/>
          </a:p>
          <a:p>
            <a:pPr>
              <a:buFont typeface="Monotype Sorts" pitchFamily="2" charset="2"/>
              <a:buNone/>
            </a:pPr>
            <a:r>
              <a:rPr lang="en-US" altLang="zh-TW" smtClean="0"/>
              <a:t> </a:t>
            </a:r>
            <a:endParaRPr lang="en-US" altLang="zh-TW" smtClean="0">
              <a:sym typeface="SymbolPS" pitchFamily="18" charset="2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900113" y="1773238"/>
          <a:ext cx="632936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6" name="方程式" r:id="rId3" imgW="2540000" imgH="241300" progId="Equation.3">
                  <p:embed/>
                </p:oleObj>
              </mc:Choice>
              <mc:Fallback>
                <p:oleObj name="方程式" r:id="rId3" imgW="2540000" imgH="2413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6329362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124075" y="2708275"/>
          <a:ext cx="10461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7" name="方程式" r:id="rId5" imgW="393529" imgH="228501" progId="Equation.3">
                  <p:embed/>
                </p:oleObj>
              </mc:Choice>
              <mc:Fallback>
                <p:oleObj name="方程式" r:id="rId5" imgW="393529" imgH="228501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708275"/>
                        <a:ext cx="1046163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692275" y="3213100"/>
          <a:ext cx="46831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8" name="方程式" r:id="rId7" imgW="1879600" imgH="241300" progId="Equation.3">
                  <p:embed/>
                </p:oleObj>
              </mc:Choice>
              <mc:Fallback>
                <p:oleObj name="方程式" r:id="rId7" imgW="1879600" imgH="2413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13100"/>
                        <a:ext cx="4683125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/>
          <p:cNvGraphicFramePr>
            <a:graphicFrameLocks noChangeAspect="1"/>
          </p:cNvGraphicFramePr>
          <p:nvPr/>
        </p:nvGraphicFramePr>
        <p:xfrm>
          <a:off x="2339975" y="4292600"/>
          <a:ext cx="889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69" name="方程式" r:id="rId9" imgW="393529" imgH="228501" progId="Equation.3">
                  <p:embed/>
                </p:oleObj>
              </mc:Choice>
              <mc:Fallback>
                <p:oleObj name="方程式" r:id="rId9" imgW="393529" imgH="228501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92600"/>
                        <a:ext cx="8890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7"/>
          <p:cNvGraphicFramePr>
            <a:graphicFrameLocks noChangeAspect="1"/>
          </p:cNvGraphicFramePr>
          <p:nvPr/>
        </p:nvGraphicFramePr>
        <p:xfrm>
          <a:off x="1979613" y="4941888"/>
          <a:ext cx="38925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0" name="方程式" r:id="rId11" imgW="1562100" imgH="241300" progId="Equation.3">
                  <p:embed/>
                </p:oleObj>
              </mc:Choice>
              <mc:Fallback>
                <p:oleObj name="方程式" r:id="rId11" imgW="1562100" imgH="2413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941888"/>
                        <a:ext cx="38925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9"/>
          <p:cNvGraphicFramePr>
            <a:graphicFrameLocks noChangeAspect="1"/>
          </p:cNvGraphicFramePr>
          <p:nvPr/>
        </p:nvGraphicFramePr>
        <p:xfrm>
          <a:off x="2411413" y="5732463"/>
          <a:ext cx="31765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71" name="方程式" r:id="rId13" imgW="1447800" imgH="241300" progId="Equation.3">
                  <p:embed/>
                </p:oleObj>
              </mc:Choice>
              <mc:Fallback>
                <p:oleObj name="方程式" r:id="rId13" imgW="1447800" imgH="2413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732463"/>
                        <a:ext cx="3176587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1987" name="內容版面配置區 2"/>
          <p:cNvSpPr>
            <a:spLocks noGrp="1"/>
          </p:cNvSpPr>
          <p:nvPr>
            <p:ph idx="1"/>
          </p:nvPr>
        </p:nvSpPr>
        <p:spPr>
          <a:xfrm>
            <a:off x="467544" y="980728"/>
            <a:ext cx="8318500" cy="5181600"/>
          </a:xfrm>
        </p:spPr>
        <p:txBody>
          <a:bodyPr/>
          <a:lstStyle/>
          <a:p>
            <a:r>
              <a:rPr lang="en-US" altLang="zh-TW" dirty="0" smtClean="0"/>
              <a:t>Inequality constraints: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  </a:t>
            </a:r>
            <a:r>
              <a:rPr lang="en-US" altLang="zh-TW" sz="2400" dirty="0" smtClean="0"/>
              <a:t>finding the minimum value of f(x1,x2,…,</a:t>
            </a:r>
            <a:r>
              <a:rPr lang="en-US" altLang="zh-TW" sz="2400" dirty="0" err="1" smtClean="0"/>
              <a:t>xd</a:t>
            </a:r>
            <a:r>
              <a:rPr lang="en-US" altLang="zh-TW" sz="2400" dirty="0" smtClean="0"/>
              <a:t>) subjected to </a:t>
            </a:r>
            <a:r>
              <a:rPr lang="en-US" altLang="zh-TW" sz="2400" b="1" dirty="0" smtClean="0"/>
              <a:t>inequality constraints </a:t>
            </a:r>
            <a:r>
              <a:rPr lang="en-US" altLang="zh-TW" sz="2400" dirty="0" smtClean="0"/>
              <a:t>of the form: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 Let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smtClean="0"/>
              <a:t>similar approach but more conditions known as the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err="1" smtClean="0"/>
              <a:t>Karush</a:t>
            </a:r>
            <a:r>
              <a:rPr lang="en-US" altLang="zh-TW" sz="2400" dirty="0" smtClean="0"/>
              <a:t>-Kuhn-Tucker (KKT) conditions: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endParaRPr lang="zh-TW" altLang="en-US" dirty="0" smtClean="0"/>
          </a:p>
        </p:txBody>
      </p:sp>
      <p:graphicFrame>
        <p:nvGraphicFramePr>
          <p:cNvPr id="41988" name="Object 2"/>
          <p:cNvGraphicFramePr>
            <a:graphicFrameLocks noChangeAspect="1"/>
          </p:cNvGraphicFramePr>
          <p:nvPr/>
        </p:nvGraphicFramePr>
        <p:xfrm>
          <a:off x="2267744" y="2420888"/>
          <a:ext cx="3311574" cy="58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3" name="方程式" r:id="rId3" imgW="1282700" imgH="228600" progId="Equation.3">
                  <p:embed/>
                </p:oleObj>
              </mc:Choice>
              <mc:Fallback>
                <p:oleObj name="方程式" r:id="rId3" imgW="12827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420888"/>
                        <a:ext cx="3311574" cy="589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3"/>
          <p:cNvGraphicFramePr>
            <a:graphicFrameLocks noChangeAspect="1"/>
          </p:cNvGraphicFramePr>
          <p:nvPr/>
        </p:nvGraphicFramePr>
        <p:xfrm>
          <a:off x="1907704" y="4292746"/>
          <a:ext cx="2664296" cy="198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4" name="方程式" r:id="rId5" imgW="1498600" imgH="1117600" progId="Equation.3">
                  <p:embed/>
                </p:oleObj>
              </mc:Choice>
              <mc:Fallback>
                <p:oleObj name="方程式" r:id="rId5" imgW="1498600" imgH="1117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292746"/>
                        <a:ext cx="2664296" cy="198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58988"/>
              </p:ext>
            </p:extLst>
          </p:nvPr>
        </p:nvGraphicFramePr>
        <p:xfrm>
          <a:off x="1563688" y="2768600"/>
          <a:ext cx="287496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5" name="方程式" r:id="rId7" imgW="1320480" imgH="444240" progId="Equation.3">
                  <p:embed/>
                </p:oleObj>
              </mc:Choice>
              <mc:Fallback>
                <p:oleObj name="方程式" r:id="rId7" imgW="132048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768600"/>
                        <a:ext cx="2874962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E.3</a:t>
            </a:r>
            <a:endParaRPr lang="zh-TW" altLang="en-US" smtClean="0"/>
          </a:p>
        </p:txBody>
      </p:sp>
      <p:sp>
        <p:nvSpPr>
          <p:cNvPr id="29702" name="內容版面配置區 2"/>
          <p:cNvSpPr>
            <a:spLocks noGrp="1"/>
          </p:cNvSpPr>
          <p:nvPr>
            <p:ph idx="1"/>
          </p:nvPr>
        </p:nvSpPr>
        <p:spPr>
          <a:xfrm>
            <a:off x="468313" y="1125538"/>
            <a:ext cx="8318500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dirty="0" smtClean="0"/>
              <a:t>Want to </a:t>
            </a:r>
            <a:r>
              <a:rPr lang="en-US" altLang="zh-TW" smtClean="0"/>
              <a:t>minimize the </a:t>
            </a:r>
            <a:r>
              <a:rPr lang="en-US" altLang="zh-TW" dirty="0" smtClean="0"/>
              <a:t>function f(x, y) = (x-1)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+(y-3)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, subjected to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r>
              <a:rPr lang="en-US" altLang="zh-TW" dirty="0" err="1" smtClean="0"/>
              <a:t>Lagrangian</a:t>
            </a:r>
            <a:r>
              <a:rPr lang="en-US" altLang="zh-TW" dirty="0" smtClean="0"/>
              <a:t> for this problem: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KKT: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endParaRPr lang="zh-TW" altLang="en-US" dirty="0" smtClean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700338" y="2133600"/>
          <a:ext cx="42084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7" name="方程式" r:id="rId3" imgW="1346200" imgH="203200" progId="Equation.3">
                  <p:embed/>
                </p:oleObj>
              </mc:Choice>
              <mc:Fallback>
                <p:oleObj name="方程式" r:id="rId3" imgW="1346200" imgH="2032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133600"/>
                        <a:ext cx="4208462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971550" y="3644900"/>
          <a:ext cx="65135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8" name="方程式" r:id="rId5" imgW="2882900" imgH="228600" progId="Equation.3">
                  <p:embed/>
                </p:oleObj>
              </mc:Choice>
              <mc:Fallback>
                <p:oleObj name="方程式" r:id="rId5" imgW="2882900" imgH="2286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651351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339975" y="4219575"/>
          <a:ext cx="3384550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9" name="方程式" r:id="rId7" imgW="2298700" imgH="1524000" progId="Equation.3">
                  <p:embed/>
                </p:oleObj>
              </mc:Choice>
              <mc:Fallback>
                <p:oleObj name="方程式" r:id="rId7" imgW="2298700" imgH="15240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19575"/>
                        <a:ext cx="3384550" cy="224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mtClean="0"/>
              <a:t>Based on E.19 and E.20, we have four cases: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/>
              <a:t>Case 1: </a:t>
            </a:r>
            <a:r>
              <a:rPr lang="en-US" altLang="zh-TW" smtClean="0">
                <a:sym typeface="SymbolPS" pitchFamily="18" charset="2"/>
              </a:rPr>
              <a:t></a:t>
            </a:r>
            <a:r>
              <a:rPr lang="en-US" altLang="zh-TW" baseline="-25000" smtClean="0">
                <a:sym typeface="SymbolPS" pitchFamily="18" charset="2"/>
              </a:rPr>
              <a:t>1</a:t>
            </a:r>
            <a:r>
              <a:rPr lang="en-US" altLang="zh-TW" smtClean="0">
                <a:sym typeface="SymbolPS" pitchFamily="18" charset="2"/>
              </a:rPr>
              <a:t>=0, </a:t>
            </a:r>
            <a:r>
              <a:rPr lang="en-US" altLang="zh-TW" baseline="-25000" smtClean="0">
                <a:sym typeface="SymbolPS" pitchFamily="18" charset="2"/>
              </a:rPr>
              <a:t>2</a:t>
            </a:r>
            <a:r>
              <a:rPr lang="en-US" altLang="zh-TW" smtClean="0">
                <a:sym typeface="SymbolPS" pitchFamily="18" charset="2"/>
              </a:rPr>
              <a:t> =0 :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  we have 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      2(x-1)=0 and 2(y-3) = 0 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  then x=1, y=3; x+y=4, violates the condition of 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  x+y &lt;= 2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Case 2: </a:t>
            </a:r>
            <a:r>
              <a:rPr lang="en-US" altLang="zh-TW" baseline="-25000" smtClean="0">
                <a:sym typeface="SymbolPS" pitchFamily="18" charset="2"/>
              </a:rPr>
              <a:t>1</a:t>
            </a:r>
            <a:r>
              <a:rPr lang="en-US" altLang="zh-TW" smtClean="0">
                <a:sym typeface="SymbolPS" pitchFamily="18" charset="2"/>
              </a:rPr>
              <a:t>=0, </a:t>
            </a:r>
            <a:r>
              <a:rPr lang="en-US" altLang="zh-TW" baseline="-25000" smtClean="0">
                <a:sym typeface="SymbolPS" pitchFamily="18" charset="2"/>
              </a:rPr>
              <a:t>2</a:t>
            </a:r>
            <a:r>
              <a:rPr lang="en-US" altLang="zh-TW" smtClean="0">
                <a:sym typeface="SymbolPS" pitchFamily="18" charset="2"/>
              </a:rPr>
              <a:t> </a:t>
            </a:r>
            <a:r>
              <a:rPr lang="en-US" altLang="zh-TW" smtClean="0">
                <a:sym typeface="Symbol" panose="05050102010706020507" pitchFamily="18" charset="2"/>
              </a:rPr>
              <a:t></a:t>
            </a:r>
            <a:r>
              <a:rPr lang="en-US" altLang="zh-TW" smtClean="0">
                <a:sym typeface="SymbolPS" pitchFamily="18" charset="2"/>
              </a:rPr>
              <a:t>0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We have 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     x-y=0, 2(x-1) + </a:t>
            </a:r>
            <a:r>
              <a:rPr lang="en-US" altLang="zh-TW" baseline="-25000" smtClean="0">
                <a:sym typeface="SymbolPS" pitchFamily="18" charset="2"/>
              </a:rPr>
              <a:t>2</a:t>
            </a:r>
            <a:r>
              <a:rPr lang="en-US" altLang="zh-TW" smtClean="0">
                <a:sym typeface="SymbolPS" pitchFamily="18" charset="2"/>
              </a:rPr>
              <a:t>=0,  2(y-3) - </a:t>
            </a:r>
            <a:r>
              <a:rPr lang="en-US" altLang="zh-TW" baseline="-25000" smtClean="0">
                <a:sym typeface="SymbolPS" pitchFamily="18" charset="2"/>
              </a:rPr>
              <a:t>2</a:t>
            </a:r>
            <a:r>
              <a:rPr lang="en-US" altLang="zh-TW" smtClean="0">
                <a:sym typeface="SymbolPS" pitchFamily="18" charset="2"/>
              </a:rPr>
              <a:t>=0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Then x=2, y=2, and </a:t>
            </a:r>
            <a:r>
              <a:rPr lang="en-US" altLang="zh-TW" baseline="-25000" smtClean="0">
                <a:sym typeface="SymbolPS" pitchFamily="18" charset="2"/>
              </a:rPr>
              <a:t>2</a:t>
            </a:r>
            <a:r>
              <a:rPr lang="en-US" altLang="zh-TW" smtClean="0">
                <a:sym typeface="SymbolPS" pitchFamily="18" charset="2"/>
              </a:rPr>
              <a:t> = -2: violates </a:t>
            </a:r>
            <a:r>
              <a:rPr lang="en-US" altLang="zh-TW" baseline="-25000" smtClean="0">
                <a:sym typeface="SymbolPS" pitchFamily="18" charset="2"/>
              </a:rPr>
              <a:t>2</a:t>
            </a:r>
            <a:r>
              <a:rPr lang="en-US" altLang="zh-TW" smtClean="0">
                <a:sym typeface="SymbolPS" pitchFamily="18" charset="2"/>
              </a:rPr>
              <a:t> &gt;= 0  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440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mtClean="0"/>
              <a:t>Case 3: </a:t>
            </a:r>
            <a:r>
              <a:rPr lang="en-US" altLang="zh-TW" smtClean="0">
                <a:sym typeface="SymbolPS" pitchFamily="18" charset="2"/>
              </a:rPr>
              <a:t> </a:t>
            </a:r>
            <a:r>
              <a:rPr lang="en-US" altLang="zh-TW" baseline="-25000" smtClean="0">
                <a:sym typeface="SymbolPS" pitchFamily="18" charset="2"/>
              </a:rPr>
              <a:t>1</a:t>
            </a:r>
            <a:r>
              <a:rPr lang="en-US" altLang="zh-TW" smtClean="0">
                <a:sym typeface="Symbol" panose="05050102010706020507" pitchFamily="18" charset="2"/>
              </a:rPr>
              <a:t></a:t>
            </a:r>
            <a:r>
              <a:rPr lang="en-US" altLang="zh-TW" smtClean="0">
                <a:sym typeface="SymbolPS" pitchFamily="18" charset="2"/>
              </a:rPr>
              <a:t>0, </a:t>
            </a:r>
            <a:r>
              <a:rPr lang="en-US" altLang="zh-TW" baseline="-25000" smtClean="0">
                <a:sym typeface="SymbolPS" pitchFamily="18" charset="2"/>
              </a:rPr>
              <a:t>2</a:t>
            </a:r>
            <a:r>
              <a:rPr lang="en-US" altLang="zh-TW" smtClean="0">
                <a:sym typeface="SymbolPS" pitchFamily="18" charset="2"/>
              </a:rPr>
              <a:t> =0: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We have 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 x+y-2=0, 2(x-1)+ </a:t>
            </a:r>
            <a:r>
              <a:rPr lang="en-US" altLang="zh-TW" baseline="-25000" smtClean="0">
                <a:sym typeface="SymbolPS" pitchFamily="18" charset="2"/>
              </a:rPr>
              <a:t>1</a:t>
            </a:r>
            <a:r>
              <a:rPr lang="en-US" altLang="zh-TW" smtClean="0">
                <a:sym typeface="SymbolPS" pitchFamily="18" charset="2"/>
              </a:rPr>
              <a:t>=0, -2(x+1) + </a:t>
            </a:r>
            <a:r>
              <a:rPr lang="en-US" altLang="zh-TW" baseline="-25000" smtClean="0">
                <a:sym typeface="SymbolPS" pitchFamily="18" charset="2"/>
              </a:rPr>
              <a:t>1</a:t>
            </a:r>
            <a:r>
              <a:rPr lang="en-US" altLang="zh-TW" smtClean="0">
                <a:sym typeface="SymbolPS" pitchFamily="18" charset="2"/>
              </a:rPr>
              <a:t>=0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Then 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    x=0, y=2, and  </a:t>
            </a:r>
            <a:r>
              <a:rPr lang="en-US" altLang="zh-TW" baseline="-25000" smtClean="0">
                <a:sym typeface="SymbolPS" pitchFamily="18" charset="2"/>
              </a:rPr>
              <a:t>1</a:t>
            </a:r>
            <a:r>
              <a:rPr lang="en-US" altLang="zh-TW" smtClean="0">
                <a:sym typeface="SymbolPS" pitchFamily="18" charset="2"/>
              </a:rPr>
              <a:t> =2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 This is a feasible solution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Case 4: </a:t>
            </a:r>
            <a:r>
              <a:rPr lang="en-US" altLang="zh-TW" baseline="-25000" smtClean="0">
                <a:sym typeface="SymbolPS" pitchFamily="18" charset="2"/>
              </a:rPr>
              <a:t>1</a:t>
            </a:r>
            <a:r>
              <a:rPr lang="en-US" altLang="zh-TW" smtClean="0">
                <a:sym typeface="Symbol" panose="05050102010706020507" pitchFamily="18" charset="2"/>
              </a:rPr>
              <a:t></a:t>
            </a:r>
            <a:r>
              <a:rPr lang="en-US" altLang="zh-TW" smtClean="0">
                <a:sym typeface="SymbolPS" pitchFamily="18" charset="2"/>
              </a:rPr>
              <a:t>0, </a:t>
            </a:r>
            <a:r>
              <a:rPr lang="en-US" altLang="zh-TW" baseline="-25000" smtClean="0">
                <a:sym typeface="SymbolPS" pitchFamily="18" charset="2"/>
              </a:rPr>
              <a:t>2</a:t>
            </a:r>
            <a:r>
              <a:rPr lang="en-US" altLang="zh-TW" smtClean="0">
                <a:sym typeface="SymbolPS" pitchFamily="18" charset="2"/>
              </a:rPr>
              <a:t> </a:t>
            </a:r>
            <a:r>
              <a:rPr lang="en-US" altLang="zh-TW" smtClean="0">
                <a:sym typeface="Symbol" panose="05050102010706020507" pitchFamily="18" charset="2"/>
              </a:rPr>
              <a:t> </a:t>
            </a:r>
            <a:r>
              <a:rPr lang="en-US" altLang="zh-TW" smtClean="0">
                <a:sym typeface="SymbolPS" pitchFamily="18" charset="2"/>
              </a:rPr>
              <a:t>0: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We have  x=1, y=1, </a:t>
            </a:r>
            <a:r>
              <a:rPr lang="en-US" altLang="zh-TW" baseline="-25000" smtClean="0">
                <a:sym typeface="SymbolPS" pitchFamily="18" charset="2"/>
              </a:rPr>
              <a:t>1</a:t>
            </a:r>
            <a:r>
              <a:rPr lang="en-US" altLang="zh-TW" smtClean="0">
                <a:sym typeface="SymbolPS" pitchFamily="18" charset="2"/>
              </a:rPr>
              <a:t>=2, and </a:t>
            </a:r>
            <a:r>
              <a:rPr lang="en-US" altLang="zh-TW" baseline="-25000" smtClean="0">
                <a:sym typeface="SymbolPS" pitchFamily="18" charset="2"/>
              </a:rPr>
              <a:t>2</a:t>
            </a:r>
            <a:r>
              <a:rPr lang="en-US" altLang="zh-TW" smtClean="0">
                <a:sym typeface="SymbolPS" pitchFamily="18" charset="2"/>
              </a:rPr>
              <a:t>=-2</a:t>
            </a:r>
          </a:p>
          <a:p>
            <a:pPr>
              <a:buFont typeface="Monotype Sorts" pitchFamily="2" charset="2"/>
              <a:buNone/>
            </a:pPr>
            <a:r>
              <a:rPr lang="en-US" altLang="zh-TW" smtClean="0">
                <a:sym typeface="SymbolPS" pitchFamily="18" charset="2"/>
              </a:rPr>
              <a:t>Not a feasible solution. So the solution is x=0 and y=2</a:t>
            </a:r>
          </a:p>
          <a:p>
            <a:pPr>
              <a:buFont typeface="Monotype Sorts" pitchFamily="2" charset="2"/>
              <a:buNone/>
            </a:pP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1274" y="1143000"/>
            <a:ext cx="557827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04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477" y="1143000"/>
            <a:ext cx="418187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5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Hessian matrices</a:t>
            </a:r>
            <a:endParaRPr lang="zh-TW" altLang="en-US" smtClean="0"/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Hessian matrices are used in large-scale </a:t>
            </a:r>
            <a:r>
              <a:rPr lang="en-US" altLang="zh-TW" dirty="0" smtClean="0">
                <a:hlinkClick r:id="rId2" tooltip="Mathematical optimization"/>
              </a:rPr>
              <a:t>optimization</a:t>
            </a:r>
            <a:r>
              <a:rPr lang="en-US" altLang="zh-TW" dirty="0" smtClean="0"/>
              <a:t> problems within </a:t>
            </a:r>
            <a:r>
              <a:rPr lang="en-US" altLang="zh-TW" dirty="0" smtClean="0">
                <a:hlinkClick r:id="rId3" tooltip="Newton's method in optimization"/>
              </a:rPr>
              <a:t>Newton</a:t>
            </a:r>
            <a:r>
              <a:rPr lang="en-US" altLang="zh-TW" dirty="0" smtClean="0"/>
              <a:t>-type methods because they are the coefficient of the quadratic term of a local </a:t>
            </a:r>
            <a:r>
              <a:rPr lang="en-US" altLang="zh-TW" dirty="0" smtClean="0">
                <a:hlinkClick r:id="rId4" tooltip="Taylor expansion"/>
              </a:rPr>
              <a:t>Taylor expansion</a:t>
            </a:r>
            <a:r>
              <a:rPr lang="en-US" altLang="zh-TW" dirty="0" smtClean="0"/>
              <a:t> of a function. That is,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y = f ( x + </a:t>
            </a:r>
            <a:r>
              <a:rPr lang="el-GR" altLang="zh-TW" dirty="0" smtClean="0"/>
              <a:t>Δ </a:t>
            </a:r>
            <a:r>
              <a:rPr lang="en-US" altLang="zh-TW" dirty="0" smtClean="0"/>
              <a:t>x ) ≈ f ( x ) + ∇ f ( x ) </a:t>
            </a:r>
            <a:r>
              <a:rPr lang="en-US" altLang="zh-TW" baseline="30000" dirty="0" smtClean="0"/>
              <a:t>T</a:t>
            </a:r>
            <a:r>
              <a:rPr lang="en-US" altLang="zh-TW" dirty="0" smtClean="0"/>
              <a:t> </a:t>
            </a:r>
            <a:r>
              <a:rPr lang="el-GR" altLang="zh-TW" dirty="0" smtClean="0"/>
              <a:t>Δ </a:t>
            </a:r>
            <a:r>
              <a:rPr lang="en-US" altLang="zh-TW" dirty="0" smtClean="0"/>
              <a:t>x + 1/( 2 !)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 (</a:t>
            </a:r>
            <a:r>
              <a:rPr lang="el-GR" altLang="zh-TW" dirty="0" smtClean="0"/>
              <a:t>Δ </a:t>
            </a:r>
            <a:r>
              <a:rPr lang="en-US" altLang="zh-TW" dirty="0" smtClean="0"/>
              <a:t>x) </a:t>
            </a:r>
            <a:r>
              <a:rPr lang="en-US" altLang="zh-TW" baseline="30000" dirty="0" smtClean="0"/>
              <a:t>T</a:t>
            </a:r>
            <a:r>
              <a:rPr lang="en-US" altLang="zh-TW" dirty="0" smtClean="0"/>
              <a:t> H ( x ) (</a:t>
            </a:r>
            <a:r>
              <a:rPr lang="el-GR" altLang="zh-TW" dirty="0" smtClean="0"/>
              <a:t>Δ </a:t>
            </a:r>
            <a:r>
              <a:rPr lang="en-US" altLang="zh-TW" dirty="0" smtClean="0"/>
              <a:t>x) 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where ∇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 is the </a:t>
            </a:r>
            <a:r>
              <a:rPr lang="en-US" altLang="zh-TW" dirty="0" smtClean="0">
                <a:hlinkClick r:id="rId5" tooltip="Gradient"/>
              </a:rPr>
              <a:t>gradient</a:t>
            </a:r>
            <a:r>
              <a:rPr lang="en-US" altLang="zh-TW" dirty="0" smtClean="0"/>
              <a:t> (∂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/∂</a:t>
            </a:r>
            <a:r>
              <a:rPr lang="en-US" altLang="zh-TW" i="1" dirty="0" smtClean="0"/>
              <a:t>x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, ..., ∂</a:t>
            </a:r>
            <a:r>
              <a:rPr lang="en-US" altLang="zh-TW" i="1" dirty="0" smtClean="0"/>
              <a:t>f</a:t>
            </a:r>
            <a:r>
              <a:rPr lang="en-US" altLang="zh-TW" dirty="0" smtClean="0"/>
              <a:t>/∂</a:t>
            </a:r>
            <a:r>
              <a:rPr lang="en-US" altLang="zh-TW" i="1" dirty="0" err="1" smtClean="0"/>
              <a:t>x</a:t>
            </a:r>
            <a:r>
              <a:rPr lang="en-US" altLang="zh-TW" i="1" baseline="-25000" dirty="0" err="1" smtClean="0"/>
              <a:t>n</a:t>
            </a:r>
            <a:r>
              <a:rPr lang="en-US" altLang="zh-TW" dirty="0" smtClean="0"/>
              <a:t>). </a:t>
            </a:r>
          </a:p>
          <a:p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pic>
        <p:nvPicPr>
          <p:cNvPr id="41987" name="圖片 4" descr="圖片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344613"/>
            <a:ext cx="6162675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150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Example 1: f(x, y) = 3x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+ 2y</a:t>
            </a:r>
            <a:r>
              <a:rPr lang="en-US" altLang="zh-TW" baseline="30000" dirty="0" smtClean="0"/>
              <a:t>3</a:t>
            </a:r>
            <a:r>
              <a:rPr lang="en-US" altLang="zh-TW" dirty="0" smtClean="0"/>
              <a:t>- 2xy</a:t>
            </a:r>
          </a:p>
          <a:p>
            <a:r>
              <a:rPr lang="en-US" altLang="zh-TW" dirty="0" smtClean="0"/>
              <a:t>The condition to find the max. or min. are: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Whose solution is x*=y*=0 or x*=1/27, y*=1/9</a:t>
            </a:r>
          </a:p>
          <a:p>
            <a:pPr>
              <a:buFont typeface="Monotype Sorts" pitchFamily="2" charset="2"/>
              <a:buNone/>
            </a:pPr>
            <a:endParaRPr lang="zh-TW" altLang="en-US" dirty="0" smtClean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987675" y="2420938"/>
          <a:ext cx="274955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方程式" r:id="rId3" imgW="1143000" imgH="838200" progId="Equation.3">
                  <p:embed/>
                </p:oleObj>
              </mc:Choice>
              <mc:Fallback>
                <p:oleObj name="方程式" r:id="rId3" imgW="1143000" imgH="838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420938"/>
                        <a:ext cx="2749550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253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The Hessian of f is</a:t>
            </a:r>
          </a:p>
          <a:p>
            <a:endParaRPr lang="en-US" altLang="zh-TW" smtClean="0"/>
          </a:p>
          <a:p>
            <a:endParaRPr lang="en-US" altLang="zh-TW" smtClean="0"/>
          </a:p>
          <a:p>
            <a:pPr>
              <a:buFont typeface="Monotype Sorts" pitchFamily="2" charset="2"/>
              <a:buNone/>
            </a:pPr>
            <a:r>
              <a:rPr lang="en-US" altLang="zh-TW" smtClean="0"/>
              <a:t>At x=y=0</a:t>
            </a:r>
          </a:p>
          <a:p>
            <a:pPr>
              <a:buFont typeface="Monotype Sorts" pitchFamily="2" charset="2"/>
              <a:buNone/>
            </a:pPr>
            <a:endParaRPr lang="en-US" altLang="zh-TW" smtClean="0"/>
          </a:p>
          <a:p>
            <a:pPr>
              <a:buFont typeface="Monotype Sorts" pitchFamily="2" charset="2"/>
              <a:buNone/>
            </a:pPr>
            <a:endParaRPr lang="en-US" altLang="zh-TW" smtClean="0"/>
          </a:p>
          <a:p>
            <a:pPr>
              <a:buFont typeface="Monotype Sorts" pitchFamily="2" charset="2"/>
              <a:buNone/>
            </a:pPr>
            <a:r>
              <a:rPr lang="en-US" altLang="zh-TW" smtClean="0"/>
              <a:t>Since [x,y]H(0,0)[x, y]</a:t>
            </a:r>
            <a:r>
              <a:rPr lang="en-US" altLang="zh-TW" baseline="30000" smtClean="0"/>
              <a:t>T</a:t>
            </a:r>
            <a:r>
              <a:rPr lang="en-US" altLang="zh-TW" smtClean="0"/>
              <a:t> =6x</a:t>
            </a:r>
            <a:r>
              <a:rPr lang="en-US" altLang="zh-TW" baseline="30000" smtClean="0"/>
              <a:t>2</a:t>
            </a:r>
            <a:r>
              <a:rPr lang="en-US" altLang="zh-TW" smtClean="0"/>
              <a:t>-4xy =2x(3x-2y), which can be positive or negative, the Hessian is indefinite and (0,0) is a saddle point.</a:t>
            </a:r>
            <a:endParaRPr lang="en-US" altLang="zh-TW" baseline="30000" smtClean="0"/>
          </a:p>
          <a:p>
            <a:pPr>
              <a:buFont typeface="Monotype Sorts" pitchFamily="2" charset="2"/>
              <a:buNone/>
            </a:pPr>
            <a:r>
              <a:rPr lang="en-US" altLang="zh-TW" smtClean="0"/>
              <a:t> </a:t>
            </a:r>
          </a:p>
          <a:p>
            <a:pPr>
              <a:buFont typeface="Monotype Sorts" pitchFamily="2" charset="2"/>
              <a:buNone/>
            </a:pPr>
            <a:endParaRPr lang="en-US" altLang="zh-TW" smtClean="0"/>
          </a:p>
          <a:p>
            <a:pPr>
              <a:buFont typeface="Monotype Sorts" pitchFamily="2" charset="2"/>
              <a:buNone/>
            </a:pPr>
            <a:endParaRPr lang="en-US" altLang="zh-TW" smtClean="0"/>
          </a:p>
          <a:p>
            <a:pPr>
              <a:buFont typeface="Monotype Sorts" pitchFamily="2" charset="2"/>
              <a:buNone/>
            </a:pPr>
            <a:endParaRPr lang="en-US" altLang="zh-TW" smtClean="0"/>
          </a:p>
          <a:p>
            <a:pPr>
              <a:buFont typeface="Monotype Sorts" pitchFamily="2" charset="2"/>
              <a:buNone/>
            </a:pPr>
            <a:endParaRPr lang="en-US" altLang="zh-TW" smtClean="0"/>
          </a:p>
          <a:p>
            <a:pPr>
              <a:buFont typeface="Monotype Sorts" pitchFamily="2" charset="2"/>
              <a:buNone/>
            </a:pPr>
            <a:endParaRPr lang="zh-TW" altLang="en-US" smtClean="0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268538" y="1773238"/>
          <a:ext cx="266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0" name="方程式" r:id="rId3" imgW="1371600" imgH="457200" progId="Equation.3">
                  <p:embed/>
                </p:oleObj>
              </mc:Choice>
              <mc:Fallback>
                <p:oleObj name="方程式" r:id="rId3" imgW="1371600" imgH="4572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773238"/>
                        <a:ext cx="2667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2411413" y="3213100"/>
          <a:ext cx="26511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71" name="方程式" r:id="rId5" imgW="1282700" imgH="457200" progId="Equation.3">
                  <p:embed/>
                </p:oleObj>
              </mc:Choice>
              <mc:Fallback>
                <p:oleObj name="方程式" r:id="rId5" imgW="1282700" imgH="4572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213100"/>
                        <a:ext cx="2651125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355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At x=1/27, y=1/9,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Since [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]H(1/27, 1/9)[</a:t>
            </a:r>
            <a:r>
              <a:rPr lang="en-US" altLang="zh-TW" dirty="0" err="1" smtClean="0"/>
              <a:t>x,y</a:t>
            </a:r>
            <a:r>
              <a:rPr lang="en-US" altLang="zh-TW" dirty="0" smtClean="0"/>
              <a:t>]</a:t>
            </a:r>
            <a:r>
              <a:rPr lang="en-US" altLang="zh-TW" baseline="30000" dirty="0" smtClean="0"/>
              <a:t>t</a:t>
            </a:r>
            <a:r>
              <a:rPr lang="en-US" altLang="zh-TW" dirty="0" smtClean="0"/>
              <a:t> =4x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-2xy+4y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/3=4(x-4y)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+13y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/12 &gt;0, for non-zero x and y, the Hessian is positive definite. Therefore, (1/27, 1/9) is a minimum point. The min. value of f is </a:t>
            </a:r>
          </a:p>
          <a:p>
            <a:r>
              <a:rPr lang="en-US" altLang="zh-TW" dirty="0" smtClean="0"/>
              <a:t>-0.0014. </a:t>
            </a:r>
            <a:endParaRPr lang="zh-TW" altLang="en-US" baseline="30000" dirty="0" smtClean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268538" y="1916113"/>
          <a:ext cx="3408362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方程式" r:id="rId3" imgW="1752600" imgH="457200" progId="Equation.3">
                  <p:embed/>
                </p:oleObj>
              </mc:Choice>
              <mc:Fallback>
                <p:oleObj name="方程式" r:id="rId3" imgW="1752600" imgH="457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916113"/>
                        <a:ext cx="3408362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Constrained optimization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Equality constraints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dirty="0" smtClean="0"/>
              <a:t>  find minimum value of f(x1, x2, …, </a:t>
            </a:r>
            <a:r>
              <a:rPr lang="en-US" altLang="zh-TW" dirty="0" err="1" smtClean="0"/>
              <a:t>xd</a:t>
            </a:r>
            <a:r>
              <a:rPr lang="en-US" altLang="zh-TW" dirty="0" smtClean="0"/>
              <a:t>) subjected to equality constraints of the form: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altLang="zh-TW" dirty="0" err="1" smtClean="0"/>
              <a:t>g</a:t>
            </a:r>
            <a:r>
              <a:rPr lang="en-US" altLang="zh-TW" baseline="-25000" dirty="0" err="1" smtClean="0"/>
              <a:t>i</a:t>
            </a:r>
            <a:r>
              <a:rPr lang="en-US" altLang="zh-TW" dirty="0" smtClean="0"/>
              <a:t>(x) = 0 ,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= 1,2,…, p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dirty="0" smtClean="0"/>
              <a:t>A method known as Lagrange multipliers can be used to solve the constrained optimization. This method involves the following steps:</a:t>
            </a:r>
          </a:p>
          <a:p>
            <a:pPr marL="514350" indent="-514350">
              <a:buFont typeface="Monotype Sorts" pitchFamily="2" charset="2"/>
              <a:buAutoNum type="arabicPeriod"/>
              <a:defRPr/>
            </a:pPr>
            <a:r>
              <a:rPr lang="en-US" altLang="zh-TW" dirty="0" smtClean="0"/>
              <a:t>Define the </a:t>
            </a:r>
            <a:r>
              <a:rPr lang="en-US" altLang="zh-TW" dirty="0" err="1" smtClean="0"/>
              <a:t>Lagrangian</a:t>
            </a:r>
            <a:r>
              <a:rPr lang="en-US" altLang="zh-TW" dirty="0" smtClean="0"/>
              <a:t>, L(</a:t>
            </a:r>
            <a:r>
              <a:rPr lang="en-US" altLang="zh-TW" b="1" dirty="0" smtClean="0"/>
              <a:t>x</a:t>
            </a:r>
            <a:r>
              <a:rPr lang="en-US" altLang="zh-TW" dirty="0" smtClean="0"/>
              <a:t>, </a:t>
            </a:r>
            <a:r>
              <a:rPr lang="en-US" altLang="zh-TW" dirty="0" smtClean="0">
                <a:sym typeface="Symbol" panose="05050102010706020507" pitchFamily="18" charset="2"/>
              </a:rPr>
              <a:t></a:t>
            </a:r>
            <a:r>
              <a:rPr lang="en-US" altLang="zh-TW" dirty="0" smtClean="0">
                <a:sym typeface="SymbolPS"/>
              </a:rPr>
              <a:t>) = f(</a:t>
            </a:r>
            <a:r>
              <a:rPr lang="en-US" altLang="zh-TW" b="1" dirty="0" smtClean="0">
                <a:sym typeface="SymbolPS"/>
              </a:rPr>
              <a:t>x</a:t>
            </a:r>
            <a:r>
              <a:rPr lang="en-US" altLang="zh-TW" dirty="0" smtClean="0">
                <a:sym typeface="SymbolPS"/>
              </a:rPr>
              <a:t>) +</a:t>
            </a:r>
          </a:p>
          <a:p>
            <a:pPr marL="514350" indent="-514350">
              <a:buFont typeface="Monotype Sorts" pitchFamily="2" charset="2"/>
              <a:buNone/>
              <a:defRPr/>
            </a:pPr>
            <a:r>
              <a:rPr lang="en-US" altLang="zh-TW" dirty="0" smtClean="0">
                <a:sym typeface="SymbolPS"/>
              </a:rPr>
              <a:t>    where </a:t>
            </a:r>
            <a:r>
              <a:rPr lang="en-US" altLang="zh-TW" dirty="0" smtClean="0">
                <a:sym typeface="Symbol" panose="05050102010706020507" pitchFamily="18" charset="2"/>
              </a:rPr>
              <a:t></a:t>
            </a:r>
            <a:r>
              <a:rPr lang="en-US" altLang="zh-TW" baseline="-25000" dirty="0" smtClean="0">
                <a:sym typeface="SymbolPS"/>
              </a:rPr>
              <a:t>I</a:t>
            </a:r>
            <a:r>
              <a:rPr lang="en-US" altLang="zh-TW" dirty="0" smtClean="0">
                <a:sym typeface="SymbolPS"/>
              </a:rPr>
              <a:t> is a dummy variable called the </a:t>
            </a:r>
            <a:r>
              <a:rPr lang="en-US" altLang="zh-TW" b="1" dirty="0" smtClean="0">
                <a:sym typeface="SymbolPS"/>
              </a:rPr>
              <a:t>Lagrange multiplier</a:t>
            </a:r>
            <a:r>
              <a:rPr lang="en-US" altLang="zh-TW" dirty="0" smtClean="0">
                <a:sym typeface="SymbolPS"/>
              </a:rPr>
              <a:t>.</a:t>
            </a:r>
            <a:endParaRPr lang="zh-TW" altLang="en-US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6875463" y="4292600"/>
          <a:ext cx="196691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方程式" r:id="rId3" imgW="774364" imgH="291973" progId="Equation.3">
                  <p:embed/>
                </p:oleObj>
              </mc:Choice>
              <mc:Fallback>
                <p:oleObj name="方程式" r:id="rId3" imgW="774364" imgH="291973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4292600"/>
                        <a:ext cx="1966912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560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 smtClean="0"/>
              <a:t>2. Set the first-order derivatives of the </a:t>
            </a:r>
            <a:r>
              <a:rPr lang="en-US" altLang="zh-TW" dirty="0" err="1" smtClean="0"/>
              <a:t>Lagrangian</a:t>
            </a:r>
            <a:r>
              <a:rPr lang="en-US" altLang="zh-TW" dirty="0" smtClean="0"/>
              <a:t> with respect to x and the Lagrange multipliers</a:t>
            </a:r>
            <a:r>
              <a:rPr lang="en-US" altLang="zh-TW" dirty="0">
                <a:solidFill>
                  <a:srgbClr val="000000"/>
                </a:solidFill>
              </a:rPr>
              <a:t> with respect to x</a:t>
            </a:r>
            <a:r>
              <a:rPr lang="en-US" altLang="zh-TW" dirty="0" smtClean="0"/>
              <a:t> to zero,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     and </a:t>
            </a:r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3. Solve the (</a:t>
            </a:r>
            <a:r>
              <a:rPr lang="en-US" altLang="zh-TW" dirty="0" err="1" smtClean="0"/>
              <a:t>d+p</a:t>
            </a:r>
            <a:r>
              <a:rPr lang="en-US" altLang="zh-TW" dirty="0" smtClean="0"/>
              <a:t>) equations in step 2 to obtain the stationary point x* and the corresponding values for </a:t>
            </a:r>
            <a:r>
              <a:rPr lang="en-US" altLang="zh-TW" dirty="0" smtClean="0">
                <a:sym typeface="SymbolPS" pitchFamily="18" charset="2"/>
              </a:rPr>
              <a:t></a:t>
            </a:r>
            <a:r>
              <a:rPr lang="en-US" altLang="zh-TW" baseline="-25000" dirty="0" smtClean="0">
                <a:sym typeface="SymbolPS" pitchFamily="18" charset="2"/>
              </a:rPr>
              <a:t>I</a:t>
            </a:r>
            <a:r>
              <a:rPr lang="en-US" altLang="zh-TW" dirty="0" smtClean="0">
                <a:sym typeface="SymbolPS" pitchFamily="18" charset="2"/>
              </a:rPr>
              <a:t>’s</a:t>
            </a:r>
            <a:endParaRPr lang="en-US" altLang="zh-TW" dirty="0" smtClean="0"/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endParaRPr lang="zh-TW" altLang="en-US" dirty="0" smtClean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339975" y="2492375"/>
          <a:ext cx="30527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方程式" r:id="rId3" imgW="1307532" imgH="431613" progId="Equation.3">
                  <p:embed/>
                </p:oleObj>
              </mc:Choice>
              <mc:Fallback>
                <p:oleObj name="方程式" r:id="rId3" imgW="1307532" imgH="431613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92375"/>
                        <a:ext cx="3052763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339975" y="3860800"/>
          <a:ext cx="302418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方程式" r:id="rId5" imgW="1320227" imgH="431613" progId="Equation.3">
                  <p:embed/>
                </p:oleObj>
              </mc:Choice>
              <mc:Fallback>
                <p:oleObj name="方程式" r:id="rId5" imgW="1320227" imgH="431613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860800"/>
                        <a:ext cx="3024188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Example E.2</a:t>
            </a:r>
            <a:endParaRPr lang="zh-TW" altLang="en-US" smtClean="0"/>
          </a:p>
        </p:txBody>
      </p:sp>
      <p:sp>
        <p:nvSpPr>
          <p:cNvPr id="2662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dirty="0" smtClean="0"/>
              <a:t>Let f(x, y) = x+2y. Suppose we want to minimize the function f(x, y) subject to the constraint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x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+ y</a:t>
            </a:r>
            <a:r>
              <a:rPr lang="en-US" altLang="zh-TW" baseline="30000" dirty="0" smtClean="0"/>
              <a:t>2</a:t>
            </a:r>
            <a:r>
              <a:rPr lang="en-US" altLang="zh-TW" dirty="0" smtClean="0"/>
              <a:t> -4=0.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First , introduce the </a:t>
            </a:r>
            <a:r>
              <a:rPr lang="en-US" altLang="zh-TW" dirty="0" err="1" smtClean="0"/>
              <a:t>Lagrangian</a:t>
            </a:r>
            <a:endParaRPr lang="en-US" altLang="zh-TW" dirty="0" smtClean="0"/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endParaRPr lang="en-US" altLang="zh-TW" dirty="0" smtClean="0"/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 then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smtClean="0"/>
              <a:t>  </a:t>
            </a:r>
          </a:p>
          <a:p>
            <a:pPr>
              <a:buFont typeface="Monotype Sorts" pitchFamily="2" charset="2"/>
              <a:buNone/>
            </a:pPr>
            <a:endParaRPr lang="zh-TW" altLang="en-US" dirty="0" smtClean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755650" y="3284538"/>
          <a:ext cx="4994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方程式" r:id="rId3" imgW="2209800" imgH="228600" progId="Equation.3">
                  <p:embed/>
                </p:oleObj>
              </mc:Choice>
              <mc:Fallback>
                <p:oleObj name="方程式" r:id="rId3" imgW="2209800" imgH="2286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84538"/>
                        <a:ext cx="499427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555875" y="4095750"/>
          <a:ext cx="2447925" cy="235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方程式" r:id="rId5" imgW="1282700" imgH="1231900" progId="Equation.3">
                  <p:embed/>
                </p:oleObj>
              </mc:Choice>
              <mc:Fallback>
                <p:oleObj name="方程式" r:id="rId5" imgW="1282700" imgH="12319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095750"/>
                        <a:ext cx="2447925" cy="235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</TotalTime>
  <Words>670</Words>
  <Application>Microsoft Office PowerPoint</Application>
  <PresentationFormat>如螢幕大小 (4:3)</PresentationFormat>
  <Paragraphs>101</Paragraphs>
  <Slides>16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16</vt:i4>
      </vt:variant>
    </vt:vector>
  </HeadingPairs>
  <TitlesOfParts>
    <vt:vector size="27" baseType="lpstr">
      <vt:lpstr>Monotype Sorts</vt:lpstr>
      <vt:lpstr>SymbolPS</vt:lpstr>
      <vt:lpstr>新細明體</vt:lpstr>
      <vt:lpstr>Arial</vt:lpstr>
      <vt:lpstr>Symbol</vt:lpstr>
      <vt:lpstr>Tahoma</vt:lpstr>
      <vt:lpstr>Times New Roman</vt:lpstr>
      <vt:lpstr>Wingdings</vt:lpstr>
      <vt:lpstr>LC.BRev.FY97</vt:lpstr>
      <vt:lpstr>方程式</vt:lpstr>
      <vt:lpstr>Microsoft 方程式編輯器 3.0</vt:lpstr>
      <vt:lpstr>Some background</vt:lpstr>
      <vt:lpstr>Hessian matrices</vt:lpstr>
      <vt:lpstr>PowerPoint 簡報</vt:lpstr>
      <vt:lpstr>PowerPoint 簡報</vt:lpstr>
      <vt:lpstr>PowerPoint 簡報</vt:lpstr>
      <vt:lpstr>PowerPoint 簡報</vt:lpstr>
      <vt:lpstr>Constrained optimization</vt:lpstr>
      <vt:lpstr>PowerPoint 簡報</vt:lpstr>
      <vt:lpstr>Example E.2</vt:lpstr>
      <vt:lpstr>PowerPoint 簡報</vt:lpstr>
      <vt:lpstr>PowerPoint 簡報</vt:lpstr>
      <vt:lpstr>Example E.3</vt:lpstr>
      <vt:lpstr>PowerPoint 簡報</vt:lpstr>
      <vt:lpstr>PowerPoint 簡報</vt:lpstr>
      <vt:lpstr>PowerPoint 簡報</vt:lpstr>
      <vt:lpstr>PowerPoint 簡報</vt:lpstr>
    </vt:vector>
  </TitlesOfParts>
  <Company>ntust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USER</dc:creator>
  <cp:lastModifiedBy>USER</cp:lastModifiedBy>
  <cp:revision>160</cp:revision>
  <dcterms:created xsi:type="dcterms:W3CDTF">2008-01-03T07:08:41Z</dcterms:created>
  <dcterms:modified xsi:type="dcterms:W3CDTF">2023-12-08T08:44:52Z</dcterms:modified>
</cp:coreProperties>
</file>