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7"/>
  </p:notesMasterIdLst>
  <p:handoutMasterIdLst>
    <p:handoutMasterId r:id="rId68"/>
  </p:handoutMasterIdLst>
  <p:sldIdLst>
    <p:sldId id="256" r:id="rId2"/>
    <p:sldId id="573" r:id="rId3"/>
    <p:sldId id="257" r:id="rId4"/>
    <p:sldId id="319" r:id="rId5"/>
    <p:sldId id="320" r:id="rId6"/>
    <p:sldId id="321" r:id="rId7"/>
    <p:sldId id="297" r:id="rId8"/>
    <p:sldId id="298" r:id="rId9"/>
    <p:sldId id="299" r:id="rId10"/>
    <p:sldId id="322" r:id="rId11"/>
    <p:sldId id="323" r:id="rId12"/>
    <p:sldId id="301" r:id="rId13"/>
    <p:sldId id="324" r:id="rId14"/>
    <p:sldId id="302" r:id="rId15"/>
    <p:sldId id="325" r:id="rId16"/>
    <p:sldId id="303" r:id="rId17"/>
    <p:sldId id="326" r:id="rId18"/>
    <p:sldId id="304" r:id="rId19"/>
    <p:sldId id="305" r:id="rId20"/>
    <p:sldId id="327" r:id="rId21"/>
    <p:sldId id="308" r:id="rId22"/>
    <p:sldId id="309" r:id="rId23"/>
    <p:sldId id="328" r:id="rId24"/>
    <p:sldId id="329" r:id="rId25"/>
    <p:sldId id="310" r:id="rId26"/>
    <p:sldId id="311" r:id="rId27"/>
    <p:sldId id="331" r:id="rId28"/>
    <p:sldId id="332" r:id="rId29"/>
    <p:sldId id="313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340" r:id="rId40"/>
    <p:sldId id="341" r:id="rId41"/>
    <p:sldId id="342" r:id="rId42"/>
    <p:sldId id="267" r:id="rId43"/>
    <p:sldId id="343" r:id="rId44"/>
    <p:sldId id="344" r:id="rId45"/>
    <p:sldId id="346" r:id="rId46"/>
    <p:sldId id="348" r:id="rId47"/>
    <p:sldId id="268" r:id="rId48"/>
    <p:sldId id="269" r:id="rId49"/>
    <p:sldId id="270" r:id="rId50"/>
    <p:sldId id="271" r:id="rId51"/>
    <p:sldId id="576" r:id="rId52"/>
    <p:sldId id="577" r:id="rId53"/>
    <p:sldId id="578" r:id="rId54"/>
    <p:sldId id="273" r:id="rId55"/>
    <p:sldId id="275" r:id="rId56"/>
    <p:sldId id="277" r:id="rId57"/>
    <p:sldId id="278" r:id="rId58"/>
    <p:sldId id="291" r:id="rId59"/>
    <p:sldId id="347" r:id="rId60"/>
    <p:sldId id="314" r:id="rId61"/>
    <p:sldId id="282" r:id="rId62"/>
    <p:sldId id="283" r:id="rId63"/>
    <p:sldId id="284" r:id="rId64"/>
    <p:sldId id="293" r:id="rId65"/>
    <p:sldId id="335" r:id="rId6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43F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2" autoAdjust="0"/>
    <p:restoredTop sz="85000" autoAdjust="0"/>
  </p:normalViewPr>
  <p:slideViewPr>
    <p:cSldViewPr snapToGrid="0">
      <p:cViewPr varScale="1">
        <p:scale>
          <a:sx n="73" d="100"/>
          <a:sy n="73" d="100"/>
        </p:scale>
        <p:origin x="4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516"/>
    </p:cViewPr>
  </p:sorter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B7B16F8-599A-40DC-BB23-B503591038F4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91C2C2B-36C8-4FF1-93F2-7F6E8E838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7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EE333E2-4A79-4FEC-9264-E68418D1CE0A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943C5C-033F-4529-9A2C-FE0DCD9656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03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rdictionary.com/conjunc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moneygirl.quickanddirtytips.com/what-insurance-do-I-need.aspx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noun</a:t>
            </a:r>
            <a:r>
              <a:rPr lang="en-US" dirty="0"/>
              <a:t> is a person, place, thing, or idea. </a:t>
            </a:r>
          </a:p>
          <a:p>
            <a:r>
              <a:rPr lang="en-US" dirty="0"/>
              <a:t>Person</a:t>
            </a:r>
            <a:r>
              <a:rPr lang="en-US" baseline="0" dirty="0"/>
              <a:t>s: Teacher, Mrs. Chan, Family </a:t>
            </a:r>
          </a:p>
          <a:p>
            <a:r>
              <a:rPr lang="en-US" baseline="0" dirty="0"/>
              <a:t>Places: Cities, Taipei, Addis Ababa</a:t>
            </a:r>
          </a:p>
          <a:p>
            <a:r>
              <a:rPr lang="en-US" baseline="0" dirty="0"/>
              <a:t>Things: Baseball, Computer, Pole</a:t>
            </a:r>
          </a:p>
          <a:p>
            <a:r>
              <a:rPr lang="en-US" baseline="0" dirty="0"/>
              <a:t>Ideas: leadership, liberty </a:t>
            </a:r>
          </a:p>
          <a:p>
            <a:endParaRPr lang="en-US" dirty="0"/>
          </a:p>
          <a:p>
            <a:r>
              <a:rPr lang="en-US" b="1" dirty="0"/>
              <a:t>Common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nouns: </a:t>
            </a:r>
            <a:r>
              <a:rPr lang="en-US" i="1" dirty="0">
                <a:solidFill>
                  <a:schemeClr val="accent2"/>
                </a:solidFill>
              </a:rPr>
              <a:t>people</a:t>
            </a:r>
            <a:r>
              <a:rPr lang="en-US" sz="2000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animals</a:t>
            </a:r>
            <a:r>
              <a:rPr lang="en-US" sz="2000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places</a:t>
            </a:r>
            <a:r>
              <a:rPr lang="en-US" sz="2000" dirty="0"/>
              <a:t>, or </a:t>
            </a:r>
            <a:r>
              <a:rPr lang="en-US" i="1" dirty="0">
                <a:solidFill>
                  <a:schemeClr val="accent2"/>
                </a:solidFill>
              </a:rPr>
              <a:t>things</a:t>
            </a:r>
            <a:r>
              <a:rPr lang="en-US" sz="2000" dirty="0"/>
              <a:t>.</a:t>
            </a:r>
          </a:p>
          <a:p>
            <a:r>
              <a:rPr lang="en-US" b="1" dirty="0"/>
              <a:t>Proper</a:t>
            </a:r>
            <a:r>
              <a:rPr lang="en-US" sz="2400" b="1" dirty="0">
                <a:solidFill>
                  <a:schemeClr val="accent2"/>
                </a:solidFill>
              </a:rPr>
              <a:t> </a:t>
            </a:r>
            <a:r>
              <a:rPr lang="en-US" b="1" dirty="0"/>
              <a:t>nouns:  </a:t>
            </a:r>
            <a:r>
              <a:rPr lang="en-US" i="1" dirty="0">
                <a:solidFill>
                  <a:schemeClr val="accent2"/>
                </a:solidFill>
              </a:rPr>
              <a:t>particular</a:t>
            </a:r>
            <a:r>
              <a:rPr lang="en-US" sz="2400" dirty="0"/>
              <a:t> </a:t>
            </a:r>
            <a:r>
              <a:rPr lang="en-US" i="1" dirty="0">
                <a:solidFill>
                  <a:schemeClr val="accent2"/>
                </a:solidFill>
              </a:rPr>
              <a:t>people</a:t>
            </a:r>
            <a:r>
              <a:rPr lang="en-US" sz="2400" dirty="0"/>
              <a:t>, </a:t>
            </a:r>
            <a:r>
              <a:rPr lang="en-US" i="1" dirty="0">
                <a:solidFill>
                  <a:schemeClr val="accent2"/>
                </a:solidFill>
              </a:rPr>
              <a:t>places</a:t>
            </a:r>
            <a:r>
              <a:rPr lang="en-US" sz="2400" dirty="0"/>
              <a:t>, or </a:t>
            </a:r>
            <a:r>
              <a:rPr lang="en-US" i="1" dirty="0">
                <a:solidFill>
                  <a:schemeClr val="accent2"/>
                </a:solidFill>
              </a:rPr>
              <a:t>things</a:t>
            </a:r>
            <a:r>
              <a:rPr lang="en-US" sz="2400" dirty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148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Adverbs:</a:t>
            </a:r>
            <a:r>
              <a:rPr lang="en-US" b="1" baseline="0" dirty="0"/>
              <a:t> </a:t>
            </a:r>
            <a:r>
              <a:rPr lang="en-US" b="1" dirty="0"/>
              <a:t>can modify other adverbs</a:t>
            </a:r>
            <a:r>
              <a:rPr lang="en-US" b="1" baseline="0" dirty="0"/>
              <a:t>. 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Much </a:t>
            </a:r>
            <a:r>
              <a:rPr lang="en-US" dirty="0"/>
              <a:t>does not mean the same as </a:t>
            </a:r>
            <a:r>
              <a:rPr lang="en-US" b="1" dirty="0"/>
              <a:t>very.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1029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</a:t>
            </a:r>
            <a:r>
              <a:rPr lang="en-US" baseline="0" dirty="0"/>
              <a:t> </a:t>
            </a:r>
            <a:r>
              <a:rPr lang="en-US" dirty="0"/>
              <a:t>the structure</a:t>
            </a:r>
            <a:r>
              <a:rPr lang="en-US" b="1" dirty="0"/>
              <a:t> too…to.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Adverbs of degree tell us about the </a:t>
            </a:r>
            <a:r>
              <a:rPr lang="en-US" b="1" dirty="0"/>
              <a:t>intensity</a:t>
            </a:r>
            <a:r>
              <a:rPr lang="en-US" dirty="0"/>
              <a:t> of something.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Adverbs of degree are usually placed </a:t>
            </a:r>
            <a:r>
              <a:rPr lang="en-US" b="1" dirty="0"/>
              <a:t>before</a:t>
            </a:r>
            <a:r>
              <a:rPr lang="en-US" dirty="0"/>
              <a:t> the adjective, adverb, or verb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words "too", "enough", "very", and "extremely" are examples of adverbs of degree.</a:t>
            </a: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Note: Adverbs of manner usually go in the end-position.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1345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Determiners</a:t>
            </a:r>
            <a:r>
              <a:rPr lang="en-US" dirty="0"/>
              <a:t> are small words that go in front of nouns (also known as “noun modifiers” “mark” a noun, or to “determine” its 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conte</a:t>
            </a:r>
            <a:r>
              <a:rPr lang="en-US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221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Note: Don’t use </a:t>
            </a:r>
            <a:r>
              <a:rPr lang="en-US" i="1" dirty="0"/>
              <a:t>a/an</a:t>
            </a:r>
            <a:r>
              <a:rPr lang="en-US" dirty="0"/>
              <a:t> with an uncountable noun as determiners.</a:t>
            </a:r>
            <a:r>
              <a:rPr lang="en-US" baseline="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67273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prepositions are often confused. </a:t>
            </a:r>
            <a:r>
              <a:rPr lang="en-US" b="1" dirty="0"/>
              <a:t>Since</a:t>
            </a:r>
            <a:r>
              <a:rPr lang="en-US" dirty="0"/>
              <a:t> is used to reckon from a particular date. </a:t>
            </a:r>
            <a:r>
              <a:rPr lang="en-US" b="1" dirty="0"/>
              <a:t>For</a:t>
            </a:r>
            <a:r>
              <a:rPr lang="en-US" dirty="0"/>
              <a:t> is used for a period.</a:t>
            </a:r>
          </a:p>
          <a:p>
            <a:endParaRPr lang="en-US" dirty="0"/>
          </a:p>
          <a:p>
            <a:r>
              <a:rPr lang="en-US" dirty="0"/>
              <a:t>When </a:t>
            </a:r>
            <a:r>
              <a:rPr lang="en-US" b="1" dirty="0"/>
              <a:t>since / for</a:t>
            </a:r>
            <a:r>
              <a:rPr lang="en-US" dirty="0"/>
              <a:t> indicates time, the verb in the main clause should be in the present perfect or past perfect tense.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900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just one conjunction to connect </a:t>
            </a:r>
            <a:r>
              <a:rPr lang="en-US" b="1" dirty="0">
                <a:solidFill>
                  <a:schemeClr val="accent2"/>
                </a:solidFill>
              </a:rPr>
              <a:t>two clauses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Because</a:t>
            </a:r>
            <a:r>
              <a:rPr lang="en-US" dirty="0"/>
              <a:t> is a conjunction and English does not require a second conjunction.</a:t>
            </a:r>
          </a:p>
          <a:p>
            <a:endParaRPr lang="en-US" dirty="0"/>
          </a:p>
          <a:p>
            <a:r>
              <a:rPr lang="en-US" b="1" dirty="0"/>
              <a:t>Since</a:t>
            </a:r>
            <a:r>
              <a:rPr lang="en-US" dirty="0"/>
              <a:t> is a conjunction and it is enough to join the two clauses.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4536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verb is a word that</a:t>
            </a:r>
            <a:r>
              <a:rPr lang="en-US" baseline="0" dirty="0"/>
              <a:t> expresses an action or a state of being. 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Action verbs </a:t>
            </a:r>
            <a:r>
              <a:rPr lang="en-US" dirty="0"/>
              <a:t>indicate an action of some kind. Examples are: </a:t>
            </a:r>
            <a:r>
              <a:rPr lang="en-US" b="1" dirty="0"/>
              <a:t>throw, catch, play, come, work, sing, dance, write, cook </a:t>
            </a:r>
            <a:r>
              <a:rPr lang="en-US" dirty="0"/>
              <a:t>and </a:t>
            </a:r>
            <a:r>
              <a:rPr lang="en-US" b="1" dirty="0"/>
              <a:t>break.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81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Note</a:t>
            </a:r>
            <a:r>
              <a:rPr lang="en-US" dirty="0"/>
              <a:t>:</a:t>
            </a:r>
            <a:r>
              <a:rPr lang="en-US" baseline="0" dirty="0"/>
              <a:t> </a:t>
            </a:r>
            <a:r>
              <a:rPr lang="en-US" dirty="0"/>
              <a:t>After the auxiliaries </a:t>
            </a:r>
            <a:r>
              <a:rPr lang="en-US" b="1" dirty="0"/>
              <a:t>has, have </a:t>
            </a:r>
            <a:r>
              <a:rPr lang="en-US" dirty="0"/>
              <a:t>and </a:t>
            </a:r>
            <a:r>
              <a:rPr lang="en-US" b="1" dirty="0"/>
              <a:t>had</a:t>
            </a:r>
            <a:r>
              <a:rPr lang="en-US" dirty="0"/>
              <a:t>, we use the </a:t>
            </a:r>
            <a:r>
              <a:rPr lang="en-US" b="1" u="none" dirty="0"/>
              <a:t>past participle</a:t>
            </a:r>
            <a:r>
              <a:rPr lang="en-US" b="1" u="none" baseline="0" dirty="0"/>
              <a:t> </a:t>
            </a:r>
            <a:r>
              <a:rPr lang="en-US" dirty="0"/>
              <a:t>form of the verb.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u="sng" dirty="0"/>
              <a:t>Note:</a:t>
            </a:r>
            <a:r>
              <a:rPr lang="en-US" dirty="0"/>
              <a:t> After </a:t>
            </a:r>
            <a:r>
              <a:rPr lang="en-US" b="1" dirty="0"/>
              <a:t>did</a:t>
            </a:r>
            <a:r>
              <a:rPr lang="en-US" dirty="0"/>
              <a:t>, we use the present tense form (bare infinitive) of the verb.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1214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Each of the six tenses has a Progressive form which you use describe a continuing action. </a:t>
            </a:r>
          </a:p>
          <a:p>
            <a:endParaRPr lang="en-US" b="1" u="sng" dirty="0"/>
          </a:p>
          <a:p>
            <a:r>
              <a:rPr lang="en-US" b="1" u="sng" dirty="0"/>
              <a:t>Note</a:t>
            </a:r>
            <a:r>
              <a:rPr lang="en-US" b="1" u="none" dirty="0"/>
              <a:t>:  </a:t>
            </a:r>
            <a:r>
              <a:rPr lang="en-US" u="none" dirty="0"/>
              <a:t>Here</a:t>
            </a:r>
            <a:r>
              <a:rPr lang="en-US" dirty="0"/>
              <a:t> the error lies in using the </a:t>
            </a:r>
            <a:r>
              <a:rPr lang="en-US" b="1" dirty="0"/>
              <a:t>present continuous </a:t>
            </a:r>
            <a:r>
              <a:rPr lang="en-US" dirty="0"/>
              <a:t>instead of </a:t>
            </a:r>
            <a:r>
              <a:rPr lang="en-US" b="1" dirty="0"/>
              <a:t>the present perfect continuous</a:t>
            </a:r>
            <a:r>
              <a:rPr lang="en-US" dirty="0"/>
              <a:t>.  </a:t>
            </a:r>
          </a:p>
          <a:p>
            <a:r>
              <a:rPr lang="en-US" dirty="0"/>
              <a:t>We use the </a:t>
            </a:r>
            <a:r>
              <a:rPr lang="en-US" b="1" dirty="0"/>
              <a:t>present perfect continuous tense </a:t>
            </a:r>
            <a:r>
              <a:rPr lang="en-US" dirty="0"/>
              <a:t>to talk about an action which started in the </a:t>
            </a:r>
            <a:r>
              <a:rPr lang="en-US" b="1" dirty="0"/>
              <a:t>past</a:t>
            </a:r>
            <a:r>
              <a:rPr lang="en-US" dirty="0"/>
              <a:t>, has </a:t>
            </a:r>
            <a:r>
              <a:rPr lang="en-US" b="1" dirty="0"/>
              <a:t>gone on till the present </a:t>
            </a:r>
            <a:r>
              <a:rPr lang="en-US" dirty="0"/>
              <a:t>and is still continuing.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395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u="sng" dirty="0"/>
              <a:t>Note:</a:t>
            </a:r>
            <a:r>
              <a:rPr lang="en-US" dirty="0"/>
              <a:t> Here the error lies in using </a:t>
            </a:r>
            <a:r>
              <a:rPr lang="en-US" b="1" dirty="0"/>
              <a:t>the present perfect tense </a:t>
            </a:r>
            <a:r>
              <a:rPr lang="en-US" dirty="0"/>
              <a:t>instead of the </a:t>
            </a:r>
            <a:r>
              <a:rPr lang="en-US" b="1" dirty="0"/>
              <a:t>simple past tense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present perfect </a:t>
            </a:r>
            <a:r>
              <a:rPr lang="en-US" dirty="0"/>
              <a:t>is a </a:t>
            </a:r>
            <a:r>
              <a:rPr lang="en-US" b="1" dirty="0"/>
              <a:t>present tense</a:t>
            </a:r>
            <a:r>
              <a:rPr lang="en-US" dirty="0"/>
              <a:t>. It can’t be used with adverbs of </a:t>
            </a:r>
            <a:r>
              <a:rPr lang="en-US" b="1" dirty="0"/>
              <a:t>past time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948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Proper</a:t>
            </a:r>
            <a:r>
              <a:rPr lang="en-US" b="0" baseline="0" dirty="0"/>
              <a:t> noun: is the name or title of </a:t>
            </a:r>
            <a:r>
              <a:rPr lang="en-US" b="0" dirty="0"/>
              <a:t>a particular person, place, thing, or idea.</a:t>
            </a:r>
            <a:r>
              <a:rPr lang="en-US" b="0" baseline="0" dirty="0"/>
              <a:t> It always begins with a capital latter. </a:t>
            </a:r>
          </a:p>
          <a:p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Common noun: refers</a:t>
            </a:r>
            <a:r>
              <a:rPr lang="en-US" b="0" baseline="0" dirty="0"/>
              <a:t> to </a:t>
            </a:r>
            <a:r>
              <a:rPr lang="en-US" b="0" dirty="0"/>
              <a:t>a category or a class of people, places, things, or ideas.</a:t>
            </a:r>
          </a:p>
          <a:p>
            <a:endParaRPr lang="en-US" b="0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1941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b="1" u="sng" dirty="0"/>
              <a:t>Note:</a:t>
            </a:r>
            <a:r>
              <a:rPr lang="en-US" sz="1400" dirty="0"/>
              <a:t> When the verb in </a:t>
            </a:r>
            <a:r>
              <a:rPr lang="en-US" sz="1400" b="1" dirty="0"/>
              <a:t>the main clause </a:t>
            </a:r>
            <a:r>
              <a:rPr lang="en-US" sz="1400" dirty="0"/>
              <a:t>is in the </a:t>
            </a:r>
            <a:r>
              <a:rPr lang="en-US" sz="1400" b="1" dirty="0"/>
              <a:t>future tense</a:t>
            </a:r>
            <a:r>
              <a:rPr lang="en-US" sz="1400" dirty="0"/>
              <a:t>, the verb in the subordinate clause should be in the </a:t>
            </a:r>
            <a:r>
              <a:rPr lang="en-US" sz="1400" b="1" dirty="0"/>
              <a:t>present</a:t>
            </a:r>
            <a:r>
              <a:rPr lang="en-US" sz="1400" dirty="0"/>
              <a:t> and not in the </a:t>
            </a:r>
            <a:r>
              <a:rPr lang="en-US" sz="1400" b="1" dirty="0"/>
              <a:t>future</a:t>
            </a:r>
            <a:r>
              <a:rPr lang="en-US" sz="1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10205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run-on sentence occurs when you connect two main clauses with no punctuation.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925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common writing mistake to throw commas around liberally when they aren’t necessary.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6987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Who: Subjective pronoun, like “he,” “she,” “it” – acts as a subject.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Whom: Objective pronoun, like “him,” “her” “us”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982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Continual: occurring, but with lapses in occurrences.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Continuous: continues without any stops or gaps. (continuing in time or space without interruption).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97728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Whether: Conditional; used when there are two or more alternatives.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If: No alternatives.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5027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Farther: Used for physical distance, which can be measured. One way to remember this is to recall the phrase </a:t>
            </a:r>
            <a:r>
              <a:rPr lang="en-US" b="0" dirty="0">
                <a:solidFill>
                  <a:schemeClr val="accent2"/>
                </a:solidFill>
              </a:rPr>
              <a:t>“far away”.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Further: Used for abstract lengths.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963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Disinterested: Someone who is impartial. No bias.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Uninterested: Someone who really just couldn’t care less.</a:t>
            </a:r>
            <a:r>
              <a:rPr lang="en-US" sz="1200" b="0" i="1" dirty="0">
                <a:solidFill>
                  <a:schemeClr val="accent2"/>
                </a:solidFill>
              </a:rPr>
              <a:t>(not wanting to learn more about something or become involved in something).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04524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/>
              <a:t>is used as a causal conjunction.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Because </a:t>
            </a:r>
            <a:r>
              <a:rPr lang="en-US" dirty="0"/>
              <a:t>is the conjunction that gets the most use.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6075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Affect: Almost always a </a:t>
            </a:r>
            <a:r>
              <a:rPr lang="en-US" b="0" dirty="0">
                <a:solidFill>
                  <a:schemeClr val="accent2"/>
                </a:solidFill>
              </a:rPr>
              <a:t>verb</a:t>
            </a:r>
            <a:r>
              <a:rPr lang="en-US" b="0" dirty="0"/>
              <a:t>; means to influence or make a difference to...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Effect: Usually describes the result or an outcome. In some cases, is used</a:t>
            </a:r>
            <a:br>
              <a:rPr lang="en-US" b="0" dirty="0"/>
            </a:br>
            <a:r>
              <a:rPr lang="en-US" b="0" dirty="0"/>
              <a:t>as a transitive verb…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0104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Compound noun: consists of two or more words used together to form a single noun.  One kind of compound noun consists of two or more</a:t>
            </a:r>
            <a:r>
              <a:rPr lang="en-US" sz="1200" b="0" baseline="0" dirty="0"/>
              <a:t> words joined together. </a:t>
            </a:r>
            <a:endParaRPr lang="en-US" sz="1200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8408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I.e. = You are describing the essence of something…(Used in English to restate a previous word or expression).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E.g. = Basically used for listing down or enumerating examples…(for the sake of the example or In English, it means “for example”).</a:t>
            </a:r>
          </a:p>
          <a:p>
            <a:endParaRPr lang="en-US" sz="2400" b="1" i="1" baseline="0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9607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Between: Used when something is in the middle of two things.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Among: Being located within a group of things.</a:t>
            </a:r>
            <a:r>
              <a:rPr lang="en-US" dirty="0"/>
              <a:t> </a:t>
            </a:r>
            <a:r>
              <a:rPr lang="en-US" b="0" dirty="0"/>
              <a:t>(surrounding, part of or included in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93519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two work in the same way as “less” and “fewer”, referring respectively to commodities and individual items.</a:t>
            </a:r>
          </a:p>
          <a:p>
            <a:r>
              <a:rPr lang="en-US" dirty="0"/>
              <a:t>“Amount” refers to a commodity, which can’t be counted (for instance water).</a:t>
            </a:r>
          </a:p>
          <a:p>
            <a:r>
              <a:rPr lang="en-US" dirty="0"/>
              <a:t>“Number” refers to individual things that can be counted (for example birds).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8343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Make the correct past modal form (use could have / would have / should have + past participle).</a:t>
            </a:r>
          </a:p>
          <a:p>
            <a:r>
              <a:rPr lang="en-US" b="1" dirty="0"/>
              <a:t>Should have + past participle: It is used to give advice about the past.</a:t>
            </a:r>
          </a:p>
          <a:p>
            <a:r>
              <a:rPr lang="en-US" b="1" dirty="0"/>
              <a:t>Could have + past participle: It is used to talk about possibility in the past.</a:t>
            </a:r>
          </a:p>
          <a:p>
            <a:r>
              <a:rPr lang="en-US" b="1" dirty="0"/>
              <a:t>Would have + past </a:t>
            </a:r>
            <a:r>
              <a:rPr lang="en-US" b="1" dirty="0" err="1"/>
              <a:t>participle:It</a:t>
            </a:r>
            <a:r>
              <a:rPr lang="en-US" b="1" dirty="0"/>
              <a:t> is usually depending on the result.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18930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Which: Refers to object/non-humans…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Who: Refers to humans…(talking about a person)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To return to that, some authorities have argued that, in relative clauses, that should only be used for non-human references: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91478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Fewer</a:t>
            </a:r>
            <a:r>
              <a:rPr lang="en-US" dirty="0"/>
              <a:t> is the comparative of </a:t>
            </a:r>
            <a:r>
              <a:rPr lang="en-US" b="1" dirty="0"/>
              <a:t>few</a:t>
            </a:r>
            <a:r>
              <a:rPr lang="en-US" dirty="0"/>
              <a:t>. It is used before plural nouns.</a:t>
            </a:r>
            <a:endParaRPr lang="en-US" b="1" dirty="0"/>
          </a:p>
          <a:p>
            <a:r>
              <a:rPr lang="en-US" b="1" dirty="0"/>
              <a:t>Less</a:t>
            </a:r>
            <a:r>
              <a:rPr lang="en-US" dirty="0"/>
              <a:t> is the comparative form of </a:t>
            </a:r>
            <a:r>
              <a:rPr lang="en-US" b="1" dirty="0"/>
              <a:t>little</a:t>
            </a:r>
            <a:r>
              <a:rPr lang="en-US" dirty="0"/>
              <a:t>. </a:t>
            </a:r>
          </a:p>
          <a:p>
            <a:r>
              <a:rPr lang="en-US" dirty="0"/>
              <a:t>It is used especially before uncountable nouns.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05724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AS= The structure of the sentence is usually: AS + SUBJECT + VERB.</a:t>
            </a:r>
          </a:p>
          <a:p>
            <a:r>
              <a:rPr lang="en-US" dirty="0"/>
              <a:t>Like=</a:t>
            </a:r>
            <a:r>
              <a:rPr lang="en-US" baseline="0" dirty="0"/>
              <a:t> </a:t>
            </a:r>
            <a:r>
              <a:rPr lang="en-US" dirty="0"/>
              <a:t>The structure of the sentence is usually: VERB + LIKE + NOUN / PRONOUN.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2220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a variety of words and phrases that are commonly confused and misused in sentences. </a:t>
            </a:r>
          </a:p>
          <a:p>
            <a:r>
              <a:rPr lang="en-US" dirty="0"/>
              <a:t>Using them incorrectly can change the meaning of the sentence or simply reflect carelessness on the writer’s part.</a:t>
            </a:r>
          </a:p>
          <a:p>
            <a:endParaRPr lang="en-US" dirty="0"/>
          </a:p>
          <a:p>
            <a:r>
              <a:rPr lang="en-US" b="1" dirty="0"/>
              <a:t>Weather</a:t>
            </a:r>
          </a:p>
          <a:p>
            <a:r>
              <a:rPr lang="en-US" dirty="0"/>
              <a:t>The term weather can be a noun or a verb. When weather is a noun, it refers to climate. </a:t>
            </a:r>
          </a:p>
          <a:p>
            <a:r>
              <a:rPr lang="en-US" b="1" dirty="0"/>
              <a:t>Whether</a:t>
            </a:r>
          </a:p>
          <a:p>
            <a:r>
              <a:rPr lang="en-US" dirty="0"/>
              <a:t>Unlike weather, the term whether is not a noun or verb, but rather is </a:t>
            </a:r>
            <a:r>
              <a:rPr lang="en-US" b="0" u="none" dirty="0"/>
              <a:t>a </a:t>
            </a:r>
            <a:r>
              <a:rPr lang="en-US" b="0" u="none" dirty="0">
                <a:hlinkClick r:id="rId3"/>
              </a:rPr>
              <a:t>conjunction</a:t>
            </a:r>
            <a:r>
              <a:rPr lang="en-US" dirty="0"/>
              <a:t>, which joins two words or phrases together.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5490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Complement: Something that completes or enhances something else.</a:t>
            </a:r>
          </a:p>
          <a:p>
            <a:r>
              <a:rPr lang="en-US" b="0" dirty="0"/>
              <a:t>Complimentary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0" dirty="0"/>
              <a:t>: An expression of admiration for something or someone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37599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word </a:t>
            </a:r>
            <a:r>
              <a:rPr lang="en-US" b="1" dirty="0"/>
              <a:t>elicit</a:t>
            </a:r>
            <a:r>
              <a:rPr lang="en-US" dirty="0"/>
              <a:t> is a</a:t>
            </a:r>
            <a:r>
              <a:rPr lang="en-US" baseline="0" dirty="0"/>
              <a:t> </a:t>
            </a:r>
            <a:r>
              <a:rPr lang="en-US" b="1" baseline="0" dirty="0"/>
              <a:t>verb</a:t>
            </a:r>
            <a:r>
              <a:rPr lang="en-US" baseline="0" dirty="0"/>
              <a:t> </a:t>
            </a:r>
            <a:r>
              <a:rPr lang="en-US" dirty="0"/>
              <a:t>that means </a:t>
            </a:r>
            <a:r>
              <a:rPr lang="en-US" i="1" dirty="0"/>
              <a:t>evoke or draw out (a response, answer, or fact) from someone in reaction to one's own actions or questions.</a:t>
            </a:r>
            <a:r>
              <a:rPr lang="en-US" i="1" baseline="0" dirty="0"/>
              <a:t>  </a:t>
            </a:r>
          </a:p>
          <a:p>
            <a:endParaRPr lang="en-US" i="1" baseline="0" dirty="0"/>
          </a:p>
          <a:p>
            <a:r>
              <a:rPr lang="en-US" dirty="0"/>
              <a:t>The word </a:t>
            </a:r>
            <a:r>
              <a:rPr lang="en-US" b="1" dirty="0"/>
              <a:t>illicit</a:t>
            </a:r>
            <a:r>
              <a:rPr lang="en-US" dirty="0"/>
              <a:t> is usually used as </a:t>
            </a:r>
            <a:r>
              <a:rPr lang="en-US" b="1" dirty="0"/>
              <a:t>an adjective </a:t>
            </a:r>
            <a:r>
              <a:rPr lang="en-US" dirty="0"/>
              <a:t>and means </a:t>
            </a:r>
            <a:r>
              <a:rPr lang="en-US" i="1" dirty="0"/>
              <a:t>forbidden by law, rules, or custom.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287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Explanation</a:t>
            </a:r>
            <a:r>
              <a:rPr lang="en-US" dirty="0"/>
              <a:t>: Nouns like </a:t>
            </a:r>
            <a:r>
              <a:rPr lang="en-US" b="1" dirty="0"/>
              <a:t>scenery, furniture, news, information, luggage and bread</a:t>
            </a:r>
            <a:r>
              <a:rPr lang="en-US" dirty="0"/>
              <a:t> are always used in the </a:t>
            </a:r>
            <a:r>
              <a:rPr lang="en-US" b="1" i="1" u="sng" dirty="0"/>
              <a:t>singular</a:t>
            </a:r>
            <a:r>
              <a:rPr lang="en-US" dirty="0"/>
              <a:t>. They do not have a plural form.</a:t>
            </a:r>
          </a:p>
          <a:p>
            <a:endParaRPr lang="en-US" dirty="0"/>
          </a:p>
          <a:p>
            <a:r>
              <a:rPr lang="en-US" dirty="0"/>
              <a:t>Some nouns are countable in other languages but uncountable in English. They must follow the rules for </a:t>
            </a:r>
            <a:r>
              <a:rPr lang="en-US" b="1" dirty="0"/>
              <a:t>uncountable nouns</a:t>
            </a:r>
            <a:r>
              <a:rPr lang="en-US" dirty="0"/>
              <a:t>. The most common ones are:</a:t>
            </a:r>
            <a:br>
              <a:rPr lang="en-US" dirty="0"/>
            </a:br>
            <a:r>
              <a:rPr lang="en-US" i="1" dirty="0"/>
              <a:t>accommodation, advice, baggage, behavior, bread, furniture, information, luggage, news, progress, traffic, travel, trouble, weather,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57544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site </a:t>
            </a:r>
            <a:r>
              <a:rPr lang="en-US" dirty="0"/>
              <a:t>is a place where something is located, or a website.  </a:t>
            </a:r>
          </a:p>
          <a:p>
            <a:endParaRPr lang="en-US" dirty="0"/>
          </a:p>
          <a:p>
            <a:r>
              <a:rPr lang="en-US" b="1" i="1" dirty="0"/>
              <a:t>sight </a:t>
            </a:r>
            <a:r>
              <a:rPr lang="en-US" dirty="0"/>
              <a:t>has many, including </a:t>
            </a:r>
            <a:r>
              <a:rPr lang="en-US" b="1" i="1" dirty="0"/>
              <a:t>the ability to see</a:t>
            </a:r>
            <a:r>
              <a:rPr lang="en-US" dirty="0"/>
              <a:t>; </a:t>
            </a:r>
            <a:r>
              <a:rPr lang="en-US" b="1" i="1" dirty="0"/>
              <a:t>one’s field of vision</a:t>
            </a:r>
            <a:r>
              <a:rPr lang="en-US" dirty="0"/>
              <a:t>;  </a:t>
            </a:r>
            <a:r>
              <a:rPr lang="en-US" b="1" i="1" dirty="0"/>
              <a:t>something seen</a:t>
            </a:r>
            <a:r>
              <a:rPr lang="en-US" dirty="0"/>
              <a:t>; </a:t>
            </a:r>
            <a:r>
              <a:rPr lang="en-US" b="1" i="1" dirty="0"/>
              <a:t>a place or thing worth seeing</a:t>
            </a:r>
            <a:r>
              <a:rPr lang="en-US" dirty="0"/>
              <a:t>; and</a:t>
            </a:r>
            <a:r>
              <a:rPr lang="en-US" baseline="0" dirty="0"/>
              <a:t> </a:t>
            </a:r>
            <a:r>
              <a:rPr lang="en-US" b="1" i="1" dirty="0"/>
              <a:t>the part of a firearm used to aim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391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Cache (noun) - a safe place to store supplies; anything stored or hidden in such a place.</a:t>
            </a:r>
            <a:r>
              <a:rPr lang="en-US" baseline="0" dirty="0"/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Cash (noun) - money, coins, bills; currency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7229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Peak</a:t>
            </a:r>
            <a:r>
              <a:rPr lang="en-US" dirty="0"/>
              <a:t> is a topmost point, such as a mountain peak, or to reach that point:</a:t>
            </a:r>
          </a:p>
          <a:p>
            <a:r>
              <a:rPr lang="en-US" i="1" dirty="0"/>
              <a:t>peek</a:t>
            </a:r>
            <a:r>
              <a:rPr lang="en-US" dirty="0"/>
              <a:t> is a glance or a quick look, like you do with the unwrapped Christmas presents at the bottom of your loved one's closet.</a:t>
            </a:r>
          </a:p>
          <a:p>
            <a:r>
              <a:rPr lang="en-US" i="1" dirty="0"/>
              <a:t>pique</a:t>
            </a:r>
            <a:r>
              <a:rPr lang="en-US" dirty="0"/>
              <a:t> is to upset or excite someone. You will sometimes see </a:t>
            </a:r>
            <a:r>
              <a:rPr lang="en-US" i="1" dirty="0"/>
              <a:t>peek one's interest</a:t>
            </a:r>
            <a:r>
              <a:rPr lang="en-US" dirty="0"/>
              <a:t> for </a:t>
            </a:r>
            <a:r>
              <a:rPr lang="en-US" i="1" dirty="0"/>
              <a:t>pique one's interest</a:t>
            </a:r>
            <a:r>
              <a:rPr lang="en-US" dirty="0"/>
              <a:t>, but don't be fooled.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78847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Two = Two dogs. Two cows. Two hands.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 = As well.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= Used for infinitive forms of verbs. To eat, to sleep, to breathe.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64716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Confusion between “then” and “than” probably arises because the two look and sound similar. </a:t>
            </a:r>
          </a:p>
          <a:p>
            <a:r>
              <a:rPr lang="en-US" dirty="0"/>
              <a:t>“Than” is used in comparisons.</a:t>
            </a:r>
          </a:p>
          <a:p>
            <a:r>
              <a:rPr lang="en-US" dirty="0"/>
              <a:t>“Then” is used to indicate something following something else in time, as in step-by-step instructions, or planning a schedule (“we’ll go there then there”).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8150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“Invite” is a verb – “to invite”. It refers to asking someone if they’d like to do something or go somewhere.</a:t>
            </a:r>
          </a:p>
          <a:p>
            <a:r>
              <a:rPr lang="en-US" dirty="0"/>
              <a:t>“Invitation” is a noun – “an invitation”. It refers to the actual message asking someone if they’d like to do something or go somewhere.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1589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Assure</a:t>
            </a:r>
            <a:r>
              <a:rPr lang="en-US" b="1" dirty="0"/>
              <a:t> </a:t>
            </a:r>
            <a:r>
              <a:rPr lang="en-US" dirty="0"/>
              <a:t>is something you do to a person, a group of people, or an animal to remov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doubt or 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promise, to state with confidence</a:t>
            </a:r>
          </a:p>
          <a:p>
            <a:r>
              <a:rPr lang="en-US" b="1" i="1" dirty="0"/>
              <a:t>Ensure</a:t>
            </a:r>
            <a:r>
              <a:rPr lang="en-US" b="1" dirty="0"/>
              <a:t> </a:t>
            </a:r>
            <a:r>
              <a:rPr lang="en-US" dirty="0"/>
              <a:t>is something you do to guarantee an event or condition.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Insure</a:t>
            </a:r>
            <a:r>
              <a:rPr lang="en-US" b="1" dirty="0"/>
              <a:t> </a:t>
            </a:r>
            <a:r>
              <a:rPr lang="en-US" dirty="0"/>
              <a:t>can be done to a person, place, or thing, but it's reserved for limiting financial liability, most commonly by obtaining an </a:t>
            </a:r>
            <a:r>
              <a:rPr lang="en-US" sz="1200" u="none" kern="12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  <a:hlinkClick r:id="rId3"/>
              </a:rPr>
              <a:t>insurance</a:t>
            </a:r>
            <a:r>
              <a:rPr lang="en-US" sz="1200" kern="12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  <a:hlinkClick r:id="rId3"/>
              </a:rPr>
              <a:t> policy</a:t>
            </a:r>
            <a:r>
              <a:rPr lang="en-US" sz="1200" kern="1200" dirty="0">
                <a:solidFill>
                  <a:schemeClr val="tx1"/>
                </a:solidFill>
                <a:latin typeface="Agency FB" panose="020B0503020202020204" pitchFamily="34" charset="0"/>
                <a:ea typeface="+mn-ea"/>
                <a:cs typeface="+mn-cs"/>
              </a:rPr>
              <a:t>, </a:t>
            </a:r>
            <a:r>
              <a:rPr lang="en-US" alt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protect against loss, (legally/financially)</a:t>
            </a:r>
          </a:p>
          <a:p>
            <a:endParaRPr lang="en-US" sz="1200" kern="1200" dirty="0">
              <a:solidFill>
                <a:schemeClr val="tx1"/>
              </a:solidFill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58018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1" dirty="0">
                <a:solidFill>
                  <a:schemeClr val="accent2"/>
                </a:solidFill>
              </a:rPr>
              <a:t>But</a:t>
            </a:r>
            <a:r>
              <a:rPr lang="en-US" sz="1200" i="1" dirty="0">
                <a:solidFill>
                  <a:schemeClr val="accent2"/>
                </a:solidFill>
              </a:rPr>
              <a:t> is used to connect ideas that contrast. </a:t>
            </a:r>
            <a:r>
              <a:rPr lang="en-US" dirty="0"/>
              <a:t>We use </a:t>
            </a:r>
            <a:r>
              <a:rPr lang="en-US" i="1" dirty="0"/>
              <a:t>but</a:t>
            </a:r>
            <a:r>
              <a:rPr lang="en-US" dirty="0"/>
              <a:t> to link items which are the same grammatical type (coordinating conjunction).</a:t>
            </a:r>
            <a:endParaRPr lang="en-US" sz="1200" i="1" dirty="0">
              <a:solidFill>
                <a:schemeClr val="accent2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“The”</a:t>
            </a:r>
            <a:r>
              <a:rPr lang="en-US" baseline="0" dirty="0"/>
              <a:t> usually means something like “you know which one”.  And we use </a:t>
            </a:r>
            <a:r>
              <a:rPr lang="en-US" b="1" i="1" baseline="0" dirty="0"/>
              <a:t>the</a:t>
            </a:r>
            <a:r>
              <a:rPr lang="en-US" baseline="0" dirty="0"/>
              <a:t> before a noun. </a:t>
            </a:r>
          </a:p>
          <a:p>
            <a:r>
              <a:rPr lang="en-US" baseline="0" dirty="0"/>
              <a:t>The is also used with a number of expressions referring to our physical environment. (Examples are: </a:t>
            </a:r>
            <a:r>
              <a:rPr lang="en-US" b="1" i="1" baseline="0" dirty="0"/>
              <a:t>the</a:t>
            </a:r>
            <a:r>
              <a:rPr lang="en-US" baseline="0" dirty="0"/>
              <a:t> town, 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aseline="0" dirty="0"/>
              <a:t> country, 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aseline="0" dirty="0"/>
              <a:t> sea, 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aseline="0" dirty="0"/>
              <a:t> rain, 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aseline="0" dirty="0"/>
              <a:t> mountains, 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baseline="0" dirty="0"/>
              <a:t> future. )</a:t>
            </a:r>
            <a:r>
              <a:rPr lang="en-US" sz="1200" b="1" i="1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15816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b="1" i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For + a period of time.</a:t>
            </a:r>
          </a:p>
          <a:p>
            <a:r>
              <a:rPr lang="en-US" b="1" dirty="0"/>
              <a:t>Since + a point in time (in the past), until now.</a:t>
            </a:r>
            <a:endParaRPr lang="en-US" dirty="0"/>
          </a:p>
          <a:p>
            <a:endParaRPr lang="en-US" dirty="0"/>
          </a:p>
          <a:p>
            <a:r>
              <a:rPr lang="en-US" b="1" i="1" dirty="0"/>
              <a:t>Good</a:t>
            </a:r>
            <a:r>
              <a:rPr lang="en-US" dirty="0"/>
              <a:t> is usually an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adjective</a:t>
            </a:r>
            <a:r>
              <a:rPr lang="en-US" dirty="0"/>
              <a:t>. (Example:</a:t>
            </a:r>
            <a:r>
              <a:rPr lang="en-US" baseline="0" dirty="0"/>
              <a:t> </a:t>
            </a:r>
            <a:r>
              <a:rPr lang="en-US" dirty="0"/>
              <a:t>a </a:t>
            </a:r>
            <a:r>
              <a:rPr lang="en-US" i="1" dirty="0"/>
              <a:t>good</a:t>
            </a:r>
            <a:r>
              <a:rPr lang="en-US" dirty="0"/>
              <a:t> book, a </a:t>
            </a:r>
            <a:r>
              <a:rPr lang="en-US" i="1" dirty="0"/>
              <a:t>good</a:t>
            </a:r>
            <a:r>
              <a:rPr lang="en-US" dirty="0"/>
              <a:t> job)</a:t>
            </a:r>
          </a:p>
          <a:p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Well</a:t>
            </a:r>
            <a:r>
              <a:rPr lang="en-US" dirty="0"/>
              <a:t> is usually an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adverb</a:t>
            </a:r>
            <a:r>
              <a:rPr lang="en-US" dirty="0"/>
              <a:t>. (Example: runs </a:t>
            </a:r>
            <a:r>
              <a:rPr lang="en-US" i="1" dirty="0"/>
              <a:t>well</a:t>
            </a:r>
            <a:r>
              <a:rPr lang="en-US" dirty="0"/>
              <a:t>, a </a:t>
            </a:r>
            <a:r>
              <a:rPr lang="en-US" i="1" dirty="0"/>
              <a:t>well</a:t>
            </a:r>
            <a:r>
              <a:rPr lang="en-US" dirty="0"/>
              <a:t>-written document)</a:t>
            </a:r>
          </a:p>
          <a:p>
            <a:endParaRPr lang="en-US" dirty="0"/>
          </a:p>
          <a:p>
            <a:r>
              <a:rPr lang="en-US" dirty="0"/>
              <a:t>Collective nouns usually take </a:t>
            </a:r>
            <a:r>
              <a:rPr lang="en-US" b="1" i="1" dirty="0"/>
              <a:t>is</a:t>
            </a:r>
            <a:r>
              <a:rPr lang="en-US" dirty="0"/>
              <a:t>, but we can use </a:t>
            </a:r>
            <a:r>
              <a:rPr lang="en-US" b="1" i="1" dirty="0"/>
              <a:t>are</a:t>
            </a:r>
            <a:r>
              <a:rPr lang="en-US" dirty="0"/>
              <a:t> if you need to emphasize the individuals who belong to the group.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For</a:t>
            </a:r>
            <a:r>
              <a:rPr lang="en-US" dirty="0"/>
              <a:t> is a </a:t>
            </a:r>
            <a:r>
              <a:rPr lang="en-US" i="1" dirty="0"/>
              <a:t>preposition</a:t>
            </a:r>
            <a:r>
              <a:rPr lang="en-US" dirty="0"/>
              <a:t> which is used with a period to say how long something goes on:</a:t>
            </a:r>
          </a:p>
          <a:p>
            <a:r>
              <a:rPr lang="en-US" b="1" dirty="0"/>
              <a:t>during</a:t>
            </a:r>
            <a:r>
              <a:rPr lang="en-US" dirty="0"/>
              <a:t> is a </a:t>
            </a:r>
            <a:r>
              <a:rPr lang="en-US" i="1" dirty="0"/>
              <a:t>preposition</a:t>
            </a:r>
            <a:r>
              <a:rPr lang="en-US" dirty="0"/>
              <a:t> which is used before a </a:t>
            </a:r>
            <a:r>
              <a:rPr lang="en-US" i="1" dirty="0"/>
              <a:t>noun</a:t>
            </a:r>
            <a:r>
              <a:rPr lang="en-US" dirty="0"/>
              <a:t> (</a:t>
            </a:r>
            <a:r>
              <a:rPr lang="en-US" b="1" dirty="0"/>
              <a:t>during</a:t>
            </a:r>
            <a:r>
              <a:rPr lang="en-US" dirty="0"/>
              <a:t> + </a:t>
            </a:r>
            <a:r>
              <a:rPr lang="en-US" i="1" dirty="0"/>
              <a:t>noun</a:t>
            </a:r>
            <a:r>
              <a:rPr lang="en-US" dirty="0"/>
              <a:t>) to say when something happens. It does not tell us how long it happened.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3630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Explanation:</a:t>
            </a:r>
            <a:r>
              <a:rPr lang="en-US" baseline="0" dirty="0"/>
              <a:t> </a:t>
            </a:r>
            <a:r>
              <a:rPr lang="en-US" dirty="0"/>
              <a:t>Success is the noun and successful is the adjective. </a:t>
            </a:r>
          </a:p>
          <a:p>
            <a:endParaRPr lang="en-US" dirty="0"/>
          </a:p>
          <a:p>
            <a:r>
              <a:rPr lang="en-US" dirty="0"/>
              <a:t>Use </a:t>
            </a:r>
            <a:r>
              <a:rPr lang="en-US" sz="2000" b="1" i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said</a:t>
            </a:r>
            <a:r>
              <a:rPr lang="en-US" dirty="0"/>
              <a:t> </a:t>
            </a:r>
            <a:r>
              <a:rPr lang="en-US" baseline="0" dirty="0"/>
              <a:t> for </a:t>
            </a:r>
            <a:r>
              <a:rPr lang="en-US" dirty="0"/>
              <a:t>past tense of the verb </a:t>
            </a:r>
            <a:r>
              <a:rPr lang="en-US" sz="2000" b="1" i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say</a:t>
            </a:r>
            <a:r>
              <a:rPr lang="en-US" i="0" baseline="0" dirty="0"/>
              <a:t> </a:t>
            </a:r>
            <a:r>
              <a:rPr lang="en-US" dirty="0"/>
              <a:t>and </a:t>
            </a:r>
            <a:r>
              <a:rPr lang="en-US" sz="2000" b="1" i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told</a:t>
            </a:r>
            <a:r>
              <a:rPr lang="en-US" i="0" baseline="0" dirty="0"/>
              <a:t> for </a:t>
            </a:r>
            <a:r>
              <a:rPr lang="en-US" dirty="0"/>
              <a:t>the past tense of </a:t>
            </a:r>
            <a:r>
              <a:rPr lang="en-US" sz="2000" b="1" i="1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tell</a:t>
            </a:r>
            <a:r>
              <a:rPr lang="en-US" i="0" dirty="0"/>
              <a:t>.</a:t>
            </a:r>
            <a:r>
              <a:rPr lang="en-US" i="0" baseline="0" dirty="0"/>
              <a:t> </a:t>
            </a:r>
          </a:p>
          <a:p>
            <a:r>
              <a:rPr lang="en-US" sz="2000" dirty="0"/>
              <a:t>said/say + something.</a:t>
            </a:r>
            <a:br>
              <a:rPr lang="en-US" sz="2000" dirty="0"/>
            </a:br>
            <a:r>
              <a:rPr lang="en-US" sz="2000" dirty="0"/>
              <a:t>told/tell + somebody something.</a:t>
            </a:r>
          </a:p>
          <a:p>
            <a:endParaRPr lang="en-US" sz="2000" b="1" i="1" baseline="0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r>
              <a:rPr lang="en-US" sz="2000" b="1" i="1" kern="1200" baseline="0" dirty="0">
                <a:solidFill>
                  <a:schemeClr val="accent2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rPr>
              <a:t>“To”</a:t>
            </a:r>
            <a:r>
              <a:rPr lang="en-US" sz="2000" baseline="0" dirty="0"/>
              <a:t> </a:t>
            </a:r>
            <a:r>
              <a:rPr lang="en-US" sz="2000" dirty="0"/>
              <a:t>Used to indicate the place, person, or thing that someone or something moves toward, or the direction of something:</a:t>
            </a:r>
          </a:p>
          <a:p>
            <a:endParaRPr lang="en-US" sz="2000" b="1" i="1" baseline="0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r>
              <a:rPr lang="en-US" sz="2000" b="1" dirty="0"/>
              <a:t>Some</a:t>
            </a:r>
            <a:r>
              <a:rPr lang="en-US" sz="2000" dirty="0"/>
              <a:t> is used with both </a:t>
            </a:r>
            <a:r>
              <a:rPr lang="en-US" sz="2000" i="1" dirty="0"/>
              <a:t>countable</a:t>
            </a:r>
            <a:r>
              <a:rPr lang="en-US" sz="2000" dirty="0"/>
              <a:t> and </a:t>
            </a:r>
            <a:r>
              <a:rPr lang="en-US" sz="2000" i="1" dirty="0"/>
              <a:t>uncountable nouns</a:t>
            </a:r>
            <a:r>
              <a:rPr lang="en-US" sz="2000" dirty="0"/>
              <a:t>:</a:t>
            </a:r>
            <a:endParaRPr lang="en-US" sz="2000" b="1" i="1" baseline="0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5270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Explanation: Expressions like </a:t>
            </a:r>
            <a:r>
              <a:rPr lang="en-US" b="1" dirty="0"/>
              <a:t>the poor, the dead, the blind, the unemployed</a:t>
            </a:r>
            <a:r>
              <a:rPr lang="en-US" dirty="0"/>
              <a:t>  </a:t>
            </a:r>
            <a:r>
              <a:rPr lang="en-US" b="1" i="1" dirty="0"/>
              <a:t>trousers, jeans, glasses, savings, thanks, steps, stairs, customs, congratulations, tropics, wages, spectacles, outskirts, goods, wits</a:t>
            </a:r>
            <a:endParaRPr lang="en-US" b="1" dirty="0"/>
          </a:p>
          <a:p>
            <a:r>
              <a:rPr lang="en-US" b="1" dirty="0"/>
              <a:t>are always plural</a:t>
            </a:r>
            <a:r>
              <a:rPr lang="en-US" dirty="0"/>
              <a:t>. </a:t>
            </a:r>
            <a:endParaRPr lang="en-US" baseline="0" dirty="0"/>
          </a:p>
          <a:p>
            <a:r>
              <a:rPr lang="en-US" dirty="0"/>
              <a:t>some nouns have a fixed plural form and take a plural verb. </a:t>
            </a:r>
            <a:r>
              <a:rPr lang="en-US" b="1" dirty="0"/>
              <a:t>They are not used in the singular</a:t>
            </a:r>
            <a:r>
              <a:rPr lang="en-US" dirty="0"/>
              <a:t>, or they have a different meaning in the singular.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608087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Explanation</a:t>
            </a:r>
            <a:r>
              <a:rPr lang="en-US" i="1" dirty="0"/>
              <a:t>:</a:t>
            </a:r>
            <a:r>
              <a:rPr lang="en-US" i="1" baseline="0" dirty="0"/>
              <a:t> </a:t>
            </a:r>
            <a:r>
              <a:rPr lang="en-US" i="1" dirty="0"/>
              <a:t>As</a:t>
            </a:r>
            <a:r>
              <a:rPr lang="en-US" dirty="0"/>
              <a:t>, </a:t>
            </a:r>
            <a:r>
              <a:rPr lang="en-US" i="1" dirty="0"/>
              <a:t>because</a:t>
            </a:r>
            <a:r>
              <a:rPr lang="en-US" dirty="0"/>
              <a:t> and </a:t>
            </a:r>
            <a:r>
              <a:rPr lang="en-US" i="1" dirty="0"/>
              <a:t>since</a:t>
            </a:r>
            <a:r>
              <a:rPr lang="en-US" dirty="0"/>
              <a:t> are conjunctions. </a:t>
            </a:r>
            <a:r>
              <a:rPr lang="en-US" i="1" dirty="0"/>
              <a:t>As</a:t>
            </a:r>
            <a:r>
              <a:rPr lang="en-US" dirty="0"/>
              <a:t>, </a:t>
            </a:r>
            <a:r>
              <a:rPr lang="en-US" i="1" dirty="0"/>
              <a:t>because</a:t>
            </a:r>
            <a:r>
              <a:rPr lang="en-US" dirty="0"/>
              <a:t> and </a:t>
            </a:r>
            <a:r>
              <a:rPr lang="en-US" i="1" dirty="0"/>
              <a:t>since</a:t>
            </a:r>
            <a:r>
              <a:rPr lang="en-US" dirty="0"/>
              <a:t> all introduce subordinate clauses. They connect the result of something with its reason. </a:t>
            </a:r>
          </a:p>
          <a:p>
            <a:endParaRPr lang="en-US" dirty="0"/>
          </a:p>
          <a:p>
            <a:r>
              <a:rPr lang="en-US" b="1" dirty="0">
                <a:effectLst/>
              </a:rPr>
              <a:t>Farther</a:t>
            </a:r>
            <a:r>
              <a:rPr lang="en-US" dirty="0"/>
              <a:t> means "more far/distant" in physical space.</a:t>
            </a:r>
          </a:p>
          <a:p>
            <a:r>
              <a:rPr lang="en-US" b="1" dirty="0">
                <a:effectLst/>
              </a:rPr>
              <a:t>Further</a:t>
            </a:r>
            <a:r>
              <a:rPr lang="en-US" dirty="0"/>
              <a:t> means "more far/distant" figuratively or non-physically, and can also mean "more/additional": 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less</a:t>
            </a:r>
            <a:r>
              <a:rPr lang="en-US" dirty="0"/>
              <a:t> when you’re referring to something that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can’t be counted </a:t>
            </a:r>
            <a:r>
              <a:rPr lang="en-US" dirty="0"/>
              <a:t>or </a:t>
            </a:r>
            <a:r>
              <a:rPr lang="en-US" sz="12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doesn’t have a plural </a:t>
            </a:r>
            <a:r>
              <a:rPr lang="en-US" dirty="0"/>
              <a:t>(e.g. </a:t>
            </a:r>
            <a:r>
              <a:rPr lang="en-US" i="1" dirty="0"/>
              <a:t>money</a:t>
            </a:r>
            <a:r>
              <a:rPr lang="en-US" dirty="0"/>
              <a:t>, </a:t>
            </a:r>
            <a:r>
              <a:rPr lang="en-US" i="1" dirty="0"/>
              <a:t>air</a:t>
            </a:r>
            <a:r>
              <a:rPr lang="en-US" dirty="0"/>
              <a:t>, </a:t>
            </a:r>
            <a:r>
              <a:rPr lang="en-US" i="1" dirty="0"/>
              <a:t>time</a:t>
            </a:r>
            <a:r>
              <a:rPr lang="en-US" dirty="0"/>
              <a:t>, </a:t>
            </a:r>
            <a:r>
              <a:rPr lang="en-US" i="1" dirty="0"/>
              <a:t>music</a:t>
            </a:r>
            <a:r>
              <a:rPr lang="en-US" dirty="0"/>
              <a:t>, </a:t>
            </a:r>
            <a:r>
              <a:rPr lang="en-US" i="1" dirty="0"/>
              <a:t>rain</a:t>
            </a:r>
            <a:r>
              <a:rPr lang="en-US" dirty="0"/>
              <a:t>).</a:t>
            </a:r>
          </a:p>
          <a:p>
            <a:r>
              <a:rPr lang="en-US" dirty="0"/>
              <a:t>Use </a:t>
            </a:r>
            <a:r>
              <a:rPr lang="en-US" b="1" i="1" dirty="0"/>
              <a:t>fewer</a:t>
            </a:r>
            <a:r>
              <a:rPr lang="en-US" dirty="0"/>
              <a:t> if you’re referring to people or things in the </a:t>
            </a:r>
            <a:r>
              <a:rPr lang="en-US" b="1" dirty="0"/>
              <a:t>plural</a:t>
            </a:r>
            <a:r>
              <a:rPr lang="en-US" dirty="0"/>
              <a:t> (e.g. </a:t>
            </a:r>
            <a:r>
              <a:rPr lang="en-US" i="1" dirty="0"/>
              <a:t>houses</a:t>
            </a:r>
            <a:r>
              <a:rPr lang="en-US" dirty="0"/>
              <a:t>, </a:t>
            </a:r>
            <a:r>
              <a:rPr lang="en-US" i="1" dirty="0"/>
              <a:t>newspapers, dogs</a:t>
            </a:r>
            <a:r>
              <a:rPr lang="en-US" dirty="0"/>
              <a:t>, </a:t>
            </a:r>
            <a:r>
              <a:rPr lang="en-US" i="1" dirty="0"/>
              <a:t>students, children</a:t>
            </a:r>
            <a:r>
              <a:rPr lang="en-US" dirty="0"/>
              <a:t>). </a:t>
            </a:r>
          </a:p>
          <a:p>
            <a:endParaRPr lang="en-US" dirty="0"/>
          </a:p>
          <a:p>
            <a:r>
              <a:rPr lang="en-US" i="1" dirty="0"/>
              <a:t>That</a:t>
            </a:r>
            <a:r>
              <a:rPr lang="en-US" dirty="0"/>
              <a:t> is used in defining clauses.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542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pronouns that are used as subjects are: </a:t>
            </a:r>
            <a:r>
              <a:rPr lang="en-US" b="1" i="1" dirty="0"/>
              <a:t>I, he, she, we, they, you and it.</a:t>
            </a:r>
          </a:p>
          <a:p>
            <a:r>
              <a:rPr lang="en-US" b="1" i="1" dirty="0"/>
              <a:t>Pronouns identify</a:t>
            </a:r>
            <a:r>
              <a:rPr lang="en-US" b="1" i="1" baseline="0" dirty="0"/>
              <a:t> persons, places, things, and ideas 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4913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Adjective</a:t>
            </a:r>
            <a:r>
              <a:rPr lang="en-US" baseline="0" dirty="0"/>
              <a:t> is a word that modifies a noun or a pronoun. The word modify means “to change” </a:t>
            </a:r>
          </a:p>
          <a:p>
            <a:r>
              <a:rPr lang="en-US" baseline="0" dirty="0"/>
              <a:t>An adjective modifies a noun or a pronoun by describing it or making it more specific. </a:t>
            </a:r>
          </a:p>
          <a:p>
            <a:r>
              <a:rPr lang="en-US" baseline="0" dirty="0"/>
              <a:t>An adjective answers one of these questions: Which? What kind? How many?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326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Adjective</a:t>
            </a:r>
            <a:r>
              <a:rPr lang="en-US" baseline="0" dirty="0"/>
              <a:t> is a word that modifies a noun or a pronoun. The word modify means “to change” </a:t>
            </a:r>
          </a:p>
          <a:p>
            <a:r>
              <a:rPr lang="en-US" baseline="0" dirty="0"/>
              <a:t>An adjective answers one of these questions: Which? What kind? How many? </a:t>
            </a:r>
          </a:p>
          <a:p>
            <a:endParaRPr lang="en-US" dirty="0"/>
          </a:p>
          <a:p>
            <a:r>
              <a:rPr lang="en-US" dirty="0"/>
              <a:t>Avoid </a:t>
            </a:r>
            <a:r>
              <a:rPr lang="en-US" b="1" dirty="0"/>
              <a:t>double comparatives.</a:t>
            </a:r>
          </a:p>
          <a:p>
            <a:endParaRPr lang="en-US" sz="2400" b="1" i="1" baseline="0" dirty="0">
              <a:solidFill>
                <a:schemeClr val="accent2"/>
              </a:solidFill>
              <a:latin typeface="Times New Roman" panose="02020603050405020304" pitchFamily="18" charset="0"/>
              <a:ea typeface="標楷體" panose="03000509000000000000" pitchFamily="65" charset="-120"/>
              <a:cs typeface="+mn-cs"/>
            </a:endParaRPr>
          </a:p>
          <a:p>
            <a:r>
              <a:rPr lang="en-US" dirty="0"/>
              <a:t>Use </a:t>
            </a:r>
            <a:r>
              <a:rPr lang="en-US" b="1" dirty="0"/>
              <a:t>much</a:t>
            </a:r>
            <a:r>
              <a:rPr lang="en-US" dirty="0"/>
              <a:t> with uncountable nouns. Use </a:t>
            </a:r>
            <a:r>
              <a:rPr lang="en-US" b="1" dirty="0"/>
              <a:t>many</a:t>
            </a:r>
            <a:r>
              <a:rPr lang="en-US" dirty="0"/>
              <a:t> with countable nouns.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4981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Adverbs is word that modifies a </a:t>
            </a:r>
            <a:r>
              <a:rPr lang="en-US" b="1" dirty="0"/>
              <a:t>verb,</a:t>
            </a:r>
            <a:r>
              <a:rPr lang="en-US" dirty="0"/>
              <a:t> an </a:t>
            </a:r>
            <a:r>
              <a:rPr lang="en-US" b="1" dirty="0"/>
              <a:t>adjective,</a:t>
            </a:r>
            <a:r>
              <a:rPr lang="en-US" baseline="0" dirty="0"/>
              <a:t> or </a:t>
            </a:r>
            <a:r>
              <a:rPr lang="en-US" b="1" baseline="0" dirty="0"/>
              <a:t>another adverb</a:t>
            </a:r>
            <a:r>
              <a:rPr lang="en-US" baseline="0" dirty="0"/>
              <a:t>.  </a:t>
            </a:r>
          </a:p>
          <a:p>
            <a:endParaRPr lang="en-US" baseline="0" dirty="0"/>
          </a:p>
          <a:p>
            <a:r>
              <a:rPr lang="en-US" baseline="0" dirty="0"/>
              <a:t>An adverb answer one of five questions about the word or phrase that it modifies. </a:t>
            </a:r>
          </a:p>
          <a:p>
            <a:endParaRPr lang="en-US" baseline="0" dirty="0"/>
          </a:p>
          <a:p>
            <a:r>
              <a:rPr lang="en-US" baseline="0" dirty="0"/>
              <a:t>How or in what manner? </a:t>
            </a:r>
          </a:p>
          <a:p>
            <a:r>
              <a:rPr lang="en-US" baseline="0" dirty="0"/>
              <a:t>When? </a:t>
            </a:r>
          </a:p>
          <a:p>
            <a:r>
              <a:rPr lang="en-US" baseline="0" dirty="0"/>
              <a:t>Where? </a:t>
            </a:r>
          </a:p>
          <a:p>
            <a:r>
              <a:rPr lang="en-US" baseline="0" dirty="0"/>
              <a:t>How often?</a:t>
            </a:r>
          </a:p>
          <a:p>
            <a:r>
              <a:rPr lang="en-US" baseline="0" dirty="0"/>
              <a:t>To what extent or degree?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521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3DF1-3EAC-4728-BE56-38CF1EB49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79E70-56CD-4D3D-8D77-0BA6A2C01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D780-0F67-4B2E-8632-48BE3AD6F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9F799-4B15-47D7-A90D-53B65FAC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CBF72-4AE4-4529-9411-5126E617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群組 31">
            <a:extLst>
              <a:ext uri="{FF2B5EF4-FFF2-40B4-BE49-F238E27FC236}">
                <a16:creationId xmlns:a16="http://schemas.microsoft.com/office/drawing/2014/main" id="{30C4EE85-1DA8-4A16-B34E-0D6756CA20B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201348" y="198559"/>
            <a:ext cx="4870941" cy="6568502"/>
            <a:chOff x="827088" y="11113"/>
            <a:chExt cx="3897313" cy="5143501"/>
          </a:xfrm>
        </p:grpSpPr>
        <p:sp>
          <p:nvSpPr>
            <p:cNvPr id="8" name="Freeform 52">
              <a:extLst>
                <a:ext uri="{FF2B5EF4-FFF2-40B4-BE49-F238E27FC236}">
                  <a16:creationId xmlns:a16="http://schemas.microsoft.com/office/drawing/2014/main" id="{C0C7AB24-CB74-427B-9EC3-FD595500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Freeform 53">
              <a:extLst>
                <a:ext uri="{FF2B5EF4-FFF2-40B4-BE49-F238E27FC236}">
                  <a16:creationId xmlns:a16="http://schemas.microsoft.com/office/drawing/2014/main" id="{5BC34F44-17A7-41A3-8906-2BB75737B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Freeform 54">
              <a:extLst>
                <a:ext uri="{FF2B5EF4-FFF2-40B4-BE49-F238E27FC236}">
                  <a16:creationId xmlns:a16="http://schemas.microsoft.com/office/drawing/2014/main" id="{1D5F9795-3436-40F8-8497-05F3FA007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Freeform 55">
              <a:extLst>
                <a:ext uri="{FF2B5EF4-FFF2-40B4-BE49-F238E27FC236}">
                  <a16:creationId xmlns:a16="http://schemas.microsoft.com/office/drawing/2014/main" id="{EEDBF488-EEE3-47C9-9E45-7E21181FE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56">
              <a:extLst>
                <a:ext uri="{FF2B5EF4-FFF2-40B4-BE49-F238E27FC236}">
                  <a16:creationId xmlns:a16="http://schemas.microsoft.com/office/drawing/2014/main" id="{E445E2E3-7125-43B9-A57F-BCFB7E7DE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1C0EAF5D-8470-4393-B2E2-538A8891CE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58">
              <a:extLst>
                <a:ext uri="{FF2B5EF4-FFF2-40B4-BE49-F238E27FC236}">
                  <a16:creationId xmlns:a16="http://schemas.microsoft.com/office/drawing/2014/main" id="{AD00C142-0820-4163-B5D4-7F1EB76E3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59">
              <a:extLst>
                <a:ext uri="{FF2B5EF4-FFF2-40B4-BE49-F238E27FC236}">
                  <a16:creationId xmlns:a16="http://schemas.microsoft.com/office/drawing/2014/main" id="{DB529310-200C-4517-B665-915E8CC71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60">
              <a:extLst>
                <a:ext uri="{FF2B5EF4-FFF2-40B4-BE49-F238E27FC236}">
                  <a16:creationId xmlns:a16="http://schemas.microsoft.com/office/drawing/2014/main" id="{AD45FC3C-633D-42C6-A81F-028F2A76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61">
              <a:extLst>
                <a:ext uri="{FF2B5EF4-FFF2-40B4-BE49-F238E27FC236}">
                  <a16:creationId xmlns:a16="http://schemas.microsoft.com/office/drawing/2014/main" id="{96F11465-595B-43FB-83B3-E3B43A1AF5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65">
              <a:extLst>
                <a:ext uri="{FF2B5EF4-FFF2-40B4-BE49-F238E27FC236}">
                  <a16:creationId xmlns:a16="http://schemas.microsoft.com/office/drawing/2014/main" id="{C889255C-E8D8-406A-A63F-28462E603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74">
              <a:extLst>
                <a:ext uri="{FF2B5EF4-FFF2-40B4-BE49-F238E27FC236}">
                  <a16:creationId xmlns:a16="http://schemas.microsoft.com/office/drawing/2014/main" id="{3CC5937B-8C8D-4AE8-B1F5-769C73365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74">
              <a:extLst>
                <a:ext uri="{FF2B5EF4-FFF2-40B4-BE49-F238E27FC236}">
                  <a16:creationId xmlns:a16="http://schemas.microsoft.com/office/drawing/2014/main" id="{66102EBE-02D1-4D87-804B-16229BD1F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Freeform 74">
              <a:extLst>
                <a:ext uri="{FF2B5EF4-FFF2-40B4-BE49-F238E27FC236}">
                  <a16:creationId xmlns:a16="http://schemas.microsoft.com/office/drawing/2014/main" id="{5730178A-4197-44B6-9C4A-4C9BCEA3D3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5941" y="4322835"/>
              <a:ext cx="466336" cy="465617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006470">
                <a:alpha val="50196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2" name="Date Placeholder 2">
            <a:extLst>
              <a:ext uri="{FF2B5EF4-FFF2-40B4-BE49-F238E27FC236}">
                <a16:creationId xmlns:a16="http://schemas.microsoft.com/office/drawing/2014/main" id="{14FC3EC6-4CD7-4331-B816-7F4973431D2E}"/>
              </a:ext>
            </a:extLst>
          </p:cNvPr>
          <p:cNvSpPr txBox="1">
            <a:spLocks/>
          </p:cNvSpPr>
          <p:nvPr userDrawn="1"/>
        </p:nvSpPr>
        <p:spPr>
          <a:xfrm>
            <a:off x="886846" y="6336672"/>
            <a:ext cx="2694554" cy="4169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Network Lab</a:t>
            </a:r>
            <a:endParaRPr lang="zh-TW" alt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C58DA3-A91C-4C7B-80D2-DB357A28C7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8" y="6112477"/>
            <a:ext cx="652744" cy="654584"/>
          </a:xfrm>
          <a:prstGeom prst="rect">
            <a:avLst/>
          </a:prstGeom>
        </p:spPr>
      </p:pic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B3ACB79-42F4-4726-B893-30703A732552}"/>
              </a:ext>
            </a:extLst>
          </p:cNvPr>
          <p:cNvSpPr txBox="1">
            <a:spLocks/>
          </p:cNvSpPr>
          <p:nvPr userDrawn="1"/>
        </p:nvSpPr>
        <p:spPr>
          <a:xfrm>
            <a:off x="11287742" y="5936918"/>
            <a:ext cx="698716" cy="69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3200" b="1" kern="120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25" name="群組 38">
            <a:extLst>
              <a:ext uri="{FF2B5EF4-FFF2-40B4-BE49-F238E27FC236}">
                <a16:creationId xmlns:a16="http://schemas.microsoft.com/office/drawing/2014/main" id="{64622BD2-23DA-4D17-A506-C69D54006410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654746" y="60561"/>
            <a:ext cx="2433117" cy="1762049"/>
            <a:chOff x="7386369" y="223497"/>
            <a:chExt cx="1537252" cy="1125085"/>
          </a:xfrm>
        </p:grpSpPr>
        <p:sp>
          <p:nvSpPr>
            <p:cNvPr id="26" name="Freeform 60">
              <a:extLst>
                <a:ext uri="{FF2B5EF4-FFF2-40B4-BE49-F238E27FC236}">
                  <a16:creationId xmlns:a16="http://schemas.microsoft.com/office/drawing/2014/main" id="{32AE42BC-D2AA-46BC-A976-D68090068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6369" y="702469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74">
              <a:extLst>
                <a:ext uri="{FF2B5EF4-FFF2-40B4-BE49-F238E27FC236}">
                  <a16:creationId xmlns:a16="http://schemas.microsoft.com/office/drawing/2014/main" id="{587DEC17-E16C-459C-A9CA-ACCF43609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3333" y="223497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>
                <a:alpha val="5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矩形 43">
            <a:extLst>
              <a:ext uri="{FF2B5EF4-FFF2-40B4-BE49-F238E27FC236}">
                <a16:creationId xmlns:a16="http://schemas.microsoft.com/office/drawing/2014/main" id="{8F76F066-B3DC-4F62-B12D-1D1EBCF78CC1}"/>
              </a:ext>
            </a:extLst>
          </p:cNvPr>
          <p:cNvSpPr/>
          <p:nvPr userDrawn="1"/>
        </p:nvSpPr>
        <p:spPr>
          <a:xfrm>
            <a:off x="4399757" y="3509626"/>
            <a:ext cx="7586701" cy="114957"/>
          </a:xfrm>
          <a:prstGeom prst="rect">
            <a:avLst/>
          </a:prstGeom>
          <a:solidFill>
            <a:srgbClr val="043F42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484C-1566-43CE-8043-170083B92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EC9C82-E18E-4310-A435-9363B3B2AB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16470-2012-4CD6-B378-80F3F9EAD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82280-F0D2-4CCB-8319-4FA85525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8A38A-9F06-439F-8C01-6D4FFA83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342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6591ED-6DBF-47D3-906C-E7D9511EF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4D0821-36A9-4154-BD2C-EEAEF52D2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CA9D4-3001-43A4-92B4-F4995EBA6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E1715-AEC7-4C30-B8F5-AE3E5D810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BE434-070C-4D7E-A51E-6D94F590E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256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接點 6"/>
          <p:cNvCxnSpPr/>
          <p:nvPr/>
        </p:nvCxnSpPr>
        <p:spPr>
          <a:xfrm>
            <a:off x="838200" y="1451361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633186D-538D-4A38-804A-8061D9A90243}"/>
              </a:ext>
            </a:extLst>
          </p:cNvPr>
          <p:cNvSpPr txBox="1">
            <a:spLocks/>
          </p:cNvSpPr>
          <p:nvPr userDrawn="1"/>
        </p:nvSpPr>
        <p:spPr>
          <a:xfrm>
            <a:off x="10937319" y="5970963"/>
            <a:ext cx="1319470" cy="69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3200" b="1" kern="120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94430DD-3C10-7241-ADF3-C7B967A2AEC2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DBEF143-B354-42B6-B51A-7EB7BC58D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>
            <a:lvl1pPr>
              <a:defRPr sz="48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537B64C-2F0C-4D87-B5C0-61C467355B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228600" indent="-228600">
              <a:buClr>
                <a:srgbClr val="0070C0"/>
              </a:buClr>
              <a:buFont typeface="Wingdings" panose="05000000000000000000" pitchFamily="2" charset="2"/>
              <a:buChar char="v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Clr>
                <a:srgbClr val="0070C0"/>
              </a:buClr>
              <a:buFont typeface="Wingdings" pitchFamily="2" charset="2"/>
              <a:buChar char="Ø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rgbClr val="0070C0"/>
              </a:buClr>
              <a:buFont typeface="Wingdings" pitchFamily="2" charset="2"/>
              <a:buChar char="ü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buClr>
                <a:srgbClr val="0070C0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buClr>
                <a:srgbClr val="0070C0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 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6107F350-93BD-4576-B686-AE9CF0F45DD1}"/>
              </a:ext>
            </a:extLst>
          </p:cNvPr>
          <p:cNvSpPr txBox="1">
            <a:spLocks/>
          </p:cNvSpPr>
          <p:nvPr userDrawn="1"/>
        </p:nvSpPr>
        <p:spPr>
          <a:xfrm>
            <a:off x="886845" y="6336672"/>
            <a:ext cx="3034366" cy="416916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Speed Network Lab</a:t>
            </a:r>
            <a:endParaRPr lang="zh-TW" alt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B27F433-0EAB-4199-93A3-7B791118AE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8" y="6112477"/>
            <a:ext cx="652744" cy="654584"/>
          </a:xfrm>
          <a:prstGeom prst="rect">
            <a:avLst/>
          </a:prstGeom>
        </p:spPr>
      </p:pic>
      <p:sp>
        <p:nvSpPr>
          <p:cNvPr id="26" name="Freeform 60">
            <a:extLst>
              <a:ext uri="{FF2B5EF4-FFF2-40B4-BE49-F238E27FC236}">
                <a16:creationId xmlns:a16="http://schemas.microsoft.com/office/drawing/2014/main" id="{5BE8A1FF-FB97-48AD-A924-4BFB0CDAF1BA}"/>
              </a:ext>
            </a:extLst>
          </p:cNvPr>
          <p:cNvSpPr>
            <a:spLocks/>
          </p:cNvSpPr>
          <p:nvPr userDrawn="1"/>
        </p:nvSpPr>
        <p:spPr bwMode="auto">
          <a:xfrm rot="21436623">
            <a:off x="10787706" y="6485323"/>
            <a:ext cx="682244" cy="682244"/>
          </a:xfrm>
          <a:custGeom>
            <a:avLst/>
            <a:gdLst>
              <a:gd name="T0" fmla="*/ 407 w 407"/>
              <a:gd name="T1" fmla="*/ 203 h 407"/>
              <a:gd name="T2" fmla="*/ 203 w 407"/>
              <a:gd name="T3" fmla="*/ 407 h 407"/>
              <a:gd name="T4" fmla="*/ 0 w 407"/>
              <a:gd name="T5" fmla="*/ 203 h 407"/>
              <a:gd name="T6" fmla="*/ 203 w 407"/>
              <a:gd name="T7" fmla="*/ 0 h 407"/>
              <a:gd name="T8" fmla="*/ 407 w 407"/>
              <a:gd name="T9" fmla="*/ 203 h 4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07" h="407">
                <a:moveTo>
                  <a:pt x="407" y="203"/>
                </a:moveTo>
                <a:lnTo>
                  <a:pt x="203" y="407"/>
                </a:lnTo>
                <a:lnTo>
                  <a:pt x="0" y="203"/>
                </a:lnTo>
                <a:lnTo>
                  <a:pt x="203" y="0"/>
                </a:lnTo>
                <a:lnTo>
                  <a:pt x="407" y="20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7" name="Freeform 74">
            <a:extLst>
              <a:ext uri="{FF2B5EF4-FFF2-40B4-BE49-F238E27FC236}">
                <a16:creationId xmlns:a16="http://schemas.microsoft.com/office/drawing/2014/main" id="{C57134CD-98F4-4FFD-BC70-02E6E0D93AFB}"/>
              </a:ext>
            </a:extLst>
          </p:cNvPr>
          <p:cNvSpPr>
            <a:spLocks/>
          </p:cNvSpPr>
          <p:nvPr userDrawn="1"/>
        </p:nvSpPr>
        <p:spPr bwMode="auto">
          <a:xfrm>
            <a:off x="11007969" y="5750169"/>
            <a:ext cx="1178170" cy="1107831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rgbClr val="49BAA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E18A4E01-8E86-4AD3-90E8-F0D6685ADCF8}"/>
              </a:ext>
            </a:extLst>
          </p:cNvPr>
          <p:cNvSpPr txBox="1">
            <a:spLocks/>
          </p:cNvSpPr>
          <p:nvPr userDrawn="1"/>
        </p:nvSpPr>
        <p:spPr>
          <a:xfrm>
            <a:off x="10937319" y="5970963"/>
            <a:ext cx="1319470" cy="6921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ctr" defTabSz="914400" rtl="0" eaLnBrk="1" latinLnBrk="0" hangingPunct="1">
              <a:defRPr sz="3200" b="1" kern="120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94430DD-3C10-7241-ADF3-C7B967A2AEC2}" type="slidenum">
              <a:rPr lang="zh-TW" altLang="en-US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grpSp>
        <p:nvGrpSpPr>
          <p:cNvPr id="29" name="组合 1">
            <a:extLst>
              <a:ext uri="{FF2B5EF4-FFF2-40B4-BE49-F238E27FC236}">
                <a16:creationId xmlns:a16="http://schemas.microsoft.com/office/drawing/2014/main" id="{FF7472EC-2445-4D39-8CD3-BF4158C64B55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1" y="-181836"/>
            <a:ext cx="1391979" cy="1633197"/>
            <a:chOff x="827088" y="11113"/>
            <a:chExt cx="3898900" cy="5143501"/>
          </a:xfrm>
        </p:grpSpPr>
        <p:sp>
          <p:nvSpPr>
            <p:cNvPr id="30" name="AutoShape 50">
              <a:extLst>
                <a:ext uri="{FF2B5EF4-FFF2-40B4-BE49-F238E27FC236}">
                  <a16:creationId xmlns:a16="http://schemas.microsoft.com/office/drawing/2014/main" id="{BE742A84-8216-48E9-BB56-1EC46C727F6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7088" y="11113"/>
              <a:ext cx="3898900" cy="5143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52">
              <a:extLst>
                <a:ext uri="{FF2B5EF4-FFF2-40B4-BE49-F238E27FC236}">
                  <a16:creationId xmlns:a16="http://schemas.microsoft.com/office/drawing/2014/main" id="{2E2E940C-618D-43ED-A6F2-6AA96A234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64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53">
              <a:extLst>
                <a:ext uri="{FF2B5EF4-FFF2-40B4-BE49-F238E27FC236}">
                  <a16:creationId xmlns:a16="http://schemas.microsoft.com/office/drawing/2014/main" id="{328CCAC4-9214-4468-B39D-A348ABDF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5688" y="1230313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8 w 1037"/>
                <a:gd name="T3" fmla="*/ 1037 h 1037"/>
                <a:gd name="T4" fmla="*/ 0 w 1037"/>
                <a:gd name="T5" fmla="*/ 519 h 1037"/>
                <a:gd name="T6" fmla="*/ 518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8" y="1037"/>
                  </a:lnTo>
                  <a:lnTo>
                    <a:pt x="0" y="519"/>
                  </a:lnTo>
                  <a:lnTo>
                    <a:pt x="518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54">
              <a:extLst>
                <a:ext uri="{FF2B5EF4-FFF2-40B4-BE49-F238E27FC236}">
                  <a16:creationId xmlns:a16="http://schemas.microsoft.com/office/drawing/2014/main" id="{DEB27C00-027F-4F9B-A67D-8367B3FD91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Freeform 55">
              <a:extLst>
                <a:ext uri="{FF2B5EF4-FFF2-40B4-BE49-F238E27FC236}">
                  <a16:creationId xmlns:a16="http://schemas.microsoft.com/office/drawing/2014/main" id="{CF208A4E-E4D7-4905-B1CF-FFB7BD99E4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406401"/>
              <a:ext cx="1646238" cy="1646238"/>
            </a:xfrm>
            <a:custGeom>
              <a:avLst/>
              <a:gdLst>
                <a:gd name="T0" fmla="*/ 1037 w 1037"/>
                <a:gd name="T1" fmla="*/ 519 h 1037"/>
                <a:gd name="T2" fmla="*/ 519 w 1037"/>
                <a:gd name="T3" fmla="*/ 1037 h 1037"/>
                <a:gd name="T4" fmla="*/ 0 w 1037"/>
                <a:gd name="T5" fmla="*/ 519 h 1037"/>
                <a:gd name="T6" fmla="*/ 519 w 1037"/>
                <a:gd name="T7" fmla="*/ 0 h 1037"/>
                <a:gd name="T8" fmla="*/ 1037 w 1037"/>
                <a:gd name="T9" fmla="*/ 519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7">
                  <a:moveTo>
                    <a:pt x="1037" y="519"/>
                  </a:moveTo>
                  <a:lnTo>
                    <a:pt x="519" y="1037"/>
                  </a:lnTo>
                  <a:lnTo>
                    <a:pt x="0" y="519"/>
                  </a:lnTo>
                  <a:lnTo>
                    <a:pt x="519" y="0"/>
                  </a:lnTo>
                  <a:lnTo>
                    <a:pt x="1037" y="51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Freeform 56">
              <a:extLst>
                <a:ext uri="{FF2B5EF4-FFF2-40B4-BE49-F238E27FC236}">
                  <a16:creationId xmlns:a16="http://schemas.microsoft.com/office/drawing/2014/main" id="{5F938FD6-4683-4E0E-B8B2-C8D3904C1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57">
              <a:extLst>
                <a:ext uri="{FF2B5EF4-FFF2-40B4-BE49-F238E27FC236}">
                  <a16:creationId xmlns:a16="http://schemas.microsoft.com/office/drawing/2014/main" id="{CB743588-8583-4240-9452-B56E5CE1FB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926" y="476251"/>
              <a:ext cx="962025" cy="962025"/>
            </a:xfrm>
            <a:custGeom>
              <a:avLst/>
              <a:gdLst>
                <a:gd name="T0" fmla="*/ 606 w 606"/>
                <a:gd name="T1" fmla="*/ 303 h 606"/>
                <a:gd name="T2" fmla="*/ 303 w 606"/>
                <a:gd name="T3" fmla="*/ 606 h 606"/>
                <a:gd name="T4" fmla="*/ 0 w 606"/>
                <a:gd name="T5" fmla="*/ 303 h 606"/>
                <a:gd name="T6" fmla="*/ 303 w 606"/>
                <a:gd name="T7" fmla="*/ 0 h 606"/>
                <a:gd name="T8" fmla="*/ 606 w 606"/>
                <a:gd name="T9" fmla="*/ 303 h 6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6" h="606">
                  <a:moveTo>
                    <a:pt x="606" y="303"/>
                  </a:moveTo>
                  <a:lnTo>
                    <a:pt x="303" y="606"/>
                  </a:lnTo>
                  <a:lnTo>
                    <a:pt x="0" y="303"/>
                  </a:lnTo>
                  <a:lnTo>
                    <a:pt x="303" y="0"/>
                  </a:lnTo>
                  <a:lnTo>
                    <a:pt x="606" y="30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Freeform 58">
              <a:extLst>
                <a:ext uri="{FF2B5EF4-FFF2-40B4-BE49-F238E27FC236}">
                  <a16:creationId xmlns:a16="http://schemas.microsoft.com/office/drawing/2014/main" id="{029D030C-5814-470E-8C3B-BAEBFF8F69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  <a:close/>
                </a:path>
              </a:pathLst>
            </a:custGeom>
            <a:solidFill>
              <a:srgbClr val="0095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59">
              <a:extLst>
                <a:ext uri="{FF2B5EF4-FFF2-40B4-BE49-F238E27FC236}">
                  <a16:creationId xmlns:a16="http://schemas.microsoft.com/office/drawing/2014/main" id="{B5F7DBEF-D871-47B0-8006-A0AEE72FC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8013" y="2054226"/>
              <a:ext cx="1646238" cy="1644650"/>
            </a:xfrm>
            <a:custGeom>
              <a:avLst/>
              <a:gdLst>
                <a:gd name="T0" fmla="*/ 1037 w 1037"/>
                <a:gd name="T1" fmla="*/ 518 h 1036"/>
                <a:gd name="T2" fmla="*/ 519 w 1037"/>
                <a:gd name="T3" fmla="*/ 1036 h 1036"/>
                <a:gd name="T4" fmla="*/ 0 w 1037"/>
                <a:gd name="T5" fmla="*/ 518 h 1036"/>
                <a:gd name="T6" fmla="*/ 519 w 1037"/>
                <a:gd name="T7" fmla="*/ 0 h 1036"/>
                <a:gd name="T8" fmla="*/ 1037 w 1037"/>
                <a:gd name="T9" fmla="*/ 518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7" h="1036">
                  <a:moveTo>
                    <a:pt x="1037" y="518"/>
                  </a:moveTo>
                  <a:lnTo>
                    <a:pt x="519" y="1036"/>
                  </a:lnTo>
                  <a:lnTo>
                    <a:pt x="0" y="518"/>
                  </a:lnTo>
                  <a:lnTo>
                    <a:pt x="519" y="0"/>
                  </a:lnTo>
                  <a:lnTo>
                    <a:pt x="1037" y="51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60">
              <a:extLst>
                <a:ext uri="{FF2B5EF4-FFF2-40B4-BE49-F238E27FC236}">
                  <a16:creationId xmlns:a16="http://schemas.microsoft.com/office/drawing/2014/main" id="{628B09A2-7965-40D0-BA05-EB4BC5569E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1363" y="3421063"/>
              <a:ext cx="646113" cy="646113"/>
            </a:xfrm>
            <a:custGeom>
              <a:avLst/>
              <a:gdLst>
                <a:gd name="T0" fmla="*/ 407 w 407"/>
                <a:gd name="T1" fmla="*/ 203 h 407"/>
                <a:gd name="T2" fmla="*/ 203 w 407"/>
                <a:gd name="T3" fmla="*/ 407 h 407"/>
                <a:gd name="T4" fmla="*/ 0 w 407"/>
                <a:gd name="T5" fmla="*/ 203 h 407"/>
                <a:gd name="T6" fmla="*/ 203 w 407"/>
                <a:gd name="T7" fmla="*/ 0 h 407"/>
                <a:gd name="T8" fmla="*/ 407 w 407"/>
                <a:gd name="T9" fmla="*/ 203 h 4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7" h="407">
                  <a:moveTo>
                    <a:pt x="407" y="203"/>
                  </a:moveTo>
                  <a:lnTo>
                    <a:pt x="203" y="407"/>
                  </a:lnTo>
                  <a:lnTo>
                    <a:pt x="0" y="203"/>
                  </a:lnTo>
                  <a:lnTo>
                    <a:pt x="203" y="0"/>
                  </a:lnTo>
                  <a:lnTo>
                    <a:pt x="407" y="203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61">
              <a:extLst>
                <a:ext uri="{FF2B5EF4-FFF2-40B4-BE49-F238E27FC236}">
                  <a16:creationId xmlns:a16="http://schemas.microsoft.com/office/drawing/2014/main" id="{2AE77774-905C-466D-9672-553D37C1F7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close/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62">
              <a:extLst>
                <a:ext uri="{FF2B5EF4-FFF2-40B4-BE49-F238E27FC236}">
                  <a16:creationId xmlns:a16="http://schemas.microsoft.com/office/drawing/2014/main" id="{0A7662D7-2BF2-4DF2-B5B7-B9B10BD4F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84488" y="11113"/>
              <a:ext cx="1839913" cy="3322638"/>
            </a:xfrm>
            <a:custGeom>
              <a:avLst/>
              <a:gdLst>
                <a:gd name="T0" fmla="*/ 4 w 1159"/>
                <a:gd name="T1" fmla="*/ 1166 h 2093"/>
                <a:gd name="T2" fmla="*/ 0 w 1159"/>
                <a:gd name="T3" fmla="*/ 1171 h 2093"/>
                <a:gd name="T4" fmla="*/ 921 w 1159"/>
                <a:gd name="T5" fmla="*/ 2093 h 2093"/>
                <a:gd name="T6" fmla="*/ 1159 w 1159"/>
                <a:gd name="T7" fmla="*/ 1855 h 2093"/>
                <a:gd name="T8" fmla="*/ 1159 w 1159"/>
                <a:gd name="T9" fmla="*/ 1846 h 2093"/>
                <a:gd name="T10" fmla="*/ 921 w 1159"/>
                <a:gd name="T11" fmla="*/ 2084 h 2093"/>
                <a:gd name="T12" fmla="*/ 4 w 1159"/>
                <a:gd name="T13" fmla="*/ 1166 h 2093"/>
                <a:gd name="T14" fmla="*/ 478 w 1159"/>
                <a:gd name="T15" fmla="*/ 0 h 2093"/>
                <a:gd name="T16" fmla="*/ 469 w 1159"/>
                <a:gd name="T17" fmla="*/ 0 h 2093"/>
                <a:gd name="T18" fmla="*/ 52 w 1159"/>
                <a:gd name="T19" fmla="*/ 417 h 2093"/>
                <a:gd name="T20" fmla="*/ 56 w 1159"/>
                <a:gd name="T21" fmla="*/ 421 h 2093"/>
                <a:gd name="T22" fmla="*/ 478 w 1159"/>
                <a:gd name="T23" fmla="*/ 0 h 20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9" h="2093">
                  <a:moveTo>
                    <a:pt x="4" y="1166"/>
                  </a:moveTo>
                  <a:lnTo>
                    <a:pt x="0" y="1171"/>
                  </a:lnTo>
                  <a:lnTo>
                    <a:pt x="921" y="2093"/>
                  </a:lnTo>
                  <a:lnTo>
                    <a:pt x="1159" y="1855"/>
                  </a:lnTo>
                  <a:lnTo>
                    <a:pt x="1159" y="1846"/>
                  </a:lnTo>
                  <a:lnTo>
                    <a:pt x="921" y="2084"/>
                  </a:lnTo>
                  <a:lnTo>
                    <a:pt x="4" y="1166"/>
                  </a:lnTo>
                  <a:moveTo>
                    <a:pt x="478" y="0"/>
                  </a:moveTo>
                  <a:lnTo>
                    <a:pt x="469" y="0"/>
                  </a:lnTo>
                  <a:lnTo>
                    <a:pt x="52" y="417"/>
                  </a:lnTo>
                  <a:lnTo>
                    <a:pt x="56" y="421"/>
                  </a:lnTo>
                  <a:lnTo>
                    <a:pt x="47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Freeform 63">
              <a:extLst>
                <a:ext uri="{FF2B5EF4-FFF2-40B4-BE49-F238E27FC236}">
                  <a16:creationId xmlns:a16="http://schemas.microsoft.com/office/drawing/2014/main" id="{E26CC3EE-BCF5-43DC-A310-5B5094309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Freeform 64">
              <a:extLst>
                <a:ext uri="{FF2B5EF4-FFF2-40B4-BE49-F238E27FC236}">
                  <a16:creationId xmlns:a16="http://schemas.microsoft.com/office/drawing/2014/main" id="{C49F2AA4-E37C-4683-929D-BBB274107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7276" y="673101"/>
              <a:ext cx="646113" cy="1196975"/>
            </a:xfrm>
            <a:custGeom>
              <a:avLst/>
              <a:gdLst>
                <a:gd name="T0" fmla="*/ 403 w 407"/>
                <a:gd name="T1" fmla="*/ 0 h 754"/>
                <a:gd name="T2" fmla="*/ 2 w 407"/>
                <a:gd name="T3" fmla="*/ 401 h 754"/>
                <a:gd name="T4" fmla="*/ 0 w 407"/>
                <a:gd name="T5" fmla="*/ 403 h 754"/>
                <a:gd name="T6" fmla="*/ 351 w 407"/>
                <a:gd name="T7" fmla="*/ 754 h 754"/>
                <a:gd name="T8" fmla="*/ 355 w 407"/>
                <a:gd name="T9" fmla="*/ 749 h 754"/>
                <a:gd name="T10" fmla="*/ 9 w 407"/>
                <a:gd name="T11" fmla="*/ 403 h 754"/>
                <a:gd name="T12" fmla="*/ 407 w 407"/>
                <a:gd name="T13" fmla="*/ 4 h 754"/>
                <a:gd name="T14" fmla="*/ 403 w 407"/>
                <a:gd name="T15" fmla="*/ 0 h 7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7" h="754">
                  <a:moveTo>
                    <a:pt x="403" y="0"/>
                  </a:moveTo>
                  <a:lnTo>
                    <a:pt x="2" y="401"/>
                  </a:lnTo>
                  <a:lnTo>
                    <a:pt x="0" y="403"/>
                  </a:lnTo>
                  <a:lnTo>
                    <a:pt x="351" y="754"/>
                  </a:lnTo>
                  <a:lnTo>
                    <a:pt x="355" y="749"/>
                  </a:lnTo>
                  <a:lnTo>
                    <a:pt x="9" y="403"/>
                  </a:lnTo>
                  <a:lnTo>
                    <a:pt x="407" y="4"/>
                  </a:lnTo>
                  <a:lnTo>
                    <a:pt x="4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Freeform 65">
              <a:extLst>
                <a:ext uri="{FF2B5EF4-FFF2-40B4-BE49-F238E27FC236}">
                  <a16:creationId xmlns:a16="http://schemas.microsoft.com/office/drawing/2014/main" id="{8376C765-27DD-4051-AADB-52395811C5C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close/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close/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9DD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66">
              <a:extLst>
                <a:ext uri="{FF2B5EF4-FFF2-40B4-BE49-F238E27FC236}">
                  <a16:creationId xmlns:a16="http://schemas.microsoft.com/office/drawing/2014/main" id="{FF097C4E-A3C5-4581-AE5F-B26FCF1691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27088" y="371476"/>
              <a:ext cx="2776538" cy="4783138"/>
            </a:xfrm>
            <a:custGeom>
              <a:avLst/>
              <a:gdLst>
                <a:gd name="T0" fmla="*/ 1638 w 1749"/>
                <a:gd name="T1" fmla="*/ 1639 h 3013"/>
                <a:gd name="T2" fmla="*/ 1634 w 1749"/>
                <a:gd name="T3" fmla="*/ 1643 h 3013"/>
                <a:gd name="T4" fmla="*/ 1740 w 1749"/>
                <a:gd name="T5" fmla="*/ 1749 h 3013"/>
                <a:gd name="T6" fmla="*/ 477 w 1749"/>
                <a:gd name="T7" fmla="*/ 3013 h 3013"/>
                <a:gd name="T8" fmla="*/ 486 w 1749"/>
                <a:gd name="T9" fmla="*/ 3013 h 3013"/>
                <a:gd name="T10" fmla="*/ 1749 w 1749"/>
                <a:gd name="T11" fmla="*/ 1749 h 3013"/>
                <a:gd name="T12" fmla="*/ 1638 w 1749"/>
                <a:gd name="T13" fmla="*/ 1639 h 3013"/>
                <a:gd name="T14" fmla="*/ 518 w 1749"/>
                <a:gd name="T15" fmla="*/ 518 h 3013"/>
                <a:gd name="T16" fmla="*/ 513 w 1749"/>
                <a:gd name="T17" fmla="*/ 523 h 3013"/>
                <a:gd name="T18" fmla="*/ 597 w 1749"/>
                <a:gd name="T19" fmla="*/ 606 h 3013"/>
                <a:gd name="T20" fmla="*/ 602 w 1749"/>
                <a:gd name="T21" fmla="*/ 602 h 3013"/>
                <a:gd name="T22" fmla="*/ 518 w 1749"/>
                <a:gd name="T23" fmla="*/ 518 h 3013"/>
                <a:gd name="T24" fmla="*/ 0 w 1749"/>
                <a:gd name="T25" fmla="*/ 0 h 3013"/>
                <a:gd name="T26" fmla="*/ 0 w 1749"/>
                <a:gd name="T27" fmla="*/ 0 h 3013"/>
                <a:gd name="T28" fmla="*/ 0 w 1749"/>
                <a:gd name="T29" fmla="*/ 9 h 3013"/>
                <a:gd name="T30" fmla="*/ 0 w 1749"/>
                <a:gd name="T31" fmla="*/ 9 h 3013"/>
                <a:gd name="T32" fmla="*/ 211 w 1749"/>
                <a:gd name="T33" fmla="*/ 219 h 3013"/>
                <a:gd name="T34" fmla="*/ 215 w 1749"/>
                <a:gd name="T35" fmla="*/ 215 h 3013"/>
                <a:gd name="T36" fmla="*/ 3 w 1749"/>
                <a:gd name="T37" fmla="*/ 2 h 3013"/>
                <a:gd name="T38" fmla="*/ 0 w 1749"/>
                <a:gd name="T39" fmla="*/ 0 h 3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49" h="3013">
                  <a:moveTo>
                    <a:pt x="1638" y="1639"/>
                  </a:moveTo>
                  <a:lnTo>
                    <a:pt x="1634" y="1643"/>
                  </a:lnTo>
                  <a:lnTo>
                    <a:pt x="1740" y="1749"/>
                  </a:lnTo>
                  <a:lnTo>
                    <a:pt x="477" y="3013"/>
                  </a:lnTo>
                  <a:lnTo>
                    <a:pt x="486" y="3013"/>
                  </a:lnTo>
                  <a:lnTo>
                    <a:pt x="1749" y="1749"/>
                  </a:lnTo>
                  <a:lnTo>
                    <a:pt x="1638" y="1639"/>
                  </a:lnTo>
                  <a:moveTo>
                    <a:pt x="518" y="518"/>
                  </a:moveTo>
                  <a:lnTo>
                    <a:pt x="513" y="523"/>
                  </a:lnTo>
                  <a:lnTo>
                    <a:pt x="597" y="606"/>
                  </a:lnTo>
                  <a:lnTo>
                    <a:pt x="602" y="602"/>
                  </a:lnTo>
                  <a:lnTo>
                    <a:pt x="518" y="518"/>
                  </a:lnTo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0" y="9"/>
                  </a:lnTo>
                  <a:lnTo>
                    <a:pt x="211" y="219"/>
                  </a:lnTo>
                  <a:lnTo>
                    <a:pt x="215" y="215"/>
                  </a:lnTo>
                  <a:lnTo>
                    <a:pt x="3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67">
              <a:extLst>
                <a:ext uri="{FF2B5EF4-FFF2-40B4-BE49-F238E27FC236}">
                  <a16:creationId xmlns:a16="http://schemas.microsoft.com/office/drawing/2014/main" id="{CBB20D32-2708-4877-A299-2F9200451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00808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Freeform 68">
              <a:extLst>
                <a:ext uri="{FF2B5EF4-FFF2-40B4-BE49-F238E27FC236}">
                  <a16:creationId xmlns:a16="http://schemas.microsoft.com/office/drawing/2014/main" id="{192F59A6-9AEA-46EA-AC29-458EAB043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826" y="1327151"/>
              <a:ext cx="830263" cy="830263"/>
            </a:xfrm>
            <a:custGeom>
              <a:avLst/>
              <a:gdLst>
                <a:gd name="T0" fmla="*/ 5 w 523"/>
                <a:gd name="T1" fmla="*/ 0 h 523"/>
                <a:gd name="T2" fmla="*/ 0 w 523"/>
                <a:gd name="T3" fmla="*/ 4 h 523"/>
                <a:gd name="T4" fmla="*/ 519 w 523"/>
                <a:gd name="T5" fmla="*/ 523 h 523"/>
                <a:gd name="T6" fmla="*/ 523 w 523"/>
                <a:gd name="T7" fmla="*/ 518 h 523"/>
                <a:gd name="T8" fmla="*/ 5 w 523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3" h="523">
                  <a:moveTo>
                    <a:pt x="5" y="0"/>
                  </a:moveTo>
                  <a:lnTo>
                    <a:pt x="0" y="4"/>
                  </a:lnTo>
                  <a:lnTo>
                    <a:pt x="519" y="523"/>
                  </a:lnTo>
                  <a:lnTo>
                    <a:pt x="523" y="518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Freeform 69">
              <a:extLst>
                <a:ext uri="{FF2B5EF4-FFF2-40B4-BE49-F238E27FC236}">
                  <a16:creationId xmlns:a16="http://schemas.microsoft.com/office/drawing/2014/main" id="{4104A01F-B05A-41E0-B023-B72BBA1BBC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A99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70">
              <a:extLst>
                <a:ext uri="{FF2B5EF4-FFF2-40B4-BE49-F238E27FC236}">
                  <a16:creationId xmlns:a16="http://schemas.microsoft.com/office/drawing/2014/main" id="{45CDF15D-BDB2-481F-85B6-2A8130624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2051" y="712788"/>
              <a:ext cx="487363" cy="488950"/>
            </a:xfrm>
            <a:custGeom>
              <a:avLst/>
              <a:gdLst>
                <a:gd name="T0" fmla="*/ 4 w 307"/>
                <a:gd name="T1" fmla="*/ 0 h 308"/>
                <a:gd name="T2" fmla="*/ 0 w 307"/>
                <a:gd name="T3" fmla="*/ 4 h 308"/>
                <a:gd name="T4" fmla="*/ 302 w 307"/>
                <a:gd name="T5" fmla="*/ 308 h 308"/>
                <a:gd name="T6" fmla="*/ 307 w 307"/>
                <a:gd name="T7" fmla="*/ 303 h 308"/>
                <a:gd name="T8" fmla="*/ 4 w 307"/>
                <a:gd name="T9" fmla="*/ 0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7" h="308">
                  <a:moveTo>
                    <a:pt x="4" y="0"/>
                  </a:moveTo>
                  <a:lnTo>
                    <a:pt x="0" y="4"/>
                  </a:lnTo>
                  <a:lnTo>
                    <a:pt x="302" y="308"/>
                  </a:lnTo>
                  <a:lnTo>
                    <a:pt x="307" y="303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71">
              <a:extLst>
                <a:ext uri="{FF2B5EF4-FFF2-40B4-BE49-F238E27FC236}">
                  <a16:creationId xmlns:a16="http://schemas.microsoft.com/office/drawing/2014/main" id="{F2AA774C-785D-40FA-B65A-12195AC45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9D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72">
              <a:extLst>
                <a:ext uri="{FF2B5EF4-FFF2-40B4-BE49-F238E27FC236}">
                  <a16:creationId xmlns:a16="http://schemas.microsoft.com/office/drawing/2014/main" id="{2243425C-414D-4663-9E48-1E40F7D7C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8738" y="2149476"/>
              <a:ext cx="828675" cy="830263"/>
            </a:xfrm>
            <a:custGeom>
              <a:avLst/>
              <a:gdLst>
                <a:gd name="T0" fmla="*/ 4 w 522"/>
                <a:gd name="T1" fmla="*/ 0 h 523"/>
                <a:gd name="T2" fmla="*/ 0 w 522"/>
                <a:gd name="T3" fmla="*/ 5 h 523"/>
                <a:gd name="T4" fmla="*/ 518 w 522"/>
                <a:gd name="T5" fmla="*/ 523 h 523"/>
                <a:gd name="T6" fmla="*/ 522 w 522"/>
                <a:gd name="T7" fmla="*/ 519 h 523"/>
                <a:gd name="T8" fmla="*/ 4 w 522"/>
                <a:gd name="T9" fmla="*/ 0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2" h="523">
                  <a:moveTo>
                    <a:pt x="4" y="0"/>
                  </a:moveTo>
                  <a:lnTo>
                    <a:pt x="0" y="5"/>
                  </a:lnTo>
                  <a:lnTo>
                    <a:pt x="518" y="523"/>
                  </a:lnTo>
                  <a:lnTo>
                    <a:pt x="522" y="519"/>
                  </a:lnTo>
                  <a:lnTo>
                    <a:pt x="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73">
              <a:extLst>
                <a:ext uri="{FF2B5EF4-FFF2-40B4-BE49-F238E27FC236}">
                  <a16:creationId xmlns:a16="http://schemas.microsoft.com/office/drawing/2014/main" id="{9A41567A-E153-4600-BA88-A380CE14AE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2251" y="846138"/>
              <a:ext cx="2413000" cy="2414588"/>
            </a:xfrm>
            <a:custGeom>
              <a:avLst/>
              <a:gdLst>
                <a:gd name="T0" fmla="*/ 1520 w 1520"/>
                <a:gd name="T1" fmla="*/ 761 h 1521"/>
                <a:gd name="T2" fmla="*/ 760 w 1520"/>
                <a:gd name="T3" fmla="*/ 1521 h 1521"/>
                <a:gd name="T4" fmla="*/ 0 w 1520"/>
                <a:gd name="T5" fmla="*/ 761 h 1521"/>
                <a:gd name="T6" fmla="*/ 760 w 1520"/>
                <a:gd name="T7" fmla="*/ 0 h 1521"/>
                <a:gd name="T8" fmla="*/ 1520 w 1520"/>
                <a:gd name="T9" fmla="*/ 761 h 1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0" h="1521">
                  <a:moveTo>
                    <a:pt x="1520" y="761"/>
                  </a:moveTo>
                  <a:lnTo>
                    <a:pt x="760" y="1521"/>
                  </a:lnTo>
                  <a:lnTo>
                    <a:pt x="0" y="761"/>
                  </a:lnTo>
                  <a:lnTo>
                    <a:pt x="760" y="0"/>
                  </a:lnTo>
                  <a:lnTo>
                    <a:pt x="1520" y="76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74">
              <a:extLst>
                <a:ext uri="{FF2B5EF4-FFF2-40B4-BE49-F238E27FC236}">
                  <a16:creationId xmlns:a16="http://schemas.microsoft.com/office/drawing/2014/main" id="{1F6C9A5E-C9E8-4BCF-A892-59398DFC6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213" y="2135188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74">
              <a:extLst>
                <a:ext uri="{FF2B5EF4-FFF2-40B4-BE49-F238E27FC236}">
                  <a16:creationId xmlns:a16="http://schemas.microsoft.com/office/drawing/2014/main" id="{8359CA93-9AF9-4462-84AD-5FEC10C5B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8214" y="2949729"/>
              <a:ext cx="1030288" cy="1028700"/>
            </a:xfrm>
            <a:custGeom>
              <a:avLst/>
              <a:gdLst>
                <a:gd name="T0" fmla="*/ 649 w 649"/>
                <a:gd name="T1" fmla="*/ 324 h 648"/>
                <a:gd name="T2" fmla="*/ 325 w 649"/>
                <a:gd name="T3" fmla="*/ 648 h 648"/>
                <a:gd name="T4" fmla="*/ 0 w 649"/>
                <a:gd name="T5" fmla="*/ 324 h 648"/>
                <a:gd name="T6" fmla="*/ 325 w 649"/>
                <a:gd name="T7" fmla="*/ 0 h 648"/>
                <a:gd name="T8" fmla="*/ 649 w 649"/>
                <a:gd name="T9" fmla="*/ 324 h 6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9" h="648">
                  <a:moveTo>
                    <a:pt x="649" y="324"/>
                  </a:moveTo>
                  <a:lnTo>
                    <a:pt x="325" y="648"/>
                  </a:lnTo>
                  <a:lnTo>
                    <a:pt x="0" y="324"/>
                  </a:lnTo>
                  <a:lnTo>
                    <a:pt x="325" y="0"/>
                  </a:lnTo>
                  <a:lnTo>
                    <a:pt x="649" y="324"/>
                  </a:lnTo>
                  <a:close/>
                </a:path>
              </a:pathLst>
            </a:custGeom>
            <a:solidFill>
              <a:srgbClr val="49B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5A6097D7-FC6F-48F0-87AE-E8F0368EE4B8}"/>
              </a:ext>
            </a:extLst>
          </p:cNvPr>
          <p:cNvSpPr/>
          <p:nvPr userDrawn="1"/>
        </p:nvSpPr>
        <p:spPr>
          <a:xfrm>
            <a:off x="8880761" y="6367401"/>
            <a:ext cx="21358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000" i="0" kern="1200" dirty="0">
                <a:solidFill>
                  <a:srgbClr val="0070C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Academic Writing</a:t>
            </a:r>
          </a:p>
        </p:txBody>
      </p:sp>
    </p:spTree>
    <p:extLst>
      <p:ext uri="{BB962C8B-B14F-4D97-AF65-F5344CB8AC3E}">
        <p14:creationId xmlns:p14="http://schemas.microsoft.com/office/powerpoint/2010/main" val="187286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9DF36-C14D-478A-86BB-642A9B33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091D-AF61-478C-A660-978832F0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7D1F4-BA4A-4423-BE8A-7CA9945F9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F66E4-536C-4BB3-9893-5600C0BB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5E15F-BBD4-4A70-9820-5EDF67DA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49057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4003-8B9D-4250-AD08-3D57556F6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6D569-F672-4F13-9825-DCE6ACC55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8A753-BC5B-4635-B5D8-0F08CABE5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58DDB-B353-4156-AD73-3B905D99C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32261-A9E7-4FBF-8435-F26BB296B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6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1F5F2-8CF8-406E-900D-07EBCBA14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82014-3A6B-409A-83AB-42AECA6D4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83F4C-0E35-44BC-955F-8AD67FE2E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8F068-36D9-4EBD-9037-9C69521C6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627888-5B2B-4C57-802D-B81B497C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821B0-FDD0-4DE4-A980-EF2BC6BD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237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3CA36-FA26-4783-9E2A-1EA7C710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5099B-88EE-45E2-8BBB-89DA75275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206B9-3264-4523-B610-D622159B4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25345-04CE-423A-A0AB-060A82D39C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1A1DE-CAE2-41A2-BF01-4DE243C4D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97300A-FAFF-4E44-B42B-405B07FC0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C3835B-180A-4851-96FF-D4EE0769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015730-98E4-476D-A017-694E4E0F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9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FA9E8-57DA-44C7-B574-D5E649F90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9F03BF-D2DE-49EE-BA42-878CC51CA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D328-A92F-46B2-A680-9B66C974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E6C4F-403A-4F01-A697-DF05B489A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67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592FC-1663-47B8-85E7-B8B95BD4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B63315-8BDD-44F9-9FF6-C4D8C0E0C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00563-11A1-46A0-A36F-84063D47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9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BD97-9704-4268-BC9C-FB991C34B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0C8B0-77EC-4080-92CD-05C9FEEF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9DC76-93C9-44B4-B7F4-960C1BF9B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BAFDC-2BCE-4797-86FA-6A20073E1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31A5-32CD-475E-9440-EB65B8987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B5EA2-9E3B-40D6-8554-6D8BA3E2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453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98EE0-8ACA-4BD0-8460-E4D320A0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71311-3C8B-4725-882D-D62E76454F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A6059-E26F-4471-8142-13FB2BD5E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33EF58-9974-40A6-8484-BA3F34FCA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ECE2D-9553-412C-B45B-380FE46D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55729-23EE-4625-B9A5-35A60470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54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44E54D-C7A9-45E3-9053-23C4158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39A9E-5631-4617-8B96-FBDC62E6E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13EFF-1A67-482C-9CC2-D3A464F599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FA12-E498-4EB9-9BD3-230253DBE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E2C36-E08D-463F-9623-13F76B917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2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229852" y="2088681"/>
            <a:ext cx="10183529" cy="1428625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Common English Grammar Mistakes and How to Fix Them</a:t>
            </a:r>
          </a:p>
        </p:txBody>
      </p:sp>
    </p:spTree>
    <p:extLst>
      <p:ext uri="{BB962C8B-B14F-4D97-AF65-F5344CB8AC3E}">
        <p14:creationId xmlns:p14="http://schemas.microsoft.com/office/powerpoint/2010/main" val="388822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6330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Pronouns (2/2)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98060"/>
            <a:ext cx="10363200" cy="4761453"/>
          </a:xfrm>
        </p:spPr>
        <p:txBody>
          <a:bodyPr/>
          <a:lstStyle/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 manager offered Jane and </a:t>
            </a:r>
            <a:r>
              <a:rPr lang="en-US" sz="2400" i="1" dirty="0">
                <a:solidFill>
                  <a:srgbClr val="FF0000"/>
                </a:solidFill>
              </a:rPr>
              <a:t>I </a:t>
            </a:r>
            <a:r>
              <a:rPr lang="en-US" sz="2400" i="1" dirty="0">
                <a:solidFill>
                  <a:schemeClr val="accent1"/>
                </a:solidFill>
              </a:rPr>
              <a:t>a good job.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The manager offered Jane and </a:t>
            </a:r>
            <a:r>
              <a:rPr lang="en-US" sz="2400" i="1" dirty="0">
                <a:solidFill>
                  <a:schemeClr val="accent2"/>
                </a:solidFill>
              </a:rPr>
              <a:t>me</a:t>
            </a:r>
            <a:r>
              <a:rPr lang="en-US" sz="2400" i="1" dirty="0">
                <a:solidFill>
                  <a:schemeClr val="accent1"/>
                </a:solidFill>
              </a:rPr>
              <a:t> a good job.</a:t>
            </a:r>
          </a:p>
          <a:p>
            <a:pPr lvl="2"/>
            <a:endParaRPr lang="en-US" sz="1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Both </a:t>
            </a:r>
            <a:r>
              <a:rPr lang="en-US" sz="2400" i="1" dirty="0">
                <a:solidFill>
                  <a:srgbClr val="FF0000"/>
                </a:solidFill>
              </a:rPr>
              <a:t>him</a:t>
            </a:r>
            <a:r>
              <a:rPr lang="en-US" sz="2400" i="1" dirty="0">
                <a:solidFill>
                  <a:schemeClr val="accent1"/>
                </a:solidFill>
              </a:rPr>
              <a:t> and I are going for a walk.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Both </a:t>
            </a:r>
            <a:r>
              <a:rPr lang="en-US" sz="2400" i="1" dirty="0">
                <a:solidFill>
                  <a:schemeClr val="accent2"/>
                </a:solidFill>
              </a:rPr>
              <a:t>he</a:t>
            </a:r>
            <a:r>
              <a:rPr lang="en-US" sz="2400" i="1" dirty="0">
                <a:solidFill>
                  <a:schemeClr val="accent1"/>
                </a:solidFill>
              </a:rPr>
              <a:t> and I are going for a walk.</a:t>
            </a:r>
          </a:p>
          <a:p>
            <a:pPr lvl="2"/>
            <a:endParaRPr lang="en-US" sz="16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Us</a:t>
            </a:r>
            <a:r>
              <a:rPr lang="en-US" sz="2400" i="1" dirty="0">
                <a:solidFill>
                  <a:schemeClr val="accent1"/>
                </a:solidFill>
              </a:rPr>
              <a:t> went to the store.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</a:t>
            </a:r>
            <a:r>
              <a:rPr lang="en-US" sz="2400" i="1" dirty="0">
                <a:solidFill>
                  <a:schemeClr val="accent2"/>
                </a:solidFill>
              </a:rPr>
              <a:t> we </a:t>
            </a:r>
            <a:r>
              <a:rPr lang="en-US" sz="2400" i="1" dirty="0">
                <a:solidFill>
                  <a:schemeClr val="accent1"/>
                </a:solidFill>
              </a:rPr>
              <a:t>went to the store. </a:t>
            </a:r>
          </a:p>
          <a:p>
            <a:pPr lvl="2"/>
            <a:endParaRPr lang="en-US" sz="16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 Will you please try to write </a:t>
            </a:r>
            <a:r>
              <a:rPr lang="en-US" sz="2400" i="1" dirty="0">
                <a:solidFill>
                  <a:srgbClr val="FF0000"/>
                </a:solidFill>
              </a:rPr>
              <a:t>we</a:t>
            </a:r>
            <a:r>
              <a:rPr lang="en-US" sz="2400" i="1" dirty="0">
                <a:solidFill>
                  <a:schemeClr val="accent1"/>
                </a:solidFill>
              </a:rPr>
              <a:t> more often?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Will you please try to write </a:t>
            </a:r>
            <a:r>
              <a:rPr lang="en-US" sz="2400" i="1" dirty="0">
                <a:solidFill>
                  <a:schemeClr val="accent2"/>
                </a:solidFill>
              </a:rPr>
              <a:t>us</a:t>
            </a:r>
            <a:r>
              <a:rPr lang="en-US" sz="2400" i="1" dirty="0">
                <a:solidFill>
                  <a:schemeClr val="accent1"/>
                </a:solidFill>
              </a:rPr>
              <a:t> more often?</a:t>
            </a:r>
          </a:p>
          <a:p>
            <a:pPr marL="1371600" lvl="3" indent="0">
              <a:buNone/>
            </a:pPr>
            <a:endParaRPr lang="en-US" sz="1400" i="1" dirty="0">
              <a:solidFill>
                <a:schemeClr val="accent1"/>
              </a:solidFill>
            </a:endParaRPr>
          </a:p>
          <a:p>
            <a:pPr lvl="4"/>
            <a:endParaRPr lang="en-US" sz="2400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613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7586" y="359693"/>
            <a:ext cx="1134029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Adjectives (1/2)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484853"/>
            <a:ext cx="10796621" cy="4648200"/>
          </a:xfrm>
        </p:spPr>
        <p:txBody>
          <a:bodyPr/>
          <a:lstStyle/>
          <a:p>
            <a:pPr marL="571500" indent="-457200"/>
            <a:r>
              <a:rPr lang="en-US" sz="3200" dirty="0"/>
              <a:t>Adjective</a:t>
            </a:r>
            <a:r>
              <a:rPr lang="en-US" b="0" dirty="0"/>
              <a:t>: is a word that modifies a noun or a pronoun.</a:t>
            </a:r>
          </a:p>
          <a:p>
            <a:pPr lvl="1"/>
            <a:r>
              <a:rPr lang="en-US" b="0" dirty="0"/>
              <a:t>[An adjective answers one of these questions: Which? What kind? How many?]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Look at </a:t>
            </a:r>
            <a:r>
              <a:rPr lang="en-US" sz="2400" i="1" dirty="0">
                <a:solidFill>
                  <a:schemeClr val="accent2"/>
                </a:solidFill>
              </a:rPr>
              <a:t>those</a:t>
            </a:r>
            <a:r>
              <a:rPr lang="en-US" sz="2400" i="1" dirty="0">
                <a:solidFill>
                  <a:schemeClr val="accent1"/>
                </a:solidFill>
              </a:rPr>
              <a:t> flowers. [</a:t>
            </a:r>
            <a:r>
              <a:rPr lang="en-US" sz="2400" i="1" dirty="0">
                <a:solidFill>
                  <a:schemeClr val="accent2"/>
                </a:solidFill>
              </a:rPr>
              <a:t>which flowers</a:t>
            </a:r>
            <a:r>
              <a:rPr lang="en-US" sz="2400" i="1" dirty="0">
                <a:solidFill>
                  <a:schemeClr val="accent1"/>
                </a:solidFill>
              </a:rPr>
              <a:t>? Those flowers.]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like </a:t>
            </a:r>
            <a:r>
              <a:rPr lang="en-US" sz="2400" i="1" dirty="0">
                <a:solidFill>
                  <a:schemeClr val="accent2"/>
                </a:solidFill>
              </a:rPr>
              <a:t>yellow</a:t>
            </a:r>
            <a:r>
              <a:rPr lang="en-US" sz="2400" i="1" dirty="0">
                <a:solidFill>
                  <a:schemeClr val="accent1"/>
                </a:solidFill>
              </a:rPr>
              <a:t> flowers. [</a:t>
            </a:r>
            <a:r>
              <a:rPr lang="en-US" sz="2400" i="1" dirty="0">
                <a:solidFill>
                  <a:schemeClr val="accent2"/>
                </a:solidFill>
              </a:rPr>
              <a:t>what kind of flowers</a:t>
            </a:r>
            <a:r>
              <a:rPr lang="en-US" sz="2400" i="1" dirty="0">
                <a:solidFill>
                  <a:schemeClr val="accent1"/>
                </a:solidFill>
              </a:rPr>
              <a:t>? Yellow flowers.]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There are </a:t>
            </a:r>
            <a:r>
              <a:rPr lang="en-US" sz="2400" i="1" dirty="0">
                <a:solidFill>
                  <a:schemeClr val="accent2"/>
                </a:solidFill>
              </a:rPr>
              <a:t>twelve</a:t>
            </a:r>
            <a:r>
              <a:rPr lang="en-US" sz="2400" i="1" dirty="0">
                <a:solidFill>
                  <a:schemeClr val="accent1"/>
                </a:solidFill>
              </a:rPr>
              <a:t> flowers. [</a:t>
            </a:r>
            <a:r>
              <a:rPr lang="en-US" sz="2400" i="1" dirty="0">
                <a:solidFill>
                  <a:schemeClr val="accent2"/>
                </a:solidFill>
              </a:rPr>
              <a:t>How many flowers</a:t>
            </a:r>
            <a:r>
              <a:rPr lang="en-US" sz="2400" i="1" dirty="0">
                <a:solidFill>
                  <a:schemeClr val="accent1"/>
                </a:solidFill>
              </a:rPr>
              <a:t>? Twelve.]</a:t>
            </a:r>
          </a:p>
          <a:p>
            <a:r>
              <a:rPr lang="en-US" sz="3200" b="0" dirty="0"/>
              <a:t> Modifies a noun or a pronoun.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You have </a:t>
            </a:r>
            <a:r>
              <a:rPr lang="en-US" sz="2400" i="1" dirty="0">
                <a:solidFill>
                  <a:srgbClr val="FF0000"/>
                </a:solidFill>
              </a:rPr>
              <a:t>much</a:t>
            </a:r>
            <a:r>
              <a:rPr lang="en-US" sz="2400" i="1" dirty="0">
                <a:solidFill>
                  <a:schemeClr val="accent1"/>
                </a:solidFill>
              </a:rPr>
              <a:t> books.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You have </a:t>
            </a:r>
            <a:r>
              <a:rPr lang="en-US" sz="2400" i="1" dirty="0">
                <a:solidFill>
                  <a:schemeClr val="accent2"/>
                </a:solidFill>
              </a:rPr>
              <a:t>many</a:t>
            </a:r>
            <a:r>
              <a:rPr lang="en-US" sz="2400" i="1" dirty="0">
                <a:solidFill>
                  <a:schemeClr val="accent1"/>
                </a:solidFill>
              </a:rPr>
              <a:t> books.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67548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199" y="365125"/>
            <a:ext cx="11480801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Adjectives (2/2)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464906"/>
            <a:ext cx="11039813" cy="4997808"/>
          </a:xfrm>
        </p:spPr>
        <p:txBody>
          <a:bodyPr/>
          <a:lstStyle/>
          <a:p>
            <a:r>
              <a:rPr lang="en-US" b="0" dirty="0"/>
              <a:t>Avoid double comparatives.</a:t>
            </a:r>
            <a:endParaRPr lang="en-US" b="0" i="1" dirty="0">
              <a:solidFill>
                <a:schemeClr val="accent2"/>
              </a:solidFill>
            </a:endParaRP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She is </a:t>
            </a:r>
            <a:r>
              <a:rPr lang="en-US" sz="2400" i="1" dirty="0">
                <a:solidFill>
                  <a:srgbClr val="FF0000"/>
                </a:solidFill>
              </a:rPr>
              <a:t>more stronger </a:t>
            </a:r>
            <a:r>
              <a:rPr lang="en-US" sz="2400" i="1" dirty="0">
                <a:solidFill>
                  <a:schemeClr val="accent1"/>
                </a:solidFill>
              </a:rPr>
              <a:t>than her sister.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She is </a:t>
            </a:r>
            <a:r>
              <a:rPr lang="en-US" sz="2400" i="1" dirty="0">
                <a:solidFill>
                  <a:schemeClr val="accent2"/>
                </a:solidFill>
              </a:rPr>
              <a:t>stronger</a:t>
            </a:r>
            <a:r>
              <a:rPr lang="en-US" sz="2400" i="1" dirty="0">
                <a:solidFill>
                  <a:schemeClr val="accent1"/>
                </a:solidFill>
              </a:rPr>
              <a:t> than her sister.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Use </a:t>
            </a:r>
            <a:r>
              <a:rPr lang="en-US" b="0" dirty="0">
                <a:solidFill>
                  <a:schemeClr val="accent2"/>
                </a:solidFill>
              </a:rPr>
              <a:t>much</a:t>
            </a:r>
            <a:r>
              <a:rPr lang="en-US" b="0" dirty="0"/>
              <a:t> with uncountable nouns. Use </a:t>
            </a:r>
            <a:r>
              <a:rPr lang="en-US" b="0" dirty="0">
                <a:solidFill>
                  <a:schemeClr val="accent2"/>
                </a:solidFill>
              </a:rPr>
              <a:t>many</a:t>
            </a:r>
            <a:r>
              <a:rPr lang="en-US" b="0" dirty="0"/>
              <a:t> with countable nouns.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 have </a:t>
            </a:r>
            <a:r>
              <a:rPr lang="en-US" sz="2400" i="1" dirty="0">
                <a:solidFill>
                  <a:srgbClr val="FF0000"/>
                </a:solidFill>
              </a:rPr>
              <a:t>many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work to do.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have </a:t>
            </a:r>
            <a:r>
              <a:rPr lang="en-US" sz="2400" i="1" dirty="0">
                <a:solidFill>
                  <a:schemeClr val="accent2"/>
                </a:solidFill>
              </a:rPr>
              <a:t>much</a:t>
            </a:r>
            <a:r>
              <a:rPr lang="en-US" sz="2400" i="1" dirty="0">
                <a:solidFill>
                  <a:schemeClr val="accent1"/>
                </a:solidFill>
              </a:rPr>
              <a:t> work to do.</a:t>
            </a:r>
          </a:p>
          <a:p>
            <a:pPr marL="914400" lvl="2" indent="0">
              <a:buNone/>
            </a:pPr>
            <a:endParaRPr lang="en-US" sz="1400" i="1" dirty="0">
              <a:solidFill>
                <a:schemeClr val="accent1"/>
              </a:solidFill>
            </a:endParaRP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6" name="Curved Left Arrow 5"/>
          <p:cNvSpPr/>
          <p:nvPr/>
        </p:nvSpPr>
        <p:spPr bwMode="auto">
          <a:xfrm rot="16200000">
            <a:off x="4611930" y="1681150"/>
            <a:ext cx="452766" cy="933853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8731" y="487649"/>
            <a:ext cx="10919593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Adverbs (1/3)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11313"/>
            <a:ext cx="10718800" cy="4648200"/>
          </a:xfrm>
        </p:spPr>
        <p:txBody>
          <a:bodyPr/>
          <a:lstStyle/>
          <a:p>
            <a:r>
              <a:rPr lang="en-US" b="0" dirty="0"/>
              <a:t>Adverbs: is word that modifies a verb, an adjective, or another adverb.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waves pounded </a:t>
            </a:r>
            <a:r>
              <a:rPr lang="en-US" sz="2400" i="1" dirty="0">
                <a:solidFill>
                  <a:schemeClr val="accent2"/>
                </a:solidFill>
              </a:rPr>
              <a:t>ferociously</a:t>
            </a:r>
            <a:r>
              <a:rPr lang="en-US" sz="2400" i="1" dirty="0">
                <a:solidFill>
                  <a:schemeClr val="accent1"/>
                </a:solidFill>
              </a:rPr>
              <a:t>. [</a:t>
            </a:r>
            <a:r>
              <a:rPr lang="en-US" sz="2400" i="1" dirty="0">
                <a:solidFill>
                  <a:schemeClr val="accent2"/>
                </a:solidFill>
              </a:rPr>
              <a:t>Modifies a verb</a:t>
            </a:r>
            <a:r>
              <a:rPr lang="en-US" sz="2400" i="1" dirty="0">
                <a:solidFill>
                  <a:schemeClr val="accent1"/>
                </a:solidFill>
              </a:rPr>
              <a:t>] 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Those were </a:t>
            </a:r>
            <a:r>
              <a:rPr lang="en-US" sz="2400" i="1" dirty="0">
                <a:solidFill>
                  <a:schemeClr val="accent2"/>
                </a:solidFill>
              </a:rPr>
              <a:t>very</a:t>
            </a:r>
            <a:r>
              <a:rPr lang="en-US" sz="2400" i="1" dirty="0">
                <a:solidFill>
                  <a:schemeClr val="accent1"/>
                </a:solidFill>
              </a:rPr>
              <a:t> ferocious waves. [</a:t>
            </a:r>
            <a:r>
              <a:rPr lang="en-US" sz="2400" i="1" dirty="0">
                <a:solidFill>
                  <a:schemeClr val="accent2"/>
                </a:solidFill>
              </a:rPr>
              <a:t>Modifies an adjectives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They pounded </a:t>
            </a:r>
            <a:r>
              <a:rPr lang="en-US" sz="2400" i="1" dirty="0">
                <a:solidFill>
                  <a:schemeClr val="accent2"/>
                </a:solidFill>
              </a:rPr>
              <a:t>quite</a:t>
            </a:r>
            <a:r>
              <a:rPr lang="en-US" sz="2400" i="1" dirty="0">
                <a:solidFill>
                  <a:schemeClr val="accent1"/>
                </a:solidFill>
              </a:rPr>
              <a:t> ferocious. [</a:t>
            </a:r>
            <a:r>
              <a:rPr lang="en-US" sz="2400" i="1" dirty="0">
                <a:solidFill>
                  <a:schemeClr val="accent2"/>
                </a:solidFill>
              </a:rPr>
              <a:t>Modifies an adverb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Does your uncle live </a:t>
            </a:r>
            <a:r>
              <a:rPr lang="en-US" sz="2400" i="1" dirty="0">
                <a:solidFill>
                  <a:schemeClr val="accent2"/>
                </a:solidFill>
              </a:rPr>
              <a:t>here</a:t>
            </a:r>
            <a:r>
              <a:rPr lang="en-US" sz="2400" i="1" dirty="0">
                <a:solidFill>
                  <a:schemeClr val="accent1"/>
                </a:solidFill>
              </a:rPr>
              <a:t>? [where does your uncle live? He lives here.]</a:t>
            </a:r>
          </a:p>
        </p:txBody>
      </p:sp>
      <p:sp>
        <p:nvSpPr>
          <p:cNvPr id="52" name="Curved Right Arrow 51"/>
          <p:cNvSpPr/>
          <p:nvPr/>
        </p:nvSpPr>
        <p:spPr bwMode="auto">
          <a:xfrm rot="5554175">
            <a:off x="4346376" y="1709461"/>
            <a:ext cx="405053" cy="1119532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4" name="Curved Left Arrow 53"/>
          <p:cNvSpPr/>
          <p:nvPr/>
        </p:nvSpPr>
        <p:spPr bwMode="auto">
          <a:xfrm rot="16200000">
            <a:off x="3929659" y="2568373"/>
            <a:ext cx="330466" cy="1009331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5" name="Curved Left Arrow 54"/>
          <p:cNvSpPr/>
          <p:nvPr/>
        </p:nvSpPr>
        <p:spPr bwMode="auto">
          <a:xfrm rot="16200000">
            <a:off x="4292459" y="3421446"/>
            <a:ext cx="307537" cy="933853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Curved Right Arrow 55"/>
          <p:cNvSpPr/>
          <p:nvPr/>
        </p:nvSpPr>
        <p:spPr bwMode="auto">
          <a:xfrm rot="5554175">
            <a:off x="4412918" y="4230296"/>
            <a:ext cx="271970" cy="799404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Curved Right Arrow 57"/>
          <p:cNvSpPr/>
          <p:nvPr/>
        </p:nvSpPr>
        <p:spPr bwMode="auto">
          <a:xfrm rot="5400000" flipH="1">
            <a:off x="3347034" y="4162404"/>
            <a:ext cx="486383" cy="2597284"/>
          </a:xfrm>
          <a:prstGeom prst="curved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600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Adverbs (2/3)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90014"/>
            <a:ext cx="10363200" cy="4972699"/>
          </a:xfrm>
        </p:spPr>
        <p:txBody>
          <a:bodyPr/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b="0" dirty="0"/>
              <a:t>Adverbs can modify other adverbs.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They were driving </a:t>
            </a:r>
            <a:r>
              <a:rPr lang="en-US" sz="2400" i="1" dirty="0">
                <a:solidFill>
                  <a:schemeClr val="accent2"/>
                </a:solidFill>
              </a:rPr>
              <a:t>rather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u="sng" dirty="0">
                <a:solidFill>
                  <a:schemeClr val="accent2"/>
                </a:solidFill>
              </a:rPr>
              <a:t>slowly</a:t>
            </a:r>
            <a:r>
              <a:rPr lang="en-US" sz="2400" i="1" dirty="0">
                <a:solidFill>
                  <a:schemeClr val="accent1"/>
                </a:solidFill>
              </a:rPr>
              <a:t> on the expressway. 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 am very </a:t>
            </a:r>
            <a:r>
              <a:rPr lang="en-US" sz="2400" i="1" dirty="0">
                <a:solidFill>
                  <a:srgbClr val="FF0000"/>
                </a:solidFill>
              </a:rPr>
              <a:t>much</a:t>
            </a:r>
            <a:r>
              <a:rPr lang="en-US" sz="2400" i="1" dirty="0">
                <a:solidFill>
                  <a:schemeClr val="accent1"/>
                </a:solidFill>
              </a:rPr>
              <a:t> sorry.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am </a:t>
            </a:r>
            <a:r>
              <a:rPr lang="en-US" sz="2400" i="1" dirty="0">
                <a:solidFill>
                  <a:schemeClr val="accent2"/>
                </a:solidFill>
              </a:rPr>
              <a:t>very</a:t>
            </a:r>
            <a:r>
              <a:rPr lang="en-US" sz="2400" i="1" dirty="0">
                <a:solidFill>
                  <a:schemeClr val="accent1"/>
                </a:solidFill>
              </a:rPr>
              <a:t> sorry.</a:t>
            </a:r>
          </a:p>
          <a:p>
            <a:pPr lvl="2"/>
            <a:endParaRPr lang="en-US" sz="1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 am </a:t>
            </a:r>
            <a:r>
              <a:rPr lang="en-US" sz="2400" i="1" dirty="0">
                <a:solidFill>
                  <a:srgbClr val="FF0000"/>
                </a:solidFill>
              </a:rPr>
              <a:t>much</a:t>
            </a:r>
            <a:r>
              <a:rPr lang="en-US" sz="2400" i="1" dirty="0">
                <a:solidFill>
                  <a:schemeClr val="accent1"/>
                </a:solidFill>
              </a:rPr>
              <a:t> tired.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am </a:t>
            </a:r>
            <a:r>
              <a:rPr lang="en-US" sz="2400" i="1" dirty="0">
                <a:solidFill>
                  <a:schemeClr val="accent2"/>
                </a:solidFill>
              </a:rPr>
              <a:t>very</a:t>
            </a:r>
            <a:r>
              <a:rPr lang="en-US" sz="2400" i="1" dirty="0">
                <a:solidFill>
                  <a:schemeClr val="accent1"/>
                </a:solidFill>
              </a:rPr>
              <a:t> tired.</a:t>
            </a:r>
          </a:p>
          <a:p>
            <a:pPr marL="914400" lvl="2" indent="0">
              <a:buNone/>
            </a:pPr>
            <a:endParaRPr lang="en-US" sz="1400" i="1" dirty="0">
              <a:solidFill>
                <a:schemeClr val="accent1"/>
              </a:solidFill>
            </a:endParaRPr>
          </a:p>
        </p:txBody>
      </p:sp>
      <p:sp>
        <p:nvSpPr>
          <p:cNvPr id="5" name="Curved Left Arrow 4"/>
          <p:cNvSpPr/>
          <p:nvPr/>
        </p:nvSpPr>
        <p:spPr bwMode="auto">
          <a:xfrm rot="16200000">
            <a:off x="4881200" y="1743725"/>
            <a:ext cx="320942" cy="933853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84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Adverbs (3/3)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601" y="1475126"/>
            <a:ext cx="10363200" cy="4648200"/>
          </a:xfrm>
        </p:spPr>
        <p:txBody>
          <a:bodyPr/>
          <a:lstStyle/>
          <a:p>
            <a:r>
              <a:rPr lang="en-US" b="0" dirty="0"/>
              <a:t>Adverbs: the structure too…to.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It is </a:t>
            </a:r>
            <a:r>
              <a:rPr lang="en-US" sz="2400" i="1" dirty="0">
                <a:solidFill>
                  <a:srgbClr val="FF0000"/>
                </a:solidFill>
              </a:rPr>
              <a:t>very</a:t>
            </a:r>
            <a:r>
              <a:rPr lang="en-US" sz="2400" i="1" dirty="0">
                <a:solidFill>
                  <a:schemeClr val="accent1"/>
                </a:solidFill>
              </a:rPr>
              <a:t> hot </a:t>
            </a:r>
            <a:r>
              <a:rPr lang="en-US" sz="2400" i="1" dirty="0">
                <a:solidFill>
                  <a:srgbClr val="FF0000"/>
                </a:solidFill>
              </a:rPr>
              <a:t>to</a:t>
            </a:r>
            <a:r>
              <a:rPr lang="en-US" sz="2400" i="1" dirty="0">
                <a:solidFill>
                  <a:schemeClr val="accent1"/>
                </a:solidFill>
              </a:rPr>
              <a:t> go out.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It is </a:t>
            </a:r>
            <a:r>
              <a:rPr lang="en-US" sz="2400" i="1" dirty="0">
                <a:solidFill>
                  <a:schemeClr val="accent2"/>
                </a:solidFill>
              </a:rPr>
              <a:t>too</a:t>
            </a:r>
            <a:r>
              <a:rPr lang="en-US" sz="2400" i="1" dirty="0">
                <a:solidFill>
                  <a:schemeClr val="accent1"/>
                </a:solidFill>
              </a:rPr>
              <a:t> hot </a:t>
            </a:r>
            <a:r>
              <a:rPr lang="en-US" sz="2400" i="1" dirty="0">
                <a:solidFill>
                  <a:schemeClr val="accent2"/>
                </a:solidFill>
              </a:rPr>
              <a:t>to</a:t>
            </a:r>
            <a:r>
              <a:rPr lang="en-US" sz="2400" i="1" dirty="0">
                <a:solidFill>
                  <a:schemeClr val="accent1"/>
                </a:solidFill>
              </a:rPr>
              <a:t> go out.</a:t>
            </a:r>
          </a:p>
          <a:p>
            <a:r>
              <a:rPr lang="en-US" dirty="0"/>
              <a:t>Before the verb, after the verb, and end of a sentence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</a:t>
            </a:r>
            <a:r>
              <a:rPr lang="en-US" sz="2800" i="1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rgbClr val="0070C0"/>
                </a:solidFill>
              </a:rPr>
              <a:t>example, 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</a:t>
            </a:r>
            <a:r>
              <a:rPr lang="en-US" altLang="zh-TW" sz="2400" i="1" dirty="0">
                <a:solidFill>
                  <a:schemeClr val="accent1"/>
                </a:solidFill>
              </a:rPr>
              <a:t> He shut </a:t>
            </a:r>
            <a:r>
              <a:rPr lang="en-US" altLang="zh-TW" sz="2400" i="1" dirty="0">
                <a:solidFill>
                  <a:srgbClr val="FF0000"/>
                </a:solidFill>
              </a:rPr>
              <a:t>quietly</a:t>
            </a:r>
            <a:r>
              <a:rPr lang="en-US" altLang="zh-TW" sz="2400" dirty="0"/>
              <a:t> </a:t>
            </a:r>
            <a:r>
              <a:rPr lang="en-US" altLang="zh-TW" sz="2400" i="1" dirty="0">
                <a:solidFill>
                  <a:schemeClr val="accent1"/>
                </a:solidFill>
              </a:rPr>
              <a:t>the door.</a:t>
            </a:r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</a:t>
            </a:r>
            <a:r>
              <a:rPr lang="en-US" altLang="zh-TW" sz="2400" i="1" dirty="0">
                <a:solidFill>
                  <a:schemeClr val="accent1"/>
                </a:solidFill>
              </a:rPr>
              <a:t>He shut the door </a:t>
            </a:r>
            <a:r>
              <a:rPr lang="en-US" altLang="zh-TW" sz="2400" i="1" dirty="0">
                <a:solidFill>
                  <a:schemeClr val="accent2"/>
                </a:solidFill>
              </a:rPr>
              <a:t>quietly</a:t>
            </a:r>
            <a:r>
              <a:rPr lang="en-US" altLang="zh-TW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pPr lvl="2"/>
            <a:endParaRPr lang="en-US" sz="1400" i="1" dirty="0">
              <a:solidFill>
                <a:schemeClr val="accent1"/>
              </a:solidFill>
            </a:endParaRP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8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11200" y="444065"/>
            <a:ext cx="11510612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z="4000" b="1" dirty="0"/>
              <a:t> </a:t>
            </a:r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Determiners (1/2)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52692"/>
            <a:ext cx="10363200" cy="5010021"/>
          </a:xfrm>
        </p:spPr>
        <p:txBody>
          <a:bodyPr/>
          <a:lstStyle/>
          <a:p>
            <a:r>
              <a:rPr lang="en-US" b="0" dirty="0"/>
              <a:t>Determiners are small words that go in front of nouns. </a:t>
            </a:r>
            <a:endParaRPr lang="en-US" b="0" i="1" dirty="0">
              <a:solidFill>
                <a:schemeClr val="accent2"/>
              </a:solidFill>
            </a:endParaRP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Last Sunday, my husband took me to </a:t>
            </a:r>
            <a:r>
              <a:rPr lang="en-US" sz="2400" i="1" u="sng" dirty="0">
                <a:solidFill>
                  <a:srgbClr val="FF0000"/>
                </a:solidFill>
              </a:rPr>
              <a:t>the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good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restaurant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Last Sunday, my husband took me to </a:t>
            </a:r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good restaurant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endParaRPr lang="en-US" sz="1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 live in </a:t>
            </a:r>
            <a:r>
              <a:rPr lang="en-US" sz="2400" i="1" dirty="0">
                <a:solidFill>
                  <a:srgbClr val="FF0000"/>
                </a:solidFill>
              </a:rPr>
              <a:t>the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small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rgbClr val="FF0000"/>
                </a:solidFill>
              </a:rPr>
              <a:t>apartment</a:t>
            </a:r>
            <a:r>
              <a:rPr lang="en-US" sz="2400" i="1" dirty="0">
                <a:solidFill>
                  <a:schemeClr val="accent1"/>
                </a:solidFill>
              </a:rPr>
              <a:t> in the suburbs.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live in </a:t>
            </a:r>
            <a:r>
              <a:rPr lang="en-US" sz="2400" i="1" dirty="0">
                <a:solidFill>
                  <a:schemeClr val="accent2"/>
                </a:solidFill>
              </a:rPr>
              <a:t>a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small apartment</a:t>
            </a:r>
            <a:r>
              <a:rPr lang="en-US" sz="2400" i="1" dirty="0">
                <a:solidFill>
                  <a:schemeClr val="accent1"/>
                </a:solidFill>
              </a:rPr>
              <a:t> in the suburbs. </a:t>
            </a:r>
          </a:p>
          <a:p>
            <a:pPr lvl="2"/>
            <a:endParaRPr lang="en-US" sz="1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Remember </a:t>
            </a:r>
            <a:r>
              <a:rPr lang="en-US" sz="2400" i="1" dirty="0">
                <a:solidFill>
                  <a:srgbClr val="FF0000"/>
                </a:solidFill>
              </a:rPr>
              <a:t>a movie</a:t>
            </a:r>
            <a:r>
              <a:rPr lang="en-US" sz="2400" i="1" dirty="0">
                <a:solidFill>
                  <a:schemeClr val="accent1"/>
                </a:solidFill>
              </a:rPr>
              <a:t> we watched last week?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Remember </a:t>
            </a:r>
            <a:r>
              <a:rPr lang="en-US" sz="2400" i="1" dirty="0">
                <a:solidFill>
                  <a:schemeClr val="accent2"/>
                </a:solidFill>
              </a:rPr>
              <a:t>the movie </a:t>
            </a:r>
            <a:r>
              <a:rPr lang="en-US" sz="2400" i="1" dirty="0">
                <a:solidFill>
                  <a:schemeClr val="accent1"/>
                </a:solidFill>
              </a:rPr>
              <a:t>we watched last week?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</p:txBody>
      </p:sp>
      <p:sp>
        <p:nvSpPr>
          <p:cNvPr id="5" name="Curved Left Arrow 4"/>
          <p:cNvSpPr/>
          <p:nvPr/>
        </p:nvSpPr>
        <p:spPr bwMode="auto">
          <a:xfrm rot="16200000" flipV="1">
            <a:off x="8828841" y="1275346"/>
            <a:ext cx="452766" cy="1595334"/>
          </a:xfrm>
          <a:prstGeom prst="curvedLef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5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17633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Mistakes With Determiners (2/2)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94581"/>
            <a:ext cx="11117634" cy="4648200"/>
          </a:xfrm>
        </p:spPr>
        <p:txBody>
          <a:bodyPr/>
          <a:lstStyle/>
          <a:p>
            <a:r>
              <a:rPr lang="en-US" b="0" dirty="0"/>
              <a:t>Don’t use </a:t>
            </a:r>
            <a:r>
              <a:rPr lang="en-US" sz="2400" i="1" dirty="0">
                <a:solidFill>
                  <a:schemeClr val="accent2"/>
                </a:solidFill>
              </a:rPr>
              <a:t>a/an</a:t>
            </a:r>
            <a:r>
              <a:rPr lang="en-US" b="0" dirty="0"/>
              <a:t> with an uncountable noun as determiners.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She gave me </a:t>
            </a:r>
            <a:r>
              <a:rPr lang="en-US" sz="2400" i="1" dirty="0">
                <a:solidFill>
                  <a:srgbClr val="FF0000"/>
                </a:solidFill>
              </a:rPr>
              <a:t>an</a:t>
            </a:r>
            <a:r>
              <a:rPr lang="en-US" sz="2400" i="1" dirty="0">
                <a:solidFill>
                  <a:schemeClr val="accent1"/>
                </a:solidFill>
              </a:rPr>
              <a:t> advice. [</a:t>
            </a:r>
            <a:r>
              <a:rPr lang="en-US" sz="2400" i="1" dirty="0">
                <a:solidFill>
                  <a:schemeClr val="accent2"/>
                </a:solidFill>
              </a:rPr>
              <a:t>because advice is uncountable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She gave me </a:t>
            </a:r>
            <a:r>
              <a:rPr lang="en-US" sz="2400" i="1" dirty="0">
                <a:solidFill>
                  <a:schemeClr val="accent2"/>
                </a:solidFill>
              </a:rPr>
              <a:t>some</a:t>
            </a:r>
            <a:r>
              <a:rPr lang="en-US" sz="2400" i="1" dirty="0">
                <a:solidFill>
                  <a:schemeClr val="accent1"/>
                </a:solidFill>
              </a:rPr>
              <a:t> advice.</a:t>
            </a:r>
            <a:r>
              <a:rPr lang="en-US" b="0" dirty="0"/>
              <a:t> </a:t>
            </a:r>
          </a:p>
          <a:p>
            <a:pPr lvl="2"/>
            <a:endParaRPr lang="en-US" b="0" dirty="0"/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 didn't make </a:t>
            </a:r>
            <a:r>
              <a:rPr lang="en-US" sz="2400" i="1" dirty="0">
                <a:solidFill>
                  <a:srgbClr val="FF0000"/>
                </a:solidFill>
              </a:rPr>
              <a:t>an</a:t>
            </a:r>
            <a:r>
              <a:rPr lang="en-US" sz="2400" i="1" dirty="0">
                <a:solidFill>
                  <a:schemeClr val="accent1"/>
                </a:solidFill>
              </a:rPr>
              <a:t> progress today. [</a:t>
            </a:r>
            <a:r>
              <a:rPr lang="en-US" sz="2400" i="1" dirty="0">
                <a:solidFill>
                  <a:schemeClr val="accent2"/>
                </a:solidFill>
              </a:rPr>
              <a:t>because progress is uncountable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didn't make </a:t>
            </a:r>
            <a:r>
              <a:rPr lang="en-US" sz="2400" i="1" dirty="0">
                <a:solidFill>
                  <a:schemeClr val="accent2"/>
                </a:solidFill>
              </a:rPr>
              <a:t>much</a:t>
            </a:r>
            <a:r>
              <a:rPr lang="en-US" sz="2400" i="1" dirty="0">
                <a:solidFill>
                  <a:schemeClr val="accent1"/>
                </a:solidFill>
              </a:rPr>
              <a:t> progress today. </a:t>
            </a:r>
          </a:p>
        </p:txBody>
      </p:sp>
    </p:spTree>
    <p:extLst>
      <p:ext uri="{BB962C8B-B14F-4D97-AF65-F5344CB8AC3E}">
        <p14:creationId xmlns:p14="http://schemas.microsoft.com/office/powerpoint/2010/main" val="27351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Mistakes With Preposition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80684"/>
            <a:ext cx="10942536" cy="4882794"/>
          </a:xfrm>
        </p:spPr>
        <p:txBody>
          <a:bodyPr/>
          <a:lstStyle/>
          <a:p>
            <a:r>
              <a:rPr lang="en-US" sz="2400" i="1" dirty="0">
                <a:solidFill>
                  <a:schemeClr val="accent2"/>
                </a:solidFill>
              </a:rPr>
              <a:t>Since</a:t>
            </a:r>
            <a:r>
              <a:rPr lang="en-US" b="0" dirty="0"/>
              <a:t> is used to reckon from a </a:t>
            </a:r>
            <a:r>
              <a:rPr lang="en-US" i="1" dirty="0">
                <a:solidFill>
                  <a:schemeClr val="accent2"/>
                </a:solidFill>
              </a:rPr>
              <a:t>particular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date</a:t>
            </a:r>
            <a:r>
              <a:rPr lang="en-US" b="0" dirty="0"/>
              <a:t>. </a:t>
            </a:r>
          </a:p>
          <a:p>
            <a:r>
              <a:rPr lang="en-US" sz="2400" i="1" dirty="0">
                <a:solidFill>
                  <a:schemeClr val="accent2"/>
                </a:solidFill>
              </a:rPr>
              <a:t>For </a:t>
            </a:r>
            <a:r>
              <a:rPr lang="en-US" b="0" dirty="0"/>
              <a:t>is used for </a:t>
            </a:r>
            <a:r>
              <a:rPr lang="en-US" sz="2400" i="1" dirty="0">
                <a:solidFill>
                  <a:schemeClr val="accent2"/>
                </a:solidFill>
              </a:rPr>
              <a:t>a period</a:t>
            </a:r>
            <a:r>
              <a:rPr lang="en-US" b="0" dirty="0"/>
              <a:t>.</a:t>
            </a:r>
            <a:endParaRPr lang="en-US" b="0" i="1" dirty="0">
              <a:solidFill>
                <a:schemeClr val="accent2"/>
              </a:solidFill>
            </a:endParaRP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I </a:t>
            </a:r>
            <a:r>
              <a:rPr lang="en-US" sz="2400" i="1" dirty="0">
                <a:solidFill>
                  <a:srgbClr val="FF0000"/>
                </a:solidFill>
              </a:rPr>
              <a:t>am</a:t>
            </a:r>
            <a:r>
              <a:rPr lang="en-US" sz="2400" i="1" dirty="0">
                <a:solidFill>
                  <a:schemeClr val="accent1"/>
                </a:solidFill>
              </a:rPr>
              <a:t> ill </a:t>
            </a:r>
            <a:r>
              <a:rPr lang="en-US" sz="2400" i="1" dirty="0">
                <a:solidFill>
                  <a:srgbClr val="FF0000"/>
                </a:solidFill>
              </a:rPr>
              <a:t>since</a:t>
            </a:r>
            <a:r>
              <a:rPr lang="en-US" sz="2400" i="1" dirty="0">
                <a:solidFill>
                  <a:schemeClr val="accent1"/>
                </a:solidFill>
              </a:rPr>
              <a:t> three months. [</a:t>
            </a:r>
            <a:r>
              <a:rPr lang="en-US" sz="2400" i="1" dirty="0">
                <a:solidFill>
                  <a:schemeClr val="accent2"/>
                </a:solidFill>
              </a:rPr>
              <a:t>three months is not particular date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</a:t>
            </a:r>
            <a:r>
              <a:rPr lang="en-US" sz="2400" i="1" dirty="0">
                <a:solidFill>
                  <a:schemeClr val="accent2"/>
                </a:solidFill>
              </a:rPr>
              <a:t>have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been</a:t>
            </a:r>
            <a:r>
              <a:rPr lang="en-US" sz="2400" i="1" dirty="0">
                <a:solidFill>
                  <a:schemeClr val="accent1"/>
                </a:solidFill>
              </a:rPr>
              <a:t> ill </a:t>
            </a:r>
            <a:r>
              <a:rPr lang="en-US" sz="2400" i="1" dirty="0">
                <a:solidFill>
                  <a:schemeClr val="accent2"/>
                </a:solidFill>
              </a:rPr>
              <a:t>for</a:t>
            </a:r>
            <a:r>
              <a:rPr lang="en-US" sz="2400" i="1" dirty="0">
                <a:solidFill>
                  <a:schemeClr val="accent1"/>
                </a:solidFill>
              </a:rPr>
              <a:t> three months.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</a:t>
            </a:r>
            <a:r>
              <a:rPr lang="en-US" sz="2400" i="1" dirty="0">
                <a:solidFill>
                  <a:schemeClr val="accent2"/>
                </a:solidFill>
              </a:rPr>
              <a:t>have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been</a:t>
            </a:r>
            <a:r>
              <a:rPr lang="en-US" sz="2400" i="1" dirty="0">
                <a:solidFill>
                  <a:schemeClr val="accent1"/>
                </a:solidFill>
              </a:rPr>
              <a:t> ill </a:t>
            </a:r>
            <a:r>
              <a:rPr lang="en-US" sz="2400" i="1" dirty="0">
                <a:solidFill>
                  <a:schemeClr val="accent2"/>
                </a:solidFill>
              </a:rPr>
              <a:t>since</a:t>
            </a:r>
            <a:r>
              <a:rPr lang="en-US" sz="2400" i="1" dirty="0">
                <a:solidFill>
                  <a:schemeClr val="accent1"/>
                </a:solidFill>
              </a:rPr>
              <a:t> May.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This is my first time to play tennis </a:t>
            </a:r>
            <a:r>
              <a:rPr lang="en-US" sz="2400" i="1" dirty="0">
                <a:solidFill>
                  <a:srgbClr val="FF0000"/>
                </a:solidFill>
              </a:rPr>
              <a:t>since</a:t>
            </a:r>
            <a:r>
              <a:rPr lang="en-US" sz="2400" i="1" dirty="0">
                <a:solidFill>
                  <a:schemeClr val="accent1"/>
                </a:solidFill>
              </a:rPr>
              <a:t> a long time. [</a:t>
            </a:r>
            <a:r>
              <a:rPr lang="en-US" sz="2400" i="1" dirty="0">
                <a:solidFill>
                  <a:schemeClr val="accent2"/>
                </a:solidFill>
              </a:rPr>
              <a:t>a long time is not particular date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</a:t>
            </a:r>
            <a:r>
              <a:rPr lang="en-US" sz="2400" i="1" dirty="0">
                <a:solidFill>
                  <a:schemeClr val="accent2"/>
                </a:solidFill>
              </a:rPr>
              <a:t>have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not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played</a:t>
            </a:r>
            <a:r>
              <a:rPr lang="en-US" sz="2400" i="1" dirty="0">
                <a:solidFill>
                  <a:schemeClr val="accent1"/>
                </a:solidFill>
              </a:rPr>
              <a:t> tennis </a:t>
            </a:r>
            <a:r>
              <a:rPr lang="en-US" sz="2400" i="1" dirty="0">
                <a:solidFill>
                  <a:schemeClr val="accent2"/>
                </a:solidFill>
              </a:rPr>
              <a:t>for</a:t>
            </a:r>
            <a:r>
              <a:rPr lang="en-US" sz="2400" i="1" dirty="0">
                <a:solidFill>
                  <a:schemeClr val="accent1"/>
                </a:solidFill>
              </a:rPr>
              <a:t> a long time.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This is my first playing tennis </a:t>
            </a:r>
            <a:r>
              <a:rPr lang="en-US" sz="2400" i="1" dirty="0">
                <a:solidFill>
                  <a:schemeClr val="accent2"/>
                </a:solidFill>
              </a:rPr>
              <a:t>since</a:t>
            </a:r>
            <a:r>
              <a:rPr lang="en-US" sz="2400" i="1" dirty="0">
                <a:solidFill>
                  <a:schemeClr val="accent1"/>
                </a:solidFill>
              </a:rPr>
              <a:t> May.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354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Mistakes With Conjunction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3638" y="1554480"/>
            <a:ext cx="10363200" cy="3864543"/>
          </a:xfrm>
        </p:spPr>
        <p:txBody>
          <a:bodyPr/>
          <a:lstStyle/>
          <a:p>
            <a:r>
              <a:rPr lang="en-US" b="0" dirty="0"/>
              <a:t>Use just one conjunction to connect </a:t>
            </a:r>
            <a:r>
              <a:rPr lang="en-US" i="1" dirty="0">
                <a:solidFill>
                  <a:schemeClr val="accent2"/>
                </a:solidFill>
              </a:rPr>
              <a:t>two</a:t>
            </a:r>
            <a:r>
              <a:rPr lang="en-US" sz="2400" i="1" dirty="0">
                <a:solidFill>
                  <a:schemeClr val="accent2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clauses</a:t>
            </a:r>
            <a:r>
              <a:rPr lang="en-US" dirty="0"/>
              <a:t>.</a:t>
            </a:r>
            <a:endParaRPr lang="en-US" b="0" i="1" dirty="0">
              <a:solidFill>
                <a:schemeClr val="accent2"/>
              </a:solidFill>
            </a:endParaRP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Because</a:t>
            </a:r>
            <a:r>
              <a:rPr lang="en-US" sz="2400" i="1" u="sng" dirty="0">
                <a:solidFill>
                  <a:schemeClr val="accent1"/>
                </a:solidFill>
              </a:rPr>
              <a:t> he is intelligent </a:t>
            </a:r>
            <a:r>
              <a:rPr lang="en-US" sz="2400" i="1" dirty="0">
                <a:solidFill>
                  <a:srgbClr val="FF0000"/>
                </a:solidFill>
              </a:rPr>
              <a:t>so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u="sng" dirty="0">
                <a:solidFill>
                  <a:schemeClr val="accent1"/>
                </a:solidFill>
              </a:rPr>
              <a:t>he gets good marks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Because he is intelligent he gets good marks. </a:t>
            </a:r>
            <a:r>
              <a:rPr lang="en-US" sz="2400" i="1" dirty="0">
                <a:solidFill>
                  <a:schemeClr val="accent2"/>
                </a:solidFill>
              </a:rPr>
              <a:t>[No so]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He is intelligent so he gets good marks. </a:t>
            </a:r>
            <a:r>
              <a:rPr lang="en-US" sz="2400" i="1" dirty="0">
                <a:solidFill>
                  <a:schemeClr val="accent2"/>
                </a:solidFill>
              </a:rPr>
              <a:t>[No because]</a:t>
            </a:r>
            <a:endParaRPr lang="en-US" sz="1400" i="1" dirty="0">
              <a:solidFill>
                <a:schemeClr val="accent2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Since he was angry </a:t>
            </a:r>
            <a:r>
              <a:rPr lang="en-US" sz="2400" i="1" dirty="0">
                <a:solidFill>
                  <a:srgbClr val="FF0000"/>
                </a:solidFill>
              </a:rPr>
              <a:t>therefore</a:t>
            </a:r>
            <a:r>
              <a:rPr lang="en-US" sz="2400" i="1" dirty="0">
                <a:solidFill>
                  <a:schemeClr val="accent1"/>
                </a:solidFill>
              </a:rPr>
              <a:t> I said nothing.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Since he was angry I said nothing. </a:t>
            </a:r>
            <a:r>
              <a:rPr lang="en-US" sz="2400" i="1" dirty="0">
                <a:solidFill>
                  <a:schemeClr val="accent2"/>
                </a:solidFill>
              </a:rPr>
              <a:t>[No therefore] </a:t>
            </a:r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He was angry; therefore, I said nothing. </a:t>
            </a:r>
            <a:r>
              <a:rPr lang="en-US" sz="2400" i="1" dirty="0">
                <a:solidFill>
                  <a:schemeClr val="accent2"/>
                </a:solidFill>
              </a:rPr>
              <a:t>[No since]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18" name="Down Arrow 17"/>
          <p:cNvSpPr/>
          <p:nvPr/>
        </p:nvSpPr>
        <p:spPr bwMode="auto">
          <a:xfrm>
            <a:off x="7509753" y="1964987"/>
            <a:ext cx="291830" cy="369651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Down Arrow 18"/>
          <p:cNvSpPr/>
          <p:nvPr/>
        </p:nvSpPr>
        <p:spPr bwMode="auto">
          <a:xfrm>
            <a:off x="4889770" y="1964986"/>
            <a:ext cx="291830" cy="369651"/>
          </a:xfrm>
          <a:prstGeom prst="down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18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AFA7B9-AE96-46BB-85EE-8C6C5468BF64}"/>
              </a:ext>
            </a:extLst>
          </p:cNvPr>
          <p:cNvSpPr txBox="1">
            <a:spLocks/>
          </p:cNvSpPr>
          <p:nvPr/>
        </p:nvSpPr>
        <p:spPr>
          <a:xfrm>
            <a:off x="983221" y="311377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rgbClr val="0070C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TW" sz="4400" dirty="0">
                <a:solidFill>
                  <a:schemeClr val="accent6"/>
                </a:solidFill>
              </a:rPr>
              <a:t>Outline</a:t>
            </a:r>
            <a:endParaRPr lang="en-US" sz="4400" dirty="0">
              <a:solidFill>
                <a:schemeClr val="accent6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5DEBEDF-40F5-4045-A133-0AC189474C16}"/>
              </a:ext>
            </a:extLst>
          </p:cNvPr>
          <p:cNvSpPr txBox="1">
            <a:spLocks/>
          </p:cNvSpPr>
          <p:nvPr/>
        </p:nvSpPr>
        <p:spPr>
          <a:xfrm>
            <a:off x="1150379" y="1726772"/>
            <a:ext cx="10058400" cy="170222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0C0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" pitchFamily="2" charset="2"/>
              <a:buChar char="Ø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Wingdings" pitchFamily="2" charset="2"/>
              <a:buChar char="ü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0070C0"/>
              </a:buClr>
              <a:buSzPct val="8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r>
              <a:rPr lang="en-ZA" dirty="0">
                <a:latin typeface="+mn-lt"/>
                <a:cs typeface="+mn-cs"/>
              </a:rPr>
              <a:t>Introduction </a:t>
            </a:r>
          </a:p>
          <a:p>
            <a:r>
              <a:rPr lang="en-US" altLang="zh-TW" dirty="0">
                <a:latin typeface="+mn-lt"/>
                <a:cs typeface="+mn-cs"/>
              </a:rPr>
              <a:t> Common Mistakes in English Grammar</a:t>
            </a:r>
            <a:endParaRPr lang="en-ZA" dirty="0">
              <a:latin typeface="+mn-lt"/>
              <a:cs typeface="+mn-cs"/>
            </a:endParaRPr>
          </a:p>
          <a:p>
            <a:r>
              <a:rPr lang="en-ZA" dirty="0">
                <a:latin typeface="+mn-lt"/>
                <a:cs typeface="+mn-cs"/>
              </a:rPr>
              <a:t> </a:t>
            </a:r>
            <a:r>
              <a:rPr lang="en-US" dirty="0">
                <a:latin typeface="+mn-lt"/>
                <a:cs typeface="+mn-cs"/>
              </a:rPr>
              <a:t>Commonly Confused Words </a:t>
            </a:r>
            <a:r>
              <a:rPr lang="en-US" altLang="zh-TW" dirty="0">
                <a:latin typeface="+mn-lt"/>
                <a:cs typeface="+mn-cs"/>
              </a:rPr>
              <a:t>(</a:t>
            </a:r>
            <a:r>
              <a:rPr lang="zh-TW" altLang="en-US" dirty="0">
                <a:latin typeface="+mn-lt"/>
                <a:cs typeface="+mn-cs"/>
              </a:rPr>
              <a:t>形不同，意像</a:t>
            </a:r>
            <a:r>
              <a:rPr lang="en-US" altLang="zh-TW" dirty="0">
                <a:latin typeface="+mn-lt"/>
                <a:cs typeface="+mn-cs"/>
              </a:rPr>
              <a:t>)</a:t>
            </a:r>
            <a:endParaRPr lang="en-ZA" dirty="0">
              <a:latin typeface="+mn-lt"/>
              <a:cs typeface="+mn-cs"/>
            </a:endParaRPr>
          </a:p>
          <a:p>
            <a:r>
              <a:rPr lang="en-ZA" dirty="0">
                <a:latin typeface="+mn-lt"/>
                <a:cs typeface="+mn-cs"/>
              </a:rPr>
              <a:t> </a:t>
            </a:r>
            <a:r>
              <a:rPr lang="en-US" altLang="zh-TW" dirty="0">
                <a:latin typeface="+mn-lt"/>
                <a:cs typeface="+mn-cs"/>
              </a:rPr>
              <a:t>Wrong Word Usage (</a:t>
            </a:r>
            <a:r>
              <a:rPr lang="zh-TW" altLang="en-US" dirty="0">
                <a:latin typeface="+mn-lt"/>
                <a:cs typeface="+mn-cs"/>
              </a:rPr>
              <a:t>形像意不同</a:t>
            </a:r>
            <a:r>
              <a:rPr lang="en-US" altLang="zh-TW" dirty="0">
                <a:latin typeface="+mn-lt"/>
                <a:cs typeface="+mn-cs"/>
              </a:rPr>
              <a:t>)</a:t>
            </a:r>
          </a:p>
          <a:p>
            <a:r>
              <a:rPr lang="en-US" dirty="0">
                <a:latin typeface="+mn-lt"/>
                <a:cs typeface="+mn-cs"/>
              </a:rPr>
              <a:t> More Examples Wrong and Right Basic English Grammar</a:t>
            </a:r>
          </a:p>
        </p:txBody>
      </p:sp>
    </p:spTree>
    <p:extLst>
      <p:ext uri="{BB962C8B-B14F-4D97-AF65-F5344CB8AC3E}">
        <p14:creationId xmlns:p14="http://schemas.microsoft.com/office/powerpoint/2010/main" val="387168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Verbs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601" y="1504309"/>
            <a:ext cx="10363200" cy="4648200"/>
          </a:xfrm>
        </p:spPr>
        <p:txBody>
          <a:bodyPr/>
          <a:lstStyle/>
          <a:p>
            <a:r>
              <a:rPr lang="en-US" b="0" dirty="0"/>
              <a:t>A verb is a word that expresses an </a:t>
            </a:r>
            <a:r>
              <a:rPr lang="en-US" b="0" i="1" dirty="0">
                <a:solidFill>
                  <a:schemeClr val="accent2"/>
                </a:solidFill>
              </a:rPr>
              <a:t>action</a:t>
            </a:r>
            <a:r>
              <a:rPr lang="en-US" b="0" dirty="0"/>
              <a:t> or a </a:t>
            </a:r>
            <a:r>
              <a:rPr lang="en-US" b="0" i="1" dirty="0">
                <a:solidFill>
                  <a:schemeClr val="accent2"/>
                </a:solidFill>
              </a:rPr>
              <a:t>state</a:t>
            </a:r>
            <a:r>
              <a:rPr lang="en-US" b="0" dirty="0"/>
              <a:t> of being.</a:t>
            </a:r>
          </a:p>
          <a:p>
            <a:pPr lvl="1"/>
            <a:r>
              <a:rPr lang="en-US" b="0" dirty="0"/>
              <a:t>Actions</a:t>
            </a:r>
            <a:r>
              <a:rPr lang="en-US" dirty="0"/>
              <a:t> + </a:t>
            </a:r>
            <a:r>
              <a:rPr lang="en-US" i="1" dirty="0">
                <a:solidFill>
                  <a:schemeClr val="accent2"/>
                </a:solidFill>
              </a:rPr>
              <a:t>ing</a:t>
            </a:r>
            <a:r>
              <a:rPr lang="en-US" dirty="0"/>
              <a:t> </a:t>
            </a:r>
          </a:p>
          <a:p>
            <a:pPr lvl="2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3"/>
            <a:r>
              <a:rPr lang="en-US" sz="2400" i="1" dirty="0">
                <a:solidFill>
                  <a:schemeClr val="accent1"/>
                </a:solidFill>
              </a:rPr>
              <a:t>I'm </a:t>
            </a:r>
            <a:r>
              <a:rPr lang="en-US" sz="2400" i="1" dirty="0">
                <a:solidFill>
                  <a:schemeClr val="accent2"/>
                </a:solidFill>
              </a:rPr>
              <a:t>buying</a:t>
            </a:r>
            <a:r>
              <a:rPr lang="en-US" sz="2400" i="1" dirty="0">
                <a:solidFill>
                  <a:schemeClr val="accent1"/>
                </a:solidFill>
              </a:rPr>
              <a:t> a new briefcase. [</a:t>
            </a:r>
            <a:r>
              <a:rPr lang="en-US" sz="2400" i="1" dirty="0">
                <a:solidFill>
                  <a:schemeClr val="accent2"/>
                </a:solidFill>
              </a:rPr>
              <a:t>buying is action verb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  <a:endParaRPr lang="en-US" i="1" dirty="0">
              <a:solidFill>
                <a:schemeClr val="accent1"/>
              </a:solidFill>
            </a:endParaRPr>
          </a:p>
          <a:p>
            <a:pPr lvl="1"/>
            <a:r>
              <a:rPr lang="en-US" b="0" dirty="0"/>
              <a:t>State</a:t>
            </a:r>
            <a:r>
              <a:rPr lang="en-US" altLang="zh-TW" b="0" dirty="0"/>
              <a:t> verbs are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b="0" dirty="0"/>
              <a:t> normally used in the</a:t>
            </a:r>
            <a:r>
              <a:rPr lang="en-US" altLang="zh-TW" i="1" dirty="0">
                <a:solidFill>
                  <a:schemeClr val="accent2"/>
                </a:solidFill>
              </a:rPr>
              <a:t> continuous </a:t>
            </a:r>
            <a:r>
              <a:rPr lang="en-US" altLang="zh-TW" b="0" dirty="0"/>
              <a:t>form. </a:t>
            </a:r>
          </a:p>
          <a:p>
            <a:pPr lvl="2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3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: I am </a:t>
            </a:r>
            <a:r>
              <a:rPr lang="en-US" sz="2400" i="1" dirty="0">
                <a:solidFill>
                  <a:srgbClr val="FF0000"/>
                </a:solidFill>
              </a:rPr>
              <a:t>loving</a:t>
            </a:r>
            <a:r>
              <a:rPr lang="en-US" sz="2400" i="1" dirty="0">
                <a:solidFill>
                  <a:schemeClr val="accent1"/>
                </a:solidFill>
              </a:rPr>
              <a:t> you. [</a:t>
            </a:r>
            <a:r>
              <a:rPr lang="en-US" sz="2400" i="1" dirty="0">
                <a:solidFill>
                  <a:schemeClr val="accent2"/>
                </a:solidFill>
              </a:rPr>
              <a:t>love is state verb</a:t>
            </a:r>
            <a:r>
              <a:rPr lang="en-US" sz="2400" i="1" dirty="0">
                <a:solidFill>
                  <a:schemeClr val="accent1"/>
                </a:solidFill>
              </a:rPr>
              <a:t>]</a:t>
            </a:r>
          </a:p>
          <a:p>
            <a:pPr lvl="3"/>
            <a:r>
              <a:rPr lang="en-US" sz="2400" i="1" dirty="0">
                <a:solidFill>
                  <a:schemeClr val="accent1"/>
                </a:solidFill>
              </a:rPr>
              <a:t>Correct: I love you.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4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7828" y="604142"/>
            <a:ext cx="11039812" cy="77718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Common Mistakes With Auxiliary Verb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0825" y="1561646"/>
            <a:ext cx="11039813" cy="4692212"/>
          </a:xfrm>
        </p:spPr>
        <p:txBody>
          <a:bodyPr/>
          <a:lstStyle/>
          <a:p>
            <a:r>
              <a:rPr lang="en-US" b="0" dirty="0"/>
              <a:t>Use the past participle form of the verb. </a:t>
            </a:r>
            <a:r>
              <a:rPr lang="en-US" i="1" dirty="0">
                <a:solidFill>
                  <a:schemeClr val="accent2"/>
                </a:solidFill>
              </a:rPr>
              <a:t>[Has, have, and had]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He </a:t>
            </a:r>
            <a:r>
              <a:rPr lang="en-US" sz="2400" i="1" dirty="0">
                <a:solidFill>
                  <a:srgbClr val="FF0000"/>
                </a:solidFill>
              </a:rPr>
              <a:t>has stole </a:t>
            </a:r>
            <a:r>
              <a:rPr lang="en-US" sz="2400" i="1" dirty="0">
                <a:solidFill>
                  <a:schemeClr val="accent1"/>
                </a:solidFill>
              </a:rPr>
              <a:t>my pen.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He </a:t>
            </a:r>
            <a:r>
              <a:rPr lang="en-US" sz="2400" i="1" dirty="0">
                <a:solidFill>
                  <a:schemeClr val="accent2"/>
                </a:solidFill>
              </a:rPr>
              <a:t>has stolen </a:t>
            </a:r>
            <a:r>
              <a:rPr lang="en-US" sz="2400" i="1" dirty="0">
                <a:solidFill>
                  <a:schemeClr val="accent1"/>
                </a:solidFill>
              </a:rPr>
              <a:t>my pen.</a:t>
            </a:r>
          </a:p>
          <a:p>
            <a:pPr lvl="2"/>
            <a:endParaRPr 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John </a:t>
            </a:r>
            <a:r>
              <a:rPr lang="en-US" sz="2400" i="1" dirty="0">
                <a:solidFill>
                  <a:srgbClr val="FF0000"/>
                </a:solidFill>
              </a:rPr>
              <a:t>has often beat </a:t>
            </a:r>
            <a:r>
              <a:rPr lang="en-US" sz="2400" i="1" dirty="0">
                <a:solidFill>
                  <a:schemeClr val="accent1"/>
                </a:solidFill>
              </a:rPr>
              <a:t>me at tennis.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John </a:t>
            </a:r>
            <a:r>
              <a:rPr lang="en-US" sz="2400" i="1" dirty="0">
                <a:solidFill>
                  <a:schemeClr val="accent2"/>
                </a:solidFill>
              </a:rPr>
              <a:t>has often beaten</a:t>
            </a:r>
            <a:r>
              <a:rPr lang="en-US" sz="2400" i="1" dirty="0">
                <a:solidFill>
                  <a:schemeClr val="accent1"/>
                </a:solidFill>
              </a:rPr>
              <a:t> me at tennis.</a:t>
            </a:r>
          </a:p>
          <a:p>
            <a:pPr lvl="2"/>
            <a:endParaRPr lang="en-US" sz="1000" i="1" dirty="0">
              <a:solidFill>
                <a:schemeClr val="accent1"/>
              </a:solidFill>
            </a:endParaRPr>
          </a:p>
          <a:p>
            <a:r>
              <a:rPr lang="en-US" b="0" dirty="0"/>
              <a:t>After </a:t>
            </a:r>
            <a:r>
              <a:rPr lang="en-US" i="1" dirty="0">
                <a:solidFill>
                  <a:schemeClr val="accent2"/>
                </a:solidFill>
              </a:rPr>
              <a:t>did</a:t>
            </a:r>
            <a:r>
              <a:rPr lang="en-US" b="0" dirty="0"/>
              <a:t>, use the present tense form (bare infinitive) of the verb.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He did </a:t>
            </a:r>
            <a:r>
              <a:rPr lang="en-US" sz="2400" i="1" dirty="0">
                <a:solidFill>
                  <a:srgbClr val="FF0000"/>
                </a:solidFill>
              </a:rPr>
              <a:t>came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He did </a:t>
            </a:r>
            <a:r>
              <a:rPr lang="en-US" sz="2400" i="1" dirty="0">
                <a:solidFill>
                  <a:schemeClr val="accent2"/>
                </a:solidFill>
              </a:rPr>
              <a:t>come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886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With Tenses 1/5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45943"/>
            <a:ext cx="11068996" cy="4648200"/>
          </a:xfrm>
        </p:spPr>
        <p:txBody>
          <a:bodyPr/>
          <a:lstStyle/>
          <a:p>
            <a:r>
              <a:rPr lang="en-US" b="0" dirty="0"/>
              <a:t>Each of the six tenses has a Progressive form which you use describe a continuing action. </a:t>
            </a:r>
          </a:p>
          <a:p>
            <a:r>
              <a:rPr lang="en-US" b="0" dirty="0"/>
              <a:t>Present progressive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>
                <a:solidFill>
                  <a:schemeClr val="accent2"/>
                </a:solidFill>
              </a:rPr>
              <a:t>[are + ing]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rgbClr val="FF0000"/>
                </a:solidFill>
              </a:rPr>
              <a:t>will</a:t>
            </a:r>
            <a:r>
              <a:rPr lang="en-US" sz="2400" i="1" dirty="0">
                <a:solidFill>
                  <a:schemeClr val="accent1"/>
                </a:solidFill>
              </a:rPr>
              <a:t> taking now.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chemeClr val="accent2"/>
                </a:solidFill>
              </a:rPr>
              <a:t>are</a:t>
            </a:r>
            <a:r>
              <a:rPr lang="en-US" sz="2400" i="1" dirty="0">
                <a:solidFill>
                  <a:schemeClr val="accent1"/>
                </a:solidFill>
              </a:rPr>
              <a:t> taking now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</a:p>
          <a:p>
            <a:r>
              <a:rPr lang="en-US" b="0" dirty="0"/>
              <a:t>Present perfect progressive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>
                <a:solidFill>
                  <a:schemeClr val="accent2"/>
                </a:solidFill>
              </a:rPr>
              <a:t>[have been + ing]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rgbClr val="FF0000"/>
                </a:solidFill>
              </a:rPr>
              <a:t>have</a:t>
            </a:r>
            <a:r>
              <a:rPr lang="en-US" sz="2400" i="1" dirty="0">
                <a:solidFill>
                  <a:schemeClr val="accent1"/>
                </a:solidFill>
              </a:rPr>
              <a:t> taking </a:t>
            </a:r>
            <a:r>
              <a:rPr lang="en-US" sz="2400" i="1" dirty="0">
                <a:solidFill>
                  <a:srgbClr val="FF0000"/>
                </a:solidFill>
              </a:rPr>
              <a:t>now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chemeClr val="accent2"/>
                </a:solidFill>
              </a:rPr>
              <a:t>have been</a:t>
            </a:r>
            <a:r>
              <a:rPr lang="en-US" sz="2400" i="1" dirty="0">
                <a:solidFill>
                  <a:schemeClr val="accent1"/>
                </a:solidFill>
              </a:rPr>
              <a:t> taking for </a:t>
            </a:r>
            <a:r>
              <a:rPr lang="en-US" sz="2400" i="1" dirty="0">
                <a:solidFill>
                  <a:schemeClr val="accent2"/>
                </a:solidFill>
              </a:rPr>
              <a:t>an hour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  <a:p>
            <a:pPr lvl="2"/>
            <a:endParaRPr lang="en-US" i="1" dirty="0">
              <a:solidFill>
                <a:schemeClr val="accent1"/>
              </a:solidFill>
            </a:endParaRPr>
          </a:p>
          <a:p>
            <a:pPr marL="1828800" lvl="4" indent="0">
              <a:buNone/>
            </a:pPr>
            <a:endParaRPr lang="en-US" altLang="en-US" sz="2400" i="1" dirty="0">
              <a:solidFill>
                <a:schemeClr val="accent1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913" y="1965694"/>
            <a:ext cx="5295222" cy="340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3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With Tenses 2/5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1575" y="1506353"/>
            <a:ext cx="10363200" cy="4851401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Past progressive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>
                <a:solidFill>
                  <a:schemeClr val="accent2"/>
                </a:solidFill>
              </a:rPr>
              <a:t>[were + ing]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rgbClr val="FF0000"/>
                </a:solidFill>
              </a:rPr>
              <a:t>have</a:t>
            </a:r>
            <a:r>
              <a:rPr lang="en-US" sz="2400" i="1" dirty="0">
                <a:solidFill>
                  <a:schemeClr val="accent1"/>
                </a:solidFill>
              </a:rPr>
              <a:t> taking </a:t>
            </a:r>
            <a:r>
              <a:rPr lang="en-US" sz="2400" i="1" dirty="0">
                <a:solidFill>
                  <a:srgbClr val="FF0000"/>
                </a:solidFill>
              </a:rPr>
              <a:t>now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chemeClr val="accent2"/>
                </a:solidFill>
              </a:rPr>
              <a:t>were </a:t>
            </a:r>
            <a:r>
              <a:rPr lang="en-US" sz="2400" i="1" dirty="0">
                <a:solidFill>
                  <a:schemeClr val="accent1"/>
                </a:solidFill>
              </a:rPr>
              <a:t>taking </a:t>
            </a:r>
            <a:r>
              <a:rPr lang="en-US" sz="2400" i="1" dirty="0">
                <a:solidFill>
                  <a:schemeClr val="accent2"/>
                </a:solidFill>
              </a:rPr>
              <a:t>yesterday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  <a:p>
            <a:r>
              <a:rPr lang="en-US" b="0" dirty="0"/>
              <a:t>Past perfect progressive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>
                <a:solidFill>
                  <a:schemeClr val="accent2"/>
                </a:solidFill>
              </a:rPr>
              <a:t>[had been + ing]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rgbClr val="FF0000"/>
                </a:solidFill>
              </a:rPr>
              <a:t>were</a:t>
            </a:r>
            <a:r>
              <a:rPr lang="en-US" sz="2400" i="1" dirty="0">
                <a:solidFill>
                  <a:schemeClr val="accent1"/>
                </a:solidFill>
              </a:rPr>
              <a:t> taking </a:t>
            </a:r>
            <a:r>
              <a:rPr lang="en-US" sz="2400" i="1" dirty="0">
                <a:solidFill>
                  <a:srgbClr val="FF0000"/>
                </a:solidFill>
              </a:rPr>
              <a:t>now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chemeClr val="accent2"/>
                </a:solidFill>
              </a:rPr>
              <a:t>had been </a:t>
            </a:r>
            <a:r>
              <a:rPr lang="en-US" sz="2400" i="1" dirty="0">
                <a:solidFill>
                  <a:schemeClr val="accent1"/>
                </a:solidFill>
              </a:rPr>
              <a:t>taking</a:t>
            </a:r>
            <a:r>
              <a:rPr lang="en-US" sz="2400" i="1" dirty="0">
                <a:solidFill>
                  <a:schemeClr val="accent2"/>
                </a:solidFill>
              </a:rPr>
              <a:t> since noon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b="0" dirty="0"/>
              <a:t>Future progressive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>
                <a:solidFill>
                  <a:schemeClr val="accent2"/>
                </a:solidFill>
              </a:rPr>
              <a:t>[will be + ing]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rgbClr val="FF0000"/>
                </a:solidFill>
              </a:rPr>
              <a:t>will</a:t>
            </a:r>
            <a:r>
              <a:rPr lang="en-US" sz="2400" i="1" dirty="0">
                <a:solidFill>
                  <a:schemeClr val="accent1"/>
                </a:solidFill>
              </a:rPr>
              <a:t> taking </a:t>
            </a:r>
            <a:r>
              <a:rPr lang="en-US" sz="2400" i="1" dirty="0">
                <a:solidFill>
                  <a:srgbClr val="FF0000"/>
                </a:solidFill>
              </a:rPr>
              <a:t>now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chemeClr val="accent2"/>
                </a:solidFill>
              </a:rPr>
              <a:t>will be </a:t>
            </a:r>
            <a:r>
              <a:rPr lang="en-US" sz="2400" i="1" dirty="0">
                <a:solidFill>
                  <a:schemeClr val="accent1"/>
                </a:solidFill>
              </a:rPr>
              <a:t>taking</a:t>
            </a:r>
            <a:r>
              <a:rPr lang="en-US" sz="2400" i="1" dirty="0">
                <a:solidFill>
                  <a:schemeClr val="accent2"/>
                </a:solidFill>
              </a:rPr>
              <a:t> until five o’clock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endParaRPr lang="en-US" sz="3200" i="1" dirty="0">
              <a:solidFill>
                <a:schemeClr val="accent1"/>
              </a:solidFill>
            </a:endParaRPr>
          </a:p>
          <a:p>
            <a:pPr lvl="2"/>
            <a:endParaRPr lang="en-US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67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With Tenses 3/5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601" y="1445943"/>
            <a:ext cx="10363200" cy="4648200"/>
          </a:xfrm>
        </p:spPr>
        <p:txBody>
          <a:bodyPr/>
          <a:lstStyle/>
          <a:p>
            <a:r>
              <a:rPr lang="en-US" b="0" dirty="0"/>
              <a:t>Future perfect progressive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>
                <a:solidFill>
                  <a:schemeClr val="accent2"/>
                </a:solidFill>
              </a:rPr>
              <a:t>[will have been + ing]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rgbClr val="FF0000"/>
                </a:solidFill>
              </a:rPr>
              <a:t>will</a:t>
            </a:r>
            <a:r>
              <a:rPr lang="en-US" sz="2400" i="1" dirty="0">
                <a:solidFill>
                  <a:schemeClr val="accent1"/>
                </a:solidFill>
              </a:rPr>
              <a:t> taking </a:t>
            </a:r>
            <a:r>
              <a:rPr lang="en-US" sz="2400" i="1" dirty="0">
                <a:solidFill>
                  <a:srgbClr val="FF0000"/>
                </a:solidFill>
              </a:rPr>
              <a:t>now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1"/>
                </a:solidFill>
              </a:rPr>
              <a:t>They </a:t>
            </a:r>
            <a:r>
              <a:rPr lang="en-US" sz="2400" i="1" dirty="0">
                <a:solidFill>
                  <a:schemeClr val="accent2"/>
                </a:solidFill>
              </a:rPr>
              <a:t>will have been </a:t>
            </a:r>
            <a:r>
              <a:rPr lang="en-US" sz="2400" i="1" dirty="0">
                <a:solidFill>
                  <a:schemeClr val="accent1"/>
                </a:solidFill>
              </a:rPr>
              <a:t>taking</a:t>
            </a:r>
            <a:r>
              <a:rPr lang="en-US" sz="2400" i="1" dirty="0">
                <a:solidFill>
                  <a:schemeClr val="accent2"/>
                </a:solidFill>
              </a:rPr>
              <a:t> all day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17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With Tenses 4/5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75125"/>
            <a:ext cx="10363200" cy="4906219"/>
          </a:xfrm>
        </p:spPr>
        <p:txBody>
          <a:bodyPr/>
          <a:lstStyle/>
          <a:p>
            <a:pPr lvl="1"/>
            <a:r>
              <a:rPr lang="en-US" i="1" dirty="0">
                <a:solidFill>
                  <a:srgbClr val="0070C0"/>
                </a:solidFill>
              </a:rPr>
              <a:t>More Examples, 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It </a:t>
            </a:r>
            <a:r>
              <a:rPr lang="en-US" altLang="en-US" sz="2400" i="1" dirty="0">
                <a:solidFill>
                  <a:srgbClr val="FF0000"/>
                </a:solidFill>
              </a:rPr>
              <a:t>is raining </a:t>
            </a:r>
            <a:r>
              <a:rPr lang="en-US" altLang="en-US" sz="2400" i="1" dirty="0">
                <a:solidFill>
                  <a:schemeClr val="accent1"/>
                </a:solidFill>
              </a:rPr>
              <a:t>for two days. 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It </a:t>
            </a:r>
            <a:r>
              <a:rPr lang="en-US" altLang="en-US" sz="2400" i="1" dirty="0">
                <a:solidFill>
                  <a:schemeClr val="accent2"/>
                </a:solidFill>
              </a:rPr>
              <a:t>has been raining </a:t>
            </a:r>
            <a:r>
              <a:rPr lang="en-US" altLang="en-US" sz="2400" i="1" dirty="0">
                <a:solidFill>
                  <a:schemeClr val="accent1"/>
                </a:solidFill>
              </a:rPr>
              <a:t>for two days.</a:t>
            </a:r>
          </a:p>
          <a:p>
            <a:pPr lvl="2"/>
            <a:endParaRPr lang="en-US" alt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The baby </a:t>
            </a:r>
            <a:r>
              <a:rPr lang="en-US" altLang="en-US" sz="2400" i="1" dirty="0">
                <a:solidFill>
                  <a:srgbClr val="FF0000"/>
                </a:solidFill>
              </a:rPr>
              <a:t>is sleeping </a:t>
            </a:r>
            <a:r>
              <a:rPr lang="en-US" altLang="en-US" sz="2400" i="1" dirty="0">
                <a:solidFill>
                  <a:schemeClr val="accent1"/>
                </a:solidFill>
              </a:rPr>
              <a:t>for three hours now. 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The baby </a:t>
            </a:r>
            <a:r>
              <a:rPr lang="en-US" altLang="en-US" sz="2400" i="1" dirty="0">
                <a:solidFill>
                  <a:schemeClr val="accent2"/>
                </a:solidFill>
              </a:rPr>
              <a:t>has been sleeping </a:t>
            </a:r>
            <a:r>
              <a:rPr lang="en-US" altLang="en-US" sz="2400" i="1" dirty="0">
                <a:solidFill>
                  <a:schemeClr val="accent1"/>
                </a:solidFill>
              </a:rPr>
              <a:t>for three hours now.  </a:t>
            </a:r>
          </a:p>
          <a:p>
            <a:pPr lvl="2"/>
            <a:endParaRPr lang="en-US" sz="1000" b="0" i="1" dirty="0">
              <a:solidFill>
                <a:schemeClr val="accent2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I </a:t>
            </a:r>
            <a:r>
              <a:rPr lang="en-US" altLang="en-US" sz="2400" i="1" dirty="0">
                <a:solidFill>
                  <a:srgbClr val="FF0000"/>
                </a:solidFill>
              </a:rPr>
              <a:t>have seen </a:t>
            </a:r>
            <a:r>
              <a:rPr lang="en-US" altLang="en-US" sz="2400" i="1" dirty="0">
                <a:solidFill>
                  <a:schemeClr val="accent1"/>
                </a:solidFill>
              </a:rPr>
              <a:t>him yesterday.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I </a:t>
            </a:r>
            <a:r>
              <a:rPr lang="en-US" altLang="en-US" sz="2400" i="1" dirty="0">
                <a:solidFill>
                  <a:schemeClr val="accent2"/>
                </a:solidFill>
              </a:rPr>
              <a:t>saw</a:t>
            </a:r>
            <a:r>
              <a:rPr lang="en-US" altLang="en-US" sz="2400" i="1" dirty="0">
                <a:solidFill>
                  <a:schemeClr val="accent1"/>
                </a:solidFill>
              </a:rPr>
              <a:t> him yesterday.</a:t>
            </a:r>
          </a:p>
          <a:p>
            <a:pPr lvl="2"/>
            <a:endParaRPr lang="en-US" alt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He </a:t>
            </a:r>
            <a:r>
              <a:rPr lang="en-US" altLang="en-US" sz="2400" i="1" dirty="0">
                <a:solidFill>
                  <a:srgbClr val="FF0000"/>
                </a:solidFill>
              </a:rPr>
              <a:t>has returned </a:t>
            </a:r>
            <a:r>
              <a:rPr lang="en-US" altLang="en-US" sz="2400" i="1" dirty="0">
                <a:solidFill>
                  <a:schemeClr val="accent1"/>
                </a:solidFill>
              </a:rPr>
              <a:t>from London last week. 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He </a:t>
            </a:r>
            <a:r>
              <a:rPr lang="en-US" altLang="en-US" sz="2400" i="1" dirty="0">
                <a:solidFill>
                  <a:schemeClr val="accent2"/>
                </a:solidFill>
              </a:rPr>
              <a:t>returned</a:t>
            </a:r>
            <a:r>
              <a:rPr lang="en-US" altLang="en-US" sz="2400" i="1" dirty="0">
                <a:solidFill>
                  <a:schemeClr val="accent1"/>
                </a:solidFill>
              </a:rPr>
              <a:t> from London last week.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538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Mistakes With Tenses 5/5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36601" y="1459149"/>
            <a:ext cx="10363200" cy="4648200"/>
          </a:xfrm>
        </p:spPr>
        <p:txBody>
          <a:bodyPr/>
          <a:lstStyle/>
          <a:p>
            <a:pPr lvl="1"/>
            <a:r>
              <a:rPr lang="en-US" i="1" dirty="0">
                <a:solidFill>
                  <a:srgbClr val="0070C0"/>
                </a:solidFill>
              </a:rPr>
              <a:t>More Examples, </a:t>
            </a: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 </a:t>
            </a:r>
            <a:r>
              <a:rPr lang="en-US" altLang="en-US" sz="2400" i="1" dirty="0">
                <a:solidFill>
                  <a:schemeClr val="accent1"/>
                </a:solidFill>
              </a:rPr>
              <a:t>I will call you when the dinner </a:t>
            </a:r>
            <a:r>
              <a:rPr lang="en-US" altLang="en-US" sz="2400" i="1" dirty="0">
                <a:solidFill>
                  <a:srgbClr val="FF0000"/>
                </a:solidFill>
              </a:rPr>
              <a:t>will</a:t>
            </a:r>
            <a:r>
              <a:rPr lang="en-US" altLang="en-US" sz="2400" i="1" dirty="0">
                <a:solidFill>
                  <a:schemeClr val="accent1"/>
                </a:solidFill>
              </a:rPr>
              <a:t> be ready. 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I will call you when the dinner </a:t>
            </a:r>
            <a:r>
              <a:rPr lang="en-US" altLang="en-US" sz="2400" i="1" dirty="0">
                <a:solidFill>
                  <a:schemeClr val="accent2"/>
                </a:solidFill>
              </a:rPr>
              <a:t>is</a:t>
            </a:r>
            <a:r>
              <a:rPr lang="en-US" altLang="en-US" sz="2400" i="1" dirty="0">
                <a:solidFill>
                  <a:schemeClr val="accent1"/>
                </a:solidFill>
              </a:rPr>
              <a:t> ready. </a:t>
            </a:r>
          </a:p>
          <a:p>
            <a:pPr marL="914400" lvl="2" indent="0">
              <a:buNone/>
            </a:pPr>
            <a:endParaRPr lang="en-US" alt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He will help if you </a:t>
            </a:r>
            <a:r>
              <a:rPr lang="en-US" altLang="en-US" sz="2400" i="1" dirty="0">
                <a:solidFill>
                  <a:srgbClr val="FF0000"/>
                </a:solidFill>
              </a:rPr>
              <a:t>will</a:t>
            </a:r>
            <a:r>
              <a:rPr lang="en-US" altLang="en-US" sz="2400" i="1" dirty="0">
                <a:solidFill>
                  <a:schemeClr val="accent1"/>
                </a:solidFill>
              </a:rPr>
              <a:t> ask him. 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He will help if you ask him. </a:t>
            </a:r>
            <a:r>
              <a:rPr lang="en-US" sz="2400" i="1" dirty="0">
                <a:solidFill>
                  <a:schemeClr val="accent2"/>
                </a:solidFill>
              </a:rPr>
              <a:t>(No will) </a:t>
            </a:r>
          </a:p>
          <a:p>
            <a:pPr lvl="2"/>
            <a:endParaRPr 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I </a:t>
            </a:r>
            <a:r>
              <a:rPr lang="en-US" altLang="en-US" sz="2400" i="1" dirty="0">
                <a:solidFill>
                  <a:srgbClr val="FF0000"/>
                </a:solidFill>
              </a:rPr>
              <a:t>had been </a:t>
            </a:r>
            <a:r>
              <a:rPr lang="en-US" altLang="en-US" sz="2400" i="1" dirty="0">
                <a:solidFill>
                  <a:schemeClr val="accent1"/>
                </a:solidFill>
              </a:rPr>
              <a:t>to New York recently.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I </a:t>
            </a:r>
            <a:r>
              <a:rPr lang="en-US" altLang="en-US" sz="2400" i="1" dirty="0">
                <a:solidFill>
                  <a:schemeClr val="accent2"/>
                </a:solidFill>
              </a:rPr>
              <a:t>went </a:t>
            </a:r>
            <a:r>
              <a:rPr lang="en-US" altLang="en-US" sz="2400" i="1" dirty="0">
                <a:solidFill>
                  <a:schemeClr val="accent1"/>
                </a:solidFill>
              </a:rPr>
              <a:t>to New York recently.</a:t>
            </a:r>
          </a:p>
          <a:p>
            <a:pPr lvl="2"/>
            <a:endParaRPr lang="en-US" alt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altLang="en-US" sz="2400" i="1" dirty="0">
                <a:solidFill>
                  <a:srgbClr val="FF0000"/>
                </a:solidFill>
              </a:rPr>
              <a:t>Incorrect: </a:t>
            </a:r>
            <a:r>
              <a:rPr lang="en-US" altLang="en-US" sz="2400" i="1" dirty="0">
                <a:solidFill>
                  <a:schemeClr val="accent1"/>
                </a:solidFill>
              </a:rPr>
              <a:t>We </a:t>
            </a:r>
            <a:r>
              <a:rPr lang="en-US" altLang="en-US" sz="2400" i="1" dirty="0">
                <a:solidFill>
                  <a:srgbClr val="FF0000"/>
                </a:solidFill>
              </a:rPr>
              <a:t>had gone </a:t>
            </a:r>
            <a:r>
              <a:rPr lang="en-US" altLang="en-US" sz="2400" i="1" dirty="0">
                <a:solidFill>
                  <a:schemeClr val="accent1"/>
                </a:solidFill>
              </a:rPr>
              <a:t>to the pictures last night.</a:t>
            </a:r>
          </a:p>
          <a:p>
            <a:pPr lvl="2"/>
            <a:r>
              <a:rPr lang="en-US" altLang="en-US" sz="2400" i="1" dirty="0">
                <a:solidFill>
                  <a:schemeClr val="accent1"/>
                </a:solidFill>
              </a:rPr>
              <a:t>Correct: We </a:t>
            </a:r>
            <a:r>
              <a:rPr lang="en-US" altLang="en-US" sz="2400" i="1" dirty="0">
                <a:solidFill>
                  <a:schemeClr val="accent2"/>
                </a:solidFill>
              </a:rPr>
              <a:t>went</a:t>
            </a:r>
            <a:r>
              <a:rPr lang="en-US" altLang="en-US" sz="2400" i="1" dirty="0">
                <a:solidFill>
                  <a:schemeClr val="accent1"/>
                </a:solidFill>
              </a:rPr>
              <a:t> to the pictures last night. </a:t>
            </a:r>
          </a:p>
          <a:p>
            <a:pPr lvl="2"/>
            <a:endParaRPr lang="en-US" altLang="en-US" sz="2400" i="1" dirty="0">
              <a:solidFill>
                <a:schemeClr val="accent1"/>
              </a:solidFill>
            </a:endParaRPr>
          </a:p>
          <a:p>
            <a:pPr lvl="2"/>
            <a:endParaRPr lang="en-US" alt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122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Run-On Sentence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611313"/>
            <a:ext cx="10970727" cy="4648200"/>
          </a:xfrm>
        </p:spPr>
        <p:txBody>
          <a:bodyPr/>
          <a:lstStyle/>
          <a:p>
            <a:r>
              <a:rPr lang="en-US" b="0" dirty="0"/>
              <a:t>With two main clauses.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Incorrect: </a:t>
            </a:r>
            <a:r>
              <a:rPr lang="en-US" i="1" dirty="0">
                <a:solidFill>
                  <a:schemeClr val="accent1"/>
                </a:solidFill>
              </a:rPr>
              <a:t>She tried to sneak out of the house her mother saw her leaving.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Correct: She tried to sneak out of the house</a:t>
            </a:r>
            <a:r>
              <a:rPr lang="en-US" i="1" dirty="0">
                <a:solidFill>
                  <a:schemeClr val="accent2"/>
                </a:solidFill>
              </a:rPr>
              <a:t>, but </a:t>
            </a:r>
            <a:r>
              <a:rPr lang="en-US" i="1" dirty="0">
                <a:solidFill>
                  <a:schemeClr val="accent1"/>
                </a:solidFill>
              </a:rPr>
              <a:t>her mother saw her leaving.</a:t>
            </a:r>
            <a:r>
              <a:rPr lang="en-US" b="0" i="1" dirty="0">
                <a:solidFill>
                  <a:schemeClr val="accent1"/>
                </a:solidFill>
              </a:rPr>
              <a:t> </a:t>
            </a:r>
          </a:p>
          <a:p>
            <a:pPr lvl="2"/>
            <a:endParaRPr lang="en-US" b="0" i="1" dirty="0">
              <a:solidFill>
                <a:schemeClr val="accent1"/>
              </a:solidFill>
            </a:endParaRP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Incorrect: </a:t>
            </a:r>
            <a:r>
              <a:rPr lang="en-US" i="1" dirty="0">
                <a:solidFill>
                  <a:schemeClr val="accent1"/>
                </a:solidFill>
              </a:rPr>
              <a:t>He ran through the field as fast as he could all the while rain was soaking him to the bone.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Correct: He ran through the field as fast as he could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1"/>
                </a:solidFill>
              </a:rPr>
              <a:t> All the while rain was soaking him to the bone.</a:t>
            </a:r>
          </a:p>
        </p:txBody>
      </p:sp>
    </p:spTree>
    <p:extLst>
      <p:ext uri="{BB962C8B-B14F-4D97-AF65-F5344CB8AC3E}">
        <p14:creationId xmlns:p14="http://schemas.microsoft.com/office/powerpoint/2010/main" val="25397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87451" y="396874"/>
            <a:ext cx="103632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Superfluous Commas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0823" y="1588987"/>
            <a:ext cx="10515600" cy="3680026"/>
          </a:xfrm>
        </p:spPr>
        <p:txBody>
          <a:bodyPr/>
          <a:lstStyle/>
          <a:p>
            <a:r>
              <a:rPr lang="en-US" b="0" dirty="0"/>
              <a:t>Avoid unnecessary commas. 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Incorrect: </a:t>
            </a:r>
            <a:r>
              <a:rPr lang="en-US" i="1" dirty="0">
                <a:solidFill>
                  <a:schemeClr val="accent1"/>
                </a:solidFill>
              </a:rPr>
              <a:t>He wants to get a degree in engineering</a:t>
            </a:r>
            <a:r>
              <a:rPr lang="en-US" i="1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chemeClr val="accent1"/>
                </a:solidFill>
              </a:rPr>
              <a:t> or medicine. 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Correct: He wants to get a degree in engineering or medicine. </a:t>
            </a:r>
          </a:p>
          <a:p>
            <a:pPr lvl="2"/>
            <a:endParaRPr lang="en-US" i="1" dirty="0">
              <a:solidFill>
                <a:schemeClr val="accent1"/>
              </a:solidFill>
            </a:endParaRPr>
          </a:p>
          <a:p>
            <a:pPr lvl="2"/>
            <a:r>
              <a:rPr lang="en-US" i="1" dirty="0">
                <a:solidFill>
                  <a:srgbClr val="FF0000"/>
                </a:solidFill>
              </a:rPr>
              <a:t>Incorrect: </a:t>
            </a:r>
            <a:r>
              <a:rPr lang="en-US" i="1" dirty="0">
                <a:solidFill>
                  <a:schemeClr val="accent1"/>
                </a:solidFill>
              </a:rPr>
              <a:t>Sam knew immediately</a:t>
            </a:r>
            <a:r>
              <a:rPr lang="en-US" i="1" dirty="0">
                <a:solidFill>
                  <a:srgbClr val="FF0000"/>
                </a:solidFill>
              </a:rPr>
              <a:t>,</a:t>
            </a:r>
            <a:r>
              <a:rPr lang="en-US" i="1" dirty="0">
                <a:solidFill>
                  <a:schemeClr val="accent1"/>
                </a:solidFill>
              </a:rPr>
              <a:t> what was going to happen next. 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Correct: Same knew immediately what was going to happen next. </a:t>
            </a:r>
          </a:p>
          <a:p>
            <a:pPr marL="914400" lvl="2" indent="0">
              <a:buNone/>
            </a:pP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55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601" y="2689697"/>
            <a:ext cx="10892182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Commonly Confused Words </a:t>
            </a:r>
            <a:r>
              <a:rPr lang="en-US" altLang="zh-TW" dirty="0"/>
              <a:t>(</a:t>
            </a:r>
            <a:r>
              <a:rPr lang="zh-TW" altLang="en-US" dirty="0"/>
              <a:t>形不同，意像</a:t>
            </a:r>
            <a:r>
              <a:rPr lang="en-US" altLang="zh-TW" dirty="0"/>
              <a:t>)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2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533675"/>
            <a:ext cx="11098180" cy="4648200"/>
          </a:xfrm>
        </p:spPr>
        <p:txBody>
          <a:bodyPr>
            <a:normAutofit fontScale="92500"/>
          </a:bodyPr>
          <a:lstStyle/>
          <a:p>
            <a:r>
              <a:rPr lang="en-US" b="0" dirty="0"/>
              <a:t>This guide</a:t>
            </a:r>
          </a:p>
          <a:p>
            <a:pPr lvl="1"/>
            <a:r>
              <a:rPr lang="en-US" sz="2800" b="0" dirty="0">
                <a:solidFill>
                  <a:schemeClr val="accent2"/>
                </a:solidFill>
              </a:rPr>
              <a:t> Before you publish, make sure you are not making these common mistakes.</a:t>
            </a:r>
            <a:r>
              <a:rPr lang="en-US" sz="2800" dirty="0">
                <a:solidFill>
                  <a:schemeClr val="accent2"/>
                </a:solidFill>
              </a:rPr>
              <a:t> </a:t>
            </a:r>
          </a:p>
          <a:p>
            <a:pPr marL="457200" lvl="1" indent="0">
              <a:buNone/>
            </a:pPr>
            <a:endParaRPr lang="en-US" sz="1600" dirty="0"/>
          </a:p>
          <a:p>
            <a:r>
              <a:rPr lang="en-US" b="0" dirty="0"/>
              <a:t>Keep track </a:t>
            </a:r>
          </a:p>
          <a:p>
            <a:pPr lvl="1"/>
            <a:r>
              <a:rPr lang="en-US" sz="2800" b="0" dirty="0">
                <a:solidFill>
                  <a:schemeClr val="accent2"/>
                </a:solidFill>
              </a:rPr>
              <a:t> Notice the mistakes you make; soon you will be able to avoid them easily. </a:t>
            </a:r>
          </a:p>
          <a:p>
            <a:pPr marL="457200" lvl="1" indent="0">
              <a:buNone/>
            </a:pPr>
            <a:endParaRPr lang="en-US" sz="2000" b="0" dirty="0"/>
          </a:p>
          <a:p>
            <a:r>
              <a:rPr lang="en-US" b="0" dirty="0"/>
              <a:t>Get better </a:t>
            </a:r>
          </a:p>
          <a:p>
            <a:pPr lvl="1"/>
            <a:r>
              <a:rPr lang="en-US" sz="2800" b="0" dirty="0">
                <a:solidFill>
                  <a:schemeClr val="accent2"/>
                </a:solidFill>
              </a:rPr>
              <a:t> Once you master these common mistakes, you can start writing better without worrying about making little mistakes. </a:t>
            </a:r>
            <a:r>
              <a:rPr lang="en-US" sz="2000" b="0" dirty="0">
                <a:solidFill>
                  <a:schemeClr val="accent2"/>
                </a:solidFill>
              </a:rPr>
              <a:t/>
            </a:r>
            <a:br>
              <a:rPr lang="en-US" sz="2000" b="0" dirty="0">
                <a:solidFill>
                  <a:schemeClr val="accent2"/>
                </a:solidFill>
              </a:rPr>
            </a:br>
            <a:r>
              <a:rPr lang="en-US" sz="2000" dirty="0">
                <a:solidFill>
                  <a:schemeClr val="accent2"/>
                </a:solidFill>
              </a:rPr>
              <a:t/>
            </a:r>
            <a:br>
              <a:rPr lang="en-US" sz="2000" dirty="0">
                <a:solidFill>
                  <a:schemeClr val="accent2"/>
                </a:solidFill>
              </a:rPr>
            </a:br>
            <a:r>
              <a:rPr lang="en-US" sz="2000" b="0" dirty="0">
                <a:solidFill>
                  <a:schemeClr val="accent2"/>
                </a:solidFill>
              </a:rPr>
              <a:t/>
            </a:r>
            <a:br>
              <a:rPr lang="en-US" sz="2000" b="0" dirty="0">
                <a:solidFill>
                  <a:schemeClr val="accent2"/>
                </a:solidFill>
              </a:rPr>
            </a:br>
            <a:endParaRPr lang="en-US" sz="2000" b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63154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“Whom” and “Who”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90543"/>
            <a:ext cx="11193253" cy="4648200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Who: Subjective pronoun.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Who</a:t>
            </a:r>
            <a:r>
              <a:rPr lang="en-US" sz="2400" i="1" dirty="0">
                <a:solidFill>
                  <a:schemeClr val="accent1"/>
                </a:solidFill>
              </a:rPr>
              <a:t> ate my sandwich?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There is the thief </a:t>
            </a:r>
            <a:r>
              <a:rPr lang="en-US" sz="2400" i="1" dirty="0">
                <a:solidFill>
                  <a:schemeClr val="accent2"/>
                </a:solidFill>
              </a:rPr>
              <a:t>who</a:t>
            </a:r>
            <a:r>
              <a:rPr lang="en-US" sz="2400" i="1" dirty="0">
                <a:solidFill>
                  <a:schemeClr val="accent1"/>
                </a:solidFill>
              </a:rPr>
              <a:t> ate my sandwich.</a:t>
            </a:r>
          </a:p>
          <a:p>
            <a:pPr lvl="3"/>
            <a:r>
              <a:rPr lang="en-US" sz="2400" i="1" dirty="0">
                <a:solidFill>
                  <a:schemeClr val="accent1"/>
                </a:solidFill>
              </a:rPr>
              <a:t>i.e. The thief ate my sandwich.</a:t>
            </a:r>
          </a:p>
          <a:p>
            <a:pPr marL="1371600" lvl="3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Whom: Objective pronoun.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whom</a:t>
            </a:r>
            <a:r>
              <a:rPr lang="en-US" sz="2400" i="1" dirty="0">
                <a:solidFill>
                  <a:schemeClr val="accent1"/>
                </a:solidFill>
              </a:rPr>
              <a:t> did you see?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saw an old friend </a:t>
            </a:r>
            <a:r>
              <a:rPr lang="en-US" sz="2400" i="1" dirty="0">
                <a:solidFill>
                  <a:schemeClr val="accent2"/>
                </a:solidFill>
              </a:rPr>
              <a:t>whom </a:t>
            </a:r>
            <a:r>
              <a:rPr lang="en-US" sz="2400" i="1" dirty="0">
                <a:solidFill>
                  <a:schemeClr val="accent1"/>
                </a:solidFill>
              </a:rPr>
              <a:t>I had not seen for years.</a:t>
            </a:r>
          </a:p>
          <a:p>
            <a:pPr lvl="3"/>
            <a:r>
              <a:rPr lang="en-US" sz="2400" i="1" dirty="0">
                <a:solidFill>
                  <a:schemeClr val="accent1"/>
                </a:solidFill>
              </a:rPr>
              <a:t>i.e. I saw an old friend</a:t>
            </a:r>
            <a:br>
              <a:rPr lang="en-US" sz="2400" i="1" dirty="0">
                <a:solidFill>
                  <a:schemeClr val="accent1"/>
                </a:solidFill>
              </a:rPr>
            </a:b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11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“Continual” and “Continuous”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77969" y="1507796"/>
            <a:ext cx="11205713" cy="4648200"/>
          </a:xfrm>
        </p:spPr>
        <p:txBody>
          <a:bodyPr/>
          <a:lstStyle/>
          <a:p>
            <a:r>
              <a:rPr lang="en-US" b="0" dirty="0"/>
              <a:t>Continual: With lapses in occurrences.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Reckless driving in Taiwan is a </a:t>
            </a:r>
            <a:r>
              <a:rPr lang="en-US" sz="2400" i="1" dirty="0">
                <a:solidFill>
                  <a:schemeClr val="accent2"/>
                </a:solidFill>
              </a:rPr>
              <a:t>continual</a:t>
            </a:r>
            <a:r>
              <a:rPr lang="en-US" sz="2400" i="1" dirty="0">
                <a:solidFill>
                  <a:schemeClr val="accent1"/>
                </a:solidFill>
              </a:rPr>
              <a:t> threat to the community.</a:t>
            </a:r>
          </a:p>
          <a:p>
            <a:pPr marL="914400" lvl="2" indent="0">
              <a:buNone/>
            </a:pPr>
            <a:endParaRPr lang="en-US" sz="2400" b="0" dirty="0"/>
          </a:p>
          <a:p>
            <a:r>
              <a:rPr lang="en-US" b="0" dirty="0"/>
              <a:t>Continuous: Without any stops or gaps.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There is a </a:t>
            </a:r>
            <a:r>
              <a:rPr lang="en-US" sz="2400" i="1" dirty="0">
                <a:solidFill>
                  <a:schemeClr val="accent2"/>
                </a:solidFill>
              </a:rPr>
              <a:t>continuous</a:t>
            </a:r>
            <a:r>
              <a:rPr lang="en-US" sz="2400" i="1" dirty="0">
                <a:solidFill>
                  <a:schemeClr val="accent1"/>
                </a:solidFill>
              </a:rPr>
              <a:t> humming of bees outside my window.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altLang="zh-TW" dirty="0"/>
              <a:t>C</a:t>
            </a:r>
            <a:r>
              <a:rPr lang="en-US" altLang="zh-TW" b="0" dirty="0"/>
              <a:t>ontinuous rain</a:t>
            </a:r>
            <a:r>
              <a:rPr lang="zh-TW" altLang="en-US" b="0" dirty="0"/>
              <a:t>，指雨一直下，中間都沒有停；</a:t>
            </a:r>
          </a:p>
          <a:p>
            <a:r>
              <a:rPr lang="en-US" altLang="zh-TW" dirty="0"/>
              <a:t>C</a:t>
            </a:r>
            <a:r>
              <a:rPr lang="en-US" altLang="zh-TW" b="0" dirty="0"/>
              <a:t>ontinual rain</a:t>
            </a:r>
            <a:r>
              <a:rPr lang="zh-TW" altLang="en-US" b="0" dirty="0"/>
              <a:t>，指雨一陣一陣地下，中間有停，但不久後又繼續下。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59735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“Whether” and “ if 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509623"/>
            <a:ext cx="5189870" cy="4749890"/>
          </a:xfrm>
        </p:spPr>
        <p:txBody>
          <a:bodyPr/>
          <a:lstStyle/>
          <a:p>
            <a:r>
              <a:rPr lang="en-US" b="0" dirty="0"/>
              <a:t>Whether: Two or more alternatives.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Later I argued with the doctor about </a:t>
            </a:r>
            <a:r>
              <a:rPr lang="en-US" sz="2400" i="1" dirty="0">
                <a:solidFill>
                  <a:schemeClr val="accent2"/>
                </a:solidFill>
              </a:rPr>
              <a:t>whether</a:t>
            </a:r>
            <a:r>
              <a:rPr lang="en-US" sz="2400" i="1" dirty="0">
                <a:solidFill>
                  <a:schemeClr val="accent1"/>
                </a:solidFill>
              </a:rPr>
              <a:t> I had hit my head, since I couldn’t remember feeling it.</a:t>
            </a:r>
          </a:p>
          <a:p>
            <a:pPr marL="914400" lvl="2" indent="0">
              <a:buNone/>
            </a:pPr>
            <a:endParaRPr lang="en-US" sz="2400" b="0" dirty="0">
              <a:solidFill>
                <a:schemeClr val="accent1"/>
              </a:solidFill>
            </a:endParaRPr>
          </a:p>
          <a:p>
            <a:r>
              <a:rPr lang="en-US" b="0" dirty="0"/>
              <a:t>If: No alternatives.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do not know </a:t>
            </a:r>
            <a:r>
              <a:rPr lang="en-US" sz="2400" i="1" dirty="0">
                <a:solidFill>
                  <a:schemeClr val="accent2"/>
                </a:solidFill>
              </a:rPr>
              <a:t>if</a:t>
            </a:r>
            <a:r>
              <a:rPr lang="en-US" sz="2400" i="1" dirty="0">
                <a:solidFill>
                  <a:schemeClr val="accent1"/>
                </a:solidFill>
              </a:rPr>
              <a:t> I can drive. My foot really hurts.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214" y="1029277"/>
            <a:ext cx="5433437" cy="543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991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“Farther” and “Further”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Farther: Physical distance, which can be measured.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library is </a:t>
            </a:r>
            <a:r>
              <a:rPr lang="en-US" sz="2400" i="1" dirty="0">
                <a:solidFill>
                  <a:schemeClr val="accent2"/>
                </a:solidFill>
              </a:rPr>
              <a:t>farther</a:t>
            </a:r>
            <a:r>
              <a:rPr lang="en-US" sz="2400" i="1" dirty="0">
                <a:solidFill>
                  <a:schemeClr val="accent1"/>
                </a:solidFill>
              </a:rPr>
              <a:t> from my house than the bookstore.</a:t>
            </a:r>
          </a:p>
          <a:p>
            <a:pPr marL="914400" lvl="2" indent="0">
              <a:buNone/>
            </a:pPr>
            <a:endParaRPr lang="en-US" sz="2400" b="0" i="1" dirty="0">
              <a:solidFill>
                <a:schemeClr val="accent1"/>
              </a:solidFill>
            </a:endParaRPr>
          </a:p>
          <a:p>
            <a:r>
              <a:rPr lang="en-US" b="0" dirty="0"/>
              <a:t>Further: Abstract lengths.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Further</a:t>
            </a:r>
            <a:r>
              <a:rPr lang="en-US" sz="2400" i="1" dirty="0">
                <a:solidFill>
                  <a:schemeClr val="accent1"/>
                </a:solidFill>
              </a:rPr>
              <a:t>, I intend to finish my shopping before the end of the week.</a:t>
            </a:r>
          </a:p>
        </p:txBody>
      </p:sp>
    </p:spTree>
    <p:extLst>
      <p:ext uri="{BB962C8B-B14F-4D97-AF65-F5344CB8AC3E}">
        <p14:creationId xmlns:p14="http://schemas.microsoft.com/office/powerpoint/2010/main" val="22396442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“Disinterested” and “Uninterested”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Disinterested: Is impartial. No bias.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He seemed </a:t>
            </a:r>
            <a:r>
              <a:rPr lang="en-US" sz="2400" i="1" dirty="0">
                <a:solidFill>
                  <a:schemeClr val="accent2"/>
                </a:solidFill>
              </a:rPr>
              <a:t>disinterested</a:t>
            </a:r>
            <a:r>
              <a:rPr lang="en-US" sz="2400" i="1" dirty="0">
                <a:solidFill>
                  <a:schemeClr val="accent1"/>
                </a:solidFill>
              </a:rPr>
              <a:t> in our problems, so we stopped asking him for help.</a:t>
            </a:r>
            <a:r>
              <a:rPr lang="en-US" dirty="0"/>
              <a:t> </a:t>
            </a:r>
          </a:p>
          <a:p>
            <a:pPr marL="914400" lvl="2" indent="0">
              <a:buNone/>
            </a:pPr>
            <a:endParaRPr lang="en-US" b="0" i="1" dirty="0">
              <a:solidFill>
                <a:schemeClr val="accent2"/>
              </a:solidFill>
            </a:endParaRPr>
          </a:p>
          <a:p>
            <a:r>
              <a:rPr lang="en-US" b="0" dirty="0"/>
              <a:t>Uninterested: Is just could not care less.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He seemed </a:t>
            </a:r>
            <a:r>
              <a:rPr lang="en-US" sz="2400" i="1" dirty="0">
                <a:solidFill>
                  <a:schemeClr val="accent2"/>
                </a:solidFill>
              </a:rPr>
              <a:t>uninterested</a:t>
            </a:r>
            <a:r>
              <a:rPr lang="en-US" sz="2400" i="1" dirty="0">
                <a:solidFill>
                  <a:schemeClr val="accent1"/>
                </a:solidFill>
              </a:rPr>
              <a:t> in our problems, so we stopped asking him for help.</a:t>
            </a:r>
            <a:endParaRPr lang="en-US" sz="2400" b="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560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“Since” and “Because”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11313"/>
            <a:ext cx="10632536" cy="4648200"/>
          </a:xfrm>
        </p:spPr>
        <p:txBody>
          <a:bodyPr/>
          <a:lstStyle/>
          <a:p>
            <a:r>
              <a:rPr lang="en-US" b="0" dirty="0"/>
              <a:t>Since: Time-related.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Since</a:t>
            </a:r>
            <a:r>
              <a:rPr lang="en-US" sz="2400" i="1" dirty="0">
                <a:solidFill>
                  <a:schemeClr val="accent1"/>
                </a:solidFill>
              </a:rPr>
              <a:t> you ate the ice cream last night, we don't have any dessert tonight.</a:t>
            </a:r>
            <a:endParaRPr lang="en-US" sz="2400" b="0" i="1" dirty="0">
              <a:solidFill>
                <a:schemeClr val="accent1"/>
              </a:solidFill>
            </a:endParaRPr>
          </a:p>
          <a:p>
            <a:r>
              <a:rPr lang="en-US" b="0" dirty="0"/>
              <a:t>Because: Cause related.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We have no dessert in the house </a:t>
            </a:r>
            <a:r>
              <a:rPr lang="en-US" sz="2400" i="1" dirty="0">
                <a:solidFill>
                  <a:schemeClr val="accent2"/>
                </a:solidFill>
              </a:rPr>
              <a:t>because</a:t>
            </a:r>
            <a:r>
              <a:rPr lang="en-US" sz="2400" i="1" dirty="0">
                <a:solidFill>
                  <a:schemeClr val="accent1"/>
                </a:solidFill>
              </a:rPr>
              <a:t> you ate all the ice cream last night.</a:t>
            </a:r>
            <a:r>
              <a:rPr lang="en-US" i="1" dirty="0">
                <a:solidFill>
                  <a:schemeClr val="accent1"/>
                </a:solidFill>
              </a:rPr>
              <a:t/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619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“Bring” and “Take”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Bring: Moving an object towards something.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need my calculator, Could you </a:t>
            </a:r>
            <a:r>
              <a:rPr lang="en-US" sz="2400" i="1" dirty="0">
                <a:solidFill>
                  <a:schemeClr val="accent2"/>
                </a:solidFill>
              </a:rPr>
              <a:t>bring</a:t>
            </a:r>
            <a:r>
              <a:rPr lang="en-US" sz="2400" i="1" dirty="0">
                <a:solidFill>
                  <a:schemeClr val="accent1"/>
                </a:solidFill>
              </a:rPr>
              <a:t> it to me, please? </a:t>
            </a:r>
          </a:p>
          <a:p>
            <a:pPr lvl="1"/>
            <a:endParaRPr lang="en-US" b="0" dirty="0"/>
          </a:p>
          <a:p>
            <a:r>
              <a:rPr lang="en-US" b="0" dirty="0"/>
              <a:t>Take: Moving an object away from something.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Mr. Smith is right over there, Could you </a:t>
            </a:r>
            <a:r>
              <a:rPr lang="en-US" sz="2400" i="1" dirty="0">
                <a:solidFill>
                  <a:schemeClr val="accent2"/>
                </a:solidFill>
              </a:rPr>
              <a:t>take</a:t>
            </a:r>
            <a:r>
              <a:rPr lang="en-US" sz="2400" i="1" dirty="0">
                <a:solidFill>
                  <a:schemeClr val="accent1"/>
                </a:solidFill>
              </a:rPr>
              <a:t> this to him?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9627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“Affect” and “Effect”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483743"/>
            <a:ext cx="10986219" cy="4775770"/>
          </a:xfrm>
        </p:spPr>
        <p:txBody>
          <a:bodyPr/>
          <a:lstStyle/>
          <a:p>
            <a:r>
              <a:rPr lang="en-US" b="0" dirty="0"/>
              <a:t>Affect: Influence or make a difference.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Reducing our carbon footprint will </a:t>
            </a:r>
            <a:r>
              <a:rPr lang="en-US" sz="2400" i="1" dirty="0">
                <a:solidFill>
                  <a:schemeClr val="accent2"/>
                </a:solidFill>
              </a:rPr>
              <a:t>affect</a:t>
            </a:r>
            <a:r>
              <a:rPr lang="en-US" sz="2400" i="1" dirty="0">
                <a:solidFill>
                  <a:schemeClr val="accent1"/>
                </a:solidFill>
              </a:rPr>
              <a:t> the environment.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Movies have the power to </a:t>
            </a:r>
            <a:r>
              <a:rPr lang="en-US" sz="2400" i="1" dirty="0">
                <a:solidFill>
                  <a:schemeClr val="accent2"/>
                </a:solidFill>
              </a:rPr>
              <a:t>affect </a:t>
            </a:r>
            <a:r>
              <a:rPr lang="en-US" sz="2400" i="1" dirty="0">
                <a:solidFill>
                  <a:schemeClr val="accent1"/>
                </a:solidFill>
              </a:rPr>
              <a:t>people’s thinking.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Effect: Result or an outcome.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News broadcasts can have a huge </a:t>
            </a:r>
            <a:r>
              <a:rPr lang="en-US" sz="2400" i="1" dirty="0">
                <a:solidFill>
                  <a:schemeClr val="accent2"/>
                </a:solidFill>
              </a:rPr>
              <a:t>effect </a:t>
            </a:r>
            <a:r>
              <a:rPr lang="en-US" sz="2400" i="1" dirty="0">
                <a:solidFill>
                  <a:schemeClr val="accent1"/>
                </a:solidFill>
              </a:rPr>
              <a:t>on public opinion.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A good night’s sleep has a positive </a:t>
            </a:r>
            <a:r>
              <a:rPr lang="en-US" sz="2400" i="1" dirty="0">
                <a:solidFill>
                  <a:schemeClr val="accent2"/>
                </a:solidFill>
              </a:rPr>
              <a:t>effect</a:t>
            </a:r>
            <a:r>
              <a:rPr lang="en-US" sz="2400" i="1" dirty="0">
                <a:solidFill>
                  <a:schemeClr val="accent1"/>
                </a:solidFill>
              </a:rPr>
              <a:t> on your whole day.</a:t>
            </a:r>
            <a:br>
              <a:rPr lang="en-US" sz="2400" i="1" dirty="0">
                <a:solidFill>
                  <a:schemeClr val="accent1"/>
                </a:solidFill>
              </a:rPr>
            </a:b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81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“i.e.” and “e.g.”</a:t>
            </a:r>
            <a:r>
              <a:rPr lang="en-US" dirty="0"/>
              <a:t>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I.e. = Describing the essence of something.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A walking boot which is synthetic, </a:t>
            </a:r>
            <a:r>
              <a:rPr lang="en-US" sz="2400" i="1" dirty="0">
                <a:solidFill>
                  <a:schemeClr val="accent2"/>
                </a:solidFill>
              </a:rPr>
              <a:t>i.e. </a:t>
            </a:r>
            <a:r>
              <a:rPr lang="en-US" sz="2400" i="1" dirty="0">
                <a:solidFill>
                  <a:schemeClr val="accent1"/>
                </a:solidFill>
              </a:rPr>
              <a:t>not leather.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E.g. = Listing down or enumerating examples.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Life events (</a:t>
            </a:r>
            <a:r>
              <a:rPr lang="en-US" sz="2400" i="1" dirty="0">
                <a:solidFill>
                  <a:schemeClr val="accent2"/>
                </a:solidFill>
              </a:rPr>
              <a:t>e.g. </a:t>
            </a:r>
            <a:r>
              <a:rPr lang="en-US" sz="2400" i="1" dirty="0">
                <a:solidFill>
                  <a:schemeClr val="accent1"/>
                </a:solidFill>
              </a:rPr>
              <a:t>birth, death, and marriage). </a:t>
            </a:r>
            <a:br>
              <a:rPr lang="en-US" sz="2400" i="1" dirty="0">
                <a:solidFill>
                  <a:schemeClr val="accent1"/>
                </a:solidFill>
              </a:rPr>
            </a:b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599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70626" y="468313"/>
            <a:ext cx="1028077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“Between” and “Among”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11313"/>
            <a:ext cx="10710174" cy="4648200"/>
          </a:xfrm>
        </p:spPr>
        <p:txBody>
          <a:bodyPr/>
          <a:lstStyle/>
          <a:p>
            <a:r>
              <a:rPr lang="en-US" b="0" dirty="0"/>
              <a:t>Between: In the middle of two things.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  <a:r>
              <a:rPr lang="en-US" b="0" i="1" dirty="0"/>
              <a:t>To connect times or numbers: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They lived in New York </a:t>
            </a:r>
            <a:r>
              <a:rPr lang="en-US" i="1" dirty="0">
                <a:solidFill>
                  <a:schemeClr val="accent2"/>
                </a:solidFill>
              </a:rPr>
              <a:t>between</a:t>
            </a:r>
            <a:r>
              <a:rPr lang="en-US" i="1" dirty="0">
                <a:solidFill>
                  <a:schemeClr val="accent1"/>
                </a:solidFill>
              </a:rPr>
              <a:t> 1998 and 2004.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What were you doing </a:t>
            </a:r>
            <a:r>
              <a:rPr lang="en-US" i="1" dirty="0">
                <a:solidFill>
                  <a:schemeClr val="accent2"/>
                </a:solidFill>
              </a:rPr>
              <a:t>between</a:t>
            </a:r>
            <a:r>
              <a:rPr lang="en-US" i="1" dirty="0">
                <a:solidFill>
                  <a:schemeClr val="accent1"/>
                </a:solidFill>
              </a:rPr>
              <a:t> 5:30 pm and 7:00 pm?</a:t>
            </a:r>
          </a:p>
          <a:p>
            <a:pPr marL="914400" lvl="2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r>
              <a:rPr lang="en-US" b="0" dirty="0"/>
              <a:t>Among: Within a group of things.</a:t>
            </a:r>
            <a:endParaRPr lang="en-US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2"/>
                </a:solidFill>
              </a:rPr>
              <a:t>Among</a:t>
            </a:r>
            <a:r>
              <a:rPr lang="en-US" i="1" dirty="0">
                <a:solidFill>
                  <a:schemeClr val="accent1"/>
                </a:solidFill>
              </a:rPr>
              <a:t> his books, we found some rare first editions.</a:t>
            </a:r>
          </a:p>
          <a:p>
            <a:pPr lvl="1"/>
            <a:r>
              <a:rPr lang="en-US" i="1" dirty="0"/>
              <a:t>Among others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Her parents, </a:t>
            </a:r>
            <a:r>
              <a:rPr lang="en-US" i="1" dirty="0">
                <a:solidFill>
                  <a:schemeClr val="accent2"/>
                </a:solidFill>
              </a:rPr>
              <a:t>among others</a:t>
            </a:r>
            <a:r>
              <a:rPr lang="en-US" i="1" dirty="0">
                <a:solidFill>
                  <a:schemeClr val="accent1"/>
                </a:solidFill>
              </a:rPr>
              <a:t>, were worried about her travelling alone.</a:t>
            </a:r>
          </a:p>
        </p:txBody>
      </p:sp>
    </p:spTree>
    <p:extLst>
      <p:ext uri="{BB962C8B-B14F-4D97-AF65-F5344CB8AC3E}">
        <p14:creationId xmlns:p14="http://schemas.microsoft.com/office/powerpoint/2010/main" val="202681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Nouns (1/5)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84854"/>
            <a:ext cx="10363200" cy="4648200"/>
          </a:xfrm>
        </p:spPr>
        <p:txBody>
          <a:bodyPr/>
          <a:lstStyle/>
          <a:p>
            <a:r>
              <a:rPr lang="en-US" b="0" dirty="0"/>
              <a:t>Noun: is a person, a place, a thing, or an idea.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</a:t>
            </a:r>
            <a:r>
              <a:rPr lang="en-US" sz="2400" i="1" dirty="0">
                <a:solidFill>
                  <a:schemeClr val="accent2"/>
                </a:solidFill>
              </a:rPr>
              <a:t>doctor</a:t>
            </a:r>
            <a:r>
              <a:rPr lang="en-US" sz="2400" i="1" dirty="0">
                <a:solidFill>
                  <a:schemeClr val="accent1"/>
                </a:solidFill>
              </a:rPr>
              <a:t> visited the </a:t>
            </a:r>
            <a:r>
              <a:rPr lang="en-US" sz="2400" i="1" dirty="0">
                <a:solidFill>
                  <a:schemeClr val="accent2"/>
                </a:solidFill>
              </a:rPr>
              <a:t>patient</a:t>
            </a:r>
            <a:r>
              <a:rPr lang="en-US" sz="2400" i="1" dirty="0">
                <a:solidFill>
                  <a:schemeClr val="accent1"/>
                </a:solidFill>
              </a:rPr>
              <a:t> at the </a:t>
            </a:r>
            <a:r>
              <a:rPr lang="en-US" sz="2400" i="1" dirty="0">
                <a:solidFill>
                  <a:schemeClr val="accent2"/>
                </a:solidFill>
              </a:rPr>
              <a:t>hospital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2"/>
              </a:solidFill>
            </a:endParaRPr>
          </a:p>
          <a:p>
            <a:pPr marL="914400" lvl="2" indent="0">
              <a:buNone/>
            </a:pPr>
            <a:r>
              <a:rPr lang="en-US" sz="2400" i="1" dirty="0">
                <a:solidFill>
                  <a:schemeClr val="accent2"/>
                </a:solidFill>
              </a:rPr>
              <a:t>            </a:t>
            </a:r>
            <a:r>
              <a:rPr lang="en-US" sz="2800" i="1" dirty="0">
                <a:solidFill>
                  <a:schemeClr val="accent2"/>
                </a:solidFill>
              </a:rPr>
              <a:t>[doctor, patient, hospital </a:t>
            </a:r>
            <a:r>
              <a:rPr lang="en-US" sz="2800" i="1" dirty="0">
                <a:solidFill>
                  <a:schemeClr val="accent1"/>
                </a:solidFill>
              </a:rPr>
              <a:t>are noun</a:t>
            </a:r>
            <a:r>
              <a:rPr lang="en-US" sz="2800" i="1" dirty="0">
                <a:solidFill>
                  <a:schemeClr val="accent2"/>
                </a:solidFill>
              </a:rPr>
              <a:t>]</a:t>
            </a:r>
          </a:p>
          <a:p>
            <a:pPr marL="571500" indent="-457200"/>
            <a:r>
              <a:rPr lang="en-US" b="0" dirty="0"/>
              <a:t>Kinds of nouns: </a:t>
            </a:r>
          </a:p>
          <a:p>
            <a:pPr marL="971550" lvl="1" indent="-457200"/>
            <a:r>
              <a:rPr lang="en-US" sz="2800" b="0" dirty="0"/>
              <a:t>Proper</a:t>
            </a:r>
          </a:p>
          <a:p>
            <a:pPr marL="971550" lvl="1" indent="-457200"/>
            <a:r>
              <a:rPr lang="en-US" sz="2800" b="0" dirty="0"/>
              <a:t>Common </a:t>
            </a:r>
          </a:p>
          <a:p>
            <a:pPr marL="971550" lvl="1" indent="-457200"/>
            <a:r>
              <a:rPr lang="en-US" sz="2800" b="0" dirty="0"/>
              <a:t>Compound</a:t>
            </a:r>
          </a:p>
        </p:txBody>
      </p:sp>
    </p:spTree>
    <p:extLst>
      <p:ext uri="{BB962C8B-B14F-4D97-AF65-F5344CB8AC3E}">
        <p14:creationId xmlns:p14="http://schemas.microsoft.com/office/powerpoint/2010/main" val="30025171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“Amount” and “Number”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75369"/>
            <a:ext cx="10515600" cy="4351338"/>
          </a:xfrm>
        </p:spPr>
        <p:txBody>
          <a:bodyPr/>
          <a:lstStyle/>
          <a:p>
            <a:r>
              <a:rPr lang="en-US" b="0" dirty="0"/>
              <a:t>Amount: Which can not be counted (for instance water).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The rain dumped a larger </a:t>
            </a:r>
            <a:r>
              <a:rPr lang="en-US" i="1" dirty="0">
                <a:solidFill>
                  <a:schemeClr val="accent2"/>
                </a:solidFill>
              </a:rPr>
              <a:t>amount</a:t>
            </a:r>
            <a:r>
              <a:rPr lang="en-US" i="1" dirty="0">
                <a:solidFill>
                  <a:schemeClr val="accent1"/>
                </a:solidFill>
              </a:rPr>
              <a:t> of water on the country side. </a:t>
            </a:r>
          </a:p>
          <a:p>
            <a:pPr marL="914400" lvl="2" indent="0">
              <a:buNone/>
            </a:pPr>
            <a:endParaRPr lang="en-US" b="0" i="1" dirty="0">
              <a:solidFill>
                <a:schemeClr val="accent1"/>
              </a:solidFill>
            </a:endParaRPr>
          </a:p>
          <a:p>
            <a:r>
              <a:rPr lang="en-US" b="0" dirty="0"/>
              <a:t>Number: Things that can be counted (for instance birds).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b="0" dirty="0"/>
              <a:t> </a:t>
            </a:r>
            <a:r>
              <a:rPr lang="en-US" i="1" dirty="0">
                <a:solidFill>
                  <a:schemeClr val="accent1"/>
                </a:solidFill>
              </a:rPr>
              <a:t>A greater </a:t>
            </a:r>
            <a:r>
              <a:rPr lang="en-US" i="1" dirty="0">
                <a:solidFill>
                  <a:schemeClr val="accent2"/>
                </a:solidFill>
              </a:rPr>
              <a:t>number</a:t>
            </a:r>
            <a:r>
              <a:rPr lang="en-US" i="1" dirty="0">
                <a:solidFill>
                  <a:schemeClr val="accent1"/>
                </a:solidFill>
              </a:rPr>
              <a:t> of people are eating more healthily. 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600664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“Should have”, “Could have”, “Would have”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73290"/>
            <a:ext cx="11290301" cy="4989424"/>
          </a:xfrm>
        </p:spPr>
        <p:txBody>
          <a:bodyPr/>
          <a:lstStyle/>
          <a:p>
            <a:r>
              <a:rPr lang="en-US" b="0" dirty="0"/>
              <a:t>Should have + past participle: </a:t>
            </a:r>
            <a:r>
              <a:rPr lang="zh-TW" altLang="en-US" b="0" dirty="0"/>
              <a:t>應做但沒有做</a:t>
            </a:r>
            <a:endParaRPr lang="en-US" b="0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am so tired today, I </a:t>
            </a:r>
            <a:r>
              <a:rPr lang="en-US" sz="2400" i="1" dirty="0">
                <a:solidFill>
                  <a:schemeClr val="accent2"/>
                </a:solidFill>
              </a:rPr>
              <a:t>should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2"/>
                </a:solidFill>
              </a:rPr>
              <a:t>have</a:t>
            </a:r>
            <a:r>
              <a:rPr lang="en-US" sz="2400" i="1" dirty="0">
                <a:solidFill>
                  <a:schemeClr val="accent1"/>
                </a:solidFill>
              </a:rPr>
              <a:t> gone to bed early last night</a:t>
            </a:r>
            <a:r>
              <a:rPr lang="en-US" i="1" dirty="0">
                <a:solidFill>
                  <a:schemeClr val="accent1"/>
                </a:solidFill>
              </a:rPr>
              <a:t>. </a:t>
            </a:r>
          </a:p>
          <a:p>
            <a:r>
              <a:rPr lang="en-US" b="0" dirty="0"/>
              <a:t>Could have + past participle: </a:t>
            </a:r>
            <a:r>
              <a:rPr lang="zh-TW" altLang="en-US" b="0" dirty="0"/>
              <a:t>可做但沒有做</a:t>
            </a:r>
            <a:endParaRPr lang="en-US" b="0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</a:t>
            </a:r>
            <a:r>
              <a:rPr lang="en-US" sz="2400" i="1" dirty="0">
                <a:solidFill>
                  <a:schemeClr val="accent2"/>
                </a:solidFill>
              </a:rPr>
              <a:t>could have </a:t>
            </a:r>
            <a:r>
              <a:rPr lang="en-US" sz="2400" i="1" dirty="0">
                <a:solidFill>
                  <a:schemeClr val="accent1"/>
                </a:solidFill>
              </a:rPr>
              <a:t>picked you up at the airport, but I didn’t know you were coming. </a:t>
            </a:r>
            <a:endParaRPr lang="en-US" sz="2400" b="0" dirty="0"/>
          </a:p>
          <a:p>
            <a:r>
              <a:rPr lang="en-US" b="0" dirty="0"/>
              <a:t>Would have + past participle: </a:t>
            </a:r>
            <a:r>
              <a:rPr lang="zh-TW" altLang="en-US" b="0" dirty="0"/>
              <a:t>想做但沒有做</a:t>
            </a:r>
            <a:endParaRPr lang="en-US" b="0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</a:t>
            </a:r>
            <a:r>
              <a:rPr lang="en-US" sz="2400" i="1" dirty="0">
                <a:solidFill>
                  <a:schemeClr val="accent2"/>
                </a:solidFill>
              </a:rPr>
              <a:t>would have </a:t>
            </a:r>
            <a:r>
              <a:rPr lang="en-US" sz="2400" i="1" dirty="0">
                <a:solidFill>
                  <a:schemeClr val="accent1"/>
                </a:solidFill>
              </a:rPr>
              <a:t>gone to lunch with you, but I had an all-day meeting today.</a:t>
            </a:r>
          </a:p>
          <a:p>
            <a:pPr lvl="3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7291283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“Which” and “Who”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611313"/>
            <a:ext cx="11115615" cy="4648200"/>
          </a:xfrm>
        </p:spPr>
        <p:txBody>
          <a:bodyPr/>
          <a:lstStyle/>
          <a:p>
            <a:r>
              <a:rPr lang="en-US" b="0" dirty="0"/>
              <a:t>Which: Refers to object/non-humans.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There are a lot of charities </a:t>
            </a:r>
            <a:r>
              <a:rPr lang="en-US" sz="2400" i="1" dirty="0">
                <a:solidFill>
                  <a:schemeClr val="accent2"/>
                </a:solidFill>
              </a:rPr>
              <a:t>(which) </a:t>
            </a:r>
            <a:r>
              <a:rPr lang="en-US" sz="2400" i="1" dirty="0">
                <a:solidFill>
                  <a:schemeClr val="accent1"/>
                </a:solidFill>
              </a:rPr>
              <a:t>need good advice.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iPad </a:t>
            </a:r>
            <a:r>
              <a:rPr lang="en-US" sz="2400" i="1" dirty="0">
                <a:solidFill>
                  <a:schemeClr val="accent2"/>
                </a:solidFill>
              </a:rPr>
              <a:t>(which) </a:t>
            </a:r>
            <a:r>
              <a:rPr lang="en-US" sz="2400" i="1" dirty="0">
                <a:solidFill>
                  <a:schemeClr val="accent1"/>
                </a:solidFill>
              </a:rPr>
              <a:t>connects to the computer was created by Apple.</a:t>
            </a:r>
            <a:endParaRPr lang="en-US" b="0" dirty="0"/>
          </a:p>
          <a:p>
            <a:r>
              <a:rPr lang="en-US" b="0" dirty="0"/>
              <a:t>Who: Refers to humans.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Our Father, </a:t>
            </a:r>
            <a:r>
              <a:rPr lang="en-US" sz="2400" i="1" dirty="0">
                <a:solidFill>
                  <a:schemeClr val="accent2"/>
                </a:solidFill>
              </a:rPr>
              <a:t>(who)</a:t>
            </a:r>
            <a:r>
              <a:rPr lang="en-US" sz="2400" i="1" dirty="0">
                <a:solidFill>
                  <a:schemeClr val="accent1"/>
                </a:solidFill>
              </a:rPr>
              <a:t> art in heaven….</a:t>
            </a:r>
          </a:p>
          <a:p>
            <a:r>
              <a:rPr lang="en-US" b="0" dirty="0"/>
              <a:t>To return to that, for non-human references.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This is not a car </a:t>
            </a:r>
            <a:r>
              <a:rPr lang="en-US" sz="2400" i="1" dirty="0">
                <a:solidFill>
                  <a:schemeClr val="accent2"/>
                </a:solidFill>
              </a:rPr>
              <a:t>(that) </a:t>
            </a:r>
            <a:r>
              <a:rPr lang="en-US" sz="2400" i="1" dirty="0">
                <a:solidFill>
                  <a:schemeClr val="accent1"/>
                </a:solidFill>
              </a:rPr>
              <a:t>should be recommended for families.</a:t>
            </a:r>
            <a:br>
              <a:rPr lang="en-US" sz="2400" i="1" dirty="0">
                <a:solidFill>
                  <a:schemeClr val="accent1"/>
                </a:solidFill>
              </a:rPr>
            </a:b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0657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“Fewer” and  “less”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13869"/>
            <a:ext cx="10515600" cy="4351338"/>
          </a:xfrm>
        </p:spPr>
        <p:txBody>
          <a:bodyPr/>
          <a:lstStyle/>
          <a:p>
            <a:r>
              <a:rPr lang="en-US" altLang="en-US" b="0" dirty="0"/>
              <a:t>Fewer: Goes with a countable number.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2"/>
                </a:solidFill>
              </a:rPr>
              <a:t>Fewer</a:t>
            </a:r>
            <a:r>
              <a:rPr lang="en-US" i="1" dirty="0">
                <a:solidFill>
                  <a:schemeClr val="accent1"/>
                </a:solidFill>
              </a:rPr>
              <a:t> than five children live in this apartment building.</a:t>
            </a:r>
          </a:p>
          <a:p>
            <a:pPr marL="0" lvl="2" indent="0">
              <a:lnSpc>
                <a:spcPct val="85000"/>
              </a:lnSpc>
              <a:buClr>
                <a:srgbClr val="000099"/>
              </a:buClr>
              <a:buSzPct val="65000"/>
              <a:buNone/>
            </a:pPr>
            <a:endParaRPr lang="en-US" altLang="en-US" sz="2800" b="0" dirty="0"/>
          </a:p>
          <a:p>
            <a:r>
              <a:rPr lang="en-US" altLang="en-US" b="0" dirty="0"/>
              <a:t>Less: Goes with a mass quantity.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Lin drinks</a:t>
            </a:r>
            <a:r>
              <a:rPr lang="en-US" i="1" dirty="0">
                <a:solidFill>
                  <a:schemeClr val="accent2"/>
                </a:solidFill>
              </a:rPr>
              <a:t> less </a:t>
            </a:r>
            <a:r>
              <a:rPr lang="en-US" i="1" dirty="0">
                <a:solidFill>
                  <a:schemeClr val="accent1"/>
                </a:solidFill>
              </a:rPr>
              <a:t>alcohol than John</a:t>
            </a:r>
          </a:p>
          <a:p>
            <a:pPr marL="0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18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“As” and “like”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As: To compare ‘actions’ or verbs</a:t>
            </a:r>
            <a:r>
              <a:rPr lang="en-US" altLang="en-US" dirty="0"/>
              <a:t>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Nobody sings </a:t>
            </a:r>
            <a:r>
              <a:rPr lang="en-US" i="1" dirty="0">
                <a:solidFill>
                  <a:schemeClr val="accent2"/>
                </a:solidFill>
              </a:rPr>
              <a:t>as</a:t>
            </a:r>
            <a:r>
              <a:rPr lang="en-US" i="1" dirty="0">
                <a:solidFill>
                  <a:schemeClr val="accent1"/>
                </a:solidFill>
              </a:rPr>
              <a:t> she does.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They went to the party </a:t>
            </a:r>
            <a:r>
              <a:rPr lang="en-US" i="1" dirty="0">
                <a:solidFill>
                  <a:schemeClr val="accent2"/>
                </a:solidFill>
              </a:rPr>
              <a:t>as</a:t>
            </a:r>
            <a:r>
              <a:rPr lang="en-US" i="1" dirty="0">
                <a:solidFill>
                  <a:schemeClr val="accent1"/>
                </a:solidFill>
              </a:rPr>
              <a:t> they were.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altLang="en-US" b="0" dirty="0"/>
              <a:t>Like: (similar to) to compare nouns/pronouns.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He speaks</a:t>
            </a:r>
            <a:r>
              <a:rPr lang="en-US" i="1" dirty="0">
                <a:solidFill>
                  <a:schemeClr val="accent2"/>
                </a:solidFill>
              </a:rPr>
              <a:t> like </a:t>
            </a:r>
            <a:r>
              <a:rPr lang="en-US" i="1" dirty="0">
                <a:solidFill>
                  <a:schemeClr val="accent1"/>
                </a:solidFill>
              </a:rPr>
              <a:t>a native speaker.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She looks </a:t>
            </a:r>
            <a:r>
              <a:rPr lang="en-US" i="1" dirty="0">
                <a:solidFill>
                  <a:schemeClr val="accent2"/>
                </a:solidFill>
              </a:rPr>
              <a:t>like </a:t>
            </a:r>
            <a:r>
              <a:rPr lang="en-US" i="1" dirty="0">
                <a:solidFill>
                  <a:schemeClr val="accent1"/>
                </a:solidFill>
              </a:rPr>
              <a:t>a supermodel.</a:t>
            </a:r>
          </a:p>
        </p:txBody>
      </p:sp>
    </p:spTree>
    <p:extLst>
      <p:ext uri="{BB962C8B-B14F-4D97-AF65-F5344CB8AC3E}">
        <p14:creationId xmlns:p14="http://schemas.microsoft.com/office/powerpoint/2010/main" val="23198494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601" y="2689697"/>
            <a:ext cx="10363200" cy="114300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Word Usage </a:t>
            </a:r>
            <a:r>
              <a:rPr lang="en-US" altLang="zh-TW" dirty="0"/>
              <a:t>(</a:t>
            </a:r>
            <a:r>
              <a:rPr lang="zh-TW" altLang="en-US" dirty="0"/>
              <a:t>形像意不同</a:t>
            </a:r>
            <a:r>
              <a:rPr lang="en-US" altLang="zh-TW" dirty="0"/>
              <a:t>)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887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Word Usage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59461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Always check the definition and correct spelling of the word.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Incorrect: </a:t>
            </a:r>
            <a:r>
              <a:rPr lang="en-US" i="1" dirty="0">
                <a:solidFill>
                  <a:schemeClr val="accent1"/>
                </a:solidFill>
              </a:rPr>
              <a:t>She </a:t>
            </a:r>
            <a:r>
              <a:rPr lang="en-US" i="1" dirty="0">
                <a:solidFill>
                  <a:srgbClr val="FF0000"/>
                </a:solidFill>
              </a:rPr>
              <a:t>excepted</a:t>
            </a:r>
            <a:r>
              <a:rPr lang="en-US" i="1" dirty="0">
                <a:solidFill>
                  <a:schemeClr val="accent1"/>
                </a:solidFill>
              </a:rPr>
              <a:t> his offer to drive her home.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Correct: She </a:t>
            </a:r>
            <a:r>
              <a:rPr lang="en-US" i="1" dirty="0">
                <a:solidFill>
                  <a:schemeClr val="accent2"/>
                </a:solidFill>
              </a:rPr>
              <a:t>accepted</a:t>
            </a:r>
            <a:r>
              <a:rPr lang="en-US" i="1" dirty="0">
                <a:solidFill>
                  <a:schemeClr val="accent1"/>
                </a:solidFill>
              </a:rPr>
              <a:t> his offer to drive her home.</a:t>
            </a:r>
          </a:p>
          <a:p>
            <a:pPr marL="857250" lvl="2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85725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Incorrect: </a:t>
            </a:r>
            <a:r>
              <a:rPr lang="en-US" i="1" dirty="0">
                <a:solidFill>
                  <a:schemeClr val="accent1"/>
                </a:solidFill>
              </a:rPr>
              <a:t>It was a </a:t>
            </a:r>
            <a:r>
              <a:rPr lang="en-US" i="1" dirty="0">
                <a:solidFill>
                  <a:srgbClr val="FF0000"/>
                </a:solidFill>
              </a:rPr>
              <a:t>breathe</a:t>
            </a:r>
            <a:r>
              <a:rPr lang="en-US" i="1" dirty="0">
                <a:solidFill>
                  <a:schemeClr val="accent1"/>
                </a:solidFill>
              </a:rPr>
              <a:t> of fresh air to meet someone so genuine.</a:t>
            </a:r>
          </a:p>
          <a:p>
            <a:pPr marL="857250" lvl="2" indent="0">
              <a:buNone/>
            </a:pPr>
            <a:r>
              <a:rPr lang="en-US" i="1" dirty="0">
                <a:solidFill>
                  <a:schemeClr val="accent1"/>
                </a:solidFill>
              </a:rPr>
              <a:t>Correct: It was a </a:t>
            </a:r>
            <a:r>
              <a:rPr lang="en-US" i="1" dirty="0">
                <a:solidFill>
                  <a:schemeClr val="accent2"/>
                </a:solidFill>
              </a:rPr>
              <a:t>breath</a:t>
            </a:r>
            <a:r>
              <a:rPr lang="en-US" i="1" dirty="0">
                <a:solidFill>
                  <a:schemeClr val="accent1"/>
                </a:solidFill>
              </a:rPr>
              <a:t> of fresh air to meet someone so genuine.</a:t>
            </a:r>
          </a:p>
          <a:p>
            <a:pPr marL="857250" lvl="2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pPr marL="514350" indent="-457200"/>
            <a:r>
              <a:rPr lang="en-US" b="0" dirty="0"/>
              <a:t>Using Weather or Whether</a:t>
            </a:r>
          </a:p>
          <a:p>
            <a:pPr lvl="1">
              <a:lnSpc>
                <a:spcPct val="100000"/>
              </a:lnSpc>
            </a:pPr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marL="1314450" lvl="2" indent="-457200"/>
            <a:r>
              <a:rPr lang="en-US" i="1" dirty="0">
                <a:solidFill>
                  <a:schemeClr val="accent1"/>
                </a:solidFill>
              </a:rPr>
              <a:t>I checked the news to find out the </a:t>
            </a:r>
            <a:r>
              <a:rPr lang="en-US" i="1" dirty="0">
                <a:solidFill>
                  <a:schemeClr val="accent2"/>
                </a:solidFill>
              </a:rPr>
              <a:t>weather</a:t>
            </a:r>
            <a:r>
              <a:rPr lang="en-US" i="1" dirty="0">
                <a:solidFill>
                  <a:schemeClr val="accent1"/>
                </a:solidFill>
              </a:rPr>
              <a:t> for tomorrow.</a:t>
            </a:r>
          </a:p>
          <a:p>
            <a:pPr marL="1314450" lvl="2" indent="-457200"/>
            <a:r>
              <a:rPr lang="en-US" i="1" dirty="0">
                <a:solidFill>
                  <a:schemeClr val="accent1"/>
                </a:solidFill>
              </a:rPr>
              <a:t>I plan to go out </a:t>
            </a:r>
            <a:r>
              <a:rPr lang="en-US" i="1" dirty="0">
                <a:solidFill>
                  <a:schemeClr val="accent2"/>
                </a:solidFill>
              </a:rPr>
              <a:t>whether</a:t>
            </a:r>
            <a:r>
              <a:rPr lang="en-US" i="1" dirty="0">
                <a:solidFill>
                  <a:schemeClr val="accent1"/>
                </a:solidFill>
              </a:rPr>
              <a:t> you like it or not!</a:t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045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“Your” and “You’re”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4460" cy="4648200"/>
          </a:xfrm>
        </p:spPr>
        <p:txBody>
          <a:bodyPr/>
          <a:lstStyle/>
          <a:p>
            <a:r>
              <a:rPr lang="en-US" b="0" dirty="0"/>
              <a:t>Your: Possessive.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Your</a:t>
            </a:r>
            <a:r>
              <a:rPr lang="en-US" sz="2400" i="1" dirty="0">
                <a:solidFill>
                  <a:schemeClr val="accent1"/>
                </a:solidFill>
              </a:rPr>
              <a:t> dog, </a:t>
            </a:r>
            <a:r>
              <a:rPr lang="en-US" sz="2400" i="1" dirty="0">
                <a:solidFill>
                  <a:schemeClr val="accent2"/>
                </a:solidFill>
              </a:rPr>
              <a:t>your</a:t>
            </a:r>
            <a:r>
              <a:rPr lang="en-US" sz="2400" i="1" dirty="0">
                <a:solidFill>
                  <a:schemeClr val="accent1"/>
                </a:solidFill>
              </a:rPr>
              <a:t> bag, </a:t>
            </a:r>
            <a:r>
              <a:rPr lang="en-US" sz="2400" i="1" dirty="0">
                <a:solidFill>
                  <a:schemeClr val="accent2"/>
                </a:solidFill>
              </a:rPr>
              <a:t>your </a:t>
            </a:r>
            <a:r>
              <a:rPr lang="en-US" sz="2400" i="1" dirty="0">
                <a:solidFill>
                  <a:schemeClr val="accent1"/>
                </a:solidFill>
              </a:rPr>
              <a:t>car.</a:t>
            </a:r>
          </a:p>
          <a:p>
            <a:pPr lvl="1"/>
            <a:endParaRPr lang="en-US" b="0" dirty="0"/>
          </a:p>
          <a:p>
            <a:r>
              <a:rPr lang="en-US" b="0" dirty="0"/>
              <a:t>You’re: You + are. Describes a state of being. 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You are</a:t>
            </a:r>
            <a:r>
              <a:rPr lang="en-US" sz="2400" i="1" dirty="0">
                <a:solidFill>
                  <a:schemeClr val="accent1"/>
                </a:solidFill>
              </a:rPr>
              <a:t> a teacher. </a:t>
            </a:r>
            <a:r>
              <a:rPr lang="en-US" sz="2400" i="1" dirty="0">
                <a:solidFill>
                  <a:schemeClr val="accent2"/>
                </a:solidFill>
              </a:rPr>
              <a:t>You are</a:t>
            </a:r>
            <a:r>
              <a:rPr lang="en-US" sz="2400" i="1" dirty="0">
                <a:solidFill>
                  <a:schemeClr val="accent1"/>
                </a:solidFill>
              </a:rPr>
              <a:t> a child. </a:t>
            </a:r>
            <a:r>
              <a:rPr lang="en-US" sz="2400" i="1" dirty="0">
                <a:solidFill>
                  <a:schemeClr val="accent2"/>
                </a:solidFill>
              </a:rPr>
              <a:t>You are</a:t>
            </a:r>
            <a:r>
              <a:rPr lang="en-US" sz="2400" i="1" dirty="0">
                <a:solidFill>
                  <a:schemeClr val="accent1"/>
                </a:solidFill>
              </a:rPr>
              <a:t> a doctor.</a:t>
            </a:r>
            <a:r>
              <a:rPr lang="en-US" sz="2400" dirty="0">
                <a:solidFill>
                  <a:schemeClr val="accent1"/>
                </a:solidFill>
              </a:rPr>
              <a:t/>
            </a:r>
            <a:br>
              <a:rPr lang="en-US" sz="2400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11290300" y="6462713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marL="0" algn="l" defTabSz="914400" rtl="0" eaLnBrk="1" latinLnBrk="0" hangingPunct="1">
              <a:defRPr sz="1600" b="1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8182BEB-C3EA-40AB-B02C-9E044A7FB21F}" type="slidenum">
              <a:rPr lang="zh-TW" altLang="en-US" smtClean="0"/>
              <a:pPr/>
              <a:t>47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0044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“They’re”, “There”, “Their”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dirty="0"/>
              <a:t>They’re: They + are. Describes a state of being.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b="0" i="1" dirty="0">
                <a:solidFill>
                  <a:schemeClr val="accent2"/>
                </a:solidFill>
              </a:rPr>
              <a:t>They are</a:t>
            </a:r>
            <a:r>
              <a:rPr lang="en-US" sz="2400" b="0" i="1" dirty="0">
                <a:solidFill>
                  <a:schemeClr val="accent1"/>
                </a:solidFill>
              </a:rPr>
              <a:t> cooking.</a:t>
            </a:r>
          </a:p>
          <a:p>
            <a:pPr marL="914400" lvl="2" indent="0">
              <a:buNone/>
            </a:pPr>
            <a:endParaRPr lang="en-US" sz="2400" b="0" dirty="0"/>
          </a:p>
          <a:p>
            <a:r>
              <a:rPr lang="en-US" b="0" dirty="0"/>
              <a:t>There: Location of something.,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b="0" i="1" dirty="0">
                <a:solidFill>
                  <a:schemeClr val="accent1"/>
                </a:solidFill>
              </a:rPr>
              <a:t>I live </a:t>
            </a:r>
            <a:r>
              <a:rPr lang="en-US" sz="2400" b="0" i="1" dirty="0">
                <a:solidFill>
                  <a:schemeClr val="accent2"/>
                </a:solidFill>
              </a:rPr>
              <a:t>there</a:t>
            </a:r>
            <a:r>
              <a:rPr lang="en-US" sz="2400" b="0" i="1" dirty="0">
                <a:solidFill>
                  <a:schemeClr val="accent1"/>
                </a:solidFill>
              </a:rPr>
              <a:t>. I eat </a:t>
            </a:r>
            <a:r>
              <a:rPr lang="en-US" sz="2400" b="0" i="1" dirty="0">
                <a:solidFill>
                  <a:schemeClr val="accent2"/>
                </a:solidFill>
              </a:rPr>
              <a:t>there</a:t>
            </a:r>
            <a:r>
              <a:rPr lang="en-US" sz="2400" b="0" i="1" dirty="0">
                <a:solidFill>
                  <a:schemeClr val="accent1"/>
                </a:solidFill>
              </a:rPr>
              <a:t>. You work </a:t>
            </a:r>
            <a:r>
              <a:rPr lang="en-US" sz="2400" b="0" i="1" dirty="0">
                <a:solidFill>
                  <a:schemeClr val="accent2"/>
                </a:solidFill>
              </a:rPr>
              <a:t>there</a:t>
            </a:r>
            <a:r>
              <a:rPr lang="en-US" sz="2400" b="0" i="1" dirty="0">
                <a:solidFill>
                  <a:schemeClr val="accent1"/>
                </a:solidFill>
              </a:rPr>
              <a:t>.</a:t>
            </a:r>
          </a:p>
          <a:p>
            <a:pPr lvl="2"/>
            <a:endParaRPr lang="en-US" sz="2400" b="0" i="1" dirty="0">
              <a:solidFill>
                <a:schemeClr val="accent1"/>
              </a:solidFill>
            </a:endParaRPr>
          </a:p>
          <a:p>
            <a:r>
              <a:rPr lang="en-US" b="0" dirty="0"/>
              <a:t>Their: Possessive.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b="0" i="1" dirty="0">
                <a:solidFill>
                  <a:schemeClr val="accent2"/>
                </a:solidFill>
              </a:rPr>
              <a:t>Their</a:t>
            </a:r>
            <a:r>
              <a:rPr lang="en-US" sz="2400" b="0" i="1" dirty="0">
                <a:solidFill>
                  <a:schemeClr val="accent1"/>
                </a:solidFill>
              </a:rPr>
              <a:t> dog. </a:t>
            </a:r>
            <a:r>
              <a:rPr lang="en-US" sz="2400" b="0" i="1" dirty="0">
                <a:solidFill>
                  <a:schemeClr val="accent2"/>
                </a:solidFill>
              </a:rPr>
              <a:t>Their</a:t>
            </a:r>
            <a:r>
              <a:rPr lang="en-US" sz="2400" b="0" i="1" dirty="0">
                <a:solidFill>
                  <a:schemeClr val="accent1"/>
                </a:solidFill>
              </a:rPr>
              <a:t> house. </a:t>
            </a:r>
            <a:r>
              <a:rPr lang="en-US" sz="2400" b="0" i="1" dirty="0">
                <a:solidFill>
                  <a:schemeClr val="accent2"/>
                </a:solidFill>
              </a:rPr>
              <a:t>Their</a:t>
            </a:r>
            <a:r>
              <a:rPr lang="en-US" sz="2400" b="0" i="1" dirty="0">
                <a:solidFill>
                  <a:schemeClr val="accent1"/>
                </a:solidFill>
              </a:rPr>
              <a:t> apples.</a:t>
            </a:r>
            <a:r>
              <a:rPr lang="en-US" i="1" dirty="0">
                <a:solidFill>
                  <a:schemeClr val="accent1"/>
                </a:solidFill>
              </a:rPr>
              <a:t/>
            </a:r>
            <a:br>
              <a:rPr lang="en-US" i="1" dirty="0">
                <a:solidFill>
                  <a:schemeClr val="accent1"/>
                </a:solidFill>
              </a:rPr>
            </a:br>
            <a:endParaRPr lang="en-US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0876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“It’s” and “Its”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It’s: It + is. Describes a state of being. 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b="0" dirty="0">
                <a:solidFill>
                  <a:schemeClr val="accent2"/>
                </a:solidFill>
              </a:rPr>
              <a:t>It is</a:t>
            </a:r>
            <a:r>
              <a:rPr lang="en-US" sz="2400" b="0" dirty="0"/>
              <a:t> a boy. </a:t>
            </a:r>
          </a:p>
          <a:p>
            <a:pPr lvl="2"/>
            <a:r>
              <a:rPr lang="en-US" sz="2400" b="0" dirty="0">
                <a:solidFill>
                  <a:schemeClr val="accent2"/>
                </a:solidFill>
              </a:rPr>
              <a:t>It is</a:t>
            </a:r>
            <a:r>
              <a:rPr lang="en-US" sz="2400" b="0" dirty="0"/>
              <a:t> running.</a:t>
            </a:r>
          </a:p>
          <a:p>
            <a:r>
              <a:rPr lang="en-US" b="0" dirty="0"/>
              <a:t>Its: Possessive. 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b="0" dirty="0">
                <a:solidFill>
                  <a:schemeClr val="accent2"/>
                </a:solidFill>
              </a:rPr>
              <a:t>Its</a:t>
            </a:r>
            <a:r>
              <a:rPr lang="en-US" sz="2400" b="0" dirty="0"/>
              <a:t> tail, </a:t>
            </a:r>
            <a:r>
              <a:rPr lang="en-US" sz="2400" b="0" dirty="0">
                <a:solidFill>
                  <a:schemeClr val="accent2"/>
                </a:solidFill>
              </a:rPr>
              <a:t>its</a:t>
            </a:r>
            <a:r>
              <a:rPr lang="en-US" sz="2400" b="0" dirty="0"/>
              <a:t> eyes, </a:t>
            </a:r>
            <a:r>
              <a:rPr lang="en-US" sz="2400" b="0" dirty="0">
                <a:solidFill>
                  <a:schemeClr val="accent2"/>
                </a:solidFill>
              </a:rPr>
              <a:t>its</a:t>
            </a:r>
            <a:r>
              <a:rPr lang="en-US" sz="2400" b="0" dirty="0"/>
              <a:t> whiskers.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31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Nouns (2/5)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87961" y="1690688"/>
            <a:ext cx="10816077" cy="3902327"/>
          </a:xfrm>
        </p:spPr>
        <p:txBody>
          <a:bodyPr/>
          <a:lstStyle/>
          <a:p>
            <a:r>
              <a:rPr lang="en-US" b="0" dirty="0"/>
              <a:t>Proper noun: title of a particular person, place, thing, or idea. </a:t>
            </a:r>
          </a:p>
          <a:p>
            <a:pPr lvl="1"/>
            <a:r>
              <a:rPr lang="en-US" b="0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She is going to </a:t>
            </a:r>
            <a:r>
              <a:rPr lang="en-US" altLang="zh-TW" sz="2400" i="1" dirty="0">
                <a:solidFill>
                  <a:schemeClr val="accent2"/>
                </a:solidFill>
              </a:rPr>
              <a:t>G</a:t>
            </a:r>
            <a:r>
              <a:rPr lang="en-US" sz="2400" i="1" dirty="0">
                <a:solidFill>
                  <a:schemeClr val="accent2"/>
                </a:solidFill>
              </a:rPr>
              <a:t>ong Guan elementary school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  <a:p>
            <a:pPr lvl="3"/>
            <a:r>
              <a:rPr lang="en-US" sz="1600" i="1" dirty="0">
                <a:solidFill>
                  <a:schemeClr val="accent2"/>
                </a:solidFill>
              </a:rPr>
              <a:t>[</a:t>
            </a:r>
            <a:r>
              <a:rPr lang="en-US" altLang="zh-TW" sz="1600" i="1" dirty="0">
                <a:solidFill>
                  <a:schemeClr val="accent2"/>
                </a:solidFill>
              </a:rPr>
              <a:t>G</a:t>
            </a:r>
            <a:r>
              <a:rPr lang="en-US" sz="1600" i="1" dirty="0">
                <a:solidFill>
                  <a:schemeClr val="accent2"/>
                </a:solidFill>
              </a:rPr>
              <a:t>ong </a:t>
            </a:r>
            <a:r>
              <a:rPr lang="en-US" altLang="zh-TW" sz="1600" i="1" dirty="0">
                <a:solidFill>
                  <a:schemeClr val="accent2"/>
                </a:solidFill>
              </a:rPr>
              <a:t>G</a:t>
            </a:r>
            <a:r>
              <a:rPr lang="en-US" sz="1600" i="1" dirty="0">
                <a:solidFill>
                  <a:schemeClr val="accent2"/>
                </a:solidFill>
              </a:rPr>
              <a:t>uan elementary school is proper noun]</a:t>
            </a:r>
            <a:endParaRPr lang="en-US" sz="1600" i="1" dirty="0">
              <a:solidFill>
                <a:schemeClr val="accent1"/>
              </a:solidFill>
            </a:endParaRPr>
          </a:p>
          <a:p>
            <a:r>
              <a:rPr lang="en-US" b="0" dirty="0"/>
              <a:t>Common noun: a category or a class of people, places, things, or ideas.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She is going to </a:t>
            </a:r>
            <a:r>
              <a:rPr lang="en-US" sz="2400" i="1" dirty="0">
                <a:solidFill>
                  <a:schemeClr val="accent2"/>
                </a:solidFill>
              </a:rPr>
              <a:t>school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3"/>
            <a:r>
              <a:rPr lang="en-US" sz="1600" i="1" dirty="0">
                <a:solidFill>
                  <a:schemeClr val="accent2"/>
                </a:solidFill>
              </a:rPr>
              <a:t>[school is common noun]</a:t>
            </a:r>
            <a:endParaRPr lang="en-US" sz="16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787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 and Complimentary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83743"/>
            <a:ext cx="11003472" cy="4775770"/>
          </a:xfrm>
        </p:spPr>
        <p:txBody>
          <a:bodyPr/>
          <a:lstStyle/>
          <a:p>
            <a:r>
              <a:rPr lang="en-US" b="0" dirty="0"/>
              <a:t>Complement: Completes or enhances something else.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This new service is intended to </a:t>
            </a:r>
            <a:r>
              <a:rPr lang="en-US" sz="2400" i="1" dirty="0">
                <a:solidFill>
                  <a:schemeClr val="accent2"/>
                </a:solidFill>
              </a:rPr>
              <a:t>complement</a:t>
            </a:r>
            <a:r>
              <a:rPr lang="en-US" sz="2400" i="1" dirty="0">
                <a:solidFill>
                  <a:schemeClr val="accent1"/>
                </a:solidFill>
              </a:rPr>
              <a:t> existing facilities.</a:t>
            </a:r>
          </a:p>
          <a:p>
            <a:pPr marL="914400" lvl="2" indent="0">
              <a:buNone/>
            </a:pPr>
            <a:endParaRPr lang="en-US" sz="2400" b="0" dirty="0"/>
          </a:p>
          <a:p>
            <a:r>
              <a:rPr lang="en-US" b="0" dirty="0"/>
              <a:t>Complimentary</a:t>
            </a:r>
            <a:r>
              <a:rPr lang="en-US" dirty="0">
                <a:cs typeface="Times New Roman" panose="02020603050405020304" pitchFamily="18" charset="0"/>
              </a:rPr>
              <a:t> </a:t>
            </a:r>
            <a:r>
              <a:rPr lang="en-US" b="0" dirty="0"/>
              <a:t>: Admiration for something or someone.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 have received many </a:t>
            </a:r>
            <a:r>
              <a:rPr lang="en-US" sz="2400" i="1" dirty="0">
                <a:solidFill>
                  <a:schemeClr val="accent2"/>
                </a:solidFill>
              </a:rPr>
              <a:t>complimentary</a:t>
            </a:r>
            <a:r>
              <a:rPr lang="en-US" sz="2400" i="1" dirty="0">
                <a:solidFill>
                  <a:schemeClr val="accent1"/>
                </a:solidFill>
              </a:rPr>
              <a:t> remarks from members of the audience.</a:t>
            </a:r>
            <a:endParaRPr lang="en-US" sz="2400" b="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vast majority of our patients are extremely </a:t>
            </a:r>
            <a:r>
              <a:rPr lang="en-US" sz="2400" i="1" dirty="0">
                <a:solidFill>
                  <a:schemeClr val="accent2"/>
                </a:solidFill>
              </a:rPr>
              <a:t>complimentary</a:t>
            </a:r>
            <a:r>
              <a:rPr lang="en-US" sz="2400" i="1" dirty="0">
                <a:solidFill>
                  <a:schemeClr val="accent1"/>
                </a:solidFill>
              </a:rPr>
              <a:t> about the care they have received.</a:t>
            </a:r>
            <a:br>
              <a:rPr lang="en-US" sz="2400" i="1" dirty="0">
                <a:solidFill>
                  <a:schemeClr val="accent1"/>
                </a:solidFill>
              </a:rPr>
            </a:br>
            <a:endParaRPr lang="en-US" sz="24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0189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“Elicit” and “Illicit”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b="0" dirty="0"/>
              <a:t>Elicit:</a:t>
            </a:r>
            <a:r>
              <a:rPr lang="en-US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US" b="0" dirty="0"/>
              <a:t>evoke or draw out. 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teacher </a:t>
            </a:r>
            <a:r>
              <a:rPr lang="en-US" sz="2400" i="1" dirty="0">
                <a:solidFill>
                  <a:schemeClr val="accent2"/>
                </a:solidFill>
              </a:rPr>
              <a:t>elicited</a:t>
            </a:r>
            <a:r>
              <a:rPr lang="en-US" sz="2400" i="1" dirty="0">
                <a:solidFill>
                  <a:schemeClr val="accent1"/>
                </a:solidFill>
              </a:rPr>
              <a:t> the answer from his students.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Investigators tried to </a:t>
            </a:r>
            <a:r>
              <a:rPr lang="en-US" sz="2400" i="1" dirty="0">
                <a:solidFill>
                  <a:schemeClr val="accent2"/>
                </a:solidFill>
              </a:rPr>
              <a:t>elicit</a:t>
            </a:r>
            <a:r>
              <a:rPr lang="en-US" sz="2400" i="1" dirty="0">
                <a:solidFill>
                  <a:schemeClr val="accent1"/>
                </a:solidFill>
              </a:rPr>
              <a:t> the truth from the convict.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Illicit: forbidden by law, rules, or custom.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He sells </a:t>
            </a:r>
            <a:r>
              <a:rPr lang="en-US" sz="2400" i="1" dirty="0">
                <a:solidFill>
                  <a:schemeClr val="accent2"/>
                </a:solidFill>
              </a:rPr>
              <a:t>illicit</a:t>
            </a:r>
            <a:r>
              <a:rPr lang="en-US" sz="2400" i="1" dirty="0">
                <a:solidFill>
                  <a:schemeClr val="accent1"/>
                </a:solidFill>
              </a:rPr>
              <a:t> drugs.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We have been told to expect a purge on </a:t>
            </a:r>
            <a:r>
              <a:rPr lang="en-US" sz="2400" i="1" dirty="0">
                <a:solidFill>
                  <a:schemeClr val="accent2"/>
                </a:solidFill>
              </a:rPr>
              <a:t>illicit</a:t>
            </a:r>
            <a:r>
              <a:rPr lang="en-US" sz="2400" i="1" dirty="0">
                <a:solidFill>
                  <a:schemeClr val="accent1"/>
                </a:solidFill>
              </a:rPr>
              <a:t> file-sharing web sites. </a:t>
            </a:r>
          </a:p>
        </p:txBody>
      </p:sp>
    </p:spTree>
    <p:extLst>
      <p:ext uri="{BB962C8B-B14F-4D97-AF65-F5344CB8AC3E}">
        <p14:creationId xmlns:p14="http://schemas.microsoft.com/office/powerpoint/2010/main" val="243994963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“Site” and “Sight”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611313"/>
            <a:ext cx="10660434" cy="4648200"/>
          </a:xfrm>
        </p:spPr>
        <p:txBody>
          <a:bodyPr/>
          <a:lstStyle/>
          <a:p>
            <a:r>
              <a:rPr lang="en-US" b="0" dirty="0"/>
              <a:t>Site: Place where something is located.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New houses are being built on the </a:t>
            </a:r>
            <a:r>
              <a:rPr lang="en-US" sz="2400" i="1" dirty="0">
                <a:solidFill>
                  <a:schemeClr val="accent2"/>
                </a:solidFill>
              </a:rPr>
              <a:t>site</a:t>
            </a:r>
            <a:r>
              <a:rPr lang="en-US" sz="2400" i="1" dirty="0">
                <a:solidFill>
                  <a:schemeClr val="accent1"/>
                </a:solidFill>
              </a:rPr>
              <a:t> near the river.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producer visited London to look at various </a:t>
            </a:r>
            <a:r>
              <a:rPr lang="en-US" sz="2400" i="1" dirty="0">
                <a:solidFill>
                  <a:schemeClr val="accent2"/>
                </a:solidFill>
              </a:rPr>
              <a:t>sites</a:t>
            </a:r>
            <a:r>
              <a:rPr lang="en-US" sz="2400" i="1" dirty="0">
                <a:solidFill>
                  <a:schemeClr val="accent1"/>
                </a:solidFill>
              </a:rPr>
              <a:t> to shoot his film on.</a:t>
            </a:r>
          </a:p>
          <a:p>
            <a:pPr lvl="2"/>
            <a:endParaRPr lang="en-US" b="0" dirty="0"/>
          </a:p>
          <a:p>
            <a:r>
              <a:rPr lang="en-US" b="0" dirty="0"/>
              <a:t>Sight: The ability to see. 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As he grew older, his </a:t>
            </a:r>
            <a:r>
              <a:rPr lang="en-US" sz="2400" i="1" dirty="0">
                <a:solidFill>
                  <a:schemeClr val="accent2"/>
                </a:solidFill>
              </a:rPr>
              <a:t>eyesight</a:t>
            </a:r>
            <a:r>
              <a:rPr lang="en-US" sz="2400" i="1" dirty="0">
                <a:solidFill>
                  <a:schemeClr val="accent1"/>
                </a:solidFill>
              </a:rPr>
              <a:t> became much worse.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They visited London to see the </a:t>
            </a:r>
            <a:r>
              <a:rPr lang="en-US" sz="2400" i="1" dirty="0">
                <a:solidFill>
                  <a:schemeClr val="accent2"/>
                </a:solidFill>
              </a:rPr>
              <a:t>sights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643421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“Cache” and “Cash”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Cache: a safe place to store supplies.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The hikers found a </a:t>
            </a:r>
            <a:r>
              <a:rPr lang="en-US" sz="2400" i="1" dirty="0">
                <a:solidFill>
                  <a:schemeClr val="accent2"/>
                </a:solidFill>
              </a:rPr>
              <a:t>cache</a:t>
            </a:r>
            <a:r>
              <a:rPr lang="en-US" sz="2400" i="1" dirty="0">
                <a:solidFill>
                  <a:schemeClr val="accent1"/>
                </a:solidFill>
              </a:rPr>
              <a:t> with some cash and jewels.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Cash: Money 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ATM machines dispense </a:t>
            </a:r>
            <a:r>
              <a:rPr lang="en-US" sz="2400" i="1" dirty="0">
                <a:solidFill>
                  <a:schemeClr val="accent2"/>
                </a:solidFill>
              </a:rPr>
              <a:t>cash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847856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“Peak” , “Peek” , “Pique”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578634"/>
            <a:ext cx="10363200" cy="4680879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Peak: Is a topmost point.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We're sort of at </a:t>
            </a:r>
            <a:r>
              <a:rPr lang="en-US" i="1" dirty="0">
                <a:solidFill>
                  <a:schemeClr val="accent2"/>
                </a:solidFill>
              </a:rPr>
              <a:t>peak</a:t>
            </a:r>
            <a:r>
              <a:rPr lang="en-US" i="1" dirty="0">
                <a:solidFill>
                  <a:schemeClr val="accent1"/>
                </a:solidFill>
              </a:rPr>
              <a:t> demand right now.</a:t>
            </a:r>
          </a:p>
          <a:p>
            <a:pPr lvl="2"/>
            <a:endParaRPr lang="en-US" b="0" i="1" dirty="0">
              <a:solidFill>
                <a:schemeClr val="accent1"/>
              </a:solidFill>
            </a:endParaRPr>
          </a:p>
          <a:p>
            <a:r>
              <a:rPr lang="en-US" b="0" dirty="0"/>
              <a:t>Peek:</a:t>
            </a:r>
            <a:r>
              <a:rPr lang="en-US" dirty="0"/>
              <a:t> </a:t>
            </a:r>
            <a:r>
              <a:rPr lang="en-US" b="0" dirty="0"/>
              <a:t>Is a glance or a quick look. </a:t>
            </a:r>
          </a:p>
          <a:p>
            <a:pPr lvl="1">
              <a:lnSpc>
                <a:spcPct val="10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Residents take a </a:t>
            </a:r>
            <a:r>
              <a:rPr lang="en-US" i="1" dirty="0">
                <a:solidFill>
                  <a:schemeClr val="accent2"/>
                </a:solidFill>
              </a:rPr>
              <a:t>peek</a:t>
            </a:r>
            <a:r>
              <a:rPr lang="en-US" i="1" dirty="0">
                <a:solidFill>
                  <a:schemeClr val="accent1"/>
                </a:solidFill>
              </a:rPr>
              <a:t> at bike and pedestrian safety plans.</a:t>
            </a:r>
          </a:p>
          <a:p>
            <a:pPr marL="914400" lvl="2" indent="0">
              <a:buNone/>
            </a:pPr>
            <a:endParaRPr lang="en-US" i="1" dirty="0">
              <a:solidFill>
                <a:schemeClr val="accent1"/>
              </a:solidFill>
            </a:endParaRPr>
          </a:p>
          <a:p>
            <a:r>
              <a:rPr lang="en-US" b="0" dirty="0"/>
              <a:t>Pique: is to upset or excite someone.</a:t>
            </a:r>
          </a:p>
          <a:p>
            <a:pPr lvl="1">
              <a:lnSpc>
                <a:spcPct val="11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If that does not </a:t>
            </a:r>
            <a:r>
              <a:rPr lang="en-US" i="1" dirty="0">
                <a:solidFill>
                  <a:schemeClr val="accent2"/>
                </a:solidFill>
              </a:rPr>
              <a:t>pique</a:t>
            </a:r>
            <a:r>
              <a:rPr lang="en-US" i="1" dirty="0">
                <a:solidFill>
                  <a:schemeClr val="accent1"/>
                </a:solidFill>
              </a:rPr>
              <a:t> your interest, you can leave (but I am keeping your shoes).</a:t>
            </a:r>
          </a:p>
          <a:p>
            <a:pPr marL="857250" lvl="2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904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“Two”, “To”, “Too”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Two: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May I borrow this book for a week or </a:t>
            </a:r>
            <a:r>
              <a:rPr lang="en-US" i="1" dirty="0">
                <a:solidFill>
                  <a:schemeClr val="accent2"/>
                </a:solidFill>
              </a:rPr>
              <a:t>two</a:t>
            </a:r>
            <a:r>
              <a:rPr lang="en-US" i="1" dirty="0">
                <a:solidFill>
                  <a:schemeClr val="accent1"/>
                </a:solidFill>
              </a:rPr>
              <a:t>?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The score at the end of the match was </a:t>
            </a:r>
            <a:r>
              <a:rPr lang="en-US" i="1" dirty="0">
                <a:solidFill>
                  <a:schemeClr val="accent2"/>
                </a:solidFill>
              </a:rPr>
              <a:t>two</a:t>
            </a:r>
            <a:r>
              <a:rPr lang="en-US" i="1" dirty="0">
                <a:solidFill>
                  <a:schemeClr val="accent1"/>
                </a:solidFill>
              </a:rPr>
              <a:t> </a:t>
            </a:r>
            <a:r>
              <a:rPr lang="en-US" i="1" dirty="0">
                <a:solidFill>
                  <a:schemeClr val="accent2"/>
                </a:solidFill>
              </a:rPr>
              <a:t>to</a:t>
            </a:r>
            <a:r>
              <a:rPr lang="en-US" i="1" dirty="0">
                <a:solidFill>
                  <a:schemeClr val="accent1"/>
                </a:solidFill>
              </a:rPr>
              <a:t> one. </a:t>
            </a:r>
          </a:p>
          <a:p>
            <a:r>
              <a:rPr lang="en-US" b="0" dirty="0"/>
              <a:t>Too: 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The second hamburger was</a:t>
            </a:r>
            <a:r>
              <a:rPr lang="en-US" i="1" dirty="0">
                <a:solidFill>
                  <a:schemeClr val="accent2"/>
                </a:solidFill>
              </a:rPr>
              <a:t> too </a:t>
            </a:r>
            <a:r>
              <a:rPr lang="en-US" i="1" dirty="0">
                <a:solidFill>
                  <a:schemeClr val="accent1"/>
                </a:solidFill>
              </a:rPr>
              <a:t>much for me. 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This pizza is </a:t>
            </a:r>
            <a:r>
              <a:rPr lang="en-US" i="1" dirty="0">
                <a:solidFill>
                  <a:schemeClr val="accent2"/>
                </a:solidFill>
              </a:rPr>
              <a:t>too</a:t>
            </a:r>
            <a:r>
              <a:rPr lang="en-US" i="1" dirty="0">
                <a:solidFill>
                  <a:schemeClr val="accent1"/>
                </a:solidFill>
              </a:rPr>
              <a:t> hot </a:t>
            </a:r>
            <a:r>
              <a:rPr lang="en-US" i="1" dirty="0">
                <a:solidFill>
                  <a:schemeClr val="accent2"/>
                </a:solidFill>
              </a:rPr>
              <a:t>to</a:t>
            </a:r>
            <a:r>
              <a:rPr lang="en-US" i="1" dirty="0">
                <a:solidFill>
                  <a:schemeClr val="accent1"/>
                </a:solidFill>
              </a:rPr>
              <a:t> eat.</a:t>
            </a:r>
          </a:p>
          <a:p>
            <a:r>
              <a:rPr lang="en-US" b="0" dirty="0"/>
              <a:t>To:</a:t>
            </a:r>
          </a:p>
          <a:p>
            <a:pPr lvl="1">
              <a:lnSpc>
                <a:spcPct val="120000"/>
              </a:lnSpc>
            </a:pPr>
            <a:r>
              <a:rPr lang="en-US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This is my first visit </a:t>
            </a:r>
            <a:r>
              <a:rPr lang="en-US" i="1" dirty="0">
                <a:solidFill>
                  <a:schemeClr val="accent2"/>
                </a:solidFill>
              </a:rPr>
              <a:t>to</a:t>
            </a:r>
            <a:r>
              <a:rPr lang="en-US" i="1" dirty="0">
                <a:solidFill>
                  <a:schemeClr val="accent1"/>
                </a:solidFill>
              </a:rPr>
              <a:t> Australia. 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I usually go </a:t>
            </a:r>
            <a:r>
              <a:rPr lang="en-US" i="1" dirty="0">
                <a:solidFill>
                  <a:schemeClr val="accent2"/>
                </a:solidFill>
              </a:rPr>
              <a:t>to</a:t>
            </a:r>
            <a:r>
              <a:rPr lang="en-US" i="1" dirty="0">
                <a:solidFill>
                  <a:schemeClr val="accent1"/>
                </a:solidFill>
              </a:rPr>
              <a:t> school at 8 </a:t>
            </a:r>
            <a:r>
              <a:rPr lang="en-US" i="1" dirty="0">
                <a:solidFill>
                  <a:schemeClr val="accent2"/>
                </a:solidFill>
              </a:rPr>
              <a:t>to</a:t>
            </a:r>
            <a:r>
              <a:rPr lang="en-US" i="1" dirty="0">
                <a:solidFill>
                  <a:schemeClr val="accent1"/>
                </a:solidFill>
              </a:rPr>
              <a:t> 9. </a:t>
            </a:r>
          </a:p>
        </p:txBody>
      </p:sp>
    </p:spTree>
    <p:extLst>
      <p:ext uri="{BB962C8B-B14F-4D97-AF65-F5344CB8AC3E}">
        <p14:creationId xmlns:p14="http://schemas.microsoft.com/office/powerpoint/2010/main" val="13119699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“Then” and “Than”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592652"/>
            <a:ext cx="10802776" cy="4648200"/>
          </a:xfrm>
        </p:spPr>
        <p:txBody>
          <a:bodyPr/>
          <a:lstStyle/>
          <a:p>
            <a:r>
              <a:rPr lang="en-US" b="0" dirty="0"/>
              <a:t>Than: Is used in comparisons.</a:t>
            </a:r>
          </a:p>
          <a:p>
            <a:pPr lvl="1">
              <a:lnSpc>
                <a:spcPct val="10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It was more </a:t>
            </a:r>
            <a:r>
              <a:rPr lang="en-US" i="1" dirty="0">
                <a:solidFill>
                  <a:schemeClr val="accent2"/>
                </a:solidFill>
              </a:rPr>
              <a:t>than</a:t>
            </a:r>
            <a:r>
              <a:rPr lang="en-US" i="1" dirty="0">
                <a:solidFill>
                  <a:schemeClr val="accent1"/>
                </a:solidFill>
              </a:rPr>
              <a:t> enough. </a:t>
            </a:r>
          </a:p>
          <a:p>
            <a:pPr marL="457200" lvl="1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r>
              <a:rPr lang="en-US" b="0" dirty="0"/>
              <a:t>Then: Is used to indicate something following something else in time. </a:t>
            </a:r>
          </a:p>
          <a:p>
            <a:pPr lvl="1">
              <a:lnSpc>
                <a:spcPct val="10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We will go to the baker first, </a:t>
            </a:r>
            <a:r>
              <a:rPr lang="en-US" i="1" dirty="0">
                <a:solidFill>
                  <a:schemeClr val="accent2"/>
                </a:solidFill>
              </a:rPr>
              <a:t>then</a:t>
            </a:r>
            <a:r>
              <a:rPr lang="en-US" i="1" dirty="0">
                <a:solidFill>
                  <a:schemeClr val="accent1"/>
                </a:solidFill>
              </a:rPr>
              <a:t> the coffee shop. </a:t>
            </a:r>
          </a:p>
          <a:p>
            <a:pPr marL="457200" lvl="1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409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“Invite” and “Invitation”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Invite: Is a verb. “to invite” </a:t>
            </a:r>
          </a:p>
          <a:p>
            <a:pPr lvl="1">
              <a:lnSpc>
                <a:spcPct val="10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I’m going to </a:t>
            </a:r>
            <a:r>
              <a:rPr lang="en-US" i="1" dirty="0">
                <a:solidFill>
                  <a:schemeClr val="accent2"/>
                </a:solidFill>
              </a:rPr>
              <a:t>invite </a:t>
            </a:r>
            <a:r>
              <a:rPr lang="en-US" i="1" dirty="0">
                <a:solidFill>
                  <a:schemeClr val="accent1"/>
                </a:solidFill>
              </a:rPr>
              <a:t>her to join us. </a:t>
            </a:r>
          </a:p>
          <a:p>
            <a:pPr marL="914400" lvl="2" indent="0">
              <a:buNone/>
            </a:pPr>
            <a:endParaRPr lang="en-US" b="0" dirty="0"/>
          </a:p>
          <a:p>
            <a:r>
              <a:rPr lang="en-US" b="0" dirty="0"/>
              <a:t>Invitation: Is a noun. “an invitation”</a:t>
            </a:r>
          </a:p>
          <a:p>
            <a:pPr lvl="1"/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She sent me an </a:t>
            </a:r>
            <a:r>
              <a:rPr lang="en-US" i="1" dirty="0">
                <a:solidFill>
                  <a:schemeClr val="accent2"/>
                </a:solidFill>
              </a:rPr>
              <a:t>invitation</a:t>
            </a:r>
            <a:r>
              <a:rPr lang="en-US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i="1" dirty="0">
                <a:solidFill>
                  <a:schemeClr val="accent1"/>
                </a:solidFill>
              </a:rPr>
              <a:t>I have not responded to her </a:t>
            </a:r>
            <a:r>
              <a:rPr lang="en-US" i="1" dirty="0">
                <a:solidFill>
                  <a:schemeClr val="accent2"/>
                </a:solidFill>
              </a:rPr>
              <a:t>invitation</a:t>
            </a:r>
            <a:r>
              <a:rPr lang="en-US" i="1" dirty="0">
                <a:solidFill>
                  <a:schemeClr val="accent1"/>
                </a:solidFill>
              </a:rPr>
              <a:t> yet.</a:t>
            </a:r>
            <a:endParaRPr lang="en-US" b="0" i="1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377195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“Assure”, “Ensure”, “Insure”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en-US" b="0" dirty="0"/>
              <a:t>Assure: To promise </a:t>
            </a:r>
          </a:p>
          <a:p>
            <a:pPr lvl="1">
              <a:lnSpc>
                <a:spcPct val="10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altLang="en-US" i="1" dirty="0">
                <a:solidFill>
                  <a:schemeClr val="accent1"/>
                </a:solidFill>
                <a:sym typeface="Wingdings" pitchFamily="2" charset="2"/>
              </a:rPr>
              <a:t>He </a:t>
            </a:r>
            <a:r>
              <a:rPr lang="en-US" altLang="en-US" i="1" dirty="0">
                <a:solidFill>
                  <a:schemeClr val="accent2"/>
                </a:solidFill>
                <a:sym typeface="Wingdings" pitchFamily="2" charset="2"/>
              </a:rPr>
              <a:t>assured</a:t>
            </a:r>
            <a:r>
              <a:rPr lang="en-US" altLang="en-US" i="1" dirty="0">
                <a:solidFill>
                  <a:schemeClr val="accent1"/>
                </a:solidFill>
                <a:sym typeface="Wingdings" pitchFamily="2" charset="2"/>
              </a:rPr>
              <a:t> the students no one would fail. </a:t>
            </a:r>
          </a:p>
          <a:p>
            <a:pPr lvl="2"/>
            <a:endParaRPr lang="en-US" altLang="en-US" i="1" dirty="0">
              <a:solidFill>
                <a:schemeClr val="accent1"/>
              </a:solidFill>
              <a:sym typeface="Wingdings" pitchFamily="2" charset="2"/>
            </a:endParaRPr>
          </a:p>
          <a:p>
            <a:r>
              <a:rPr lang="en-US" altLang="en-US" b="0" dirty="0"/>
              <a:t>Ensure: To make certain</a:t>
            </a:r>
          </a:p>
          <a:p>
            <a:pPr lvl="1">
              <a:lnSpc>
                <a:spcPct val="11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altLang="en-US" i="1" dirty="0">
                <a:solidFill>
                  <a:schemeClr val="accent1"/>
                </a:solidFill>
                <a:sym typeface="Wingdings" pitchFamily="2" charset="2"/>
              </a:rPr>
              <a:t>Well-planned medication can </a:t>
            </a:r>
            <a:r>
              <a:rPr lang="en-US" altLang="en-US" i="1" dirty="0">
                <a:solidFill>
                  <a:schemeClr val="accent2"/>
                </a:solidFill>
                <a:sym typeface="Wingdings" pitchFamily="2" charset="2"/>
              </a:rPr>
              <a:t>ensure</a:t>
            </a:r>
            <a:r>
              <a:rPr lang="en-US" altLang="en-US" i="1" dirty="0">
                <a:solidFill>
                  <a:schemeClr val="accent1"/>
                </a:solidFill>
                <a:sym typeface="Wingdings" pitchFamily="2" charset="2"/>
              </a:rPr>
              <a:t> better results.</a:t>
            </a:r>
          </a:p>
          <a:p>
            <a:pPr marL="914400" lvl="2" indent="0">
              <a:buNone/>
            </a:pPr>
            <a:endParaRPr lang="en-US" altLang="en-US" i="1" dirty="0">
              <a:solidFill>
                <a:schemeClr val="accent1"/>
              </a:solidFill>
              <a:sym typeface="Wingdings" pitchFamily="2" charset="2"/>
            </a:endParaRPr>
          </a:p>
          <a:p>
            <a:r>
              <a:rPr lang="en-US" altLang="en-US" b="0" dirty="0"/>
              <a:t>Insure: To protect against loss</a:t>
            </a:r>
          </a:p>
          <a:p>
            <a:pPr lvl="1">
              <a:lnSpc>
                <a:spcPct val="120000"/>
              </a:lnSpc>
            </a:pPr>
            <a:r>
              <a:rPr lang="en-US" sz="2200" i="1" dirty="0">
                <a:solidFill>
                  <a:srgbClr val="0070C0"/>
                </a:solidFill>
              </a:rPr>
              <a:t>For example,</a:t>
            </a:r>
          </a:p>
          <a:p>
            <a:pPr lvl="2"/>
            <a:r>
              <a:rPr lang="en-US" altLang="en-US" i="1" dirty="0">
                <a:solidFill>
                  <a:schemeClr val="accent1"/>
                </a:solidFill>
                <a:sym typeface="Wingdings" pitchFamily="2" charset="2"/>
              </a:rPr>
              <a:t>The students could not afford to </a:t>
            </a:r>
            <a:r>
              <a:rPr lang="en-US" altLang="en-US" i="1" dirty="0">
                <a:solidFill>
                  <a:schemeClr val="accent2"/>
                </a:solidFill>
                <a:sym typeface="Wingdings" pitchFamily="2" charset="2"/>
              </a:rPr>
              <a:t>insure</a:t>
            </a:r>
            <a:r>
              <a:rPr lang="en-US" altLang="en-US" i="1" dirty="0">
                <a:solidFill>
                  <a:schemeClr val="accent1"/>
                </a:solidFill>
                <a:sym typeface="Wingdings" pitchFamily="2" charset="2"/>
              </a:rPr>
              <a:t> their cars.</a:t>
            </a:r>
            <a:r>
              <a:rPr lang="en-US" altLang="en-US" i="1" dirty="0">
                <a:solidFill>
                  <a:schemeClr val="accent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020858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Wrong Word Usage</a:t>
            </a:r>
            <a:endParaRPr lang="zh-TW" altLang="en-US" dirty="0"/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From &amp; form</a:t>
            </a:r>
          </a:p>
          <a:p>
            <a:r>
              <a:rPr lang="en-US" altLang="zh-TW" dirty="0"/>
              <a:t>It &amp; if</a:t>
            </a:r>
          </a:p>
          <a:p>
            <a:r>
              <a:rPr lang="en-US" altLang="zh-TW" dirty="0"/>
              <a:t>Whether &amp; weather</a:t>
            </a:r>
          </a:p>
          <a:p>
            <a:r>
              <a:rPr lang="en-US" altLang="zh-TW" dirty="0"/>
              <a:t>Vary &amp; very</a:t>
            </a:r>
          </a:p>
          <a:p>
            <a:r>
              <a:rPr lang="en-US" altLang="zh-TW" dirty="0"/>
              <a:t>Waive &amp; Wave</a:t>
            </a:r>
          </a:p>
          <a:p>
            <a:r>
              <a:rPr lang="en-US" altLang="zh-TW" dirty="0"/>
              <a:t>Than &amp; then</a:t>
            </a:r>
          </a:p>
          <a:p>
            <a:r>
              <a:rPr lang="en-US" altLang="zh-TW" dirty="0"/>
              <a:t>Tail &amp; Tale</a:t>
            </a:r>
          </a:p>
          <a:p>
            <a:r>
              <a:rPr lang="en-US" altLang="zh-TW" dirty="0"/>
              <a:t>Role &amp; roll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173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Nouns (3/5)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449421"/>
            <a:ext cx="10757711" cy="4810092"/>
          </a:xfrm>
        </p:spPr>
        <p:txBody>
          <a:bodyPr/>
          <a:lstStyle/>
          <a:p>
            <a:r>
              <a:rPr lang="en-US" sz="3200" dirty="0"/>
              <a:t> </a:t>
            </a:r>
            <a:r>
              <a:rPr lang="en-US" b="0" dirty="0"/>
              <a:t>Compound noun: two or more words. 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Blue + Print  = blueprint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Base + Ball = baseball </a:t>
            </a:r>
          </a:p>
          <a:p>
            <a:pPr marL="914400" lvl="2" indent="0">
              <a:buNone/>
            </a:pPr>
            <a:endParaRPr lang="en-US" sz="16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He always gets up before </a:t>
            </a:r>
            <a:r>
              <a:rPr lang="en-US" sz="2400" i="1" dirty="0">
                <a:solidFill>
                  <a:srgbClr val="FF0000"/>
                </a:solidFill>
              </a:rPr>
              <a:t>sun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i="1" u="sng" dirty="0">
                <a:solidFill>
                  <a:srgbClr val="FF0000"/>
                </a:solidFill>
              </a:rPr>
              <a:t>rise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He always gets up before </a:t>
            </a:r>
            <a:r>
              <a:rPr lang="en-US" sz="2400" i="1" dirty="0">
                <a:solidFill>
                  <a:schemeClr val="accent2"/>
                </a:solidFill>
              </a:rPr>
              <a:t>sunrise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 algn="ctr"/>
            <a:r>
              <a:rPr lang="en-US" sz="2400" i="1" dirty="0">
                <a:solidFill>
                  <a:schemeClr val="accent2"/>
                </a:solidFill>
              </a:rPr>
              <a:t>[Sunrise is compound word]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</a:t>
            </a:r>
            <a:r>
              <a:rPr lang="en-US" sz="1600" i="1" dirty="0">
                <a:solidFill>
                  <a:schemeClr val="accent1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Please erase the </a:t>
            </a:r>
            <a:r>
              <a:rPr lang="en-US" sz="2400" i="1" dirty="0">
                <a:solidFill>
                  <a:srgbClr val="FF0000"/>
                </a:solidFill>
              </a:rPr>
              <a:t>black </a:t>
            </a:r>
            <a:r>
              <a:rPr lang="en-US" sz="2400" i="1" u="sng" dirty="0">
                <a:solidFill>
                  <a:srgbClr val="FF0000"/>
                </a:solidFill>
              </a:rPr>
              <a:t>board</a:t>
            </a:r>
            <a:r>
              <a:rPr lang="en-US" sz="2400" i="1" dirty="0">
                <a:solidFill>
                  <a:srgbClr val="FF0000"/>
                </a:solidFill>
              </a:rPr>
              <a:t> </a:t>
            </a:r>
            <a:r>
              <a:rPr lang="en-US" sz="2400" i="1" dirty="0">
                <a:solidFill>
                  <a:schemeClr val="accent1"/>
                </a:solidFill>
              </a:rPr>
              <a:t>for me.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Please erase the </a:t>
            </a:r>
            <a:r>
              <a:rPr lang="en-US" sz="2400" i="1" dirty="0">
                <a:solidFill>
                  <a:schemeClr val="accent2"/>
                </a:solidFill>
              </a:rPr>
              <a:t>blackboard</a:t>
            </a:r>
            <a:r>
              <a:rPr lang="en-US" sz="2400" i="1" dirty="0">
                <a:solidFill>
                  <a:schemeClr val="accent1"/>
                </a:solidFill>
              </a:rPr>
              <a:t> for me.</a:t>
            </a:r>
          </a:p>
          <a:p>
            <a:pPr lvl="2" algn="ctr"/>
            <a:r>
              <a:rPr lang="en-US" sz="2400" i="1" dirty="0">
                <a:solidFill>
                  <a:schemeClr val="accent2"/>
                </a:solidFill>
              </a:rPr>
              <a:t>[blackboard  is compound word]</a:t>
            </a:r>
          </a:p>
          <a:p>
            <a:pPr lvl="2"/>
            <a:endParaRPr lang="en-US" sz="2400" i="1" dirty="0">
              <a:solidFill>
                <a:schemeClr val="accent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9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36601" y="3078804"/>
            <a:ext cx="10363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Examples </a:t>
            </a:r>
            <a:b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and Right English Grammar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3188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and Right Grammar Examples 1/4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527244"/>
            <a:ext cx="11137090" cy="493547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I </a:t>
            </a:r>
            <a:r>
              <a:rPr lang="en-US" sz="2000" i="1" dirty="0">
                <a:solidFill>
                  <a:srgbClr val="FF0000"/>
                </a:solidFill>
              </a:rPr>
              <a:t>have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visited</a:t>
            </a:r>
            <a:r>
              <a:rPr lang="en-US" sz="2000" i="1" dirty="0">
                <a:solidFill>
                  <a:schemeClr val="accent1"/>
                </a:solidFill>
              </a:rPr>
              <a:t> Niagara Falls last weekend.(</a:t>
            </a:r>
            <a:r>
              <a:rPr lang="en-US" sz="2000" i="1" dirty="0">
                <a:solidFill>
                  <a:srgbClr val="FF0000"/>
                </a:solidFill>
              </a:rPr>
              <a:t>have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visited </a:t>
            </a:r>
            <a:r>
              <a:rPr lang="en-US" sz="2000" i="1" dirty="0">
                <a:solidFill>
                  <a:schemeClr val="accent2"/>
                </a:solidFill>
              </a:rPr>
              <a:t>is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present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perfect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I</a:t>
            </a:r>
            <a:r>
              <a:rPr lang="en-US" sz="2000" i="1" dirty="0">
                <a:solidFill>
                  <a:schemeClr val="accent2"/>
                </a:solidFill>
              </a:rPr>
              <a:t> visited </a:t>
            </a:r>
            <a:r>
              <a:rPr lang="en-US" sz="2000" i="1" dirty="0">
                <a:solidFill>
                  <a:schemeClr val="accent1"/>
                </a:solidFill>
              </a:rPr>
              <a:t>Niagara Falls last weekend. </a:t>
            </a:r>
          </a:p>
          <a:p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The woman </a:t>
            </a:r>
            <a:r>
              <a:rPr lang="en-US" sz="2000" i="1" dirty="0">
                <a:solidFill>
                  <a:srgbClr val="FF0000"/>
                </a:solidFill>
              </a:rPr>
              <a:t>which</a:t>
            </a:r>
            <a:r>
              <a:rPr lang="en-US" sz="2000" i="1" dirty="0">
                <a:solidFill>
                  <a:schemeClr val="accent1"/>
                </a:solidFill>
              </a:rPr>
              <a:t> works here is from Japan. (</a:t>
            </a:r>
            <a:r>
              <a:rPr lang="en-US" sz="2000" i="1" dirty="0">
                <a:solidFill>
                  <a:srgbClr val="FF0000"/>
                </a:solidFill>
              </a:rPr>
              <a:t>which</a:t>
            </a:r>
            <a:r>
              <a:rPr lang="en-US" sz="2000" i="1" dirty="0">
                <a:solidFill>
                  <a:schemeClr val="accent2"/>
                </a:solidFill>
              </a:rPr>
              <a:t> is not Subjective pronoun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The woman </a:t>
            </a:r>
            <a:r>
              <a:rPr lang="en-US" sz="2000" i="1" dirty="0">
                <a:solidFill>
                  <a:schemeClr val="accent2"/>
                </a:solidFill>
              </a:rPr>
              <a:t>who </a:t>
            </a:r>
            <a:r>
              <a:rPr lang="en-US" sz="2000" i="1" dirty="0">
                <a:solidFill>
                  <a:schemeClr val="accent1"/>
                </a:solidFill>
              </a:rPr>
              <a:t>works here is from Japan.</a:t>
            </a:r>
          </a:p>
          <a:p>
            <a:pPr marL="0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Although it was raining, </a:t>
            </a:r>
            <a:r>
              <a:rPr lang="en-US" sz="2000" i="1" dirty="0">
                <a:solidFill>
                  <a:srgbClr val="FF0000"/>
                </a:solidFill>
              </a:rPr>
              <a:t>but</a:t>
            </a:r>
            <a:r>
              <a:rPr lang="en-US" sz="2000" i="1" dirty="0">
                <a:solidFill>
                  <a:schemeClr val="accent1"/>
                </a:solidFill>
              </a:rPr>
              <a:t> we had the picnic. (</a:t>
            </a:r>
            <a:r>
              <a:rPr lang="en-US" sz="2000" i="1" dirty="0">
                <a:solidFill>
                  <a:schemeClr val="accent2"/>
                </a:solidFill>
              </a:rPr>
              <a:t>But is used to connect ideas that contrast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Although it was raining, </a:t>
            </a:r>
            <a:r>
              <a:rPr lang="en-US" sz="2000" i="1" dirty="0">
                <a:solidFill>
                  <a:schemeClr val="accent2"/>
                </a:solidFill>
              </a:rPr>
              <a:t>we had </a:t>
            </a:r>
            <a:r>
              <a:rPr lang="en-US" sz="2000" i="1" dirty="0">
                <a:solidFill>
                  <a:schemeClr val="accent1"/>
                </a:solidFill>
              </a:rPr>
              <a:t>the picnic.</a:t>
            </a:r>
          </a:p>
          <a:p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I live in United States.(</a:t>
            </a:r>
            <a:r>
              <a:rPr lang="en-US" sz="2000" i="1" dirty="0">
                <a:solidFill>
                  <a:srgbClr val="FF0000"/>
                </a:solidFill>
              </a:rPr>
              <a:t>no The </a:t>
            </a:r>
            <a:r>
              <a:rPr lang="en-US" sz="2000" i="1" dirty="0">
                <a:solidFill>
                  <a:schemeClr val="accent2"/>
                </a:solidFill>
              </a:rPr>
              <a:t>“The” is called the definite article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I live in </a:t>
            </a:r>
            <a:r>
              <a:rPr lang="en-US" sz="2000" i="1" dirty="0">
                <a:solidFill>
                  <a:schemeClr val="accent2"/>
                </a:solidFill>
              </a:rPr>
              <a:t>the</a:t>
            </a:r>
            <a:r>
              <a:rPr lang="en-US" sz="2000" i="1" dirty="0">
                <a:solidFill>
                  <a:schemeClr val="accent1"/>
                </a:solidFill>
              </a:rPr>
              <a:t> United States.</a:t>
            </a:r>
          </a:p>
          <a:p>
            <a:pPr marL="0" indent="0"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000733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and Right Grammar Examples 2/4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I’ve been here </a:t>
            </a:r>
            <a:r>
              <a:rPr lang="en-US" sz="2000" i="1" dirty="0">
                <a:solidFill>
                  <a:srgbClr val="FF0000"/>
                </a:solidFill>
              </a:rPr>
              <a:t>since</a:t>
            </a:r>
            <a:r>
              <a:rPr lang="en-US" sz="2000" i="1" dirty="0">
                <a:solidFill>
                  <a:schemeClr val="accent1"/>
                </a:solidFill>
              </a:rPr>
              <a:t> three months. (</a:t>
            </a:r>
            <a:r>
              <a:rPr lang="en-US" sz="2000" i="1" dirty="0">
                <a:solidFill>
                  <a:schemeClr val="accent2"/>
                </a:solidFill>
              </a:rPr>
              <a:t>Since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+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a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point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in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time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(in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past), until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now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I’ve been here </a:t>
            </a:r>
            <a:r>
              <a:rPr lang="en-US" sz="2000" i="1" dirty="0">
                <a:solidFill>
                  <a:schemeClr val="accent2"/>
                </a:solidFill>
              </a:rPr>
              <a:t>for</a:t>
            </a:r>
            <a:r>
              <a:rPr lang="en-US" sz="2000" i="1" dirty="0">
                <a:solidFill>
                  <a:schemeClr val="accent1"/>
                </a:solidFill>
              </a:rPr>
              <a:t> three months.</a:t>
            </a:r>
            <a:r>
              <a:rPr lang="en-US" sz="2000" i="1" dirty="0">
                <a:solidFill>
                  <a:schemeClr val="accent2"/>
                </a:solidFill>
              </a:rPr>
              <a:t> (For + a period of time)</a:t>
            </a:r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She doesn’t listen me. </a:t>
            </a:r>
            <a:r>
              <a:rPr lang="en-US" sz="2000" i="1" dirty="0">
                <a:solidFill>
                  <a:srgbClr val="FF0000"/>
                </a:solidFill>
              </a:rPr>
              <a:t>(No To)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She doesn’t listen </a:t>
            </a:r>
            <a:r>
              <a:rPr lang="en-US" sz="2000" i="1" dirty="0">
                <a:solidFill>
                  <a:schemeClr val="accent2"/>
                </a:solidFill>
              </a:rPr>
              <a:t>to</a:t>
            </a:r>
            <a:r>
              <a:rPr lang="en-US" sz="2000" i="1" dirty="0">
                <a:solidFill>
                  <a:schemeClr val="accent1"/>
                </a:solidFill>
              </a:rPr>
              <a:t> me.</a:t>
            </a: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You speak English </a:t>
            </a:r>
            <a:r>
              <a:rPr lang="en-US" sz="2000" i="1" dirty="0">
                <a:solidFill>
                  <a:srgbClr val="FF0000"/>
                </a:solidFill>
              </a:rPr>
              <a:t>good</a:t>
            </a:r>
            <a:r>
              <a:rPr lang="en-US" sz="2000" i="1" dirty="0">
                <a:solidFill>
                  <a:schemeClr val="accent1"/>
                </a:solidFill>
              </a:rPr>
              <a:t>. (</a:t>
            </a:r>
            <a:r>
              <a:rPr lang="en-US" sz="2000" i="1" dirty="0">
                <a:solidFill>
                  <a:schemeClr val="accent2"/>
                </a:solidFill>
              </a:rPr>
              <a:t>Good is usually an adjective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You speak English </a:t>
            </a:r>
            <a:r>
              <a:rPr lang="en-US" sz="2000" i="1" dirty="0">
                <a:solidFill>
                  <a:schemeClr val="accent2"/>
                </a:solidFill>
              </a:rPr>
              <a:t>well</a:t>
            </a:r>
            <a:r>
              <a:rPr lang="en-US" sz="2000" i="1" dirty="0">
                <a:solidFill>
                  <a:schemeClr val="accent1"/>
                </a:solidFill>
              </a:rPr>
              <a:t>. (</a:t>
            </a:r>
            <a:r>
              <a:rPr lang="en-US" sz="2000" i="1" dirty="0">
                <a:solidFill>
                  <a:schemeClr val="accent2"/>
                </a:solidFill>
              </a:rPr>
              <a:t>Well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is</a:t>
            </a:r>
            <a:r>
              <a:rPr lang="en-US" sz="2000" dirty="0"/>
              <a:t> </a:t>
            </a:r>
            <a:r>
              <a:rPr lang="en-US" sz="2000" i="1" dirty="0">
                <a:solidFill>
                  <a:schemeClr val="accent2"/>
                </a:solidFill>
              </a:rPr>
              <a:t>usually an adverb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There </a:t>
            </a:r>
            <a:r>
              <a:rPr lang="en-US" sz="2000" i="1" dirty="0">
                <a:solidFill>
                  <a:srgbClr val="FF0000"/>
                </a:solidFill>
              </a:rPr>
              <a:t>is</a:t>
            </a:r>
            <a:r>
              <a:rPr lang="en-US" sz="2000" i="1" dirty="0">
                <a:solidFill>
                  <a:schemeClr val="accent1"/>
                </a:solidFill>
              </a:rPr>
              <a:t> seven girls in the class. (</a:t>
            </a:r>
            <a:r>
              <a:rPr lang="en-US" sz="2000" i="1" dirty="0">
                <a:solidFill>
                  <a:schemeClr val="accent2"/>
                </a:solidFill>
              </a:rPr>
              <a:t>Use is with singular subjects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There </a:t>
            </a:r>
            <a:r>
              <a:rPr lang="en-US" sz="2000" i="1" dirty="0">
                <a:solidFill>
                  <a:schemeClr val="accent2"/>
                </a:solidFill>
              </a:rPr>
              <a:t>are </a:t>
            </a:r>
            <a:r>
              <a:rPr lang="en-US" sz="2000" i="1" dirty="0">
                <a:solidFill>
                  <a:schemeClr val="accent1"/>
                </a:solidFill>
              </a:rPr>
              <a:t>seven girls in the class. (</a:t>
            </a:r>
            <a:r>
              <a:rPr lang="en-US" sz="2000" i="1" dirty="0">
                <a:solidFill>
                  <a:schemeClr val="accent2"/>
                </a:solidFill>
              </a:rPr>
              <a:t>Use are with plural subjects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We get plenty of snow here </a:t>
            </a:r>
            <a:r>
              <a:rPr lang="en-US" sz="2000" i="1" dirty="0">
                <a:solidFill>
                  <a:srgbClr val="FF0000"/>
                </a:solidFill>
              </a:rPr>
              <a:t>for</a:t>
            </a:r>
            <a:r>
              <a:rPr lang="en-US" sz="2000" i="1" dirty="0">
                <a:solidFill>
                  <a:schemeClr val="accent1"/>
                </a:solidFill>
              </a:rPr>
              <a:t> the winter. (</a:t>
            </a:r>
            <a:r>
              <a:rPr lang="en-US" sz="2000" i="1" dirty="0">
                <a:solidFill>
                  <a:schemeClr val="accent2"/>
                </a:solidFill>
              </a:rPr>
              <a:t>use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with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a period to say how long “For + a period of time”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We get plenty of snow here </a:t>
            </a:r>
            <a:r>
              <a:rPr lang="en-US" sz="2000" i="1" dirty="0">
                <a:solidFill>
                  <a:schemeClr val="accent2"/>
                </a:solidFill>
              </a:rPr>
              <a:t>during</a:t>
            </a:r>
            <a:r>
              <a:rPr lang="en-US" sz="2000" i="1" dirty="0">
                <a:solidFill>
                  <a:schemeClr val="accent1"/>
                </a:solidFill>
              </a:rPr>
              <a:t> the winter. (</a:t>
            </a:r>
            <a:r>
              <a:rPr lang="en-US" sz="2000" i="1" dirty="0">
                <a:solidFill>
                  <a:schemeClr val="accent2"/>
                </a:solidFill>
              </a:rPr>
              <a:t>use before a noun “during + noun”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435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and Right Grammar Examples 3/4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54478" y="1749425"/>
            <a:ext cx="11447024" cy="4851401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She is </a:t>
            </a:r>
            <a:r>
              <a:rPr lang="en-US" sz="2000" i="1" dirty="0">
                <a:solidFill>
                  <a:srgbClr val="FF0000"/>
                </a:solidFill>
              </a:rPr>
              <a:t>success.</a:t>
            </a:r>
            <a:r>
              <a:rPr lang="en-US" sz="2000" i="1" dirty="0">
                <a:solidFill>
                  <a:schemeClr val="accent1"/>
                </a:solidFill>
              </a:rPr>
              <a:t> (</a:t>
            </a:r>
            <a:r>
              <a:rPr lang="en-US" sz="2000" i="1" dirty="0">
                <a:solidFill>
                  <a:schemeClr val="accent2"/>
                </a:solidFill>
              </a:rPr>
              <a:t>Success is the noun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She is </a:t>
            </a:r>
            <a:r>
              <a:rPr lang="en-US" sz="2000" i="1" dirty="0">
                <a:solidFill>
                  <a:schemeClr val="accent2"/>
                </a:solidFill>
              </a:rPr>
              <a:t>successful</a:t>
            </a:r>
            <a:r>
              <a:rPr lang="en-US" sz="2000" i="1" dirty="0">
                <a:solidFill>
                  <a:schemeClr val="accent1"/>
                </a:solidFill>
              </a:rPr>
              <a:t>.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She </a:t>
            </a:r>
            <a:r>
              <a:rPr lang="en-US" sz="2000" i="1" dirty="0">
                <a:solidFill>
                  <a:srgbClr val="FF0000"/>
                </a:solidFill>
              </a:rPr>
              <a:t>said</a:t>
            </a:r>
            <a:r>
              <a:rPr lang="en-US" sz="2000" i="1" dirty="0">
                <a:solidFill>
                  <a:schemeClr val="accent1"/>
                </a:solidFill>
              </a:rPr>
              <a:t> me that she liked you. (</a:t>
            </a:r>
            <a:r>
              <a:rPr lang="en-US" sz="2000" i="1" dirty="0">
                <a:solidFill>
                  <a:schemeClr val="accent2"/>
                </a:solidFill>
              </a:rPr>
              <a:t>Said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is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the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past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tense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of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say “said/say + something”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She</a:t>
            </a:r>
            <a:r>
              <a:rPr lang="en-US" sz="2000" i="1" dirty="0">
                <a:solidFill>
                  <a:schemeClr val="accent2"/>
                </a:solidFill>
              </a:rPr>
              <a:t> told </a:t>
            </a:r>
            <a:r>
              <a:rPr lang="en-US" sz="2000" i="1" dirty="0">
                <a:solidFill>
                  <a:schemeClr val="accent1"/>
                </a:solidFill>
              </a:rPr>
              <a:t>me that she liked you. (</a:t>
            </a:r>
            <a:r>
              <a:rPr lang="en-US" sz="2000" i="1" dirty="0">
                <a:solidFill>
                  <a:schemeClr val="accent2"/>
                </a:solidFill>
              </a:rPr>
              <a:t>told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is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the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past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tens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of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r>
              <a:rPr lang="en-US" sz="2000" i="1" dirty="0">
                <a:solidFill>
                  <a:schemeClr val="accent2"/>
                </a:solidFill>
              </a:rPr>
              <a:t>tell “told/tell + somebody something”)</a:t>
            </a: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I came Taiwan to study Computer Network. </a:t>
            </a:r>
            <a:r>
              <a:rPr lang="en-US" sz="2000" i="1" dirty="0">
                <a:solidFill>
                  <a:srgbClr val="FF0000"/>
                </a:solidFill>
              </a:rPr>
              <a:t>(No “to”)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I came </a:t>
            </a:r>
            <a:r>
              <a:rPr lang="en-US" sz="2000" i="1" dirty="0">
                <a:solidFill>
                  <a:schemeClr val="accent2"/>
                </a:solidFill>
              </a:rPr>
              <a:t>to</a:t>
            </a:r>
            <a:r>
              <a:rPr lang="en-US" sz="2000" i="1" dirty="0">
                <a:solidFill>
                  <a:schemeClr val="accent1"/>
                </a:solidFill>
              </a:rPr>
              <a:t> Taiwan to study Computer Network. (</a:t>
            </a:r>
            <a:r>
              <a:rPr lang="en-US" sz="2000" i="1" dirty="0">
                <a:solidFill>
                  <a:schemeClr val="accent2"/>
                </a:solidFill>
              </a:rPr>
              <a:t>Use “to” to indicate the place, person, or thing…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endParaRPr lang="en-US" sz="2000" i="1" dirty="0">
              <a:solidFill>
                <a:schemeClr val="accent2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 </a:t>
            </a:r>
            <a:r>
              <a:rPr lang="en-US" sz="2000" i="1" dirty="0">
                <a:solidFill>
                  <a:schemeClr val="accent1"/>
                </a:solidFill>
              </a:rPr>
              <a:t>You can give me </a:t>
            </a:r>
            <a:r>
              <a:rPr lang="en-US" sz="2000" i="1" dirty="0">
                <a:solidFill>
                  <a:srgbClr val="FF0000"/>
                </a:solidFill>
              </a:rPr>
              <a:t>an</a:t>
            </a:r>
            <a:r>
              <a:rPr lang="en-US" sz="2000" i="1" dirty="0">
                <a:solidFill>
                  <a:schemeClr val="accent1"/>
                </a:solidFill>
              </a:rPr>
              <a:t> information? (</a:t>
            </a:r>
            <a:r>
              <a:rPr lang="en-US" sz="2000" i="1" dirty="0">
                <a:solidFill>
                  <a:schemeClr val="accent2"/>
                </a:solidFill>
              </a:rPr>
              <a:t>information is uncountable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r>
              <a:rPr lang="en-US" sz="2000" i="1" dirty="0">
                <a:solidFill>
                  <a:schemeClr val="accent1"/>
                </a:solidFill>
              </a:rPr>
              <a:t>Right: Can you give me </a:t>
            </a:r>
            <a:r>
              <a:rPr lang="en-US" sz="2000" i="1" dirty="0">
                <a:solidFill>
                  <a:schemeClr val="accent2"/>
                </a:solidFill>
              </a:rPr>
              <a:t>some</a:t>
            </a:r>
            <a:r>
              <a:rPr lang="en-US" sz="2000" i="1" dirty="0">
                <a:solidFill>
                  <a:schemeClr val="accent1"/>
                </a:solidFill>
              </a:rPr>
              <a:t> information? (</a:t>
            </a:r>
            <a:r>
              <a:rPr lang="en-US" sz="2000" i="1" dirty="0">
                <a:solidFill>
                  <a:schemeClr val="accent2"/>
                </a:solidFill>
              </a:rPr>
              <a:t>Some is used with both countable and uncountable nouns</a:t>
            </a:r>
            <a:r>
              <a:rPr lang="en-US" sz="2000" i="1" dirty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78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Wrong and Right Grammar Examples 4/4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199" y="1611313"/>
            <a:ext cx="11030085" cy="4648200"/>
          </a:xfrm>
        </p:spPr>
        <p:txBody>
          <a:bodyPr/>
          <a:lstStyle/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altLang="en-US" sz="2000" i="1" dirty="0">
                <a:solidFill>
                  <a:schemeClr val="accent1"/>
                </a:solidFill>
              </a:rPr>
              <a:t>The chocolate tastes good, </a:t>
            </a:r>
            <a:r>
              <a:rPr lang="en-US" altLang="en-US" sz="2000" i="1" dirty="0">
                <a:solidFill>
                  <a:srgbClr val="FF0000"/>
                </a:solidFill>
              </a:rPr>
              <a:t>like</a:t>
            </a:r>
            <a:r>
              <a:rPr lang="en-US" altLang="en-US" sz="2000" i="1" dirty="0">
                <a:solidFill>
                  <a:schemeClr val="accent1"/>
                </a:solidFill>
              </a:rPr>
              <a:t> chocolate should. (</a:t>
            </a:r>
            <a:r>
              <a:rPr lang="en-US" altLang="en-US" sz="2000" i="1" dirty="0">
                <a:solidFill>
                  <a:schemeClr val="accent2"/>
                </a:solidFill>
              </a:rPr>
              <a:t>Use conjunction to connect to the result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chemeClr val="accent1"/>
                </a:solidFill>
              </a:rPr>
              <a:t>Right: </a:t>
            </a:r>
            <a:r>
              <a:rPr lang="en-US" altLang="en-US" sz="2000" i="1" dirty="0">
                <a:solidFill>
                  <a:schemeClr val="accent1"/>
                </a:solidFill>
              </a:rPr>
              <a:t>The chocolate tastes good, </a:t>
            </a:r>
            <a:r>
              <a:rPr lang="en-US" altLang="en-US" sz="2000" i="1" dirty="0">
                <a:solidFill>
                  <a:schemeClr val="accent2"/>
                </a:solidFill>
              </a:rPr>
              <a:t>as </a:t>
            </a:r>
            <a:r>
              <a:rPr lang="en-US" altLang="en-US" sz="2000" i="1" dirty="0">
                <a:solidFill>
                  <a:schemeClr val="accent1"/>
                </a:solidFill>
              </a:rPr>
              <a:t>chocolate should. (</a:t>
            </a:r>
            <a:r>
              <a:rPr lang="en-US" sz="2000" i="1" dirty="0">
                <a:solidFill>
                  <a:schemeClr val="accent2"/>
                </a:solidFill>
              </a:rPr>
              <a:t>As, because and since are conjunctions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altLang="en-US" sz="2000" i="1" dirty="0">
                <a:solidFill>
                  <a:schemeClr val="accent1"/>
                </a:solidFill>
              </a:rPr>
              <a:t>I always thought it was </a:t>
            </a:r>
            <a:r>
              <a:rPr lang="en-US" altLang="en-US" sz="2000" i="1" dirty="0">
                <a:solidFill>
                  <a:srgbClr val="FF0000"/>
                </a:solidFill>
              </a:rPr>
              <a:t>further</a:t>
            </a:r>
            <a:r>
              <a:rPr lang="en-US" altLang="en-US" sz="2000" i="1" dirty="0">
                <a:solidFill>
                  <a:schemeClr val="accent1"/>
                </a:solidFill>
              </a:rPr>
              <a:t> to the moon. (</a:t>
            </a:r>
            <a:r>
              <a:rPr lang="en-US" altLang="en-US" sz="2000" i="1" dirty="0">
                <a:solidFill>
                  <a:schemeClr val="accent2"/>
                </a:solidFill>
              </a:rPr>
              <a:t>use future for “more/additional”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chemeClr val="accent1"/>
                </a:solidFill>
              </a:rPr>
              <a:t>Right: </a:t>
            </a:r>
            <a:r>
              <a:rPr lang="en-US" altLang="en-US" sz="2000" i="1" dirty="0">
                <a:solidFill>
                  <a:schemeClr val="accent1"/>
                </a:solidFill>
              </a:rPr>
              <a:t>I always thought it was </a:t>
            </a:r>
            <a:r>
              <a:rPr lang="en-US" altLang="en-US" sz="2000" i="1" dirty="0">
                <a:solidFill>
                  <a:schemeClr val="accent2"/>
                </a:solidFill>
              </a:rPr>
              <a:t>farther</a:t>
            </a:r>
            <a:r>
              <a:rPr lang="en-US" altLang="en-US" sz="2000" i="1" dirty="0">
                <a:solidFill>
                  <a:schemeClr val="accent1"/>
                </a:solidFill>
              </a:rPr>
              <a:t> to the moon. (</a:t>
            </a:r>
            <a:r>
              <a:rPr lang="en-US" altLang="en-US" sz="2000" i="1" dirty="0">
                <a:solidFill>
                  <a:schemeClr val="accent2"/>
                </a:solidFill>
              </a:rPr>
              <a:t>use farther for “far/distance”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altLang="en-US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sz="2000" i="1" dirty="0">
                <a:solidFill>
                  <a:schemeClr val="accent1"/>
                </a:solidFill>
              </a:rPr>
              <a:t>People these days are buying </a:t>
            </a:r>
            <a:r>
              <a:rPr lang="en-US" sz="2000" i="1" dirty="0">
                <a:solidFill>
                  <a:srgbClr val="FF0000"/>
                </a:solidFill>
              </a:rPr>
              <a:t>less</a:t>
            </a:r>
            <a:r>
              <a:rPr lang="en-US" sz="2000" i="1" dirty="0">
                <a:solidFill>
                  <a:schemeClr val="accent1"/>
                </a:solidFill>
              </a:rPr>
              <a:t> newspapers</a:t>
            </a:r>
            <a:r>
              <a:rPr lang="en-US" altLang="en-US" sz="2000" i="1" dirty="0">
                <a:solidFill>
                  <a:schemeClr val="accent1"/>
                </a:solidFill>
              </a:rPr>
              <a:t>. (</a:t>
            </a:r>
            <a:r>
              <a:rPr lang="en-US" altLang="en-US" sz="2000" i="1" dirty="0">
                <a:solidFill>
                  <a:schemeClr val="accent2"/>
                </a:solidFill>
              </a:rPr>
              <a:t>use less that can’t be counted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chemeClr val="accent1"/>
                </a:solidFill>
              </a:rPr>
              <a:t>Right: People these days are buying </a:t>
            </a:r>
            <a:r>
              <a:rPr lang="en-US" sz="2000" i="1" dirty="0">
                <a:solidFill>
                  <a:schemeClr val="accent2"/>
                </a:solidFill>
              </a:rPr>
              <a:t>fewer</a:t>
            </a:r>
            <a:r>
              <a:rPr lang="en-US" sz="2000" i="1" dirty="0">
                <a:solidFill>
                  <a:schemeClr val="accent1"/>
                </a:solidFill>
              </a:rPr>
              <a:t> newspapers</a:t>
            </a:r>
            <a:r>
              <a:rPr lang="en-US" altLang="en-US" sz="2000" i="1" dirty="0">
                <a:solidFill>
                  <a:schemeClr val="accent1"/>
                </a:solidFill>
              </a:rPr>
              <a:t>. (</a:t>
            </a:r>
            <a:r>
              <a:rPr lang="en-US" altLang="en-US" sz="2000" i="1" dirty="0">
                <a:solidFill>
                  <a:schemeClr val="accent2"/>
                </a:solidFill>
              </a:rPr>
              <a:t>use fewer that things in plural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rgbClr val="FF0000"/>
                </a:solidFill>
              </a:rPr>
              <a:t>Wrong: </a:t>
            </a:r>
            <a:r>
              <a:rPr lang="en-US" altLang="en-US" sz="2000" i="1" dirty="0">
                <a:solidFill>
                  <a:schemeClr val="accent1"/>
                </a:solidFill>
              </a:rPr>
              <a:t>The bacteria </a:t>
            </a:r>
            <a:r>
              <a:rPr lang="en-US" altLang="en-US" sz="2000" i="1" dirty="0">
                <a:solidFill>
                  <a:srgbClr val="FF0000"/>
                </a:solidFill>
              </a:rPr>
              <a:t>that</a:t>
            </a:r>
            <a:r>
              <a:rPr lang="en-US" altLang="en-US" sz="2000" i="1" dirty="0">
                <a:solidFill>
                  <a:schemeClr val="accent1"/>
                </a:solidFill>
              </a:rPr>
              <a:t> I was trying to grow died. (</a:t>
            </a:r>
            <a:r>
              <a:rPr lang="en-US" altLang="en-US" sz="2000" i="1" dirty="0">
                <a:solidFill>
                  <a:schemeClr val="accent2"/>
                </a:solidFill>
              </a:rPr>
              <a:t>U</a:t>
            </a:r>
            <a:r>
              <a:rPr lang="en-US" sz="2000" i="1" dirty="0">
                <a:solidFill>
                  <a:schemeClr val="accent2"/>
                </a:solidFill>
              </a:rPr>
              <a:t>se that for defining clauses</a:t>
            </a:r>
            <a:r>
              <a:rPr lang="en-US" altLang="en-US" sz="2000" i="1" dirty="0">
                <a:solidFill>
                  <a:schemeClr val="accent1"/>
                </a:solidFill>
              </a:rPr>
              <a:t>)</a:t>
            </a:r>
            <a:endParaRPr lang="en-US" sz="2000" i="1" dirty="0">
              <a:solidFill>
                <a:schemeClr val="accent1"/>
              </a:solidFill>
            </a:endParaRPr>
          </a:p>
          <a:p>
            <a:r>
              <a:rPr lang="en-US" sz="2000" i="1" dirty="0">
                <a:solidFill>
                  <a:schemeClr val="accent1"/>
                </a:solidFill>
              </a:rPr>
              <a:t>Right: </a:t>
            </a:r>
            <a:r>
              <a:rPr lang="en-US" altLang="en-US" sz="2000" i="1" dirty="0">
                <a:solidFill>
                  <a:schemeClr val="accent1"/>
                </a:solidFill>
              </a:rPr>
              <a:t>The bacteria </a:t>
            </a:r>
            <a:r>
              <a:rPr lang="en-US" altLang="en-US" sz="2000" i="1" dirty="0">
                <a:solidFill>
                  <a:schemeClr val="accent2"/>
                </a:solidFill>
              </a:rPr>
              <a:t>which</a:t>
            </a:r>
            <a:r>
              <a:rPr lang="en-US" altLang="en-US" sz="2000" i="1" dirty="0">
                <a:solidFill>
                  <a:schemeClr val="accent1"/>
                </a:solidFill>
              </a:rPr>
              <a:t> I was trying to grow died.</a:t>
            </a:r>
            <a:endParaRPr lang="en-US" sz="2000" i="1" dirty="0">
              <a:solidFill>
                <a:schemeClr val="accent1"/>
              </a:solidFill>
            </a:endParaRPr>
          </a:p>
          <a:p>
            <a:endParaRPr lang="en-US" sz="2000" i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09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常</a:t>
            </a:r>
            <a:r>
              <a:rPr lang="zh-TW" altLang="en-US" dirty="0" smtClean="0">
                <a:ea typeface="標楷體" panose="03000509000000000000" pitchFamily="65" charset="-120"/>
              </a:rPr>
              <a:t>犯錯誤</a:t>
            </a:r>
            <a:r>
              <a:rPr lang="en-US" altLang="zh-TW" dirty="0" smtClean="0">
                <a:ea typeface="標楷體" panose="03000509000000000000" pitchFamily="65" charset="-120"/>
              </a:rPr>
              <a:t>123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句子不完整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無主詞，無動詞，無受詞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使用雙動詞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主詞與動詞不一致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兩句間無連接詞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易混淆字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形像意不同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，選字錯誤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形不同意像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錯誤的冠詞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(a, an, the)</a:t>
            </a:r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或者少冠詞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錯誤的介系詞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現在分詞和過去分詞混淆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(bored, boring, interested, interesting)</a:t>
            </a: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主格、受格、所有格用錯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錯誤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的標點符號及空白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281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Nouns (4/5)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0075" y="1401762"/>
            <a:ext cx="10933404" cy="5091113"/>
          </a:xfrm>
        </p:spPr>
        <p:txBody>
          <a:bodyPr/>
          <a:lstStyle/>
          <a:p>
            <a:r>
              <a:rPr lang="en-US" b="0" dirty="0"/>
              <a:t>Nouns: With singular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[Plural nouns used with a singular verb]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News = The </a:t>
            </a:r>
            <a:r>
              <a:rPr lang="en-US" sz="2400" i="1" dirty="0">
                <a:solidFill>
                  <a:schemeClr val="accent2"/>
                </a:solidFill>
              </a:rPr>
              <a:t>news</a:t>
            </a:r>
            <a:r>
              <a:rPr lang="en-US" sz="2400" i="1" dirty="0">
                <a:solidFill>
                  <a:schemeClr val="accent1"/>
                </a:solidFill>
              </a:rPr>
              <a:t> is at 6.30 p.m. </a:t>
            </a:r>
            <a:r>
              <a:rPr lang="en-US" sz="2400" i="1" dirty="0">
                <a:solidFill>
                  <a:schemeClr val="accent2"/>
                </a:solidFill>
              </a:rPr>
              <a:t>[news is singular]</a:t>
            </a:r>
          </a:p>
          <a:p>
            <a:pPr lvl="1"/>
            <a:r>
              <a:rPr lang="en-US" sz="2000" b="0" dirty="0"/>
              <a:t>Some nouns are countable in other languages but uncountable in English. </a:t>
            </a:r>
          </a:p>
          <a:p>
            <a:pPr lvl="1"/>
            <a:r>
              <a:rPr lang="en-US" sz="2000" b="0" dirty="0"/>
              <a:t>They must follow the rules for </a:t>
            </a:r>
            <a:r>
              <a:rPr lang="en-US" sz="2000" i="1" u="sng" dirty="0">
                <a:solidFill>
                  <a:schemeClr val="accent2"/>
                </a:solidFill>
              </a:rPr>
              <a:t>uncountable nouns</a:t>
            </a:r>
            <a:r>
              <a:rPr lang="en-US" sz="2000" b="0" dirty="0"/>
              <a:t>.</a:t>
            </a:r>
            <a:endParaRPr lang="en-US" sz="2000" b="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 I would like to buy some </a:t>
            </a:r>
            <a:r>
              <a:rPr lang="en-US" sz="2400" i="1" dirty="0">
                <a:solidFill>
                  <a:srgbClr val="FF0000"/>
                </a:solidFill>
              </a:rPr>
              <a:t>furnitures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 would like to buy some </a:t>
            </a:r>
            <a:r>
              <a:rPr lang="en-US" sz="2400" i="1" dirty="0">
                <a:solidFill>
                  <a:schemeClr val="accent2"/>
                </a:solidFill>
              </a:rPr>
              <a:t>furniture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</a:p>
          <a:p>
            <a:pPr lvl="2"/>
            <a:endParaRPr 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 Have you got any </a:t>
            </a:r>
            <a:r>
              <a:rPr lang="en-US" sz="2400" i="1" dirty="0">
                <a:solidFill>
                  <a:srgbClr val="FF0000"/>
                </a:solidFill>
              </a:rPr>
              <a:t>informations</a:t>
            </a:r>
            <a:r>
              <a:rPr lang="en-US" sz="2400" i="1" dirty="0">
                <a:solidFill>
                  <a:schemeClr val="accent1"/>
                </a:solidFill>
              </a:rPr>
              <a:t>?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Have you got any </a:t>
            </a:r>
            <a:r>
              <a:rPr lang="en-US" sz="2400" i="1" dirty="0">
                <a:solidFill>
                  <a:schemeClr val="accent2"/>
                </a:solidFill>
              </a:rPr>
              <a:t>information</a:t>
            </a:r>
            <a:r>
              <a:rPr lang="en-US" sz="2400" i="1" dirty="0">
                <a:solidFill>
                  <a:schemeClr val="accent1"/>
                </a:solidFill>
              </a:rPr>
              <a:t>?</a:t>
            </a:r>
          </a:p>
          <a:p>
            <a:pPr lvl="2"/>
            <a:endParaRPr lang="en-US" sz="10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 Is there any </a:t>
            </a:r>
            <a:r>
              <a:rPr lang="en-US" sz="2400" i="1" dirty="0">
                <a:solidFill>
                  <a:srgbClr val="FF0000"/>
                </a:solidFill>
              </a:rPr>
              <a:t>breads</a:t>
            </a:r>
            <a:r>
              <a:rPr lang="en-US" sz="2400" i="1" dirty="0">
                <a:solidFill>
                  <a:schemeClr val="accent1"/>
                </a:solidFill>
              </a:rPr>
              <a:t>?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Is there any </a:t>
            </a:r>
            <a:r>
              <a:rPr lang="en-US" sz="2400" i="1" dirty="0">
                <a:solidFill>
                  <a:schemeClr val="accent2"/>
                </a:solidFill>
              </a:rPr>
              <a:t>bread</a:t>
            </a:r>
            <a:r>
              <a:rPr lang="en-US" sz="2400" i="1" dirty="0">
                <a:solidFill>
                  <a:schemeClr val="accent1"/>
                </a:solidFill>
              </a:rPr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6400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Nouns (5/5)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471354"/>
            <a:ext cx="11110686" cy="4648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b="0" dirty="0"/>
              <a:t>Nouns: with plural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[Plural noun with plural verb]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Jeans = Her jeans are black. </a:t>
            </a:r>
            <a:r>
              <a:rPr lang="en-US" sz="2400" i="1" dirty="0">
                <a:solidFill>
                  <a:schemeClr val="accent2"/>
                </a:solidFill>
              </a:rPr>
              <a:t>[Jeans is plural]</a:t>
            </a:r>
            <a:endParaRPr lang="en-US" sz="2400" i="1" dirty="0">
              <a:solidFill>
                <a:schemeClr val="accent1"/>
              </a:solidFill>
            </a:endParaRPr>
          </a:p>
          <a:p>
            <a:r>
              <a:rPr lang="en-US" b="0" dirty="0"/>
              <a:t>You don’t have to say the </a:t>
            </a:r>
            <a:r>
              <a:rPr lang="en-US" b="0" i="1" u="sng" dirty="0">
                <a:solidFill>
                  <a:srgbClr val="FF0000"/>
                </a:solidFill>
              </a:rPr>
              <a:t>poors</a:t>
            </a:r>
            <a:r>
              <a:rPr lang="en-US" b="0" i="1" dirty="0">
                <a:solidFill>
                  <a:srgbClr val="FF0000"/>
                </a:solidFill>
              </a:rPr>
              <a:t> </a:t>
            </a:r>
            <a:r>
              <a:rPr lang="en-US" b="0" dirty="0"/>
              <a:t>or the </a:t>
            </a:r>
            <a:r>
              <a:rPr lang="en-US" b="0" i="1" u="sng" dirty="0">
                <a:solidFill>
                  <a:srgbClr val="FF0000"/>
                </a:solidFill>
              </a:rPr>
              <a:t>blinds</a:t>
            </a:r>
            <a:r>
              <a:rPr lang="en-US" b="0" dirty="0">
                <a:solidFill>
                  <a:srgbClr val="FF0000"/>
                </a:solidFill>
              </a:rPr>
              <a:t>.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 The government should pay attention to the problems of the </a:t>
            </a:r>
            <a:r>
              <a:rPr lang="en-US" sz="2400" i="1" dirty="0">
                <a:solidFill>
                  <a:srgbClr val="FF0000"/>
                </a:solidFill>
              </a:rPr>
              <a:t>poors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The government should pay attention to the problems of the </a:t>
            </a:r>
            <a:r>
              <a:rPr lang="en-US" sz="2400" i="1" dirty="0">
                <a:solidFill>
                  <a:schemeClr val="accent2"/>
                </a:solidFill>
              </a:rPr>
              <a:t>poor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marL="914400" lvl="2" indent="0">
              <a:buNone/>
            </a:pPr>
            <a:endParaRPr lang="en-US" sz="2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</a:t>
            </a:r>
            <a:r>
              <a:rPr lang="en-US" sz="2400" i="1" dirty="0">
                <a:solidFill>
                  <a:schemeClr val="accent1"/>
                </a:solidFill>
              </a:rPr>
              <a:t>: He provided the </a:t>
            </a:r>
            <a:r>
              <a:rPr lang="en-US" sz="2400" i="1" dirty="0">
                <a:solidFill>
                  <a:srgbClr val="FF0000"/>
                </a:solidFill>
              </a:rPr>
              <a:t>blinds</a:t>
            </a:r>
            <a:r>
              <a:rPr lang="en-US" sz="2400" i="1" dirty="0">
                <a:solidFill>
                  <a:schemeClr val="accent1"/>
                </a:solidFill>
              </a:rPr>
              <a:t> with food.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He provided the </a:t>
            </a:r>
            <a:r>
              <a:rPr lang="en-US" sz="2400" i="1" dirty="0">
                <a:solidFill>
                  <a:schemeClr val="accent2"/>
                </a:solidFill>
              </a:rPr>
              <a:t>blind</a:t>
            </a:r>
            <a:r>
              <a:rPr lang="en-US" sz="2400" i="1" dirty="0">
                <a:solidFill>
                  <a:schemeClr val="accent1"/>
                </a:solidFill>
              </a:rPr>
              <a:t> with food.</a:t>
            </a:r>
          </a:p>
        </p:txBody>
      </p:sp>
    </p:spTree>
    <p:extLst>
      <p:ext uri="{BB962C8B-B14F-4D97-AF65-F5344CB8AC3E}">
        <p14:creationId xmlns:p14="http://schemas.microsoft.com/office/powerpoint/2010/main" val="36540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3497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Mistakes With Pronouns (1/2) 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1200" y="1505458"/>
            <a:ext cx="10363200" cy="5233481"/>
          </a:xfrm>
        </p:spPr>
        <p:txBody>
          <a:bodyPr/>
          <a:lstStyle/>
          <a:p>
            <a:r>
              <a:rPr lang="en-US" b="0" dirty="0"/>
              <a:t>Pronouns: is a word that replaces a noun. </a:t>
            </a:r>
          </a:p>
          <a:p>
            <a:pPr lvl="2"/>
            <a:r>
              <a:rPr lang="en-US" sz="2400" i="1" dirty="0">
                <a:solidFill>
                  <a:schemeClr val="accent2"/>
                </a:solidFill>
              </a:rPr>
              <a:t>[I, he, she, we, they, you and it]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For example, 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Joanne is an athlete. </a:t>
            </a:r>
            <a:r>
              <a:rPr lang="en-US" sz="2400" i="1" dirty="0">
                <a:solidFill>
                  <a:schemeClr val="accent2"/>
                </a:solidFill>
              </a:rPr>
              <a:t>She</a:t>
            </a:r>
            <a:r>
              <a:rPr lang="en-US" sz="2400" i="1" dirty="0">
                <a:solidFill>
                  <a:schemeClr val="accent1"/>
                </a:solidFill>
              </a:rPr>
              <a:t> trains every day. </a:t>
            </a:r>
            <a:r>
              <a:rPr lang="en-US" sz="2400" i="1" dirty="0">
                <a:solidFill>
                  <a:schemeClr val="accent2"/>
                </a:solidFill>
              </a:rPr>
              <a:t>[she refers to Joanne]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Many people attended the concert. </a:t>
            </a:r>
            <a:r>
              <a:rPr lang="en-US" sz="2400" i="1" dirty="0">
                <a:solidFill>
                  <a:schemeClr val="accent2"/>
                </a:solidFill>
              </a:rPr>
              <a:t>They</a:t>
            </a:r>
            <a:r>
              <a:rPr lang="en-US" sz="2400" i="1" dirty="0">
                <a:solidFill>
                  <a:schemeClr val="accent1"/>
                </a:solidFill>
              </a:rPr>
              <a:t> enjoyed </a:t>
            </a:r>
            <a:r>
              <a:rPr lang="en-US" sz="2400" i="1" dirty="0">
                <a:solidFill>
                  <a:schemeClr val="accent2"/>
                </a:solidFill>
              </a:rPr>
              <a:t>it</a:t>
            </a:r>
            <a:r>
              <a:rPr lang="en-US" sz="2400" i="1" dirty="0">
                <a:solidFill>
                  <a:schemeClr val="accent1"/>
                </a:solidFill>
              </a:rPr>
              <a:t>. </a:t>
            </a:r>
            <a:r>
              <a:rPr lang="en-US" sz="2400" i="1" dirty="0">
                <a:solidFill>
                  <a:schemeClr val="accent2"/>
                </a:solidFill>
              </a:rPr>
              <a:t>[ </a:t>
            </a:r>
            <a:r>
              <a:rPr lang="en-US" sz="2400" i="1" dirty="0">
                <a:solidFill>
                  <a:srgbClr val="0070C0"/>
                </a:solidFill>
              </a:rPr>
              <a:t>they</a:t>
            </a:r>
            <a:r>
              <a:rPr lang="en-US" sz="2400" i="1" dirty="0">
                <a:solidFill>
                  <a:schemeClr val="accent2"/>
                </a:solidFill>
              </a:rPr>
              <a:t> refers to people and </a:t>
            </a:r>
            <a:r>
              <a:rPr lang="en-US" sz="2400" i="1" dirty="0">
                <a:solidFill>
                  <a:srgbClr val="0070C0"/>
                </a:solidFill>
              </a:rPr>
              <a:t>it</a:t>
            </a:r>
            <a:r>
              <a:rPr lang="en-US" sz="2400" i="1" dirty="0">
                <a:solidFill>
                  <a:schemeClr val="accent2"/>
                </a:solidFill>
              </a:rPr>
              <a:t> refers to concert] </a:t>
            </a:r>
          </a:p>
          <a:p>
            <a:pPr lvl="2"/>
            <a:endParaRPr lang="en-US" sz="1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Me</a:t>
            </a:r>
            <a:r>
              <a:rPr lang="en-US" sz="2400" i="1" dirty="0">
                <a:solidFill>
                  <a:schemeClr val="accent1"/>
                </a:solidFill>
              </a:rPr>
              <a:t> love </a:t>
            </a:r>
            <a:r>
              <a:rPr lang="en-US" sz="2400" i="1" dirty="0">
                <a:solidFill>
                  <a:srgbClr val="FF0000"/>
                </a:solidFill>
              </a:rPr>
              <a:t>she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2"/>
                </a:solidFill>
              </a:rPr>
              <a:t>I</a:t>
            </a:r>
            <a:r>
              <a:rPr lang="en-US" sz="2400" i="1" dirty="0">
                <a:solidFill>
                  <a:schemeClr val="accent1"/>
                </a:solidFill>
              </a:rPr>
              <a:t> love </a:t>
            </a:r>
            <a:r>
              <a:rPr lang="en-US" sz="2400" i="1" dirty="0">
                <a:solidFill>
                  <a:schemeClr val="accent2"/>
                </a:solidFill>
              </a:rPr>
              <a:t>her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  <a:p>
            <a:pPr marL="914400" lvl="2" indent="0">
              <a:buNone/>
            </a:pPr>
            <a:endParaRPr lang="en-US" sz="1400" i="1" dirty="0">
              <a:solidFill>
                <a:schemeClr val="accent1"/>
              </a:solidFill>
            </a:endParaRPr>
          </a:p>
          <a:p>
            <a:pPr lvl="2"/>
            <a:r>
              <a:rPr lang="en-US" sz="2400" i="1" dirty="0">
                <a:solidFill>
                  <a:srgbClr val="FF0000"/>
                </a:solidFill>
              </a:rPr>
              <a:t>Incorrect: Her</a:t>
            </a:r>
            <a:r>
              <a:rPr lang="en-US" sz="2400" i="1" dirty="0">
                <a:solidFill>
                  <a:schemeClr val="accent1"/>
                </a:solidFill>
              </a:rPr>
              <a:t> cheated </a:t>
            </a:r>
            <a:r>
              <a:rPr lang="en-US" sz="2400" i="1" dirty="0">
                <a:solidFill>
                  <a:srgbClr val="FF0000"/>
                </a:solidFill>
              </a:rPr>
              <a:t>I.</a:t>
            </a:r>
          </a:p>
          <a:p>
            <a:pPr lvl="2"/>
            <a:r>
              <a:rPr lang="en-US" sz="2400" i="1" dirty="0">
                <a:solidFill>
                  <a:schemeClr val="accent1"/>
                </a:solidFill>
              </a:rPr>
              <a:t>Correct: </a:t>
            </a:r>
            <a:r>
              <a:rPr lang="en-US" sz="2400" i="1" dirty="0">
                <a:solidFill>
                  <a:schemeClr val="accent2"/>
                </a:solidFill>
              </a:rPr>
              <a:t>She</a:t>
            </a:r>
            <a:r>
              <a:rPr lang="en-US" sz="2400" i="1" dirty="0">
                <a:solidFill>
                  <a:schemeClr val="accent1"/>
                </a:solidFill>
              </a:rPr>
              <a:t> cheated </a:t>
            </a:r>
            <a:r>
              <a:rPr lang="en-US" sz="2400" i="1" dirty="0">
                <a:solidFill>
                  <a:schemeClr val="accent2"/>
                </a:solidFill>
              </a:rPr>
              <a:t>me</a:t>
            </a:r>
            <a:r>
              <a:rPr lang="en-US" sz="2400" i="1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16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128577</TotalTime>
  <Words>6776</Words>
  <Application>Microsoft Office PowerPoint</Application>
  <PresentationFormat>寬螢幕</PresentationFormat>
  <Paragraphs>845</Paragraphs>
  <Slides>65</Slides>
  <Notes>50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65</vt:i4>
      </vt:variant>
    </vt:vector>
  </HeadingPairs>
  <TitlesOfParts>
    <vt:vector size="76" baseType="lpstr">
      <vt:lpstr>等线</vt:lpstr>
      <vt:lpstr>新細明體</vt:lpstr>
      <vt:lpstr>標楷體</vt:lpstr>
      <vt:lpstr>Agency FB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Most Common English Grammar Mistakes and How to Fix Them</vt:lpstr>
      <vt:lpstr>PowerPoint 簡報</vt:lpstr>
      <vt:lpstr>Introduction </vt:lpstr>
      <vt:lpstr>Common Mistakes With Nouns (1/5)</vt:lpstr>
      <vt:lpstr>Common Mistakes With Nouns (2/5)</vt:lpstr>
      <vt:lpstr>Common Mistakes With Nouns (3/5)</vt:lpstr>
      <vt:lpstr>Common Mistakes With Nouns (4/5)</vt:lpstr>
      <vt:lpstr>Common Mistakes With Nouns (5/5)</vt:lpstr>
      <vt:lpstr>Common Mistakes With Pronouns (1/2) </vt:lpstr>
      <vt:lpstr>Common Mistakes With Pronouns (2/2) </vt:lpstr>
      <vt:lpstr>Common Mistakes With Adjectives (1/2)</vt:lpstr>
      <vt:lpstr>Common Mistakes With Adjectives (2/2) </vt:lpstr>
      <vt:lpstr>Common Mistakes With Adverbs (1/3) </vt:lpstr>
      <vt:lpstr>Common Mistakes With Adverbs (2/3)</vt:lpstr>
      <vt:lpstr>Common Mistakes With Adverbs (3/3)</vt:lpstr>
      <vt:lpstr>Common Mistakes With Determiners (1/2)</vt:lpstr>
      <vt:lpstr>Common Mistakes With Determiners (2/2)</vt:lpstr>
      <vt:lpstr>Common Mistakes With Preposition</vt:lpstr>
      <vt:lpstr>Common Mistakes With Conjunction </vt:lpstr>
      <vt:lpstr>Common Mistakes With Verbs </vt:lpstr>
      <vt:lpstr>Common Mistakes With Auxiliary Verb</vt:lpstr>
      <vt:lpstr>Common Mistakes With Tenses 1/5</vt:lpstr>
      <vt:lpstr>Common Mistakes With Tenses 2/5</vt:lpstr>
      <vt:lpstr>Common Mistakes With Tenses 3/5</vt:lpstr>
      <vt:lpstr>Common Mistakes With Tenses 4/5</vt:lpstr>
      <vt:lpstr>Common Mistakes With Tenses 5/5</vt:lpstr>
      <vt:lpstr>Run-On Sentence</vt:lpstr>
      <vt:lpstr>Superfluous Commas</vt:lpstr>
      <vt:lpstr>Commonly Confused Words (形不同，意像)</vt:lpstr>
      <vt:lpstr>“Whom” and “Who”</vt:lpstr>
      <vt:lpstr>“Continual” and “Continuous” </vt:lpstr>
      <vt:lpstr>“Whether” and “ if ”</vt:lpstr>
      <vt:lpstr>“Farther” and “Further” </vt:lpstr>
      <vt:lpstr>“Disinterested” and “Uninterested” </vt:lpstr>
      <vt:lpstr>“Since” and “Because”</vt:lpstr>
      <vt:lpstr>“Bring” and “Take” </vt:lpstr>
      <vt:lpstr>“Affect” and “Effect” </vt:lpstr>
      <vt:lpstr>“i.e.” and “e.g.” </vt:lpstr>
      <vt:lpstr>“Between” and “Among”</vt:lpstr>
      <vt:lpstr>“Amount” and “Number”</vt:lpstr>
      <vt:lpstr>“Should have”, “Could have”, “Would have” </vt:lpstr>
      <vt:lpstr>“Which” and “Who” </vt:lpstr>
      <vt:lpstr>“Fewer” and  “less”</vt:lpstr>
      <vt:lpstr>“As” and “like”</vt:lpstr>
      <vt:lpstr>Wrong Word Usage (形像意不同)</vt:lpstr>
      <vt:lpstr>Wrong Word Usage</vt:lpstr>
      <vt:lpstr>“Your” and “You’re” </vt:lpstr>
      <vt:lpstr>“They’re”, “There”, “Their” </vt:lpstr>
      <vt:lpstr>“It’s” and “Its” </vt:lpstr>
      <vt:lpstr>Complement and Complimentary </vt:lpstr>
      <vt:lpstr>“Elicit” and “Illicit”</vt:lpstr>
      <vt:lpstr>“Site” and “Sight”</vt:lpstr>
      <vt:lpstr>“Cache” and “Cash”</vt:lpstr>
      <vt:lpstr>“Peak” , “Peek” , “Pique”</vt:lpstr>
      <vt:lpstr>“Two”, “To”, “Too”</vt:lpstr>
      <vt:lpstr>“Then” and “Than”</vt:lpstr>
      <vt:lpstr>“Invite” and “Invitation”</vt:lpstr>
      <vt:lpstr>“Assure”, “Ensure”, “Insure”</vt:lpstr>
      <vt:lpstr>Other Wrong Word Usage</vt:lpstr>
      <vt:lpstr>More Examples  Wrong and Right English Grammar</vt:lpstr>
      <vt:lpstr>Wrong and Right Grammar Examples 1/4</vt:lpstr>
      <vt:lpstr>Wrong and Right Grammar Examples 2/4</vt:lpstr>
      <vt:lpstr>Wrong and Right Grammar Examples 3/4</vt:lpstr>
      <vt:lpstr>Wrong and Right Grammar Examples 4/4</vt:lpstr>
      <vt:lpstr>常犯錯誤123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Zkey Legese</dc:creator>
  <cp:lastModifiedBy>YCL</cp:lastModifiedBy>
  <cp:revision>608</cp:revision>
  <cp:lastPrinted>2021-12-16T05:36:39Z</cp:lastPrinted>
  <dcterms:created xsi:type="dcterms:W3CDTF">2021-01-04T08:50:56Z</dcterms:created>
  <dcterms:modified xsi:type="dcterms:W3CDTF">2023-11-15T08:15:59Z</dcterms:modified>
</cp:coreProperties>
</file>