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4" r:id="rId1"/>
  </p:sldMasterIdLst>
  <p:notesMasterIdLst>
    <p:notesMasterId r:id="rId51"/>
  </p:notesMasterIdLst>
  <p:handoutMasterIdLst>
    <p:handoutMasterId r:id="rId52"/>
  </p:handoutMasterIdLst>
  <p:sldIdLst>
    <p:sldId id="256" r:id="rId2"/>
    <p:sldId id="319" r:id="rId3"/>
    <p:sldId id="257" r:id="rId4"/>
    <p:sldId id="317" r:id="rId5"/>
    <p:sldId id="310" r:id="rId6"/>
    <p:sldId id="318" r:id="rId7"/>
    <p:sldId id="264" r:id="rId8"/>
    <p:sldId id="292" r:id="rId9"/>
    <p:sldId id="320" r:id="rId10"/>
    <p:sldId id="30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9" r:id="rId20"/>
    <p:sldId id="280" r:id="rId21"/>
    <p:sldId id="281" r:id="rId22"/>
    <p:sldId id="282" r:id="rId23"/>
    <p:sldId id="316" r:id="rId24"/>
    <p:sldId id="273" r:id="rId25"/>
    <p:sldId id="322" r:id="rId26"/>
    <p:sldId id="277" r:id="rId27"/>
    <p:sldId id="294" r:id="rId28"/>
    <p:sldId id="283" r:id="rId29"/>
    <p:sldId id="284" r:id="rId30"/>
    <p:sldId id="299" r:id="rId31"/>
    <p:sldId id="285" r:id="rId32"/>
    <p:sldId id="303" r:id="rId33"/>
    <p:sldId id="297" r:id="rId34"/>
    <p:sldId id="311" r:id="rId35"/>
    <p:sldId id="308" r:id="rId36"/>
    <p:sldId id="286" r:id="rId37"/>
    <p:sldId id="287" r:id="rId38"/>
    <p:sldId id="323" r:id="rId39"/>
    <p:sldId id="324" r:id="rId40"/>
    <p:sldId id="325" r:id="rId41"/>
    <p:sldId id="327" r:id="rId42"/>
    <p:sldId id="328" r:id="rId43"/>
    <p:sldId id="326" r:id="rId44"/>
    <p:sldId id="312" r:id="rId45"/>
    <p:sldId id="313" r:id="rId46"/>
    <p:sldId id="298" r:id="rId47"/>
    <p:sldId id="314" r:id="rId48"/>
    <p:sldId id="301" r:id="rId49"/>
    <p:sldId id="300" r:id="rId5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3F641BF-BDB7-4893-8E68-3D468EB788DC}">
          <p14:sldIdLst>
            <p14:sldId id="256"/>
            <p14:sldId id="319"/>
            <p14:sldId id="257"/>
            <p14:sldId id="317"/>
          </p14:sldIdLst>
        </p14:section>
        <p14:section name="文獻引用" id="{A4EED773-5AA3-4B2E-80AC-577B932FD6AA}">
          <p14:sldIdLst>
            <p14:sldId id="310"/>
            <p14:sldId id="318"/>
            <p14:sldId id="264"/>
            <p14:sldId id="292"/>
            <p14:sldId id="320"/>
            <p14:sldId id="305"/>
            <p14:sldId id="266"/>
            <p14:sldId id="267"/>
            <p14:sldId id="268"/>
            <p14:sldId id="269"/>
            <p14:sldId id="270"/>
            <p14:sldId id="271"/>
            <p14:sldId id="272"/>
            <p14:sldId id="278"/>
            <p14:sldId id="279"/>
            <p14:sldId id="280"/>
            <p14:sldId id="281"/>
            <p14:sldId id="282"/>
          </p14:sldIdLst>
        </p14:section>
        <p14:section name="參考文獻" id="{14D792FB-791D-4854-B8A7-67CCDB1533E1}">
          <p14:sldIdLst>
            <p14:sldId id="316"/>
            <p14:sldId id="273"/>
            <p14:sldId id="322"/>
            <p14:sldId id="277"/>
            <p14:sldId id="294"/>
            <p14:sldId id="283"/>
            <p14:sldId id="284"/>
            <p14:sldId id="299"/>
            <p14:sldId id="285"/>
            <p14:sldId id="303"/>
            <p14:sldId id="297"/>
            <p14:sldId id="311"/>
            <p14:sldId id="308"/>
            <p14:sldId id="286"/>
            <p14:sldId id="287"/>
            <p14:sldId id="323"/>
            <p14:sldId id="324"/>
            <p14:sldId id="325"/>
            <p14:sldId id="327"/>
            <p14:sldId id="328"/>
            <p14:sldId id="326"/>
          </p14:sldIdLst>
        </p14:section>
        <p14:section name="練習" id="{C56D0E30-C763-4BB4-9F06-016E0AC4877E}">
          <p14:sldIdLst>
            <p14:sldId id="312"/>
            <p14:sldId id="313"/>
            <p14:sldId id="298"/>
            <p14:sldId id="314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0F93"/>
    <a:srgbClr val="792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68" autoAdjust="0"/>
  </p:normalViewPr>
  <p:slideViewPr>
    <p:cSldViewPr snapToGrid="0">
      <p:cViewPr varScale="1">
        <p:scale>
          <a:sx n="48" d="100"/>
          <a:sy n="48" d="100"/>
        </p:scale>
        <p:origin x="53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11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58840-8EC7-4C21-A303-AC6CE2E849D0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8ADB9-14A8-4C9D-B6B9-93EFF38EF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38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7EAF7-AC0E-4270-8977-86C0333B8B02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BE4F5-F18B-4D2C-9D11-3E6D94167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2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71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386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1200" dirty="0"/>
              <a:t>括號中用</a:t>
            </a:r>
            <a:r>
              <a:rPr lang="en-US" altLang="zh-TW" sz="1200" dirty="0"/>
              <a:t>&amp;</a:t>
            </a:r>
            <a:r>
              <a:rPr lang="zh-TW" altLang="en-US" sz="1200" dirty="0"/>
              <a:t>範例在上一頁可以找到</a:t>
            </a:r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en-US" altLang="zh-TW" dirty="0"/>
              <a:t>(Wasserstein, </a:t>
            </a:r>
            <a:r>
              <a:rPr lang="en-US" altLang="zh-TW" dirty="0" err="1"/>
              <a:t>Zappula</a:t>
            </a:r>
            <a:r>
              <a:rPr lang="en-US" altLang="zh-TW" dirty="0"/>
              <a:t>, Rosen, Gerstman, &amp; Rock, 1994)… 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736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985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329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286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717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資訊都有但格式不一樣</a:t>
            </a:r>
            <a:endParaRPr lang="en-US" altLang="zh-TW" dirty="0"/>
          </a:p>
          <a:p>
            <a:r>
              <a:rPr lang="zh-TW" altLang="en-US" dirty="0"/>
              <a:t>你要怎麼寫出資訊符合格式定義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301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中文一字佔</a:t>
            </a:r>
            <a:r>
              <a:rPr lang="en-US" altLang="zh-TW" dirty="0"/>
              <a:t>2</a:t>
            </a:r>
            <a:r>
              <a:rPr lang="zh-TW" altLang="en-US" dirty="0"/>
              <a:t>字元</a:t>
            </a:r>
            <a:r>
              <a:rPr lang="en-US" altLang="zh-TW" dirty="0"/>
              <a:t>,</a:t>
            </a:r>
            <a:r>
              <a:rPr lang="zh-TW" altLang="en-US" dirty="0"/>
              <a:t> 等於內縮 兩個字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677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DOI</a:t>
            </a:r>
            <a:r>
              <a:rPr lang="zh-TW" altLang="en-US" dirty="0"/>
              <a:t> 不是每個文章</a:t>
            </a:r>
            <a:r>
              <a:rPr lang="zh-TW" altLang="en-US"/>
              <a:t>都會有</a:t>
            </a:r>
            <a:endParaRPr lang="en-US" altLang="zh-TW" dirty="0"/>
          </a:p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832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只介紹常用之類別</a:t>
            </a:r>
            <a:r>
              <a:rPr lang="en-US" altLang="zh-TW" dirty="0"/>
              <a:t>(</a:t>
            </a:r>
            <a:r>
              <a:rPr lang="zh-TW" altLang="en-US" dirty="0"/>
              <a:t>左半邊</a:t>
            </a:r>
            <a:r>
              <a:rPr lang="en-US" altLang="zh-TW" dirty="0"/>
              <a:t>)</a:t>
            </a:r>
            <a:r>
              <a:rPr lang="zh-TW" altLang="en-US" dirty="0"/>
              <a:t>      其他無介紹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其他還有</a:t>
            </a:r>
            <a:r>
              <a:rPr lang="en-US" altLang="zh-TW" dirty="0"/>
              <a:t>……</a:t>
            </a:r>
          </a:p>
          <a:p>
            <a:endParaRPr lang="en-US" altLang="zh-TW" dirty="0"/>
          </a:p>
          <a:p>
            <a:pPr>
              <a:lnSpc>
                <a:spcPts val="4700"/>
              </a:lnSpc>
            </a:pPr>
            <a:r>
              <a:rPr lang="zh-TW" altLang="en-US" dirty="0"/>
              <a:t>書籍、媒材或文章之評論</a:t>
            </a:r>
          </a:p>
          <a:p>
            <a:pPr>
              <a:lnSpc>
                <a:spcPts val="4700"/>
              </a:lnSpc>
            </a:pPr>
            <a:r>
              <a:rPr lang="zh-TW" altLang="en-US" dirty="0"/>
              <a:t>視聽媒體資料</a:t>
            </a:r>
          </a:p>
          <a:p>
            <a:pPr>
              <a:lnSpc>
                <a:spcPts val="4700"/>
              </a:lnSpc>
            </a:pPr>
            <a:r>
              <a:rPr lang="zh-TW" altLang="en-US" dirty="0"/>
              <a:t>資料檔、特殊軟體、測量工具與儀器設備</a:t>
            </a:r>
          </a:p>
          <a:p>
            <a:pPr>
              <a:lnSpc>
                <a:spcPts val="4700"/>
              </a:lnSpc>
            </a:pPr>
            <a:r>
              <a:rPr lang="zh-TW" altLang="en-US" dirty="0"/>
              <a:t>未出版或非正式出版之作品</a:t>
            </a:r>
          </a:p>
          <a:p>
            <a:pPr>
              <a:lnSpc>
                <a:spcPts val="4700"/>
              </a:lnSpc>
            </a:pPr>
            <a:r>
              <a:rPr lang="zh-TW" altLang="en-US" dirty="0"/>
              <a:t>檔案與其他收藏品</a:t>
            </a:r>
          </a:p>
          <a:p>
            <a:pPr>
              <a:lnSpc>
                <a:spcPts val="3700"/>
              </a:lnSpc>
            </a:pPr>
            <a:r>
              <a:rPr lang="zh-TW" altLang="en-US" dirty="0"/>
              <a:t>法規</a:t>
            </a:r>
            <a:endParaRPr lang="en-US" altLang="zh-TW" dirty="0"/>
          </a:p>
          <a:p>
            <a:pPr>
              <a:lnSpc>
                <a:spcPts val="3700"/>
              </a:lnSpc>
            </a:pPr>
            <a:r>
              <a:rPr lang="zh-TW" altLang="en-US" dirty="0"/>
              <a:t>技術及研究報告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2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APA.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APA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是以作者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日期為基準的格式。代表這個格式利用的是作者以及這份文章的發表日期來區分。</a:t>
            </a:r>
          </a:p>
          <a:p>
            <a:pPr fontAlgn="base"/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MLA.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MLA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最常被用在藝術以及人文學科，尤其在美國更是如此。 它可以說是最好被使用的一種格式。</a:t>
            </a:r>
          </a:p>
          <a:p>
            <a:pPr fontAlgn="base"/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Harvard.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Harvard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類似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主要在美國使用，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Harvard referencing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則主要在英國及澳洲使用且主要使用在人文學科。</a:t>
            </a:r>
          </a:p>
          <a:p>
            <a:pPr fontAlgn="base"/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Vancouver.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Vancouver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格式主要在醫學及科學論文中使用。</a:t>
            </a:r>
          </a:p>
          <a:p>
            <a:pPr fontAlgn="base"/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Chicago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TW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Turabian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這兩個是獨立的隔是不過非常相像，就像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Harvard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跟。這兩個廣泛使用在歷史及經濟學科。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731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040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如有七位以下作者時，須列出全部作者。但八位以上作者時，僅列出前六位與最後一位作者，中間加入 </a:t>
            </a:r>
            <a:r>
              <a:rPr lang="en-US" altLang="zh-TW" dirty="0"/>
              <a:t>3 </a:t>
            </a:r>
            <a:r>
              <a:rPr lang="zh-TW" altLang="en-US" dirty="0"/>
              <a:t>個點 </a:t>
            </a:r>
            <a:r>
              <a:rPr lang="en-US" altLang="zh-TW" dirty="0"/>
              <a:t>(</a:t>
            </a:r>
            <a:r>
              <a:rPr lang="zh-TW" altLang="en-US" dirty="0"/>
              <a:t>中英文相同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期刊名稱斜體 黃色斜體</a:t>
            </a:r>
            <a:endParaRPr lang="en-US" altLang="zh-TW" dirty="0"/>
          </a:p>
          <a:p>
            <a:r>
              <a:rPr lang="en-US" altLang="zh-TW" dirty="0" err="1"/>
              <a:t>doi</a:t>
            </a:r>
            <a:r>
              <a:rPr lang="en-US" altLang="zh-TW" dirty="0"/>
              <a:t> </a:t>
            </a:r>
            <a:r>
              <a:rPr lang="zh-TW" altLang="en-US" dirty="0"/>
              <a:t>後面不寫點唷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770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293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316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375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778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278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數位物件識別碼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（英語：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 Object Identifier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，簡稱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）：為一套識別數位資源的機制，涵蓋的對象有視訊、報告或書籍等等，就像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ISBN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用於識別書籍與期刊一樣，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是智慧版權物件在網路上的唯一識別碼，可以直接轉換成永久固定的網址，讓研究者能迅速地找到所需要的文章。至於全文的取用權，需視所屬單位是否有訂購全文資料或該資料是否有提供公開取用。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0076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2815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490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有三種寫法</a:t>
            </a:r>
            <a:r>
              <a:rPr lang="en-US" altLang="zh-TW" dirty="0"/>
              <a:t>@</a:t>
            </a:r>
            <a:r>
              <a:rPr lang="zh-TW" altLang="en-US" dirty="0"/>
              <a:t>寫出全部人名框年分</a:t>
            </a:r>
            <a:r>
              <a:rPr lang="en-US" altLang="zh-TW" dirty="0"/>
              <a:t>@</a:t>
            </a:r>
            <a:r>
              <a:rPr lang="zh-TW" altLang="en-US" dirty="0"/>
              <a:t>縮寫人名 </a:t>
            </a:r>
            <a:r>
              <a:rPr lang="en-US" altLang="zh-TW" dirty="0"/>
              <a:t>@</a:t>
            </a:r>
            <a:r>
              <a:rPr lang="zh-TW" altLang="en-US" dirty="0"/>
              <a:t>全部名字都出現 </a:t>
            </a:r>
            <a:r>
              <a:rPr lang="en-US" altLang="zh-TW" dirty="0"/>
              <a:t>@</a:t>
            </a:r>
            <a:r>
              <a:rPr lang="zh-TW" altLang="en-US" dirty="0"/>
              <a:t>在框裡面寫全部人名 年分</a:t>
            </a:r>
            <a:endParaRPr lang="en-US" altLang="zh-TW" dirty="0"/>
          </a:p>
          <a:p>
            <a:r>
              <a:rPr lang="zh-TW" altLang="en-US" dirty="0"/>
              <a:t>碩士論文最常用編號</a:t>
            </a:r>
            <a:r>
              <a:rPr lang="en-US" altLang="zh-TW" dirty="0"/>
              <a:t>123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3561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388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為什麼要引用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844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*</a:t>
            </a:r>
            <a:r>
              <a:rPr lang="zh-TW" altLang="en-US" sz="1200" dirty="0"/>
              <a:t>文獻引用的方式主要有二種，一種是於行文當中直接引用作者姓氏， 如</a:t>
            </a:r>
            <a:r>
              <a:rPr lang="en-US" altLang="zh-TW" sz="1200" dirty="0"/>
              <a:t>﹕</a:t>
            </a:r>
            <a:r>
              <a:rPr lang="en-US" altLang="zh-TW" sz="1200" dirty="0" err="1"/>
              <a:t>Razik</a:t>
            </a:r>
            <a:r>
              <a:rPr lang="en-US" altLang="zh-TW" sz="1200" dirty="0"/>
              <a:t> (1995) </a:t>
            </a:r>
            <a:r>
              <a:rPr lang="zh-TW" altLang="en-US" sz="1200" dirty="0"/>
              <a:t>的研究</a:t>
            </a:r>
            <a:r>
              <a:rPr lang="en-US" altLang="zh-TW" sz="1200" dirty="0"/>
              <a:t>…</a:t>
            </a:r>
            <a:r>
              <a:rPr lang="zh-TW" altLang="en-US" sz="1200" dirty="0"/>
              <a:t>；另一種是直接引用研究的結果或論點，如</a:t>
            </a:r>
            <a:r>
              <a:rPr lang="en-US" altLang="zh-TW" sz="1200" dirty="0"/>
              <a:t>﹕</a:t>
            </a:r>
            <a:r>
              <a:rPr lang="zh-TW" altLang="en-US" sz="1200" dirty="0"/>
              <a:t>教學領導為校長的重要職責（</a:t>
            </a:r>
            <a:r>
              <a:rPr lang="en-US" altLang="zh-TW" sz="1200" dirty="0"/>
              <a:t>Conway, 1993</a:t>
            </a:r>
            <a:r>
              <a:rPr lang="zh-TW" altLang="en-US" sz="1200" dirty="0"/>
              <a:t>）</a:t>
            </a:r>
            <a:r>
              <a:rPr lang="en-US" altLang="zh-TW" sz="1200" dirty="0"/>
              <a:t>…</a:t>
            </a:r>
            <a:r>
              <a:rPr lang="zh-TW" altLang="en-US" sz="1200" dirty="0"/>
              <a:t>。</a:t>
            </a:r>
            <a:fld id="{2D8A8F40-CFA6-428A-A75C-4918124D9573}" type="slidenum">
              <a:rPr lang="zh-TW" altLang="en-US" sz="1200" smtClean="0"/>
              <a:t>7</a:t>
            </a:fld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053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458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179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516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01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26" name="Picture 2" descr="「台科大」的圖片搜尋結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09607" y="-2338388"/>
            <a:ext cx="365182" cy="3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「台科大」的圖片搜尋結果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 userDrawn="1"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r>
              <a:rPr lang="en-US" altLang="zh-TW" baseline="0" dirty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918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6E6824-C136-46B5-BBFD-EF575568A9FB}" type="datetime1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9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1"/>
            <a:ext cx="2590800" cy="60309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1"/>
            <a:ext cx="7569200" cy="603091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9970E0-4BA9-4262-8911-A329729D855E}" type="datetime1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211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113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116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DE7421-9970-4433-ACD1-9FCA31CDFF8B}" type="datetime1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89767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lang="en-US" sz="44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5B8B-A799-4F97-8D8E-C184B5D23DA9}" type="datetime1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11" name="投影片編號版面配置區 5"/>
          <p:cNvSpPr txBox="1">
            <a:spLocks/>
          </p:cNvSpPr>
          <p:nvPr userDrawn="1"/>
        </p:nvSpPr>
        <p:spPr>
          <a:xfrm>
            <a:off x="93399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29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＿結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838200" y="1412582"/>
            <a:ext cx="10515600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9" name="Picture 4" descr="「台科大」的圖片搜尋結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8182BEB-C3EA-40AB-B02C-9E044A7FB2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r>
              <a:rPr lang="en-US" altLang="zh-TW" baseline="0" dirty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721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4566C9-EA09-4D01-BD02-65B05559E2CE}" type="datetime1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lang="zh-TW" altLang="en-US" sz="1600" b="1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432EA678-2E59-430B-8562-B42553BB5B26}" type="slidenum">
              <a:rPr lang="en-US" altLang="zh-TW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3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5B0CE-B5F0-4DBA-896B-BDCC639F0B8E}" type="datetime1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255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CDEA7-8E7A-40E3-B1DA-163793030456}" type="datetime1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1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045F4-CDC5-408E-B400-6F8C0E71B1AE}" type="datetime1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96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4C7EE8-E5D9-4E53-AACC-641BC2BCCB4A}" type="datetime1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70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4" y="380626"/>
            <a:ext cx="4011084" cy="1510927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F77360-75DB-4198-B251-47AA158C3BAF}" type="datetime1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TW" sz="1600" b="1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432EA678-2E59-430B-8562-B42553BB5B2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pic>
        <p:nvPicPr>
          <p:cNvPr id="8" name="Picture 4" descr="「台科大」的圖片搜尋結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 userDrawn="1"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r>
              <a:rPr lang="en-US" altLang="zh-TW" baseline="0" dirty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229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29A803-F72C-461B-9989-329D916014AE}" type="datetime1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11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11313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fld id="{BCDE7421-9970-4433-ACD1-9FCA31CDFF8B}" type="datetime1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latin typeface="Tahoma" panose="020B0604030504040204" pitchFamily="34" charset="0"/>
              </a:defRPr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82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6" r:id="rId12"/>
    <p:sldLayoutId id="2147484177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論文寫作</a:t>
            </a:r>
            <a:r>
              <a:rPr lang="en-US" altLang="zh-TW"/>
              <a:t>-APA</a:t>
            </a:r>
            <a:r>
              <a:rPr lang="zh-TW" altLang="en-US"/>
              <a:t>格式</a:t>
            </a:r>
            <a:endParaRPr lang="zh-TW" altLang="en-US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教師</a:t>
            </a:r>
            <a:r>
              <a:rPr lang="en-US" altLang="zh-TW"/>
              <a:t>:</a:t>
            </a:r>
            <a:r>
              <a:rPr lang="zh-TW" altLang="en-US"/>
              <a:t>賴源正</a:t>
            </a:r>
            <a:endParaRPr lang="zh-TW" altLang="en-US" dirty="0"/>
          </a:p>
        </p:txBody>
      </p:sp>
      <p:pic>
        <p:nvPicPr>
          <p:cNvPr id="2050" name="Picture 2" descr="「apa manual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876" y="0"/>
            <a:ext cx="3997124" cy="571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/>
          <a:p>
            <a:r>
              <a:rPr lang="zh-TW" altLang="en-US" dirty="0"/>
              <a:t>作者為：</a:t>
            </a:r>
            <a:endParaRPr lang="en-US" altLang="zh-TW" dirty="0"/>
          </a:p>
          <a:p>
            <a:pPr lvl="1"/>
            <a:r>
              <a:rPr lang="zh-TW" altLang="en-US" dirty="0"/>
              <a:t>一人</a:t>
            </a:r>
            <a:endParaRPr lang="en-US" altLang="zh-TW" dirty="0"/>
          </a:p>
          <a:p>
            <a:pPr lvl="1"/>
            <a:r>
              <a:rPr lang="zh-TW" altLang="en-US" dirty="0"/>
              <a:t>兩人</a:t>
            </a:r>
            <a:endParaRPr lang="en-US" altLang="zh-TW" dirty="0"/>
          </a:p>
          <a:p>
            <a:pPr lvl="1"/>
            <a:r>
              <a:rPr lang="zh-TW" altLang="en-US" dirty="0"/>
              <a:t>三至五人</a:t>
            </a:r>
            <a:endParaRPr lang="en-US" altLang="zh-TW" dirty="0"/>
          </a:p>
          <a:p>
            <a:pPr lvl="1"/>
            <a:r>
              <a:rPr lang="zh-TW" altLang="en-US" dirty="0"/>
              <a:t>六人以上</a:t>
            </a:r>
            <a:endParaRPr lang="en-US" altLang="zh-TW" dirty="0"/>
          </a:p>
          <a:p>
            <a:pPr lvl="1"/>
            <a:r>
              <a:rPr lang="zh-TW" altLang="en-US" dirty="0"/>
              <a:t>公司、協會、政府組織、學會等單位</a:t>
            </a:r>
            <a:endParaRPr lang="en-US" altLang="zh-TW" dirty="0"/>
          </a:p>
          <a:p>
            <a:pPr lvl="1"/>
            <a:r>
              <a:rPr lang="zh-TW" altLang="en-US" dirty="0"/>
              <a:t>未標明作者（如法令、報紙社論）</a:t>
            </a:r>
            <a:endParaRPr lang="en-US" altLang="zh-TW" dirty="0"/>
          </a:p>
          <a:p>
            <a:pPr lvl="1"/>
            <a:r>
              <a:rPr lang="zh-TW" altLang="en-US" dirty="0"/>
              <a:t>作者為「無名氏」 （</a:t>
            </a:r>
            <a:r>
              <a:rPr lang="en-US" altLang="zh-TW" dirty="0"/>
              <a:t>anonymous</a:t>
            </a:r>
            <a:r>
              <a:rPr lang="zh-TW" altLang="en-US" dirty="0"/>
              <a:t>）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外文作者姓氏相同</a:t>
            </a:r>
            <a:endParaRPr lang="en-US" altLang="zh-TW" dirty="0"/>
          </a:p>
          <a:p>
            <a:r>
              <a:rPr lang="zh-TW" altLang="en-US" dirty="0"/>
              <a:t>同時包括多筆文獻時</a:t>
            </a:r>
            <a:endParaRPr lang="en-US" altLang="zh-TW" dirty="0"/>
          </a:p>
          <a:p>
            <a:r>
              <a:rPr lang="zh-TW" altLang="en-US" dirty="0"/>
              <a:t>引用二手資料</a:t>
            </a:r>
            <a:endParaRPr lang="en-US" altLang="zh-TW" dirty="0"/>
          </a:p>
          <a:p>
            <a:r>
              <a:rPr lang="zh-TW" altLang="en-US" dirty="0"/>
              <a:t>引用資料無年代記載或古典文件</a:t>
            </a:r>
            <a:endParaRPr lang="en-US" altLang="zh-TW" dirty="0"/>
          </a:p>
          <a:p>
            <a:r>
              <a:rPr lang="zh-TW" altLang="en-US" dirty="0"/>
              <a:t>引用特定局部文獻</a:t>
            </a:r>
            <a:endParaRPr lang="en-US" altLang="zh-TW" dirty="0"/>
          </a:p>
          <a:p>
            <a:r>
              <a:rPr lang="zh-TW" altLang="en-US" dirty="0"/>
              <a:t>引用個人通訊紀錄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引用格式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395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英文文獻：</a:t>
            </a:r>
            <a:endParaRPr lang="en-US" altLang="zh-TW"/>
          </a:p>
          <a:p>
            <a:pPr lvl="1"/>
            <a:r>
              <a:rPr lang="zh-TW" altLang="en-US"/>
              <a:t>姓氏（出版或發表年代）或（姓氏，出版或發表年代）。</a:t>
            </a:r>
            <a:endParaRPr lang="en-US" altLang="zh-TW"/>
          </a:p>
          <a:p>
            <a:pPr lvl="3"/>
            <a:r>
              <a:rPr lang="en-US" altLang="zh-TW"/>
              <a:t>Porter (2001)⋯</a:t>
            </a:r>
            <a:r>
              <a:rPr lang="zh-TW" altLang="en-US"/>
              <a:t>或 </a:t>
            </a:r>
            <a:r>
              <a:rPr lang="en-US" altLang="zh-TW"/>
              <a:t>(Porter, 2001)</a:t>
            </a:r>
            <a:r>
              <a:rPr lang="zh-TW" altLang="en-US"/>
              <a:t>。 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中文文獻：</a:t>
            </a:r>
            <a:endParaRPr lang="en-US" altLang="zh-TW"/>
          </a:p>
          <a:p>
            <a:pPr lvl="1"/>
            <a:r>
              <a:rPr lang="zh-TW" altLang="en-US"/>
              <a:t>姓名（出版或發表年代）或（姓名，出版或發表年代）。</a:t>
            </a:r>
            <a:endParaRPr lang="en-US" altLang="zh-TW"/>
          </a:p>
          <a:p>
            <a:pPr lvl="2"/>
            <a:r>
              <a:rPr lang="zh-TW" altLang="en-US"/>
              <a:t>吳清山（民 </a:t>
            </a:r>
            <a:r>
              <a:rPr lang="en-US" altLang="zh-TW"/>
              <a:t>90</a:t>
            </a:r>
            <a:r>
              <a:rPr lang="zh-TW" altLang="en-US"/>
              <a:t>）。或（吳清山，民 </a:t>
            </a:r>
            <a:r>
              <a:rPr lang="en-US" altLang="zh-TW"/>
              <a:t>90</a:t>
            </a:r>
            <a:r>
              <a:rPr lang="zh-TW" altLang="en-US"/>
              <a:t>）。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作者為一人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56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英文文獻：</a:t>
            </a:r>
            <a:endParaRPr lang="en-US" altLang="zh-TW" dirty="0"/>
          </a:p>
          <a:p>
            <a:pPr lvl="1"/>
            <a:r>
              <a:rPr lang="zh-TW" altLang="en-US" dirty="0"/>
              <a:t>兩人的姓氏全列，並用「</a:t>
            </a:r>
            <a:r>
              <a:rPr lang="en-US" altLang="zh-TW" dirty="0">
                <a:highlight>
                  <a:srgbClr val="FFFF00"/>
                </a:highlight>
              </a:rPr>
              <a:t>and</a:t>
            </a:r>
            <a:r>
              <a:rPr lang="zh-TW" altLang="en-US" dirty="0"/>
              <a:t>」連接－</a:t>
            </a:r>
            <a:endParaRPr lang="en-US" altLang="zh-TW" dirty="0"/>
          </a:p>
          <a:p>
            <a:pPr lvl="2"/>
            <a:r>
              <a:rPr lang="en-US" altLang="zh-TW" dirty="0" err="1"/>
              <a:t>Wassertein</a:t>
            </a:r>
            <a:r>
              <a:rPr lang="en-US" altLang="zh-TW" dirty="0"/>
              <a:t> and Rosen (1994)…</a:t>
            </a:r>
            <a:r>
              <a:rPr lang="zh-TW" altLang="en-US" dirty="0"/>
              <a:t>或</a:t>
            </a:r>
            <a:r>
              <a:rPr lang="en-US" altLang="zh-TW" dirty="0"/>
              <a:t>…</a:t>
            </a:r>
            <a:r>
              <a:rPr lang="zh-TW" altLang="en-US" dirty="0"/>
              <a:t>（</a:t>
            </a:r>
            <a:r>
              <a:rPr lang="en-US" altLang="zh-TW" dirty="0" err="1"/>
              <a:t>Wassertein</a:t>
            </a:r>
            <a:r>
              <a:rPr lang="en-US" altLang="zh-TW" dirty="0"/>
              <a:t> &amp; Rosen 1994)</a:t>
            </a:r>
          </a:p>
          <a:p>
            <a:endParaRPr lang="en-US" altLang="zh-TW" dirty="0"/>
          </a:p>
          <a:p>
            <a:r>
              <a:rPr lang="en-US" altLang="zh-TW" dirty="0"/>
              <a:t> </a:t>
            </a:r>
            <a:r>
              <a:rPr lang="zh-TW" altLang="en-US" dirty="0"/>
              <a:t>中文文獻：</a:t>
            </a:r>
            <a:endParaRPr lang="en-US" altLang="zh-TW" dirty="0"/>
          </a:p>
          <a:p>
            <a:pPr lvl="1"/>
            <a:r>
              <a:rPr lang="zh-TW" altLang="en-US" dirty="0"/>
              <a:t>兩人的姓名或姓氏全列，並用「與」連接－</a:t>
            </a:r>
            <a:endParaRPr lang="en-US" altLang="zh-TW" dirty="0"/>
          </a:p>
          <a:p>
            <a:pPr lvl="2"/>
            <a:r>
              <a:rPr lang="zh-TW" altLang="en-US" dirty="0"/>
              <a:t>吳清山與林天祐（民 </a:t>
            </a:r>
            <a:r>
              <a:rPr lang="en-US" altLang="zh-TW" dirty="0"/>
              <a:t>90</a:t>
            </a:r>
            <a:r>
              <a:rPr lang="zh-TW" altLang="en-US" dirty="0"/>
              <a:t>）或（吳清山、林天祐，民 </a:t>
            </a:r>
            <a:r>
              <a:rPr lang="en-US" altLang="zh-TW" dirty="0"/>
              <a:t>90</a:t>
            </a:r>
            <a:r>
              <a:rPr lang="zh-TW" altLang="en-US" dirty="0"/>
              <a:t>）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作者為兩人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96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第一次列出所有作者，第二次以後僅寫出第一位作者並加 </a:t>
            </a:r>
            <a:r>
              <a:rPr lang="en-US" altLang="zh-TW" dirty="0">
                <a:solidFill>
                  <a:srgbClr val="FF0000"/>
                </a:solidFill>
              </a:rPr>
              <a:t>et al.</a:t>
            </a:r>
            <a:r>
              <a:rPr lang="zh-TW" altLang="en-US" dirty="0"/>
              <a:t>（等人）。</a:t>
            </a:r>
            <a:endParaRPr lang="en-US" altLang="zh-TW" dirty="0"/>
          </a:p>
          <a:p>
            <a:r>
              <a:rPr lang="zh-TW" altLang="en-US" dirty="0"/>
              <a:t>英文文獻：</a:t>
            </a:r>
            <a:endParaRPr lang="en-US" altLang="zh-TW" dirty="0"/>
          </a:p>
          <a:p>
            <a:pPr lvl="1"/>
            <a:r>
              <a:rPr lang="zh-TW" altLang="en-US" dirty="0"/>
              <a:t>第一次： </a:t>
            </a:r>
            <a:r>
              <a:rPr lang="en-US" altLang="zh-TW" dirty="0"/>
              <a:t>Wasserstein, </a:t>
            </a:r>
            <a:r>
              <a:rPr lang="en-US" altLang="zh-TW" dirty="0" err="1"/>
              <a:t>Zappula</a:t>
            </a:r>
            <a:r>
              <a:rPr lang="en-US" altLang="zh-TW" dirty="0"/>
              <a:t>, Rosen, Gerstman </a:t>
            </a:r>
            <a:r>
              <a:rPr lang="en-US" altLang="zh-TW" dirty="0">
                <a:highlight>
                  <a:srgbClr val="FFFF00"/>
                </a:highlight>
              </a:rPr>
              <a:t>and</a:t>
            </a:r>
            <a:r>
              <a:rPr lang="en-US" altLang="zh-TW" dirty="0"/>
              <a:t> Rock (1994) found </a:t>
            </a:r>
            <a:r>
              <a:rPr lang="zh-TW" altLang="en-US" dirty="0"/>
              <a:t>或</a:t>
            </a:r>
            <a:r>
              <a:rPr lang="en-US" altLang="zh-TW" dirty="0"/>
              <a:t>(Wasserstein, </a:t>
            </a:r>
            <a:r>
              <a:rPr lang="en-US" altLang="zh-TW" dirty="0" err="1"/>
              <a:t>Zappula</a:t>
            </a:r>
            <a:r>
              <a:rPr lang="en-US" altLang="zh-TW" dirty="0"/>
              <a:t>, Rosen, Gerstman</a:t>
            </a:r>
            <a:r>
              <a:rPr lang="en-US" altLang="zh-TW" dirty="0">
                <a:highlight>
                  <a:srgbClr val="FFFF00"/>
                </a:highlight>
              </a:rPr>
              <a:t> &amp; </a:t>
            </a:r>
            <a:r>
              <a:rPr lang="en-US" altLang="zh-TW" dirty="0"/>
              <a:t>Rock, 1994)… 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第二次以後</a:t>
            </a:r>
            <a:r>
              <a:rPr lang="zh-TW" altLang="en-US" dirty="0"/>
              <a:t>：</a:t>
            </a:r>
            <a:r>
              <a:rPr lang="en-US" altLang="zh-TW" dirty="0"/>
              <a:t>Wasserstein 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et al. </a:t>
            </a:r>
            <a:r>
              <a:rPr lang="en-US" altLang="zh-TW" dirty="0"/>
              <a:t>(1994)…</a:t>
            </a:r>
            <a:r>
              <a:rPr lang="zh-TW" altLang="en-US" dirty="0"/>
              <a:t>或 </a:t>
            </a:r>
            <a:r>
              <a:rPr lang="en-US" altLang="zh-TW" dirty="0"/>
              <a:t>(Wasserstein </a:t>
            </a:r>
            <a:r>
              <a:rPr lang="en-US" altLang="zh-TW" dirty="0">
                <a:solidFill>
                  <a:srgbClr val="FF0000"/>
                </a:solidFill>
              </a:rPr>
              <a:t>et al.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1994)… </a:t>
            </a:r>
          </a:p>
          <a:p>
            <a:r>
              <a:rPr lang="zh-TW" altLang="en-US" dirty="0"/>
              <a:t>中文文獻：</a:t>
            </a:r>
            <a:endParaRPr lang="en-US" altLang="zh-TW" dirty="0"/>
          </a:p>
          <a:p>
            <a:pPr lvl="1"/>
            <a:r>
              <a:rPr lang="zh-TW" altLang="en-US" dirty="0"/>
              <a:t>第一次：吳清山、劉春榮與陳明終（民 </a:t>
            </a:r>
            <a:r>
              <a:rPr lang="en-US" altLang="zh-TW" dirty="0"/>
              <a:t>84</a:t>
            </a:r>
            <a:r>
              <a:rPr lang="zh-TW" altLang="en-US" dirty="0"/>
              <a:t>）指出⋯或（吳清山、劉 春榮、陳明終，民 </a:t>
            </a:r>
            <a:r>
              <a:rPr lang="en-US" altLang="zh-TW" dirty="0"/>
              <a:t>84</a:t>
            </a:r>
            <a:r>
              <a:rPr lang="zh-TW" altLang="en-US" dirty="0"/>
              <a:t>） </a:t>
            </a:r>
            <a:endParaRPr lang="en-US" altLang="zh-TW" dirty="0"/>
          </a:p>
          <a:p>
            <a:pPr lvl="1"/>
            <a:r>
              <a:rPr lang="zh-TW" altLang="en-US" dirty="0"/>
              <a:t>第二次以後：吳清山</a:t>
            </a:r>
            <a:r>
              <a:rPr lang="zh-TW" altLang="en-US" dirty="0">
                <a:solidFill>
                  <a:srgbClr val="FF0000"/>
                </a:solidFill>
              </a:rPr>
              <a:t>等人</a:t>
            </a:r>
            <a:r>
              <a:rPr lang="zh-TW" altLang="en-US" dirty="0"/>
              <a:t>（民 </a:t>
            </a:r>
            <a:r>
              <a:rPr lang="en-US" altLang="zh-TW" dirty="0"/>
              <a:t>84</a:t>
            </a:r>
            <a:r>
              <a:rPr lang="zh-TW" altLang="en-US" dirty="0"/>
              <a:t>）指出⋯或⋯（吳清山</a:t>
            </a:r>
            <a:r>
              <a:rPr lang="zh-TW" altLang="en-US" dirty="0">
                <a:solidFill>
                  <a:srgbClr val="FF0000"/>
                </a:solidFill>
              </a:rPr>
              <a:t>等人</a:t>
            </a:r>
            <a:r>
              <a:rPr lang="zh-TW" altLang="en-US" dirty="0"/>
              <a:t>，民 </a:t>
            </a:r>
            <a:r>
              <a:rPr lang="en-US" altLang="zh-TW" dirty="0"/>
              <a:t>84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作者為三至五人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227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作者為六人以上時，</a:t>
            </a:r>
            <a:r>
              <a:rPr lang="zh-TW" altLang="en-US" dirty="0">
                <a:solidFill>
                  <a:srgbClr val="FF0000"/>
                </a:solidFill>
              </a:rPr>
              <a:t>每次</a:t>
            </a:r>
            <a:r>
              <a:rPr lang="zh-TW" altLang="en-US" dirty="0"/>
              <a:t>僅列第一位作者並加 </a:t>
            </a:r>
            <a:r>
              <a:rPr lang="en-US" altLang="zh-TW" dirty="0">
                <a:solidFill>
                  <a:srgbClr val="FF0000"/>
                </a:solidFill>
              </a:rPr>
              <a:t>et al.</a:t>
            </a:r>
            <a:r>
              <a:rPr lang="zh-TW" altLang="en-US" dirty="0"/>
              <a:t>（中文用「等人」）。</a:t>
            </a:r>
            <a:endParaRPr lang="en-US" altLang="zh-TW" dirty="0"/>
          </a:p>
          <a:p>
            <a:pPr lvl="1"/>
            <a:r>
              <a:rPr lang="en-US" altLang="zh-TW" dirty="0"/>
              <a:t>(Rubin </a:t>
            </a:r>
            <a:r>
              <a:rPr lang="en-US" altLang="zh-TW" dirty="0">
                <a:solidFill>
                  <a:srgbClr val="FF0000"/>
                </a:solidFill>
              </a:rPr>
              <a:t>et al.</a:t>
            </a:r>
            <a:r>
              <a:rPr lang="en-US" altLang="zh-TW" dirty="0"/>
              <a:t>, 1989)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二位以上作者的連接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引用時中文用「與」連接，英文則用 </a:t>
            </a:r>
            <a:r>
              <a:rPr lang="en-US" altLang="zh-TW" dirty="0"/>
              <a:t>and </a:t>
            </a:r>
            <a:r>
              <a:rPr lang="zh-TW" altLang="en-US" dirty="0"/>
              <a:t>連接最後一位作者。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參考文獻及</a:t>
            </a:r>
            <a:r>
              <a:rPr lang="zh-TW" altLang="en-US" dirty="0">
                <a:solidFill>
                  <a:srgbClr val="FF0000"/>
                </a:solidFill>
              </a:rPr>
              <a:t>括號中</a:t>
            </a:r>
            <a:r>
              <a:rPr lang="zh-TW" altLang="en-US" dirty="0"/>
              <a:t>用「、」或「</a:t>
            </a:r>
            <a:r>
              <a:rPr lang="en-US" altLang="zh-TW" dirty="0"/>
              <a:t>&amp;</a:t>
            </a:r>
            <a:r>
              <a:rPr lang="zh-TW" altLang="en-US" dirty="0"/>
              <a:t>」號連接最後一位作者。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作者為六人以上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59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第一次：全名並</a:t>
            </a:r>
            <a:r>
              <a:rPr lang="zh-TW" altLang="en-US" dirty="0">
                <a:solidFill>
                  <a:srgbClr val="FF0000"/>
                </a:solidFill>
              </a:rPr>
              <a:t>加註</a:t>
            </a:r>
            <a:r>
              <a:rPr lang="zh-TW" altLang="en-US" dirty="0"/>
              <a:t>其縮寫名稱</a:t>
            </a:r>
            <a:endParaRPr lang="en-US" altLang="zh-TW" dirty="0"/>
          </a:p>
          <a:p>
            <a:r>
              <a:rPr lang="zh-TW" altLang="en-US" dirty="0"/>
              <a:t>第二次以後：可縮寫，但在參考文獻中一律要寫出全名 </a:t>
            </a:r>
            <a:endParaRPr lang="en-US" altLang="zh-TW" dirty="0"/>
          </a:p>
          <a:p>
            <a:r>
              <a:rPr lang="zh-TW" altLang="en-US" dirty="0"/>
              <a:t>英文文獻：</a:t>
            </a:r>
            <a:endParaRPr lang="en-US" altLang="zh-TW" dirty="0"/>
          </a:p>
          <a:p>
            <a:pPr lvl="1"/>
            <a:r>
              <a:rPr lang="zh-TW" altLang="en-US" dirty="0"/>
              <a:t>第一次：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ational </a:t>
            </a:r>
            <a:r>
              <a:rPr lang="en-US" altLang="zh-TW" dirty="0">
                <a:solidFill>
                  <a:srgbClr val="FF0000"/>
                </a:solidFill>
              </a:rPr>
              <a:t>I</a:t>
            </a:r>
            <a:r>
              <a:rPr lang="en-US" altLang="zh-TW" dirty="0"/>
              <a:t>nstitute of 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en-US" altLang="zh-TW" dirty="0"/>
              <a:t>ental </a:t>
            </a:r>
            <a:r>
              <a:rPr lang="en-US" altLang="zh-TW" dirty="0">
                <a:solidFill>
                  <a:srgbClr val="FF0000"/>
                </a:solidFill>
              </a:rPr>
              <a:t>H</a:t>
            </a:r>
            <a:r>
              <a:rPr lang="en-US" altLang="zh-TW" dirty="0"/>
              <a:t>ealth[NIMH] (1999) </a:t>
            </a:r>
            <a:r>
              <a:rPr lang="zh-TW" altLang="en-US" dirty="0"/>
              <a:t>或 </a:t>
            </a:r>
            <a:r>
              <a:rPr lang="en-US" altLang="zh-TW" dirty="0"/>
              <a:t>(National Institute of Mental Health[NIMH], 1999)  </a:t>
            </a:r>
          </a:p>
          <a:p>
            <a:pPr lvl="1"/>
            <a:r>
              <a:rPr lang="zh-TW" altLang="en-US" dirty="0"/>
              <a:t>第二次以後：</a:t>
            </a:r>
            <a:r>
              <a:rPr lang="en-US" altLang="zh-TW" dirty="0"/>
              <a:t>NIMH (1999)…</a:t>
            </a:r>
            <a:r>
              <a:rPr lang="zh-TW" altLang="en-US" dirty="0"/>
              <a:t>或 </a:t>
            </a:r>
            <a:r>
              <a:rPr lang="en-US" altLang="zh-TW" dirty="0"/>
              <a:t>(NIMH, 1999)… </a:t>
            </a:r>
          </a:p>
          <a:p>
            <a:pPr lvl="1"/>
            <a:r>
              <a:rPr lang="zh-TW" altLang="en-US" dirty="0"/>
              <a:t>中文文獻：</a:t>
            </a:r>
            <a:endParaRPr lang="en-US" altLang="zh-TW" dirty="0"/>
          </a:p>
          <a:p>
            <a:pPr lvl="1"/>
            <a:r>
              <a:rPr lang="zh-TW" altLang="en-US" dirty="0"/>
              <a:t>第一次：</a:t>
            </a:r>
            <a:r>
              <a:rPr lang="zh-TW" altLang="en-US" dirty="0">
                <a:solidFill>
                  <a:srgbClr val="FF0000"/>
                </a:solidFill>
              </a:rPr>
              <a:t>行政院教</a:t>
            </a:r>
            <a:r>
              <a:rPr lang="zh-TW" altLang="en-US" dirty="0"/>
              <a:t>育</a:t>
            </a:r>
            <a:r>
              <a:rPr lang="zh-TW" altLang="en-US" dirty="0">
                <a:solidFill>
                  <a:srgbClr val="FF0000"/>
                </a:solidFill>
              </a:rPr>
              <a:t>改</a:t>
            </a:r>
            <a:r>
              <a:rPr lang="zh-TW" altLang="en-US" dirty="0"/>
              <a:t>革審議委員</a:t>
            </a:r>
            <a:r>
              <a:rPr lang="zh-TW" altLang="en-US" dirty="0">
                <a:solidFill>
                  <a:srgbClr val="FF0000"/>
                </a:solidFill>
              </a:rPr>
              <a:t>會</a:t>
            </a:r>
            <a:r>
              <a:rPr lang="en-US" altLang="zh-TW" dirty="0"/>
              <a:t>【</a:t>
            </a:r>
            <a:r>
              <a:rPr lang="zh-TW" altLang="en-US" dirty="0"/>
              <a:t>行政院教改會</a:t>
            </a:r>
            <a:r>
              <a:rPr lang="en-US" altLang="zh-TW" dirty="0"/>
              <a:t>】</a:t>
            </a:r>
            <a:r>
              <a:rPr lang="zh-TW" altLang="en-US" dirty="0"/>
              <a:t>（民 </a:t>
            </a:r>
            <a:r>
              <a:rPr lang="en-US" altLang="zh-TW" dirty="0"/>
              <a:t>87</a:t>
            </a:r>
            <a:r>
              <a:rPr lang="zh-TW" altLang="en-US" dirty="0"/>
              <a:t>） 或</a:t>
            </a:r>
            <a:r>
              <a:rPr lang="en-US" altLang="zh-TW" dirty="0"/>
              <a:t>…</a:t>
            </a:r>
            <a:r>
              <a:rPr lang="zh-TW" altLang="en-US" dirty="0"/>
              <a:t>（行政院教育改革審議委員會</a:t>
            </a:r>
            <a:r>
              <a:rPr lang="en-US" altLang="zh-TW" dirty="0"/>
              <a:t>【</a:t>
            </a:r>
            <a:r>
              <a:rPr lang="zh-TW" altLang="en-US" dirty="0"/>
              <a:t>行政院教改會</a:t>
            </a:r>
            <a:r>
              <a:rPr lang="en-US" altLang="zh-TW" dirty="0"/>
              <a:t>】</a:t>
            </a:r>
            <a:r>
              <a:rPr lang="zh-TW" altLang="en-US" dirty="0"/>
              <a:t>， 民 </a:t>
            </a:r>
            <a:r>
              <a:rPr lang="en-US" altLang="zh-TW" dirty="0"/>
              <a:t>87</a:t>
            </a:r>
            <a:r>
              <a:rPr lang="zh-TW" altLang="en-US" dirty="0"/>
              <a:t>）。 </a:t>
            </a:r>
            <a:endParaRPr lang="en-US" altLang="zh-TW" dirty="0"/>
          </a:p>
          <a:p>
            <a:pPr lvl="1"/>
            <a:r>
              <a:rPr lang="zh-TW" altLang="en-US" dirty="0"/>
              <a:t>第二次以後：行政院教改會（民 </a:t>
            </a:r>
            <a:r>
              <a:rPr lang="en-US" altLang="zh-TW" dirty="0"/>
              <a:t>87</a:t>
            </a:r>
            <a:r>
              <a:rPr lang="zh-TW" altLang="en-US" dirty="0"/>
              <a:t>）</a:t>
            </a:r>
            <a:r>
              <a:rPr lang="en-US" altLang="zh-TW" dirty="0"/>
              <a:t>…</a:t>
            </a:r>
            <a:r>
              <a:rPr lang="zh-TW" altLang="en-US" dirty="0"/>
              <a:t>或</a:t>
            </a:r>
            <a:r>
              <a:rPr lang="en-US" altLang="zh-TW" dirty="0"/>
              <a:t>…</a:t>
            </a:r>
            <a:r>
              <a:rPr lang="zh-TW" altLang="en-US" dirty="0"/>
              <a:t>（行政院教改會，民 </a:t>
            </a:r>
            <a:r>
              <a:rPr lang="en-US" altLang="zh-TW" dirty="0"/>
              <a:t>87</a:t>
            </a:r>
            <a:r>
              <a:rPr lang="zh-TW" altLang="en-US" dirty="0"/>
              <a:t>）。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作者為公司、協會、政府組織、學會等單位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784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相同姓氏</a:t>
            </a:r>
            <a:r>
              <a:rPr lang="zh-TW" altLang="en-US" dirty="0"/>
              <a:t>之作者於文中引用時</a:t>
            </a:r>
            <a:r>
              <a:rPr lang="zh-TW" altLang="en-US" dirty="0">
                <a:solidFill>
                  <a:srgbClr val="FF0000"/>
                </a:solidFill>
              </a:rPr>
              <a:t>均引用全名</a:t>
            </a:r>
            <a:r>
              <a:rPr lang="zh-TW" altLang="en-US" dirty="0"/>
              <a:t>，以避免混淆</a:t>
            </a:r>
            <a:endParaRPr lang="en-US" altLang="zh-TW" dirty="0"/>
          </a:p>
          <a:p>
            <a:pPr lvl="1"/>
            <a:r>
              <a:rPr lang="en-US" altLang="zh-TW" dirty="0"/>
              <a:t>R. D. </a:t>
            </a:r>
            <a:r>
              <a:rPr lang="en-US" altLang="zh-TW" dirty="0" err="1"/>
              <a:t>Luce</a:t>
            </a:r>
            <a:r>
              <a:rPr lang="en-US" altLang="zh-TW" dirty="0"/>
              <a:t> (1995) and</a:t>
            </a:r>
            <a:r>
              <a:rPr lang="zh-TW" altLang="en-US" dirty="0"/>
              <a:t> </a:t>
            </a:r>
            <a:r>
              <a:rPr lang="en-US" altLang="zh-TW" dirty="0"/>
              <a:t>G. E. </a:t>
            </a:r>
            <a:r>
              <a:rPr lang="en-US" altLang="zh-TW" dirty="0" err="1"/>
              <a:t>Luce</a:t>
            </a:r>
            <a:r>
              <a:rPr lang="en-US" altLang="zh-TW" dirty="0"/>
              <a:t> (1988)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若文章以「無名氏」當作作者</a:t>
            </a:r>
            <a:endParaRPr lang="en-US" altLang="zh-TW" dirty="0"/>
          </a:p>
          <a:p>
            <a:pPr lvl="1"/>
            <a:r>
              <a:rPr lang="zh-TW" altLang="en-US" dirty="0"/>
              <a:t>英文文獻：</a:t>
            </a:r>
            <a:endParaRPr lang="en-US" altLang="zh-TW" dirty="0"/>
          </a:p>
          <a:p>
            <a:pPr lvl="2"/>
            <a:r>
              <a:rPr lang="en-US" altLang="zh-TW" dirty="0"/>
              <a:t>…(</a:t>
            </a:r>
            <a:r>
              <a:rPr lang="en-US" altLang="zh-TW" dirty="0">
                <a:solidFill>
                  <a:srgbClr val="FF0000"/>
                </a:solidFill>
              </a:rPr>
              <a:t>Anonymous</a:t>
            </a:r>
            <a:r>
              <a:rPr lang="en-US" altLang="zh-TW" dirty="0"/>
              <a:t>, 1998)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中文文獻：</a:t>
            </a:r>
            <a:endParaRPr lang="en-US" altLang="zh-TW" dirty="0"/>
          </a:p>
          <a:p>
            <a:pPr lvl="2"/>
            <a:r>
              <a:rPr lang="en-US" altLang="zh-TW" dirty="0"/>
              <a:t>…</a:t>
            </a:r>
            <a:r>
              <a:rPr lang="zh-TW" altLang="en-US" dirty="0"/>
              <a:t>（</a:t>
            </a:r>
            <a:r>
              <a:rPr lang="zh-TW" altLang="en-US" dirty="0">
                <a:solidFill>
                  <a:srgbClr val="FF0000"/>
                </a:solidFill>
              </a:rPr>
              <a:t>無名氏</a:t>
            </a:r>
            <a:r>
              <a:rPr lang="zh-TW" altLang="en-US" dirty="0"/>
              <a:t>，民 </a:t>
            </a:r>
            <a:r>
              <a:rPr lang="en-US" altLang="zh-TW" dirty="0"/>
              <a:t>87</a:t>
            </a:r>
            <a:r>
              <a:rPr lang="zh-TW" altLang="en-US" dirty="0"/>
              <a:t>）。</a:t>
            </a:r>
          </a:p>
          <a:p>
            <a:pPr lvl="1"/>
            <a:endParaRPr lang="zh-TW" altLang="en-US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875058" cy="1143000"/>
          </a:xfrm>
        </p:spPr>
        <p:txBody>
          <a:bodyPr/>
          <a:lstStyle/>
          <a:p>
            <a:r>
              <a:rPr lang="zh-TW" altLang="en-US" dirty="0"/>
              <a:t>外文作者姓氏相同或「無名氏</a:t>
            </a:r>
            <a:r>
              <a:rPr lang="en-US" altLang="zh-TW" dirty="0"/>
              <a:t>(anonymous)</a:t>
            </a:r>
            <a:r>
              <a:rPr lang="zh-TW" altLang="en-US" dirty="0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78217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將引用文章的篇名或章名為作者，在文中英文用</a:t>
            </a:r>
            <a:r>
              <a:rPr lang="zh-TW" altLang="en-US" dirty="0">
                <a:solidFill>
                  <a:srgbClr val="FF0000"/>
                </a:solidFill>
              </a:rPr>
              <a:t>斜體</a:t>
            </a:r>
            <a:r>
              <a:rPr lang="zh-TW" altLang="en-US" dirty="0"/>
              <a:t>（中文用粗體）顯示、在括弧中用雙引號（中文用「」） 顯示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英文文獻：</a:t>
            </a:r>
            <a:endParaRPr lang="en-US" altLang="zh-TW" dirty="0"/>
          </a:p>
          <a:p>
            <a:pPr lvl="1"/>
            <a:r>
              <a:rPr lang="en-US" altLang="zh-TW" i="1" dirty="0">
                <a:solidFill>
                  <a:srgbClr val="FF0000"/>
                </a:solidFill>
              </a:rPr>
              <a:t>Educational Leadership </a:t>
            </a:r>
            <a:r>
              <a:rPr lang="en-US" altLang="zh-TW" dirty="0"/>
              <a:t>(1994)…</a:t>
            </a:r>
            <a:r>
              <a:rPr lang="zh-TW" altLang="en-US" dirty="0"/>
              <a:t>或</a:t>
            </a:r>
            <a:r>
              <a:rPr lang="en-US" altLang="zh-TW" dirty="0"/>
              <a:t>… (“</a:t>
            </a:r>
            <a:r>
              <a:rPr lang="en-US" altLang="zh-TW" i="1" dirty="0">
                <a:solidFill>
                  <a:srgbClr val="FF0000"/>
                </a:solidFill>
              </a:rPr>
              <a:t>Educational Leadership</a:t>
            </a:r>
            <a:r>
              <a:rPr lang="en-US" altLang="zh-TW" dirty="0"/>
              <a:t>,” 1994)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中文文獻：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領導效能</a:t>
            </a:r>
            <a:r>
              <a:rPr lang="zh-TW" altLang="en-US" b="0" dirty="0"/>
              <a:t>（民 </a:t>
            </a:r>
            <a:r>
              <a:rPr lang="en-US" altLang="zh-TW" b="0" dirty="0"/>
              <a:t>84</a:t>
            </a:r>
            <a:r>
              <a:rPr lang="zh-TW" altLang="en-US" b="0" dirty="0"/>
              <a:t>）</a:t>
            </a:r>
            <a:r>
              <a:rPr lang="en-US" altLang="zh-TW" b="0" dirty="0"/>
              <a:t>…</a:t>
            </a:r>
            <a:r>
              <a:rPr lang="zh-TW" altLang="en-US" b="0" dirty="0"/>
              <a:t>或</a:t>
            </a:r>
            <a:r>
              <a:rPr lang="en-US" altLang="zh-TW" b="0" dirty="0"/>
              <a:t>…</a:t>
            </a:r>
            <a:r>
              <a:rPr lang="zh-TW" altLang="en-US" b="0" dirty="0"/>
              <a:t>（「</a:t>
            </a:r>
            <a:r>
              <a:rPr lang="zh-TW" altLang="en-US" dirty="0">
                <a:solidFill>
                  <a:srgbClr val="FF0000"/>
                </a:solidFill>
              </a:rPr>
              <a:t>領導效能</a:t>
            </a:r>
            <a:r>
              <a:rPr lang="zh-TW" altLang="en-US" b="0" dirty="0"/>
              <a:t>」，民 </a:t>
            </a:r>
            <a:r>
              <a:rPr lang="en-US" altLang="zh-TW" b="0" dirty="0"/>
              <a:t>84</a:t>
            </a:r>
            <a:r>
              <a:rPr lang="zh-TW" altLang="en-US" b="0" dirty="0"/>
              <a:t>）。 </a:t>
            </a:r>
            <a:r>
              <a:rPr lang="zh-TW" altLang="en-US" dirty="0">
                <a:solidFill>
                  <a:srgbClr val="FF0000"/>
                </a:solidFill>
              </a:rPr>
              <a:t>師資培育法</a:t>
            </a:r>
            <a:r>
              <a:rPr lang="zh-TW" altLang="en-US" b="0" dirty="0"/>
              <a:t>（民 </a:t>
            </a:r>
            <a:r>
              <a:rPr lang="en-US" altLang="zh-TW" b="0" dirty="0"/>
              <a:t>83</a:t>
            </a:r>
            <a:r>
              <a:rPr lang="zh-TW" altLang="en-US" b="0" dirty="0"/>
              <a:t>）</a:t>
            </a:r>
            <a:r>
              <a:rPr lang="en-US" altLang="zh-TW" b="0" dirty="0"/>
              <a:t>…</a:t>
            </a:r>
            <a:r>
              <a:rPr lang="zh-TW" altLang="en-US" b="0" dirty="0"/>
              <a:t>或</a:t>
            </a:r>
            <a:r>
              <a:rPr lang="en-US" altLang="zh-TW" b="0" dirty="0"/>
              <a:t>…</a:t>
            </a:r>
            <a:r>
              <a:rPr lang="zh-TW" altLang="en-US" b="0" dirty="0"/>
              <a:t>（「</a:t>
            </a:r>
            <a:r>
              <a:rPr lang="zh-TW" altLang="en-US" dirty="0">
                <a:solidFill>
                  <a:srgbClr val="FF0000"/>
                </a:solidFill>
              </a:rPr>
              <a:t>師資培育法</a:t>
            </a:r>
            <a:r>
              <a:rPr lang="zh-TW" altLang="en-US" b="0" dirty="0"/>
              <a:t>」，民 </a:t>
            </a:r>
            <a:r>
              <a:rPr lang="en-US" altLang="zh-TW" b="0" dirty="0"/>
              <a:t>83</a:t>
            </a:r>
            <a:r>
              <a:rPr lang="zh-TW" altLang="en-US" b="0" dirty="0"/>
              <a:t>）。 </a:t>
            </a:r>
            <a:endParaRPr lang="en-US" altLang="zh-TW" b="0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未標明作者（如法令、報紙社論）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090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依姓氏字母（中文用筆畫）、 年代、印製中等優先順序排列，</a:t>
            </a:r>
            <a:r>
              <a:rPr lang="zh-TW" altLang="en-US" dirty="0">
                <a:solidFill>
                  <a:srgbClr val="FF0000"/>
                </a:solidFill>
              </a:rPr>
              <a:t>不同作者</a:t>
            </a:r>
            <a:r>
              <a:rPr lang="zh-TW" altLang="en-US" dirty="0"/>
              <a:t>之間用分號“</a:t>
            </a:r>
            <a:r>
              <a:rPr lang="zh-TW" altLang="en-US" dirty="0">
                <a:solidFill>
                  <a:srgbClr val="FF0000"/>
                </a:solidFill>
              </a:rPr>
              <a:t>；</a:t>
            </a:r>
            <a:r>
              <a:rPr lang="zh-TW" altLang="en-US" dirty="0"/>
              <a:t>”分開，相同作者</a:t>
            </a:r>
            <a:r>
              <a:rPr lang="zh-TW" altLang="en-US" dirty="0">
                <a:solidFill>
                  <a:srgbClr val="FF0000"/>
                </a:solidFill>
              </a:rPr>
              <a:t>不同年代</a:t>
            </a:r>
            <a:r>
              <a:rPr lang="zh-TW" altLang="en-US" dirty="0"/>
              <a:t>之文獻用逗號“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r>
              <a:rPr lang="zh-TW" altLang="en-US" dirty="0"/>
              <a:t>”分開。</a:t>
            </a:r>
            <a:endParaRPr lang="en-US" altLang="zh-TW" dirty="0"/>
          </a:p>
          <a:p>
            <a:r>
              <a:rPr lang="zh-TW" altLang="en-US" dirty="0"/>
              <a:t>英文文獻：</a:t>
            </a:r>
            <a:endParaRPr lang="en-US" altLang="zh-TW" dirty="0"/>
          </a:p>
          <a:p>
            <a:pPr lvl="1"/>
            <a:r>
              <a:rPr lang="en-US" altLang="zh-TW" dirty="0"/>
              <a:t>(</a:t>
            </a:r>
            <a:r>
              <a:rPr lang="en-US" altLang="zh-TW" dirty="0" err="1"/>
              <a:t>Pautler</a:t>
            </a:r>
            <a:r>
              <a:rPr lang="en-US" altLang="zh-TW" dirty="0"/>
              <a:t>, 1992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  <a:r>
              <a:rPr lang="en-US" altLang="zh-TW" dirty="0"/>
              <a:t> </a:t>
            </a:r>
            <a:r>
              <a:rPr lang="en-US" altLang="zh-TW" dirty="0" err="1"/>
              <a:t>Razik</a:t>
            </a:r>
            <a:r>
              <a:rPr lang="en-US" altLang="zh-TW" dirty="0"/>
              <a:t> &amp; Swanson, 1993a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1993b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in press-a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in press-b)</a:t>
            </a:r>
            <a:r>
              <a:rPr lang="zh-TW" altLang="en-US" dirty="0"/>
              <a:t>。 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中文文獻：</a:t>
            </a:r>
            <a:endParaRPr lang="en-US" altLang="zh-TW" dirty="0"/>
          </a:p>
          <a:p>
            <a:pPr lvl="1"/>
            <a:r>
              <a:rPr lang="zh-TW" altLang="en-US" dirty="0"/>
              <a:t>（吳清山、林天祐，民 </a:t>
            </a:r>
            <a:r>
              <a:rPr lang="en-US" altLang="zh-TW" dirty="0"/>
              <a:t>83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r>
              <a:rPr lang="zh-TW" altLang="en-US" dirty="0"/>
              <a:t>民 </a:t>
            </a:r>
            <a:r>
              <a:rPr lang="en-US" altLang="zh-TW" dirty="0"/>
              <a:t>84a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r>
              <a:rPr lang="zh-TW" altLang="en-US" dirty="0"/>
              <a:t>民 </a:t>
            </a:r>
            <a:r>
              <a:rPr lang="en-US" altLang="zh-TW" dirty="0"/>
              <a:t>84b</a:t>
            </a:r>
            <a:r>
              <a:rPr lang="en-US" altLang="zh-TW" dirty="0">
                <a:solidFill>
                  <a:srgbClr val="FF0000"/>
                </a:solidFill>
              </a:rPr>
              <a:t>﹔</a:t>
            </a:r>
            <a:r>
              <a:rPr lang="zh-TW" altLang="en-US" dirty="0"/>
              <a:t>劉春榮，民 </a:t>
            </a:r>
            <a:r>
              <a:rPr lang="en-US" altLang="zh-TW" dirty="0"/>
              <a:t>84</a:t>
            </a:r>
            <a:r>
              <a:rPr lang="zh-TW" altLang="en-US" dirty="0"/>
              <a:t>，印製中</a:t>
            </a:r>
            <a:r>
              <a:rPr lang="en-US" altLang="zh-TW" dirty="0"/>
              <a:t>-a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r>
              <a:rPr lang="zh-TW" altLang="en-US" dirty="0"/>
              <a:t>印製中</a:t>
            </a:r>
            <a:r>
              <a:rPr lang="en-US" altLang="zh-TW" dirty="0"/>
              <a:t>-b</a:t>
            </a:r>
            <a:r>
              <a:rPr lang="zh-TW" altLang="en-US" dirty="0"/>
              <a:t>）。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同時包括多筆文獻時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298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除非絕版、無法透過一般管道尋獲或是沒有英文版本（有閱讀困難），盡量不要引用二手資料。</a:t>
            </a:r>
            <a:endParaRPr lang="en-US" altLang="zh-TW"/>
          </a:p>
          <a:p>
            <a:r>
              <a:rPr lang="zh-TW" altLang="en-US"/>
              <a:t>如引用 二手資料，僅在參考文獻中列出閱讀過的二手文獻來源。 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英文文獻：</a:t>
            </a:r>
            <a:endParaRPr lang="en-US" altLang="zh-TW"/>
          </a:p>
          <a:p>
            <a:pPr lvl="1"/>
            <a:r>
              <a:rPr lang="en-US" altLang="zh-TW"/>
              <a:t>Allport’s diary (as cited in Nicholson, 2003)</a:t>
            </a:r>
          </a:p>
          <a:p>
            <a:r>
              <a:rPr lang="zh-TW" altLang="en-US"/>
              <a:t>中文文獻：</a:t>
            </a:r>
            <a:endParaRPr lang="en-US" altLang="zh-TW"/>
          </a:p>
          <a:p>
            <a:pPr lvl="1"/>
            <a:r>
              <a:rPr lang="zh-TW" altLang="en-US"/>
              <a:t>林天祐的記事本（引自陳明終，民 </a:t>
            </a:r>
            <a:r>
              <a:rPr lang="en-US" altLang="zh-TW"/>
              <a:t>98</a:t>
            </a:r>
            <a:r>
              <a:rPr lang="zh-TW" altLang="en-US"/>
              <a:t>）⋯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引用二手資料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628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何謂</a:t>
            </a:r>
            <a:r>
              <a:rPr lang="en-US" altLang="zh-TW"/>
              <a:t>APA?</a:t>
            </a:r>
          </a:p>
          <a:p>
            <a:endParaRPr lang="en-US" altLang="zh-TW"/>
          </a:p>
          <a:p>
            <a:r>
              <a:rPr lang="zh-TW" altLang="en-US"/>
              <a:t>文獻引用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參考文獻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練習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7706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知道作者姓氏，不知原始年代，且－</a:t>
            </a:r>
            <a:endParaRPr lang="en-US" altLang="zh-TW"/>
          </a:p>
          <a:p>
            <a:pPr lvl="1"/>
            <a:r>
              <a:rPr lang="zh-TW" altLang="en-US"/>
              <a:t>知道翻譯版年代時，引用譯版年代並於其前加 </a:t>
            </a:r>
            <a:r>
              <a:rPr lang="en-US" altLang="zh-TW"/>
              <a:t>trans.</a:t>
            </a:r>
            <a:r>
              <a:rPr lang="zh-TW" altLang="en-US"/>
              <a:t>。</a:t>
            </a:r>
            <a:endParaRPr lang="en-US" altLang="zh-TW"/>
          </a:p>
          <a:p>
            <a:pPr lvl="2"/>
            <a:r>
              <a:rPr lang="zh-TW" altLang="en-US"/>
              <a:t> </a:t>
            </a:r>
            <a:r>
              <a:rPr lang="en-US" altLang="zh-TW"/>
              <a:t>(Aristotle, trans. 1945) </a:t>
            </a:r>
          </a:p>
          <a:p>
            <a:pPr lvl="1"/>
            <a:r>
              <a:rPr lang="zh-TW" altLang="en-US"/>
              <a:t>知道現用版本年代時，引用現用版本年代並於其後註明版本</a:t>
            </a:r>
            <a:endParaRPr lang="en-US" altLang="zh-TW"/>
          </a:p>
          <a:p>
            <a:pPr lvl="2"/>
            <a:r>
              <a:rPr lang="en-US" altLang="zh-TW"/>
              <a:t>(Aristotle, 1842/1945) </a:t>
            </a:r>
          </a:p>
          <a:p>
            <a:pPr lvl="1"/>
            <a:endParaRPr lang="en-US" altLang="zh-TW"/>
          </a:p>
          <a:p>
            <a:r>
              <a:rPr lang="zh-TW" altLang="en-US"/>
              <a:t>古典文件不必列入參考文獻中，文中僅說明引用章節。 </a:t>
            </a:r>
            <a:endParaRPr lang="en-US" altLang="zh-TW"/>
          </a:p>
          <a:p>
            <a:pPr lvl="1"/>
            <a:r>
              <a:rPr lang="en-US" altLang="zh-TW"/>
              <a:t>1 Cor. 13.1 (Revised Standard Version) </a:t>
            </a:r>
            <a:br>
              <a:rPr lang="en-US" altLang="zh-TW"/>
            </a:br>
            <a:r>
              <a:rPr lang="zh-TW" altLang="en-US"/>
              <a:t>　　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引用資料無年代記載或古典文件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引用特定局部文獻時，如資料來自特定章、節、圖、表、公 式，要逐一標明特定出處，如引用整段原文獻資料，要加註頁碼。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英文文獻：</a:t>
            </a:r>
            <a:endParaRPr lang="en-US" altLang="zh-TW" dirty="0"/>
          </a:p>
          <a:p>
            <a:pPr lvl="1"/>
            <a:r>
              <a:rPr lang="en-US" altLang="zh-TW" dirty="0"/>
              <a:t>(</a:t>
            </a:r>
            <a:r>
              <a:rPr lang="en-US" altLang="zh-TW" dirty="0" err="1"/>
              <a:t>Shujaa</a:t>
            </a:r>
            <a:r>
              <a:rPr lang="en-US" altLang="zh-TW" dirty="0"/>
              <a:t>, 1992, chap. 8) </a:t>
            </a:r>
            <a:r>
              <a:rPr lang="zh-TW" altLang="en-US" dirty="0"/>
              <a:t>或 </a:t>
            </a:r>
            <a:r>
              <a:rPr lang="en-US" altLang="zh-TW" dirty="0"/>
              <a:t>(</a:t>
            </a:r>
            <a:r>
              <a:rPr lang="en-US" altLang="zh-TW" dirty="0" err="1"/>
              <a:t>Lomotey</a:t>
            </a:r>
            <a:r>
              <a:rPr lang="en-US" altLang="zh-TW" dirty="0"/>
              <a:t>, 1990, p. 125) </a:t>
            </a:r>
            <a:r>
              <a:rPr lang="zh-TW" altLang="en-US" dirty="0"/>
              <a:t>或 </a:t>
            </a:r>
            <a:r>
              <a:rPr lang="en-US" altLang="zh-TW" dirty="0"/>
              <a:t>(</a:t>
            </a:r>
            <a:r>
              <a:rPr lang="en-US" altLang="zh-TW" dirty="0" err="1"/>
              <a:t>Lomotey</a:t>
            </a:r>
            <a:r>
              <a:rPr lang="en-US" altLang="zh-TW" dirty="0"/>
              <a:t>, 1990)…( p. 125) 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中文文獻：</a:t>
            </a:r>
            <a:endParaRPr lang="en-US" altLang="zh-TW" dirty="0"/>
          </a:p>
          <a:p>
            <a:pPr lvl="1"/>
            <a:r>
              <a:rPr lang="zh-TW" altLang="en-US" dirty="0"/>
              <a:t>（陳明終，民 </a:t>
            </a:r>
            <a:r>
              <a:rPr lang="en-US" altLang="zh-TW" dirty="0"/>
              <a:t>83</a:t>
            </a:r>
            <a:r>
              <a:rPr lang="zh-TW" altLang="en-US" dirty="0"/>
              <a:t>，第八章）或（陳明終，民 </a:t>
            </a:r>
            <a:r>
              <a:rPr lang="en-US" altLang="zh-TW" dirty="0"/>
              <a:t>83</a:t>
            </a:r>
            <a:r>
              <a:rPr lang="zh-TW" altLang="en-US" dirty="0"/>
              <a:t>，頁 </a:t>
            </a:r>
            <a:r>
              <a:rPr lang="en-US" altLang="zh-TW" dirty="0"/>
              <a:t>8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引用特定局部文獻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204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引用書信、日記、筆記、電子郵件、會晤、 電話交談等，不必列入參考文獻中，但引用時要註明作者、個人紀錄類別、以及詳細日期。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英文文獻：</a:t>
            </a:r>
            <a:endParaRPr lang="en-US" altLang="zh-TW"/>
          </a:p>
          <a:p>
            <a:pPr lvl="1"/>
            <a:r>
              <a:rPr lang="en-US" altLang="zh-TW"/>
              <a:t>( T. A. Razik, Diary, May 1, 1993)</a:t>
            </a:r>
          </a:p>
          <a:p>
            <a:pPr lvl="1"/>
            <a:endParaRPr lang="en-US" altLang="zh-TW"/>
          </a:p>
          <a:p>
            <a:r>
              <a:rPr lang="zh-TW" altLang="en-US"/>
              <a:t>中文文獻：</a:t>
            </a:r>
            <a:endParaRPr lang="en-US" altLang="zh-TW"/>
          </a:p>
          <a:p>
            <a:pPr lvl="1"/>
            <a:r>
              <a:rPr lang="zh-TW" altLang="en-US"/>
              <a:t>（林天祐，上課講義，民 </a:t>
            </a:r>
            <a:r>
              <a:rPr lang="en-US" altLang="zh-TW"/>
              <a:t>83 </a:t>
            </a:r>
            <a:r>
              <a:rPr lang="zh-TW" altLang="en-US"/>
              <a:t>年 </a:t>
            </a:r>
            <a:r>
              <a:rPr lang="en-US" altLang="zh-TW"/>
              <a:t>5 </a:t>
            </a:r>
            <a:r>
              <a:rPr lang="zh-TW" altLang="en-US"/>
              <a:t>月 </a:t>
            </a:r>
            <a:r>
              <a:rPr lang="en-US" altLang="zh-TW"/>
              <a:t>1 </a:t>
            </a:r>
            <a:r>
              <a:rPr lang="zh-TW" altLang="en-US"/>
              <a:t>日）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引用個人通訊紀錄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3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參考文獻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8" name="摺角紙張 7"/>
          <p:cNvSpPr/>
          <p:nvPr/>
        </p:nvSpPr>
        <p:spPr bwMode="auto">
          <a:xfrm>
            <a:off x="4766732" y="273051"/>
            <a:ext cx="4921277" cy="6092324"/>
          </a:xfrm>
          <a:prstGeom prst="foldedCorne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400" dirty="0"/>
              <a:t>References</a:t>
            </a:r>
          </a:p>
          <a:p>
            <a:r>
              <a:rPr lang="en-US" altLang="zh-TW" sz="2400" dirty="0"/>
              <a:t>Cummings, J. N., Butler, B., &amp; Kraut, R. </a:t>
            </a:r>
            <a:r>
              <a:rPr lang="zh-TW" altLang="en-US" sz="2400" dirty="0"/>
              <a:t>  </a:t>
            </a:r>
            <a:br>
              <a:rPr lang="en-US" altLang="zh-TW" sz="2400" dirty="0"/>
            </a:br>
            <a:r>
              <a:rPr lang="zh-TW" altLang="en-US" sz="2400" dirty="0"/>
              <a:t>          </a:t>
            </a:r>
            <a:r>
              <a:rPr lang="en-US" altLang="zh-TW" sz="2400" dirty="0"/>
              <a:t>(2002). The quality of online </a:t>
            </a:r>
            <a:br>
              <a:rPr lang="en-US" altLang="zh-TW" sz="2400" dirty="0"/>
            </a:br>
            <a:r>
              <a:rPr lang="zh-TW" altLang="en-US" sz="2400" dirty="0"/>
              <a:t>          </a:t>
            </a:r>
            <a:r>
              <a:rPr lang="en-US" altLang="zh-TW" sz="2400" dirty="0"/>
              <a:t>social</a:t>
            </a:r>
            <a:r>
              <a:rPr lang="zh-TW" altLang="en-US" sz="2400" dirty="0"/>
              <a:t> </a:t>
            </a:r>
            <a:r>
              <a:rPr lang="en-US" altLang="zh-TW" sz="2400" dirty="0"/>
              <a:t>relationships. </a:t>
            </a:r>
            <a:r>
              <a:rPr lang="zh-TW" altLang="en-US" sz="2400" dirty="0"/>
              <a:t>   </a:t>
            </a:r>
            <a:br>
              <a:rPr lang="en-US" altLang="zh-TW" sz="2400" dirty="0"/>
            </a:br>
            <a:r>
              <a:rPr lang="zh-TW" altLang="en-US" sz="2400" dirty="0"/>
              <a:t>          </a:t>
            </a:r>
            <a:r>
              <a:rPr lang="en-US" altLang="zh-TW" sz="2400" i="1" dirty="0"/>
              <a:t>Communications of the </a:t>
            </a:r>
            <a:br>
              <a:rPr lang="en-US" altLang="zh-TW" sz="2400" i="1" dirty="0"/>
            </a:br>
            <a:r>
              <a:rPr lang="zh-TW" altLang="en-US" sz="2400" i="1" dirty="0"/>
              <a:t>          </a:t>
            </a:r>
            <a:r>
              <a:rPr lang="en-US" altLang="zh-TW" sz="2400" i="1" dirty="0"/>
              <a:t>ACM, 45</a:t>
            </a:r>
            <a:r>
              <a:rPr lang="en-US" altLang="zh-TW" sz="2400" dirty="0"/>
              <a:t>(7), 103-108.</a:t>
            </a:r>
          </a:p>
          <a:p>
            <a:r>
              <a:rPr lang="en-US" altLang="zh-TW" sz="2400" dirty="0"/>
              <a:t>Hu, Y., Wood, J. F., Smith, V., &amp; </a:t>
            </a:r>
            <a:br>
              <a:rPr lang="en-US" altLang="zh-TW" sz="2400" dirty="0"/>
            </a:br>
            <a:r>
              <a:rPr lang="zh-TW" altLang="en-US" sz="2400" dirty="0"/>
              <a:t>        </a:t>
            </a:r>
            <a:r>
              <a:rPr lang="en-US" altLang="zh-TW" sz="2400" dirty="0"/>
              <a:t>Westbrook, N. </a:t>
            </a:r>
            <a:r>
              <a:rPr lang="zh-TW" altLang="en-US" sz="2400" dirty="0"/>
              <a:t> </a:t>
            </a:r>
            <a:r>
              <a:rPr lang="en-US" altLang="zh-TW" sz="2400" dirty="0"/>
              <a:t>(2004). </a:t>
            </a:r>
            <a:br>
              <a:rPr lang="en-US" altLang="zh-TW" sz="2400" dirty="0"/>
            </a:br>
            <a:r>
              <a:rPr lang="zh-TW" altLang="en-US" sz="2400" dirty="0"/>
              <a:t>        </a:t>
            </a:r>
            <a:r>
              <a:rPr lang="en-US" altLang="zh-TW" sz="2400" dirty="0"/>
              <a:t>Friendships through IM:</a:t>
            </a:r>
            <a:r>
              <a:rPr lang="zh-TW" altLang="en-US" sz="2400" dirty="0"/>
              <a:t> </a:t>
            </a:r>
            <a:br>
              <a:rPr lang="en-US" altLang="zh-TW" sz="2400" dirty="0"/>
            </a:br>
            <a:r>
              <a:rPr lang="zh-TW" altLang="en-US" sz="2400" dirty="0"/>
              <a:t>        </a:t>
            </a:r>
            <a:r>
              <a:rPr lang="en-US" altLang="zh-TW" sz="2400" dirty="0"/>
              <a:t>Examining the relationship </a:t>
            </a:r>
            <a:br>
              <a:rPr lang="en-US" altLang="zh-TW" sz="2400" dirty="0"/>
            </a:br>
            <a:r>
              <a:rPr lang="zh-TW" altLang="en-US" sz="2400" dirty="0"/>
              <a:t>        </a:t>
            </a:r>
            <a:r>
              <a:rPr lang="en-US" altLang="zh-TW" sz="2400" dirty="0"/>
              <a:t>between</a:t>
            </a:r>
            <a:r>
              <a:rPr lang="zh-TW" altLang="en-US" sz="2400" dirty="0"/>
              <a:t> </a:t>
            </a:r>
            <a:r>
              <a:rPr lang="en-US" altLang="zh-TW" sz="2400" dirty="0"/>
              <a:t>instant messaging and </a:t>
            </a:r>
            <a:br>
              <a:rPr lang="en-US" altLang="zh-TW" sz="2400" dirty="0"/>
            </a:br>
            <a:r>
              <a:rPr lang="zh-TW" altLang="en-US" sz="2400" dirty="0"/>
              <a:t>        </a:t>
            </a:r>
            <a:r>
              <a:rPr lang="en-US" altLang="zh-TW" sz="2400" dirty="0"/>
              <a:t>intimacy. </a:t>
            </a:r>
            <a:r>
              <a:rPr lang="en-US" altLang="zh-TW" sz="2400" i="1" dirty="0"/>
              <a:t>Journal of</a:t>
            </a:r>
            <a:r>
              <a:rPr lang="zh-TW" altLang="en-US" sz="2400" i="1" dirty="0"/>
              <a:t> </a:t>
            </a:r>
            <a:r>
              <a:rPr lang="en-US" altLang="zh-TW" sz="2400" i="1" dirty="0"/>
              <a:t>Computer-</a:t>
            </a:r>
            <a:br>
              <a:rPr lang="en-US" altLang="zh-TW" sz="2400" i="1" dirty="0"/>
            </a:br>
            <a:r>
              <a:rPr lang="en-US" altLang="zh-TW" sz="2400" i="1" dirty="0"/>
              <a:t>        Mediated Communication, 10</a:t>
            </a:r>
            <a:r>
              <a:rPr lang="en-US" altLang="zh-TW" sz="2400" dirty="0"/>
              <a:t>, </a:t>
            </a:r>
            <a:br>
              <a:rPr lang="en-US" altLang="zh-TW" sz="2400" dirty="0"/>
            </a:br>
            <a:r>
              <a:rPr lang="en-US" altLang="zh-TW" sz="2400" dirty="0"/>
              <a:t>        38-48.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8618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必須全部列舉正文中引用過之文獻，不得列出未引用之文獻</a:t>
            </a:r>
            <a:endParaRPr lang="en-US" altLang="zh-TW" dirty="0"/>
          </a:p>
          <a:p>
            <a:r>
              <a:rPr lang="zh-TW" altLang="en-US" dirty="0"/>
              <a:t>順序：中文先、外文後</a:t>
            </a:r>
            <a:endParaRPr lang="en-US" altLang="zh-TW" dirty="0"/>
          </a:p>
          <a:p>
            <a:r>
              <a:rPr lang="zh-TW" altLang="en-US" dirty="0"/>
              <a:t>翻譯文獻若為中文譯本則列於中文文獻中，英文亦同</a:t>
            </a:r>
            <a:endParaRPr lang="en-US" altLang="zh-TW" dirty="0"/>
          </a:p>
          <a:p>
            <a:r>
              <a:rPr lang="zh-TW" altLang="en-US" dirty="0">
                <a:highlight>
                  <a:srgbClr val="FFFF00"/>
                </a:highlight>
              </a:rPr>
              <a:t>每篇由第一格開始寫，第二行內縮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四個字元</a:t>
            </a:r>
            <a:r>
              <a:rPr lang="zh-TW" altLang="en-US" dirty="0">
                <a:highlight>
                  <a:srgbClr val="FFFF00"/>
                </a:highlight>
              </a:rPr>
              <a:t>。這是</a:t>
            </a:r>
            <a:r>
              <a:rPr lang="en-US" altLang="zh-TW" dirty="0">
                <a:highlight>
                  <a:srgbClr val="FFFF00"/>
                </a:highlight>
              </a:rPr>
              <a:t>APA</a:t>
            </a:r>
            <a:r>
              <a:rPr lang="zh-TW" altLang="en-US" dirty="0">
                <a:highlight>
                  <a:srgbClr val="FFFF00"/>
                </a:highlight>
              </a:rPr>
              <a:t>格式需要內縮</a:t>
            </a:r>
            <a:endParaRPr lang="en-US" altLang="zh-TW" dirty="0">
              <a:highlight>
                <a:srgbClr val="FFFF00"/>
              </a:highlight>
            </a:endParaRPr>
          </a:p>
          <a:p>
            <a:pPr lvl="1"/>
            <a:r>
              <a:rPr lang="en-US" altLang="zh-TW" dirty="0">
                <a:highlight>
                  <a:srgbClr val="FFFF00"/>
                </a:highlight>
              </a:rPr>
              <a:t>Powers, J. M., &amp; Cookson, P. W. Jr. (1999). The politics of school choice research. </a:t>
            </a:r>
          </a:p>
          <a:p>
            <a:pPr marL="457200" lvl="1" indent="0">
              <a:buNone/>
            </a:pPr>
            <a:r>
              <a:rPr lang="zh-TW" altLang="en-US" dirty="0">
                <a:highlight>
                  <a:srgbClr val="FFFF00"/>
                </a:highlight>
              </a:rPr>
              <a:t>    </a:t>
            </a:r>
            <a:r>
              <a:rPr lang="en-US" altLang="zh-TW" dirty="0">
                <a:highlight>
                  <a:srgbClr val="FFFF00"/>
                </a:highlight>
              </a:rPr>
              <a:t>____Educational Policy, 13(1), 104-122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參考文獻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730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作者姓名</a:t>
            </a:r>
            <a:endParaRPr lang="en-US" altLang="zh-TW" dirty="0"/>
          </a:p>
          <a:p>
            <a:r>
              <a:rPr lang="zh-TW" altLang="en-US" dirty="0"/>
              <a:t>出版年代</a:t>
            </a:r>
            <a:endParaRPr lang="en-US" altLang="zh-TW" dirty="0"/>
          </a:p>
          <a:p>
            <a:r>
              <a:rPr lang="zh-TW" altLang="en-US" dirty="0"/>
              <a:t>著作名稱</a:t>
            </a:r>
            <a:endParaRPr lang="en-US" altLang="zh-TW" dirty="0"/>
          </a:p>
          <a:p>
            <a:r>
              <a:rPr lang="zh-TW" altLang="en-US" dirty="0"/>
              <a:t>出版資料</a:t>
            </a:r>
            <a:endParaRPr lang="en-US" altLang="zh-TW" dirty="0"/>
          </a:p>
          <a:p>
            <a:r>
              <a:rPr lang="zh-TW" altLang="en-US" dirty="0"/>
              <a:t>數位物件辨識碼</a:t>
            </a:r>
            <a:r>
              <a:rPr lang="en-US" altLang="zh-TW" dirty="0"/>
              <a:t>(DOI)</a:t>
            </a:r>
          </a:p>
          <a:p>
            <a:pPr lvl="1"/>
            <a:r>
              <a:rPr lang="zh-TW" altLang="en-US" dirty="0"/>
              <a:t>文章辨識碼</a:t>
            </a:r>
            <a:r>
              <a:rPr lang="en-US" altLang="zh-TW" dirty="0"/>
              <a:t>/</a:t>
            </a:r>
            <a:r>
              <a:rPr lang="zh-TW" altLang="en-US" dirty="0"/>
              <a:t>身分證</a:t>
            </a:r>
            <a:endParaRPr lang="en-US" altLang="zh-TW" dirty="0"/>
          </a:p>
          <a:p>
            <a:pPr lvl="1"/>
            <a:r>
              <a:rPr lang="zh-TW" altLang="en-US" dirty="0"/>
              <a:t>辨認數位資訊</a:t>
            </a:r>
            <a:endParaRPr lang="en-US" altLang="zh-TW" dirty="0"/>
          </a:p>
          <a:p>
            <a:pPr lvl="1"/>
            <a:r>
              <a:rPr lang="zh-TW" altLang="en-US" dirty="0"/>
              <a:t>文獻參考連結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參考文獻要素</a:t>
            </a:r>
          </a:p>
        </p:txBody>
      </p:sp>
    </p:spTree>
    <p:extLst>
      <p:ext uri="{BB962C8B-B14F-4D97-AF65-F5344CB8AC3E}">
        <p14:creationId xmlns:p14="http://schemas.microsoft.com/office/powerpoint/2010/main" val="3956728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中文文獻：以作者姓名筆畫為依據</a:t>
            </a:r>
            <a:endParaRPr lang="en-US" altLang="zh-TW" dirty="0"/>
          </a:p>
          <a:p>
            <a:r>
              <a:rPr lang="zh-TW" altLang="en-US" dirty="0">
                <a:highlight>
                  <a:srgbClr val="FFFF00"/>
                </a:highlight>
              </a:rPr>
              <a:t>英文文獻：依作者姓氏字母排列，數字開頭時，以字母順序比較 但這是</a:t>
            </a:r>
            <a:r>
              <a:rPr lang="en-US" altLang="zh-TW" dirty="0">
                <a:highlight>
                  <a:srgbClr val="FFFF00"/>
                </a:highlight>
              </a:rPr>
              <a:t>APA</a:t>
            </a:r>
            <a:r>
              <a:rPr lang="zh-TW" altLang="en-US" dirty="0">
                <a:highlight>
                  <a:srgbClr val="FFFF00"/>
                </a:highlight>
              </a:rPr>
              <a:t>格式 </a:t>
            </a:r>
            <a:r>
              <a:rPr lang="en-US" altLang="zh-TW" dirty="0">
                <a:highlight>
                  <a:srgbClr val="FFFF00"/>
                </a:highlight>
              </a:rPr>
              <a:t>IEEE</a:t>
            </a:r>
            <a:r>
              <a:rPr lang="zh-TW" altLang="en-US" dirty="0">
                <a:highlight>
                  <a:srgbClr val="FFFF00"/>
                </a:highlight>
              </a:rPr>
              <a:t>是用編號</a:t>
            </a:r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zh-TW" altLang="en-US" dirty="0">
                <a:highlight>
                  <a:srgbClr val="FFFF00"/>
                </a:highlight>
              </a:rPr>
              <a:t>按照出現的順序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  <a:r>
              <a:rPr lang="zh-TW" altLang="en-US" dirty="0">
                <a:highlight>
                  <a:srgbClr val="FFFF00"/>
                </a:highlight>
              </a:rPr>
              <a:t>就沒有這個問題</a:t>
            </a:r>
            <a:endParaRPr lang="en-US" altLang="zh-TW" dirty="0">
              <a:highlight>
                <a:srgbClr val="FFFF00"/>
              </a:highlight>
            </a:endParaRPr>
          </a:p>
          <a:p>
            <a:pPr lvl="1"/>
            <a:r>
              <a:rPr lang="en-US" altLang="zh-TW" dirty="0"/>
              <a:t>21st century education =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wenty-first century education</a:t>
            </a:r>
          </a:p>
          <a:p>
            <a:endParaRPr lang="en-US" altLang="zh-TW" dirty="0"/>
          </a:p>
          <a:p>
            <a:r>
              <a:rPr lang="zh-TW" altLang="en-US" dirty="0"/>
              <a:t>第一位作者姓名相同時，如為同一作者，依年代先後順序排列：</a:t>
            </a:r>
            <a:endParaRPr lang="en-US" altLang="zh-TW" dirty="0"/>
          </a:p>
          <a:p>
            <a:pPr lvl="1"/>
            <a:r>
              <a:rPr lang="en-US" altLang="zh-TW" dirty="0"/>
              <a:t>Hewlett, L. S. (1996) </a:t>
            </a:r>
            <a:br>
              <a:rPr lang="en-US" altLang="zh-TW" dirty="0"/>
            </a:br>
            <a:r>
              <a:rPr lang="en-US" altLang="zh-TW" dirty="0"/>
              <a:t>Hewlett, L. S. (1999)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文獻排列順序</a:t>
            </a:r>
          </a:p>
        </p:txBody>
      </p:sp>
    </p:spTree>
    <p:extLst>
      <p:ext uri="{BB962C8B-B14F-4D97-AF65-F5344CB8AC3E}">
        <p14:creationId xmlns:p14="http://schemas.microsoft.com/office/powerpoint/2010/main" val="96396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一位作者永遠排在多位作者之前： </a:t>
            </a:r>
            <a:endParaRPr lang="en-US" altLang="zh-TW"/>
          </a:p>
          <a:p>
            <a:pPr lvl="1"/>
            <a:r>
              <a:rPr lang="en-US" altLang="zh-TW"/>
              <a:t>	Razik, T. A. (1991) </a:t>
            </a:r>
            <a:br>
              <a:rPr lang="en-US" altLang="zh-TW"/>
            </a:br>
            <a:r>
              <a:rPr lang="en-US" altLang="zh-TW"/>
              <a:t>	Razik, T. A. , &amp; Lin, T. -Y. (1995) </a:t>
            </a:r>
          </a:p>
          <a:p>
            <a:r>
              <a:rPr lang="zh-TW" altLang="en-US"/>
              <a:t>多位作者時，依序由第二或第三、第四、⋯作者姓氏字母排序： </a:t>
            </a:r>
            <a:endParaRPr lang="en-US" altLang="zh-TW"/>
          </a:p>
          <a:p>
            <a:pPr lvl="1"/>
            <a:r>
              <a:rPr lang="en-US" altLang="zh-TW"/>
              <a:t>	Gosling, J. R., Jerald, K., &amp; Belfar, S. F. (2000)</a:t>
            </a:r>
            <a:br>
              <a:rPr lang="en-US" altLang="zh-TW"/>
            </a:br>
            <a:r>
              <a:rPr lang="en-US" altLang="zh-TW"/>
              <a:t>	Gosling, J. Y., &amp; Tevlin, D. F. (1996) </a:t>
            </a:r>
          </a:p>
          <a:p>
            <a:r>
              <a:rPr lang="zh-TW" altLang="en-US"/>
              <a:t>相同作者且相同年代，依篇名或書名排列（去除 </a:t>
            </a:r>
            <a:r>
              <a:rPr lang="en-US" altLang="zh-TW"/>
              <a:t>A, The </a:t>
            </a:r>
            <a:r>
              <a:rPr lang="zh-TW" altLang="en-US"/>
              <a:t>等冠詞之後） ，並於年代後附 </a:t>
            </a:r>
            <a:r>
              <a:rPr lang="en-US" altLang="zh-TW"/>
              <a:t>a, b, c, </a:t>
            </a:r>
            <a:r>
              <a:rPr lang="zh-TW" altLang="en-US"/>
              <a:t>等註記：</a:t>
            </a:r>
            <a:endParaRPr lang="en-US" altLang="zh-TW"/>
          </a:p>
          <a:p>
            <a:pPr lvl="1"/>
            <a:r>
              <a:rPr lang="en-US" altLang="zh-TW"/>
              <a:t>	Razik, T. A., &amp; Lin, T. -Y. (1990a). Fundamental concepts… </a:t>
            </a:r>
            <a:br>
              <a:rPr lang="en-US" altLang="zh-TW"/>
            </a:br>
            <a:r>
              <a:rPr lang="en-US" altLang="zh-TW"/>
              <a:t>	Razik, T. A., &amp; Lin, T. -Y. (1990b). Human relations…</a:t>
            </a:r>
            <a:endParaRPr lang="zh-TW" altLang="en-US"/>
          </a:p>
          <a:p>
            <a:pPr lvl="1"/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文獻排列順序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137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611314"/>
            <a:ext cx="10363200" cy="3724615"/>
          </a:xfrm>
        </p:spPr>
        <p:txBody>
          <a:bodyPr numCol="2"/>
          <a:lstStyle/>
          <a:p>
            <a:pPr>
              <a:lnSpc>
                <a:spcPts val="4700"/>
              </a:lnSpc>
            </a:pPr>
            <a:r>
              <a:rPr lang="zh-TW" altLang="en-US" dirty="0"/>
              <a:t>期刊、雜誌</a:t>
            </a:r>
          </a:p>
          <a:p>
            <a:pPr>
              <a:lnSpc>
                <a:spcPts val="4700"/>
              </a:lnSpc>
            </a:pPr>
            <a:r>
              <a:rPr lang="zh-TW" altLang="en-US" dirty="0"/>
              <a:t>書籍</a:t>
            </a:r>
          </a:p>
          <a:p>
            <a:pPr>
              <a:lnSpc>
                <a:spcPts val="4700"/>
              </a:lnSpc>
            </a:pPr>
            <a:r>
              <a:rPr lang="zh-TW" altLang="en-US" dirty="0"/>
              <a:t>會議專刊或專題研討會論文</a:t>
            </a:r>
          </a:p>
          <a:p>
            <a:pPr>
              <a:lnSpc>
                <a:spcPts val="4700"/>
              </a:lnSpc>
            </a:pPr>
            <a:r>
              <a:rPr lang="zh-TW" altLang="en-US" dirty="0"/>
              <a:t>未出版之碩博士學位論文</a:t>
            </a:r>
            <a:endParaRPr lang="en-US" altLang="zh-TW" dirty="0"/>
          </a:p>
          <a:p>
            <a:pPr>
              <a:lnSpc>
                <a:spcPts val="4700"/>
              </a:lnSpc>
            </a:pPr>
            <a:r>
              <a:rPr lang="zh-TW" altLang="en-US" dirty="0"/>
              <a:t>網路資料</a:t>
            </a:r>
            <a:endParaRPr lang="en-US" altLang="zh-TW" dirty="0"/>
          </a:p>
          <a:p>
            <a:pPr marL="0" indent="0">
              <a:lnSpc>
                <a:spcPts val="4700"/>
              </a:lnSpc>
              <a:buNone/>
            </a:pPr>
            <a:endParaRPr lang="zh-TW" altLang="en-US" dirty="0"/>
          </a:p>
          <a:p>
            <a:pPr>
              <a:lnSpc>
                <a:spcPts val="3700"/>
              </a:lnSpc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常用參考文獻格式</a:t>
            </a:r>
          </a:p>
        </p:txBody>
      </p:sp>
    </p:spTree>
    <p:extLst>
      <p:ext uri="{BB962C8B-B14F-4D97-AF65-F5344CB8AC3E}">
        <p14:creationId xmlns:p14="http://schemas.microsoft.com/office/powerpoint/2010/main" val="4201166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ighlight>
                  <a:srgbClr val="FFFF00"/>
                </a:highlight>
              </a:rPr>
              <a:t>資料順序：作者（年代）。篇名。期刊（雜誌）名稱，卷（期），頁數。</a:t>
            </a:r>
            <a:endParaRPr lang="en-US" altLang="zh-TW" dirty="0">
              <a:highlight>
                <a:srgbClr val="FFFF00"/>
              </a:highlight>
            </a:endParaRPr>
          </a:p>
          <a:p>
            <a:endParaRPr lang="en-US" altLang="zh-TW" dirty="0"/>
          </a:p>
          <a:p>
            <a:r>
              <a:rPr lang="zh-TW" altLang="en-US" dirty="0">
                <a:highlight>
                  <a:srgbClr val="FFFF00"/>
                </a:highlight>
              </a:rPr>
              <a:t>期刊（雜誌）名稱及卷 </a:t>
            </a:r>
            <a:r>
              <a:rPr lang="en-US" altLang="zh-TW" dirty="0">
                <a:highlight>
                  <a:srgbClr val="FFFF00"/>
                </a:highlight>
              </a:rPr>
              <a:t>(volume)</a:t>
            </a:r>
            <a:r>
              <a:rPr lang="zh-TW" altLang="en-US" dirty="0">
                <a:highlight>
                  <a:srgbClr val="FFFF00"/>
                </a:highlight>
              </a:rPr>
              <a:t>需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斜體</a:t>
            </a:r>
            <a:r>
              <a:rPr lang="zh-TW" altLang="en-US" dirty="0"/>
              <a:t>。同一卷頁碼連續者不須寫出期數</a:t>
            </a:r>
            <a:r>
              <a:rPr lang="en-US" altLang="zh-TW" dirty="0"/>
              <a:t>(number)</a:t>
            </a:r>
            <a:r>
              <a:rPr lang="zh-TW" altLang="en-US" dirty="0"/>
              <a:t>，但若每期均由第 </a:t>
            </a:r>
            <a:r>
              <a:rPr lang="en-US" altLang="zh-TW" dirty="0"/>
              <a:t>1 </a:t>
            </a:r>
            <a:r>
              <a:rPr lang="zh-TW" altLang="en-US" dirty="0"/>
              <a:t>頁開始編碼者，須標明期數，但不以斜體方式呈現。 </a:t>
            </a:r>
            <a:endParaRPr lang="en-US" altLang="zh-TW" dirty="0"/>
          </a:p>
          <a:p>
            <a:r>
              <a:rPr lang="zh-TW" altLang="en-US" dirty="0"/>
              <a:t>如有</a:t>
            </a:r>
            <a:r>
              <a:rPr lang="zh-TW" altLang="en-US" dirty="0">
                <a:solidFill>
                  <a:srgbClr val="FF0000"/>
                </a:solidFill>
              </a:rPr>
              <a:t>七位以下</a:t>
            </a:r>
            <a:r>
              <a:rPr lang="zh-TW" altLang="en-US" dirty="0"/>
              <a:t>作者時，須列出全部作者。但</a:t>
            </a:r>
            <a:r>
              <a:rPr lang="zh-TW" altLang="en-US" dirty="0">
                <a:solidFill>
                  <a:srgbClr val="FF0000"/>
                </a:solidFill>
              </a:rPr>
              <a:t>八位以上</a:t>
            </a:r>
            <a:r>
              <a:rPr lang="zh-TW" altLang="en-US" dirty="0"/>
              <a:t>作者時，僅列出前六位與最後一位作者，中間</a:t>
            </a:r>
            <a:r>
              <a:rPr lang="zh-TW" altLang="en-US" dirty="0">
                <a:solidFill>
                  <a:srgbClr val="FF0000"/>
                </a:solidFill>
              </a:rPr>
              <a:t>加入 </a:t>
            </a:r>
            <a:r>
              <a:rPr lang="en-US" altLang="zh-TW" dirty="0">
                <a:solidFill>
                  <a:srgbClr val="FF0000"/>
                </a:solidFill>
              </a:rPr>
              <a:t>…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中英文相同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期刊與雜誌類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401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美國心理學會（</a:t>
            </a:r>
            <a:r>
              <a:rPr lang="en-US" altLang="zh-TW" dirty="0"/>
              <a:t>American Psychological Association</a:t>
            </a:r>
            <a:r>
              <a:rPr lang="zh-TW" altLang="en-US" dirty="0"/>
              <a:t>）出版的</a:t>
            </a:r>
            <a:r>
              <a:rPr lang="en-US" altLang="zh-TW" dirty="0"/>
              <a:t>《</a:t>
            </a:r>
            <a:r>
              <a:rPr lang="zh-TW" altLang="en-US" dirty="0"/>
              <a:t>美國心理協會刊物準則</a:t>
            </a:r>
            <a:r>
              <a:rPr lang="en-US" altLang="zh-TW" dirty="0"/>
              <a:t>》</a:t>
            </a:r>
            <a:r>
              <a:rPr lang="zh-TW" altLang="en-US" dirty="0"/>
              <a:t>，目前已出版至第六版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>
                <a:highlight>
                  <a:srgbClr val="FFFF00"/>
                </a:highlight>
              </a:rPr>
              <a:t>廣泛接受的研究論文撰寫格式 老師教的從這裡來的</a:t>
            </a:r>
            <a:endParaRPr lang="en-US" altLang="zh-TW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zh-TW" altLang="en-US" dirty="0"/>
              <a:t>規範學術文獻的編排方式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>
                <a:highlight>
                  <a:srgbClr val="FFFF00"/>
                </a:highlight>
              </a:rPr>
              <a:t>引用、參考文獻、表格</a:t>
            </a:r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zh-TW" altLang="en-US" dirty="0">
                <a:highlight>
                  <a:srgbClr val="FFFF00"/>
                </a:highlight>
              </a:rPr>
              <a:t>前三個用的較多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  <a:r>
              <a:rPr lang="zh-TW" altLang="en-US" dirty="0"/>
              <a:t>、圖表、註腳和附錄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BF2A47-9012-436D-BE01-3295753F28D5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何謂</a:t>
            </a:r>
            <a:r>
              <a:rPr lang="en-US" altLang="zh-TW"/>
              <a:t>APA?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522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中文文獻：</a:t>
            </a:r>
            <a:endParaRPr lang="en-US" altLang="zh-TW" dirty="0"/>
          </a:p>
          <a:p>
            <a:pPr lvl="1"/>
            <a:r>
              <a:rPr lang="zh-TW" altLang="en-US" dirty="0"/>
              <a:t>邱淑惠、莊世潔（</a:t>
            </a:r>
            <a:r>
              <a:rPr lang="en-US" altLang="zh-TW" dirty="0"/>
              <a:t>2009</a:t>
            </a:r>
            <a:r>
              <a:rPr lang="zh-TW" altLang="en-US" dirty="0"/>
              <a:t>）</a:t>
            </a:r>
            <a:r>
              <a:rPr lang="zh-TW" altLang="en-US" dirty="0">
                <a:highlight>
                  <a:srgbClr val="FFFF00"/>
                </a:highlight>
              </a:rPr>
              <a:t>。</a:t>
            </a:r>
            <a:r>
              <a:rPr lang="zh-TW" altLang="en-US" dirty="0"/>
              <a:t>如何兼顧教學品質與市場需求之兩難？ 一</a:t>
            </a:r>
            <a:br>
              <a:rPr lang="en-US" altLang="zh-TW" dirty="0"/>
            </a:br>
            <a:r>
              <a:rPr lang="zh-TW" altLang="en-US" dirty="0"/>
              <a:t>    所私立幼托機構的關鍵成功因素分析</a:t>
            </a:r>
            <a:r>
              <a:rPr lang="zh-TW" altLang="en-US" dirty="0">
                <a:highlight>
                  <a:srgbClr val="FFFF00"/>
                </a:highlight>
              </a:rPr>
              <a:t>。</a:t>
            </a:r>
            <a:r>
              <a:rPr lang="zh-TW" altLang="en-US" i="1" dirty="0"/>
              <a:t>教育研究與發展期刊</a:t>
            </a:r>
            <a:r>
              <a:rPr lang="zh-TW" altLang="en-US" dirty="0"/>
              <a:t>，</a:t>
            </a:r>
            <a:r>
              <a:rPr lang="en-US" altLang="zh-TW" i="1" dirty="0">
                <a:highlight>
                  <a:srgbClr val="FFFF00"/>
                </a:highlight>
              </a:rPr>
              <a:t>2(</a:t>
            </a:r>
            <a:r>
              <a:rPr lang="zh-TW" altLang="en-US" i="1" dirty="0">
                <a:highlight>
                  <a:srgbClr val="FFFF00"/>
                </a:highlight>
              </a:rPr>
              <a:t>第幾卷</a:t>
            </a:r>
            <a:r>
              <a:rPr lang="en-US" altLang="zh-TW" i="1" dirty="0">
                <a:highlight>
                  <a:srgbClr val="FFFF00"/>
                </a:highlight>
              </a:rPr>
              <a:t>)</a:t>
            </a:r>
            <a:r>
              <a:rPr lang="zh-TW" altLang="en-US" dirty="0"/>
              <a:t>，</a:t>
            </a:r>
            <a:r>
              <a:rPr lang="en-US" altLang="zh-TW" dirty="0"/>
              <a:t>22-38</a:t>
            </a:r>
            <a:r>
              <a:rPr lang="zh-TW" altLang="en-US" dirty="0">
                <a:highlight>
                  <a:srgbClr val="FFFF00"/>
                </a:highlight>
              </a:rPr>
              <a:t>。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英文文獻</a:t>
            </a:r>
            <a:r>
              <a:rPr lang="en-US" altLang="zh-TW" dirty="0"/>
              <a:t>(8</a:t>
            </a:r>
            <a:r>
              <a:rPr lang="zh-TW" altLang="en-US" dirty="0"/>
              <a:t>位以上作者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/>
              <a:t>Bock, B. C., Graham, A. L., </a:t>
            </a:r>
            <a:r>
              <a:rPr lang="en-US" altLang="zh-TW" dirty="0" err="1"/>
              <a:t>Sciamanna</a:t>
            </a:r>
            <a:r>
              <a:rPr lang="en-US" altLang="zh-TW" dirty="0"/>
              <a:t>, C. N., </a:t>
            </a:r>
            <a:r>
              <a:rPr lang="en-US" altLang="zh-TW" dirty="0" err="1"/>
              <a:t>Krishnamoorthy</a:t>
            </a:r>
            <a:r>
              <a:rPr lang="en-US" altLang="zh-TW" dirty="0"/>
              <a:t>, </a:t>
            </a:r>
            <a:br>
              <a:rPr lang="en-US" altLang="zh-TW" dirty="0"/>
            </a:br>
            <a:r>
              <a:rPr lang="zh-TW" altLang="en-US" dirty="0"/>
              <a:t>    </a:t>
            </a:r>
            <a:r>
              <a:rPr lang="en-US" altLang="zh-TW" dirty="0"/>
              <a:t>J., </a:t>
            </a:r>
            <a:r>
              <a:rPr lang="en-US" altLang="zh-TW" dirty="0" err="1"/>
              <a:t>Whiteley</a:t>
            </a:r>
            <a:r>
              <a:rPr lang="en-US" altLang="zh-TW" dirty="0"/>
              <a:t>, </a:t>
            </a:r>
            <a:r>
              <a:rPr lang="en-US" altLang="zh-TW" dirty="0" err="1"/>
              <a:t>J.,Carmona</a:t>
            </a:r>
            <a:r>
              <a:rPr lang="en-US" altLang="zh-TW" dirty="0"/>
              <a:t>-Barros, R., … Abrams, D. B. </a:t>
            </a:r>
            <a:r>
              <a:rPr lang="zh-TW" altLang="en-US" dirty="0"/>
              <a:t>  </a:t>
            </a:r>
            <a:br>
              <a:rPr lang="en-US" altLang="zh-TW" dirty="0"/>
            </a:br>
            <a:r>
              <a:rPr lang="zh-TW" altLang="en-US" dirty="0"/>
              <a:t>    </a:t>
            </a:r>
            <a:r>
              <a:rPr lang="en-US" altLang="zh-TW" dirty="0"/>
              <a:t>(2004)</a:t>
            </a:r>
            <a:r>
              <a:rPr lang="en-US" altLang="zh-TW" dirty="0">
                <a:highlight>
                  <a:srgbClr val="FFFF00"/>
                </a:highlight>
              </a:rPr>
              <a:t>. </a:t>
            </a:r>
            <a:r>
              <a:rPr lang="en-US" altLang="zh-TW" dirty="0"/>
              <a:t>Visit satisfaction and</a:t>
            </a:r>
            <a:r>
              <a:rPr lang="zh-TW" altLang="en-US" dirty="0"/>
              <a:t> </a:t>
            </a:r>
            <a:r>
              <a:rPr lang="en-US" altLang="zh-TW" dirty="0"/>
              <a:t>tailored health behavior </a:t>
            </a:r>
            <a:br>
              <a:rPr lang="en-US" altLang="zh-TW" dirty="0"/>
            </a:br>
            <a:r>
              <a:rPr lang="zh-TW" altLang="en-US" dirty="0"/>
              <a:t>    </a:t>
            </a:r>
            <a:r>
              <a:rPr lang="en-US" altLang="zh-TW" dirty="0"/>
              <a:t>communications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</a:t>
            </a:r>
            <a:r>
              <a:rPr lang="en-US" altLang="zh-TW" i="1" dirty="0">
                <a:highlight>
                  <a:srgbClr val="FFFF00"/>
                </a:highlight>
              </a:rPr>
              <a:t>American Journal of </a:t>
            </a:r>
            <a:br>
              <a:rPr lang="en-US" altLang="zh-TW" i="1" dirty="0">
                <a:highlight>
                  <a:srgbClr val="FFFF00"/>
                </a:highlight>
              </a:rPr>
            </a:br>
            <a:r>
              <a:rPr lang="zh-TW" altLang="en-US" i="1" dirty="0">
                <a:highlight>
                  <a:srgbClr val="FFFF00"/>
                </a:highlight>
              </a:rPr>
              <a:t>    </a:t>
            </a:r>
            <a:r>
              <a:rPr lang="en-US" altLang="zh-TW" i="1" dirty="0">
                <a:highlight>
                  <a:srgbClr val="FFFF00"/>
                </a:highlight>
              </a:rPr>
              <a:t>Preventive Medicine</a:t>
            </a:r>
            <a:r>
              <a:rPr lang="en-US" altLang="zh-TW" i="1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en-US" altLang="zh-TW" i="1" dirty="0">
                <a:highlight>
                  <a:srgbClr val="FFFF00"/>
                </a:highlight>
              </a:rPr>
              <a:t>26</a:t>
            </a:r>
            <a:r>
              <a:rPr lang="en-US" altLang="zh-TW" dirty="0"/>
              <a:t>(5)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dirty="0"/>
              <a:t>426–430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/>
              <a:t> </a:t>
            </a:r>
            <a:r>
              <a:rPr lang="en-US" altLang="zh-TW" dirty="0" err="1"/>
              <a:t>doi</a:t>
            </a:r>
            <a:r>
              <a:rPr lang="en-US" altLang="zh-TW" dirty="0"/>
              <a:t>: 10.1016/S0749-</a:t>
            </a:r>
            <a:br>
              <a:rPr lang="en-US" altLang="zh-TW" dirty="0"/>
            </a:br>
            <a:r>
              <a:rPr lang="en-US" altLang="zh-TW" dirty="0"/>
              <a:t>    3797(04)00030-3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期刊與雜誌類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408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ighlight>
                  <a:srgbClr val="FFFF00"/>
                </a:highlight>
              </a:rPr>
              <a:t>資料順序：作者（年代）。書名（版數）。出版地：出版社。</a:t>
            </a:r>
            <a:endParaRPr lang="en-US" altLang="zh-TW" dirty="0">
              <a:highlight>
                <a:srgbClr val="FFFF00"/>
              </a:highlight>
            </a:endParaRPr>
          </a:p>
          <a:p>
            <a:endParaRPr lang="en-US" altLang="zh-TW" dirty="0"/>
          </a:p>
          <a:p>
            <a:r>
              <a:rPr lang="zh-TW" altLang="en-US" dirty="0"/>
              <a:t>個人作品：同期刊</a:t>
            </a:r>
            <a:endParaRPr lang="en-US" altLang="zh-TW" dirty="0"/>
          </a:p>
          <a:p>
            <a:pPr lvl="1"/>
            <a:r>
              <a:rPr lang="zh-TW" altLang="en-US" dirty="0"/>
              <a:t>莊晉誠（</a:t>
            </a:r>
            <a:r>
              <a:rPr lang="en-US" altLang="zh-TW" dirty="0"/>
              <a:t>2009</a:t>
            </a:r>
            <a:r>
              <a:rPr lang="zh-TW" altLang="en-US" dirty="0"/>
              <a:t>）。建構原住民文化。臺北市：啟英。 </a:t>
            </a:r>
            <a:endParaRPr lang="en-US" altLang="zh-TW" dirty="0"/>
          </a:p>
          <a:p>
            <a:pPr lvl="1"/>
            <a:r>
              <a:rPr lang="zh-TW" altLang="en-US" dirty="0"/>
              <a:t>倪蔚新、范顏恩、姜林（</a:t>
            </a:r>
            <a:r>
              <a:rPr lang="en-US" altLang="zh-TW" dirty="0"/>
              <a:t>2009</a:t>
            </a:r>
            <a:r>
              <a:rPr lang="zh-TW" altLang="en-US" dirty="0"/>
              <a:t>）。學校教育。臺北市：九歌。 </a:t>
            </a:r>
            <a:endParaRPr lang="en-US" altLang="zh-TW" dirty="0"/>
          </a:p>
          <a:p>
            <a:r>
              <a:rPr lang="zh-TW" altLang="en-US" dirty="0"/>
              <a:t>團體機構，需列全名 </a:t>
            </a:r>
            <a:endParaRPr lang="en-US" altLang="zh-TW" dirty="0"/>
          </a:p>
          <a:p>
            <a:pPr lvl="1"/>
            <a:r>
              <a:rPr lang="zh-TW" altLang="en-US" dirty="0"/>
              <a:t>教育部（</a:t>
            </a:r>
            <a:r>
              <a:rPr lang="en-US" altLang="zh-TW" dirty="0"/>
              <a:t>2009</a:t>
            </a:r>
            <a:r>
              <a:rPr lang="zh-TW" altLang="en-US" dirty="0"/>
              <a:t>）。原住民教育實施與評估現況調查。臺北市：作者。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書籍類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51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編輯的書本 </a:t>
            </a:r>
            <a:endParaRPr lang="en-US" altLang="zh-TW"/>
          </a:p>
          <a:p>
            <a:pPr lvl="1"/>
            <a:r>
              <a:rPr lang="zh-TW" altLang="en-US"/>
              <a:t>張建成（主編）（</a:t>
            </a:r>
            <a:r>
              <a:rPr lang="en-US" altLang="zh-TW"/>
              <a:t>2000</a:t>
            </a:r>
            <a:r>
              <a:rPr lang="zh-TW" altLang="en-US"/>
              <a:t>）。多元文化教育</a:t>
            </a:r>
            <a:r>
              <a:rPr lang="en-US" altLang="zh-TW"/>
              <a:t>—</a:t>
            </a:r>
            <a:r>
              <a:rPr lang="zh-TW" altLang="en-US"/>
              <a:t>我們的課題與別人的經驗。</a:t>
            </a:r>
            <a:br>
              <a:rPr lang="en-US" altLang="zh-TW"/>
            </a:br>
            <a:r>
              <a:rPr lang="zh-TW" altLang="en-US"/>
              <a:t>　　臺北市：師大書苑。 </a:t>
            </a:r>
            <a:endParaRPr lang="en-US" altLang="zh-TW"/>
          </a:p>
          <a:p>
            <a:r>
              <a:rPr lang="zh-TW" altLang="en-US"/>
              <a:t>收錄於書中的一章：</a:t>
            </a:r>
            <a:endParaRPr lang="en-US" altLang="zh-TW"/>
          </a:p>
          <a:p>
            <a:pPr lvl="1"/>
            <a:r>
              <a:rPr lang="zh-TW" altLang="en-US"/>
              <a:t>作者（年代）。篇名。載於編者（主編）， 書名（頁碼）。出版地點：出版商。</a:t>
            </a:r>
            <a:endParaRPr lang="en-US" altLang="zh-TW"/>
          </a:p>
          <a:p>
            <a:pPr lvl="2"/>
            <a:r>
              <a:rPr lang="zh-TW" altLang="en-US"/>
              <a:t>林葳葳（</a:t>
            </a:r>
            <a:r>
              <a:rPr lang="en-US" altLang="zh-TW"/>
              <a:t>2009</a:t>
            </a:r>
            <a:r>
              <a:rPr lang="zh-TW" altLang="en-US"/>
              <a:t>）。原住民學生閱讀計劃（第二次）。載於原住民委員會（主編），</a:t>
            </a:r>
            <a:br>
              <a:rPr lang="en-US" altLang="zh-TW"/>
            </a:br>
            <a:r>
              <a:rPr lang="zh-TW" altLang="en-US"/>
              <a:t>　　如何實施閱讀教育（頁</a:t>
            </a:r>
            <a:r>
              <a:rPr lang="en-US" altLang="zh-TW"/>
              <a:t>2-45</a:t>
            </a:r>
            <a:r>
              <a:rPr lang="zh-TW" altLang="en-US"/>
              <a:t>）。臺北市：翰林。</a:t>
            </a:r>
            <a:endParaRPr lang="en-US" altLang="zh-TW"/>
          </a:p>
          <a:p>
            <a:r>
              <a:rPr lang="zh-TW" altLang="en-US"/>
              <a:t> 翻譯類書籍 </a:t>
            </a:r>
            <a:endParaRPr lang="en-US" altLang="zh-TW"/>
          </a:p>
          <a:p>
            <a:pPr lvl="1"/>
            <a:r>
              <a:rPr lang="en-US" altLang="zh-TW"/>
              <a:t>Adler, S. A. (2006). </a:t>
            </a:r>
            <a:r>
              <a:rPr lang="zh-TW" altLang="en-US"/>
              <a:t>教育的文化基礎（黃純敏，譯）。臺北市：學</a:t>
            </a:r>
            <a:br>
              <a:rPr lang="en-US" altLang="zh-TW"/>
            </a:br>
            <a:r>
              <a:rPr lang="zh-TW" altLang="en-US"/>
              <a:t>　　富。（原著出版於</a:t>
            </a:r>
            <a:r>
              <a:rPr lang="en-US" altLang="zh-TW"/>
              <a:t>…</a:t>
            </a:r>
            <a:r>
              <a:rPr lang="zh-TW" altLang="en-US"/>
              <a:t>）</a:t>
            </a:r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書籍類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93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載於專題研討會論文集 </a:t>
            </a:r>
            <a:endParaRPr lang="en-US" altLang="zh-TW"/>
          </a:p>
          <a:p>
            <a:pPr lvl="1"/>
            <a:r>
              <a:rPr lang="zh-TW" altLang="en-US"/>
              <a:t>蕭昭君（</a:t>
            </a:r>
            <a:r>
              <a:rPr lang="en-US" altLang="zh-TW"/>
              <a:t>2000</a:t>
            </a:r>
            <a:r>
              <a:rPr lang="zh-TW" altLang="en-US"/>
              <a:t>，？月）。誰需要多元文化教育？一位師資培育者的反</a:t>
            </a:r>
            <a:br>
              <a:rPr lang="en-US" altLang="zh-TW"/>
            </a:br>
            <a:r>
              <a:rPr lang="zh-TW" altLang="en-US"/>
              <a:t>　　省與告解。載於國立花蓮師範學院舉辦之「多元文化教育的理論</a:t>
            </a:r>
            <a:br>
              <a:rPr lang="en-US" altLang="zh-TW"/>
            </a:br>
            <a:r>
              <a:rPr lang="zh-TW" altLang="en-US"/>
              <a:t>　　與實務」學術研討會論文集（頁</a:t>
            </a:r>
            <a:r>
              <a:rPr lang="en-US" altLang="zh-TW"/>
              <a:t>299-335</a:t>
            </a:r>
            <a:r>
              <a:rPr lang="zh-TW" altLang="en-US"/>
              <a:t>），花蓮縣。 </a:t>
            </a:r>
            <a:endParaRPr lang="en-US" altLang="zh-TW"/>
          </a:p>
          <a:p>
            <a:pPr lvl="1"/>
            <a:r>
              <a:rPr lang="en-US" altLang="zh-TW"/>
              <a:t>Bickman, L., &amp; Ellis, H. (Eds.). (1990). Preparing </a:t>
            </a:r>
            <a:br>
              <a:rPr lang="en-US" altLang="zh-TW"/>
            </a:br>
            <a:r>
              <a:rPr lang="zh-TW" altLang="en-US"/>
              <a:t>　　</a:t>
            </a:r>
            <a:r>
              <a:rPr lang="en-US" altLang="zh-TW"/>
              <a:t>psychologists for the 21st century: Proceedings of the </a:t>
            </a:r>
            <a:br>
              <a:rPr lang="en-US" altLang="zh-TW"/>
            </a:br>
            <a:r>
              <a:rPr lang="zh-TW" altLang="en-US"/>
              <a:t>　　</a:t>
            </a:r>
            <a:r>
              <a:rPr lang="en-US" altLang="zh-TW"/>
              <a:t>National Conference on Graduate in Psychology, University </a:t>
            </a:r>
            <a:br>
              <a:rPr lang="en-US" altLang="zh-TW"/>
            </a:br>
            <a:r>
              <a:rPr lang="zh-TW" altLang="en-US"/>
              <a:t>　　</a:t>
            </a:r>
            <a:r>
              <a:rPr lang="en-US" altLang="zh-TW"/>
              <a:t>of Utah, 1988. Hillsdale, NJ: L. Erlbaum.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會議／專題研討會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173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發表於專題研討會但未出版 </a:t>
            </a:r>
            <a:endParaRPr lang="en-US" altLang="zh-TW"/>
          </a:p>
          <a:p>
            <a:pPr lvl="1"/>
            <a:r>
              <a:rPr lang="zh-TW" altLang="en-US"/>
              <a:t>莊勝義（</a:t>
            </a:r>
            <a:r>
              <a:rPr lang="en-US" altLang="zh-TW"/>
              <a:t>2007</a:t>
            </a:r>
            <a:r>
              <a:rPr lang="zh-TW" altLang="en-US"/>
              <a:t>，</a:t>
            </a:r>
            <a:r>
              <a:rPr lang="en-US" altLang="zh-TW"/>
              <a:t>5</a:t>
            </a:r>
            <a:r>
              <a:rPr lang="zh-TW" altLang="en-US"/>
              <a:t>月）。教育正義訴求下之時空與身分╱認同的想像。</a:t>
            </a:r>
            <a:br>
              <a:rPr lang="en-US" altLang="zh-TW"/>
            </a:br>
            <a:r>
              <a:rPr lang="zh-TW" altLang="en-US"/>
              <a:t>　　論文發表於屏東教育大學主辦之「地方╱社區與教育實踐之社會</a:t>
            </a:r>
            <a:br>
              <a:rPr lang="en-US" altLang="zh-TW"/>
            </a:br>
            <a:r>
              <a:rPr lang="zh-TW" altLang="en-US"/>
              <a:t>　　文化意義」學術研討會，屏東市。</a:t>
            </a:r>
            <a:endParaRPr lang="en-US" altLang="zh-TW"/>
          </a:p>
          <a:p>
            <a:pPr lvl="1"/>
            <a:r>
              <a:rPr lang="en-US" altLang="zh-TW"/>
              <a:t>Brown, S., &amp; Caste, V. (2004, May). Integrated obstacle </a:t>
            </a:r>
            <a:br>
              <a:rPr lang="en-US" altLang="zh-TW"/>
            </a:br>
            <a:r>
              <a:rPr lang="zh-TW" altLang="en-US"/>
              <a:t>　　</a:t>
            </a:r>
            <a:r>
              <a:rPr lang="en-US" altLang="zh-TW"/>
              <a:t>detection framework. Paper presented at the IEEE </a:t>
            </a:r>
            <a:br>
              <a:rPr lang="en-US" altLang="zh-TW"/>
            </a:br>
            <a:r>
              <a:rPr lang="zh-TW" altLang="en-US"/>
              <a:t>　　</a:t>
            </a:r>
            <a:r>
              <a:rPr lang="en-US" altLang="zh-TW"/>
              <a:t>Intelligent Vehicles Symposium,</a:t>
            </a:r>
            <a:r>
              <a:rPr lang="zh-TW" altLang="en-US"/>
              <a:t> </a:t>
            </a:r>
            <a:r>
              <a:rPr lang="en-US" altLang="zh-TW"/>
              <a:t>Detroit, MI.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會議／專題研討會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329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發表於會議但未出版 </a:t>
            </a:r>
            <a:endParaRPr lang="en-US" altLang="zh-TW"/>
          </a:p>
          <a:p>
            <a:pPr lvl="1"/>
            <a:r>
              <a:rPr lang="zh-TW" altLang="en-US"/>
              <a:t>卯靜儒（</a:t>
            </a:r>
            <a:r>
              <a:rPr lang="en-US" altLang="zh-TW"/>
              <a:t>2005</a:t>
            </a:r>
            <a:r>
              <a:rPr lang="zh-TW" altLang="en-US"/>
              <a:t>，？月）。「看」與「被看」，「說」與「被說」： 我</a:t>
            </a:r>
            <a:br>
              <a:rPr lang="en-US" altLang="zh-TW"/>
            </a:br>
            <a:r>
              <a:rPr lang="zh-TW" altLang="en-US"/>
              <a:t>    們如何建構中小學女性教師的性別經驗與想像。論文發表於國立</a:t>
            </a:r>
            <a:br>
              <a:rPr lang="en-US" altLang="zh-TW"/>
            </a:br>
            <a:r>
              <a:rPr lang="zh-TW" altLang="en-US"/>
              <a:t>　　台灣大學舉辦之</a:t>
            </a:r>
            <a:r>
              <a:rPr lang="en-US" altLang="zh-TW"/>
              <a:t>2005</a:t>
            </a:r>
            <a:r>
              <a:rPr lang="zh-TW" altLang="en-US"/>
              <a:t>年女學會與台大人口與性別研究中心聯合年</a:t>
            </a:r>
            <a:br>
              <a:rPr lang="en-US" altLang="zh-TW"/>
            </a:br>
            <a:r>
              <a:rPr lang="zh-TW" altLang="en-US"/>
              <a:t>　　會，臺北市。</a:t>
            </a:r>
            <a:endParaRPr lang="en-US" altLang="zh-TW"/>
          </a:p>
          <a:p>
            <a:pPr lvl="1"/>
            <a:r>
              <a:rPr lang="en-US" altLang="zh-TW"/>
              <a:t>Mao, C.-J., &amp; Chang, Jason (2005, month). Between the global </a:t>
            </a:r>
            <a:br>
              <a:rPr lang="en-US" altLang="zh-TW"/>
            </a:br>
            <a:r>
              <a:rPr lang="zh-TW" altLang="en-US"/>
              <a:t>    </a:t>
            </a:r>
            <a:r>
              <a:rPr lang="en-US" altLang="zh-TW"/>
              <a:t>and the local: A hybrid discourse of neo-liberalism in </a:t>
            </a:r>
            <a:r>
              <a:rPr lang="zh-TW" altLang="en-US"/>
              <a:t>   </a:t>
            </a:r>
            <a:br>
              <a:rPr lang="en-US" altLang="zh-TW"/>
            </a:br>
            <a:r>
              <a:rPr lang="zh-TW" altLang="en-US"/>
              <a:t>    </a:t>
            </a:r>
            <a:r>
              <a:rPr lang="en-US" altLang="zh-TW"/>
              <a:t>Taiwan’s</a:t>
            </a:r>
            <a:r>
              <a:rPr lang="zh-TW" altLang="en-US"/>
              <a:t> </a:t>
            </a:r>
            <a:r>
              <a:rPr lang="en-US" altLang="zh-TW"/>
              <a:t>educational reform. Paper presented at the </a:t>
            </a:r>
            <a:br>
              <a:rPr lang="en-US" altLang="zh-TW"/>
            </a:br>
            <a:r>
              <a:rPr lang="zh-TW" altLang="en-US"/>
              <a:t>    </a:t>
            </a:r>
            <a:r>
              <a:rPr lang="en-US" altLang="zh-TW"/>
              <a:t>annual conference of</a:t>
            </a:r>
            <a:r>
              <a:rPr lang="zh-TW" altLang="en-US"/>
              <a:t> </a:t>
            </a:r>
            <a:r>
              <a:rPr lang="en-US" altLang="zh-TW"/>
              <a:t>Comparative and International </a:t>
            </a:r>
            <a:br>
              <a:rPr lang="en-US" altLang="zh-TW"/>
            </a:br>
            <a:r>
              <a:rPr lang="zh-TW" altLang="en-US"/>
              <a:t>    </a:t>
            </a:r>
            <a:r>
              <a:rPr lang="en-US" altLang="zh-TW"/>
              <a:t>Education Society. San Francisco,</a:t>
            </a:r>
            <a:r>
              <a:rPr lang="zh-TW" altLang="en-US"/>
              <a:t> </a:t>
            </a:r>
            <a:r>
              <a:rPr lang="en-US" altLang="zh-TW"/>
              <a:t>CA: Stanford University. 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35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會議／專題研討會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945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中文文獻：</a:t>
            </a:r>
            <a:endParaRPr lang="en-US" altLang="zh-TW" dirty="0"/>
          </a:p>
          <a:p>
            <a:pPr lvl="1"/>
            <a:r>
              <a:rPr lang="zh-TW" altLang="en-US" dirty="0"/>
              <a:t>林雁茿（</a:t>
            </a:r>
            <a:r>
              <a:rPr lang="en-US" altLang="zh-TW" dirty="0"/>
              <a:t>2007</a:t>
            </a:r>
            <a:r>
              <a:rPr lang="zh-TW" altLang="en-US" dirty="0"/>
              <a:t>）。國小多元文化融入式課程實施之可能性初探</a:t>
            </a:r>
            <a:r>
              <a:rPr lang="en-US" altLang="zh-TW" dirty="0"/>
              <a:t>— </a:t>
            </a:r>
            <a:r>
              <a:rPr lang="zh-TW" altLang="en-US" dirty="0"/>
              <a:t>以台　　</a:t>
            </a:r>
            <a:br>
              <a:rPr lang="en-US" altLang="zh-TW" dirty="0"/>
            </a:br>
            <a:r>
              <a:rPr lang="zh-TW" altLang="en-US" dirty="0"/>
              <a:t>　　灣新移民女性族群文化為例（未出版碩士論文）。國立嘉義大學，　</a:t>
            </a:r>
            <a:br>
              <a:rPr lang="en-US" altLang="zh-TW" dirty="0"/>
            </a:br>
            <a:r>
              <a:rPr lang="zh-TW" altLang="en-US" dirty="0"/>
              <a:t>　　嘉義市。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英文文獻：</a:t>
            </a:r>
            <a:endParaRPr lang="en-US" altLang="zh-TW" dirty="0"/>
          </a:p>
          <a:p>
            <a:pPr lvl="1"/>
            <a:r>
              <a:rPr lang="en-US" altLang="zh-TW" dirty="0">
                <a:highlight>
                  <a:srgbClr val="FFFF00"/>
                </a:highlight>
              </a:rPr>
              <a:t>Lin, L. M. (2010). The use of acid-suppressive medications </a:t>
            </a:r>
            <a:br>
              <a:rPr lang="en-US" altLang="zh-TW" dirty="0">
                <a:highlight>
                  <a:srgbClr val="FFFF00"/>
                </a:highlight>
              </a:rPr>
            </a:br>
            <a:r>
              <a:rPr lang="zh-TW" altLang="en-US" dirty="0">
                <a:highlight>
                  <a:srgbClr val="FFFF00"/>
                </a:highlight>
              </a:rPr>
              <a:t>　　</a:t>
            </a:r>
            <a:r>
              <a:rPr lang="en-US" altLang="zh-TW" dirty="0">
                <a:highlight>
                  <a:srgbClr val="FFFF00"/>
                </a:highlight>
              </a:rPr>
              <a:t>and the risk for hospital-acquired pneumonia in intensive </a:t>
            </a:r>
            <a:br>
              <a:rPr lang="en-US" altLang="zh-TW" dirty="0">
                <a:highlight>
                  <a:srgbClr val="FFFF00"/>
                </a:highlight>
              </a:rPr>
            </a:br>
            <a:r>
              <a:rPr lang="zh-TW" altLang="en-US" dirty="0">
                <a:highlight>
                  <a:srgbClr val="FFFF00"/>
                </a:highlight>
              </a:rPr>
              <a:t>　　</a:t>
            </a:r>
            <a:r>
              <a:rPr lang="en-US" altLang="zh-TW" dirty="0">
                <a:highlight>
                  <a:srgbClr val="FFFF00"/>
                </a:highlight>
              </a:rPr>
              <a:t>care units (Unpublished master’s thesis). Taipei Medical </a:t>
            </a:r>
            <a:br>
              <a:rPr lang="en-US" altLang="zh-TW" dirty="0">
                <a:highlight>
                  <a:srgbClr val="FFFF00"/>
                </a:highlight>
              </a:rPr>
            </a:br>
            <a:r>
              <a:rPr lang="zh-TW" altLang="en-US" dirty="0">
                <a:highlight>
                  <a:srgbClr val="FFFF00"/>
                </a:highlight>
              </a:rPr>
              <a:t>　　</a:t>
            </a:r>
            <a:r>
              <a:rPr lang="en-US" altLang="zh-TW" dirty="0">
                <a:highlight>
                  <a:srgbClr val="FFFF00"/>
                </a:highlight>
              </a:rPr>
              <a:t>University, Taiwan, ROC.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36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未出版之碩博士學位論文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8669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顏坤麒（</a:t>
            </a:r>
            <a:r>
              <a:rPr lang="en-US" altLang="zh-TW" dirty="0"/>
              <a:t>2009</a:t>
            </a:r>
            <a:r>
              <a:rPr lang="zh-TW" altLang="en-US" dirty="0"/>
              <a:t>，</a:t>
            </a:r>
            <a:r>
              <a:rPr lang="en-US" altLang="zh-TW" dirty="0"/>
              <a:t>4</a:t>
            </a:r>
            <a:r>
              <a:rPr lang="zh-TW" altLang="en-US" dirty="0"/>
              <a:t>月</a:t>
            </a:r>
            <a:r>
              <a:rPr lang="en-US" altLang="zh-TW" dirty="0"/>
              <a:t>15</a:t>
            </a:r>
            <a:r>
              <a:rPr lang="zh-TW" altLang="en-US" dirty="0"/>
              <a:t>日）。我是那住在山上的孩子。自由時報。 </a:t>
            </a:r>
            <a:br>
              <a:rPr lang="en-US" altLang="zh-TW" dirty="0"/>
            </a:br>
            <a:r>
              <a:rPr lang="zh-TW" altLang="en-US" dirty="0"/>
              <a:t>    取自</a:t>
            </a:r>
            <a:r>
              <a:rPr lang="en-US" altLang="zh-TW" dirty="0"/>
              <a:t>http://tol.chinatimes.com/CT_NS/ctsearch.aspx 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 err="1">
                <a:highlight>
                  <a:srgbClr val="FFFF00"/>
                </a:highlight>
              </a:rPr>
              <a:t>Wieman</a:t>
            </a:r>
            <a:r>
              <a:rPr lang="en-US" altLang="zh-TW" dirty="0">
                <a:highlight>
                  <a:srgbClr val="FFFF00"/>
                </a:highlight>
              </a:rPr>
              <a:t>, C. (n.d.). </a:t>
            </a:r>
            <a:r>
              <a:rPr lang="en-US" altLang="zh-TW" dirty="0"/>
              <a:t>A new model for post-secondary </a:t>
            </a:r>
            <a:br>
              <a:rPr lang="en-US" altLang="zh-TW" dirty="0"/>
            </a:br>
            <a:r>
              <a:rPr lang="zh-TW" altLang="en-US" dirty="0"/>
              <a:t>    </a:t>
            </a:r>
            <a:r>
              <a:rPr lang="en-US" altLang="zh-TW" dirty="0"/>
              <a:t>education,</a:t>
            </a:r>
            <a:r>
              <a:rPr lang="zh-TW" altLang="en-US" dirty="0"/>
              <a:t> </a:t>
            </a:r>
            <a:r>
              <a:rPr lang="en-US" altLang="zh-TW" dirty="0"/>
              <a:t>the optimized university. Retrieved from </a:t>
            </a:r>
            <a:br>
              <a:rPr lang="en-US" altLang="zh-TW" dirty="0"/>
            </a:br>
            <a:r>
              <a:rPr lang="zh-TW" altLang="en-US" dirty="0"/>
              <a:t>    </a:t>
            </a:r>
            <a:r>
              <a:rPr lang="en-US" altLang="zh-TW" dirty="0"/>
              <a:t>http://www.campus2020. bc.ca/media/Quality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網路資料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223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引用</a:t>
            </a:r>
            <a:endParaRPr lang="en-US" altLang="zh-TW" dirty="0"/>
          </a:p>
          <a:p>
            <a:pPr lvl="1"/>
            <a:r>
              <a:rPr lang="zh-TW" altLang="en-US" dirty="0"/>
              <a:t>數字 </a:t>
            </a:r>
            <a:endParaRPr lang="en-US" altLang="zh-TW" dirty="0"/>
          </a:p>
          <a:p>
            <a:pPr lvl="1"/>
            <a:r>
              <a:rPr lang="zh-TW" altLang="en-US" dirty="0"/>
              <a:t>照出現順序</a:t>
            </a:r>
            <a:endParaRPr lang="en-US" altLang="zh-TW" dirty="0"/>
          </a:p>
          <a:p>
            <a:pPr lvl="1"/>
            <a:r>
              <a:rPr lang="en-US" altLang="zh-TW" dirty="0"/>
              <a:t>[1][2] or [1, 2]</a:t>
            </a:r>
          </a:p>
          <a:p>
            <a:pPr lvl="1"/>
            <a:r>
              <a:rPr lang="en-US" altLang="zh-TW" dirty="0"/>
              <a:t>[1-3] [4-6], [1-3, 4-6]</a:t>
            </a:r>
          </a:p>
          <a:p>
            <a:r>
              <a:rPr lang="zh-TW" altLang="en-US" dirty="0"/>
              <a:t>參考文獻</a:t>
            </a:r>
            <a:endParaRPr lang="en-US" altLang="zh-TW" dirty="0"/>
          </a:p>
          <a:p>
            <a:pPr lvl="1"/>
            <a:r>
              <a:rPr lang="zh-TW" altLang="en-US" dirty="0"/>
              <a:t>期刊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zh-TW" altLang="en-US" dirty="0"/>
              <a:t>格式</a:t>
            </a:r>
          </a:p>
        </p:txBody>
      </p:sp>
    </p:spTree>
    <p:extLst>
      <p:ext uri="{BB962C8B-B14F-4D97-AF65-F5344CB8AC3E}">
        <p14:creationId xmlns:p14="http://schemas.microsoft.com/office/powerpoint/2010/main" val="3178313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Author, “paper title,” </a:t>
            </a:r>
            <a:r>
              <a:rPr lang="en-US" altLang="zh-TW" b="0" i="1" dirty="0"/>
              <a:t>journal name</a:t>
            </a:r>
            <a:r>
              <a:rPr lang="en-US" altLang="zh-TW" b="0" dirty="0"/>
              <a:t>, nol. xx, no. xx, pp. xx-xx, month year.</a:t>
            </a:r>
          </a:p>
          <a:p>
            <a:r>
              <a:rPr lang="zh-TW" altLang="en-US" b="0" dirty="0"/>
              <a:t>兩個人名</a:t>
            </a:r>
            <a:r>
              <a:rPr lang="en-US" altLang="zh-TW" b="0" dirty="0"/>
              <a:t>, A and B</a:t>
            </a:r>
          </a:p>
          <a:p>
            <a:r>
              <a:rPr lang="zh-TW" altLang="en-US" b="0" dirty="0"/>
              <a:t>三個以上人名，</a:t>
            </a:r>
            <a:r>
              <a:rPr lang="en-US" altLang="zh-TW" b="0" dirty="0"/>
              <a:t>A, B, C, D</a:t>
            </a:r>
            <a:r>
              <a:rPr lang="en-US" altLang="zh-TW" b="0" dirty="0">
                <a:highlight>
                  <a:srgbClr val="FFFF00"/>
                </a:highlight>
              </a:rPr>
              <a:t>, </a:t>
            </a:r>
            <a:r>
              <a:rPr lang="en-US" altLang="zh-TW" b="0" dirty="0"/>
              <a:t>and E</a:t>
            </a:r>
          </a:p>
          <a:p>
            <a:r>
              <a:rPr lang="zh-TW" altLang="en-US" b="0" dirty="0"/>
              <a:t>縮寫：人名、期刊名、月份</a:t>
            </a:r>
            <a:r>
              <a:rPr lang="en-US" altLang="zh-TW" b="0" dirty="0"/>
              <a:t>(&lt;=4</a:t>
            </a:r>
            <a:r>
              <a:rPr lang="zh-TW" altLang="en-US" b="0" dirty="0"/>
              <a:t>不縮寫，</a:t>
            </a:r>
            <a:r>
              <a:rPr lang="en-US" altLang="zh-TW" b="0" dirty="0"/>
              <a:t>May, June, July)</a:t>
            </a:r>
          </a:p>
          <a:p>
            <a:r>
              <a:rPr lang="zh-TW" altLang="en-US" b="0" dirty="0"/>
              <a:t>範例</a:t>
            </a:r>
            <a:endParaRPr lang="en-US" altLang="zh-TW" b="0" dirty="0"/>
          </a:p>
          <a:p>
            <a:pPr lvl="1"/>
            <a:r>
              <a:rPr lang="en-US" altLang="zh-TW" b="0" dirty="0">
                <a:highlight>
                  <a:srgbClr val="FFFF00"/>
                </a:highlight>
              </a:rPr>
              <a:t>Y.-C. Lai and C.-C. Lin, “Two Blocking Algorithms on Adaptive Binary Splitting: Single and Pair Resolutions for RFID Tag Identification,” </a:t>
            </a:r>
            <a:r>
              <a:rPr lang="en-US" altLang="zh-TW" b="0" i="1" dirty="0">
                <a:highlight>
                  <a:srgbClr val="FFFF00"/>
                </a:highlight>
              </a:rPr>
              <a:t>IEEE/ACM Trans. Networking</a:t>
            </a:r>
            <a:r>
              <a:rPr lang="en-US" altLang="zh-TW" b="0" dirty="0">
                <a:highlight>
                  <a:srgbClr val="FFFF00"/>
                </a:highlight>
              </a:rPr>
              <a:t>, vol. 17, no. 3, pp. 962-975, June 2009. </a:t>
            </a:r>
          </a:p>
          <a:p>
            <a:pPr lvl="1"/>
            <a:r>
              <a:rPr lang="en-US" altLang="zh-TW" b="0" dirty="0">
                <a:highlight>
                  <a:srgbClr val="FFFF00"/>
                </a:highlight>
              </a:rPr>
              <a:t>J. </a:t>
            </a:r>
            <a:r>
              <a:rPr lang="en-US" altLang="zh-TW" b="0" dirty="0" err="1">
                <a:highlight>
                  <a:srgbClr val="FFFF00"/>
                </a:highlight>
              </a:rPr>
              <a:t>Myung</a:t>
            </a:r>
            <a:r>
              <a:rPr lang="en-US" altLang="zh-TW" b="0" dirty="0">
                <a:highlight>
                  <a:srgbClr val="FFFF00"/>
                </a:highlight>
              </a:rPr>
              <a:t>, W. Lee, and T.K. Shih, “An Adaptive Memoryless Protocol for RFID Tag Collision Arbitration,” </a:t>
            </a:r>
            <a:r>
              <a:rPr lang="en-US" altLang="zh-TW" b="0" i="1" dirty="0">
                <a:highlight>
                  <a:srgbClr val="FFFF00"/>
                </a:highlight>
              </a:rPr>
              <a:t>IEEE Trans. Multimedia</a:t>
            </a:r>
            <a:r>
              <a:rPr lang="en-US" altLang="zh-TW" b="0" dirty="0">
                <a:highlight>
                  <a:srgbClr val="FFFF00"/>
                </a:highlight>
              </a:rPr>
              <a:t>, vol. 8, no. 5, pp. 1096-1101, Oct. 2006. </a:t>
            </a:r>
          </a:p>
          <a:p>
            <a:pPr lvl="1"/>
            <a:endParaRPr lang="en-US" altLang="zh-TW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參考文獻</a:t>
            </a:r>
            <a:r>
              <a:rPr lang="en-US" altLang="zh-TW" dirty="0"/>
              <a:t>-</a:t>
            </a:r>
            <a:r>
              <a:rPr lang="zh-TW" altLang="en-US" dirty="0"/>
              <a:t>期刊</a:t>
            </a:r>
          </a:p>
        </p:txBody>
      </p:sp>
    </p:spTree>
    <p:extLst>
      <p:ext uri="{BB962C8B-B14F-4D97-AF65-F5344CB8AC3E}">
        <p14:creationId xmlns:p14="http://schemas.microsoft.com/office/powerpoint/2010/main" val="148755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APA </a:t>
            </a:r>
            <a:r>
              <a:rPr lang="en-US" altLang="zh-TW" kern="1200" dirty="0"/>
              <a:t>—</a:t>
            </a:r>
            <a:r>
              <a:rPr lang="zh-TW" altLang="en-US" b="0" kern="1200" dirty="0">
                <a:solidFill>
                  <a:srgbClr val="FF0000"/>
                </a:solidFill>
              </a:rPr>
              <a:t>作者</a:t>
            </a:r>
            <a:r>
              <a:rPr lang="en-US" altLang="zh-TW" b="0" kern="1200" dirty="0">
                <a:solidFill>
                  <a:srgbClr val="FF0000"/>
                </a:solidFill>
              </a:rPr>
              <a:t>/</a:t>
            </a:r>
            <a:r>
              <a:rPr lang="zh-TW" altLang="en-US" b="0" kern="1200" dirty="0">
                <a:solidFill>
                  <a:srgbClr val="FF0000"/>
                </a:solidFill>
              </a:rPr>
              <a:t>日期</a:t>
            </a:r>
            <a:r>
              <a:rPr lang="zh-TW" altLang="en-US" b="0" kern="1200" dirty="0"/>
              <a:t>為基準的格式</a:t>
            </a:r>
            <a:endParaRPr lang="en-US" altLang="zh-TW" dirty="0"/>
          </a:p>
          <a:p>
            <a:r>
              <a:rPr lang="en-US" altLang="zh-TW" dirty="0"/>
              <a:t>MLA</a:t>
            </a:r>
            <a:r>
              <a:rPr lang="en-US" altLang="zh-TW" kern="1200" dirty="0"/>
              <a:t> — </a:t>
            </a:r>
            <a:r>
              <a:rPr lang="zh-TW" altLang="en-US" b="0" kern="1200" dirty="0"/>
              <a:t>藝術以及人文學科</a:t>
            </a:r>
            <a:endParaRPr lang="en-US" altLang="zh-TW" dirty="0"/>
          </a:p>
          <a:p>
            <a:r>
              <a:rPr lang="en-US" altLang="zh-TW" dirty="0"/>
              <a:t>Harvard</a:t>
            </a:r>
            <a:r>
              <a:rPr lang="en-US" altLang="zh-TW" kern="1200" dirty="0"/>
              <a:t> — </a:t>
            </a:r>
            <a:r>
              <a:rPr lang="zh-TW" altLang="en-US" b="0" kern="1200" dirty="0"/>
              <a:t>類似</a:t>
            </a:r>
            <a:r>
              <a:rPr lang="en-US" altLang="zh-TW" b="0" kern="1200" dirty="0"/>
              <a:t>APA</a:t>
            </a:r>
            <a:endParaRPr lang="en-US" altLang="zh-TW" dirty="0"/>
          </a:p>
          <a:p>
            <a:r>
              <a:rPr lang="en-US" altLang="zh-TW" dirty="0"/>
              <a:t>Vancouver</a:t>
            </a:r>
            <a:r>
              <a:rPr lang="en-US" altLang="zh-TW" kern="1200" dirty="0"/>
              <a:t> — </a:t>
            </a:r>
            <a:r>
              <a:rPr lang="zh-TW" altLang="en-US" b="0" kern="1200" dirty="0"/>
              <a:t>醫學及科學論文</a:t>
            </a:r>
            <a:endParaRPr lang="en-US" altLang="zh-TW" dirty="0"/>
          </a:p>
          <a:p>
            <a:r>
              <a:rPr lang="en-US" altLang="zh-TW" dirty="0"/>
              <a:t>Chicago, </a:t>
            </a:r>
            <a:r>
              <a:rPr lang="en-US" altLang="zh-TW" dirty="0" err="1"/>
              <a:t>Turabian</a:t>
            </a:r>
            <a:r>
              <a:rPr lang="en-US" altLang="zh-TW" kern="1200" dirty="0"/>
              <a:t> — </a:t>
            </a:r>
            <a:r>
              <a:rPr lang="zh-TW" altLang="en-US" b="0" kern="1200" dirty="0"/>
              <a:t>歷史及經濟學科</a:t>
            </a:r>
            <a:endParaRPr lang="en-US" altLang="zh-TW" b="0" kern="1200" dirty="0"/>
          </a:p>
          <a:p>
            <a:endParaRPr lang="en-US" altLang="zh-TW" kern="1200" dirty="0"/>
          </a:p>
          <a:p>
            <a:r>
              <a:rPr lang="en-US" altLang="zh-TW" kern="1200" dirty="0"/>
              <a:t>IEEE—</a:t>
            </a:r>
            <a:r>
              <a:rPr lang="zh-TW" altLang="en-US" b="0" kern="1200" dirty="0"/>
              <a:t>電機、電子、資訊</a:t>
            </a:r>
            <a:endParaRPr lang="en-US" altLang="zh-TW" b="0" kern="1200" dirty="0"/>
          </a:p>
          <a:p>
            <a:r>
              <a:rPr lang="zh-TW" altLang="en-US" sz="5400" b="0" kern="1200" dirty="0">
                <a:solidFill>
                  <a:srgbClr val="FF0000"/>
                </a:solidFill>
                <a:highlight>
                  <a:srgbClr val="FFFF00"/>
                </a:highlight>
              </a:rPr>
              <a:t>保持一致</a:t>
            </a:r>
            <a:endParaRPr lang="en-US" altLang="zh-TW" sz="5400" b="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熱門引用格式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6077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199" y="1611313"/>
            <a:ext cx="10964127" cy="4648200"/>
          </a:xfrm>
        </p:spPr>
        <p:txBody>
          <a:bodyPr/>
          <a:lstStyle/>
          <a:p>
            <a:r>
              <a:rPr lang="en-US" altLang="zh-TW" b="0" dirty="0"/>
              <a:t>Author, “paper title,” (in) </a:t>
            </a:r>
            <a:r>
              <a:rPr lang="en-US" altLang="zh-TW" b="0" i="1" dirty="0"/>
              <a:t>Proc.</a:t>
            </a:r>
            <a:r>
              <a:rPr lang="en-US" altLang="zh-TW" b="0" dirty="0"/>
              <a:t> </a:t>
            </a:r>
            <a:r>
              <a:rPr lang="en-US" altLang="zh-TW" b="0" i="1" dirty="0"/>
              <a:t>conference name</a:t>
            </a:r>
            <a:r>
              <a:rPr lang="en-US" altLang="zh-TW" b="0" dirty="0"/>
              <a:t>, pp. xx-xx, month year.</a:t>
            </a:r>
          </a:p>
          <a:p>
            <a:r>
              <a:rPr lang="zh-TW" altLang="en-US" b="0" dirty="0"/>
              <a:t>範例</a:t>
            </a:r>
            <a:endParaRPr lang="en-US" altLang="zh-TW" b="0" dirty="0"/>
          </a:p>
          <a:p>
            <a:pPr lvl="1"/>
            <a:r>
              <a:rPr lang="en-US" altLang="zh-TW" b="0" dirty="0"/>
              <a:t>S.R. Lee, S.D. </a:t>
            </a:r>
            <a:r>
              <a:rPr lang="en-US" altLang="zh-TW" b="0" dirty="0" err="1"/>
              <a:t>Joo</a:t>
            </a:r>
            <a:r>
              <a:rPr lang="en-US" altLang="zh-TW" b="0" dirty="0"/>
              <a:t>, and C.W. Lee, “An Enhanced Dynamic Framed Slotted Aloha Algorithm for RFID Tag Identification,” </a:t>
            </a:r>
            <a:r>
              <a:rPr lang="en-US" altLang="zh-TW" b="0" i="1" dirty="0"/>
              <a:t>Proc. Second Ann. Int’l Conf. Mobile and Ubiquitous Systems: Networking and Services</a:t>
            </a:r>
            <a:r>
              <a:rPr lang="en-US" altLang="zh-TW" b="0" dirty="0"/>
              <a:t>, pp. 166-172, July 2005.</a:t>
            </a:r>
          </a:p>
          <a:p>
            <a:r>
              <a:rPr lang="en-US" altLang="zh-TW" b="0" dirty="0"/>
              <a:t>Author, “paper title,” </a:t>
            </a:r>
            <a:r>
              <a:rPr lang="en-US" altLang="zh-TW" b="0" dirty="0">
                <a:highlight>
                  <a:srgbClr val="FFFF00"/>
                </a:highlight>
              </a:rPr>
              <a:t>(in) </a:t>
            </a:r>
            <a:r>
              <a:rPr lang="en-US" altLang="zh-TW" b="0" i="1" dirty="0">
                <a:highlight>
                  <a:srgbClr val="FFFF00"/>
                </a:highlight>
              </a:rPr>
              <a:t>Proc.</a:t>
            </a:r>
            <a:r>
              <a:rPr lang="en-US" altLang="zh-TW" b="0" dirty="0">
                <a:highlight>
                  <a:srgbClr val="FFFF00"/>
                </a:highlight>
              </a:rPr>
              <a:t> </a:t>
            </a:r>
            <a:r>
              <a:rPr lang="en-US" altLang="zh-TW" b="0" i="1" dirty="0"/>
              <a:t>conference name, </a:t>
            </a:r>
            <a:r>
              <a:rPr lang="en-US" altLang="zh-TW" b="0" dirty="0"/>
              <a:t>month year. pp. xx-xx.</a:t>
            </a:r>
          </a:p>
          <a:p>
            <a:r>
              <a:rPr lang="zh-TW" altLang="en-US" b="0" dirty="0"/>
              <a:t>範例</a:t>
            </a:r>
            <a:endParaRPr lang="en-US" altLang="zh-TW" b="0" dirty="0"/>
          </a:p>
          <a:p>
            <a:pPr lvl="1"/>
            <a:r>
              <a:rPr lang="en-US" altLang="zh-TW" b="0" dirty="0"/>
              <a:t>W. C. Chen, S. J. </a:t>
            </a:r>
            <a:r>
              <a:rPr lang="en-US" altLang="zh-TW" b="0" dirty="0" err="1"/>
              <a:t>Horng</a:t>
            </a:r>
            <a:r>
              <a:rPr lang="en-US" altLang="zh-TW" b="0" dirty="0"/>
              <a:t>, and P. Fan, “An enhanced anti-collision algorithm in RFID based on counter and stack</a:t>
            </a:r>
            <a:r>
              <a:rPr lang="en-US" altLang="zh-TW" b="0" dirty="0">
                <a:highlight>
                  <a:srgbClr val="FFFF00"/>
                </a:highlight>
              </a:rPr>
              <a:t>,” in </a:t>
            </a:r>
            <a:r>
              <a:rPr lang="en-US" altLang="zh-TW" b="0" i="1" dirty="0">
                <a:highlight>
                  <a:srgbClr val="FFFF00"/>
                </a:highlight>
              </a:rPr>
              <a:t>Proc.</a:t>
            </a:r>
            <a:r>
              <a:rPr lang="en-US" altLang="zh-TW" b="0" i="1" dirty="0"/>
              <a:t> 2nd Int. Conf. Systems and Networks Communications</a:t>
            </a:r>
            <a:r>
              <a:rPr lang="en-US" altLang="zh-TW" b="0" dirty="0"/>
              <a:t>, Aug. 2007, pp. 21-24.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40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參考文獻</a:t>
            </a:r>
            <a:r>
              <a:rPr lang="en-US" altLang="zh-TW" dirty="0"/>
              <a:t>-</a:t>
            </a:r>
            <a:r>
              <a:rPr lang="zh-TW" altLang="en-US" dirty="0"/>
              <a:t>會議</a:t>
            </a:r>
          </a:p>
        </p:txBody>
      </p:sp>
    </p:spTree>
    <p:extLst>
      <p:ext uri="{BB962C8B-B14F-4D97-AF65-F5344CB8AC3E}">
        <p14:creationId xmlns:p14="http://schemas.microsoft.com/office/powerpoint/2010/main" val="32439773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199" y="1611313"/>
            <a:ext cx="10964127" cy="4648200"/>
          </a:xfrm>
        </p:spPr>
        <p:txBody>
          <a:bodyPr/>
          <a:lstStyle/>
          <a:p>
            <a:r>
              <a:rPr lang="en-US" altLang="zh-TW" b="0" dirty="0"/>
              <a:t>Google</a:t>
            </a:r>
          </a:p>
          <a:p>
            <a:pPr lvl="1"/>
            <a:r>
              <a:rPr lang="zh-TW" altLang="en-US" b="0" dirty="0"/>
              <a:t>引用</a:t>
            </a:r>
            <a:endParaRPr lang="en-US" altLang="zh-TW" b="0" dirty="0"/>
          </a:p>
          <a:p>
            <a:pPr lvl="1"/>
            <a:r>
              <a:rPr lang="en-US" altLang="zh-TW" b="0" dirty="0"/>
              <a:t>MLA </a:t>
            </a:r>
            <a:r>
              <a:rPr lang="zh-TW" altLang="en-US" b="0" dirty="0"/>
              <a:t>、</a:t>
            </a:r>
            <a:r>
              <a:rPr lang="en-US" altLang="zh-TW" b="0" dirty="0"/>
              <a:t>APA</a:t>
            </a:r>
            <a:r>
              <a:rPr lang="zh-TW" altLang="en-US" b="0" dirty="0"/>
              <a:t>、</a:t>
            </a:r>
            <a:r>
              <a:rPr lang="en-US" altLang="zh-TW" b="0" dirty="0"/>
              <a:t>Chicago Author-Date</a:t>
            </a:r>
          </a:p>
          <a:p>
            <a:r>
              <a:rPr lang="zh-TW" altLang="en-US" b="0" dirty="0">
                <a:cs typeface="Times New Roman" panose="02020603050405020304" pitchFamily="18" charset="0"/>
              </a:rPr>
              <a:t>書目管理軟體</a:t>
            </a:r>
            <a:endParaRPr lang="en-US" altLang="zh-TW" b="0" dirty="0">
              <a:cs typeface="Times New Roman" panose="02020603050405020304" pitchFamily="18" charset="0"/>
            </a:endParaRPr>
          </a:p>
          <a:p>
            <a:pPr lvl="1"/>
            <a:r>
              <a:rPr lang="en-US" altLang="zh-TW" b="0" dirty="0">
                <a:cs typeface="Times New Roman" panose="02020603050405020304" pitchFamily="18" charset="0"/>
              </a:rPr>
              <a:t>Endnote</a:t>
            </a:r>
          </a:p>
          <a:p>
            <a:pPr lvl="1"/>
            <a:r>
              <a:rPr lang="en-US" altLang="zh-TW" b="0" dirty="0" err="1">
                <a:cs typeface="Times New Roman" panose="02020603050405020304" pitchFamily="18" charset="0"/>
              </a:rPr>
              <a:t>Mendeley</a:t>
            </a:r>
            <a:endParaRPr lang="zh-TW" altLang="en-US" b="0" dirty="0">
              <a:cs typeface="Times New Roman" panose="02020603050405020304" pitchFamily="18" charset="0"/>
            </a:endParaRPr>
          </a:p>
          <a:p>
            <a:pPr lvl="1"/>
            <a:endParaRPr lang="en-US" altLang="zh-TW" b="0" dirty="0">
              <a:cs typeface="Times New Roman" panose="02020603050405020304" pitchFamily="18" charset="0"/>
            </a:endParaRPr>
          </a:p>
          <a:p>
            <a:pPr lvl="1"/>
            <a:endParaRPr lang="en-US" altLang="zh-TW" b="0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Endnote &amp;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Mendeley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比較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3DC949-08B9-4599-A2FF-1D56369770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94"/>
          <a:stretch/>
        </p:blipFill>
        <p:spPr>
          <a:xfrm>
            <a:off x="4173866" y="2927988"/>
            <a:ext cx="6900533" cy="36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91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工具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4FBB347-45C2-45A0-8269-CCEA5025908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968500"/>
          <a:ext cx="8127999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1983">
                  <a:extLst>
                    <a:ext uri="{9D8B030D-6E8A-4147-A177-3AD203B41FA5}">
                      <a16:colId xmlns:a16="http://schemas.microsoft.com/office/drawing/2014/main" val="2630448717"/>
                    </a:ext>
                  </a:extLst>
                </a:gridCol>
                <a:gridCol w="2466683">
                  <a:extLst>
                    <a:ext uri="{9D8B030D-6E8A-4147-A177-3AD203B41FA5}">
                      <a16:colId xmlns:a16="http://schemas.microsoft.com/office/drawing/2014/main" val="25137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88893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功能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軟體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Endnote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Mendeley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06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Word</a:t>
                      </a: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文獻引用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9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PDF</a:t>
                      </a: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註解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6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價位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付費</a:t>
                      </a:r>
                    </a:p>
                  </a:txBody>
                  <a:tcP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免費</a:t>
                      </a:r>
                    </a:p>
                  </a:txBody>
                  <a:tcP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396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跨平台使用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×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66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個人化參考文獻推薦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×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92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公開群組共享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×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0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支援中文文獻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×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2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引用格式多樣性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多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少</a:t>
                      </a:r>
                    </a:p>
                  </a:txBody>
                  <a:tcPr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46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841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199" y="1611313"/>
            <a:ext cx="10964127" cy="4648200"/>
          </a:xfrm>
        </p:spPr>
        <p:txBody>
          <a:bodyPr/>
          <a:lstStyle/>
          <a:p>
            <a:r>
              <a:rPr lang="zh-TW" altLang="en-US" b="0" dirty="0"/>
              <a:t>參考文獻沒照順序</a:t>
            </a:r>
            <a:endParaRPr lang="en-US" altLang="zh-TW" b="0" dirty="0"/>
          </a:p>
          <a:p>
            <a:r>
              <a:rPr lang="zh-TW" altLang="en-US" b="0" dirty="0"/>
              <a:t>參考文獻未被引用</a:t>
            </a:r>
            <a:endParaRPr lang="en-US" altLang="zh-TW" b="0" dirty="0"/>
          </a:p>
          <a:p>
            <a:r>
              <a:rPr lang="zh-TW" altLang="en-US" b="0" dirty="0"/>
              <a:t>格式不一致，原因為不同資料來源</a:t>
            </a:r>
            <a:endParaRPr lang="en-US" altLang="zh-TW" b="0" dirty="0"/>
          </a:p>
          <a:p>
            <a:pPr lvl="1"/>
            <a:r>
              <a:rPr lang="zh-TW" altLang="en-US" b="0" dirty="0"/>
              <a:t>作者名有些縮寫，有些沒有</a:t>
            </a:r>
            <a:endParaRPr lang="en-US" altLang="zh-TW" b="0" dirty="0"/>
          </a:p>
          <a:p>
            <a:pPr lvl="1"/>
            <a:r>
              <a:rPr lang="zh-TW" altLang="en-US" b="0" dirty="0"/>
              <a:t>首字大小寫不一致</a:t>
            </a:r>
            <a:endParaRPr lang="en-US" altLang="zh-TW" b="0" dirty="0"/>
          </a:p>
          <a:p>
            <a:pPr lvl="1"/>
            <a:r>
              <a:rPr lang="zh-TW" altLang="en-US" b="0" dirty="0"/>
              <a:t>雙引號格式不一致</a:t>
            </a:r>
            <a:endParaRPr lang="en-US" altLang="zh-TW" b="0" dirty="0"/>
          </a:p>
          <a:p>
            <a:pPr lvl="1"/>
            <a:r>
              <a:rPr lang="zh-TW" altLang="en-US" b="0" dirty="0"/>
              <a:t>直接從</a:t>
            </a:r>
            <a:r>
              <a:rPr lang="en-US" altLang="zh-TW" b="0" dirty="0"/>
              <a:t>IEEE copy</a:t>
            </a:r>
            <a:r>
              <a:rPr lang="zh-TW" altLang="en-US" b="0" dirty="0"/>
              <a:t>過來，會議名稱順序錯誤，例如</a:t>
            </a:r>
            <a:r>
              <a:rPr lang="en-US" altLang="zh-TW" b="0" dirty="0"/>
              <a:t>Computers and Communications (ISCC), 2017 IEEE Symposium on</a:t>
            </a:r>
          </a:p>
          <a:p>
            <a:pPr lvl="1"/>
            <a:r>
              <a:rPr lang="zh-TW" altLang="en-US" b="0" dirty="0"/>
              <a:t>期刊及會議名稱未斜體</a:t>
            </a:r>
            <a:endParaRPr lang="en-US" altLang="zh-TW" b="0" dirty="0"/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  <a:p>
            <a:endParaRPr lang="en-US" altLang="zh-TW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引用</a:t>
            </a:r>
            <a:r>
              <a:rPr lang="en-US" altLang="zh-TW" dirty="0"/>
              <a:t>/</a:t>
            </a:r>
            <a:r>
              <a:rPr lang="zh-TW" altLang="en-US" dirty="0"/>
              <a:t>參考文獻</a:t>
            </a:r>
            <a:r>
              <a:rPr lang="en-US" altLang="zh-TW" dirty="0"/>
              <a:t>123(</a:t>
            </a:r>
            <a:r>
              <a:rPr lang="zh-TW" altLang="en-US" dirty="0"/>
              <a:t>常見錯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誤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03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試著依照下面的資訊寫出</a:t>
            </a:r>
            <a:r>
              <a:rPr lang="en-US" altLang="zh-TW" dirty="0"/>
              <a:t>APA</a:t>
            </a:r>
            <a:r>
              <a:rPr lang="zh-TW" altLang="en-US" dirty="0"/>
              <a:t>格式的</a:t>
            </a:r>
            <a:r>
              <a:rPr lang="en-US" altLang="zh-TW" dirty="0"/>
              <a:t>Ref:</a:t>
            </a:r>
          </a:p>
          <a:p>
            <a:r>
              <a:rPr lang="en-US" altLang="zh-TW" dirty="0"/>
              <a:t>Title:</a:t>
            </a:r>
          </a:p>
          <a:p>
            <a:pPr lvl="1"/>
            <a:r>
              <a:rPr lang="en-US" altLang="zh-TW" dirty="0"/>
              <a:t>Power Control for D2D </a:t>
            </a:r>
            <a:r>
              <a:rPr lang="en-US" altLang="zh-TW" dirty="0" err="1"/>
              <a:t>Underlaid</a:t>
            </a:r>
            <a:r>
              <a:rPr lang="en-US" altLang="zh-TW" dirty="0"/>
              <a:t> Cellular Networks: Modeling, Algorithms, and Analysis</a:t>
            </a:r>
          </a:p>
          <a:p>
            <a:r>
              <a:rPr lang="en-US" altLang="zh-TW" dirty="0"/>
              <a:t>Author:</a:t>
            </a:r>
          </a:p>
          <a:p>
            <a:pPr lvl="1"/>
            <a:r>
              <a:rPr lang="en-US" altLang="zh-TW" dirty="0" err="1"/>
              <a:t>Namyoon</a:t>
            </a:r>
            <a:r>
              <a:rPr lang="en-US" altLang="zh-TW" dirty="0"/>
              <a:t> Lee, </a:t>
            </a:r>
            <a:r>
              <a:rPr lang="en-US" altLang="zh-TW" dirty="0" err="1"/>
              <a:t>Xingqin</a:t>
            </a:r>
            <a:r>
              <a:rPr lang="en-US" altLang="zh-TW" dirty="0"/>
              <a:t> Lin, Jeffrey G. Andrews, Robert W. Heath</a:t>
            </a:r>
          </a:p>
          <a:p>
            <a:r>
              <a:rPr lang="en-US" altLang="zh-TW" dirty="0"/>
              <a:t>Published in: </a:t>
            </a:r>
          </a:p>
          <a:p>
            <a:pPr lvl="1"/>
            <a:r>
              <a:rPr lang="en-US" altLang="zh-TW" dirty="0"/>
              <a:t>IEEE Journal on Selected Areas in Communications ( Volume: 33, Issue: 1, Jan. 2015 )</a:t>
            </a:r>
          </a:p>
          <a:p>
            <a:r>
              <a:rPr lang="en-US" altLang="zh-TW" dirty="0"/>
              <a:t>DOI: </a:t>
            </a:r>
          </a:p>
          <a:p>
            <a:pPr lvl="1"/>
            <a:r>
              <a:rPr lang="en-US" altLang="zh-TW" dirty="0"/>
              <a:t>10.1109/JSAC.2014.2369612</a:t>
            </a:r>
          </a:p>
          <a:p>
            <a:pPr lvl="1"/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44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練習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21359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Lee, N., Lin, X., Andrews, J. G., &amp; Heath, R. W. (2015). </a:t>
            </a:r>
            <a:br>
              <a:rPr lang="en-US" altLang="zh-TW" dirty="0"/>
            </a:br>
            <a:r>
              <a:rPr lang="zh-TW" altLang="en-US" dirty="0"/>
              <a:t>　　</a:t>
            </a:r>
            <a:r>
              <a:rPr lang="en-US" altLang="zh-TW" dirty="0"/>
              <a:t>Power</a:t>
            </a:r>
            <a:r>
              <a:rPr lang="zh-TW" altLang="en-US" dirty="0"/>
              <a:t>　</a:t>
            </a:r>
            <a:r>
              <a:rPr lang="en-US" altLang="zh-TW" dirty="0"/>
              <a:t>control for D2D </a:t>
            </a:r>
            <a:r>
              <a:rPr lang="en-US" altLang="zh-TW" dirty="0" err="1"/>
              <a:t>underlaid</a:t>
            </a:r>
            <a:r>
              <a:rPr lang="en-US" altLang="zh-TW" dirty="0"/>
              <a:t> cellular networks: </a:t>
            </a:r>
            <a:br>
              <a:rPr lang="en-US" altLang="zh-TW" dirty="0"/>
            </a:br>
            <a:r>
              <a:rPr lang="zh-TW" altLang="en-US" dirty="0"/>
              <a:t>　　</a:t>
            </a:r>
            <a:r>
              <a:rPr lang="en-US" altLang="zh-TW" dirty="0"/>
              <a:t>Modeling,</a:t>
            </a:r>
            <a:r>
              <a:rPr lang="zh-TW" altLang="en-US" dirty="0"/>
              <a:t> </a:t>
            </a:r>
            <a:r>
              <a:rPr lang="en-US" altLang="zh-TW" dirty="0"/>
              <a:t>algorithms, and analysis. </a:t>
            </a:r>
            <a:r>
              <a:rPr lang="en-US" altLang="zh-TW" i="1" dirty="0"/>
              <a:t>IEEE Journal on </a:t>
            </a:r>
            <a:br>
              <a:rPr lang="en-US" altLang="zh-TW" i="1" dirty="0"/>
            </a:br>
            <a:r>
              <a:rPr lang="zh-TW" altLang="en-US" i="1" dirty="0"/>
              <a:t>　　</a:t>
            </a:r>
            <a:r>
              <a:rPr lang="en-US" altLang="zh-TW" i="1" dirty="0"/>
              <a:t>Selected Areas in Communications, 33</a:t>
            </a:r>
            <a:r>
              <a:rPr lang="en-US" altLang="zh-TW" dirty="0"/>
              <a:t>(1), 1-13.</a:t>
            </a:r>
            <a:r>
              <a:rPr lang="zh-TW" altLang="en-US" dirty="0"/>
              <a:t> 　</a:t>
            </a:r>
            <a:br>
              <a:rPr lang="en-US" altLang="zh-TW" dirty="0"/>
            </a:br>
            <a:r>
              <a:rPr lang="en-US" altLang="zh-TW" dirty="0"/>
              <a:t>        doi:10.1109/JSAC.2014.2369612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45</a:t>
            </a:fld>
            <a:endParaRPr lang="zh-TW" altLang="en-US"/>
          </a:p>
        </p:txBody>
      </p:sp>
      <p:sp>
        <p:nvSpPr>
          <p:cNvPr id="2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練習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3983854" y="717143"/>
            <a:ext cx="3232961" cy="789365"/>
            <a:chOff x="3983854" y="717143"/>
            <a:chExt cx="3232961" cy="789365"/>
          </a:xfrm>
        </p:grpSpPr>
        <p:sp>
          <p:nvSpPr>
            <p:cNvPr id="5" name="文字方塊 4"/>
            <p:cNvSpPr txBox="1"/>
            <p:nvPr/>
          </p:nvSpPr>
          <p:spPr>
            <a:xfrm>
              <a:off x="3983854" y="717143"/>
              <a:ext cx="2847371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姓</a:t>
              </a:r>
              <a:r>
                <a:rPr lang="en-US" altLang="zh-TW" dirty="0">
                  <a:solidFill>
                    <a:srgbClr val="FF0000"/>
                  </a:solidFill>
                </a:rPr>
                <a:t>,</a:t>
              </a:r>
              <a:r>
                <a:rPr lang="zh-TW" altLang="en-US" dirty="0">
                  <a:solidFill>
                    <a:srgbClr val="FF0000"/>
                  </a:solidFill>
                </a:rPr>
                <a:t>名</a:t>
              </a:r>
              <a:r>
                <a:rPr lang="en-US" altLang="zh-TW" dirty="0">
                  <a:solidFill>
                    <a:srgbClr val="FF0000"/>
                  </a:solidFill>
                </a:rPr>
                <a:t>(</a:t>
              </a:r>
              <a:r>
                <a:rPr lang="zh-TW" altLang="en-US" dirty="0">
                  <a:solidFill>
                    <a:srgbClr val="FF0000"/>
                  </a:solidFill>
                </a:rPr>
                <a:t>縮寫</a:t>
              </a:r>
              <a:r>
                <a:rPr lang="en-US" altLang="zh-TW" dirty="0">
                  <a:solidFill>
                    <a:srgbClr val="FF0000"/>
                  </a:solidFill>
                </a:rPr>
                <a:t>).,</a:t>
              </a:r>
              <a:r>
                <a:rPr lang="zh-TW" altLang="en-US" dirty="0">
                  <a:solidFill>
                    <a:srgbClr val="FF0000"/>
                  </a:solidFill>
                </a:rPr>
                <a:t> 二位作者以上最後一位用 </a:t>
              </a:r>
              <a:r>
                <a:rPr lang="en-US" altLang="zh-TW" dirty="0">
                  <a:solidFill>
                    <a:srgbClr val="FF0000"/>
                  </a:solidFill>
                </a:rPr>
                <a:t>&amp;</a:t>
              </a:r>
              <a:r>
                <a:rPr lang="zh-TW" altLang="en-US" dirty="0">
                  <a:solidFill>
                    <a:srgbClr val="FF0000"/>
                  </a:solidFill>
                </a:rPr>
                <a:t> 連結</a:t>
              </a:r>
              <a:r>
                <a:rPr lang="en-US" altLang="zh-TW" dirty="0">
                  <a:solidFill>
                    <a:srgbClr val="FF0000"/>
                  </a:solidFill>
                </a:rPr>
                <a:t>(</a:t>
              </a:r>
              <a:r>
                <a:rPr lang="zh-TW" altLang="en-US" dirty="0">
                  <a:solidFill>
                    <a:srgbClr val="FF0000"/>
                  </a:solidFill>
                </a:rPr>
                <a:t>年分</a:t>
              </a:r>
              <a:r>
                <a:rPr lang="en-US" altLang="zh-TW" dirty="0">
                  <a:solidFill>
                    <a:srgbClr val="FF0000"/>
                  </a:solidFill>
                </a:rPr>
                <a:t>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直線單箭頭接點 8"/>
            <p:cNvCxnSpPr>
              <a:stCxn id="5" idx="3"/>
            </p:cNvCxnSpPr>
            <p:nvPr/>
          </p:nvCxnSpPr>
          <p:spPr>
            <a:xfrm>
              <a:off x="6831225" y="1040309"/>
              <a:ext cx="385590" cy="46619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" name="群組 15"/>
          <p:cNvGrpSpPr/>
          <p:nvPr/>
        </p:nvGrpSpPr>
        <p:grpSpPr>
          <a:xfrm>
            <a:off x="153823" y="2688549"/>
            <a:ext cx="1368752" cy="1217032"/>
            <a:chOff x="436899" y="3769849"/>
            <a:chExt cx="1368752" cy="1217032"/>
          </a:xfrm>
        </p:grpSpPr>
        <p:sp>
          <p:nvSpPr>
            <p:cNvPr id="6" name="文字方塊 5"/>
            <p:cNvSpPr txBox="1"/>
            <p:nvPr/>
          </p:nvSpPr>
          <p:spPr>
            <a:xfrm>
              <a:off x="436899" y="4340550"/>
              <a:ext cx="1368752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rgbClr val="FF0000"/>
                  </a:solidFill>
                </a:defRPr>
              </a:lvl1pPr>
            </a:lstStyle>
            <a:p>
              <a:r>
                <a:rPr lang="zh-TW" altLang="en-US" dirty="0"/>
                <a:t>第二行後須空</a:t>
              </a:r>
              <a:r>
                <a:rPr lang="en-US" altLang="zh-TW" dirty="0"/>
                <a:t>4</a:t>
              </a:r>
              <a:r>
                <a:rPr lang="zh-TW" altLang="en-US" dirty="0"/>
                <a:t>個字元</a:t>
              </a:r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1121275" y="3769849"/>
              <a:ext cx="408744" cy="519538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</p:cxnSp>
      </p:grpSp>
      <p:grpSp>
        <p:nvGrpSpPr>
          <p:cNvPr id="17" name="群組 16"/>
          <p:cNvGrpSpPr/>
          <p:nvPr/>
        </p:nvGrpSpPr>
        <p:grpSpPr>
          <a:xfrm>
            <a:off x="4289200" y="3057616"/>
            <a:ext cx="4294207" cy="1305849"/>
            <a:chOff x="-569321" y="4935445"/>
            <a:chExt cx="4294207" cy="1305849"/>
          </a:xfrm>
        </p:grpSpPr>
        <p:sp>
          <p:nvSpPr>
            <p:cNvPr id="7" name="文字方塊 6"/>
            <p:cNvSpPr txBox="1"/>
            <p:nvPr/>
          </p:nvSpPr>
          <p:spPr>
            <a:xfrm>
              <a:off x="-569321" y="5871962"/>
              <a:ext cx="4294207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rgbClr val="FF0000"/>
                  </a:solidFill>
                </a:defRPr>
              </a:lvl1pPr>
            </a:lstStyle>
            <a:p>
              <a:r>
                <a:rPr lang="zh-TW" altLang="en-US" dirty="0"/>
                <a:t>期刊名稱</a:t>
              </a:r>
              <a:r>
                <a:rPr lang="en-US" altLang="zh-TW" dirty="0"/>
                <a:t>,</a:t>
              </a:r>
              <a:r>
                <a:rPr lang="zh-TW" altLang="en-US" dirty="0"/>
                <a:t> 斜體至卷的部分</a:t>
              </a:r>
              <a:r>
                <a:rPr lang="en-US" altLang="zh-TW" dirty="0"/>
                <a:t>,(</a:t>
              </a:r>
              <a:r>
                <a:rPr lang="zh-TW" altLang="en-US" dirty="0"/>
                <a:t>期</a:t>
              </a:r>
              <a:r>
                <a:rPr lang="en-US" altLang="zh-TW" dirty="0"/>
                <a:t>)</a:t>
              </a:r>
              <a:r>
                <a:rPr lang="zh-TW" altLang="en-US" dirty="0"/>
                <a:t>不用斜體</a:t>
              </a:r>
            </a:p>
          </p:txBody>
        </p:sp>
        <p:cxnSp>
          <p:nvCxnSpPr>
            <p:cNvPr id="14" name="直線單箭頭接點 13"/>
            <p:cNvCxnSpPr>
              <a:stCxn id="7" idx="0"/>
            </p:cNvCxnSpPr>
            <p:nvPr/>
          </p:nvCxnSpPr>
          <p:spPr>
            <a:xfrm flipV="1">
              <a:off x="1577783" y="4935445"/>
              <a:ext cx="954912" cy="936517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703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Yong Li, Ting Wu, Pan Hui, </a:t>
            </a:r>
            <a:r>
              <a:rPr lang="en-US" altLang="zh-TW" dirty="0" err="1"/>
              <a:t>Depeng</a:t>
            </a:r>
            <a:r>
              <a:rPr lang="en-US" altLang="zh-TW" dirty="0"/>
              <a:t> </a:t>
            </a:r>
            <a:r>
              <a:rPr lang="en-US" altLang="zh-TW" dirty="0" err="1"/>
              <a:t>Jin</a:t>
            </a:r>
            <a:r>
              <a:rPr lang="en-US" altLang="zh-TW" dirty="0"/>
              <a:t>, &amp; Sheng Chen </a:t>
            </a:r>
            <a:br>
              <a:rPr lang="en-US" altLang="zh-TW" dirty="0"/>
            </a:br>
            <a:r>
              <a:rPr lang="zh-TW" altLang="en-US" dirty="0"/>
              <a:t>        </a:t>
            </a:r>
            <a:r>
              <a:rPr lang="en-US" altLang="zh-TW" dirty="0"/>
              <a:t>(2014). Social-aware D2D communications: </a:t>
            </a:r>
            <a:br>
              <a:rPr lang="en-US" altLang="zh-TW" dirty="0"/>
            </a:br>
            <a:r>
              <a:rPr lang="zh-TW" altLang="en-US" dirty="0"/>
              <a:t>        </a:t>
            </a:r>
            <a:r>
              <a:rPr lang="en-US" altLang="zh-TW" dirty="0"/>
              <a:t>qualitative insights and quantitative </a:t>
            </a:r>
            <a:br>
              <a:rPr lang="en-US" altLang="zh-TW" dirty="0"/>
            </a:br>
            <a:r>
              <a:rPr lang="zh-TW" altLang="en-US" dirty="0"/>
              <a:t>　　</a:t>
            </a:r>
            <a:r>
              <a:rPr lang="en-US" altLang="zh-TW" dirty="0"/>
              <a:t>analysis. IEEE Communications Magazine, 52(6), 150-</a:t>
            </a:r>
            <a:br>
              <a:rPr lang="en-US" altLang="zh-TW" dirty="0"/>
            </a:br>
            <a:r>
              <a:rPr lang="zh-TW" altLang="en-US" dirty="0"/>
              <a:t>　　</a:t>
            </a:r>
            <a:r>
              <a:rPr lang="en-US" altLang="zh-TW" dirty="0"/>
              <a:t>158.</a:t>
            </a:r>
            <a:endParaRPr lang="zh-TW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Li, Y., Wu, T., Hui, P., </a:t>
            </a:r>
            <a:r>
              <a:rPr lang="en-US" altLang="zh-TW" dirty="0" err="1">
                <a:solidFill>
                  <a:srgbClr val="FF0000"/>
                </a:solidFill>
              </a:rPr>
              <a:t>Jin</a:t>
            </a:r>
            <a:r>
              <a:rPr lang="en-US" altLang="zh-TW" dirty="0">
                <a:solidFill>
                  <a:srgbClr val="FF0000"/>
                </a:solidFill>
              </a:rPr>
              <a:t>, D., &amp; Chen, S. </a:t>
            </a:r>
            <a:r>
              <a:rPr lang="en-US" altLang="zh-TW" dirty="0"/>
              <a:t>(2014). </a:t>
            </a:r>
            <a:br>
              <a:rPr lang="en-US" altLang="zh-TW" dirty="0"/>
            </a:br>
            <a:r>
              <a:rPr lang="zh-TW" altLang="en-US" dirty="0"/>
              <a:t>　　</a:t>
            </a:r>
            <a:r>
              <a:rPr lang="en-US" altLang="zh-TW" dirty="0"/>
              <a:t>Social-aware D2D communications: qualitative </a:t>
            </a:r>
            <a:br>
              <a:rPr lang="en-US" altLang="zh-TW" dirty="0"/>
            </a:br>
            <a:r>
              <a:rPr lang="zh-TW" altLang="en-US" dirty="0"/>
              <a:t>    　</a:t>
            </a:r>
            <a:r>
              <a:rPr lang="en-US" altLang="zh-TW" dirty="0"/>
              <a:t>insights and quantitative analysis. </a:t>
            </a:r>
            <a:r>
              <a:rPr lang="en-US" altLang="zh-TW" i="1" dirty="0">
                <a:solidFill>
                  <a:srgbClr val="FF0000"/>
                </a:solidFill>
              </a:rPr>
              <a:t>IEEE </a:t>
            </a:r>
            <a:br>
              <a:rPr lang="en-US" altLang="zh-TW" i="1" dirty="0">
                <a:solidFill>
                  <a:srgbClr val="FF0000"/>
                </a:solidFill>
              </a:rPr>
            </a:br>
            <a:r>
              <a:rPr lang="zh-TW" altLang="en-US" i="1" dirty="0">
                <a:solidFill>
                  <a:srgbClr val="FF0000"/>
                </a:solidFill>
              </a:rPr>
              <a:t>　　</a:t>
            </a:r>
            <a:r>
              <a:rPr lang="en-US" altLang="zh-TW" i="1" dirty="0">
                <a:solidFill>
                  <a:srgbClr val="FF0000"/>
                </a:solidFill>
              </a:rPr>
              <a:t>Communications Magazine</a:t>
            </a:r>
            <a:r>
              <a:rPr lang="en-US" altLang="zh-TW" dirty="0">
                <a:solidFill>
                  <a:srgbClr val="FF0000"/>
                </a:solidFill>
              </a:rPr>
              <a:t>, </a:t>
            </a:r>
            <a:r>
              <a:rPr lang="en-US" altLang="zh-TW" i="1" dirty="0">
                <a:solidFill>
                  <a:srgbClr val="FF0000"/>
                </a:solidFill>
              </a:rPr>
              <a:t>52</a:t>
            </a:r>
            <a:r>
              <a:rPr lang="en-US" altLang="zh-TW" dirty="0"/>
              <a:t>(6), 150-158.</a:t>
            </a:r>
          </a:p>
          <a:p>
            <a:r>
              <a:rPr lang="zh-TW" altLang="en-US" dirty="0"/>
              <a:t>作者姓名格式為：姓</a:t>
            </a:r>
            <a:r>
              <a:rPr lang="en-US" altLang="zh-TW" dirty="0"/>
              <a:t>,</a:t>
            </a:r>
            <a:r>
              <a:rPr lang="zh-TW" altLang="en-US" dirty="0"/>
              <a:t>名</a:t>
            </a:r>
            <a:r>
              <a:rPr lang="en-US" altLang="zh-TW" dirty="0"/>
              <a:t>(</a:t>
            </a:r>
            <a:r>
              <a:rPr lang="zh-TW" altLang="en-US" dirty="0"/>
              <a:t>縮寫</a:t>
            </a:r>
            <a:r>
              <a:rPr lang="en-US" altLang="zh-TW" dirty="0"/>
              <a:t>)</a:t>
            </a:r>
            <a:endParaRPr lang="zh-TW" altLang="zh-TW" dirty="0"/>
          </a:p>
          <a:p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46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練習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775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/>
              <a:t>Gubbi</a:t>
            </a:r>
            <a:r>
              <a:rPr lang="en-US" altLang="zh-TW" dirty="0"/>
              <a:t>, J., </a:t>
            </a:r>
            <a:r>
              <a:rPr lang="en-US" altLang="zh-TW" dirty="0" err="1"/>
              <a:t>Buyya</a:t>
            </a:r>
            <a:r>
              <a:rPr lang="en-US" altLang="zh-TW" dirty="0"/>
              <a:t>, R., </a:t>
            </a:r>
            <a:r>
              <a:rPr lang="en-US" altLang="zh-TW" dirty="0" err="1"/>
              <a:t>Marusic</a:t>
            </a:r>
            <a:r>
              <a:rPr lang="en-US" altLang="zh-TW" dirty="0"/>
              <a:t>, S., </a:t>
            </a:r>
            <a:r>
              <a:rPr lang="en-US" altLang="zh-TW" dirty="0" err="1"/>
              <a:t>Palaniswami</a:t>
            </a:r>
            <a:r>
              <a:rPr lang="en-US" altLang="zh-TW" dirty="0"/>
              <a:t>, M. </a:t>
            </a:r>
            <a:br>
              <a:rPr lang="en-US" altLang="zh-TW" dirty="0"/>
            </a:br>
            <a:r>
              <a:rPr lang="zh-TW" altLang="en-US" dirty="0"/>
              <a:t>　　</a:t>
            </a:r>
            <a:r>
              <a:rPr lang="en-US" altLang="zh-TW" dirty="0"/>
              <a:t>(2013). Internet of Things (</a:t>
            </a:r>
            <a:r>
              <a:rPr lang="en-US" altLang="zh-TW" dirty="0" err="1"/>
              <a:t>IoT</a:t>
            </a:r>
            <a:r>
              <a:rPr lang="en-US" altLang="zh-TW" dirty="0"/>
              <a:t>): A vision, </a:t>
            </a:r>
            <a:br>
              <a:rPr lang="en-US" altLang="zh-TW" dirty="0"/>
            </a:br>
            <a:r>
              <a:rPr lang="zh-TW" altLang="en-US" dirty="0"/>
              <a:t>    　</a:t>
            </a:r>
            <a:r>
              <a:rPr lang="en-US" altLang="zh-TW" dirty="0"/>
              <a:t>architectural elements, and future </a:t>
            </a:r>
            <a:br>
              <a:rPr lang="en-US" altLang="zh-TW" dirty="0"/>
            </a:br>
            <a:r>
              <a:rPr lang="zh-TW" altLang="en-US" dirty="0"/>
              <a:t>　　</a:t>
            </a:r>
            <a:r>
              <a:rPr lang="en-US" altLang="zh-TW" dirty="0"/>
              <a:t>directions. Future generation computer </a:t>
            </a:r>
            <a:br>
              <a:rPr lang="en-US" altLang="zh-TW" dirty="0"/>
            </a:br>
            <a:r>
              <a:rPr lang="zh-TW" altLang="en-US" dirty="0"/>
              <a:t>　　</a:t>
            </a:r>
            <a:r>
              <a:rPr lang="en-US" altLang="zh-TW" dirty="0"/>
              <a:t>systems, 29(7), 1645-1660.</a:t>
            </a:r>
            <a:endParaRPr lang="zh-TW" altLang="zh-TW" dirty="0"/>
          </a:p>
          <a:p>
            <a:r>
              <a:rPr lang="en-US" altLang="zh-TW" dirty="0" err="1"/>
              <a:t>Gubbi</a:t>
            </a:r>
            <a:r>
              <a:rPr lang="en-US" altLang="zh-TW" dirty="0"/>
              <a:t>, J., </a:t>
            </a:r>
            <a:r>
              <a:rPr lang="en-US" altLang="zh-TW" dirty="0" err="1"/>
              <a:t>Buyya</a:t>
            </a:r>
            <a:r>
              <a:rPr lang="en-US" altLang="zh-TW" dirty="0"/>
              <a:t>, R., </a:t>
            </a:r>
            <a:r>
              <a:rPr lang="en-US" altLang="zh-TW" dirty="0" err="1"/>
              <a:t>Marusic</a:t>
            </a:r>
            <a:r>
              <a:rPr lang="en-US" altLang="zh-TW" dirty="0"/>
              <a:t>, S., </a:t>
            </a:r>
            <a:r>
              <a:rPr lang="en-US" altLang="zh-TW" dirty="0">
                <a:solidFill>
                  <a:srgbClr val="FF0000"/>
                </a:solidFill>
              </a:rPr>
              <a:t>&amp;</a:t>
            </a:r>
            <a:r>
              <a:rPr lang="en-US" altLang="zh-TW" dirty="0"/>
              <a:t> </a:t>
            </a:r>
            <a:r>
              <a:rPr lang="en-US" altLang="zh-TW" dirty="0" err="1"/>
              <a:t>Palaniswami</a:t>
            </a:r>
            <a:r>
              <a:rPr lang="en-US" altLang="zh-TW" dirty="0"/>
              <a:t>, M. </a:t>
            </a:r>
            <a:br>
              <a:rPr lang="en-US" altLang="zh-TW" dirty="0"/>
            </a:br>
            <a:r>
              <a:rPr lang="zh-TW" altLang="en-US" dirty="0"/>
              <a:t>　　</a:t>
            </a:r>
            <a:r>
              <a:rPr lang="en-US" altLang="zh-TW" dirty="0"/>
              <a:t>(2013). Internet of Things (</a:t>
            </a:r>
            <a:r>
              <a:rPr lang="en-US" altLang="zh-TW" dirty="0" err="1"/>
              <a:t>IoT</a:t>
            </a:r>
            <a:r>
              <a:rPr lang="en-US" altLang="zh-TW" dirty="0"/>
              <a:t>): A vision, </a:t>
            </a:r>
            <a:br>
              <a:rPr lang="en-US" altLang="zh-TW" dirty="0"/>
            </a:br>
            <a:r>
              <a:rPr lang="zh-TW" altLang="en-US" dirty="0"/>
              <a:t>    　</a:t>
            </a:r>
            <a:r>
              <a:rPr lang="en-US" altLang="zh-TW" dirty="0"/>
              <a:t>architectural elements, and future </a:t>
            </a:r>
            <a:br>
              <a:rPr lang="en-US" altLang="zh-TW" dirty="0"/>
            </a:br>
            <a:r>
              <a:rPr lang="zh-TW" altLang="en-US" dirty="0"/>
              <a:t>　　</a:t>
            </a:r>
            <a:r>
              <a:rPr lang="en-US" altLang="zh-TW" dirty="0"/>
              <a:t>directions. </a:t>
            </a:r>
            <a:r>
              <a:rPr lang="en-US" altLang="zh-TW" i="1" dirty="0"/>
              <a:t>Future Generation Computer </a:t>
            </a:r>
            <a:br>
              <a:rPr lang="en-US" altLang="zh-TW" i="1" dirty="0"/>
            </a:br>
            <a:r>
              <a:rPr lang="zh-TW" altLang="en-US" i="1" dirty="0"/>
              <a:t>　　</a:t>
            </a:r>
            <a:r>
              <a:rPr lang="en-US" altLang="zh-TW" i="1" dirty="0"/>
              <a:t>Systems</a:t>
            </a:r>
            <a:r>
              <a:rPr lang="en-US" altLang="zh-TW" dirty="0"/>
              <a:t>, </a:t>
            </a:r>
            <a:r>
              <a:rPr lang="en-US" altLang="zh-TW" i="1" dirty="0"/>
              <a:t>29</a:t>
            </a:r>
            <a:r>
              <a:rPr lang="en-US" altLang="zh-TW" dirty="0"/>
              <a:t>(7), 1645-1660.</a:t>
            </a:r>
          </a:p>
          <a:p>
            <a:r>
              <a:rPr lang="zh-TW" altLang="en-US" dirty="0"/>
              <a:t>兩名以上最後一位用</a:t>
            </a:r>
            <a:r>
              <a:rPr lang="en-US" altLang="zh-TW" dirty="0"/>
              <a:t>and(&amp;)</a:t>
            </a:r>
            <a:r>
              <a:rPr lang="zh-TW" altLang="en-US" dirty="0"/>
              <a:t>連結</a:t>
            </a:r>
            <a:endParaRPr lang="zh-TW" altLang="zh-TW" dirty="0"/>
          </a:p>
          <a:p>
            <a:endParaRPr lang="zh-TW" altLang="zh-TW" dirty="0"/>
          </a:p>
          <a:p>
            <a:endParaRPr lang="zh-TW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47</a:t>
            </a:fld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練習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78673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Sanchez, L., Muñoz, L., </a:t>
            </a:r>
            <a:r>
              <a:rPr lang="en-US" altLang="zh-TW" dirty="0" err="1"/>
              <a:t>Galache</a:t>
            </a:r>
            <a:r>
              <a:rPr lang="en-US" altLang="zh-TW" dirty="0"/>
              <a:t>, J. A., </a:t>
            </a:r>
            <a:r>
              <a:rPr lang="en-US" altLang="zh-TW" dirty="0" err="1"/>
              <a:t>Sotres</a:t>
            </a:r>
            <a:r>
              <a:rPr lang="en-US" altLang="zh-TW" dirty="0"/>
              <a:t>, P., </a:t>
            </a:r>
            <a:br>
              <a:rPr lang="en-US" altLang="zh-TW" dirty="0"/>
            </a:br>
            <a:r>
              <a:rPr lang="zh-TW" altLang="en-US" dirty="0"/>
              <a:t>    　</a:t>
            </a:r>
            <a:r>
              <a:rPr lang="en-US" altLang="zh-TW" dirty="0"/>
              <a:t>Santana, J. R., Gutierrez, V., </a:t>
            </a:r>
            <a:r>
              <a:rPr lang="en-US" altLang="zh-TW" dirty="0" err="1"/>
              <a:t>Ramdhanyb</a:t>
            </a:r>
            <a:r>
              <a:rPr lang="en-US" altLang="zh-TW" dirty="0"/>
              <a:t>, R., </a:t>
            </a:r>
            <a:br>
              <a:rPr lang="en-US" altLang="zh-TW" dirty="0"/>
            </a:br>
            <a:r>
              <a:rPr lang="zh-TW" altLang="en-US" dirty="0"/>
              <a:t>    　</a:t>
            </a:r>
            <a:r>
              <a:rPr lang="en-US" altLang="zh-TW" dirty="0" err="1"/>
              <a:t>Gluhakc</a:t>
            </a:r>
            <a:r>
              <a:rPr lang="en-US" altLang="zh-TW" dirty="0"/>
              <a:t>, A., </a:t>
            </a:r>
            <a:r>
              <a:rPr lang="en-US" altLang="zh-TW" dirty="0" err="1"/>
              <a:t>Krcod</a:t>
            </a:r>
            <a:r>
              <a:rPr lang="en-US" altLang="zh-TW" dirty="0"/>
              <a:t>, S., </a:t>
            </a:r>
            <a:r>
              <a:rPr lang="en-US" altLang="zh-TW" dirty="0" err="1"/>
              <a:t>Theodoridise</a:t>
            </a:r>
            <a:r>
              <a:rPr lang="en-US" altLang="zh-TW" dirty="0"/>
              <a:t>, E., &amp; </a:t>
            </a:r>
            <a:br>
              <a:rPr lang="en-US" altLang="zh-TW" dirty="0"/>
            </a:br>
            <a:r>
              <a:rPr lang="zh-TW" altLang="en-US" dirty="0"/>
              <a:t>    　</a:t>
            </a:r>
            <a:r>
              <a:rPr lang="en-US" altLang="zh-TW" dirty="0" err="1"/>
              <a:t>Pfisterer</a:t>
            </a:r>
            <a:r>
              <a:rPr lang="en-US" altLang="zh-TW" dirty="0"/>
              <a:t>, D. (2014). </a:t>
            </a:r>
            <a:r>
              <a:rPr lang="en-US" altLang="zh-TW" dirty="0" err="1"/>
              <a:t>SmartSantander</a:t>
            </a:r>
            <a:r>
              <a:rPr lang="en-US" altLang="zh-TW" dirty="0"/>
              <a:t>: </a:t>
            </a:r>
            <a:r>
              <a:rPr lang="en-US" altLang="zh-TW" dirty="0" err="1"/>
              <a:t>IoT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zh-TW" altLang="en-US" dirty="0"/>
              <a:t>    　</a:t>
            </a:r>
            <a:r>
              <a:rPr lang="en-US" altLang="zh-TW" dirty="0"/>
              <a:t>experimentation over a smart city testbed. Computer </a:t>
            </a:r>
            <a:br>
              <a:rPr lang="en-US" altLang="zh-TW" dirty="0"/>
            </a:br>
            <a:r>
              <a:rPr lang="zh-TW" altLang="en-US" dirty="0"/>
              <a:t>    　</a:t>
            </a:r>
            <a:r>
              <a:rPr lang="en-US" altLang="zh-TW" dirty="0"/>
              <a:t>Networks, 61, 217-238.</a:t>
            </a:r>
            <a:endParaRPr lang="zh-TW" altLang="zh-TW" dirty="0"/>
          </a:p>
          <a:p>
            <a:r>
              <a:rPr lang="en-US" altLang="zh-TW" dirty="0"/>
              <a:t>Sanchez, L., Muñoz, L., </a:t>
            </a:r>
            <a:r>
              <a:rPr lang="en-US" altLang="zh-TW" dirty="0" err="1"/>
              <a:t>Galache</a:t>
            </a:r>
            <a:r>
              <a:rPr lang="en-US" altLang="zh-TW" dirty="0"/>
              <a:t>, J. A., </a:t>
            </a:r>
            <a:r>
              <a:rPr lang="en-US" altLang="zh-TW" dirty="0" err="1"/>
              <a:t>Sotres</a:t>
            </a:r>
            <a:r>
              <a:rPr lang="en-US" altLang="zh-TW" dirty="0"/>
              <a:t>, P., </a:t>
            </a:r>
            <a:br>
              <a:rPr lang="en-US" altLang="zh-TW" dirty="0"/>
            </a:br>
            <a:r>
              <a:rPr lang="zh-TW" altLang="en-US" dirty="0"/>
              <a:t>   　 </a:t>
            </a:r>
            <a:r>
              <a:rPr lang="en-US" altLang="zh-TW" dirty="0"/>
              <a:t>Santana, J. R., Gutierrez, V., </a:t>
            </a:r>
            <a:r>
              <a:rPr lang="en-US" altLang="zh-TW" dirty="0">
                <a:solidFill>
                  <a:srgbClr val="FF0000"/>
                </a:solidFill>
              </a:rPr>
              <a:t>...</a:t>
            </a:r>
            <a:r>
              <a:rPr lang="en-US" altLang="zh-TW" dirty="0"/>
              <a:t> &amp; </a:t>
            </a:r>
            <a:r>
              <a:rPr lang="en-US" altLang="zh-TW" dirty="0" err="1"/>
              <a:t>Pfisterer</a:t>
            </a:r>
            <a:r>
              <a:rPr lang="en-US" altLang="zh-TW" dirty="0"/>
              <a:t>, D. </a:t>
            </a:r>
            <a:r>
              <a:rPr lang="zh-TW" altLang="en-US" dirty="0"/>
              <a:t>  </a:t>
            </a:r>
            <a:br>
              <a:rPr lang="en-US" altLang="zh-TW" dirty="0"/>
            </a:br>
            <a:r>
              <a:rPr lang="zh-TW" altLang="en-US" dirty="0"/>
              <a:t>    　</a:t>
            </a:r>
            <a:r>
              <a:rPr lang="en-US" altLang="zh-TW" dirty="0"/>
              <a:t>(2014). </a:t>
            </a:r>
            <a:r>
              <a:rPr lang="en-US" altLang="zh-TW" dirty="0" err="1"/>
              <a:t>SmartSantander</a:t>
            </a:r>
            <a:r>
              <a:rPr lang="en-US" altLang="zh-TW" dirty="0"/>
              <a:t>: </a:t>
            </a:r>
            <a:r>
              <a:rPr lang="en-US" altLang="zh-TW" dirty="0" err="1"/>
              <a:t>IoT</a:t>
            </a:r>
            <a:r>
              <a:rPr lang="en-US" altLang="zh-TW" dirty="0"/>
              <a:t> experimentation over a </a:t>
            </a:r>
            <a:br>
              <a:rPr lang="en-US" altLang="zh-TW" dirty="0"/>
            </a:br>
            <a:r>
              <a:rPr lang="zh-TW" altLang="en-US" dirty="0"/>
              <a:t>    　</a:t>
            </a:r>
            <a:r>
              <a:rPr lang="en-US" altLang="zh-TW" dirty="0"/>
              <a:t>smart city testbed. </a:t>
            </a:r>
            <a:r>
              <a:rPr lang="en-US" altLang="zh-TW" i="1" dirty="0">
                <a:solidFill>
                  <a:srgbClr val="FF0000"/>
                </a:solidFill>
              </a:rPr>
              <a:t>Computer Networks</a:t>
            </a:r>
            <a:r>
              <a:rPr lang="en-US" altLang="zh-TW" dirty="0"/>
              <a:t>, </a:t>
            </a:r>
            <a:r>
              <a:rPr lang="en-US" altLang="zh-TW" i="1" dirty="0">
                <a:solidFill>
                  <a:srgbClr val="FF0000"/>
                </a:solidFill>
              </a:rPr>
              <a:t>61</a:t>
            </a:r>
            <a:r>
              <a:rPr lang="en-US" altLang="zh-TW" dirty="0"/>
              <a:t>, 217-238.</a:t>
            </a:r>
          </a:p>
          <a:p>
            <a:r>
              <a:rPr lang="zh-TW" altLang="en-US" dirty="0"/>
              <a:t>八位以上作者</a:t>
            </a:r>
            <a:r>
              <a:rPr lang="en-US" altLang="zh-TW" dirty="0"/>
              <a:t>,</a:t>
            </a:r>
            <a:r>
              <a:rPr lang="zh-TW" altLang="en-US" dirty="0"/>
              <a:t>列出六位及最後一位</a:t>
            </a:r>
            <a:r>
              <a:rPr lang="en-US" altLang="zh-TW" dirty="0"/>
              <a:t>,</a:t>
            </a:r>
            <a:r>
              <a:rPr lang="zh-TW" altLang="en-US" dirty="0"/>
              <a:t>中間使用</a:t>
            </a:r>
            <a:r>
              <a:rPr lang="en-US" altLang="zh-TW" dirty="0"/>
              <a:t>…</a:t>
            </a:r>
            <a:r>
              <a:rPr lang="zh-TW" altLang="en-US" dirty="0"/>
              <a:t>連結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48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練習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258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IEEE</a:t>
            </a:r>
            <a:r>
              <a:rPr lang="zh-TW" altLang="en-US" dirty="0"/>
              <a:t>格式與</a:t>
            </a:r>
            <a:r>
              <a:rPr lang="en-US" altLang="zh-TW" dirty="0"/>
              <a:t>APA</a:t>
            </a:r>
            <a:r>
              <a:rPr lang="zh-TW" altLang="en-US" dirty="0"/>
              <a:t>格式：</a:t>
            </a:r>
            <a:endParaRPr lang="en-US" altLang="zh-TW" dirty="0"/>
          </a:p>
          <a:p>
            <a:pPr lvl="1"/>
            <a:r>
              <a:rPr lang="en-US" altLang="zh-TW" dirty="0"/>
              <a:t>L. Song, D. </a:t>
            </a:r>
            <a:r>
              <a:rPr lang="en-US" altLang="zh-TW" dirty="0" err="1"/>
              <a:t>Niyato</a:t>
            </a:r>
            <a:r>
              <a:rPr lang="en-US" altLang="zh-TW" dirty="0"/>
              <a:t>, Z. Han, and E. Hossain, “Game-theoretic resource allocation methods for device-to-device communication,” </a:t>
            </a:r>
            <a:r>
              <a:rPr lang="en-US" altLang="zh-TW" i="1" dirty="0"/>
              <a:t>IEEE Wireless </a:t>
            </a:r>
            <a:r>
              <a:rPr lang="en-US" altLang="zh-TW" i="1" dirty="0" err="1"/>
              <a:t>Commun</a:t>
            </a:r>
            <a:r>
              <a:rPr lang="en-US" altLang="zh-TW" dirty="0"/>
              <a:t>., vol. 21, no. 3, pp. 136–144, Jun. 2014.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Song, L., </a:t>
            </a:r>
            <a:r>
              <a:rPr lang="en-US" altLang="zh-TW" dirty="0" err="1"/>
              <a:t>Niyato</a:t>
            </a:r>
            <a:r>
              <a:rPr lang="en-US" altLang="zh-TW" dirty="0"/>
              <a:t>, D., Han, Z., &amp; Hossain, E. (2014). Game-</a:t>
            </a:r>
            <a:br>
              <a:rPr lang="en-US" altLang="zh-TW" dirty="0"/>
            </a:br>
            <a:r>
              <a:rPr lang="zh-TW" altLang="en-US" dirty="0"/>
              <a:t>    　</a:t>
            </a:r>
            <a:r>
              <a:rPr lang="en-US" altLang="zh-TW" dirty="0"/>
              <a:t>theoretic resource allocation methods for device-to-</a:t>
            </a:r>
            <a:br>
              <a:rPr lang="en-US" altLang="zh-TW" dirty="0"/>
            </a:br>
            <a:r>
              <a:rPr lang="zh-TW" altLang="en-US" dirty="0"/>
              <a:t>    　</a:t>
            </a:r>
            <a:r>
              <a:rPr lang="en-US" altLang="zh-TW" dirty="0"/>
              <a:t>device</a:t>
            </a:r>
            <a:r>
              <a:rPr lang="zh-TW" altLang="en-US" dirty="0"/>
              <a:t> </a:t>
            </a:r>
            <a:r>
              <a:rPr lang="en-US" altLang="zh-TW" dirty="0"/>
              <a:t>communication. </a:t>
            </a:r>
            <a:r>
              <a:rPr lang="en-US" altLang="zh-TW" i="1" dirty="0"/>
              <a:t>IEEE Wireless </a:t>
            </a:r>
            <a:br>
              <a:rPr lang="en-US" altLang="zh-TW" i="1" dirty="0"/>
            </a:br>
            <a:r>
              <a:rPr lang="zh-TW" altLang="en-US" i="1" dirty="0"/>
              <a:t>    　</a:t>
            </a:r>
            <a:r>
              <a:rPr lang="en-US" altLang="zh-TW" i="1" dirty="0"/>
              <a:t>Communications, 21</a:t>
            </a:r>
            <a:r>
              <a:rPr lang="en-US" altLang="zh-TW" dirty="0"/>
              <a:t>(3), 136-144.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49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練習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74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文獻引用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摺角紙張 7"/>
          <p:cNvSpPr/>
          <p:nvPr/>
        </p:nvSpPr>
        <p:spPr bwMode="auto">
          <a:xfrm>
            <a:off x="4766732" y="273051"/>
            <a:ext cx="4921277" cy="6092324"/>
          </a:xfrm>
          <a:prstGeom prst="foldedCorne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sz="2400" dirty="0">
                <a:solidFill>
                  <a:srgbClr val="FF0000"/>
                </a:solidFill>
              </a:rPr>
              <a:t>     </a:t>
            </a:r>
            <a:r>
              <a:rPr lang="en-US" altLang="zh-TW" sz="2400" dirty="0">
                <a:solidFill>
                  <a:srgbClr val="FF0000"/>
                </a:solidFill>
              </a:rPr>
              <a:t>Cummings, Butler, and Kraut (2002)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suggest that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…</a:t>
            </a:r>
            <a:r>
              <a:rPr lang="zh-TW" altLang="en-US" sz="2400" dirty="0"/>
              <a:t> </a:t>
            </a:r>
            <a:r>
              <a:rPr lang="en-US" altLang="zh-TW" sz="2400" dirty="0"/>
              <a:t>This paper examines </a:t>
            </a:r>
            <a:r>
              <a:rPr lang="en-US" altLang="zh-TW" sz="2400" dirty="0">
                <a:solidFill>
                  <a:srgbClr val="FF0000"/>
                </a:solidFill>
              </a:rPr>
              <a:t>Cummings et al.’s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research against</a:t>
            </a:r>
            <a:r>
              <a:rPr lang="zh-TW" altLang="en-US" sz="2400" dirty="0"/>
              <a:t> </a:t>
            </a:r>
            <a:r>
              <a:rPr lang="en-US" altLang="zh-TW" sz="2400" dirty="0"/>
              <a:t>…</a:t>
            </a:r>
            <a:r>
              <a:rPr lang="zh-TW" altLang="en-US" sz="2400" dirty="0"/>
              <a:t> </a:t>
            </a:r>
            <a:r>
              <a:rPr lang="en-US" altLang="zh-TW" sz="2400" dirty="0"/>
              <a:t>the frequency of each modality’s</a:t>
            </a:r>
            <a:r>
              <a:rPr lang="zh-TW" altLang="en-US" sz="2400" dirty="0"/>
              <a:t> </a:t>
            </a:r>
            <a:r>
              <a:rPr lang="en-US" altLang="zh-TW" sz="2400" dirty="0"/>
              <a:t>use was significantly linked to the strength of the particular relationship </a:t>
            </a:r>
            <a:r>
              <a:rPr lang="en-US" altLang="zh-TW" sz="2400" dirty="0">
                <a:solidFill>
                  <a:srgbClr val="FF0000"/>
                </a:solidFill>
              </a:rPr>
              <a:t>(Cummings et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al., 2002).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4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引用的時機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有影響自身作品的他人作品時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引用的作品可以為：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提供研究背景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支持、質疑自身作品論點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提供關鍵性的定義或資料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文獻引用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024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全文引用（</a:t>
            </a:r>
            <a:r>
              <a:rPr lang="en-US" altLang="zh-TW" dirty="0"/>
              <a:t>quotation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全文引用一定要註明出處之頁碼</a:t>
            </a:r>
            <a:endParaRPr lang="en-US" altLang="zh-TW" dirty="0"/>
          </a:p>
          <a:p>
            <a:pPr lvl="2"/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文意引用（</a:t>
            </a:r>
            <a:r>
              <a:rPr lang="en-US" altLang="zh-TW" dirty="0"/>
              <a:t>paraphrasing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文意引用就是用</a:t>
            </a:r>
            <a:r>
              <a:rPr lang="zh-TW" altLang="en-US" dirty="0">
                <a:solidFill>
                  <a:srgbClr val="FF0000"/>
                </a:solidFill>
              </a:rPr>
              <a:t>自己的話</a:t>
            </a:r>
            <a:r>
              <a:rPr lang="zh-TW" altLang="en-US" dirty="0"/>
              <a:t>寫出原作者的原意，可以不用註明出處頁碼，但必要時得註明出處之頁碼或段落，以利讀者進一步查閱。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文獻引用</a:t>
            </a:r>
          </a:p>
        </p:txBody>
      </p:sp>
    </p:spTree>
    <p:extLst>
      <p:ext uri="{BB962C8B-B14F-4D97-AF65-F5344CB8AC3E}">
        <p14:creationId xmlns:p14="http://schemas.microsoft.com/office/powerpoint/2010/main" val="991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文獻引用的方式主要有二種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zh-TW" altLang="en-US" dirty="0">
                <a:highlight>
                  <a:srgbClr val="FFFF00"/>
                </a:highlight>
              </a:rPr>
              <a:t>直接引用作者姓氏</a:t>
            </a:r>
            <a:r>
              <a:rPr lang="zh-TW" altLang="en-US" dirty="0"/>
              <a:t>，同一段中</a:t>
            </a:r>
            <a:r>
              <a:rPr lang="zh-TW" altLang="en-US" dirty="0">
                <a:solidFill>
                  <a:srgbClr val="FF0000"/>
                </a:solidFill>
              </a:rPr>
              <a:t>重複引用</a:t>
            </a:r>
            <a:r>
              <a:rPr lang="zh-TW" altLang="en-US" dirty="0"/>
              <a:t>時，第一次寫出日期，第二次以後日期可省略</a:t>
            </a:r>
            <a:endParaRPr lang="en-US" altLang="zh-TW" dirty="0"/>
          </a:p>
          <a:p>
            <a:pPr lvl="2"/>
            <a:r>
              <a:rPr lang="en-US" altLang="zh-TW" dirty="0"/>
              <a:t>In a recent study of reaction times, </a:t>
            </a:r>
            <a:r>
              <a:rPr lang="en-US" altLang="zh-TW" dirty="0">
                <a:solidFill>
                  <a:srgbClr val="FF0000"/>
                </a:solidFill>
              </a:rPr>
              <a:t>Walker (2000) </a:t>
            </a:r>
            <a:r>
              <a:rPr lang="en-US" altLang="zh-TW" dirty="0"/>
              <a:t>described the method</a:t>
            </a:r>
            <a:r>
              <a:rPr lang="zh-TW" altLang="en-US" dirty="0"/>
              <a:t> </a:t>
            </a:r>
            <a:r>
              <a:rPr lang="en-US" altLang="zh-TW" dirty="0"/>
              <a:t>...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Walker</a:t>
            </a:r>
            <a:r>
              <a:rPr lang="en-US" altLang="zh-TW" dirty="0"/>
              <a:t> also found</a:t>
            </a:r>
            <a:r>
              <a:rPr lang="zh-TW" altLang="en-US" dirty="0"/>
              <a:t> </a:t>
            </a:r>
            <a:r>
              <a:rPr lang="en-US" altLang="zh-TW" dirty="0"/>
              <a:t>... </a:t>
            </a:r>
            <a:br>
              <a:rPr lang="en-US" altLang="zh-TW" dirty="0"/>
            </a:br>
            <a:endParaRPr lang="en-US" altLang="zh-TW" dirty="0"/>
          </a:p>
          <a:p>
            <a:pPr lvl="1"/>
            <a:r>
              <a:rPr lang="zh-TW" altLang="en-US" dirty="0"/>
              <a:t>直接</a:t>
            </a:r>
            <a:r>
              <a:rPr lang="zh-TW" altLang="en-US" dirty="0">
                <a:solidFill>
                  <a:srgbClr val="FF0000"/>
                </a:solidFill>
              </a:rPr>
              <a:t>引用研究的結果或論點</a:t>
            </a:r>
            <a:r>
              <a:rPr lang="zh-TW" altLang="en-US" dirty="0"/>
              <a:t>，重複引用時須註明年代</a:t>
            </a:r>
            <a:endParaRPr lang="en-US" altLang="zh-TW" dirty="0"/>
          </a:p>
          <a:p>
            <a:pPr lvl="2"/>
            <a:r>
              <a:rPr lang="en-US" altLang="zh-TW" dirty="0"/>
              <a:t>In a recent study of</a:t>
            </a:r>
            <a:r>
              <a:rPr lang="zh-TW" altLang="en-US" dirty="0"/>
              <a:t> </a:t>
            </a:r>
            <a:r>
              <a:rPr lang="en-US" altLang="zh-TW" dirty="0"/>
              <a:t>..., </a:t>
            </a:r>
            <a:r>
              <a:rPr lang="en-US" altLang="zh-TW" dirty="0">
                <a:solidFill>
                  <a:srgbClr val="FF0000"/>
                </a:solidFill>
              </a:rPr>
              <a:t>Walker (2000) </a:t>
            </a:r>
            <a:r>
              <a:rPr lang="en-US" altLang="zh-TW" dirty="0"/>
              <a:t>... The study also showed that...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(Walker, 2000)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...  </a:t>
            </a:r>
            <a:r>
              <a:rPr lang="zh-TW" altLang="en-US" dirty="0"/>
              <a:t>上面兩種方法都可以 可以括號作者和年代 也可以只刮年代 都可以  也可以不統一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文獻引用</a:t>
            </a:r>
          </a:p>
        </p:txBody>
      </p:sp>
    </p:spTree>
    <p:extLst>
      <p:ext uri="{BB962C8B-B14F-4D97-AF65-F5344CB8AC3E}">
        <p14:creationId xmlns:p14="http://schemas.microsoft.com/office/powerpoint/2010/main" val="401107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引用內容少於</a:t>
            </a:r>
            <a:r>
              <a:rPr lang="en-US" altLang="zh-TW" dirty="0"/>
              <a:t>40</a:t>
            </a:r>
            <a:r>
              <a:rPr lang="zh-TW" altLang="en-US" dirty="0"/>
              <a:t>字</a:t>
            </a:r>
            <a:endParaRPr lang="en-US" altLang="zh-TW" dirty="0"/>
          </a:p>
          <a:p>
            <a:pPr lvl="1"/>
            <a:r>
              <a:rPr lang="zh-TW" altLang="en-US" dirty="0"/>
              <a:t>使用雙引號隔開</a:t>
            </a:r>
            <a:endParaRPr lang="en-US" altLang="zh-TW" dirty="0"/>
          </a:p>
          <a:p>
            <a:pPr lvl="2"/>
            <a:r>
              <a:rPr lang="en-US" altLang="zh-TW" dirty="0"/>
              <a:t>Robbins et al.(2003) suggested that the </a:t>
            </a:r>
            <a:r>
              <a:rPr lang="en-US" altLang="zh-TW" dirty="0">
                <a:solidFill>
                  <a:srgbClr val="FF0000"/>
                </a:solidFill>
              </a:rPr>
              <a:t>“ therapists in dropout cases may… ”</a:t>
            </a:r>
            <a:r>
              <a:rPr lang="en-US" altLang="zh-TW" dirty="0"/>
              <a:t>(p.541)</a:t>
            </a:r>
          </a:p>
          <a:p>
            <a:pPr lvl="2"/>
            <a:r>
              <a:rPr lang="en-US" altLang="zh-TW" dirty="0"/>
              <a:t>Confusing this issue is the… </a:t>
            </a:r>
            <a:r>
              <a:rPr lang="en-US" altLang="zh-TW" dirty="0">
                <a:solidFill>
                  <a:srgbClr val="FF0000"/>
                </a:solidFill>
              </a:rPr>
              <a:t>“medical needs … ”</a:t>
            </a:r>
            <a:r>
              <a:rPr lang="en-US" altLang="zh-TW" dirty="0"/>
              <a:t>(</a:t>
            </a:r>
            <a:r>
              <a:rPr lang="en-US" altLang="zh-TW" dirty="0" err="1"/>
              <a:t>Csikai</a:t>
            </a:r>
            <a:r>
              <a:rPr lang="en-US" altLang="zh-TW" dirty="0"/>
              <a:t> &amp; </a:t>
            </a:r>
            <a:r>
              <a:rPr lang="en-US" altLang="zh-TW" dirty="0" err="1"/>
              <a:t>Chaitin</a:t>
            </a:r>
            <a:r>
              <a:rPr lang="en-US" altLang="zh-TW" dirty="0"/>
              <a:t>, 2006, p.112)</a:t>
            </a:r>
          </a:p>
          <a:p>
            <a:r>
              <a:rPr lang="zh-TW" altLang="en-US" dirty="0"/>
              <a:t>大</a:t>
            </a:r>
            <a:r>
              <a:rPr lang="en-US" altLang="zh-TW" dirty="0"/>
              <a:t>/</a:t>
            </a:r>
            <a:r>
              <a:rPr lang="zh-TW" altLang="en-US" dirty="0"/>
              <a:t>等於</a:t>
            </a:r>
            <a:r>
              <a:rPr lang="en-US" altLang="zh-TW" dirty="0"/>
              <a:t>40</a:t>
            </a:r>
            <a:r>
              <a:rPr lang="zh-TW" altLang="en-US" dirty="0"/>
              <a:t>字</a:t>
            </a:r>
            <a:endParaRPr lang="en-US" altLang="zh-TW" dirty="0"/>
          </a:p>
          <a:p>
            <a:pPr lvl="1"/>
            <a:r>
              <a:rPr lang="zh-TW" altLang="en-US" dirty="0"/>
              <a:t>獨立方塊版面</a:t>
            </a:r>
            <a:r>
              <a:rPr lang="en-US" altLang="zh-TW" dirty="0"/>
              <a:t>(freestanding block)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Others have contradicted this view: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/>
              <a:t>       Co-presence dose not ensure intimate interaction among all group members.</a:t>
            </a:r>
            <a:br>
              <a:rPr lang="en-US" altLang="zh-TW" dirty="0"/>
            </a:br>
            <a:r>
              <a:rPr lang="en-US" altLang="zh-TW" dirty="0"/>
              <a:t>       In these instances, … (Purcell, 1997 , pp. 111-112)</a:t>
            </a:r>
          </a:p>
          <a:p>
            <a:pPr lvl="2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全文引用規定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4640701"/>
      </p:ext>
    </p:extLst>
  </p:cSld>
  <p:clrMapOvr>
    <a:masterClrMapping/>
  </p:clrMapOvr>
</p:sld>
</file>

<file path=ppt/theme/theme1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_1_V6.1.ppt [相容模式]" id="{245DA3EA-555F-425F-BCB4-7D682C5943C7}" vid="{31512C40-67C4-4D41-818E-A244EC67F95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4021</TotalTime>
  <Words>5010</Words>
  <Application>Microsoft Office PowerPoint</Application>
  <PresentationFormat>寬螢幕</PresentationFormat>
  <Paragraphs>468</Paragraphs>
  <Slides>49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7" baseType="lpstr">
      <vt:lpstr>標楷體</vt:lpstr>
      <vt:lpstr>Arial</vt:lpstr>
      <vt:lpstr>Calibri</vt:lpstr>
      <vt:lpstr>Gill Sans MT</vt:lpstr>
      <vt:lpstr>Tahoma</vt:lpstr>
      <vt:lpstr>Times New Roman</vt:lpstr>
      <vt:lpstr>Wingdings</vt:lpstr>
      <vt:lpstr>12_Default Design</vt:lpstr>
      <vt:lpstr>論文寫作-APA格式</vt:lpstr>
      <vt:lpstr>Outline</vt:lpstr>
      <vt:lpstr>何謂APA?</vt:lpstr>
      <vt:lpstr>熱門引用格式</vt:lpstr>
      <vt:lpstr>文獻引用</vt:lpstr>
      <vt:lpstr>文獻引用</vt:lpstr>
      <vt:lpstr>文獻引用</vt:lpstr>
      <vt:lpstr>文獻引用</vt:lpstr>
      <vt:lpstr>全文引用規定</vt:lpstr>
      <vt:lpstr>引用格式</vt:lpstr>
      <vt:lpstr>作者為一人</vt:lpstr>
      <vt:lpstr>作者為兩人</vt:lpstr>
      <vt:lpstr>作者為三至五人</vt:lpstr>
      <vt:lpstr>作者為六人以上</vt:lpstr>
      <vt:lpstr>作者為公司、協會、政府組織、學會等單位</vt:lpstr>
      <vt:lpstr>外文作者姓氏相同或「無名氏(anonymous)」</vt:lpstr>
      <vt:lpstr>未標明作者（如法令、報紙社論）</vt:lpstr>
      <vt:lpstr>同時包括多筆文獻時</vt:lpstr>
      <vt:lpstr>引用二手資料</vt:lpstr>
      <vt:lpstr>引用資料無年代記載或古典文件</vt:lpstr>
      <vt:lpstr>引用特定局部文獻</vt:lpstr>
      <vt:lpstr>引用個人通訊紀錄</vt:lpstr>
      <vt:lpstr>參考文獻</vt:lpstr>
      <vt:lpstr>參考文獻</vt:lpstr>
      <vt:lpstr>參考文獻要素</vt:lpstr>
      <vt:lpstr>文獻排列順序</vt:lpstr>
      <vt:lpstr>文獻排列順序</vt:lpstr>
      <vt:lpstr>常用參考文獻格式</vt:lpstr>
      <vt:lpstr>期刊與雜誌類</vt:lpstr>
      <vt:lpstr>期刊與雜誌類</vt:lpstr>
      <vt:lpstr>書籍類</vt:lpstr>
      <vt:lpstr>書籍類</vt:lpstr>
      <vt:lpstr>會議／專題研討會</vt:lpstr>
      <vt:lpstr>會議／專題研討會</vt:lpstr>
      <vt:lpstr>會議／專題研討會</vt:lpstr>
      <vt:lpstr>未出版之碩博士學位論文 </vt:lpstr>
      <vt:lpstr>網路資料</vt:lpstr>
      <vt:lpstr>IEEE格式</vt:lpstr>
      <vt:lpstr>參考文獻-期刊</vt:lpstr>
      <vt:lpstr>參考文獻-會議</vt:lpstr>
      <vt:lpstr>Endnote &amp; Mendeley 比較</vt:lpstr>
      <vt:lpstr>工具</vt:lpstr>
      <vt:lpstr>引用/參考文獻123(常見錯誤)</vt:lpstr>
      <vt:lpstr>練習</vt:lpstr>
      <vt:lpstr>練習</vt:lpstr>
      <vt:lpstr>練習</vt:lpstr>
      <vt:lpstr>練習</vt:lpstr>
      <vt:lpstr>練習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論文寫作-APA格式</dc:title>
  <dc:creator>YEN-WEN WANG</dc:creator>
  <cp:lastModifiedBy>洪名臻</cp:lastModifiedBy>
  <cp:revision>188</cp:revision>
  <dcterms:created xsi:type="dcterms:W3CDTF">2017-02-27T08:36:38Z</dcterms:created>
  <dcterms:modified xsi:type="dcterms:W3CDTF">2023-11-16T07:21:14Z</dcterms:modified>
</cp:coreProperties>
</file>